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8E8F-4E25-42A3-9D35-0F4CEE2C7959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0E101-735F-48F5-B166-B0E8A63F07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33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EA7D-E4CE-4AA7-9108-9AB187D5750E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F332D-A4DF-4ADC-872B-5E62A3F03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43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CFDA9-9347-47E0-8AA8-D57B46DE36BE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9134D-D99D-457A-8A2E-7390B90630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45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D46D-BE7E-46B6-A424-43C8FB5DAA06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5BCEE-8537-428A-865D-950389D1B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31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8653-2A7A-4D23-B3C1-9CE8B13BE597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8B5E3-4BC9-4798-A566-8C955D7C1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0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EAEF-F6CC-44E2-8889-9FAAE0ABB2FE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1C9B1-CF91-405B-8D7C-F37BD358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64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2991E-D652-4C4E-9D15-D9704A0F8FC7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8E205-5F57-4359-AFF3-19EF013A2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68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B8F16-0395-451C-960D-F39CA893ECE6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D8CC6-7511-4CD8-B356-3060B055A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10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86CF-AFFA-489F-B31A-5516843FC3EF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9536A-CB62-41BA-9FE2-1998660901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77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2D56F-3769-4BD5-8515-3545B8C0537F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75A87-20C9-4AB5-97BB-9C81EBF13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78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1F89-2607-47F8-BDA8-1E4BF3A47D65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3BFBF-6F2E-41D5-9907-778D1054D2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39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CA2F92-AA6A-4843-A394-440677D1F44D}" type="datetimeFigureOut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4BD2FD9-AB0F-4731-9CC3-62290D02E9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188640"/>
            <a:ext cx="8928992" cy="1208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Summary: IWG’s proposal for HS 2022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(as of 26/3/2019</a:t>
            </a:r>
            <a:r>
              <a:rPr lang="en-GB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)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37967"/>
              </p:ext>
            </p:extLst>
          </p:nvPr>
        </p:nvGraphicFramePr>
        <p:xfrm>
          <a:off x="611560" y="1628800"/>
          <a:ext cx="7992888" cy="48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533375198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186968003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12452373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 Black" panose="020B0A04020102020204" pitchFamily="34" charset="0"/>
                        </a:rPr>
                        <a:t>Wood,</a:t>
                      </a:r>
                      <a:r>
                        <a:rPr lang="en-GB" sz="2000" baseline="0" dirty="0" smtClean="0">
                          <a:latin typeface="Arial Black" panose="020B0A04020102020204" pitchFamily="34" charset="0"/>
                        </a:rPr>
                        <a:t> paper </a:t>
                      </a:r>
                      <a:endParaRPr lang="en-GB" sz="2000" baseline="0" dirty="0" smtClean="0">
                        <a:latin typeface="Arial Black" panose="020B0A04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latin typeface="Arial Black" panose="020B0A04020102020204" pitchFamily="34" charset="0"/>
                        </a:rPr>
                        <a:t>products, </a:t>
                      </a:r>
                      <a:r>
                        <a:rPr lang="en-GB" sz="2000" baseline="0" dirty="0" smtClean="0">
                          <a:latin typeface="Arial Black" panose="020B0A04020102020204" pitchFamily="34" charset="0"/>
                        </a:rPr>
                        <a:t>furniture</a:t>
                      </a:r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 Black" panose="020B0A04020102020204" pitchFamily="34" charset="0"/>
                        </a:rPr>
                        <a:t>NWFPs (and related)</a:t>
                      </a:r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27788"/>
                  </a:ext>
                </a:extLst>
              </a:tr>
              <a:tr h="158644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Provisionally approved </a:t>
                      </a:r>
                      <a:r>
                        <a:rPr lang="en-GB" dirty="0" smtClean="0"/>
                        <a:t>codes by WCO</a:t>
                      </a:r>
                      <a:r>
                        <a:rPr lang="en-GB" baseline="0" dirty="0" smtClean="0"/>
                        <a:t> HS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Arial Black" panose="020B0A04020102020204" pitchFamily="34" charset="0"/>
                        </a:rPr>
                        <a:t>38</a:t>
                      </a:r>
                      <a:endParaRPr lang="en-GB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(Briquettes, sawdust, charcoal, teak, LVL, EWPs, tropical, wooden furniture &amp; parts)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Arial Black" panose="020B0A04020102020204" pitchFamily="34" charset="0"/>
                        </a:rPr>
                        <a:t>12</a:t>
                      </a:r>
                      <a:endParaRPr lang="en-GB" dirty="0" smtClean="0">
                        <a:latin typeface="Arial Black" panose="020B0A04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(edible insects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mushrooms, pine nuts,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bark of </a:t>
                      </a:r>
                      <a:r>
                        <a:rPr lang="en-GB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Prunus</a:t>
                      </a:r>
                      <a:r>
                        <a:rPr lang="en-GB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africana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181515"/>
                  </a:ext>
                </a:extLst>
              </a:tr>
              <a:tr h="684872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Improved scope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codes (“Other”)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Arial Black" panose="020B0A04020102020204" pitchFamily="34" charset="0"/>
                        </a:rPr>
                        <a:t>7</a:t>
                      </a:r>
                      <a:endParaRPr lang="en-US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839676"/>
                  </a:ext>
                </a:extLst>
              </a:tr>
              <a:tr h="138826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Rejected by WCO</a:t>
                      </a:r>
                      <a:endParaRPr lang="en-US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13</a:t>
                      </a:r>
                    </a:p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(recovered post-consumer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wood;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fibreboard; sanitary towels/tampons/napkins of pulp/paper/cellulose)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endParaRPr lang="en-US" sz="22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9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15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188640"/>
            <a:ext cx="892899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HS 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2022 structure: next steps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5589240"/>
            <a:ext cx="2088232" cy="86409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HS Review Sub-Committee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592" y="4149080"/>
            <a:ext cx="2088232" cy="86409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Harmonized System Committee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2708920"/>
            <a:ext cx="2880320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WCO Council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340768"/>
            <a:ext cx="4824536" cy="11521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THE INTERNATIONAL CONVENTION ON </a:t>
            </a:r>
            <a:endParaRPr lang="en-US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THE HARMONIZED COMMODITY DESCRIPTION AND CODING </a:t>
            </a:r>
            <a:r>
              <a:rPr lang="en-US" b="1" dirty="0" smtClean="0"/>
              <a:t>SYSTEM </a:t>
            </a:r>
            <a:r>
              <a:rPr lang="en-US" b="1" dirty="0" smtClean="0">
                <a:latin typeface="Arial Black" panose="020B0A04020102020204" pitchFamily="34" charset="0"/>
              </a:rPr>
              <a:t>2022 edition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971550" y="5085184"/>
            <a:ext cx="360363" cy="431800"/>
          </a:xfrm>
          <a:prstGeom prst="upArrow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60204" y="2781300"/>
            <a:ext cx="647700" cy="6477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FAO</a:t>
            </a:r>
          </a:p>
        </p:txBody>
      </p:sp>
      <p:sp>
        <p:nvSpPr>
          <p:cNvPr id="30" name="Oval 29"/>
          <p:cNvSpPr/>
          <p:nvPr/>
        </p:nvSpPr>
        <p:spPr>
          <a:xfrm>
            <a:off x="2987675" y="5877272"/>
            <a:ext cx="647700" cy="6477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/>
              <a:t>FAO</a:t>
            </a:r>
          </a:p>
        </p:txBody>
      </p:sp>
      <p:sp>
        <p:nvSpPr>
          <p:cNvPr id="31" name="Up Arrow 30"/>
          <p:cNvSpPr/>
          <p:nvPr/>
        </p:nvSpPr>
        <p:spPr>
          <a:xfrm>
            <a:off x="971550" y="3645024"/>
            <a:ext cx="360363" cy="431800"/>
          </a:xfrm>
          <a:prstGeom prst="upArrow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987675" y="4365625"/>
            <a:ext cx="647700" cy="6477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FAO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83150" y="4365104"/>
            <a:ext cx="4117409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b="1" dirty="0" smtClean="0">
                <a:solidFill>
                  <a:srgbClr val="C00000"/>
                </a:solidFill>
                <a:latin typeface="+mj-lt"/>
                <a:cs typeface="Arial" charset="0"/>
              </a:rPr>
              <a:t>March 2019 </a:t>
            </a:r>
            <a:r>
              <a:rPr lang="en-GB" dirty="0" smtClean="0">
                <a:solidFill>
                  <a:srgbClr val="002060"/>
                </a:solidFill>
                <a:latin typeface="+mj-lt"/>
                <a:cs typeface="Arial" charset="0"/>
              </a:rPr>
              <a:t>(insect </a:t>
            </a:r>
            <a:r>
              <a:rPr lang="en-GB" dirty="0" smtClean="0">
                <a:solidFill>
                  <a:srgbClr val="002060"/>
                </a:solidFill>
                <a:latin typeface="+mj-lt"/>
                <a:cs typeface="Arial" charset="0"/>
              </a:rPr>
              <a:t>code </a:t>
            </a:r>
            <a:r>
              <a:rPr lang="en-GB" dirty="0" smtClean="0">
                <a:solidFill>
                  <a:srgbClr val="002060"/>
                </a:solidFill>
                <a:latin typeface="+mj-lt"/>
                <a:cs typeface="Arial" charset="0"/>
              </a:rPr>
              <a:t>discussed)</a:t>
            </a:r>
            <a:endParaRPr lang="en-US" dirty="0" smtClean="0">
              <a:solidFill>
                <a:srgbClr val="002060"/>
              </a:solidFill>
              <a:latin typeface="+mj-lt"/>
              <a:cs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  <a:latin typeface="+mj-lt"/>
                <a:cs typeface="Arial" charset="0"/>
              </a:rPr>
              <a:t>September 2018 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Arial" charset="0"/>
              </a:rPr>
              <a:t>(provisionally approved) </a:t>
            </a:r>
            <a:endParaRPr lang="en-US" dirty="0">
              <a:solidFill>
                <a:srgbClr val="002060"/>
              </a:solidFill>
              <a:latin typeface="+mj-lt"/>
              <a:cs typeface="Arial" charset="0"/>
            </a:endParaRPr>
          </a:p>
          <a:p>
            <a:pPr>
              <a:defRPr/>
            </a:pPr>
            <a:endParaRPr lang="en-US" b="1" dirty="0">
              <a:solidFill>
                <a:srgbClr val="002060"/>
              </a:solidFill>
              <a:latin typeface="+mj-lt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4900" y="2852738"/>
            <a:ext cx="2275495" cy="67710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j-lt"/>
                <a:cs typeface="Arial" charset="0"/>
              </a:rPr>
              <a:t>expected completion: </a:t>
            </a:r>
            <a:endParaRPr lang="en-US" dirty="0" smtClean="0">
              <a:solidFill>
                <a:srgbClr val="002060"/>
              </a:solidFill>
              <a:latin typeface="+mj-lt"/>
              <a:cs typeface="Arial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charset="0"/>
              </a:rPr>
              <a:t>June 2019</a:t>
            </a:r>
            <a:endParaRPr lang="en-US" sz="2000" b="1" dirty="0">
              <a:solidFill>
                <a:srgbClr val="C00000"/>
              </a:solidFill>
              <a:latin typeface="+mj-lt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4438650"/>
            <a:ext cx="8651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+mn-lt"/>
                <a:cs typeface="Arial" charset="0"/>
              </a:rPr>
              <a:t>observer 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+mn-lt"/>
                <a:cs typeface="Arial" charset="0"/>
              </a:rPr>
              <a:t>member (no vote)</a:t>
            </a:r>
            <a:endParaRPr lang="en-US" sz="11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5896" y="2852738"/>
            <a:ext cx="8651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+mn-lt"/>
                <a:cs typeface="Arial" charset="0"/>
              </a:rPr>
              <a:t>observer 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+mn-lt"/>
                <a:cs typeface="Arial" charset="0"/>
              </a:rPr>
              <a:t>member (no vote)</a:t>
            </a:r>
            <a:endParaRPr lang="en-US" sz="11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8064" y="1529469"/>
            <a:ext cx="2275495" cy="67710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j-lt"/>
                <a:cs typeface="Arial" charset="0"/>
              </a:rPr>
              <a:t>expected completion: </a:t>
            </a:r>
            <a:endParaRPr lang="en-US" dirty="0" smtClean="0">
              <a:solidFill>
                <a:srgbClr val="002060"/>
              </a:solidFill>
              <a:latin typeface="+mj-lt"/>
              <a:cs typeface="Arial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charset="0"/>
              </a:rPr>
              <a:t>January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charset="0"/>
              </a:rPr>
              <a:t>2020</a:t>
            </a:r>
            <a:endParaRPr lang="en-US" sz="1100" dirty="0">
              <a:solidFill>
                <a:srgbClr val="002060"/>
              </a:solidFill>
              <a:latin typeface="+mj-lt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5877272"/>
            <a:ext cx="8651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+mn-lt"/>
                <a:cs typeface="Arial" charset="0"/>
              </a:rPr>
              <a:t>observer 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+mn-lt"/>
                <a:cs typeface="Arial" charset="0"/>
              </a:rPr>
              <a:t>member (no vote)</a:t>
            </a:r>
            <a:endParaRPr lang="en-US" sz="1100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83149" y="5517232"/>
            <a:ext cx="268329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  <a:cs typeface="Arial" charset="0"/>
              </a:rPr>
              <a:t>FAO and UNECE attended: </a:t>
            </a:r>
          </a:p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  <a:latin typeface="+mj-lt"/>
                <a:cs typeface="Arial" charset="0"/>
              </a:rPr>
              <a:t>June 2018</a:t>
            </a:r>
          </a:p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  <a:latin typeface="+mj-lt"/>
                <a:cs typeface="Arial" charset="0"/>
              </a:rPr>
              <a:t>December 2017</a:t>
            </a:r>
          </a:p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  <a:latin typeface="+mj-lt"/>
                <a:cs typeface="Arial" charset="0"/>
              </a:rPr>
              <a:t>June 2017</a:t>
            </a:r>
            <a:endParaRPr lang="en-US" b="1" dirty="0">
              <a:solidFill>
                <a:srgbClr val="00206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1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174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Tahoma</vt:lpstr>
      <vt:lpstr>Office Theme</vt:lpstr>
      <vt:lpstr>PowerPoint Presentation</vt:lpstr>
      <vt:lpstr>PowerPoint Presentation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Arvydas Lebedys (FOA)</dc:creator>
  <cp:lastModifiedBy>Lebedys, Arvydas (FOA)</cp:lastModifiedBy>
  <cp:revision>74</cp:revision>
  <dcterms:created xsi:type="dcterms:W3CDTF">2013-02-13T13:56:03Z</dcterms:created>
  <dcterms:modified xsi:type="dcterms:W3CDTF">2019-03-25T18:24:33Z</dcterms:modified>
</cp:coreProperties>
</file>