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256" r:id="rId6"/>
    <p:sldId id="537" r:id="rId7"/>
    <p:sldId id="554" r:id="rId8"/>
    <p:sldId id="538" r:id="rId9"/>
    <p:sldId id="556" r:id="rId10"/>
    <p:sldId id="557" r:id="rId11"/>
    <p:sldId id="558" r:id="rId12"/>
    <p:sldId id="559" r:id="rId13"/>
    <p:sldId id="560" r:id="rId14"/>
    <p:sldId id="539" r:id="rId15"/>
    <p:sldId id="561" r:id="rId16"/>
    <p:sldId id="563" r:id="rId17"/>
    <p:sldId id="562" r:id="rId18"/>
    <p:sldId id="564" r:id="rId19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070568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582330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4094092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Mola" initials="JM" lastIdx="1" clrIdx="0">
    <p:extLst>
      <p:ext uri="{19B8F6BF-5375-455C-9EA6-DF929625EA0E}">
        <p15:presenceInfo xmlns:p15="http://schemas.microsoft.com/office/powerpoint/2012/main" userId="S-1-5-21-653272589-3936800030-4198134656-23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A7"/>
    <a:srgbClr val="0872A6"/>
    <a:srgbClr val="F46C6C"/>
    <a:srgbClr val="262626"/>
    <a:srgbClr val="FF2929"/>
    <a:srgbClr val="646464"/>
    <a:srgbClr val="E1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7" autoAdjust="0"/>
    <p:restoredTop sz="99645" autoAdjust="0"/>
  </p:normalViewPr>
  <p:slideViewPr>
    <p:cSldViewPr>
      <p:cViewPr varScale="1">
        <p:scale>
          <a:sx n="69" d="100"/>
          <a:sy n="69" d="100"/>
        </p:scale>
        <p:origin x="1196" y="48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166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1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5241A0-8D54-49E2-960A-8064867E6FBE}" type="datetimeFigureOut">
              <a:rPr lang="en-US"/>
              <a:pPr>
                <a:defRPr/>
              </a:pPr>
              <a:t>12/16/2016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1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D141E7-8887-432E-BDD1-9BF128B28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89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4" y="4715832"/>
            <a:ext cx="5436908" cy="446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F60FA8-7B3F-4A7C-8F0E-23C5365950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00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0568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2330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4092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339BF-1857-454F-929A-AD4F39B67476}" type="slidenum">
              <a:rPr lang="de-DE" smtClean="0"/>
              <a:pPr/>
              <a:t>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3316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76004"/>
            <a:ext cx="6478588" cy="2876003"/>
          </a:xfrm>
          <a:solidFill>
            <a:srgbClr val="0872A6"/>
          </a:solidFill>
        </p:spPr>
        <p:txBody>
          <a:bodyPr lIns="402962" tIns="201480" rIns="402962" bIns="402962"/>
          <a:lstStyle>
            <a:lvl1pPr>
              <a:lnSpc>
                <a:spcPct val="110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E9B5-4524-4854-B31C-19DC72F8AF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20E53-3621-42ED-A9C5-9CBA2B2CF1F0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08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FDF4-D2FE-483D-8AFC-13EC22B32F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54"/>
            <a:ext cx="7772400" cy="1361872"/>
          </a:xfrm>
        </p:spPr>
        <p:txBody>
          <a:bodyPr anchor="t"/>
          <a:lstStyle>
            <a:lvl1pPr algn="l">
              <a:defRPr sz="4500" b="1" cap="all"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7726"/>
            <a:ext cx="7772400" cy="1499327"/>
          </a:xfrm>
        </p:spPr>
        <p:txBody>
          <a:bodyPr anchor="b"/>
          <a:lstStyle>
            <a:lvl1pPr marL="0" indent="0">
              <a:buNone/>
              <a:defRPr sz="2200"/>
            </a:lvl1pPr>
            <a:lvl2pPr marL="511761" indent="0">
              <a:buNone/>
              <a:defRPr sz="2000"/>
            </a:lvl2pPr>
            <a:lvl3pPr marL="1023523" indent="0">
              <a:buNone/>
              <a:defRPr sz="1800"/>
            </a:lvl3pPr>
            <a:lvl4pPr marL="1535285" indent="0">
              <a:buNone/>
              <a:defRPr sz="1600"/>
            </a:lvl4pPr>
            <a:lvl5pPr marL="2047046" indent="0">
              <a:buNone/>
              <a:defRPr sz="1600"/>
            </a:lvl5pPr>
            <a:lvl6pPr marL="2558807" indent="0">
              <a:buNone/>
              <a:defRPr sz="1600"/>
            </a:lvl6pPr>
            <a:lvl7pPr marL="3070568" indent="0">
              <a:buNone/>
              <a:defRPr sz="1600"/>
            </a:lvl7pPr>
            <a:lvl8pPr marL="3582330" indent="0">
              <a:buNone/>
              <a:defRPr sz="1600"/>
            </a:lvl8pPr>
            <a:lvl9pPr marL="409409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858B-B45B-4EC9-B158-BD1953AAA5B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2457291"/>
            <a:ext cx="4133850" cy="33687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457291"/>
            <a:ext cx="4135438" cy="33687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E8351-6A66-4547-B069-85DE88F209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13"/>
            <a:ext cx="8229600" cy="1141943"/>
          </a:xfrm>
        </p:spPr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279"/>
            <a:ext cx="4040188" cy="63864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61" indent="0">
              <a:buNone/>
              <a:defRPr sz="2200" b="1"/>
            </a:lvl2pPr>
            <a:lvl3pPr marL="1023523" indent="0">
              <a:buNone/>
              <a:defRPr sz="2000" b="1"/>
            </a:lvl3pPr>
            <a:lvl4pPr marL="1535285" indent="0">
              <a:buNone/>
              <a:defRPr sz="1800" b="1"/>
            </a:lvl4pPr>
            <a:lvl5pPr marL="2047046" indent="0">
              <a:buNone/>
              <a:defRPr sz="1800" b="1"/>
            </a:lvl5pPr>
            <a:lvl6pPr marL="2558807" indent="0">
              <a:buNone/>
              <a:defRPr sz="1800" b="1"/>
            </a:lvl6pPr>
            <a:lvl7pPr marL="3070568" indent="0">
              <a:buNone/>
              <a:defRPr sz="1800" b="1"/>
            </a:lvl7pPr>
            <a:lvl8pPr marL="3582330" indent="0">
              <a:buNone/>
              <a:defRPr sz="1800" b="1"/>
            </a:lvl8pPr>
            <a:lvl9pPr marL="409409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3921"/>
            <a:ext cx="4040188" cy="395239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279"/>
            <a:ext cx="4041775" cy="63864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61" indent="0">
              <a:buNone/>
              <a:defRPr sz="2200" b="1"/>
            </a:lvl2pPr>
            <a:lvl3pPr marL="1023523" indent="0">
              <a:buNone/>
              <a:defRPr sz="2000" b="1"/>
            </a:lvl3pPr>
            <a:lvl4pPr marL="1535285" indent="0">
              <a:buNone/>
              <a:defRPr sz="1800" b="1"/>
            </a:lvl4pPr>
            <a:lvl5pPr marL="2047046" indent="0">
              <a:buNone/>
              <a:defRPr sz="1800" b="1"/>
            </a:lvl5pPr>
            <a:lvl6pPr marL="2558807" indent="0">
              <a:buNone/>
              <a:defRPr sz="1800" b="1"/>
            </a:lvl6pPr>
            <a:lvl7pPr marL="3070568" indent="0">
              <a:buNone/>
              <a:defRPr sz="1800" b="1"/>
            </a:lvl7pPr>
            <a:lvl8pPr marL="3582330" indent="0">
              <a:buNone/>
              <a:defRPr sz="1800" b="1"/>
            </a:lvl8pPr>
            <a:lvl9pPr marL="409409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3921"/>
            <a:ext cx="4041775" cy="395239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B9B8-B7AA-41FD-9158-67A13BF8F63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D26DD-1E7A-4C5A-8CB3-F70951A474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96AF0-B8A5-4318-89A2-293B505212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2799"/>
            <a:ext cx="3008313" cy="11630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799"/>
            <a:ext cx="5111750" cy="5853513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888"/>
            <a:ext cx="3008313" cy="4690424"/>
          </a:xfrm>
        </p:spPr>
        <p:txBody>
          <a:bodyPr/>
          <a:lstStyle>
            <a:lvl1pPr marL="0" indent="0">
              <a:buNone/>
              <a:defRPr sz="1600"/>
            </a:lvl1pPr>
            <a:lvl2pPr marL="511761" indent="0">
              <a:buNone/>
              <a:defRPr sz="1300"/>
            </a:lvl2pPr>
            <a:lvl3pPr marL="1023523" indent="0">
              <a:buNone/>
              <a:defRPr sz="1100"/>
            </a:lvl3pPr>
            <a:lvl4pPr marL="1535285" indent="0">
              <a:buNone/>
              <a:defRPr sz="1000"/>
            </a:lvl4pPr>
            <a:lvl5pPr marL="2047046" indent="0">
              <a:buNone/>
              <a:defRPr sz="1000"/>
            </a:lvl5pPr>
            <a:lvl6pPr marL="2558807" indent="0">
              <a:buNone/>
              <a:defRPr sz="1000"/>
            </a:lvl6pPr>
            <a:lvl7pPr marL="3070568" indent="0">
              <a:buNone/>
              <a:defRPr sz="1000"/>
            </a:lvl7pPr>
            <a:lvl8pPr marL="3582330" indent="0">
              <a:buNone/>
              <a:defRPr sz="1000"/>
            </a:lvl8pPr>
            <a:lvl9pPr marL="409409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5377-ADEA-4F0C-ABF6-5E023DB3FF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388"/>
            <a:ext cx="5486400" cy="56674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267"/>
            <a:ext cx="5486400" cy="4115222"/>
          </a:xfrm>
        </p:spPr>
        <p:txBody>
          <a:bodyPr/>
          <a:lstStyle>
            <a:lvl1pPr marL="0" indent="0">
              <a:buNone/>
              <a:defRPr sz="3500"/>
            </a:lvl1pPr>
            <a:lvl2pPr marL="511761" indent="0">
              <a:buNone/>
              <a:defRPr sz="3200"/>
            </a:lvl2pPr>
            <a:lvl3pPr marL="1023523" indent="0">
              <a:buNone/>
              <a:defRPr sz="2700"/>
            </a:lvl3pPr>
            <a:lvl4pPr marL="1535285" indent="0">
              <a:buNone/>
              <a:defRPr sz="2200"/>
            </a:lvl4pPr>
            <a:lvl5pPr marL="2047046" indent="0">
              <a:buNone/>
              <a:defRPr sz="2200"/>
            </a:lvl5pPr>
            <a:lvl6pPr marL="2558807" indent="0">
              <a:buNone/>
              <a:defRPr sz="2200"/>
            </a:lvl6pPr>
            <a:lvl7pPr marL="3070568" indent="0">
              <a:buNone/>
              <a:defRPr sz="2200"/>
            </a:lvl7pPr>
            <a:lvl8pPr marL="3582330" indent="0">
              <a:buNone/>
              <a:defRPr sz="2200"/>
            </a:lvl8pPr>
            <a:lvl9pPr marL="4094092" indent="0">
              <a:buNone/>
              <a:defRPr sz="2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130"/>
            <a:ext cx="5486400" cy="805705"/>
          </a:xfrm>
        </p:spPr>
        <p:txBody>
          <a:bodyPr/>
          <a:lstStyle>
            <a:lvl1pPr marL="0" indent="0">
              <a:buNone/>
              <a:defRPr sz="1600"/>
            </a:lvl1pPr>
            <a:lvl2pPr marL="511761" indent="0">
              <a:buNone/>
              <a:defRPr sz="1300"/>
            </a:lvl2pPr>
            <a:lvl3pPr marL="1023523" indent="0">
              <a:buNone/>
              <a:defRPr sz="1100"/>
            </a:lvl3pPr>
            <a:lvl4pPr marL="1535285" indent="0">
              <a:buNone/>
              <a:defRPr sz="1000"/>
            </a:lvl4pPr>
            <a:lvl5pPr marL="2047046" indent="0">
              <a:buNone/>
              <a:defRPr sz="1000"/>
            </a:lvl5pPr>
            <a:lvl6pPr marL="2558807" indent="0">
              <a:buNone/>
              <a:defRPr sz="1000"/>
            </a:lvl6pPr>
            <a:lvl7pPr marL="3070568" indent="0">
              <a:buNone/>
              <a:defRPr sz="1000"/>
            </a:lvl7pPr>
            <a:lvl8pPr marL="3582330" indent="0">
              <a:buNone/>
              <a:defRPr sz="1000"/>
            </a:lvl8pPr>
            <a:lvl9pPr marL="409409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0EF78-A679-48F2-B605-0A897EADCA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556792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276872"/>
            <a:ext cx="8421688" cy="336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325" y="6403337"/>
            <a:ext cx="719139" cy="30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fld id="{88C20E53-3621-42ED-A9C5-9CBA2B2CF1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358775" y="1196752"/>
            <a:ext cx="8421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02352" tIns="51176" rIns="102352" bIns="51176"/>
          <a:lstStyle/>
          <a:p>
            <a:pPr>
              <a:defRPr/>
            </a:pPr>
            <a:endParaRPr lang="en-US" dirty="0"/>
          </a:p>
        </p:txBody>
      </p:sp>
      <p:pic>
        <p:nvPicPr>
          <p:cNvPr id="4" name="Picture 2" descr="C:\Users\ahussain\Desktop\IRENA-logo-PMS307\IRENA-logo-PMS307\IRENA_PMS307-CMYK00080.jpg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3" y="188640"/>
            <a:ext cx="3024337" cy="88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1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872A6"/>
          </a:solidFill>
          <a:latin typeface="ITC Avant Garde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5pPr>
      <a:lvl6pPr marL="511761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6pPr>
      <a:lvl7pPr marL="1023523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7pPr>
      <a:lvl8pPr marL="1535285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8pPr>
      <a:lvl9pPr marL="2047046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9pPr>
    </p:titleStyle>
    <p:bodyStyle>
      <a:lvl1pPr marL="383821" indent="-38382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31612" indent="-31985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2pPr>
      <a:lvl3pPr marL="1279403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91165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302926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814688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332645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83821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4349972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761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523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285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046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807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0568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233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4092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48880"/>
            <a:ext cx="8172400" cy="2880320"/>
          </a:xfrm>
          <a:solidFill>
            <a:srgbClr val="0073A7"/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3600" dirty="0" err="1" smtClean="0">
                <a:latin typeface="Calibri" panose="020F0502020204030204" pitchFamily="34" charset="0"/>
              </a:rPr>
              <a:t>Comparison</a:t>
            </a:r>
            <a:r>
              <a:rPr lang="fr-FR" sz="3600" dirty="0" smtClean="0">
                <a:latin typeface="Calibri" panose="020F0502020204030204" pitchFamily="34" charset="0"/>
              </a:rPr>
              <a:t> of IRENA/IEA and</a:t>
            </a:r>
            <a:br>
              <a:rPr lang="fr-FR" sz="3600" dirty="0" smtClean="0">
                <a:latin typeface="Calibri" panose="020F0502020204030204" pitchFamily="34" charset="0"/>
              </a:rPr>
            </a:br>
            <a:r>
              <a:rPr lang="fr-FR" sz="3600" dirty="0" smtClean="0">
                <a:latin typeface="Calibri" panose="020F0502020204030204" pitchFamily="34" charset="0"/>
              </a:rPr>
              <a:t>JWEE/FAOSTAT </a:t>
            </a:r>
            <a:r>
              <a:rPr lang="fr-FR" sz="3600" dirty="0" err="1" smtClean="0">
                <a:latin typeface="Calibri" panose="020F0502020204030204" pitchFamily="34" charset="0"/>
              </a:rPr>
              <a:t>wood</a:t>
            </a:r>
            <a:r>
              <a:rPr lang="fr-FR" sz="3600" dirty="0" smtClean="0">
                <a:latin typeface="Calibri" panose="020F0502020204030204" pitchFamily="34" charset="0"/>
              </a:rPr>
              <a:t> </a:t>
            </a:r>
            <a:r>
              <a:rPr lang="fr-FR" sz="3600" dirty="0" err="1" smtClean="0">
                <a:latin typeface="Calibri" panose="020F0502020204030204" pitchFamily="34" charset="0"/>
              </a:rPr>
              <a:t>energy</a:t>
            </a:r>
            <a:r>
              <a:rPr lang="fr-FR" sz="3600" dirty="0" smtClean="0">
                <a:latin typeface="Calibri" panose="020F0502020204030204" pitchFamily="34" charset="0"/>
              </a:rPr>
              <a:t> data</a:t>
            </a:r>
            <a:r>
              <a:rPr lang="en-US" sz="2800" b="0" dirty="0" smtClean="0">
                <a:latin typeface="Calibri" panose="020F0502020204030204" pitchFamily="34" charset="0"/>
              </a:rPr>
              <a:t/>
            </a:r>
            <a:br>
              <a:rPr lang="en-US" sz="2800" b="0" dirty="0" smtClean="0">
                <a:latin typeface="Calibri" panose="020F0502020204030204" pitchFamily="34" charset="0"/>
              </a:rPr>
            </a:br>
            <a:r>
              <a:rPr lang="en-US" sz="2400" b="0" dirty="0" smtClean="0">
                <a:latin typeface="Calibri" panose="020F0502020204030204" pitchFamily="34" charset="0"/>
              </a:rPr>
              <a:t/>
            </a:r>
            <a:br>
              <a:rPr lang="en-US" sz="2400" b="0" dirty="0" smtClean="0">
                <a:latin typeface="Calibri" panose="020F0502020204030204" pitchFamily="34" charset="0"/>
              </a:rPr>
            </a:br>
            <a:r>
              <a:rPr lang="en-US" sz="2400" b="0" dirty="0" smtClean="0">
                <a:latin typeface="Calibri" panose="020F0502020204030204" pitchFamily="34" charset="0"/>
              </a:rPr>
              <a:t>Adrian Whiteman, IRENA, Abu Dhabi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630932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3A7"/>
                </a:solidFill>
                <a:latin typeface="Calibri" panose="020F0502020204030204" pitchFamily="34" charset="0"/>
                <a:ea typeface="MS Mincho" panose="02020609040205080304" pitchFamily="49" charset="-128"/>
              </a:rPr>
              <a:t>Bioenergy from the Forest Sector</a:t>
            </a:r>
            <a:r>
              <a:rPr lang="en-GB" dirty="0">
                <a:solidFill>
                  <a:srgbClr val="0073A7"/>
                </a:solidFill>
                <a:latin typeface="Calibri" panose="020F0502020204030204" pitchFamily="34" charset="0"/>
                <a:ea typeface="MS Mincho" panose="02020609040205080304" pitchFamily="49" charset="-128"/>
              </a:rPr>
              <a:t>, 6-8 December 2016, Budapest, Hungary</a:t>
            </a:r>
            <a:endParaRPr lang="en-GB" dirty="0">
              <a:solidFill>
                <a:srgbClr val="0073A7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32656"/>
            <a:ext cx="4930924" cy="484269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Differences: Production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17" y="1196752"/>
            <a:ext cx="8026882" cy="526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1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32656"/>
            <a:ext cx="4930924" cy="484269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Differences: Production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74" y="1196752"/>
            <a:ext cx="8026882" cy="526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28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32656"/>
            <a:ext cx="4930924" cy="484269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Differences: Production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96752"/>
            <a:ext cx="8399637" cy="551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32656"/>
            <a:ext cx="4930924" cy="484269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Differences: Charcoal supply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733" y="1196752"/>
            <a:ext cx="8386533" cy="551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9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32656"/>
            <a:ext cx="4930924" cy="484269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Summary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774" y="1268760"/>
            <a:ext cx="8533706" cy="460851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3A7"/>
                </a:solidFill>
                <a:latin typeface="Calibri" panose="020F0502020204030204" pitchFamily="34" charset="0"/>
              </a:rPr>
              <a:t>Energy figures &gt; Forestry figures (mostly)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3A7"/>
                </a:solidFill>
                <a:latin typeface="Calibri" panose="020F0502020204030204" pitchFamily="34" charset="0"/>
              </a:rPr>
              <a:t>FAOSTAT almost always much lower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3A7"/>
                </a:solidFill>
                <a:latin typeface="Calibri" panose="020F0502020204030204" pitchFamily="34" charset="0"/>
              </a:rPr>
              <a:t>Some huge differences still (e.g. Ukraine)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3A7"/>
                </a:solidFill>
                <a:latin typeface="Calibri" panose="020F0502020204030204" pitchFamily="34" charset="0"/>
              </a:rPr>
              <a:t>Countries with most detail tend to be closest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3A7"/>
                </a:solidFill>
                <a:latin typeface="Calibri" panose="020F0502020204030204" pitchFamily="34" charset="0"/>
              </a:rPr>
              <a:t>Charcoal often missing in energy data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3A7"/>
                </a:solidFill>
                <a:latin typeface="Calibri" panose="020F0502020204030204" pitchFamily="34" charset="0"/>
              </a:rPr>
              <a:t>Trade data sometimes far apart</a:t>
            </a:r>
            <a:endParaRPr lang="en-GB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4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32656"/>
            <a:ext cx="4930924" cy="484269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Outline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774" y="1268760"/>
            <a:ext cx="8533706" cy="31683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3A7"/>
                </a:solidFill>
                <a:latin typeface="Calibri" panose="020F0502020204030204" pitchFamily="34" charset="0"/>
              </a:rPr>
              <a:t>Sources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3A7"/>
                </a:solidFill>
                <a:latin typeface="Calibri" panose="020F0502020204030204" pitchFamily="34" charset="0"/>
              </a:rPr>
              <a:t>Comparison tables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3A7"/>
                </a:solidFill>
                <a:latin typeface="Calibri" panose="020F0502020204030204" pitchFamily="34" charset="0"/>
              </a:rPr>
              <a:t>Main differences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3A7"/>
                </a:solidFill>
                <a:latin typeface="Calibri" panose="020F0502020204030204" pitchFamily="34" charset="0"/>
              </a:rPr>
              <a:t>Summary</a:t>
            </a:r>
            <a:endParaRPr lang="en-GB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9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32656"/>
            <a:ext cx="4930924" cy="484269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Sources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51" y="1268758"/>
            <a:ext cx="8516530" cy="547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5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32656"/>
            <a:ext cx="4930924" cy="484269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Energy tables: IEA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340768"/>
            <a:ext cx="6661498" cy="540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84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32656"/>
            <a:ext cx="4930924" cy="484269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Forestry tables: FAOSTAT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196752"/>
            <a:ext cx="4968552" cy="550300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411760" y="1484784"/>
            <a:ext cx="720080" cy="86409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Up Arrow 6"/>
          <p:cNvSpPr/>
          <p:nvPr/>
        </p:nvSpPr>
        <p:spPr>
          <a:xfrm flipV="1">
            <a:off x="5652121" y="2348879"/>
            <a:ext cx="360039" cy="864096"/>
          </a:xfrm>
          <a:prstGeom prst="upArrow">
            <a:avLst/>
          </a:prstGeom>
          <a:solidFill>
            <a:srgbClr val="FF0000">
              <a:alpha val="3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89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32656"/>
            <a:ext cx="4930924" cy="484269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Comparison: IEA-FAOSTAT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68760"/>
            <a:ext cx="8604806" cy="4104456"/>
          </a:xfrm>
          <a:prstGeom prst="rect">
            <a:avLst/>
          </a:prstGeom>
        </p:spPr>
      </p:pic>
      <p:sp>
        <p:nvSpPr>
          <p:cNvPr id="20" name="Arc 19"/>
          <p:cNvSpPr/>
          <p:nvPr/>
        </p:nvSpPr>
        <p:spPr>
          <a:xfrm>
            <a:off x="2339752" y="1777332"/>
            <a:ext cx="3672408" cy="739867"/>
          </a:xfrm>
          <a:prstGeom prst="arc">
            <a:avLst>
              <a:gd name="adj1" fmla="val 10914956"/>
              <a:gd name="adj2" fmla="val 21463719"/>
            </a:avLst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 flipV="1">
            <a:off x="2771800" y="1717475"/>
            <a:ext cx="4824536" cy="859580"/>
          </a:xfrm>
          <a:prstGeom prst="arc">
            <a:avLst>
              <a:gd name="adj1" fmla="val 10914956"/>
              <a:gd name="adj2" fmla="val 21463719"/>
            </a:avLst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4548871" y="1777331"/>
            <a:ext cx="3546469" cy="739867"/>
          </a:xfrm>
          <a:prstGeom prst="arc">
            <a:avLst>
              <a:gd name="adj1" fmla="val 10914956"/>
              <a:gd name="adj2" fmla="val 21463719"/>
            </a:avLst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 flipV="1">
            <a:off x="5004048" y="2436364"/>
            <a:ext cx="3649348" cy="859580"/>
          </a:xfrm>
          <a:prstGeom prst="arc">
            <a:avLst>
              <a:gd name="adj1" fmla="val 10914956"/>
              <a:gd name="adj2" fmla="val 21463719"/>
            </a:avLst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 flipV="1">
            <a:off x="1963211" y="2436364"/>
            <a:ext cx="3649348" cy="859580"/>
          </a:xfrm>
          <a:prstGeom prst="arc">
            <a:avLst>
              <a:gd name="adj1" fmla="val 10914956"/>
              <a:gd name="adj2" fmla="val 21463719"/>
            </a:avLst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4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32656"/>
            <a:ext cx="4930924" cy="484269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Energy tables: IRENA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268760"/>
            <a:ext cx="6264696" cy="546291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563888" y="4293096"/>
            <a:ext cx="1368152" cy="28803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32656"/>
            <a:ext cx="4930924" cy="484269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Forestry tables: JWEE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221163"/>
            <a:ext cx="4464496" cy="5636837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5" idx="1"/>
          </p:cNvCxnSpPr>
          <p:nvPr/>
        </p:nvCxnSpPr>
        <p:spPr>
          <a:xfrm flipV="1">
            <a:off x="1907704" y="3717032"/>
            <a:ext cx="432048" cy="3225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7704" y="5119702"/>
            <a:ext cx="432048" cy="32552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903" y="3878307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Main activity producers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96" y="4842703"/>
            <a:ext cx="2097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Industry + autoproducers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3347864" y="2924944"/>
            <a:ext cx="412951" cy="2664296"/>
          </a:xfrm>
          <a:prstGeom prst="upArrow">
            <a:avLst/>
          </a:prstGeom>
          <a:solidFill>
            <a:srgbClr val="FF0000">
              <a:alpha val="3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 Arrow 15"/>
          <p:cNvSpPr/>
          <p:nvPr/>
        </p:nvSpPr>
        <p:spPr>
          <a:xfrm flipV="1">
            <a:off x="5388297" y="2448270"/>
            <a:ext cx="335831" cy="836711"/>
          </a:xfrm>
          <a:prstGeom prst="upArrow">
            <a:avLst/>
          </a:prstGeom>
          <a:solidFill>
            <a:srgbClr val="FF0000">
              <a:alpha val="3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 Arrow 16"/>
          <p:cNvSpPr/>
          <p:nvPr/>
        </p:nvSpPr>
        <p:spPr>
          <a:xfrm>
            <a:off x="5388297" y="3717032"/>
            <a:ext cx="335831" cy="1872208"/>
          </a:xfrm>
          <a:prstGeom prst="upArrow">
            <a:avLst/>
          </a:prstGeom>
          <a:solidFill>
            <a:srgbClr val="FF0000">
              <a:alpha val="3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71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32" y="1268760"/>
            <a:ext cx="8588575" cy="4536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32656"/>
            <a:ext cx="4930924" cy="484269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Comparison: IEA-FAOSTAT</a:t>
            </a:r>
            <a:endParaRPr lang="en-GB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55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DFEE1A1A4C134C9B9471C6485ECC38" ma:contentTypeVersion="0" ma:contentTypeDescription="Create a new document." ma:contentTypeScope="" ma:versionID="a975fb6683187c0d7262e6acaf3503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A4C954-EABD-49A4-8D57-29F276C14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2628D9-ADE5-430F-9953-058661C9F55F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636805F6-CB52-4FF6-A634-180897EA4C1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6345E26-BAC9-47CC-AC35-2632352A3B5B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11244</TotalTime>
  <Words>109</Words>
  <Application>Microsoft Office PowerPoint</Application>
  <PresentationFormat>On-screen Show (4:3)</PresentationFormat>
  <Paragraphs>28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MS Mincho</vt:lpstr>
      <vt:lpstr>Arial</vt:lpstr>
      <vt:lpstr>Calibri</vt:lpstr>
      <vt:lpstr>ITC Avant Garde Gothic</vt:lpstr>
      <vt:lpstr>Wingdings</vt:lpstr>
      <vt:lpstr>Standarddesign</vt:lpstr>
      <vt:lpstr>Comparison of IRENA/IEA and JWEE/FAOSTAT wood energy data  Adrian Whiteman, IRENA, Abu Dhabi</vt:lpstr>
      <vt:lpstr>Outline</vt:lpstr>
      <vt:lpstr>Sources</vt:lpstr>
      <vt:lpstr>Energy tables: IEA</vt:lpstr>
      <vt:lpstr>Forestry tables: FAOSTAT</vt:lpstr>
      <vt:lpstr>Comparison: IEA-FAOSTAT</vt:lpstr>
      <vt:lpstr>Energy tables: IRENA</vt:lpstr>
      <vt:lpstr>Forestry tables: JWEE</vt:lpstr>
      <vt:lpstr>Comparison: IEA-FAOSTAT</vt:lpstr>
      <vt:lpstr>Differences: Production</vt:lpstr>
      <vt:lpstr>Differences: Production</vt:lpstr>
      <vt:lpstr>Differences: Production</vt:lpstr>
      <vt:lpstr>Differences: Charcoal supply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Office</dc:creator>
  <cp:lastModifiedBy>Adrian Whiteman</cp:lastModifiedBy>
  <cp:revision>1646</cp:revision>
  <cp:lastPrinted>2016-02-14T05:48:15Z</cp:lastPrinted>
  <dcterms:created xsi:type="dcterms:W3CDTF">2010-01-06T11:15:24Z</dcterms:created>
  <dcterms:modified xsi:type="dcterms:W3CDTF">2016-12-16T14:11:42Z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0x01010088DFEE1A1A4C134C9B9471C6485ECC38</vt:lpwstr>
  </property>
</Properties>
</file>