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373" r:id="rId2"/>
    <p:sldId id="378" r:id="rId3"/>
    <p:sldId id="491" r:id="rId4"/>
    <p:sldId id="494" r:id="rId5"/>
    <p:sldId id="490" r:id="rId6"/>
    <p:sldId id="488" r:id="rId7"/>
    <p:sldId id="499" r:id="rId8"/>
    <p:sldId id="398" r:id="rId9"/>
    <p:sldId id="498" r:id="rId10"/>
    <p:sldId id="495" r:id="rId11"/>
  </p:sldIdLst>
  <p:sldSz cx="9144000" cy="6858000" type="screen4x3"/>
  <p:notesSz cx="6858000" cy="931386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0000"/>
    <a:srgbClr val="3399FF"/>
    <a:srgbClr val="0066CC"/>
    <a:srgbClr val="CC3300"/>
    <a:srgbClr val="D60093"/>
    <a:srgbClr val="00CC00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3599" autoAdjust="0"/>
    <p:restoredTop sz="58602" autoAdjust="0"/>
  </p:normalViewPr>
  <p:slideViewPr>
    <p:cSldViewPr>
      <p:cViewPr>
        <p:scale>
          <a:sx n="75" d="100"/>
          <a:sy n="75" d="100"/>
        </p:scale>
        <p:origin x="-912" y="15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338" y="-108"/>
      </p:cViewPr>
      <p:guideLst>
        <p:guide orient="horz" pos="29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D09F59-927D-47DF-85DB-62D3FCF41300}" type="doc">
      <dgm:prSet loTypeId="urn:microsoft.com/office/officeart/2005/8/layout/cycle4#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45719B-3AAB-4EDE-B0C7-93DE359FEDB4}">
      <dgm:prSet phldrT="[Text]" custT="1"/>
      <dgm:spPr/>
      <dgm:t>
        <a:bodyPr anchor="ctr"/>
        <a:lstStyle/>
        <a:p>
          <a:pPr marL="0" indent="0" algn="l"/>
          <a:r>
            <a:rPr lang="ru-RU" sz="1300" dirty="0" smtClean="0">
              <a:solidFill>
                <a:schemeClr val="tx1"/>
              </a:solidFill>
            </a:rPr>
            <a:t>Содействовать в создании основ, ориентированных на  измерении результатов</a:t>
          </a:r>
          <a:endParaRPr lang="en-US" sz="1300" dirty="0">
            <a:solidFill>
              <a:schemeClr val="tx1"/>
            </a:solidFill>
          </a:endParaRPr>
        </a:p>
      </dgm:t>
    </dgm:pt>
    <dgm:pt modelId="{E3F162E9-29DF-491A-8E6B-AFD3D363E7FE}" type="parTrans" cxnId="{6E8D9CBD-6497-40D1-98A6-B9C6F0152204}">
      <dgm:prSet/>
      <dgm:spPr/>
      <dgm:t>
        <a:bodyPr/>
        <a:lstStyle/>
        <a:p>
          <a:endParaRPr lang="en-US"/>
        </a:p>
      </dgm:t>
    </dgm:pt>
    <dgm:pt modelId="{6B156964-4C35-40E6-936F-448F34A29640}" type="sibTrans" cxnId="{6E8D9CBD-6497-40D1-98A6-B9C6F0152204}">
      <dgm:prSet/>
      <dgm:spPr/>
      <dgm:t>
        <a:bodyPr/>
        <a:lstStyle/>
        <a:p>
          <a:endParaRPr lang="en-US"/>
        </a:p>
      </dgm:t>
    </dgm:pt>
    <dgm:pt modelId="{2EBE4A2E-72F2-403F-8F1E-4EF2E1CAEE40}">
      <dgm:prSet phldrT="[Text]" custT="1"/>
      <dgm:spPr/>
      <dgm:t>
        <a:bodyPr anchor="b"/>
        <a:lstStyle/>
        <a:p>
          <a:pPr algn="r"/>
          <a:r>
            <a:rPr lang="ru-RU" sz="1300" dirty="0" smtClean="0">
              <a:solidFill>
                <a:schemeClr val="tx1"/>
              </a:solidFill>
            </a:rPr>
            <a:t>Оказывать согласованную и хорошо скоординированную поддержку</a:t>
          </a:r>
        </a:p>
        <a:p>
          <a:pPr algn="r"/>
          <a:endParaRPr lang="en-US" sz="1300" dirty="0" smtClean="0">
            <a:solidFill>
              <a:schemeClr val="tx1"/>
            </a:solidFill>
          </a:endParaRPr>
        </a:p>
      </dgm:t>
    </dgm:pt>
    <dgm:pt modelId="{1FC3A625-5E23-4D8B-8B98-EF43C2162C0C}" type="parTrans" cxnId="{23D28D1B-FC1E-4B47-941E-85A532BFC396}">
      <dgm:prSet/>
      <dgm:spPr/>
      <dgm:t>
        <a:bodyPr/>
        <a:lstStyle/>
        <a:p>
          <a:endParaRPr lang="en-US"/>
        </a:p>
      </dgm:t>
    </dgm:pt>
    <dgm:pt modelId="{D3ACC166-86E4-42D4-88B0-9BACC21A5432}" type="sibTrans" cxnId="{23D28D1B-FC1E-4B47-941E-85A532BFC396}">
      <dgm:prSet/>
      <dgm:spPr/>
      <dgm:t>
        <a:bodyPr/>
        <a:lstStyle/>
        <a:p>
          <a:endParaRPr lang="en-US"/>
        </a:p>
      </dgm:t>
    </dgm:pt>
    <dgm:pt modelId="{58F4F99A-DE29-404B-800B-AC95ECCE5D39}">
      <dgm:prSet phldrT="[Text]" custT="1"/>
      <dgm:spPr/>
      <dgm:t>
        <a:bodyPr anchor="ctr"/>
        <a:lstStyle/>
        <a:p>
          <a:pPr algn="r"/>
          <a:r>
            <a:rPr lang="ru-RU" sz="1300" dirty="0" smtClean="0">
              <a:solidFill>
                <a:schemeClr val="tx1"/>
              </a:solidFill>
            </a:rPr>
            <a:t>Уважать руководство страны и способствовать развитию устойчивого потенциала</a:t>
          </a:r>
          <a:endParaRPr lang="en-US" sz="1300" dirty="0">
            <a:solidFill>
              <a:schemeClr val="tx1"/>
            </a:solidFill>
          </a:endParaRPr>
        </a:p>
      </dgm:t>
    </dgm:pt>
    <dgm:pt modelId="{98EC6A5C-F9EA-4218-8EAA-523D9B980A98}" type="parTrans" cxnId="{9B28C2D1-8145-4544-B7FF-A404259B5FF7}">
      <dgm:prSet/>
      <dgm:spPr/>
      <dgm:t>
        <a:bodyPr/>
        <a:lstStyle/>
        <a:p>
          <a:endParaRPr lang="en-US"/>
        </a:p>
      </dgm:t>
    </dgm:pt>
    <dgm:pt modelId="{01C8C67D-3C4A-47B9-B08A-5ECB43D25E69}" type="sibTrans" cxnId="{9B28C2D1-8145-4544-B7FF-A404259B5FF7}">
      <dgm:prSet/>
      <dgm:spPr/>
      <dgm:t>
        <a:bodyPr/>
        <a:lstStyle/>
        <a:p>
          <a:endParaRPr lang="en-US"/>
        </a:p>
      </dgm:t>
    </dgm:pt>
    <dgm:pt modelId="{0870ED9C-F877-4E7A-9D6D-1008234F52C7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 anchor="b"/>
        <a:lstStyle/>
        <a:p>
          <a:endParaRPr lang="en-US" sz="1600" dirty="0"/>
        </a:p>
      </dgm:t>
    </dgm:pt>
    <dgm:pt modelId="{5AED88A1-A642-42A3-8E57-D0EEE86C803A}" type="parTrans" cxnId="{88B7BCD5-B269-4CF5-BD4A-DBF50D9ED6D7}">
      <dgm:prSet/>
      <dgm:spPr/>
      <dgm:t>
        <a:bodyPr/>
        <a:lstStyle/>
        <a:p>
          <a:endParaRPr lang="en-US"/>
        </a:p>
      </dgm:t>
    </dgm:pt>
    <dgm:pt modelId="{6855C147-0699-4D04-BA45-A1CE474C4D18}" type="sibTrans" cxnId="{88B7BCD5-B269-4CF5-BD4A-DBF50D9ED6D7}">
      <dgm:prSet/>
      <dgm:spPr/>
      <dgm:t>
        <a:bodyPr/>
        <a:lstStyle/>
        <a:p>
          <a:endParaRPr lang="en-US"/>
        </a:p>
      </dgm:t>
    </dgm:pt>
    <dgm:pt modelId="{21F390CE-0B3F-418A-8DCC-461F71F29787}">
      <dgm:prSet phldrT="[Text]" custT="1"/>
      <dgm:spPr/>
      <dgm:t>
        <a:bodyPr/>
        <a:lstStyle/>
        <a:p>
          <a:pPr algn="l"/>
          <a:r>
            <a:rPr lang="ru-RU" sz="1300" dirty="0" smtClean="0">
              <a:solidFill>
                <a:schemeClr val="tx1"/>
              </a:solidFill>
            </a:rPr>
            <a:t>Поддерживать приоритеты по национальной статистике</a:t>
          </a:r>
          <a:endParaRPr lang="en-US" sz="1300" dirty="0">
            <a:solidFill>
              <a:schemeClr val="tx1"/>
            </a:solidFill>
          </a:endParaRPr>
        </a:p>
      </dgm:t>
    </dgm:pt>
    <dgm:pt modelId="{33B783E2-BB20-4E6B-9B9A-D879461D5190}" type="parTrans" cxnId="{1BA374EA-93E0-455F-9393-B875B4C648A4}">
      <dgm:prSet/>
      <dgm:spPr/>
      <dgm:t>
        <a:bodyPr/>
        <a:lstStyle/>
        <a:p>
          <a:endParaRPr lang="en-US"/>
        </a:p>
      </dgm:t>
    </dgm:pt>
    <dgm:pt modelId="{EAB48601-CAFD-4A8C-9F05-36766655EC77}" type="sibTrans" cxnId="{1BA374EA-93E0-455F-9393-B875B4C648A4}">
      <dgm:prSet/>
      <dgm:spPr/>
      <dgm:t>
        <a:bodyPr/>
        <a:lstStyle/>
        <a:p>
          <a:endParaRPr lang="en-US"/>
        </a:p>
      </dgm:t>
    </dgm:pt>
    <dgm:pt modelId="{45B22D1E-F1DA-41B3-9FE8-4520104CA105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 anchor="b"/>
        <a:lstStyle/>
        <a:p>
          <a:endParaRPr lang="en-US" sz="1600" dirty="0"/>
        </a:p>
      </dgm:t>
    </dgm:pt>
    <dgm:pt modelId="{F22808A3-C546-4929-A45B-4D800122972F}" type="parTrans" cxnId="{F6DEFFC0-5E81-496D-90BA-27D47F1E0AAC}">
      <dgm:prSet/>
      <dgm:spPr/>
      <dgm:t>
        <a:bodyPr/>
        <a:lstStyle/>
        <a:p>
          <a:endParaRPr lang="en-US"/>
        </a:p>
      </dgm:t>
    </dgm:pt>
    <dgm:pt modelId="{79C42D13-B17E-4BEF-ACB5-F39A67650635}" type="sibTrans" cxnId="{F6DEFFC0-5E81-496D-90BA-27D47F1E0AAC}">
      <dgm:prSet/>
      <dgm:spPr/>
      <dgm:t>
        <a:bodyPr/>
        <a:lstStyle/>
        <a:p>
          <a:endParaRPr lang="en-US"/>
        </a:p>
      </dgm:t>
    </dgm:pt>
    <dgm:pt modelId="{47CE78DB-2437-47D2-A672-90384AF9DAC6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 anchor="ctr"/>
        <a:lstStyle/>
        <a:p>
          <a:endParaRPr lang="en-US" sz="1600" dirty="0"/>
        </a:p>
      </dgm:t>
    </dgm:pt>
    <dgm:pt modelId="{168354EC-CFAD-4916-8BB5-99611EA152D6}" type="parTrans" cxnId="{8527B38D-CBA5-4814-8AA7-DBA4511687C9}">
      <dgm:prSet/>
      <dgm:spPr/>
      <dgm:t>
        <a:bodyPr/>
        <a:lstStyle/>
        <a:p>
          <a:endParaRPr lang="en-US"/>
        </a:p>
      </dgm:t>
    </dgm:pt>
    <dgm:pt modelId="{2A18C0F9-EA70-4D53-BDAC-95DB94E0049C}" type="sibTrans" cxnId="{8527B38D-CBA5-4814-8AA7-DBA4511687C9}">
      <dgm:prSet/>
      <dgm:spPr/>
      <dgm:t>
        <a:bodyPr/>
        <a:lstStyle/>
        <a:p>
          <a:endParaRPr lang="en-US"/>
        </a:p>
      </dgm:t>
    </dgm:pt>
    <dgm:pt modelId="{75AFD563-7B50-4925-AC48-6D11AF32E65C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 anchor="ctr"/>
        <a:lstStyle/>
        <a:p>
          <a:endParaRPr lang="en-US" sz="1600" dirty="0"/>
        </a:p>
      </dgm:t>
    </dgm:pt>
    <dgm:pt modelId="{1E2DFFCA-BCCE-442D-9CBF-0586062E23D1}" type="parTrans" cxnId="{152FC3C5-D429-443E-AB89-C20E81D36D20}">
      <dgm:prSet/>
      <dgm:spPr/>
      <dgm:t>
        <a:bodyPr/>
        <a:lstStyle/>
        <a:p>
          <a:endParaRPr lang="en-US"/>
        </a:p>
      </dgm:t>
    </dgm:pt>
    <dgm:pt modelId="{6D8602FD-9A5F-4E14-A09F-B52F1FE27FD4}" type="sibTrans" cxnId="{152FC3C5-D429-443E-AB89-C20E81D36D20}">
      <dgm:prSet/>
      <dgm:spPr/>
      <dgm:t>
        <a:bodyPr/>
        <a:lstStyle/>
        <a:p>
          <a:endParaRPr lang="en-US"/>
        </a:p>
      </dgm:t>
    </dgm:pt>
    <dgm:pt modelId="{69BD26B2-6D3C-4B3B-B60A-6994DDB20CF2}">
      <dgm:prSet custT="1"/>
      <dgm:spPr/>
      <dgm:t>
        <a:bodyPr/>
        <a:lstStyle/>
        <a:p>
          <a:r>
            <a:rPr lang="ru-RU" sz="1600" dirty="0" smtClean="0"/>
            <a:t>Привлечение других </a:t>
          </a:r>
          <a:r>
            <a:rPr lang="ru-RU" sz="1600" dirty="0"/>
            <a:t>заинтересованных сторон в </a:t>
          </a:r>
          <a:r>
            <a:rPr lang="ru-RU" sz="1600" dirty="0" smtClean="0"/>
            <a:t>процесс </a:t>
          </a:r>
          <a:r>
            <a:rPr lang="ru-RU" sz="1600" dirty="0"/>
            <a:t>статистического производства и диалога</a:t>
          </a:r>
          <a:endParaRPr lang="en-US" sz="1600" dirty="0"/>
        </a:p>
      </dgm:t>
    </dgm:pt>
    <dgm:pt modelId="{66FDE703-037C-4E27-A6A8-DB4D0BFB7A71}" type="parTrans" cxnId="{A17D81CD-C473-41C3-90B8-8C29FF341266}">
      <dgm:prSet/>
      <dgm:spPr/>
      <dgm:t>
        <a:bodyPr/>
        <a:lstStyle/>
        <a:p>
          <a:endParaRPr lang="en-US"/>
        </a:p>
      </dgm:t>
    </dgm:pt>
    <dgm:pt modelId="{B04E8E26-FA30-4FDC-AFF1-CA0970CF4378}" type="sibTrans" cxnId="{A17D81CD-C473-41C3-90B8-8C29FF341266}">
      <dgm:prSet/>
      <dgm:spPr/>
      <dgm:t>
        <a:bodyPr/>
        <a:lstStyle/>
        <a:p>
          <a:endParaRPr lang="en-US"/>
        </a:p>
      </dgm:t>
    </dgm:pt>
    <dgm:pt modelId="{24AFE0D3-CBE5-46A7-9586-6B396CA248F7}">
      <dgm:prSet custT="1"/>
      <dgm:spPr/>
      <dgm:t>
        <a:bodyPr/>
        <a:lstStyle/>
        <a:p>
          <a:r>
            <a:rPr lang="ru-RU" sz="1600" dirty="0" smtClean="0"/>
            <a:t>Применение </a:t>
          </a:r>
          <a:r>
            <a:rPr lang="ru-RU" sz="1600" dirty="0"/>
            <a:t>системного подхода в статистике на уровне страны</a:t>
          </a:r>
          <a:endParaRPr lang="en-US" sz="1600" dirty="0"/>
        </a:p>
      </dgm:t>
    </dgm:pt>
    <dgm:pt modelId="{1783A569-B1E5-4CEB-86A3-F54FB24238CD}" type="parTrans" cxnId="{E630D6B2-02DC-4D23-A95F-672428958DC5}">
      <dgm:prSet/>
      <dgm:spPr/>
      <dgm:t>
        <a:bodyPr/>
        <a:lstStyle/>
        <a:p>
          <a:endParaRPr lang="en-US"/>
        </a:p>
      </dgm:t>
    </dgm:pt>
    <dgm:pt modelId="{2EC8C410-8215-42F8-96B0-ACF089F6EE77}" type="sibTrans" cxnId="{E630D6B2-02DC-4D23-A95F-672428958DC5}">
      <dgm:prSet/>
      <dgm:spPr/>
      <dgm:t>
        <a:bodyPr/>
        <a:lstStyle/>
        <a:p>
          <a:endParaRPr lang="en-US"/>
        </a:p>
      </dgm:t>
    </dgm:pt>
    <dgm:pt modelId="{9E7E6FDB-1583-40F6-96D6-2FE864968F63}">
      <dgm:prSet custT="1"/>
      <dgm:spPr/>
      <dgm:t>
        <a:bodyPr/>
        <a:lstStyle/>
        <a:p>
          <a:r>
            <a:rPr lang="ru-RU" sz="1600" dirty="0" smtClean="0"/>
            <a:t>Улучшение координации </a:t>
          </a:r>
          <a:r>
            <a:rPr lang="ru-RU" sz="1600" dirty="0"/>
            <a:t>и сотрудничества между </a:t>
          </a:r>
          <a:r>
            <a:rPr lang="ru-RU" sz="1600" dirty="0" smtClean="0"/>
            <a:t>пользователями </a:t>
          </a:r>
          <a:r>
            <a:rPr lang="ru-RU" sz="1600" dirty="0"/>
            <a:t>и </a:t>
          </a:r>
          <a:r>
            <a:rPr lang="ru-RU" sz="1600" dirty="0" smtClean="0"/>
            <a:t>производителями статистических данных</a:t>
          </a:r>
          <a:endParaRPr lang="en-US" sz="1600" dirty="0"/>
        </a:p>
      </dgm:t>
    </dgm:pt>
    <dgm:pt modelId="{57F893B2-7F60-4E0C-BD43-861055B86DAB}" type="parTrans" cxnId="{FB4ED296-178B-4420-B143-C624F682E5BF}">
      <dgm:prSet/>
      <dgm:spPr/>
      <dgm:t>
        <a:bodyPr/>
        <a:lstStyle/>
        <a:p>
          <a:endParaRPr lang="en-US"/>
        </a:p>
      </dgm:t>
    </dgm:pt>
    <dgm:pt modelId="{DB5B02B9-9904-40FC-961C-D0E0DE7D20F1}" type="sibTrans" cxnId="{FB4ED296-178B-4420-B143-C624F682E5BF}">
      <dgm:prSet/>
      <dgm:spPr/>
      <dgm:t>
        <a:bodyPr/>
        <a:lstStyle/>
        <a:p>
          <a:endParaRPr lang="en-US"/>
        </a:p>
      </dgm:t>
    </dgm:pt>
    <dgm:pt modelId="{9F7E7381-5CFE-4DB1-BC5B-81F994CC6175}">
      <dgm:prSet custT="1"/>
      <dgm:spPr/>
      <dgm:t>
        <a:bodyPr/>
        <a:lstStyle/>
        <a:p>
          <a:r>
            <a:rPr lang="ru-RU" sz="1600" dirty="0" smtClean="0"/>
            <a:t>Предоставление более </a:t>
          </a:r>
          <a:r>
            <a:rPr lang="ru-RU" sz="1600" dirty="0"/>
            <a:t>эффективной и действенной помощи и </a:t>
          </a:r>
          <a:r>
            <a:rPr lang="ru-RU" sz="1600" dirty="0" smtClean="0"/>
            <a:t>технической поддержки </a:t>
          </a:r>
          <a:r>
            <a:rPr lang="ru-RU" sz="1600" dirty="0"/>
            <a:t>для укрепления статистических систем и </a:t>
          </a:r>
          <a:r>
            <a:rPr lang="ru-RU" sz="1600" dirty="0" smtClean="0"/>
            <a:t>измерения результатов</a:t>
          </a:r>
          <a:endParaRPr lang="en-US" sz="1600" dirty="0"/>
        </a:p>
      </dgm:t>
    </dgm:pt>
    <dgm:pt modelId="{0A809D5B-A264-4181-8ACC-A3FC0A0DCE0F}" type="parTrans" cxnId="{E7C4DF6B-B17A-4AAA-9D62-CAC952CDBF1F}">
      <dgm:prSet/>
      <dgm:spPr/>
      <dgm:t>
        <a:bodyPr/>
        <a:lstStyle/>
        <a:p>
          <a:endParaRPr lang="en-US"/>
        </a:p>
      </dgm:t>
    </dgm:pt>
    <dgm:pt modelId="{81E3611A-6D20-44C1-B7A7-612AA4ADB43C}" type="sibTrans" cxnId="{E7C4DF6B-B17A-4AAA-9D62-CAC952CDBF1F}">
      <dgm:prSet/>
      <dgm:spPr/>
      <dgm:t>
        <a:bodyPr/>
        <a:lstStyle/>
        <a:p>
          <a:endParaRPr lang="en-US"/>
        </a:p>
      </dgm:t>
    </dgm:pt>
    <dgm:pt modelId="{F5777E2F-DAE4-4AA9-8FB6-3F147037FD11}">
      <dgm:prSet custT="1"/>
      <dgm:spPr/>
      <dgm:t>
        <a:bodyPr/>
        <a:lstStyle/>
        <a:p>
          <a:endParaRPr lang="en-US" sz="1600" dirty="0"/>
        </a:p>
      </dgm:t>
    </dgm:pt>
    <dgm:pt modelId="{097D5FA1-7474-4351-854F-477BA5AF57DD}" type="parTrans" cxnId="{9B7D411D-F063-4B8F-82E1-49CC1048001B}">
      <dgm:prSet/>
      <dgm:spPr/>
    </dgm:pt>
    <dgm:pt modelId="{85932919-9C65-4805-9A70-8EFB2718D4CC}" type="sibTrans" cxnId="{9B7D411D-F063-4B8F-82E1-49CC1048001B}">
      <dgm:prSet/>
      <dgm:spPr/>
    </dgm:pt>
    <dgm:pt modelId="{9104CB81-1F50-4FC7-B9CA-0D11B40259DE}" type="pres">
      <dgm:prSet presAssocID="{50D09F59-927D-47DF-85DB-62D3FCF4130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B6F8C6-713C-498D-B5D2-F6DF79D81679}" type="pres">
      <dgm:prSet presAssocID="{50D09F59-927D-47DF-85DB-62D3FCF41300}" presName="children" presStyleCnt="0"/>
      <dgm:spPr/>
    </dgm:pt>
    <dgm:pt modelId="{A223E873-CBEE-490A-AC43-1A7078750966}" type="pres">
      <dgm:prSet presAssocID="{50D09F59-927D-47DF-85DB-62D3FCF41300}" presName="child1group" presStyleCnt="0"/>
      <dgm:spPr/>
    </dgm:pt>
    <dgm:pt modelId="{1D6F618D-0FD6-4FDC-A7B0-522E5E8A8F3C}" type="pres">
      <dgm:prSet presAssocID="{50D09F59-927D-47DF-85DB-62D3FCF41300}" presName="child1" presStyleLbl="bgAcc1" presStyleIdx="0" presStyleCnt="4" custScaleX="158452" custLinFactNeighborX="-30578" custLinFactNeighborY="8221"/>
      <dgm:spPr/>
      <dgm:t>
        <a:bodyPr/>
        <a:lstStyle/>
        <a:p>
          <a:endParaRPr lang="en-US"/>
        </a:p>
      </dgm:t>
    </dgm:pt>
    <dgm:pt modelId="{5B082C30-478D-4E03-A2BB-EA7F61FB91A8}" type="pres">
      <dgm:prSet presAssocID="{50D09F59-927D-47DF-85DB-62D3FCF4130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3D4A4D-6ED0-46C5-91E1-517E4E902172}" type="pres">
      <dgm:prSet presAssocID="{50D09F59-927D-47DF-85DB-62D3FCF41300}" presName="child2group" presStyleCnt="0"/>
      <dgm:spPr/>
    </dgm:pt>
    <dgm:pt modelId="{69BCF6FF-DB7B-4925-BF00-58159FE1FE5B}" type="pres">
      <dgm:prSet presAssocID="{50D09F59-927D-47DF-85DB-62D3FCF41300}" presName="child2" presStyleLbl="bgAcc1" presStyleIdx="1" presStyleCnt="4" custScaleX="157456" custLinFactNeighborX="-1263" custLinFactNeighborY="8446"/>
      <dgm:spPr/>
      <dgm:t>
        <a:bodyPr/>
        <a:lstStyle/>
        <a:p>
          <a:endParaRPr lang="en-US"/>
        </a:p>
      </dgm:t>
    </dgm:pt>
    <dgm:pt modelId="{CDAF29D5-F65B-4E4C-94BE-044539FAAED9}" type="pres">
      <dgm:prSet presAssocID="{50D09F59-927D-47DF-85DB-62D3FCF4130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128153-0769-4AE7-B836-2A8D8FD5351D}" type="pres">
      <dgm:prSet presAssocID="{50D09F59-927D-47DF-85DB-62D3FCF41300}" presName="child3group" presStyleCnt="0"/>
      <dgm:spPr/>
    </dgm:pt>
    <dgm:pt modelId="{265376AB-109B-4D27-933B-B3070FC301E4}" type="pres">
      <dgm:prSet presAssocID="{50D09F59-927D-47DF-85DB-62D3FCF41300}" presName="child3" presStyleLbl="bgAcc1" presStyleIdx="2" presStyleCnt="4" custScaleX="155071" custLinFactNeighborX="39992" custLinFactNeighborY="16696"/>
      <dgm:spPr/>
      <dgm:t>
        <a:bodyPr/>
        <a:lstStyle/>
        <a:p>
          <a:endParaRPr lang="en-US"/>
        </a:p>
      </dgm:t>
    </dgm:pt>
    <dgm:pt modelId="{51B92C97-2E66-4182-89A1-132D72809031}" type="pres">
      <dgm:prSet presAssocID="{50D09F59-927D-47DF-85DB-62D3FCF4130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3C5D2-99CA-4E42-A900-87F8CBBEAAFE}" type="pres">
      <dgm:prSet presAssocID="{50D09F59-927D-47DF-85DB-62D3FCF41300}" presName="child4group" presStyleCnt="0"/>
      <dgm:spPr/>
    </dgm:pt>
    <dgm:pt modelId="{9746D862-6864-4502-A1A7-194999E2BBDE}" type="pres">
      <dgm:prSet presAssocID="{50D09F59-927D-47DF-85DB-62D3FCF41300}" presName="child4" presStyleLbl="bgAcc1" presStyleIdx="3" presStyleCnt="4" custScaleX="162389" custLinFactNeighborX="767" custLinFactNeighborY="-1351"/>
      <dgm:spPr/>
      <dgm:t>
        <a:bodyPr/>
        <a:lstStyle/>
        <a:p>
          <a:endParaRPr lang="en-US"/>
        </a:p>
      </dgm:t>
    </dgm:pt>
    <dgm:pt modelId="{5A9B136A-90FF-40FC-A2BC-DC3FF718DC6D}" type="pres">
      <dgm:prSet presAssocID="{50D09F59-927D-47DF-85DB-62D3FCF4130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566C82-8978-43CF-B99C-2E494E7D30EC}" type="pres">
      <dgm:prSet presAssocID="{50D09F59-927D-47DF-85DB-62D3FCF41300}" presName="childPlaceholder" presStyleCnt="0"/>
      <dgm:spPr/>
    </dgm:pt>
    <dgm:pt modelId="{02B6889C-ABD0-4430-A5E4-45D8B8B72A5B}" type="pres">
      <dgm:prSet presAssocID="{50D09F59-927D-47DF-85DB-62D3FCF41300}" presName="circle" presStyleCnt="0"/>
      <dgm:spPr/>
    </dgm:pt>
    <dgm:pt modelId="{A79F3522-146F-48E7-891B-249A3E408658}" type="pres">
      <dgm:prSet presAssocID="{50D09F59-927D-47DF-85DB-62D3FCF41300}" presName="quadrant1" presStyleLbl="node1" presStyleIdx="0" presStyleCnt="4" custScaleX="87517" custScaleY="81275" custLinFactNeighborX="8683" custLinFactNeighborY="933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CDC77-3367-48FB-BB74-41C51370D829}" type="pres">
      <dgm:prSet presAssocID="{50D09F59-927D-47DF-85DB-62D3FCF41300}" presName="quadrant2" presStyleLbl="node1" presStyleIdx="1" presStyleCnt="4" custScaleX="85896" custScaleY="82635" custLinFactNeighborX="-7872" custLinFactNeighborY="936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0372C0-5618-47C4-9502-A85A3E5E537C}" type="pres">
      <dgm:prSet presAssocID="{50D09F59-927D-47DF-85DB-62D3FCF41300}" presName="quadrant3" presStyleLbl="node1" presStyleIdx="2" presStyleCnt="4" custScaleX="88878" custScaleY="82634" custLinFactNeighborX="-9363" custLinFactNeighborY="-1248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635226-EE1F-4D78-A172-A1E91DACC478}" type="pres">
      <dgm:prSet presAssocID="{50D09F59-927D-47DF-85DB-62D3FCF41300}" presName="quadrant4" presStyleLbl="node1" presStyleIdx="3" presStyleCnt="4" custAng="0" custScaleX="88075" custScaleY="82634" custLinFactNeighborX="7699" custLinFactNeighborY="-1202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8425A1-1DB9-4808-B349-CB0207748A51}" type="pres">
      <dgm:prSet presAssocID="{50D09F59-927D-47DF-85DB-62D3FCF41300}" presName="quadrantPlaceholder" presStyleCnt="0"/>
      <dgm:spPr/>
    </dgm:pt>
    <dgm:pt modelId="{B241DB44-D6B4-40BF-B209-81BB750712C9}" type="pres">
      <dgm:prSet presAssocID="{50D09F59-927D-47DF-85DB-62D3FCF41300}" presName="center1" presStyleLbl="fgShp" presStyleIdx="0" presStyleCnt="2" custLinFactNeighborX="-4235" custLinFactNeighborY="6861"/>
      <dgm:spPr/>
    </dgm:pt>
    <dgm:pt modelId="{4F245605-CFF0-4ABE-A3C1-6378C170D0A6}" type="pres">
      <dgm:prSet presAssocID="{50D09F59-927D-47DF-85DB-62D3FCF41300}" presName="center2" presStyleLbl="fgShp" presStyleIdx="1" presStyleCnt="2"/>
      <dgm:spPr/>
    </dgm:pt>
  </dgm:ptLst>
  <dgm:cxnLst>
    <dgm:cxn modelId="{C226A550-573D-48EA-8C44-E47203620D65}" type="presOf" srcId="{0870ED9C-F877-4E7A-9D6D-1008234F52C7}" destId="{265376AB-109B-4D27-933B-B3070FC301E4}" srcOrd="0" destOrd="0" presId="urn:microsoft.com/office/officeart/2005/8/layout/cycle4#1"/>
    <dgm:cxn modelId="{42005416-5B5C-48C2-9441-FD5BC58D9F43}" type="presOf" srcId="{F5777E2F-DAE4-4AA9-8FB6-3F147037FD11}" destId="{5A9B136A-90FF-40FC-A2BC-DC3FF718DC6D}" srcOrd="1" destOrd="2" presId="urn:microsoft.com/office/officeart/2005/8/layout/cycle4#1"/>
    <dgm:cxn modelId="{18192DB2-79A9-49DC-AE6A-55C4EAC437A9}" type="presOf" srcId="{21F390CE-0B3F-418A-8DCC-461F71F29787}" destId="{AD635226-EE1F-4D78-A172-A1E91DACC478}" srcOrd="0" destOrd="0" presId="urn:microsoft.com/office/officeart/2005/8/layout/cycle4#1"/>
    <dgm:cxn modelId="{7F99E01C-3CFE-4518-8843-6F9EC90D3B91}" type="presOf" srcId="{9F7E7381-5CFE-4DB1-BC5B-81F994CC6175}" destId="{51B92C97-2E66-4182-89A1-132D72809031}" srcOrd="1" destOrd="1" presId="urn:microsoft.com/office/officeart/2005/8/layout/cycle4#1"/>
    <dgm:cxn modelId="{CFCE0713-524E-4982-9844-E30D4CFD7BBE}" type="presOf" srcId="{50D09F59-927D-47DF-85DB-62D3FCF41300}" destId="{9104CB81-1F50-4FC7-B9CA-0D11B40259DE}" srcOrd="0" destOrd="0" presId="urn:microsoft.com/office/officeart/2005/8/layout/cycle4#1"/>
    <dgm:cxn modelId="{EC9540C0-CF53-4C99-8FAA-C46F77648D49}" type="presOf" srcId="{75AFD563-7B50-4925-AC48-6D11AF32E65C}" destId="{CDAF29D5-F65B-4E4C-94BE-044539FAAED9}" srcOrd="1" destOrd="0" presId="urn:microsoft.com/office/officeart/2005/8/layout/cycle4#1"/>
    <dgm:cxn modelId="{97DEB542-B223-4608-9166-121275B59F1C}" type="presOf" srcId="{9F7E7381-5CFE-4DB1-BC5B-81F994CC6175}" destId="{265376AB-109B-4D27-933B-B3070FC301E4}" srcOrd="0" destOrd="1" presId="urn:microsoft.com/office/officeart/2005/8/layout/cycle4#1"/>
    <dgm:cxn modelId="{091F672B-9809-4A22-9E9F-72D9EFE69524}" type="presOf" srcId="{24AFE0D3-CBE5-46A7-9586-6B396CA248F7}" destId="{CDAF29D5-F65B-4E4C-94BE-044539FAAED9}" srcOrd="1" destOrd="1" presId="urn:microsoft.com/office/officeart/2005/8/layout/cycle4#1"/>
    <dgm:cxn modelId="{A17D81CD-C473-41C3-90B8-8C29FF341266}" srcId="{EE45719B-3AAB-4EDE-B0C7-93DE359FEDB4}" destId="{69BD26B2-6D3C-4B3B-B60A-6994DDB20CF2}" srcOrd="1" destOrd="0" parTransId="{66FDE703-037C-4E27-A6A8-DB4D0BFB7A71}" sibTransId="{B04E8E26-FA30-4FDC-AFF1-CA0970CF4378}"/>
    <dgm:cxn modelId="{86EC9E7F-59BC-4D10-89C4-8028A8CFC1C8}" type="presOf" srcId="{58F4F99A-DE29-404B-800B-AC95ECCE5D39}" destId="{3E0372C0-5618-47C4-9502-A85A3E5E537C}" srcOrd="0" destOrd="0" presId="urn:microsoft.com/office/officeart/2005/8/layout/cycle4#1"/>
    <dgm:cxn modelId="{BB612030-AFB6-4038-9372-52BA45E74B16}" type="presOf" srcId="{45B22D1E-F1DA-41B3-9FE8-4520104CA105}" destId="{9746D862-6864-4502-A1A7-194999E2BBDE}" srcOrd="0" destOrd="0" presId="urn:microsoft.com/office/officeart/2005/8/layout/cycle4#1"/>
    <dgm:cxn modelId="{DC8259F7-768A-470E-A867-B7BA283D566A}" type="presOf" srcId="{EE45719B-3AAB-4EDE-B0C7-93DE359FEDB4}" destId="{A79F3522-146F-48E7-891B-249A3E408658}" srcOrd="0" destOrd="0" presId="urn:microsoft.com/office/officeart/2005/8/layout/cycle4#1"/>
    <dgm:cxn modelId="{DF1F55EA-2F29-444E-9E13-CCABD0F7FA4A}" type="presOf" srcId="{47CE78DB-2437-47D2-A672-90384AF9DAC6}" destId="{1D6F618D-0FD6-4FDC-A7B0-522E5E8A8F3C}" srcOrd="0" destOrd="0" presId="urn:microsoft.com/office/officeart/2005/8/layout/cycle4#1"/>
    <dgm:cxn modelId="{E7C4DF6B-B17A-4AAA-9D62-CAC952CDBF1F}" srcId="{58F4F99A-DE29-404B-800B-AC95ECCE5D39}" destId="{9F7E7381-5CFE-4DB1-BC5B-81F994CC6175}" srcOrd="1" destOrd="0" parTransId="{0A809D5B-A264-4181-8ACC-A3FC0A0DCE0F}" sibTransId="{81E3611A-6D20-44C1-B7A7-612AA4ADB43C}"/>
    <dgm:cxn modelId="{C9FD9160-DF8D-4B40-9F6E-E1C236A5748B}" type="presOf" srcId="{2EBE4A2E-72F2-403F-8F1E-4EF2E1CAEE40}" destId="{947CDC77-3367-48FB-BB74-41C51370D829}" srcOrd="0" destOrd="0" presId="urn:microsoft.com/office/officeart/2005/8/layout/cycle4#1"/>
    <dgm:cxn modelId="{6E8D9CBD-6497-40D1-98A6-B9C6F0152204}" srcId="{50D09F59-927D-47DF-85DB-62D3FCF41300}" destId="{EE45719B-3AAB-4EDE-B0C7-93DE359FEDB4}" srcOrd="0" destOrd="0" parTransId="{E3F162E9-29DF-491A-8E6B-AFD3D363E7FE}" sibTransId="{6B156964-4C35-40E6-936F-448F34A29640}"/>
    <dgm:cxn modelId="{41C1917E-B8AC-496F-88D8-0D9227FAE33F}" type="presOf" srcId="{24AFE0D3-CBE5-46A7-9586-6B396CA248F7}" destId="{69BCF6FF-DB7B-4925-BF00-58159FE1FE5B}" srcOrd="0" destOrd="1" presId="urn:microsoft.com/office/officeart/2005/8/layout/cycle4#1"/>
    <dgm:cxn modelId="{8527B38D-CBA5-4814-8AA7-DBA4511687C9}" srcId="{EE45719B-3AAB-4EDE-B0C7-93DE359FEDB4}" destId="{47CE78DB-2437-47D2-A672-90384AF9DAC6}" srcOrd="0" destOrd="0" parTransId="{168354EC-CFAD-4916-8BB5-99611EA152D6}" sibTransId="{2A18C0F9-EA70-4D53-BDAC-95DB94E0049C}"/>
    <dgm:cxn modelId="{1BA374EA-93E0-455F-9393-B875B4C648A4}" srcId="{50D09F59-927D-47DF-85DB-62D3FCF41300}" destId="{21F390CE-0B3F-418A-8DCC-461F71F29787}" srcOrd="3" destOrd="0" parTransId="{33B783E2-BB20-4E6B-9B9A-D879461D5190}" sibTransId="{EAB48601-CAFD-4A8C-9F05-36766655EC77}"/>
    <dgm:cxn modelId="{E630D6B2-02DC-4D23-A95F-672428958DC5}" srcId="{2EBE4A2E-72F2-403F-8F1E-4EF2E1CAEE40}" destId="{24AFE0D3-CBE5-46A7-9586-6B396CA248F7}" srcOrd="1" destOrd="0" parTransId="{1783A569-B1E5-4CEB-86A3-F54FB24238CD}" sibTransId="{2EC8C410-8215-42F8-96B0-ACF089F6EE77}"/>
    <dgm:cxn modelId="{FB4ED296-178B-4420-B143-C624F682E5BF}" srcId="{21F390CE-0B3F-418A-8DCC-461F71F29787}" destId="{9E7E6FDB-1583-40F6-96D6-2FE864968F63}" srcOrd="1" destOrd="0" parTransId="{57F893B2-7F60-4E0C-BD43-861055B86DAB}" sibTransId="{DB5B02B9-9904-40FC-961C-D0E0DE7D20F1}"/>
    <dgm:cxn modelId="{9B28C2D1-8145-4544-B7FF-A404259B5FF7}" srcId="{50D09F59-927D-47DF-85DB-62D3FCF41300}" destId="{58F4F99A-DE29-404B-800B-AC95ECCE5D39}" srcOrd="2" destOrd="0" parTransId="{98EC6A5C-F9EA-4218-8EAA-523D9B980A98}" sibTransId="{01C8C67D-3C4A-47B9-B08A-5ECB43D25E69}"/>
    <dgm:cxn modelId="{23C00CAE-18B7-4FF7-A6ED-C065F6B99238}" type="presOf" srcId="{9E7E6FDB-1583-40F6-96D6-2FE864968F63}" destId="{5A9B136A-90FF-40FC-A2BC-DC3FF718DC6D}" srcOrd="1" destOrd="1" presId="urn:microsoft.com/office/officeart/2005/8/layout/cycle4#1"/>
    <dgm:cxn modelId="{D7D27522-79A4-424B-BB21-3CAA69AE2BA2}" type="presOf" srcId="{9E7E6FDB-1583-40F6-96D6-2FE864968F63}" destId="{9746D862-6864-4502-A1A7-194999E2BBDE}" srcOrd="0" destOrd="1" presId="urn:microsoft.com/office/officeart/2005/8/layout/cycle4#1"/>
    <dgm:cxn modelId="{152FC3C5-D429-443E-AB89-C20E81D36D20}" srcId="{2EBE4A2E-72F2-403F-8F1E-4EF2E1CAEE40}" destId="{75AFD563-7B50-4925-AC48-6D11AF32E65C}" srcOrd="0" destOrd="0" parTransId="{1E2DFFCA-BCCE-442D-9CBF-0586062E23D1}" sibTransId="{6D8602FD-9A5F-4E14-A09F-B52F1FE27FD4}"/>
    <dgm:cxn modelId="{1CA03E82-BC4F-474F-B167-DA1B42466888}" type="presOf" srcId="{47CE78DB-2437-47D2-A672-90384AF9DAC6}" destId="{5B082C30-478D-4E03-A2BB-EA7F61FB91A8}" srcOrd="1" destOrd="0" presId="urn:microsoft.com/office/officeart/2005/8/layout/cycle4#1"/>
    <dgm:cxn modelId="{D7D53929-7734-4C46-86BA-D0A8A64CCD00}" type="presOf" srcId="{0870ED9C-F877-4E7A-9D6D-1008234F52C7}" destId="{51B92C97-2E66-4182-89A1-132D72809031}" srcOrd="1" destOrd="0" presId="urn:microsoft.com/office/officeart/2005/8/layout/cycle4#1"/>
    <dgm:cxn modelId="{46C16590-6677-4B19-A1C8-6D67CDC481AC}" type="presOf" srcId="{69BD26B2-6D3C-4B3B-B60A-6994DDB20CF2}" destId="{5B082C30-478D-4E03-A2BB-EA7F61FB91A8}" srcOrd="1" destOrd="1" presId="urn:microsoft.com/office/officeart/2005/8/layout/cycle4#1"/>
    <dgm:cxn modelId="{88B7BCD5-B269-4CF5-BD4A-DBF50D9ED6D7}" srcId="{58F4F99A-DE29-404B-800B-AC95ECCE5D39}" destId="{0870ED9C-F877-4E7A-9D6D-1008234F52C7}" srcOrd="0" destOrd="0" parTransId="{5AED88A1-A642-42A3-8E57-D0EEE86C803A}" sibTransId="{6855C147-0699-4D04-BA45-A1CE474C4D18}"/>
    <dgm:cxn modelId="{6F01A032-14EB-451A-82FA-C3018F9E6975}" type="presOf" srcId="{69BD26B2-6D3C-4B3B-B60A-6994DDB20CF2}" destId="{1D6F618D-0FD6-4FDC-A7B0-522E5E8A8F3C}" srcOrd="0" destOrd="1" presId="urn:microsoft.com/office/officeart/2005/8/layout/cycle4#1"/>
    <dgm:cxn modelId="{F6DEFFC0-5E81-496D-90BA-27D47F1E0AAC}" srcId="{21F390CE-0B3F-418A-8DCC-461F71F29787}" destId="{45B22D1E-F1DA-41B3-9FE8-4520104CA105}" srcOrd="0" destOrd="0" parTransId="{F22808A3-C546-4929-A45B-4D800122972F}" sibTransId="{79C42D13-B17E-4BEF-ACB5-F39A67650635}"/>
    <dgm:cxn modelId="{9B2786AE-1B57-4A25-9E65-173D1B48D831}" type="presOf" srcId="{F5777E2F-DAE4-4AA9-8FB6-3F147037FD11}" destId="{9746D862-6864-4502-A1A7-194999E2BBDE}" srcOrd="0" destOrd="2" presId="urn:microsoft.com/office/officeart/2005/8/layout/cycle4#1"/>
    <dgm:cxn modelId="{23D28D1B-FC1E-4B47-941E-85A532BFC396}" srcId="{50D09F59-927D-47DF-85DB-62D3FCF41300}" destId="{2EBE4A2E-72F2-403F-8F1E-4EF2E1CAEE40}" srcOrd="1" destOrd="0" parTransId="{1FC3A625-5E23-4D8B-8B98-EF43C2162C0C}" sibTransId="{D3ACC166-86E4-42D4-88B0-9BACC21A5432}"/>
    <dgm:cxn modelId="{FF5B3E9B-EF90-4FA6-8F34-1D3A95EF9BEA}" type="presOf" srcId="{75AFD563-7B50-4925-AC48-6D11AF32E65C}" destId="{69BCF6FF-DB7B-4925-BF00-58159FE1FE5B}" srcOrd="0" destOrd="0" presId="urn:microsoft.com/office/officeart/2005/8/layout/cycle4#1"/>
    <dgm:cxn modelId="{9B7D411D-F063-4B8F-82E1-49CC1048001B}" srcId="{21F390CE-0B3F-418A-8DCC-461F71F29787}" destId="{F5777E2F-DAE4-4AA9-8FB6-3F147037FD11}" srcOrd="2" destOrd="0" parTransId="{097D5FA1-7474-4351-854F-477BA5AF57DD}" sibTransId="{85932919-9C65-4805-9A70-8EFB2718D4CC}"/>
    <dgm:cxn modelId="{1364BFAF-FEFE-4DD0-B6D0-7BB8A7F6F132}" type="presOf" srcId="{45B22D1E-F1DA-41B3-9FE8-4520104CA105}" destId="{5A9B136A-90FF-40FC-A2BC-DC3FF718DC6D}" srcOrd="1" destOrd="0" presId="urn:microsoft.com/office/officeart/2005/8/layout/cycle4#1"/>
    <dgm:cxn modelId="{C09C1B5A-2C90-4854-A900-7AE8014EE6BB}" type="presParOf" srcId="{9104CB81-1F50-4FC7-B9CA-0D11B40259DE}" destId="{D5B6F8C6-713C-498D-B5D2-F6DF79D81679}" srcOrd="0" destOrd="0" presId="urn:microsoft.com/office/officeart/2005/8/layout/cycle4#1"/>
    <dgm:cxn modelId="{F3C53BEB-8CA1-48D7-8584-C705429B58FE}" type="presParOf" srcId="{D5B6F8C6-713C-498D-B5D2-F6DF79D81679}" destId="{A223E873-CBEE-490A-AC43-1A7078750966}" srcOrd="0" destOrd="0" presId="urn:microsoft.com/office/officeart/2005/8/layout/cycle4#1"/>
    <dgm:cxn modelId="{DE831A7E-FF80-434C-9818-E9165B2126FD}" type="presParOf" srcId="{A223E873-CBEE-490A-AC43-1A7078750966}" destId="{1D6F618D-0FD6-4FDC-A7B0-522E5E8A8F3C}" srcOrd="0" destOrd="0" presId="urn:microsoft.com/office/officeart/2005/8/layout/cycle4#1"/>
    <dgm:cxn modelId="{70791978-21B9-4095-8CF6-669A78133F0D}" type="presParOf" srcId="{A223E873-CBEE-490A-AC43-1A7078750966}" destId="{5B082C30-478D-4E03-A2BB-EA7F61FB91A8}" srcOrd="1" destOrd="0" presId="urn:microsoft.com/office/officeart/2005/8/layout/cycle4#1"/>
    <dgm:cxn modelId="{48C3ACD4-D3FF-4211-9EBF-B0F627E8B85B}" type="presParOf" srcId="{D5B6F8C6-713C-498D-B5D2-F6DF79D81679}" destId="{663D4A4D-6ED0-46C5-91E1-517E4E902172}" srcOrd="1" destOrd="0" presId="urn:microsoft.com/office/officeart/2005/8/layout/cycle4#1"/>
    <dgm:cxn modelId="{2404EF3D-21D7-4E0F-A6E0-37985745BAC1}" type="presParOf" srcId="{663D4A4D-6ED0-46C5-91E1-517E4E902172}" destId="{69BCF6FF-DB7B-4925-BF00-58159FE1FE5B}" srcOrd="0" destOrd="0" presId="urn:microsoft.com/office/officeart/2005/8/layout/cycle4#1"/>
    <dgm:cxn modelId="{73603082-4A65-417C-B642-920104D144DA}" type="presParOf" srcId="{663D4A4D-6ED0-46C5-91E1-517E4E902172}" destId="{CDAF29D5-F65B-4E4C-94BE-044539FAAED9}" srcOrd="1" destOrd="0" presId="urn:microsoft.com/office/officeart/2005/8/layout/cycle4#1"/>
    <dgm:cxn modelId="{8267F9CC-C81F-4501-914C-4C6625CA42CA}" type="presParOf" srcId="{D5B6F8C6-713C-498D-B5D2-F6DF79D81679}" destId="{BB128153-0769-4AE7-B836-2A8D8FD5351D}" srcOrd="2" destOrd="0" presId="urn:microsoft.com/office/officeart/2005/8/layout/cycle4#1"/>
    <dgm:cxn modelId="{6F0B771F-B39C-4566-9B2F-C31C30C7CB11}" type="presParOf" srcId="{BB128153-0769-4AE7-B836-2A8D8FD5351D}" destId="{265376AB-109B-4D27-933B-B3070FC301E4}" srcOrd="0" destOrd="0" presId="urn:microsoft.com/office/officeart/2005/8/layout/cycle4#1"/>
    <dgm:cxn modelId="{41C25CC5-3B4C-4036-BB52-EAE54C05CFA2}" type="presParOf" srcId="{BB128153-0769-4AE7-B836-2A8D8FD5351D}" destId="{51B92C97-2E66-4182-89A1-132D72809031}" srcOrd="1" destOrd="0" presId="urn:microsoft.com/office/officeart/2005/8/layout/cycle4#1"/>
    <dgm:cxn modelId="{20FF447A-B3A7-4675-9759-64F432BE1E49}" type="presParOf" srcId="{D5B6F8C6-713C-498D-B5D2-F6DF79D81679}" destId="{7D13C5D2-99CA-4E42-A900-87F8CBBEAAFE}" srcOrd="3" destOrd="0" presId="urn:microsoft.com/office/officeart/2005/8/layout/cycle4#1"/>
    <dgm:cxn modelId="{492BDAAC-426A-4681-BC95-6477647B5406}" type="presParOf" srcId="{7D13C5D2-99CA-4E42-A900-87F8CBBEAAFE}" destId="{9746D862-6864-4502-A1A7-194999E2BBDE}" srcOrd="0" destOrd="0" presId="urn:microsoft.com/office/officeart/2005/8/layout/cycle4#1"/>
    <dgm:cxn modelId="{902DCA16-C3D2-4DE4-9F4D-E2F38B9A9A2B}" type="presParOf" srcId="{7D13C5D2-99CA-4E42-A900-87F8CBBEAAFE}" destId="{5A9B136A-90FF-40FC-A2BC-DC3FF718DC6D}" srcOrd="1" destOrd="0" presId="urn:microsoft.com/office/officeart/2005/8/layout/cycle4#1"/>
    <dgm:cxn modelId="{10B7DFAD-1CC0-4246-8B7F-34C41724CFD4}" type="presParOf" srcId="{D5B6F8C6-713C-498D-B5D2-F6DF79D81679}" destId="{7A566C82-8978-43CF-B99C-2E494E7D30EC}" srcOrd="4" destOrd="0" presId="urn:microsoft.com/office/officeart/2005/8/layout/cycle4#1"/>
    <dgm:cxn modelId="{E3CEB413-794D-43D5-91F7-D799BF7CF330}" type="presParOf" srcId="{9104CB81-1F50-4FC7-B9CA-0D11B40259DE}" destId="{02B6889C-ABD0-4430-A5E4-45D8B8B72A5B}" srcOrd="1" destOrd="0" presId="urn:microsoft.com/office/officeart/2005/8/layout/cycle4#1"/>
    <dgm:cxn modelId="{52EC7B65-6DE5-4825-894F-11790354B6BD}" type="presParOf" srcId="{02B6889C-ABD0-4430-A5E4-45D8B8B72A5B}" destId="{A79F3522-146F-48E7-891B-249A3E408658}" srcOrd="0" destOrd="0" presId="urn:microsoft.com/office/officeart/2005/8/layout/cycle4#1"/>
    <dgm:cxn modelId="{8737E0EA-6686-4742-A96C-85D284B5E88D}" type="presParOf" srcId="{02B6889C-ABD0-4430-A5E4-45D8B8B72A5B}" destId="{947CDC77-3367-48FB-BB74-41C51370D829}" srcOrd="1" destOrd="0" presId="urn:microsoft.com/office/officeart/2005/8/layout/cycle4#1"/>
    <dgm:cxn modelId="{FA94FBA6-0FDC-4C11-AF15-C7EAEAD5E1E6}" type="presParOf" srcId="{02B6889C-ABD0-4430-A5E4-45D8B8B72A5B}" destId="{3E0372C0-5618-47C4-9502-A85A3E5E537C}" srcOrd="2" destOrd="0" presId="urn:microsoft.com/office/officeart/2005/8/layout/cycle4#1"/>
    <dgm:cxn modelId="{C1C5B6B8-8A1C-4AFD-902B-6A7DFB50CA3E}" type="presParOf" srcId="{02B6889C-ABD0-4430-A5E4-45D8B8B72A5B}" destId="{AD635226-EE1F-4D78-A172-A1E91DACC478}" srcOrd="3" destOrd="0" presId="urn:microsoft.com/office/officeart/2005/8/layout/cycle4#1"/>
    <dgm:cxn modelId="{D79E4357-5895-485F-8A12-51B6C9139709}" type="presParOf" srcId="{02B6889C-ABD0-4430-A5E4-45D8B8B72A5B}" destId="{338425A1-1DB9-4808-B349-CB0207748A51}" srcOrd="4" destOrd="0" presId="urn:microsoft.com/office/officeart/2005/8/layout/cycle4#1"/>
    <dgm:cxn modelId="{1A8ED49C-D0B4-41BA-908E-310FDEBCC21A}" type="presParOf" srcId="{9104CB81-1F50-4FC7-B9CA-0D11B40259DE}" destId="{B241DB44-D6B4-40BF-B209-81BB750712C9}" srcOrd="2" destOrd="0" presId="urn:microsoft.com/office/officeart/2005/8/layout/cycle4#1"/>
    <dgm:cxn modelId="{7941338E-3872-45EB-B8ED-F96DC671A28A}" type="presParOf" srcId="{9104CB81-1F50-4FC7-B9CA-0D11B40259DE}" destId="{4F245605-CFF0-4ABE-A3C1-6378C170D0A6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5376AB-109B-4D27-933B-B3070FC301E4}">
      <dsp:nvSpPr>
        <dsp:cNvPr id="0" name=""/>
        <dsp:cNvSpPr/>
      </dsp:nvSpPr>
      <dsp:spPr>
        <a:xfrm>
          <a:off x="4337985" y="3834383"/>
          <a:ext cx="4319606" cy="18044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Предоставление более </a:t>
          </a:r>
          <a:r>
            <a:rPr lang="ru-RU" sz="1600" kern="1200" dirty="0"/>
            <a:t>эффективной и действенной помощи и </a:t>
          </a:r>
          <a:r>
            <a:rPr lang="ru-RU" sz="1600" kern="1200" dirty="0" smtClean="0"/>
            <a:t>технической поддержки </a:t>
          </a:r>
          <a:r>
            <a:rPr lang="ru-RU" sz="1600" kern="1200" dirty="0"/>
            <a:t>для укрепления статистических систем и </a:t>
          </a:r>
          <a:r>
            <a:rPr lang="ru-RU" sz="1600" kern="1200" dirty="0" smtClean="0"/>
            <a:t>измерения результатов</a:t>
          </a:r>
          <a:endParaRPr lang="en-US" sz="1600" kern="1200" dirty="0"/>
        </a:p>
      </dsp:txBody>
      <dsp:txXfrm>
        <a:off x="5633868" y="4285487"/>
        <a:ext cx="3023724" cy="1353312"/>
      </dsp:txXfrm>
    </dsp:sp>
    <dsp:sp modelId="{9746D862-6864-4502-A1A7-194999E2BBDE}">
      <dsp:nvSpPr>
        <dsp:cNvPr id="0" name=""/>
        <dsp:cNvSpPr/>
      </dsp:nvSpPr>
      <dsp:spPr>
        <a:xfrm>
          <a:off x="-287445" y="3810006"/>
          <a:ext cx="4523454" cy="18044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Улучшение координации </a:t>
          </a:r>
          <a:r>
            <a:rPr lang="ru-RU" sz="1600" kern="1200" dirty="0"/>
            <a:t>и сотрудничества между </a:t>
          </a:r>
          <a:r>
            <a:rPr lang="ru-RU" sz="1600" kern="1200" dirty="0" smtClean="0"/>
            <a:t>пользователями </a:t>
          </a:r>
          <a:r>
            <a:rPr lang="ru-RU" sz="1600" kern="1200" dirty="0"/>
            <a:t>и </a:t>
          </a:r>
          <a:r>
            <a:rPr lang="ru-RU" sz="1600" kern="1200" dirty="0" smtClean="0"/>
            <a:t>производителями статистических данных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-287445" y="4261110"/>
        <a:ext cx="3166418" cy="1353312"/>
      </dsp:txXfrm>
    </dsp:sp>
    <dsp:sp modelId="{69BCF6FF-DB7B-4925-BF00-58159FE1FE5B}">
      <dsp:nvSpPr>
        <dsp:cNvPr id="0" name=""/>
        <dsp:cNvSpPr/>
      </dsp:nvSpPr>
      <dsp:spPr>
        <a:xfrm>
          <a:off x="4269586" y="152400"/>
          <a:ext cx="4386042" cy="18044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Применение </a:t>
          </a:r>
          <a:r>
            <a:rPr lang="ru-RU" sz="1600" kern="1200" dirty="0"/>
            <a:t>системного подхода в статистике на уровне страны</a:t>
          </a:r>
          <a:endParaRPr lang="en-US" sz="1600" kern="1200" dirty="0"/>
        </a:p>
      </dsp:txBody>
      <dsp:txXfrm>
        <a:off x="5585399" y="152400"/>
        <a:ext cx="3070229" cy="1353312"/>
      </dsp:txXfrm>
    </dsp:sp>
    <dsp:sp modelId="{1D6F618D-0FD6-4FDC-A7B0-522E5E8A8F3C}">
      <dsp:nvSpPr>
        <dsp:cNvPr id="0" name=""/>
        <dsp:cNvSpPr/>
      </dsp:nvSpPr>
      <dsp:spPr>
        <a:xfrm>
          <a:off x="-253976" y="148341"/>
          <a:ext cx="4413786" cy="18044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Привлечение других </a:t>
          </a:r>
          <a:r>
            <a:rPr lang="ru-RU" sz="1600" kern="1200" dirty="0"/>
            <a:t>заинтересованных сторон в </a:t>
          </a:r>
          <a:r>
            <a:rPr lang="ru-RU" sz="1600" kern="1200" dirty="0" smtClean="0"/>
            <a:t>процесс </a:t>
          </a:r>
          <a:r>
            <a:rPr lang="ru-RU" sz="1600" kern="1200" dirty="0"/>
            <a:t>статистического производства и диалога</a:t>
          </a:r>
          <a:endParaRPr lang="en-US" sz="1600" kern="1200" dirty="0"/>
        </a:p>
      </dsp:txBody>
      <dsp:txXfrm>
        <a:off x="-253976" y="148341"/>
        <a:ext cx="3089650" cy="1353312"/>
      </dsp:txXfrm>
    </dsp:sp>
    <dsp:sp modelId="{A79F3522-146F-48E7-891B-249A3E408658}">
      <dsp:nvSpPr>
        <dsp:cNvPr id="0" name=""/>
        <dsp:cNvSpPr/>
      </dsp:nvSpPr>
      <dsp:spPr>
        <a:xfrm>
          <a:off x="2057408" y="778027"/>
          <a:ext cx="2136815" cy="198441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Содействовать в создании основ, ориентированных на  измерении результатов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2057408" y="778027"/>
        <a:ext cx="2136815" cy="1984410"/>
      </dsp:txXfrm>
    </dsp:sp>
    <dsp:sp modelId="{947CDC77-3367-48FB-BB74-41C51370D829}">
      <dsp:nvSpPr>
        <dsp:cNvPr id="0" name=""/>
        <dsp:cNvSpPr/>
      </dsp:nvSpPr>
      <dsp:spPr>
        <a:xfrm rot="5400000">
          <a:off x="4267177" y="722200"/>
          <a:ext cx="2017616" cy="209723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Оказывать согласованную и хорошо скоординированную поддержку</a:t>
          </a:r>
        </a:p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 smtClean="0">
            <a:solidFill>
              <a:schemeClr val="tx1"/>
            </a:solidFill>
          </a:endParaRPr>
        </a:p>
      </dsp:txBody>
      <dsp:txXfrm rot="5400000">
        <a:off x="4267177" y="722200"/>
        <a:ext cx="2017616" cy="2097237"/>
      </dsp:txXfrm>
    </dsp:sp>
    <dsp:sp modelId="{3E0372C0-5618-47C4-9502-A85A3E5E537C}">
      <dsp:nvSpPr>
        <dsp:cNvPr id="0" name=""/>
        <dsp:cNvSpPr/>
      </dsp:nvSpPr>
      <dsp:spPr>
        <a:xfrm rot="10800000">
          <a:off x="4154558" y="2783007"/>
          <a:ext cx="2170045" cy="201759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Уважать руководство страны и способствовать развитию устойчивого потенциала</a:t>
          </a:r>
          <a:endParaRPr lang="en-US" sz="1300" kern="1200" dirty="0">
            <a:solidFill>
              <a:schemeClr val="tx1"/>
            </a:solidFill>
          </a:endParaRPr>
        </a:p>
      </dsp:txBody>
      <dsp:txXfrm rot="10800000">
        <a:off x="4154558" y="2783007"/>
        <a:ext cx="2170045" cy="2017592"/>
      </dsp:txXfrm>
    </dsp:sp>
    <dsp:sp modelId="{AD635226-EE1F-4D78-A172-A1E91DACC478}">
      <dsp:nvSpPr>
        <dsp:cNvPr id="0" name=""/>
        <dsp:cNvSpPr/>
      </dsp:nvSpPr>
      <dsp:spPr>
        <a:xfrm rot="16200000">
          <a:off x="2092994" y="2727814"/>
          <a:ext cx="2017592" cy="215043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Поддерживать приоритеты по национальной статистике</a:t>
          </a:r>
          <a:endParaRPr lang="en-US" sz="1300" kern="1200" dirty="0">
            <a:solidFill>
              <a:schemeClr val="tx1"/>
            </a:solidFill>
          </a:endParaRPr>
        </a:p>
      </dsp:txBody>
      <dsp:txXfrm rot="16200000">
        <a:off x="2092994" y="2727814"/>
        <a:ext cx="2017592" cy="2150439"/>
      </dsp:txXfrm>
    </dsp:sp>
    <dsp:sp modelId="{B241DB44-D6B4-40BF-B209-81BB750712C9}">
      <dsp:nvSpPr>
        <dsp:cNvPr id="0" name=""/>
        <dsp:cNvSpPr/>
      </dsp:nvSpPr>
      <dsp:spPr>
        <a:xfrm>
          <a:off x="3733798" y="2362202"/>
          <a:ext cx="843000" cy="73304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245605-CFF0-4ABE-A3C1-6378C170D0A6}">
      <dsp:nvSpPr>
        <dsp:cNvPr id="0" name=""/>
        <dsp:cNvSpPr/>
      </dsp:nvSpPr>
      <dsp:spPr>
        <a:xfrm rot="10800000">
          <a:off x="3769499" y="2593848"/>
          <a:ext cx="843000" cy="73304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555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555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2EA33C87-E924-4E28-B52D-02F38D5E7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4789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6138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17600" y="4424363"/>
            <a:ext cx="4622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555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A9C6B0D5-B555-46A2-B88D-62AAF7F2C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3436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B5A743-AFF4-44F2-9170-063974232A50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95325"/>
            <a:ext cx="4660900" cy="3495675"/>
          </a:xfrm>
          <a:ln w="12700" cap="flat">
            <a:solidFill>
              <a:schemeClr val="tx1"/>
            </a:solidFill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9125"/>
            <a:ext cx="5029200" cy="4197350"/>
          </a:xfrm>
          <a:noFill/>
          <a:ln/>
        </p:spPr>
        <p:txBody>
          <a:bodyPr lIns="88900" tIns="42862" rIns="88900" bIns="4286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C6B0D5-B555-46A2-B88D-62AAF7F2C32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C6B0D5-B555-46A2-B88D-62AAF7F2C32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Ensure that the development of </a:t>
            </a:r>
            <a:r>
              <a:rPr lang="en-US" sz="1600" dirty="0" err="1" smtClean="0"/>
              <a:t>sectoral</a:t>
            </a:r>
            <a:r>
              <a:rPr lang="en-US" sz="1600" dirty="0" smtClean="0"/>
              <a:t> data is fully integrated into and synchronized with national statistical strategies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C6B0D5-B555-46A2-B88D-62AAF7F2C32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l"/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C6B0D5-B555-46A2-B88D-62AAF7F2C32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200" dirty="0" smtClean="0"/>
              <a:t>Lessons learned from previous NSDSs on preparation and implementation will be reflected</a:t>
            </a:r>
          </a:p>
          <a:p>
            <a:pPr eaLnBrk="1" hangingPunct="1"/>
            <a:r>
              <a:rPr lang="en-US" sz="1200" dirty="0" smtClean="0"/>
              <a:t>It is expected to be completed later this year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C6B0D5-B555-46A2-B88D-62AAF7F2C32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200" dirty="0" smtClean="0"/>
              <a:t>Virtual Statistical System (VSS) (IHSN</a:t>
            </a:r>
          </a:p>
          <a:p>
            <a:pPr eaLnBrk="1" hangingPunct="1"/>
            <a:r>
              <a:rPr lang="en-US" sz="1200" dirty="0" smtClean="0"/>
              <a:t>Bulletin Board on Statistical Capacity</a:t>
            </a:r>
          </a:p>
          <a:p>
            <a:pPr eaLnBrk="1" hangingPunct="1"/>
            <a:r>
              <a:rPr lang="en-US" sz="1200" dirty="0" smtClean="0"/>
              <a:t>E-learning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C6B0D5-B555-46A2-B88D-62AAF7F2C32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400" dirty="0" smtClean="0"/>
              <a:t>The budgets, human resources and IT infrastructures of statistical institutions could not keep up with the growing demand statistics. </a:t>
            </a:r>
          </a:p>
          <a:p>
            <a:r>
              <a:rPr lang="en-GB" sz="2400" dirty="0" smtClean="0"/>
              <a:t>This widening gap could be bridged by effective and efficient  use of resources</a:t>
            </a:r>
          </a:p>
          <a:p>
            <a:r>
              <a:rPr lang="en-US" sz="2400" dirty="0" smtClean="0"/>
              <a:t>Using new and innovative approaches would be needed </a:t>
            </a:r>
          </a:p>
          <a:p>
            <a:pPr lvl="1"/>
            <a:r>
              <a:rPr lang="en-US" sz="1800" dirty="0" smtClean="0"/>
              <a:t>Greater use of administrative data</a:t>
            </a:r>
          </a:p>
          <a:p>
            <a:pPr lvl="1"/>
            <a:r>
              <a:rPr lang="en-US" sz="1800" dirty="0" smtClean="0"/>
              <a:t>Use of new survey techniques that rely on different approaches and technologies based on various population segments </a:t>
            </a:r>
          </a:p>
          <a:p>
            <a:pPr lvl="1"/>
            <a:r>
              <a:rPr lang="en-GB" sz="1800" dirty="0" smtClean="0"/>
              <a:t>Better planning and management methods should be introduced</a:t>
            </a:r>
          </a:p>
          <a:p>
            <a:r>
              <a:rPr lang="en-GB" sz="2400" dirty="0" smtClean="0"/>
              <a:t>Existing NSDSs need to be reviewed to make them more realistic and conducive to implementation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C6B0D5-B555-46A2-B88D-62AAF7F2C32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CCECFF"/>
            </a:gs>
            <a:gs pos="5000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 flipH="1">
            <a:off x="2590800" y="3657600"/>
            <a:ext cx="6553200" cy="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6" descr="DG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429000"/>
            <a:ext cx="2209800" cy="5302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286000"/>
            <a:ext cx="6400800" cy="1219200"/>
          </a:xfrm>
        </p:spPr>
        <p:txBody>
          <a:bodyPr anchor="t"/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114800"/>
            <a:ext cx="6400800" cy="2209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3550" y="-6350"/>
            <a:ext cx="2016125" cy="6330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-6350"/>
            <a:ext cx="5899150" cy="6330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3957638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2038" y="1219200"/>
            <a:ext cx="3957637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DG-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6248400"/>
            <a:ext cx="2209800" cy="5302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-6350"/>
            <a:ext cx="8067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806767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 flipH="1">
            <a:off x="0" y="1038225"/>
            <a:ext cx="9144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20663" indent="-220663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27463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2366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4465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is21.org/nsds-status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7704" y="1285875"/>
            <a:ext cx="6409209" cy="1643063"/>
          </a:xfrm>
          <a:noFill/>
        </p:spPr>
        <p:txBody>
          <a:bodyPr lIns="92075" tIns="46038" rIns="92075" bIns="46038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3200" dirty="0"/>
              <a:t>Национальные стратегии </a:t>
            </a:r>
            <a:r>
              <a:rPr lang="ru-RU" sz="3200" dirty="0" smtClean="0"/>
              <a:t>развития </a:t>
            </a:r>
            <a:br>
              <a:rPr lang="ru-RU" sz="3200" dirty="0" smtClean="0"/>
            </a:br>
            <a:r>
              <a:rPr lang="ru-RU" sz="3200" dirty="0" smtClean="0"/>
              <a:t>официальной статистики</a:t>
            </a:r>
            <a:endParaRPr lang="en-US" sz="1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5" name="Subtitle 3"/>
          <p:cNvSpPr>
            <a:spLocks noGrp="1"/>
          </p:cNvSpPr>
          <p:nvPr>
            <p:ph type="subTitle" idx="1"/>
          </p:nvPr>
        </p:nvSpPr>
        <p:spPr>
          <a:xfrm>
            <a:off x="2357438" y="4114800"/>
            <a:ext cx="6357937" cy="2209800"/>
          </a:xfrm>
        </p:spPr>
        <p:txBody>
          <a:bodyPr/>
          <a:lstStyle/>
          <a:p>
            <a:pPr eaLnBrk="1" hangingPunct="1"/>
            <a:r>
              <a:rPr lang="ru-RU" sz="2400" dirty="0">
                <a:solidFill>
                  <a:schemeClr val="tx2"/>
                </a:solidFill>
              </a:rPr>
              <a:t>Мустафа </a:t>
            </a:r>
            <a:r>
              <a:rPr lang="ru-RU" sz="2400" dirty="0" smtClean="0">
                <a:solidFill>
                  <a:schemeClr val="tx2"/>
                </a:solidFill>
              </a:rPr>
              <a:t>Динч</a:t>
            </a:r>
            <a:endParaRPr lang="fr-CH" sz="24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400" dirty="0" smtClean="0">
                <a:solidFill>
                  <a:schemeClr val="tx2"/>
                </a:solidFill>
              </a:rPr>
              <a:t>Всемирный Банк</a:t>
            </a:r>
            <a:endParaRPr lang="fr-CH" sz="24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1600" i="1" dirty="0">
                <a:solidFill>
                  <a:schemeClr val="tx2"/>
                </a:solidFill>
              </a:rPr>
              <a:t>Подготовлено в рамках проекта седьмой рабочей группы СПЕКА по статистике (ПРГ)</a:t>
            </a:r>
          </a:p>
          <a:p>
            <a:pPr eaLnBrk="1" hangingPunct="1"/>
            <a:r>
              <a:rPr lang="ru-RU" sz="1600" i="1" dirty="0">
                <a:solidFill>
                  <a:schemeClr val="tx2"/>
                </a:solidFill>
              </a:rPr>
              <a:t> 28-29 августа 2012 года, Иссык-Куль, Кыргызстан</a:t>
            </a:r>
            <a:endParaRPr lang="en-US" sz="1600" i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на будущее</a:t>
            </a:r>
            <a:endParaRPr lang="ru-RU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24744"/>
            <a:ext cx="8067675" cy="5105400"/>
          </a:xfrm>
        </p:spPr>
        <p:txBody>
          <a:bodyPr/>
          <a:lstStyle/>
          <a:p>
            <a:r>
              <a:rPr lang="ru-RU" sz="2000" dirty="0" smtClean="0"/>
              <a:t>Бюджеты, человеческие ресурсы </a:t>
            </a:r>
            <a:r>
              <a:rPr lang="ru-RU" sz="2000" dirty="0"/>
              <a:t>и </a:t>
            </a:r>
            <a:r>
              <a:rPr lang="ru-RU" sz="2000" dirty="0" err="1"/>
              <a:t>ИТ-инфраструктуры</a:t>
            </a:r>
            <a:r>
              <a:rPr lang="ru-RU" sz="2000" dirty="0"/>
              <a:t> </a:t>
            </a:r>
            <a:r>
              <a:rPr lang="ru-RU" sz="2000" dirty="0" smtClean="0"/>
              <a:t>статистических учреждений </a:t>
            </a:r>
            <a:r>
              <a:rPr lang="ru-RU" sz="2000" dirty="0"/>
              <a:t>не </a:t>
            </a:r>
            <a:r>
              <a:rPr lang="ru-RU" sz="2000" dirty="0" smtClean="0"/>
              <a:t>успевают за растущим спросам статистики.</a:t>
            </a:r>
            <a:endParaRPr lang="ru-RU" sz="2000" dirty="0"/>
          </a:p>
          <a:p>
            <a:r>
              <a:rPr lang="ru-RU" sz="2000" dirty="0" smtClean="0"/>
              <a:t>Данный растущий </a:t>
            </a:r>
            <a:r>
              <a:rPr lang="ru-RU" sz="2000" dirty="0"/>
              <a:t>разрыв может быть </a:t>
            </a:r>
            <a:r>
              <a:rPr lang="ru-RU" sz="2000" dirty="0" smtClean="0"/>
              <a:t>остановлен </a:t>
            </a:r>
            <a:r>
              <a:rPr lang="ru-RU" sz="2000" dirty="0"/>
              <a:t>путем эффективного и рационального использования ресурсов</a:t>
            </a:r>
          </a:p>
          <a:p>
            <a:r>
              <a:rPr lang="ru-RU" sz="2000" dirty="0" smtClean="0"/>
              <a:t>Необходимо использование </a:t>
            </a:r>
            <a:r>
              <a:rPr lang="ru-RU" sz="2000" dirty="0"/>
              <a:t>новых и инновационных подходов </a:t>
            </a:r>
            <a:r>
              <a:rPr lang="ru-RU" sz="2000" dirty="0" smtClean="0"/>
              <a:t>для:</a:t>
            </a:r>
            <a:endParaRPr lang="ru-RU" sz="2000" dirty="0"/>
          </a:p>
          <a:p>
            <a:pPr lvl="1"/>
            <a:r>
              <a:rPr lang="ru-RU" sz="1600" dirty="0" smtClean="0"/>
              <a:t>Более широкого использования </a:t>
            </a:r>
            <a:r>
              <a:rPr lang="ru-RU" sz="1600" dirty="0"/>
              <a:t>административных данных</a:t>
            </a:r>
          </a:p>
          <a:p>
            <a:pPr lvl="1"/>
            <a:r>
              <a:rPr lang="ru-RU" sz="1600" dirty="0" smtClean="0"/>
              <a:t>Использования </a:t>
            </a:r>
            <a:r>
              <a:rPr lang="ru-RU" sz="1600" dirty="0"/>
              <a:t>новых методов </a:t>
            </a:r>
            <a:r>
              <a:rPr lang="ru-RU" sz="1600" dirty="0" smtClean="0"/>
              <a:t>исследования</a:t>
            </a:r>
            <a:r>
              <a:rPr lang="ru-RU" sz="1600" dirty="0"/>
              <a:t>, которые </a:t>
            </a:r>
            <a:r>
              <a:rPr lang="ru-RU" sz="1600" dirty="0" smtClean="0"/>
              <a:t>базируются </a:t>
            </a:r>
            <a:r>
              <a:rPr lang="ru-RU" sz="1600" dirty="0"/>
              <a:t>на </a:t>
            </a:r>
            <a:r>
              <a:rPr lang="ru-RU" sz="1600" dirty="0" smtClean="0"/>
              <a:t>различных подходах </a:t>
            </a:r>
            <a:r>
              <a:rPr lang="ru-RU" sz="1600" dirty="0"/>
              <a:t>и </a:t>
            </a:r>
            <a:r>
              <a:rPr lang="ru-RU" sz="1600" dirty="0" smtClean="0"/>
              <a:t>технологий, основанных </a:t>
            </a:r>
            <a:r>
              <a:rPr lang="ru-RU" sz="1600" dirty="0"/>
              <a:t>на различных слоев населения</a:t>
            </a:r>
          </a:p>
          <a:p>
            <a:pPr lvl="1"/>
            <a:r>
              <a:rPr lang="ru-RU" sz="1600" dirty="0" smtClean="0"/>
              <a:t>Хорошее планирование </a:t>
            </a:r>
            <a:r>
              <a:rPr lang="ru-RU" sz="1600" dirty="0"/>
              <a:t>и методы управления должны быть введены</a:t>
            </a:r>
          </a:p>
          <a:p>
            <a:r>
              <a:rPr lang="ru-RU" sz="2000" dirty="0" smtClean="0"/>
              <a:t>Существующие </a:t>
            </a:r>
            <a:r>
              <a:rPr lang="ru-RU" sz="2000" dirty="0"/>
              <a:t>НСРС должны быть пересмотрены, чтобы </a:t>
            </a:r>
            <a:r>
              <a:rPr lang="ru-RU" sz="2000" dirty="0" smtClean="0"/>
              <a:t>они были более </a:t>
            </a:r>
            <a:r>
              <a:rPr lang="ru-RU" sz="2000" dirty="0"/>
              <a:t>реалистичными </a:t>
            </a:r>
            <a:r>
              <a:rPr lang="ru-RU" sz="2000" dirty="0" smtClean="0"/>
              <a:t>и реализуемы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Новый подход к улучшению статистического потенциала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8143875" cy="4824512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Координация поддержки для статистики на основе "системного подхода"</a:t>
            </a:r>
            <a:endParaRPr lang="ru-RU" sz="2000" dirty="0"/>
          </a:p>
          <a:p>
            <a:pPr eaLnBrk="1" hangingPunct="1"/>
            <a:r>
              <a:rPr lang="ru-RU" sz="2000" dirty="0" smtClean="0"/>
              <a:t>Увеличение </a:t>
            </a:r>
            <a:r>
              <a:rPr lang="ru-RU" sz="2000" dirty="0"/>
              <a:t>финансирования для статистики</a:t>
            </a:r>
          </a:p>
          <a:p>
            <a:pPr eaLnBrk="1" hangingPunct="1"/>
            <a:r>
              <a:rPr lang="ru-RU" sz="2000" dirty="0" smtClean="0"/>
              <a:t>Координация </a:t>
            </a:r>
            <a:r>
              <a:rPr lang="ru-RU" sz="2000" dirty="0"/>
              <a:t>технической помощи странам</a:t>
            </a:r>
          </a:p>
          <a:p>
            <a:pPr eaLnBrk="1" hangingPunct="1"/>
            <a:r>
              <a:rPr lang="ru-RU" sz="2000" dirty="0" smtClean="0"/>
              <a:t>Совершенствование существующих механизмов </a:t>
            </a:r>
            <a:r>
              <a:rPr lang="ru-RU" sz="2000" dirty="0"/>
              <a:t>и </a:t>
            </a:r>
            <a:r>
              <a:rPr lang="ru-RU" sz="2000" dirty="0" smtClean="0"/>
              <a:t>программ, с улучшением мониторинга </a:t>
            </a:r>
            <a:r>
              <a:rPr lang="ru-RU" sz="2000" dirty="0"/>
              <a:t>и </a:t>
            </a:r>
            <a:r>
              <a:rPr lang="ru-RU" sz="2000" dirty="0" smtClean="0"/>
              <a:t>обратной связи</a:t>
            </a:r>
            <a:endParaRPr lang="ru-RU" sz="2000" dirty="0"/>
          </a:p>
          <a:p>
            <a:pPr eaLnBrk="1" hangingPunct="1"/>
            <a:r>
              <a:rPr lang="ru-RU" sz="2000" dirty="0" smtClean="0"/>
              <a:t>Фокусироваться на реализации </a:t>
            </a:r>
            <a:r>
              <a:rPr lang="ru-RU" sz="2000" dirty="0"/>
              <a:t>собственных национальных стратегий</a:t>
            </a:r>
          </a:p>
          <a:p>
            <a:pPr eaLnBrk="1" hangingPunct="1"/>
            <a:r>
              <a:rPr lang="ru-RU" sz="2000" dirty="0" smtClean="0"/>
              <a:t>Объединение донорского </a:t>
            </a:r>
            <a:r>
              <a:rPr lang="ru-RU" sz="2000" dirty="0"/>
              <a:t>финансирования </a:t>
            </a:r>
            <a:r>
              <a:rPr lang="ru-RU" sz="2000" dirty="0" smtClean="0"/>
              <a:t>для </a:t>
            </a:r>
            <a:r>
              <a:rPr lang="ru-RU" sz="2000" dirty="0"/>
              <a:t>поддержки </a:t>
            </a:r>
            <a:r>
              <a:rPr lang="ru-RU" sz="2000" dirty="0" smtClean="0"/>
              <a:t>программ, реализуемых страной</a:t>
            </a:r>
            <a:endParaRPr lang="ru-RU" sz="2000" dirty="0"/>
          </a:p>
          <a:p>
            <a:pPr eaLnBrk="1" hangingPunct="1"/>
            <a:r>
              <a:rPr lang="ru-RU" sz="2000" dirty="0" smtClean="0"/>
              <a:t>Нацеливаться на </a:t>
            </a:r>
            <a:r>
              <a:rPr lang="ru-RU" sz="2000" dirty="0"/>
              <a:t>страны со </a:t>
            </a:r>
            <a:r>
              <a:rPr lang="ru-RU" sz="2000" dirty="0" smtClean="0"/>
              <a:t>слабой статистической системой </a:t>
            </a:r>
            <a:r>
              <a:rPr lang="ru-RU" sz="2000" dirty="0"/>
              <a:t>и с </a:t>
            </a:r>
            <a:r>
              <a:rPr lang="ru-RU" sz="2000" dirty="0" smtClean="0"/>
              <a:t>активной приверженностью к намеченным изменениям</a:t>
            </a:r>
            <a:endParaRPr lang="fr-CH" sz="2000" dirty="0" smtClean="0"/>
          </a:p>
          <a:p>
            <a:pPr marL="0" indent="0" algn="ctr" eaLnBrk="1" hangingPunct="1">
              <a:buNone/>
            </a:pPr>
            <a:r>
              <a:rPr lang="ru-RU" sz="1800" b="1" i="1" dirty="0"/>
              <a:t>Первый шаг состоит в разработке НСРС, </a:t>
            </a:r>
            <a:r>
              <a:rPr lang="ru-RU" sz="1800" b="1" i="1" dirty="0" smtClean="0"/>
              <a:t>которая  представит стране видение </a:t>
            </a:r>
            <a:r>
              <a:rPr lang="ru-RU" sz="1800" b="1" i="1" dirty="0"/>
              <a:t>развития статистики и </a:t>
            </a:r>
            <a:r>
              <a:rPr lang="ru-RU" sz="1800" b="1" i="1" dirty="0" smtClean="0"/>
              <a:t>план действий с  указанием объемом расходов </a:t>
            </a:r>
            <a:r>
              <a:rPr lang="ru-RU" sz="1800" b="1" i="1" dirty="0"/>
              <a:t>на период от 5 до 10 лет, который охватывает производство всех официальных статистических данных.</a:t>
            </a:r>
            <a:endParaRPr lang="en-US" sz="1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План действий в области статистики, принятый в </a:t>
            </a:r>
            <a:r>
              <a:rPr lang="ru-RU" sz="2800" dirty="0" err="1" smtClean="0"/>
              <a:t>Марракеше</a:t>
            </a:r>
            <a:r>
              <a:rPr lang="ru-RU" sz="2800" dirty="0" smtClean="0"/>
              <a:t> </a:t>
            </a:r>
            <a:r>
              <a:rPr lang="ru-RU" sz="2800" dirty="0" err="1" smtClean="0"/>
              <a:t>в</a:t>
            </a:r>
            <a:r>
              <a:rPr lang="ru-RU" sz="2800" dirty="0" smtClean="0"/>
              <a:t> 2004 г.  (МАПС) 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/>
              <a:t>Стратегическое планирование </a:t>
            </a:r>
            <a:r>
              <a:rPr lang="ru-RU" sz="2400" dirty="0"/>
              <a:t>статистических систем и </a:t>
            </a:r>
            <a:r>
              <a:rPr lang="ru-RU" sz="2400" dirty="0" smtClean="0"/>
              <a:t>подготовка </a:t>
            </a:r>
            <a:r>
              <a:rPr lang="ru-RU" sz="2400" dirty="0"/>
              <a:t>национальных стратегий в области статистики развития для всех стран с низкими доходами </a:t>
            </a:r>
            <a:r>
              <a:rPr lang="ru-RU" sz="2400" dirty="0" smtClean="0"/>
              <a:t>к </a:t>
            </a:r>
            <a:r>
              <a:rPr lang="ru-RU" sz="2400" dirty="0"/>
              <a:t>2006 году. Хорошо разработанный план должен</a:t>
            </a:r>
            <a:r>
              <a:rPr lang="ru-RU" sz="2400" dirty="0" smtClean="0"/>
              <a:t>:</a:t>
            </a:r>
            <a:endParaRPr lang="fr-CH" sz="2400" dirty="0" smtClean="0"/>
          </a:p>
          <a:p>
            <a:pPr lvl="1"/>
            <a:r>
              <a:rPr lang="ru-RU" sz="1800" dirty="0" smtClean="0"/>
              <a:t>Предоставить детальный анализ </a:t>
            </a:r>
            <a:r>
              <a:rPr lang="ru-RU" sz="1800" dirty="0"/>
              <a:t>сильных и слабых сторон</a:t>
            </a:r>
          </a:p>
          <a:p>
            <a:pPr lvl="1"/>
            <a:r>
              <a:rPr lang="ru-RU" sz="1800" dirty="0" smtClean="0"/>
              <a:t>Выявить национальные, региональные </a:t>
            </a:r>
            <a:r>
              <a:rPr lang="ru-RU" sz="1800" dirty="0"/>
              <a:t>и </a:t>
            </a:r>
            <a:r>
              <a:rPr lang="ru-RU" sz="1800" dirty="0" smtClean="0"/>
              <a:t>международные потребности в </a:t>
            </a:r>
            <a:r>
              <a:rPr lang="ru-RU" sz="1800" dirty="0"/>
              <a:t>данных</a:t>
            </a:r>
          </a:p>
          <a:p>
            <a:pPr lvl="1"/>
            <a:r>
              <a:rPr lang="ru-RU" sz="1800" dirty="0" smtClean="0"/>
              <a:t>Быть в </a:t>
            </a:r>
            <a:r>
              <a:rPr lang="ru-RU" sz="1800" dirty="0"/>
              <a:t>соответствие с </a:t>
            </a:r>
            <a:r>
              <a:rPr lang="ru-RU" sz="1800" dirty="0" smtClean="0"/>
              <a:t>программой развития страны </a:t>
            </a:r>
            <a:r>
              <a:rPr lang="ru-RU" sz="1800" dirty="0"/>
              <a:t>и </a:t>
            </a:r>
            <a:r>
              <a:rPr lang="ru-RU" sz="1800" dirty="0" smtClean="0"/>
              <a:t>стратегией по сокращении </a:t>
            </a:r>
            <a:r>
              <a:rPr lang="ru-RU" sz="1800" dirty="0"/>
              <a:t>бедности</a:t>
            </a:r>
          </a:p>
          <a:p>
            <a:pPr lvl="1"/>
            <a:r>
              <a:rPr lang="ru-RU" sz="1800" dirty="0" smtClean="0"/>
              <a:t>Включать всех основных производителей и пользователей данных </a:t>
            </a:r>
            <a:endParaRPr lang="ru-RU" sz="1800" dirty="0"/>
          </a:p>
          <a:p>
            <a:pPr lvl="1"/>
            <a:r>
              <a:rPr lang="ru-RU" sz="1800" dirty="0" smtClean="0"/>
              <a:t>Развивать и увеличивать </a:t>
            </a:r>
            <a:r>
              <a:rPr lang="ru-RU" sz="1800" dirty="0"/>
              <a:t>ценность </a:t>
            </a:r>
            <a:r>
              <a:rPr lang="ru-RU" sz="1800" dirty="0" smtClean="0"/>
              <a:t>существующих процессов по данным</a:t>
            </a:r>
            <a:endParaRPr lang="ru-RU" sz="1800" dirty="0"/>
          </a:p>
          <a:p>
            <a:pPr lvl="1"/>
            <a:r>
              <a:rPr lang="ru-RU" sz="1800" dirty="0" smtClean="0"/>
              <a:t>Содействовать </a:t>
            </a:r>
            <a:r>
              <a:rPr lang="ru-RU" sz="1800" dirty="0"/>
              <a:t>повышению качества данных в </a:t>
            </a:r>
            <a:r>
              <a:rPr lang="ru-RU" sz="1800" dirty="0" smtClean="0"/>
              <a:t>соответствии </a:t>
            </a:r>
            <a:r>
              <a:rPr lang="ru-RU" sz="1800" dirty="0"/>
              <a:t>с международными стандартами и передовой практикой</a:t>
            </a:r>
          </a:p>
          <a:p>
            <a:pPr lvl="1"/>
            <a:r>
              <a:rPr lang="ru-RU" sz="1800" dirty="0" smtClean="0"/>
              <a:t>Применяться в </a:t>
            </a:r>
            <a:r>
              <a:rPr lang="ru-RU" sz="1800" dirty="0"/>
              <a:t>качестве основы для координации международной и двусторонней помощи</a:t>
            </a:r>
            <a:endParaRPr lang="en-US" sz="18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Прогресс </a:t>
            </a:r>
            <a:r>
              <a:rPr lang="ru-RU" dirty="0" smtClean="0"/>
              <a:t>после</a:t>
            </a:r>
            <a:r>
              <a:rPr lang="fr-CH" dirty="0" smtClean="0"/>
              <a:t> </a:t>
            </a:r>
            <a:r>
              <a:rPr lang="ru-RU" dirty="0" smtClean="0"/>
              <a:t>МАПС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20093570"/>
              </p:ext>
            </p:extLst>
          </p:nvPr>
        </p:nvGraphicFramePr>
        <p:xfrm>
          <a:off x="251520" y="1340768"/>
          <a:ext cx="8712970" cy="3447519"/>
        </p:xfrm>
        <a:graphic>
          <a:graphicData uri="http://schemas.openxmlformats.org/drawingml/2006/table">
            <a:tbl>
              <a:tblPr firstRow="1" bandCol="1">
                <a:tableStyleId>{793D81CF-94F2-401A-BA57-92F5A7B2D0C5}</a:tableStyleId>
              </a:tblPr>
              <a:tblGrid>
                <a:gridCol w="1440162"/>
                <a:gridCol w="1092921"/>
                <a:gridCol w="419247"/>
                <a:gridCol w="1222011"/>
                <a:gridCol w="650197"/>
                <a:gridCol w="1080120"/>
                <a:gridCol w="648072"/>
                <a:gridCol w="936104"/>
                <a:gridCol w="576064"/>
                <a:gridCol w="648072"/>
              </a:tblGrid>
              <a:tr h="11532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/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Страны, реализующие стратегию в настоящее время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Страны,</a:t>
                      </a:r>
                      <a:r>
                        <a:rPr lang="ru-RU" sz="1200" u="none" strike="noStrike" baseline="0" dirty="0" smtClean="0"/>
                        <a:t> разрабатывающие</a:t>
                      </a:r>
                      <a:r>
                        <a:rPr lang="ru-RU" sz="1200" u="none" strike="noStrike" dirty="0" smtClean="0"/>
                        <a:t> в настоящее время либо в ожидании принятия стратегии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Страны со стратегией истекшим периодом</a:t>
                      </a:r>
                      <a:r>
                        <a:rPr lang="ru-RU" sz="1200" u="none" strike="noStrike" baseline="0" dirty="0" smtClean="0"/>
                        <a:t> действия</a:t>
                      </a:r>
                      <a:r>
                        <a:rPr lang="ru-RU" sz="1200" u="none" strike="noStrike" dirty="0" smtClean="0"/>
                        <a:t> или без стратегии, но в настоящее время планирующих</a:t>
                      </a:r>
                      <a:r>
                        <a:rPr lang="ru-RU" sz="1200" u="none" strike="noStrike" baseline="0" dirty="0" smtClean="0"/>
                        <a:t> принять</a:t>
                      </a:r>
                      <a:r>
                        <a:rPr lang="ru-RU" sz="1200" u="none" strike="noStrike" dirty="0" smtClean="0"/>
                        <a:t> НСРС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Страны</a:t>
                      </a:r>
                      <a:r>
                        <a:rPr lang="ru-RU" sz="1200" u="none" strike="noStrike" baseline="0" dirty="0" smtClean="0"/>
                        <a:t> без</a:t>
                      </a:r>
                      <a:r>
                        <a:rPr lang="ru-RU" sz="1200" u="none" strike="noStrike" dirty="0" smtClean="0"/>
                        <a:t> стратегии либо со стратегией истекшим периодом</a:t>
                      </a:r>
                      <a:r>
                        <a:rPr lang="ru-RU" sz="1200" u="none" strike="noStrike" baseline="0" dirty="0" smtClean="0"/>
                        <a:t> </a:t>
                      </a:r>
                      <a:r>
                        <a:rPr lang="ru-RU" sz="1200" u="none" strike="noStrike" dirty="0" smtClean="0"/>
                        <a:t>и не собирающиеся</a:t>
                      </a:r>
                      <a:r>
                        <a:rPr lang="ru-RU" sz="1200" u="none" strike="noStrike" baseline="0" dirty="0" smtClean="0"/>
                        <a:t> принимать какую-либо стратегию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dirty="0" smtClean="0">
                          <a:effectLst/>
                        </a:rPr>
                        <a:t>ИТОГО</a:t>
                      </a:r>
                      <a:endParaRPr lang="ru-RU" sz="1400" dirty="0">
                        <a:effectLst/>
                      </a:endParaRPr>
                    </a:p>
                  </a:txBody>
                  <a:tcPr marL="5279" marR="5279" marT="5279" marB="0" anchor="ctr"/>
                </a:tc>
              </a:tr>
              <a:tr h="3442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/>
                        <a:t>No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/>
                        <a:t>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/>
                        <a:t>No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/>
                        <a:t>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/>
                        <a:t>No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/>
                        <a:t>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/>
                        <a:t>No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/>
                        <a:t>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/>
                </a:tc>
              </a:tr>
              <a:tr h="389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Страны с низким доходом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62%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8.9%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27.8%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1.3%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79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</a:tr>
              <a:tr h="389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Страны со средним</a:t>
                      </a:r>
                      <a:r>
                        <a:rPr lang="ru-RU" sz="1400" u="none" strike="noStrike" baseline="0" dirty="0" smtClean="0"/>
                        <a:t> и н</a:t>
                      </a:r>
                      <a:r>
                        <a:rPr lang="ru-RU" sz="1400" u="none" strike="noStrike" dirty="0" smtClean="0"/>
                        <a:t>изким уровнем дохода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50%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15%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30%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40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</a:tr>
              <a:tr h="34424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/>
                        <a:t>ИТОГО</a:t>
                      </a: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69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35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79" marR="5279" marT="5279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566124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Источник: Париж-21</a:t>
            </a:r>
            <a:r>
              <a:rPr lang="en-US" dirty="0" smtClean="0"/>
              <a:t>, </a:t>
            </a:r>
            <a:r>
              <a:rPr lang="en-US" dirty="0" smtClean="0">
                <a:hlinkClick r:id="rId2"/>
              </a:rPr>
              <a:t>http://www.paris21.org/nsds-status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2011 </a:t>
            </a:r>
            <a:r>
              <a:rPr lang="ru-RU" dirty="0" err="1" smtClean="0"/>
              <a:t>Пусанский</a:t>
            </a:r>
            <a:r>
              <a:rPr lang="ru-RU" dirty="0" smtClean="0"/>
              <a:t> план действий в области</a:t>
            </a:r>
            <a:r>
              <a:rPr lang="ru-RU" b="0" dirty="0" smtClean="0"/>
              <a:t> </a:t>
            </a:r>
            <a:r>
              <a:rPr lang="ru-RU" dirty="0" smtClean="0"/>
              <a:t>статистики(БАТ</a:t>
            </a:r>
            <a:r>
              <a:rPr lang="ru-RU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/>
              <a:t>Укрепление и </a:t>
            </a:r>
            <a:r>
              <a:rPr lang="ru-RU" sz="2000" dirty="0" smtClean="0"/>
              <a:t>переориентация </a:t>
            </a:r>
            <a:r>
              <a:rPr lang="ru-RU" sz="2000" dirty="0"/>
              <a:t>национальных статистических стратегий с особым упором на улучшение статистических систем, </a:t>
            </a:r>
            <a:r>
              <a:rPr lang="ru-RU" sz="2000" dirty="0" smtClean="0"/>
              <a:t>адресуемых приоритеты </a:t>
            </a:r>
            <a:r>
              <a:rPr lang="ru-RU" sz="2000" dirty="0"/>
              <a:t>развития </a:t>
            </a:r>
            <a:r>
              <a:rPr lang="ru-RU" sz="2000" dirty="0" smtClean="0"/>
              <a:t>страны для </a:t>
            </a:r>
            <a:r>
              <a:rPr lang="ru-RU" sz="2000" dirty="0"/>
              <a:t>повышения потенциала стран реагировать на новые и непредвиденные потребности в данных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/>
              <a:t>Обновление </a:t>
            </a:r>
            <a:r>
              <a:rPr lang="ru-RU" sz="1600" dirty="0"/>
              <a:t>стратегии с учетом новых задач и возможностей и </a:t>
            </a:r>
            <a:r>
              <a:rPr lang="ru-RU" sz="1600" dirty="0" smtClean="0"/>
              <a:t>интеграция </a:t>
            </a:r>
            <a:r>
              <a:rPr lang="ru-RU" sz="1600" dirty="0"/>
              <a:t>международных и национальных </a:t>
            </a:r>
            <a:r>
              <a:rPr lang="ru-RU" sz="1600" dirty="0" smtClean="0"/>
              <a:t>техник </a:t>
            </a:r>
            <a:r>
              <a:rPr lang="ru-RU" sz="1600" dirty="0"/>
              <a:t>по сбору данных.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/>
              <a:t>Отдавать предпочтение реализации важнейших </a:t>
            </a:r>
            <a:r>
              <a:rPr lang="ru-RU" sz="1600" dirty="0"/>
              <a:t>национальных </a:t>
            </a:r>
            <a:r>
              <a:rPr lang="ru-RU" sz="1600" dirty="0" smtClean="0"/>
              <a:t>приоритетов</a:t>
            </a:r>
            <a:endParaRPr lang="ru-RU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ru-RU" sz="1600" dirty="0"/>
              <a:t> Установление </a:t>
            </a:r>
            <a:r>
              <a:rPr lang="ru-RU" sz="1600" dirty="0" smtClean="0"/>
              <a:t>сотрудничества между пользователями </a:t>
            </a:r>
            <a:r>
              <a:rPr lang="ru-RU" sz="1600" dirty="0"/>
              <a:t>и </a:t>
            </a:r>
            <a:r>
              <a:rPr lang="ru-RU" sz="1600" dirty="0" smtClean="0"/>
              <a:t>производителями данных</a:t>
            </a:r>
            <a:endParaRPr lang="ru-RU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/>
              <a:t>Улучшение </a:t>
            </a:r>
            <a:r>
              <a:rPr lang="ru-RU" sz="1600" dirty="0"/>
              <a:t>существующих подходов </a:t>
            </a:r>
            <a:r>
              <a:rPr lang="ru-RU" sz="1600" dirty="0" smtClean="0"/>
              <a:t>по сбору </a:t>
            </a:r>
            <a:r>
              <a:rPr lang="ru-RU" sz="1600" dirty="0"/>
              <a:t>данных и </a:t>
            </a:r>
            <a:r>
              <a:rPr lang="ru-RU" sz="1600" dirty="0" smtClean="0"/>
              <a:t>разработка новых методов используемых на </a:t>
            </a:r>
            <a:r>
              <a:rPr lang="ru-RU" sz="1600" dirty="0"/>
              <a:t>регулярной основе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/>
              <a:t>Выявление недостатков в жизненно важных систем регистрации, в данных по </a:t>
            </a:r>
            <a:r>
              <a:rPr lang="ru-RU" sz="1600" dirty="0" err="1" smtClean="0"/>
              <a:t>гендерной</a:t>
            </a:r>
            <a:r>
              <a:rPr lang="ru-RU" sz="1600" dirty="0" smtClean="0"/>
              <a:t> статистике и мониторинга и оценке прогресса </a:t>
            </a:r>
            <a:endParaRPr lang="ru-RU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ru-RU" sz="1600" dirty="0" err="1" smtClean="0"/>
              <a:t>Обеспечивание</a:t>
            </a:r>
            <a:r>
              <a:rPr lang="ru-RU" sz="1600" dirty="0" smtClean="0"/>
              <a:t> интегрированной и синхронизированной разработки </a:t>
            </a:r>
            <a:r>
              <a:rPr lang="ru-RU" sz="1600" dirty="0"/>
              <a:t>отраслевых данных </a:t>
            </a:r>
            <a:r>
              <a:rPr lang="ru-RU" sz="1600" dirty="0" smtClean="0"/>
              <a:t>с существующими национальными </a:t>
            </a:r>
            <a:r>
              <a:rPr lang="ru-RU" sz="1600" dirty="0"/>
              <a:t>статистическими </a:t>
            </a:r>
            <a:r>
              <a:rPr lang="ru-RU" sz="1600" dirty="0" smtClean="0"/>
              <a:t>стратегиями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41212141"/>
              </p:ext>
            </p:extLst>
          </p:nvPr>
        </p:nvGraphicFramePr>
        <p:xfrm>
          <a:off x="457200" y="1066800"/>
          <a:ext cx="8382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НСРС и наращивание статистического потенциала на сегодняшний день </a:t>
            </a:r>
            <a:endParaRPr lang="en-US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Новые правила </a:t>
            </a:r>
            <a:r>
              <a:rPr lang="ru-RU" dirty="0" smtClean="0"/>
              <a:t>НСРС</a:t>
            </a: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992888" cy="4392488"/>
          </a:xfrm>
        </p:spPr>
        <p:txBody>
          <a:bodyPr/>
          <a:lstStyle/>
          <a:p>
            <a:pPr eaLnBrk="1" hangingPunct="1"/>
            <a:r>
              <a:rPr lang="ru-RU" sz="2400" dirty="0"/>
              <a:t>PARIS21 целевая группа ведет работу по обновлению существующих </a:t>
            </a:r>
            <a:r>
              <a:rPr lang="ru-RU" sz="2400" dirty="0" smtClean="0"/>
              <a:t>руководящих принципов по НСРС</a:t>
            </a:r>
            <a:endParaRPr lang="ru-RU" sz="2400" dirty="0"/>
          </a:p>
          <a:p>
            <a:pPr eaLnBrk="1" hangingPunct="1"/>
            <a:r>
              <a:rPr lang="ru-RU" sz="2400" dirty="0" smtClean="0"/>
              <a:t>Новые руководящие принципы </a:t>
            </a:r>
            <a:r>
              <a:rPr lang="ru-RU" sz="2400" dirty="0"/>
              <a:t>будут </a:t>
            </a:r>
            <a:r>
              <a:rPr lang="ru-RU" sz="2400" dirty="0" smtClean="0"/>
              <a:t>учитывать недавно принятые </a:t>
            </a:r>
            <a:r>
              <a:rPr lang="ru-RU" sz="2400" dirty="0"/>
              <a:t>инициативы, </a:t>
            </a:r>
            <a:r>
              <a:rPr lang="ru-RU" sz="2400" dirty="0" smtClean="0"/>
              <a:t>делиться передовым </a:t>
            </a:r>
            <a:r>
              <a:rPr lang="ru-RU" sz="2400" dirty="0"/>
              <a:t>опытом в ключевых областях, </a:t>
            </a:r>
            <a:r>
              <a:rPr lang="ru-RU" sz="2400" dirty="0" smtClean="0"/>
              <a:t>выявление </a:t>
            </a:r>
            <a:r>
              <a:rPr lang="ru-RU" sz="2400" dirty="0"/>
              <a:t>конкретных потребностей (</a:t>
            </a:r>
            <a:r>
              <a:rPr lang="ru-RU" sz="2400" dirty="0" smtClean="0"/>
              <a:t>отраслевых, слабых и малых </a:t>
            </a:r>
            <a:r>
              <a:rPr lang="ru-RU" sz="2400" dirty="0"/>
              <a:t>государств, суб-национальных и региональных подходов), а также </a:t>
            </a:r>
            <a:r>
              <a:rPr lang="ru-RU" sz="2400" dirty="0" smtClean="0"/>
              <a:t>придавать особое значение реализации</a:t>
            </a:r>
            <a:endParaRPr lang="ru-RU" sz="2400" dirty="0"/>
          </a:p>
          <a:p>
            <a:pPr eaLnBrk="1" hangingPunct="1"/>
            <a:r>
              <a:rPr lang="ru-RU" sz="2400" dirty="0" smtClean="0"/>
              <a:t>Уроки</a:t>
            </a:r>
            <a:r>
              <a:rPr lang="ru-RU" sz="2400" dirty="0"/>
              <a:t>, извлеченные из </a:t>
            </a:r>
            <a:r>
              <a:rPr lang="ru-RU" sz="2400" dirty="0" smtClean="0"/>
              <a:t>предыдущей </a:t>
            </a:r>
            <a:r>
              <a:rPr lang="ru-RU" sz="2400" dirty="0"/>
              <a:t>НСРС по подготовке и </a:t>
            </a:r>
            <a:r>
              <a:rPr lang="ru-RU" sz="2400" dirty="0" smtClean="0"/>
              <a:t>реализации, </a:t>
            </a:r>
            <a:r>
              <a:rPr lang="ru-RU" sz="2400" dirty="0"/>
              <a:t>будут отражены</a:t>
            </a:r>
          </a:p>
          <a:p>
            <a:pPr eaLnBrk="1" hangingPunct="1"/>
            <a:r>
              <a:rPr lang="ru-RU" sz="2400" dirty="0" smtClean="0"/>
              <a:t>Данная работа будет завершена в </a:t>
            </a:r>
            <a:r>
              <a:rPr lang="ru-RU" sz="2400" dirty="0"/>
              <a:t>конце этого года</a:t>
            </a:r>
            <a:r>
              <a:rPr lang="en-US" sz="24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Программы ВБ по поддержке </a:t>
            </a:r>
            <a:r>
              <a:rPr lang="ru-RU" dirty="0"/>
              <a:t>статистического потенциала</a:t>
            </a: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7992888" cy="4392488"/>
          </a:xfrm>
        </p:spPr>
        <p:txBody>
          <a:bodyPr/>
          <a:lstStyle/>
          <a:p>
            <a:pPr eaLnBrk="1" hangingPunct="1"/>
            <a:r>
              <a:rPr lang="ru-RU" sz="2400" dirty="0" smtClean="0"/>
              <a:t>Целевой </a:t>
            </a:r>
            <a:r>
              <a:rPr lang="ru-RU" sz="2400" dirty="0"/>
              <a:t>фонд для укрепления статистического потенциала (TFSCB)</a:t>
            </a:r>
          </a:p>
          <a:p>
            <a:pPr eaLnBrk="1" hangingPunct="1"/>
            <a:r>
              <a:rPr lang="ru-RU" sz="2400" dirty="0" smtClean="0"/>
              <a:t>Статистика результативных возможностей Каталитический фонд (</a:t>
            </a:r>
            <a:r>
              <a:rPr lang="en-US" sz="2400" dirty="0" smtClean="0"/>
              <a:t>SRF</a:t>
            </a:r>
            <a:r>
              <a:rPr lang="ru-RU" sz="2400" dirty="0" smtClean="0"/>
              <a:t>)</a:t>
            </a:r>
            <a:endParaRPr lang="ru-RU" sz="2400" dirty="0"/>
          </a:p>
          <a:p>
            <a:pPr eaLnBrk="1" hangingPunct="1"/>
            <a:r>
              <a:rPr lang="ru-RU" sz="2400" dirty="0" smtClean="0"/>
              <a:t>ECASTAT Целевой Фонд</a:t>
            </a:r>
            <a:endParaRPr lang="ru-RU" sz="2400" dirty="0"/>
          </a:p>
          <a:p>
            <a:pPr eaLnBrk="1" hangingPunct="1"/>
            <a:r>
              <a:rPr lang="ru-RU" sz="2400" dirty="0" smtClean="0"/>
              <a:t>Предоставление ссуд, </a:t>
            </a:r>
            <a:r>
              <a:rPr lang="ru-RU" sz="2400" dirty="0"/>
              <a:t>в том числе </a:t>
            </a:r>
            <a:r>
              <a:rPr lang="ru-RU" sz="2400" dirty="0" smtClean="0"/>
              <a:t>программы STATCAP</a:t>
            </a:r>
            <a:endParaRPr lang="ru-RU" sz="2400" dirty="0"/>
          </a:p>
          <a:p>
            <a:pPr eaLnBrk="1" hangingPunct="1"/>
            <a:r>
              <a:rPr lang="ru-RU" sz="2400" dirty="0" smtClean="0"/>
              <a:t>Международная </a:t>
            </a:r>
            <a:r>
              <a:rPr lang="ru-RU" sz="2400" dirty="0"/>
              <a:t>сеть </a:t>
            </a:r>
            <a:r>
              <a:rPr lang="ru-RU" sz="2400" dirty="0" smtClean="0"/>
              <a:t>обследования </a:t>
            </a:r>
            <a:r>
              <a:rPr lang="ru-RU" sz="2400" dirty="0"/>
              <a:t>домашних хозяйств </a:t>
            </a:r>
            <a:r>
              <a:rPr lang="ru-RU" sz="2400" dirty="0" smtClean="0"/>
              <a:t>(</a:t>
            </a:r>
            <a:r>
              <a:rPr lang="en-US" sz="2400" dirty="0" smtClean="0"/>
              <a:t>IHSN</a:t>
            </a:r>
            <a:r>
              <a:rPr lang="ru-RU" sz="2400" dirty="0" smtClean="0"/>
              <a:t>) </a:t>
            </a:r>
            <a:r>
              <a:rPr lang="ru-RU" sz="2400" dirty="0"/>
              <a:t>и </a:t>
            </a:r>
            <a:r>
              <a:rPr lang="ru-RU" sz="2400" dirty="0" smtClean="0"/>
              <a:t>Программа ускоренного доступа данных </a:t>
            </a:r>
            <a:r>
              <a:rPr lang="ru-RU" sz="2400" dirty="0"/>
              <a:t>(ADP)</a:t>
            </a:r>
          </a:p>
          <a:p>
            <a:pPr eaLnBrk="1" hangingPunct="1"/>
            <a:r>
              <a:rPr lang="ru-RU" sz="2400" dirty="0" smtClean="0"/>
              <a:t>Виртуальная </a:t>
            </a:r>
            <a:r>
              <a:rPr lang="ru-RU" sz="2400" dirty="0"/>
              <a:t>система </a:t>
            </a:r>
            <a:r>
              <a:rPr lang="ru-RU" sz="2400" dirty="0" smtClean="0"/>
              <a:t>по статистики </a:t>
            </a:r>
            <a:r>
              <a:rPr lang="ru-RU" sz="2400" dirty="0"/>
              <a:t>(VSS)</a:t>
            </a:r>
          </a:p>
          <a:p>
            <a:pPr eaLnBrk="1" hangingPunct="1"/>
            <a:r>
              <a:rPr lang="ru-RU" sz="2400" dirty="0" smtClean="0"/>
              <a:t>Доска </a:t>
            </a:r>
            <a:r>
              <a:rPr lang="ru-RU" sz="2400" dirty="0"/>
              <a:t>объявлений по </a:t>
            </a:r>
            <a:r>
              <a:rPr lang="ru-RU" sz="2400" dirty="0" smtClean="0"/>
              <a:t>статистическому потенциалу</a:t>
            </a:r>
            <a:endParaRPr lang="ru-RU" sz="2400" dirty="0"/>
          </a:p>
          <a:p>
            <a:pPr eaLnBrk="1" hangingPunct="1"/>
            <a:r>
              <a:rPr lang="ru-RU" sz="2400" dirty="0" smtClean="0"/>
              <a:t>Электронное </a:t>
            </a:r>
            <a:r>
              <a:rPr lang="ru-RU" sz="2400" dirty="0"/>
              <a:t>обучение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ВБ поддержка для стран СПЕКА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77970178"/>
              </p:ext>
            </p:extLst>
          </p:nvPr>
        </p:nvGraphicFramePr>
        <p:xfrm>
          <a:off x="611560" y="1700808"/>
          <a:ext cx="7992888" cy="4848380"/>
        </p:xfrm>
        <a:graphic>
          <a:graphicData uri="http://schemas.openxmlformats.org/drawingml/2006/table">
            <a:tbl>
              <a:tblPr firstRow="1" lastRow="1" bandCol="1">
                <a:tableStyleId>{1E171933-4619-4E11-9A3F-F7608DF75F80}</a:tableStyleId>
              </a:tblPr>
              <a:tblGrid>
                <a:gridCol w="1368152"/>
                <a:gridCol w="1519760"/>
                <a:gridCol w="1276244"/>
                <a:gridCol w="1276244"/>
                <a:gridCol w="1276244"/>
                <a:gridCol w="1276244"/>
              </a:tblGrid>
              <a:tr h="2384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TFSCB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STATCAP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lt1"/>
                          </a:solidFill>
                          <a:latin typeface="+mn-lt"/>
                        </a:rPr>
                        <a:t>SRF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/>
                        <a:t>ECASTAT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</a:tr>
              <a:tr h="4668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Проект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 smtClean="0">
                          <a:effectLst/>
                        </a:rPr>
                        <a:t>Сумма (тыс. долл. США)</a:t>
                      </a:r>
                      <a:endParaRPr lang="ru-RU" dirty="0">
                        <a:effectLst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/>
                        <a:t>Сумма     (тыс. долл. США)</a:t>
                      </a: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dirty="0" smtClean="0">
                          <a:effectLst/>
                        </a:rPr>
                        <a:t>Сумма    (тыс. долл. США)</a:t>
                      </a:r>
                      <a:endParaRPr lang="ru-RU" sz="1600" dirty="0">
                        <a:effectLst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/>
                        <a:t>Сумма   (тыс. долл. США)</a:t>
                      </a:r>
                    </a:p>
                  </a:txBody>
                  <a:tcPr marL="9350" marR="9350" marT="9350" marB="0" anchor="ctr"/>
                </a:tc>
              </a:tr>
              <a:tr h="23842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Афганистан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14,000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</a:tr>
              <a:tr h="23842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dirty="0" smtClean="0">
                          <a:effectLst/>
                        </a:rPr>
                        <a:t>Азербайджан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/>
                        <a:t>SCB (</a:t>
                      </a:r>
                      <a:r>
                        <a:rPr lang="ru-RU" sz="1600" dirty="0" smtClean="0">
                          <a:effectLst/>
                        </a:rPr>
                        <a:t>предложенный</a:t>
                      </a:r>
                    </a:p>
                    <a:p>
                      <a:pPr algn="l" fontAlgn="b"/>
                      <a:r>
                        <a:rPr lang="en-US" sz="1600" u="none" strike="noStrike" dirty="0" smtClean="0"/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250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</a:tr>
              <a:tr h="23842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dirty="0" smtClean="0">
                          <a:effectLst/>
                        </a:rPr>
                        <a:t>Казахстан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NSDS, NSDS update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170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22,813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</a:tr>
              <a:tr h="23842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Кыргызстан</a:t>
                      </a:r>
                    </a:p>
                    <a:p>
                      <a:pPr algn="l" fontAlgn="b"/>
                      <a:r>
                        <a:rPr lang="ru-RU" sz="1600" u="none" strike="noStrike" dirty="0" smtClean="0"/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SCB+NSDS, SCB, NSDS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663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Планируется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</a:tr>
              <a:tr h="23842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Таджикистан</a:t>
                      </a:r>
                    </a:p>
                    <a:p>
                      <a:pPr algn="l" fontAlgn="b"/>
                      <a:r>
                        <a:rPr lang="ru-RU" sz="1600" u="none" strike="noStrike" dirty="0" smtClean="0"/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SCB+NSDS, NSDS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433.4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/>
                        <a:t>5,900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Планируется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</a:tr>
              <a:tr h="23842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dirty="0" smtClean="0">
                          <a:effectLst/>
                        </a:rPr>
                        <a:t/>
                      </a:r>
                      <a:br>
                        <a:rPr lang="ru-RU" sz="1600" dirty="0" smtClean="0">
                          <a:effectLst/>
                        </a:rPr>
                      </a:br>
                      <a:r>
                        <a:rPr lang="ru-RU" sz="1600" dirty="0" smtClean="0">
                          <a:effectLst/>
                        </a:rPr>
                        <a:t>Туркменистан</a:t>
                      </a:r>
                    </a:p>
                    <a:p>
                      <a:pPr algn="l" fontAlgn="b"/>
                      <a:r>
                        <a:rPr lang="ru-RU" sz="1600" dirty="0" smtClean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SCB+NSDS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387.5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</a:tr>
              <a:tr h="23842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dirty="0" smtClean="0">
                          <a:effectLst/>
                        </a:rPr>
                        <a:t>Узбекистан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</a:tr>
              <a:tr h="238423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/>
                        <a:t>ОБЩИЙ</a:t>
                      </a: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1,904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28,713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14,000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NS template">
  <a:themeElements>
    <a:clrScheme name="">
      <a:dk1>
        <a:srgbClr val="000099"/>
      </a:dk1>
      <a:lt1>
        <a:srgbClr val="FFFFFF"/>
      </a:lt1>
      <a:dk2>
        <a:srgbClr val="00267F"/>
      </a:dk2>
      <a:lt2>
        <a:srgbClr val="3E3E5C"/>
      </a:lt2>
      <a:accent1>
        <a:srgbClr val="99CCFF"/>
      </a:accent1>
      <a:accent2>
        <a:srgbClr val="CC3300"/>
      </a:accent2>
      <a:accent3>
        <a:srgbClr val="FFFFFF"/>
      </a:accent3>
      <a:accent4>
        <a:srgbClr val="000082"/>
      </a:accent4>
      <a:accent5>
        <a:srgbClr val="CAE2FF"/>
      </a:accent5>
      <a:accent6>
        <a:srgbClr val="B92D00"/>
      </a:accent6>
      <a:hlink>
        <a:srgbClr val="FFD72D"/>
      </a:hlink>
      <a:folHlink>
        <a:srgbClr val="669900"/>
      </a:folHlink>
    </a:clrScheme>
    <a:fontScheme name="ON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N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S template 13">
        <a:dk1>
          <a:srgbClr val="3E3E5C"/>
        </a:dk1>
        <a:lt1>
          <a:srgbClr val="FFFFFF"/>
        </a:lt1>
        <a:dk2>
          <a:srgbClr val="001352"/>
        </a:dk2>
        <a:lt2>
          <a:srgbClr val="FFFFFF"/>
        </a:lt2>
        <a:accent1>
          <a:srgbClr val="ADACDC"/>
        </a:accent1>
        <a:accent2>
          <a:srgbClr val="FFCC00"/>
        </a:accent2>
        <a:accent3>
          <a:srgbClr val="AAAAB3"/>
        </a:accent3>
        <a:accent4>
          <a:srgbClr val="DADADA"/>
        </a:accent4>
        <a:accent5>
          <a:srgbClr val="D3D2EB"/>
        </a:accent5>
        <a:accent6>
          <a:srgbClr val="E7B900"/>
        </a:accent6>
        <a:hlink>
          <a:srgbClr val="0047BE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S template 14">
        <a:dk1>
          <a:srgbClr val="3E3E5C"/>
        </a:dk1>
        <a:lt1>
          <a:srgbClr val="FFFFFF"/>
        </a:lt1>
        <a:dk2>
          <a:srgbClr val="001352"/>
        </a:dk2>
        <a:lt2>
          <a:srgbClr val="FFFFFF"/>
        </a:lt2>
        <a:accent1>
          <a:srgbClr val="ADACDC"/>
        </a:accent1>
        <a:accent2>
          <a:srgbClr val="FFCC00"/>
        </a:accent2>
        <a:accent3>
          <a:srgbClr val="AAAAB3"/>
        </a:accent3>
        <a:accent4>
          <a:srgbClr val="DADADA"/>
        </a:accent4>
        <a:accent5>
          <a:srgbClr val="D3D2EB"/>
        </a:accent5>
        <a:accent6>
          <a:srgbClr val="E7B900"/>
        </a:accent6>
        <a:hlink>
          <a:srgbClr val="CC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S template 15">
        <a:dk1>
          <a:srgbClr val="3E3E5C"/>
        </a:dk1>
        <a:lt1>
          <a:srgbClr val="FFFFFF"/>
        </a:lt1>
        <a:dk2>
          <a:srgbClr val="001352"/>
        </a:dk2>
        <a:lt2>
          <a:srgbClr val="FFFFFF"/>
        </a:lt2>
        <a:accent1>
          <a:srgbClr val="ADACDC"/>
        </a:accent1>
        <a:accent2>
          <a:srgbClr val="FFCC00"/>
        </a:accent2>
        <a:accent3>
          <a:srgbClr val="AAAAB3"/>
        </a:accent3>
        <a:accent4>
          <a:srgbClr val="DADADA"/>
        </a:accent4>
        <a:accent5>
          <a:srgbClr val="D3D2EB"/>
        </a:accent5>
        <a:accent6>
          <a:srgbClr val="E7B900"/>
        </a:accent6>
        <a:hlink>
          <a:srgbClr val="CC3300"/>
        </a:hlink>
        <a:folHlink>
          <a:srgbClr val="0047B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S template 16">
        <a:dk1>
          <a:srgbClr val="3E3E5C"/>
        </a:dk1>
        <a:lt1>
          <a:srgbClr val="FFFFFF"/>
        </a:lt1>
        <a:dk2>
          <a:srgbClr val="001352"/>
        </a:dk2>
        <a:lt2>
          <a:srgbClr val="FFFFFF"/>
        </a:lt2>
        <a:accent1>
          <a:srgbClr val="ADACDC"/>
        </a:accent1>
        <a:accent2>
          <a:srgbClr val="0047BE"/>
        </a:accent2>
        <a:accent3>
          <a:srgbClr val="AAAAB3"/>
        </a:accent3>
        <a:accent4>
          <a:srgbClr val="DADADA"/>
        </a:accent4>
        <a:accent5>
          <a:srgbClr val="D3D2EB"/>
        </a:accent5>
        <a:accent6>
          <a:srgbClr val="003FAC"/>
        </a:accent6>
        <a:hlink>
          <a:srgbClr val="FFD72D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Settings\wb245179\My Documents\ONS template.pot</Template>
  <TotalTime>4815</TotalTime>
  <Words>925</Words>
  <Application>Microsoft Office PowerPoint</Application>
  <PresentationFormat>Экран (4:3)</PresentationFormat>
  <Paragraphs>194</Paragraphs>
  <Slides>10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ONS template</vt:lpstr>
      <vt:lpstr>Национальные стратегии развития  официальной статистики</vt:lpstr>
      <vt:lpstr>Новый подход к улучшению статистического потенциала</vt:lpstr>
      <vt:lpstr>План действий в области статистики, принятый в Марракеше в 2004 г.  (МАПС) </vt:lpstr>
      <vt:lpstr>Прогресс после МАПС</vt:lpstr>
      <vt:lpstr>2011 Пусанский план действий в области статистики(БАТ)</vt:lpstr>
      <vt:lpstr>НСРС и наращивание статистического потенциала на сегодняшний день </vt:lpstr>
      <vt:lpstr>Новые правила НСРС</vt:lpstr>
      <vt:lpstr>Программы ВБ по поддержке статистического потенциала</vt:lpstr>
      <vt:lpstr>ВБ поддержка для стран СПЕКА</vt:lpstr>
      <vt:lpstr>Задачи на будущее</vt:lpstr>
    </vt:vector>
  </TitlesOfParts>
  <Company>O.N.S.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Sources Strategy</dc:title>
  <dc:creator>Humberstone</dc:creator>
  <cp:lastModifiedBy>admin</cp:lastModifiedBy>
  <cp:revision>205</cp:revision>
  <dcterms:created xsi:type="dcterms:W3CDTF">2004-07-05T10:18:36Z</dcterms:created>
  <dcterms:modified xsi:type="dcterms:W3CDTF">2012-08-20T12:57:58Z</dcterms:modified>
</cp:coreProperties>
</file>