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72" r:id="rId3"/>
    <p:sldId id="269" r:id="rId4"/>
    <p:sldId id="293" r:id="rId5"/>
    <p:sldId id="295" r:id="rId6"/>
    <p:sldId id="297" r:id="rId7"/>
    <p:sldId id="275" r:id="rId8"/>
    <p:sldId id="277" r:id="rId9"/>
    <p:sldId id="280" r:id="rId10"/>
    <p:sldId id="281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00FF"/>
    <a:srgbClr val="009999"/>
    <a:srgbClr val="0000FF"/>
    <a:srgbClr val="FFFFCC"/>
    <a:srgbClr val="CC00CC"/>
    <a:srgbClr val="FF99CC"/>
    <a:srgbClr val="FF99FF"/>
    <a:srgbClr val="66FF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5476" autoAdjust="0"/>
  </p:normalViewPr>
  <p:slideViewPr>
    <p:cSldViewPr>
      <p:cViewPr>
        <p:scale>
          <a:sx n="70" d="100"/>
          <a:sy n="70" d="100"/>
        </p:scale>
        <p:origin x="-2178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FA767-CABA-4B82-BEF3-F7C16FFFDF83}" type="datetimeFigureOut">
              <a:rPr lang="ru-RU" smtClean="0"/>
              <a:t>04.07.2012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03378-F3A7-4C43-A818-149875CE05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B3A3C-EB50-4CE1-B0CC-73F169F622CA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F959-24C8-4D69-B0EB-42A28F49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667B2-9807-4EBC-990F-0718C81387E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baseline="0" dirty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baseline="0" dirty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EF0CC-19B9-46DE-B3D8-2F5B73324535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EE94-0D18-4F8B-96CD-C9B2CADE2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192F-CDAF-45EB-A2A6-74A4A4CFCF0A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3B7C-F792-46A1-B9F2-427D9C4BA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CAB57-36BC-4C91-A938-6B72EE715768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585D-D27F-461C-8EF5-89253946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F2FE-6351-46BA-B917-7DA5E7AD4A02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BB85-CDBC-4EE2-898A-9E21E29A8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8C48-1B5C-42F2-B791-6405C09D5F0D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57F1-8ED4-4432-AB5E-8764FC184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170F2-5F75-40C5-BACE-9F94E281BCE4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0102-46F0-477D-8FAC-3244D2209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4C57-8955-4390-905C-4076381BFF68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80B3-5AF9-435C-9837-E88835737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AAFB-8FDE-47C9-9F9E-FF477C43C6C8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B9C9-4D43-419B-911A-49E69C791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8A81-3F3C-4CBB-BE33-43EFE2038E5B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08F9-220E-4221-A838-BC443DBC5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D418-EF4B-435F-995D-B693ECA09436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4592-FB2D-4A4E-AA7A-295B3D461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786A-9403-4A61-AD07-ABC0DD9AE4B8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E4B1-3A36-4AF4-BDD7-6659970F9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0BDBDE-FC18-40A7-A283-EEE045AC6DAC}" type="datetime1">
              <a:rPr lang="ru-RU" smtClean="0"/>
              <a:pPr>
                <a:defRPr/>
              </a:pPr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BB8F7-6F0D-4DFA-87B3-AB2D3C611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357438"/>
            <a:ext cx="8143875" cy="40005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ru-RU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</a:rPr>
              <a:t>ОСНОВНЫЕ НАПРАВЛЕНИЯ  СОВЕРШЕНСТВОВАНИЯ МАКРОЭКОНОМИЧЕСКОЙ СТАТИСТИКИ</a:t>
            </a:r>
            <a:br>
              <a:rPr lang="ru-RU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</a:rPr>
              <a:t>В СООТВЕТСТВИИ С СНС 2008</a:t>
            </a:r>
          </a:p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</a:rPr>
              <a:t>НА 2012-2015 ГОДЫ</a:t>
            </a:r>
            <a:endParaRPr lang="kk-KZ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kk-KZ" sz="33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kk-KZ" sz="2400" b="1" u="sng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kk-KZ" sz="2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kk-KZ" sz="2000" b="1" dirty="0" smtClean="0">
                <a:solidFill>
                  <a:srgbClr val="0000FF"/>
                </a:solidFill>
                <a:latin typeface="Comic Sans MS" pitchFamily="66" charset="0"/>
              </a:rPr>
              <a:t>Иссык-Куль, Кыргызстан, 28-29 августа 2012 года</a:t>
            </a:r>
            <a:endParaRPr lang="ru-RU" sz="20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/>
              <a:t>		</a:t>
            </a:r>
            <a:r>
              <a:rPr lang="ru-RU" sz="3200" dirty="0" smtClean="0"/>
              <a:t>	</a:t>
            </a:r>
            <a:r>
              <a:rPr lang="ru-RU" sz="2600" b="1" dirty="0" smtClean="0">
                <a:solidFill>
                  <a:srgbClr val="0000FF"/>
                </a:solidFill>
                <a:latin typeface="Arial Black" pitchFamily="34" charset="0"/>
              </a:rPr>
              <a:t>Агентство Республики</a:t>
            </a:r>
            <a:br>
              <a:rPr lang="ru-RU" sz="26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2600" b="1" dirty="0" smtClean="0">
                <a:solidFill>
                  <a:srgbClr val="0000FF"/>
                </a:solidFill>
                <a:latin typeface="Arial Black" pitchFamily="34" charset="0"/>
              </a:rPr>
              <a:t> 	 </a:t>
            </a:r>
            <a:r>
              <a:rPr lang="ru-RU" sz="2600" b="1" dirty="0">
                <a:solidFill>
                  <a:srgbClr val="0000FF"/>
                </a:solidFill>
                <a:latin typeface="Arial Black" pitchFamily="34" charset="0"/>
              </a:rPr>
              <a:t>	</a:t>
            </a:r>
            <a:r>
              <a:rPr lang="ru-RU" sz="2600" b="1" dirty="0" smtClean="0">
                <a:solidFill>
                  <a:srgbClr val="0000FF"/>
                </a:solidFill>
                <a:latin typeface="Arial Black" pitchFamily="34" charset="0"/>
              </a:rPr>
              <a:t>	Казахстан </a:t>
            </a:r>
            <a:r>
              <a:rPr lang="ru-RU" sz="2600" b="1" dirty="0">
                <a:solidFill>
                  <a:srgbClr val="0000FF"/>
                </a:solidFill>
                <a:latin typeface="Arial Black" pitchFamily="34" charset="0"/>
              </a:rPr>
              <a:t>по статистике</a:t>
            </a:r>
          </a:p>
        </p:txBody>
      </p:sp>
      <p:pic>
        <p:nvPicPr>
          <p:cNvPr id="2052" name="Picture 6" descr="logot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571500"/>
            <a:ext cx="1724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ИСПОЛЬЗОВАНИЕ ПОКАЗАТЕЛЕЙ СНС ОРГАНАМИ ГОСУПРАВЛЕНИЯ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429684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Наименование показателя</a:t>
                      </a:r>
                      <a:endParaRPr lang="ru-RU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134306">
                <a:tc>
                  <a:txBody>
                    <a:bodyPr/>
                    <a:lstStyle/>
                    <a:p>
                      <a:endParaRPr lang="ru-RU" sz="8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5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ВВП в текущих ценах, млн. тенге и млн. долларов США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66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ВВП на душу населения, тенге и долларов США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Реальный рост ВВП, процентов 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Структура ВВП, процентов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ВНД, млн. тенге и млн. долларов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США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ВНД на душу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населения, тенге и долларов США</a:t>
                      </a:r>
                      <a:endParaRPr lang="ru-RU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Расходы на конечное потребление, млн. тенге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Валовое сбережение,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млн. тенге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Валовой располагаемый доход, млн. тенге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9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Валовое накопление, млн. тенге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Оплата труда, млн. тенге, и доля оплаты труда в ВВП, процентов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571744"/>
            <a:ext cx="778674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08F9-220E-4221-A838-BC443DBC510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ВОЗМОЖНОСТЬ ВНЕДРЕНИЯ СИСТЕМЫ НАЦИОНАЛЬНЫХ СЧЕТОВ 2008 ГОДА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CC00CC"/>
                          </a:solidFill>
                          <a:latin typeface="Comic Sans MS" pitchFamily="66" charset="0"/>
                          <a:ea typeface="Times New Roman"/>
                        </a:rPr>
                        <a:t>Внедрение СНС 2008 зависит от следующих факторов:</a:t>
                      </a:r>
                      <a:endParaRPr lang="en-US" sz="2200" b="1" dirty="0">
                        <a:solidFill>
                          <a:srgbClr val="CC00CC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0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7030A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текущего состояния внедрения СНС 1993 года;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984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наличия планов внедрения</a:t>
                      </a:r>
                      <a:r>
                        <a:rPr lang="ru-RU" sz="20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СНС 2008 года;</a:t>
                      </a:r>
                      <a:endParaRPr lang="ru-RU" sz="20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гармонизации статистики национальных счетов с другими системами макроэкономической статистики и бухгалтерским учетом;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58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планов по совершенствованию статистических систем на основе международных стандартов;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96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использования показателей СНС органами государственного управления для принятия решений в области экономической политики.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z="1000" b="1" smtClean="0">
                <a:latin typeface="Comic Sans MS" pitchFamily="66" charset="0"/>
              </a:rPr>
              <a:pPr>
                <a:defRPr/>
              </a:pPr>
              <a:t>2</a:t>
            </a:fld>
            <a:endParaRPr lang="ru-RU" sz="1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ТЕКУЩЕЕ СОСТОЯНИЕ ВНЕДРЕНИЯ</a:t>
            </a:r>
            <a:b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СНС 1993 ГОДА (СНС 93)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64399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880"/>
                <a:gridCol w="2446118"/>
              </a:tblGrid>
              <a:tr h="1428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Интегрированные экономические счета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66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I. Счет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производства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Счет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распределения и использования доходов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 Счет первичного распределения доходов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6206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.1.1. Счет образования доходов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67638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.1.2. Счет распределения первичных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доходов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.2. Счет вторичного распределения доходов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.3. Счет перераспределения доходов в натуральной форме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336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.4. Счет использования доходов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 Счета накопления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66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Счет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операций с капиталом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.2. Финансовый счет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6953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.3.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Счет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других изменений в активах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92D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.3.1. Счет других изменений в объеме активов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ea typeface="Times New Roman"/>
                        </a:rPr>
                        <a:t>экспериментальные расчеты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74582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.3.2. Счет переоценки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ea typeface="Times New Roman"/>
                        </a:rPr>
                        <a:t>экспериментальные расчеты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ТЕКУЩЕЕ СОСТОЯНИЕ ВНЕДРЕНИЯ</a:t>
            </a:r>
            <a:b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СНС 1993 ГОДА (СНС 93)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63703"/>
          <a:ext cx="864399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880"/>
                <a:gridCol w="2446118"/>
              </a:tblGrid>
              <a:tr h="150785">
                <a:tc gridSpan="2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CC00CC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66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2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Балансы активов и пассивов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не формируются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lvl="1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Таблица ресурсов и использования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Таблицы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“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ресурсы-использование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”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формируются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Таблицы </a:t>
                      </a: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“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затраты – выпуск</a:t>
                      </a: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”</a:t>
                      </a:r>
                      <a:endParaRPr lang="ru-RU" sz="18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формируются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6354">
                <a:tc gridSpan="2">
                  <a:txBody>
                    <a:bodyPr/>
                    <a:lstStyle/>
                    <a:p>
                      <a:pPr marL="0" lvl="1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Трехмерный анализ</a:t>
                      </a: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Таблицы финансовых операций и финансовых активов и пассивов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не формируются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14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Полные балансы и счета активов и пассивов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не формируются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37822">
                <a:tc gridSpan="2">
                  <a:txBody>
                    <a:bodyPr/>
                    <a:lstStyle/>
                    <a:p>
                      <a:pPr marL="0" lvl="2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Функциональный анализ</a:t>
                      </a: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7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Вспомогательный счет туризма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37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Вспомогательный эколого-экономический счет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не 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37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Вспомогательный</a:t>
                      </a:r>
                      <a:r>
                        <a:rPr lang="ru-RU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счет здравоохранения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Times New Roman"/>
                        </a:rPr>
                        <a:t>экспериментальные расчеты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378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</a:rPr>
                        <a:t>Таблицы населения и занятости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00B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37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Матрица счетов для анализа социальных процессов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не формируется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428737"/>
          <a:ext cx="885831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944"/>
                <a:gridCol w="6851368"/>
              </a:tblGrid>
              <a:tr h="2143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omic Sans MS" pitchFamily="66" charset="0"/>
                        </a:rPr>
                        <a:t>Мероприятие</a:t>
                      </a:r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792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Разработка новых методологий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Методика учета выпуска центрального банка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Методика учета выпуска услуг страховых и пенсионных фондов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cs typeface="+mn-cs"/>
                        </a:rPr>
                        <a:t>методика учета выпуска КИУФП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cs typeface="+mn-cs"/>
                        </a:rPr>
                        <a:t>методика учета затрат на НИОКР и военные расходы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Методика оценки незаконной деятельности и неформального сектора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3926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Разработка новых и актуализация существующих</a:t>
                      </a:r>
                      <a:r>
                        <a:rPr lang="ru-RU" sz="1600" b="1" baseline="0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классификаций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Классификатор финансовых (КФА) и нефинансовых активов (КНА)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Классификатор</a:t>
                      </a:r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функций органов государственного управления (КФОГУ) и целей некоммерческих организаций, обслуживающих домашние хозяйства (КЦНО)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Классификатор секторов экономики (КСЭ) и основных фондов (КОФ)</a:t>
                      </a:r>
                    </a:p>
                  </a:txBody>
                  <a:tcPr/>
                </a:tc>
              </a:tr>
              <a:tr h="1476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Проведение экспериментальных расчетов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 счету других изменений в объеме активов и счету переоценки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балансов активов и пассивов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 оценке незаконной деятельности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 вспомогательному эколого-экономическому счету и счету здравоохранения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ПЛАН МЕРОПРИЯТИЙ ПО ВНЕДРЕНИЮ</a:t>
            </a:r>
            <a:b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СНС 2008 НА 2012-2015 ГОДЫ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428737"/>
          <a:ext cx="885831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944"/>
                <a:gridCol w="6851368"/>
              </a:tblGrid>
              <a:tr h="2143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omic Sans MS" pitchFamily="66" charset="0"/>
                        </a:rPr>
                        <a:t>Мероприятие</a:t>
                      </a:r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219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Проведение анализа по институциональным</a:t>
                      </a:r>
                      <a:r>
                        <a:rPr lang="ru-RU" sz="1600" b="1" baseline="0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 секторам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оплаты труда работников по видам деятельности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доходов от собственности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располагаемого дохода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показателей финансового счета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монетарных обзоров по Национальному банку, банковской системе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71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Уточнение источников информации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для расчета доходов от собственности, получаемых в результате владения финансовыми или материальными непроизведенными активами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для расчета отчислений на социальное страхование и других текущих трансфертов</a:t>
                      </a:r>
                    </a:p>
                  </a:txBody>
                  <a:tcPr/>
                </a:tc>
              </a:tr>
              <a:tr h="1476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Уточнение существующих методологий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 формированию финансового счета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 формированию таблиц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“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ресурсы-использование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”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и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“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затраты-выпуск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”</a:t>
                      </a:r>
                      <a:endParaRPr lang="ru-RU" sz="1600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76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Внедрение</a:t>
                      </a:r>
                      <a:r>
                        <a:rPr lang="ru-RU" sz="1600" b="1" baseline="0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 макроэкономического моделирования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Система опережающих</a:t>
                      </a:r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индикаторов</a:t>
                      </a:r>
                    </a:p>
                    <a:p>
                      <a:r>
                        <a:rPr lang="ru-RU" sz="1600" b="1" baseline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Агрегированная макроэкономическая модель Казахстана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ПЛАН МЕРОПРИЯТИЙ ПО ВНЕДРЕНИЮ</a:t>
            </a:r>
            <a:b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СНС 2008 НА 2012-2015 ГОДЫ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643050"/>
            <a:ext cx="4214842" cy="178595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Приказ Председателя АРКС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№92 </a:t>
            </a:r>
            <a:r>
              <a:rPr lang="ru-RU" b="1" dirty="0">
                <a:latin typeface="Comic Sans MS" pitchFamily="66" charset="0"/>
                <a:cs typeface="Times New Roman" pitchFamily="18" charset="0"/>
              </a:rPr>
              <a:t>от 28 марта 2011 года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kk-KZ" b="1" dirty="0" smtClean="0">
                <a:latin typeface="Comic Sans MS" pitchFamily="66" charset="0"/>
                <a:cs typeface="Times New Roman" pitchFamily="18" charset="0"/>
              </a:rPr>
              <a:t>О </a:t>
            </a:r>
            <a:r>
              <a:rPr lang="kk-KZ" b="1" dirty="0">
                <a:latin typeface="Comic Sans MS" pitchFamily="66" charset="0"/>
                <a:cs typeface="Times New Roman" pitchFamily="18" charset="0"/>
              </a:rPr>
              <a:t>создании </a:t>
            </a:r>
            <a:r>
              <a:rPr lang="kk-KZ" b="1" dirty="0" smtClean="0">
                <a:latin typeface="Comic Sans MS" pitchFamily="66" charset="0"/>
                <a:cs typeface="Times New Roman" pitchFamily="18" charset="0"/>
              </a:rPr>
              <a:t>Рабочей </a:t>
            </a:r>
            <a:r>
              <a:rPr lang="kk-KZ" b="1" dirty="0">
                <a:latin typeface="Comic Sans MS" pitchFamily="66" charset="0"/>
                <a:cs typeface="Times New Roman" pitchFamily="18" charset="0"/>
              </a:rPr>
              <a:t>группы 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по методологическим вопросам 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статистки национальных счетов 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и финансового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сектора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”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 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714884"/>
            <a:ext cx="4214842" cy="164307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Приказ Председателя </a:t>
            </a:r>
            <a:r>
              <a:rPr lang="ru-RU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АРКС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№176 </a:t>
            </a:r>
            <a:r>
              <a:rPr lang="ru-RU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от 30 июня 2011 года</a:t>
            </a:r>
          </a:p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“О внесении изменений в приказ </a:t>
            </a:r>
            <a:endParaRPr lang="ru-RU" b="1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от 28 марта 2011 года</a:t>
            </a:r>
            <a:r>
              <a:rPr lang="kk-KZ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№92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”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643050"/>
            <a:ext cx="4143404" cy="1000132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Состав Рабочей группы:</a:t>
            </a:r>
          </a:p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АРКС, НБРК, КФН НБРК, МФ РК,</a:t>
            </a:r>
          </a:p>
          <a:p>
            <a:pPr algn="ctr"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МЭРТ РК, АФК,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АБК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28794" y="3429000"/>
            <a:ext cx="1000132" cy="1285884"/>
          </a:xfrm>
          <a:prstGeom prst="downArrow">
            <a:avLst/>
          </a:prstGeom>
          <a:solidFill>
            <a:srgbClr val="CC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071810"/>
            <a:ext cx="4143404" cy="321471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latin typeface="Comic Sans MS" pitchFamily="66" charset="0"/>
                <a:cs typeface="Times New Roman" pitchFamily="18" charset="0"/>
              </a:rPr>
              <a:t>Вопросы заседаний Рабочей группы:</a:t>
            </a:r>
          </a:p>
          <a:p>
            <a:pPr>
              <a:defRPr/>
            </a:pPr>
            <a:r>
              <a:rPr lang="ru-RU" sz="1600" b="1" dirty="0" smtClean="0">
                <a:latin typeface="Comic Sans MS" pitchFamily="66" charset="0"/>
                <a:cs typeface="Times New Roman" pitchFamily="18" charset="0"/>
              </a:rPr>
              <a:t>1. Рассмотрение и согласование методологических подходов к расчетам выпуска центрального банка, банков второго уровня, пенсионных фондов и страховых/ перестраховочных организаций, КИУФП в соответствии с СНС 2008.</a:t>
            </a:r>
          </a:p>
          <a:p>
            <a:pPr>
              <a:defRPr/>
            </a:pPr>
            <a:r>
              <a:rPr lang="ru-RU" sz="1600" b="1" dirty="0" smtClean="0">
                <a:latin typeface="Comic Sans MS" pitchFamily="66" charset="0"/>
                <a:cs typeface="Times New Roman" pitchFamily="18" charset="0"/>
              </a:rPr>
              <a:t>2. Рассмотрение и согласование методологических подходов к формированию счетов накопления в соответствии с СНС 2008.</a:t>
            </a:r>
            <a:endParaRPr lang="ru-RU" sz="16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ГАРМОНИЗАЦИЯ СНС С ДЕНЕЖНО-КРЕДИТНОЙ И ФИНАНСОВОЙ СТАТИСТИКОЙ, ПЛАТЕЖНЫМ БАЛАНСОМ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08F9-220E-4221-A838-BC443DBC510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643050"/>
            <a:ext cx="4214842" cy="142876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omic Sans MS" pitchFamily="66" charset="0"/>
              </a:rPr>
              <a:t>Заседание Рабочей группы по статистике науки и инноваций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357694"/>
            <a:ext cx="4214842" cy="221457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omic Sans MS" pitchFamily="66" charset="0"/>
              </a:rPr>
              <a:t>Методологическое отражение затрат на научно-исследовательскую деятельность в соответствии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с СНС 93 и СНС 2008</a:t>
            </a:r>
            <a:endParaRPr lang="ru-RU" dirty="0" smtClean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643050"/>
            <a:ext cx="4071966" cy="142876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Состав Рабочей группы: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АРКС, КН МОН РК, АО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Фонд науки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”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. АО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НИФ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”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МИС РК, МФ РК, АО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Институт нефти и газа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”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НДП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Нур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Отан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”</a:t>
            </a:r>
            <a:endParaRPr lang="ru-RU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28794" y="3071810"/>
            <a:ext cx="1000132" cy="1285884"/>
          </a:xfrm>
          <a:prstGeom prst="downArrow">
            <a:avLst/>
          </a:prstGeom>
          <a:solidFill>
            <a:srgbClr val="CC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214686"/>
            <a:ext cx="4071966" cy="3357586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 smtClean="0">
                <a:latin typeface="Comic Sans MS" pitchFamily="66" charset="0"/>
                <a:cs typeface="Times New Roman" pitchFamily="18" charset="0"/>
              </a:rPr>
              <a:t>Вопросы заседания Рабочей группы:</a:t>
            </a:r>
          </a:p>
          <a:p>
            <a:pPr>
              <a:defRPr/>
            </a:pPr>
            <a:r>
              <a:rPr lang="ru-RU" sz="1600" b="1" dirty="0" smtClean="0">
                <a:latin typeface="Comic Sans MS" pitchFamily="66" charset="0"/>
              </a:rPr>
              <a:t>1. Методологическое отражение затрат на научно-исследовательскую деятельность в соответствии с СНС 1993 и проблемы учета затрат на научно-исследовательскую деятельность в составе инвестиций согласно методологическим положениям СНС 2008.</a:t>
            </a:r>
          </a:p>
          <a:p>
            <a:pPr>
              <a:defRPr/>
            </a:pPr>
            <a:r>
              <a:rPr lang="ru-RU" sz="1600" b="1" dirty="0" smtClean="0">
                <a:latin typeface="Comic Sans MS" pitchFamily="66" charset="0"/>
              </a:rPr>
              <a:t>2. Гармонизация методологических подходов СНС 2008 с Руководством Фраскати по учету затрат на научно-исследовательскую деятельность.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ГАРМОНИЗАЦИЯ СНС СО СТАТИСТИКОЙ ГОСУДАРСТВЕННЫХ ФИНАНСОВ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08F9-220E-4221-A838-BC443DBC510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700" b="1" dirty="0" smtClean="0">
                <a:solidFill>
                  <a:srgbClr val="0000FF"/>
                </a:solidFill>
                <a:latin typeface="Comic Sans MS" pitchFamily="66" charset="0"/>
              </a:rPr>
              <a:t>ПЛАНЫ СОВЕРШЕНСТВОВАНИЯ СТАТИСТИКИ НА ОСНОВЕ МЕЖДУНАРОДНЫХ СТАНДАРТОВ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5"/>
          <a:ext cx="9169506" cy="574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118"/>
                <a:gridCol w="6429388"/>
              </a:tblGrid>
              <a:tr h="1428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Укрепление национальной статистической системы Республики Казахстан на 2012-2016 годы 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145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Компоненты Проекта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Цели компонента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8209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D.8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Формирование временных рядов и внедрение методов сезонного сглаживания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Внедрение методики и технологии сезонного сглаживания показателей экономической статистики, гармонизированной с международной практикой и обеспечивающей состоятельность, надежность и прозрачность процедур сезонного сглаживания, и сопоставимость показателей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Повышение качества и надежности краткосрочных статистических показателей по всем отраслям статистики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29815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D.9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Усиление аналитической функции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Повышение аналитического потенциала АРКС</a:t>
                      </a:r>
                      <a:endParaRPr lang="ru-RU" sz="1600" b="1" kern="1200" dirty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8012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F.1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Повышение сопоставимости макроэкономической статистики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Завершение внедрения СНС 1993 и создание методологической основы для перехода к СНС 2008.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13527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F.2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Совершенствование микроэкономической статистики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Совершенствование структурной статистики для приведения ее к международным стандартам и в соответствие с требованиями Руководства ООН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Связи между счетами бухгалтерского учета предприятий и национальными счетами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”</a:t>
                      </a:r>
                      <a:endParaRPr lang="ru-RU" sz="16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958</Words>
  <Application>Microsoft Office PowerPoint</Application>
  <PresentationFormat>Экран (4:3)</PresentationFormat>
  <Paragraphs>165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Агентство Республики      Казахстан по статистике</vt:lpstr>
      <vt:lpstr>ВОЗМОЖНОСТЬ ВНЕДРЕНИЯ СИСТЕМЫ НАЦИОНАЛЬНЫХ СЧЕТОВ 2008 ГОДА</vt:lpstr>
      <vt:lpstr>ТЕКУЩЕЕ СОСТОЯНИЕ ВНЕДРЕНИЯ СНС 1993 ГОДА (СНС 93)</vt:lpstr>
      <vt:lpstr>ТЕКУЩЕЕ СОСТОЯНИЕ ВНЕДРЕНИЯ СНС 1993 ГОДА (СНС 93)</vt:lpstr>
      <vt:lpstr>ПЛАН МЕРОПРИЯТИЙ ПО ВНЕДРЕНИЮ СНС 2008 НА 2012-2015 ГОДЫ</vt:lpstr>
      <vt:lpstr>ПЛАН МЕРОПРИЯТИЙ ПО ВНЕДРЕНИЮ СНС 2008 НА 2012-2015 ГОДЫ</vt:lpstr>
      <vt:lpstr>Слайд 7</vt:lpstr>
      <vt:lpstr>Слайд 8</vt:lpstr>
      <vt:lpstr>ПЛАНЫ СОВЕРШЕНСТВОВАНИЯ СТАТИСТИКИ НА ОСНОВЕ МЕЖДУНАРОДНЫХ СТАНДАРТОВ</vt:lpstr>
      <vt:lpstr>ИСПОЛЬЗОВАНИЕ ПОКАЗАТЕЛЕЙ СНС ОРГАНАМИ ГОСУПРАВЛЕНИЯ</vt:lpstr>
      <vt:lpstr>Слайд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gismurzina</cp:lastModifiedBy>
  <cp:revision>307</cp:revision>
  <dcterms:created xsi:type="dcterms:W3CDTF">2011-08-11T11:05:05Z</dcterms:created>
  <dcterms:modified xsi:type="dcterms:W3CDTF">2012-07-04T05:52:42Z</dcterms:modified>
</cp:coreProperties>
</file>