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72" r:id="rId3"/>
    <p:sldId id="269" r:id="rId4"/>
    <p:sldId id="293" r:id="rId5"/>
    <p:sldId id="295" r:id="rId6"/>
    <p:sldId id="297" r:id="rId7"/>
    <p:sldId id="275" r:id="rId8"/>
    <p:sldId id="277" r:id="rId9"/>
    <p:sldId id="280" r:id="rId10"/>
    <p:sldId id="281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00FF"/>
    <a:srgbClr val="009999"/>
    <a:srgbClr val="0000FF"/>
    <a:srgbClr val="FFFFCC"/>
    <a:srgbClr val="CC00CC"/>
    <a:srgbClr val="FF99CC"/>
    <a:srgbClr val="FF99FF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476" autoAdjust="0"/>
  </p:normalViewPr>
  <p:slideViewPr>
    <p:cSldViewPr>
      <p:cViewPr varScale="1">
        <p:scale>
          <a:sx n="110" d="100"/>
          <a:sy n="11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FA767-CABA-4B82-BEF3-F7C16FFFDF83}" type="datetimeFigureOut">
              <a:rPr lang="ru-RU" smtClean="0"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03378-F3A7-4C43-A818-149875CE0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93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B3A3C-EB50-4CE1-B0CC-73F169F622CA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F959-24C8-4D69-B0EB-42A28F491A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667B2-9807-4EBC-990F-0718C81387E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baseline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baseline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F959-24C8-4D69-B0EB-42A28F491A8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EF0CC-19B9-46DE-B3D8-2F5B73324535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EE94-0D18-4F8B-96CD-C9B2CADE2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192F-CDAF-45EB-A2A6-74A4A4CFCF0A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3B7C-F792-46A1-B9F2-427D9C4BA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CAB57-36BC-4C91-A938-6B72EE715768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585D-D27F-461C-8EF5-89253946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F2FE-6351-46BA-B917-7DA5E7AD4A02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BB85-CDBC-4EE2-898A-9E21E29A8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8C48-1B5C-42F2-B791-6405C09D5F0D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57F1-8ED4-4432-AB5E-8764FC184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170F2-5F75-40C5-BACE-9F94E281BCE4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0102-46F0-477D-8FAC-3244D2209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4C57-8955-4390-905C-4076381BFF68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80B3-5AF9-435C-9837-E88835737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AAFB-8FDE-47C9-9F9E-FF477C43C6C8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B9C9-4D43-419B-911A-49E69C791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8A81-3F3C-4CBB-BE33-43EFE2038E5B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08F9-220E-4221-A838-BC443DBC5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D418-EF4B-435F-995D-B693ECA09436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4592-FB2D-4A4E-AA7A-295B3D461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786A-9403-4A61-AD07-ABC0DD9AE4B8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E4B1-3A36-4AF4-BDD7-6659970F9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0BDBDE-FC18-40A7-A283-EEE045AC6DAC}" type="datetime1">
              <a:rPr lang="ru-RU" smtClean="0"/>
              <a:pPr>
                <a:defRPr/>
              </a:pPr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BB8F7-6F0D-4DFA-87B3-AB2D3C611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357438"/>
            <a:ext cx="8143875" cy="40005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MAIN AREAS FOR IMPROVING MACROECONOMIC STATISTICS IN COMPLIANCE WITH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THE 2008 SNA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FOR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2012-2015</a:t>
            </a:r>
            <a:endParaRPr lang="kk-KZ" b="1" dirty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kk-KZ" sz="2400" b="1" u="sng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kk-KZ" sz="2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n-NO" sz="2000" b="1" dirty="0">
                <a:solidFill>
                  <a:srgbClr val="0000FF"/>
                </a:solidFill>
                <a:latin typeface="Comic Sans MS" pitchFamily="66" charset="0"/>
              </a:rPr>
              <a:t>Issyk-Kul, Kyrgyzstan, 28-29 August 2012</a:t>
            </a:r>
            <a:endParaRPr lang="ru-RU" sz="20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fr-CH" sz="3200" smtClean="0"/>
              <a:t>           </a:t>
            </a:r>
            <a:r>
              <a:rPr lang="ru-RU" sz="3200" smtClean="0"/>
              <a:t>		</a:t>
            </a:r>
            <a:r>
              <a:rPr lang="en-US" sz="2600" b="1" smtClean="0">
                <a:solidFill>
                  <a:srgbClr val="0000FF"/>
                </a:solidFill>
                <a:latin typeface="Arial Black" pitchFamily="34" charset="0"/>
              </a:rPr>
              <a:t>Agency </a:t>
            </a:r>
            <a:r>
              <a:rPr lang="en-US" sz="2600" b="1">
                <a:solidFill>
                  <a:srgbClr val="0000FF"/>
                </a:solidFill>
                <a:latin typeface="Arial Black" pitchFamily="34" charset="0"/>
              </a:rPr>
              <a:t>on </a:t>
            </a:r>
            <a:r>
              <a:rPr lang="en-US" sz="2600" b="1" smtClean="0">
                <a:solidFill>
                  <a:srgbClr val="0000FF"/>
                </a:solidFill>
                <a:latin typeface="Arial Black" pitchFamily="34" charset="0"/>
              </a:rPr>
              <a:t>Statistics of </a:t>
            </a:r>
            <a:br>
              <a:rPr lang="en-US" sz="2600" b="1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en-US" sz="2600" b="1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600" b="1" smtClean="0">
                <a:solidFill>
                  <a:srgbClr val="0000FF"/>
                </a:solidFill>
                <a:latin typeface="Arial Black" pitchFamily="34" charset="0"/>
              </a:rPr>
              <a:t>                      the Republic of Kazakhstan</a:t>
            </a:r>
            <a:endParaRPr lang="ru-RU" sz="2600" b="1">
              <a:solidFill>
                <a:srgbClr val="0000FF"/>
              </a:solidFill>
              <a:latin typeface="Arial Black" pitchFamily="34" charset="0"/>
            </a:endParaRPr>
          </a:p>
        </p:txBody>
      </p:sp>
      <p:pic>
        <p:nvPicPr>
          <p:cNvPr id="2052" name="Picture 6" descr="logot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571500"/>
            <a:ext cx="17240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>
                <a:solidFill>
                  <a:srgbClr val="0000FF"/>
                </a:solidFill>
                <a:latin typeface="Comic Sans MS" pitchFamily="66" charset="0"/>
              </a:rPr>
              <a:t>The use of indicators of the SNA government bodies</a:t>
            </a:r>
            <a:endParaRPr lang="ru-RU" sz="2700" b="1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49221"/>
              </p:ext>
            </p:extLst>
          </p:nvPr>
        </p:nvGraphicFramePr>
        <p:xfrm>
          <a:off x="357158" y="1571612"/>
          <a:ext cx="8429684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Indicator</a:t>
                      </a:r>
                      <a:endParaRPr lang="ru-RU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134306">
                <a:tc>
                  <a:txBody>
                    <a:bodyPr/>
                    <a:lstStyle/>
                    <a:p>
                      <a:endParaRPr lang="ru-RU" sz="800" b="1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52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GDP at current prices, million </a:t>
                      </a:r>
                      <a:r>
                        <a:rPr lang="en-US" b="1" baseline="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and million  USD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66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GDP per capita, </a:t>
                      </a:r>
                      <a:r>
                        <a:rPr lang="en-US" b="1" baseline="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and USD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1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Real GDP growth, percent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GDP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structure, percent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GNI million </a:t>
                      </a:r>
                      <a:r>
                        <a:rPr lang="en-US" b="1" baseline="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and million USD</a:t>
                      </a:r>
                      <a:endParaRPr lang="ru-RU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GNI per capita,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and USD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endParaRPr lang="ru-RU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Final consumption expenditure, million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endParaRPr lang="ru-RU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Gross saving, million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endParaRPr lang="ru-RU" b="1" baseline="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Gross disposable income, million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endParaRPr lang="ru-RU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9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Gross capital formation, million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endParaRPr lang="ru-RU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Wages, million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Tenge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, and the share of wages in GDP, percent</a:t>
                      </a:r>
                      <a:endParaRPr lang="ru-RU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571744"/>
            <a:ext cx="778674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THANK YOU!</a:t>
            </a:r>
            <a:endParaRPr lang="ru-RU" sz="4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08F9-220E-4221-A838-BC443DBC510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smtClean="0">
                <a:solidFill>
                  <a:srgbClr val="0000FF"/>
                </a:solidFill>
                <a:latin typeface="Comic Sans MS" pitchFamily="66" charset="0"/>
              </a:rPr>
              <a:t>The Possibilities of implementing the </a:t>
            </a:r>
            <a:r>
              <a:rPr lang="en-US" sz="2700" b="1">
                <a:solidFill>
                  <a:srgbClr val="0000FF"/>
                </a:solidFill>
                <a:latin typeface="Comic Sans MS" pitchFamily="66" charset="0"/>
              </a:rPr>
              <a:t>2008</a:t>
            </a:r>
            <a:r>
              <a:rPr lang="ru-RU" sz="2700" b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27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700" b="1" smtClean="0">
                <a:solidFill>
                  <a:srgbClr val="0000FF"/>
                </a:solidFill>
                <a:latin typeface="Comic Sans MS" pitchFamily="66" charset="0"/>
              </a:rPr>
              <a:t>System </a:t>
            </a:r>
            <a:r>
              <a:rPr lang="en-US" sz="2700" b="1">
                <a:solidFill>
                  <a:srgbClr val="0000FF"/>
                </a:solidFill>
                <a:latin typeface="Comic Sans MS" pitchFamily="66" charset="0"/>
              </a:rPr>
              <a:t>of National </a:t>
            </a:r>
            <a:r>
              <a:rPr lang="en-US" sz="2700" b="1" smtClean="0">
                <a:solidFill>
                  <a:srgbClr val="0000FF"/>
                </a:solidFill>
                <a:latin typeface="Comic Sans MS" pitchFamily="66" charset="0"/>
              </a:rPr>
              <a:t>Accounts</a:t>
            </a:r>
            <a:endParaRPr lang="ru-RU" sz="2700" b="1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344751"/>
              </p:ext>
            </p:extLst>
          </p:nvPr>
        </p:nvGraphicFramePr>
        <p:xfrm>
          <a:off x="457200" y="1600200"/>
          <a:ext cx="8258204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CC00CC"/>
                          </a:solidFill>
                          <a:latin typeface="Comic Sans MS" pitchFamily="66" charset="0"/>
                          <a:ea typeface="Times New Roman"/>
                        </a:rPr>
                        <a:t>Implementation of 2008 SNA depends on the following factors:</a:t>
                      </a:r>
                      <a:endParaRPr lang="en-US" sz="2200" b="1" dirty="0">
                        <a:solidFill>
                          <a:srgbClr val="CC00CC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0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solidFill>
                          <a:srgbClr val="7030A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2000" b="1" kern="120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the current state of implementation of the 1993 SNA;</a:t>
                      </a:r>
                      <a:endParaRPr lang="ru-RU" sz="2000" b="1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984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building</a:t>
                      </a:r>
                      <a:r>
                        <a:rPr lang="en-US" sz="20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strategies for implementing</a:t>
                      </a:r>
                      <a:r>
                        <a:rPr lang="en-US" sz="20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the 2008 SNA;</a:t>
                      </a:r>
                      <a:endParaRPr lang="ru-RU" sz="20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b="1" kern="120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2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harmonizing</a:t>
                      </a:r>
                      <a:r>
                        <a:rPr lang="en-US" sz="20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the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National Accounts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statistics with other macroeconomic statistics and accounting;</a:t>
                      </a:r>
                      <a:endParaRPr lang="ru-RU" sz="20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58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b="1" kern="120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building</a:t>
                      </a:r>
                      <a:r>
                        <a:rPr lang="fr-CH" sz="20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plans based on</a:t>
                      </a:r>
                      <a:r>
                        <a:rPr lang="fr-CH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international standards for improving the statistical systems;</a:t>
                      </a:r>
                      <a:endParaRPr lang="ru-RU" sz="20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96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b="1" kern="120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3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government use</a:t>
                      </a:r>
                      <a:r>
                        <a:rPr lang="en-US" sz="20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20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SNA indicators to build economic policies.</a:t>
                      </a:r>
                      <a:endParaRPr lang="ru-RU" sz="20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z="1000" b="1" smtClean="0">
                <a:latin typeface="Comic Sans MS" pitchFamily="66" charset="0"/>
              </a:rPr>
              <a:pPr>
                <a:defRPr/>
              </a:pPr>
              <a:t>2</a:t>
            </a:fld>
            <a:endParaRPr lang="ru-RU" sz="10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CURRENT </a:t>
            </a: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STATE OF IMPLEMENTATION OF </a:t>
            </a:r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THE 1993 SNA (SNA 93)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16409"/>
              </p:ext>
            </p:extLst>
          </p:nvPr>
        </p:nvGraphicFramePr>
        <p:xfrm>
          <a:off x="0" y="1340771"/>
          <a:ext cx="9324528" cy="5303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308"/>
                <a:gridCol w="2845220"/>
              </a:tblGrid>
              <a:tr h="3799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Integrated Economic Accounts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66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I. Production accounts</a:t>
                      </a:r>
                      <a:endParaRPr lang="en-US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 </a:t>
                      </a:r>
                      <a:r>
                        <a:rPr lang="fr-CH" sz="1800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Accounts</a:t>
                      </a:r>
                      <a:r>
                        <a:rPr lang="fr-CH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on </a:t>
                      </a:r>
                      <a:r>
                        <a:rPr lang="fr-CH" sz="1800" b="1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income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allocation and use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346327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</a:t>
                      </a:r>
                      <a:r>
                        <a:rPr lang="fr-CH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Accounts of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primary distribution of income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.1.1.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Accounts of income Generation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363128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.1.2.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Accounts of Primary income Allocation 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356952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.2. </a:t>
                      </a:r>
                      <a:r>
                        <a:rPr lang="fr-CH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A</a:t>
                      </a:r>
                      <a:r>
                        <a:rPr lang="en-US" sz="1800" b="1" kern="120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ccounts</a:t>
                      </a: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 of secondary distribution of income</a:t>
                      </a:r>
                      <a:endParaRPr lang="ru-RU" sz="18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363128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.3. </a:t>
                      </a: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Accounts of income redistribution</a:t>
                      </a:r>
                      <a:endParaRPr lang="ru-RU" sz="18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.4. </a:t>
                      </a: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Accounts of income </a:t>
                      </a:r>
                      <a:r>
                        <a:rPr lang="en-US" sz="1800" b="1" u="none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Use</a:t>
                      </a:r>
                      <a:r>
                        <a:rPr lang="en-US" sz="1800" b="1" kern="1200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 </a:t>
                      </a:r>
                      <a:endParaRPr lang="ru-RU" sz="18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Savings accounts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66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.1.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Equity transaction accounts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.2.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Financial accounts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44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.3.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Accounts of other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changes in assets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92D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69888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.3.1.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Accounts of other changes in volume of assets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Times New Roman"/>
                        </a:rPr>
                        <a:t>experimental calculations</a:t>
                      </a:r>
                      <a:endParaRPr lang="ru-RU" sz="1800" b="1">
                        <a:solidFill>
                          <a:srgbClr val="00B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69888">
                <a:tc>
                  <a:txBody>
                    <a:bodyPr/>
                    <a:lstStyle/>
                    <a:p>
                      <a:pPr lvl="2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.3.2.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Revaluation accounts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Times New Roman"/>
                        </a:rPr>
                        <a:t>experimental calculations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CURRENT </a:t>
            </a: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STATE OF THE IMPLEMENTATION OF THE 1993 </a:t>
            </a:r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SNA (</a:t>
            </a: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SNA </a:t>
            </a:r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93)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60168"/>
              </p:ext>
            </p:extLst>
          </p:nvPr>
        </p:nvGraphicFramePr>
        <p:xfrm>
          <a:off x="214282" y="1563698"/>
          <a:ext cx="8643998" cy="503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880"/>
                <a:gridCol w="2446118"/>
              </a:tblGrid>
              <a:tr h="379898">
                <a:tc gridSpan="2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CC00CC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66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The balance of assets and liabilities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not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379898">
                <a:tc gridSpan="2">
                  <a:txBody>
                    <a:bodyPr/>
                    <a:lstStyle/>
                    <a:p>
                      <a:pPr marL="0" lvl="1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Supply and use table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Tables of "resources-use"</a:t>
                      </a:r>
                      <a:endParaRPr lang="ru-RU" sz="1800" b="1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 marL="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Tables "input - output"</a:t>
                      </a:r>
                      <a:endParaRPr lang="ru-RU" sz="1800" b="1" kern="120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24">
                <a:tc gridSpan="2">
                  <a:txBody>
                    <a:bodyPr/>
                    <a:lstStyle/>
                    <a:p>
                      <a:pPr marL="0" lvl="1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Three-dimensional analysis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9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Tables of financial transactions and financial assets and liabilities</a:t>
                      </a:r>
                      <a:endParaRPr lang="ru-RU" sz="1800" b="1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not created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Full balance and accounts of asset and liabilities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not created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24">
                <a:tc gridSpan="2">
                  <a:txBody>
                    <a:bodyPr/>
                    <a:lstStyle/>
                    <a:p>
                      <a:pPr marL="0" lvl="2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  <a:cs typeface="+mn-cs"/>
                        </a:rPr>
                        <a:t>Function analysis</a:t>
                      </a:r>
                      <a:endParaRPr lang="ru-RU" sz="1800" b="1" kern="1200" smtClean="0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Auxiliary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tourism accounts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created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Auxiliary environmental and economic accounts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not created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69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Auxiliary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health accounts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Times New Roman"/>
                        </a:rPr>
                        <a:t>experimental calculations</a:t>
                      </a:r>
                      <a:endParaRPr lang="ru-RU" sz="1800" b="1">
                        <a:solidFill>
                          <a:srgbClr val="00B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2849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Times New Roman"/>
                        </a:rPr>
                        <a:t>Tables of population and employment</a:t>
                      </a:r>
                      <a:endParaRPr lang="ru-RU" sz="1800" b="1">
                        <a:solidFill>
                          <a:srgbClr val="C0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00B05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569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</a:rPr>
                        <a:t>Matrix of accounts for the analysis of social processes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</a:rPr>
                        <a:t>not created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137638"/>
              </p:ext>
            </p:extLst>
          </p:nvPr>
        </p:nvGraphicFramePr>
        <p:xfrm>
          <a:off x="142844" y="1428737"/>
          <a:ext cx="8858312" cy="440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868"/>
                <a:gridCol w="7021444"/>
              </a:tblGrid>
              <a:tr h="21431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mic Sans MS" pitchFamily="66" charset="0"/>
                        </a:rPr>
                        <a:t>Action</a:t>
                      </a:r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66498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Developing new methodologies</a:t>
                      </a:r>
                      <a:endParaRPr lang="ru-RU" sz="1600" b="1" dirty="0" smtClean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Central bank methodology for 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output accounts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Methodology on 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output accounts in the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areas of insurance services and pension funds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Methodology on 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output accounts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of FISIM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Methodology on expenditures accounts in R &amp; D and military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areas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Methodology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of assessing illegal activities and informal sector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3463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Developing new and updating existing classifications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Classifier of financial (CFA) and non-financial assets (KPA)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Classifier of functions of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the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government (COFOG) and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non-profit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institutions serving households (COPNI)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Classifier of economic sectors (CSE) and main funds (COF)</a:t>
                      </a:r>
                      <a:endParaRPr lang="ru-RU" sz="1600" b="1" baseline="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7645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Experimental calculations</a:t>
                      </a:r>
                      <a:endParaRPr lang="ru-RU" sz="1600" b="1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Account of other volume changes of assets and revaluation accounts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Balance of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assets and liabilities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Assessment of illegal activities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Support for environmental-economic and public health accounts 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ACTIVITIES FOR IMPLEMENTING THE </a:t>
            </a:r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2008  </a:t>
            </a: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SNA FOR 2012-2015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885995"/>
              </p:ext>
            </p:extLst>
          </p:nvPr>
        </p:nvGraphicFramePr>
        <p:xfrm>
          <a:off x="142844" y="1428737"/>
          <a:ext cx="885831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944"/>
                <a:gridCol w="6851368"/>
              </a:tblGrid>
              <a:tr h="214313"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>
                          <a:latin typeface="Comic Sans MS" pitchFamily="66" charset="0"/>
                        </a:rPr>
                        <a:t>Actions</a:t>
                      </a:r>
                      <a:endParaRPr lang="ru-RU" sz="16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21975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Analysis by institutional sector</a:t>
                      </a:r>
                      <a:endParaRPr lang="ru-RU" sz="1600" b="1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Compensation of employees by activity sector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Income from property 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Disposable income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Indicators of the financial account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Monetary Survey of the National Bank, the banking system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716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Clarification of information sources</a:t>
                      </a:r>
                      <a:endParaRPr lang="ru-RU" sz="1600" b="1" dirty="0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Calculation of income from property as a result of ownership, financial or tangible non-produced assets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Calculation of social insurance contributions and other current transfers</a:t>
                      </a:r>
                      <a:endParaRPr lang="ru-RU" sz="1600" b="1" baseline="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7645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Refinement of existing methodologies</a:t>
                      </a:r>
                      <a:endParaRPr lang="ru-RU" sz="1600" b="1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Financial account building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"resources-use" and "input-output“ tables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building</a:t>
                      </a:r>
                      <a:endParaRPr lang="ru-RU" sz="1600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7645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6600FF"/>
                          </a:solidFill>
                          <a:latin typeface="Comic Sans MS" pitchFamily="66" charset="0"/>
                        </a:rPr>
                        <a:t>Implementation of macro-economic modeling</a:t>
                      </a:r>
                      <a:endParaRPr lang="ru-RU" sz="1600" b="1">
                        <a:solidFill>
                          <a:srgbClr val="66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System of leading indicators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Aggregated macroeconomic model of Kazakhstan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ACTIVITIES FOR IMPLEMENTING THE 2008  SNA FOR 2012-2015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38" y="1775380"/>
            <a:ext cx="4250561" cy="2517715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ARKS’s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President order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№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. 92, on March 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28, 2011 "On creation of the Working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Group dealing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with methodological issues on </a:t>
            </a:r>
            <a:endParaRPr lang="en-US" b="1" dirty="0">
              <a:latin typeface="Comic Sans MS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latin typeface="Comic Sans MS" pitchFamily="66" charset="0"/>
                <a:cs typeface="Times New Roman" pitchFamily="18" charset="0"/>
              </a:rPr>
              <a:t> social statistics of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national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accounts and 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the financial sector 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714884"/>
            <a:ext cx="4214842" cy="164307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ARKS’s President order №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176, on 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June 30, 2011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"Amendments to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the Order № 92 from March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28,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2011"</a:t>
            </a:r>
            <a:endParaRPr lang="ru-RU" b="1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775380"/>
            <a:ext cx="4143404" cy="1077556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mic Sans MS" pitchFamily="66" charset="0"/>
                <a:cs typeface="Times New Roman" pitchFamily="18" charset="0"/>
              </a:rPr>
              <a:t>Composition of the Working Group:</a:t>
            </a:r>
          </a:p>
          <a:p>
            <a:pPr algn="ctr">
              <a:defRPr/>
            </a:pPr>
            <a:r>
              <a:rPr lang="en-US" b="1" dirty="0">
                <a:latin typeface="Comic Sans MS" pitchFamily="66" charset="0"/>
                <a:cs typeface="Times New Roman" pitchFamily="18" charset="0"/>
              </a:rPr>
              <a:t> ARKS, NBK, NBK KFN, MF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RK, RK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, the AFC, ABC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28794" y="4293096"/>
            <a:ext cx="1000132" cy="421788"/>
          </a:xfrm>
          <a:prstGeom prst="downArrow">
            <a:avLst/>
          </a:prstGeom>
          <a:solidFill>
            <a:srgbClr val="CC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071810"/>
            <a:ext cx="4143404" cy="321471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Areas of work of the Working Group:</a:t>
            </a:r>
            <a:endParaRPr lang="en-US" sz="1600" b="1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1.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Consideration and approval of the methodological approaches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for output accounts production by the central bank,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commercial banks, pension funds and insurance / reinsurance organizations, FISIM in accordance with the 2008 SNA.</a:t>
            </a:r>
          </a:p>
          <a:p>
            <a:pPr>
              <a:defRPr/>
            </a:pP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2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Consideration and approval of the methodological approaches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for formatting the accumulation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accounts in accordance with the 2008 SNA.</a:t>
            </a:r>
            <a:endParaRPr lang="ru-RU" sz="16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HARMONISING THE SNA WITH MONETARY AND FINANCIAL STATISTICS, THE BALANCE OF PAYMENTS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08F9-220E-4221-A838-BC443DBC510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643050"/>
            <a:ext cx="4214842" cy="142876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mic Sans MS" pitchFamily="66" charset="0"/>
              </a:rPr>
              <a:t>Working Group’s </a:t>
            </a:r>
            <a:r>
              <a:rPr lang="en-US" b="1" dirty="0">
                <a:latin typeface="Comic Sans MS" pitchFamily="66" charset="0"/>
              </a:rPr>
              <a:t>on Science and </a:t>
            </a:r>
            <a:r>
              <a:rPr lang="en-US" b="1" dirty="0" smtClean="0">
                <a:latin typeface="Comic Sans MS" pitchFamily="66" charset="0"/>
              </a:rPr>
              <a:t>Innovation Meeting 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357694"/>
            <a:ext cx="4214842" cy="221457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Comic Sans MS" pitchFamily="66" charset="0"/>
              </a:rPr>
              <a:t>Methodological reflection of the costs of research activities in line? With the SNA 93 and SNA 2008</a:t>
            </a:r>
            <a:endParaRPr lang="ru-RU" smtClean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268760"/>
            <a:ext cx="4071966" cy="180305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Composition of the Working Group: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ARKS, KN RK, JSC "Science Fund". JSC "National Innovation Fund" IIA of the RK, Ministry of Finance of RK, JSC "Institute of Oil and Gas," NDP "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Nur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Otan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"</a:t>
            </a:r>
            <a:endParaRPr lang="ru-RU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28794" y="3214686"/>
            <a:ext cx="1000132" cy="1143008"/>
          </a:xfrm>
          <a:prstGeom prst="downArrow">
            <a:avLst/>
          </a:prstGeom>
          <a:solidFill>
            <a:srgbClr val="CC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214686"/>
            <a:ext cx="4071966" cy="3357586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Issues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for a Working Group’s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Meeting:</a:t>
            </a:r>
          </a:p>
          <a:p>
            <a:pPr>
              <a:defRPr/>
            </a:pP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1.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Methodological reflection of the costs of research and development activities in accordance with the 1993 SNA and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the accounting 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problems of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the costs in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the research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activities within the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investment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compliance with the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2008 SNA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methodological state.</a:t>
            </a:r>
            <a:endParaRPr lang="en-US" sz="1600" b="1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2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. Harmonization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of methodological approaches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with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the SNA 2008 </a:t>
            </a:r>
            <a:r>
              <a:rPr lang="en-US" sz="1600" b="1" dirty="0" err="1">
                <a:latin typeface="Comic Sans MS" pitchFamily="66" charset="0"/>
                <a:cs typeface="Times New Roman" pitchFamily="18" charset="0"/>
              </a:rPr>
              <a:t>Frascati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Manual to incorporate the costs of research activities.</a:t>
            </a:r>
            <a:endParaRPr lang="ru-RU" sz="1600" b="1" dirty="0" smtClean="0">
              <a:latin typeface="Comic Sans MS" pitchFamily="66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HARMONISING THE SNA WITH GOVERNMENT FINANCES STATISTICS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08F9-220E-4221-A838-BC443DBC510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PLANS BASED ON </a:t>
            </a:r>
            <a:r>
              <a:rPr lang="en-US" sz="2700" b="1" dirty="0">
                <a:solidFill>
                  <a:srgbClr val="0000FF"/>
                </a:solidFill>
                <a:latin typeface="Comic Sans MS" pitchFamily="66" charset="0"/>
              </a:rPr>
              <a:t>INTERNATIONAL STANDARDS TO IMPROVE </a:t>
            </a:r>
            <a:r>
              <a:rPr lang="en-US" sz="2700" b="1" dirty="0" smtClean="0">
                <a:solidFill>
                  <a:srgbClr val="0000FF"/>
                </a:solidFill>
                <a:latin typeface="Comic Sans MS" pitchFamily="66" charset="0"/>
              </a:rPr>
              <a:t>STATISTICS</a:t>
            </a:r>
            <a:endParaRPr lang="ru-RU" sz="27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93430"/>
              </p:ext>
            </p:extLst>
          </p:nvPr>
        </p:nvGraphicFramePr>
        <p:xfrm>
          <a:off x="0" y="1428735"/>
          <a:ext cx="9169506" cy="522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118"/>
                <a:gridCol w="6429388"/>
              </a:tblGrid>
              <a:tr h="1428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Strengthening the National Statistical System of Kazakhstan for 2012-2016 </a:t>
                      </a:r>
                      <a:endParaRPr lang="ru-RU" sz="1800" b="1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145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Components of the Project</a:t>
                      </a:r>
                      <a:endParaRPr lang="ru-RU" sz="1400" b="1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objectives of the component</a:t>
                      </a:r>
                      <a:endParaRPr lang="ru-RU" sz="1400" b="1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82095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D.8. The formation and implementation of time-series methods of seasonal adjustment</a:t>
                      </a:r>
                      <a:endParaRPr lang="ru-RU" sz="1600" b="1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Introduction of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methods and technology for seasonal adjustment of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economic statistics, harmonized with international practices and ensuring the consistency, reliability and transparency of the seasonal adjustment procedures, and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comparability of indicators</a:t>
                      </a:r>
                      <a:endParaRPr lang="en-US" sz="16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Improve the quality and reliability of short-term statistics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all branches of statistics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298155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D.9. Strengthening of the analytic function</a:t>
                      </a:r>
                      <a:endParaRPr lang="ru-RU" sz="1600" b="1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Improved analytical capabilities of ARKS</a:t>
                      </a:r>
                      <a:endParaRPr lang="ru-RU" sz="1600" b="1" kern="1200" dirty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80127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F.1. Improving the comparability of macroeconomic statistics</a:t>
                      </a:r>
                      <a:endParaRPr lang="ru-RU" sz="1600" b="1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Complete the implementation of the 1993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SNA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and create a methodological framework for the transition to the 2008 SNA.</a:t>
                      </a:r>
                      <a:endParaRPr lang="ru-RU" sz="16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135272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F.2. Improving the microeconomic statistics</a:t>
                      </a:r>
                      <a:endParaRPr lang="ru-RU" sz="1600" b="1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Improve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structural </a:t>
                      </a:r>
                      <a:r>
                        <a:rPr lang="en-US" sz="1600" b="1" kern="12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statistics in order to reach compliance with international standards and UN Handbook requirements "Links between Business Accounting and National Accounting"</a:t>
                      </a:r>
                      <a:endParaRPr lang="ru-RU" sz="1600" b="1" kern="1200" dirty="0" smtClean="0">
                        <a:solidFill>
                          <a:srgbClr val="0000FF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BB85-CDBC-4EE2-898A-9E21E29A878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1120</Words>
  <Application>Microsoft Office PowerPoint</Application>
  <PresentationFormat>On-screen Show (4:3)</PresentationFormat>
  <Paragraphs>159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 Office</vt:lpstr>
      <vt:lpstr>             Agency on Statistics of                         the Republic of Kazakhstan</vt:lpstr>
      <vt:lpstr>The Possibilities of implementing the 2008 System of National Accounts</vt:lpstr>
      <vt:lpstr>CURRENT STATE OF IMPLEMENTATION OF THE 1993 SNA (SNA 93)</vt:lpstr>
      <vt:lpstr>CURRENT STATE OF THE IMPLEMENTATION OF THE 1993 SNA (SNA 93)</vt:lpstr>
      <vt:lpstr>ACTIVITIES FOR IMPLEMENTING THE 2008  SNA FOR 2012-2015</vt:lpstr>
      <vt:lpstr>ACTIVITIES FOR IMPLEMENTING THE 2008  SNA FOR 2012-2015</vt:lpstr>
      <vt:lpstr>PowerPoint Presentation</vt:lpstr>
      <vt:lpstr>PowerPoint Presentation</vt:lpstr>
      <vt:lpstr>PLANS BASED ON INTERNATIONAL STANDARDS TO IMPROVE STATISTICS</vt:lpstr>
      <vt:lpstr>The use of indicators of the SNA government bodies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vale</cp:lastModifiedBy>
  <cp:revision>354</cp:revision>
  <dcterms:created xsi:type="dcterms:W3CDTF">2011-08-11T11:05:05Z</dcterms:created>
  <dcterms:modified xsi:type="dcterms:W3CDTF">2012-08-15T12:47:58Z</dcterms:modified>
</cp:coreProperties>
</file>