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29"/>
  </p:notesMasterIdLst>
  <p:sldIdLst>
    <p:sldId id="292" r:id="rId2"/>
    <p:sldId id="320" r:id="rId3"/>
    <p:sldId id="323" r:id="rId4"/>
    <p:sldId id="322" r:id="rId5"/>
    <p:sldId id="321" r:id="rId6"/>
    <p:sldId id="301" r:id="rId7"/>
    <p:sldId id="325" r:id="rId8"/>
    <p:sldId id="340" r:id="rId9"/>
    <p:sldId id="316" r:id="rId10"/>
    <p:sldId id="326" r:id="rId11"/>
    <p:sldId id="302" r:id="rId12"/>
    <p:sldId id="305" r:id="rId13"/>
    <p:sldId id="307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24" r:id="rId28"/>
  </p:sldIdLst>
  <p:sldSz cx="9906000" cy="6858000" type="A4"/>
  <p:notesSz cx="9906000" cy="6794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FFFF"/>
    <a:srgbClr val="CCFFCC"/>
    <a:srgbClr val="66CCFF"/>
    <a:srgbClr val="000000"/>
    <a:srgbClr val="000099"/>
    <a:srgbClr val="DD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356" autoAdjust="0"/>
  </p:normalViewPr>
  <p:slideViewPr>
    <p:cSldViewPr>
      <p:cViewPr>
        <p:scale>
          <a:sx n="80" d="100"/>
          <a:sy n="80" d="100"/>
        </p:scale>
        <p:origin x="-1194" y="-59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813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3088" y="509588"/>
            <a:ext cx="3679825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813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A4E91D9-706A-4A19-912C-E118A7DA2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92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DEEA0-2443-469B-9469-79C90DD1669B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DEEA0-2443-469B-9469-79C90DD1669B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254125" y="1344613"/>
            <a:ext cx="68263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85E07F-18CF-4137-A960-AA53086A3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55A87-CD2C-410C-9A29-74CB35C11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E117-42C5-4B8E-B3C2-DBE0C33A2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DE73-5EB5-482D-8A10-60E341F29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3325" y="0"/>
            <a:ext cx="74295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476500" y="0"/>
            <a:ext cx="8255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608263" y="2746375"/>
            <a:ext cx="6985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AFF702-8621-4F2A-9D36-8BAFC17F2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D1D6-FF28-4ACC-B362-73AE9C806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2A611C-B1EA-4054-B7A2-B3E518C67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CA0E-E4D7-4DC3-8E29-26D86EA98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0138" y="0"/>
            <a:ext cx="880586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100138" y="0"/>
            <a:ext cx="793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32C9AB-C8AF-4B1A-B86A-6B043DF9D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69733F-687B-4BF0-A8D4-F53CC0A95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430213" y="954088"/>
            <a:ext cx="74295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421313" y="936625"/>
            <a:ext cx="703262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5D087F-0042-4A27-B31B-31CC6E29C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84238" y="-815975"/>
            <a:ext cx="1776413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82563" y="20638"/>
            <a:ext cx="1844675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96963" y="0"/>
            <a:ext cx="880903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5750" y="274638"/>
            <a:ext cx="81216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555750" y="1447800"/>
            <a:ext cx="81216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331325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C293AAD-287A-4FDB-B8A9-42AA488F8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100138" y="0"/>
            <a:ext cx="793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8" r:id="rId2"/>
    <p:sldLayoutId id="2147483936" r:id="rId3"/>
    <p:sldLayoutId id="2147483929" r:id="rId4"/>
    <p:sldLayoutId id="2147483937" r:id="rId5"/>
    <p:sldLayoutId id="2147483930" r:id="rId6"/>
    <p:sldLayoutId id="2147483938" r:id="rId7"/>
    <p:sldLayoutId id="2147483939" r:id="rId8"/>
    <p:sldLayoutId id="2147483940" r:id="rId9"/>
    <p:sldLayoutId id="2147483931" r:id="rId10"/>
    <p:sldLayoutId id="21474839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38290" y="2214554"/>
            <a:ext cx="7429552" cy="1785950"/>
          </a:xfrm>
        </p:spPr>
        <p:txBody>
          <a:bodyPr>
            <a:normAutofit fontScale="90000"/>
          </a:bodyPr>
          <a:lstStyle/>
          <a:p>
            <a:pPr marL="177800"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en-US" sz="32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National Statistical 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Committee of Kyrgyz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Republic (NSC KR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fr-CH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SPECA PWG on </a:t>
            </a:r>
            <a:r>
              <a:rPr lang="fr-CH" sz="3200" b="1" dirty="0" err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statistics</a:t>
            </a:r>
            <a:r>
              <a:rPr lang="ru-RU" sz="2200" b="1" u="sng" dirty="0" smtClean="0">
                <a:solidFill>
                  <a:srgbClr val="000000"/>
                </a:solidFill>
                <a:effectLst/>
              </a:rPr>
              <a:t/>
            </a:r>
            <a:br>
              <a:rPr lang="ru-RU" sz="2200" b="1" u="sng" dirty="0" smtClean="0">
                <a:solidFill>
                  <a:srgbClr val="000000"/>
                </a:solidFill>
                <a:effectLst/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27-30 </a:t>
            </a:r>
            <a:r>
              <a:rPr lang="fr-CH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August, Is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syk-kul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Kyrgyzstan</a:t>
            </a:r>
            <a:r>
              <a:rPr lang="fr-CH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altLang="zh-CN" sz="1700" dirty="0" smtClean="0">
                <a:latin typeface="Times New Roman" pitchFamily="18" charset="0"/>
                <a:ea typeface="SimSun" charset="-122"/>
                <a:cs typeface="Times New Roman" pitchFamily="18" charset="0"/>
              </a:rPr>
              <a:t/>
            </a:r>
            <a:br>
              <a:rPr lang="en-GB" altLang="zh-CN" sz="1700" dirty="0" smtClean="0">
                <a:latin typeface="Times New Roman" pitchFamily="18" charset="0"/>
                <a:ea typeface="SimSun" charset="-122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3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1166813" y="5857875"/>
            <a:ext cx="842962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Mursabekova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- Head of the Department of Agriculture Statistics and Census NSC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KR</a:t>
            </a:r>
            <a:endParaRPr lang="ru-RU" sz="15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52670" y="2214555"/>
            <a:ext cx="6143668" cy="18466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GB" sz="3200" b="1" dirty="0" smtClean="0">
                <a:latin typeface="Georgia" pitchFamily="18" charset="0"/>
              </a:rPr>
              <a:t>Kyrgyzstan’s Experience </a:t>
            </a:r>
            <a:r>
              <a:rPr lang="en-GB" sz="3200" b="1" dirty="0" smtClean="0">
                <a:latin typeface="Georgia" pitchFamily="18" charset="0"/>
              </a:rPr>
              <a:t>of </a:t>
            </a:r>
            <a:r>
              <a:rPr lang="en-GB" sz="3200" b="1" dirty="0" smtClean="0">
                <a:latin typeface="Georgia" pitchFamily="18" charset="0"/>
              </a:rPr>
              <a:t>implementing </a:t>
            </a:r>
            <a:r>
              <a:rPr lang="en-GB" sz="3200" b="1" dirty="0" smtClean="0">
                <a:latin typeface="Georgia" pitchFamily="18" charset="0"/>
              </a:rPr>
              <a:t>PC-Axis</a:t>
            </a:r>
            <a:r>
              <a:rPr lang="en-GB" sz="3200" b="1" dirty="0">
                <a:latin typeface="Georgia" pitchFamily="18" charset="0"/>
              </a:rPr>
              <a:t/>
            </a:r>
            <a:br>
              <a:rPr lang="en-GB" sz="3200" b="1" dirty="0">
                <a:latin typeface="Georgia" pitchFamily="18" charset="0"/>
              </a:rPr>
            </a:br>
            <a:r>
              <a:rPr lang="en-GB" sz="3200" dirty="0">
                <a:latin typeface="Georgia" pitchFamily="18" charset="0"/>
              </a:rPr>
              <a:t/>
            </a:r>
            <a:br>
              <a:rPr lang="en-GB" sz="3200" dirty="0">
                <a:latin typeface="Georgia" pitchFamily="18" charset="0"/>
              </a:rPr>
            </a:br>
            <a:r>
              <a:rPr lang="en-GB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GB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using </a:t>
            </a:r>
            <a:r>
              <a:rPr lang="en-GB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modern means of dissemination of statistical data</a:t>
            </a:r>
            <a:r>
              <a:rPr lang="en-GB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ru-RU" sz="1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23976" y="714356"/>
            <a:ext cx="8001056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 smtClean="0"/>
              <a:t>Framework </a:t>
            </a:r>
            <a:r>
              <a:rPr lang="en-GB" sz="2800" dirty="0"/>
              <a:t>of future cooperation</a:t>
            </a:r>
            <a:br>
              <a:rPr lang="en-GB" sz="2800" dirty="0"/>
            </a:br>
            <a:r>
              <a:rPr lang="en-GB" sz="2800" dirty="0"/>
              <a:t>  with the UNECE Statistical Division</a:t>
            </a:r>
            <a:endParaRPr lang="ru-RU" dirty="0"/>
          </a:p>
        </p:txBody>
      </p:sp>
      <p:sp>
        <p:nvSpPr>
          <p:cNvPr id="22537" name="Прямоугольник 5"/>
          <p:cNvSpPr>
            <a:spLocks noChangeArrowheads="1"/>
          </p:cNvSpPr>
          <p:nvPr/>
        </p:nvSpPr>
        <p:spPr bwMode="auto">
          <a:xfrm>
            <a:off x="5024438" y="2786058"/>
            <a:ext cx="42862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are planning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introduce editing tools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data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order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automatically generate  PC-Axis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files, thus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increase the productivity of the NSC KR employees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62" y="3214686"/>
            <a:ext cx="348879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1100" y="1071546"/>
            <a:ext cx="8248675" cy="1571636"/>
          </a:xfrm>
        </p:spPr>
        <p:txBody>
          <a:bodyPr anchor="ctr" anchorCtr="1"/>
          <a:lstStyle/>
          <a:p>
            <a:pPr eaLnBrk="1" hangingPunct="1">
              <a:buFont typeface="Wingdings 2" pitchFamily="18" charset="2"/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buFont typeface="+mj-lt"/>
              <a:buAutoNum type="arabicPeriod"/>
              <a:tabLst>
                <a:tab pos="180975" algn="l"/>
              </a:tabLst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Preparing the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Web-server (Installing OS windows 2003 server, raising the IIS,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installing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PX-Web software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80975" indent="-180975" eaLnBrk="1" hangingPunct="1">
              <a:buFont typeface="+mj-lt"/>
              <a:buAutoNum type="arabicPeriod"/>
              <a:tabLst>
                <a:tab pos="180975" algn="l"/>
              </a:tabLst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Preparing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the PC (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installing the PX-Edit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PC-Axis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software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80975" indent="-180975" eaLnBrk="1" hangingPunct="1">
              <a:buFont typeface="+mj-lt"/>
              <a:buAutoNum type="arabicPeriod"/>
              <a:tabLst>
                <a:tab pos="180975" algn="l"/>
              </a:tabLst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Training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of NSC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KR employees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5167314" y="3140968"/>
            <a:ext cx="4571999" cy="392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November 2011: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Seminar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Implementing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PC-Axis for disseminating the population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and housing censuses of 2009.".</a:t>
            </a:r>
          </a:p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Presenters of the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seminar: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Members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of the Statistical Division of UNECE and National Bureau of Statistics of the Republic of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Moldova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3976" y="214290"/>
            <a:ext cx="7858180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Steps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introducing the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PC-Axis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fin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10" y="3357562"/>
            <a:ext cx="3413252" cy="316651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20" y="1571612"/>
            <a:ext cx="2095480" cy="18573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0" y="1616347"/>
            <a:ext cx="8112125" cy="5053013"/>
          </a:xfrm>
        </p:spPr>
        <p:txBody>
          <a:bodyPr anchor="ctr" anchorCtr="1"/>
          <a:lstStyle/>
          <a:p>
            <a:pPr indent="-287338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Terms of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Reference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to create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PX-files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-287338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Structuring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chapters in the data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bank </a:t>
            </a:r>
          </a:p>
          <a:p>
            <a:pPr marL="77787" indent="0" eaLnBrk="1" hangingPunct="1">
              <a:lnSpc>
                <a:spcPct val="150000"/>
              </a:lnSpc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(creating a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system of folders and subfolders);</a:t>
            </a:r>
          </a:p>
          <a:p>
            <a:pPr indent="-287338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Collecting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PX-files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offices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’ branches;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indent="-287338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Keep updating the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data bank;</a:t>
            </a:r>
          </a:p>
          <a:p>
            <a:pPr indent="-287338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Monitoring the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quality of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produced files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-287338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Disseminating the information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data bank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 wide range of users.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52538" y="214290"/>
            <a:ext cx="8001056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Training NSC 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 employees on PX-file formatting</a:t>
            </a:r>
            <a:endParaRPr lang="ru-RU" sz="3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1100" y="2500306"/>
            <a:ext cx="630238" cy="573087"/>
          </a:xfrm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850" y="3228975"/>
            <a:ext cx="6302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850" y="4306888"/>
            <a:ext cx="6302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850" y="5461000"/>
            <a:ext cx="6302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25" y="3841750"/>
            <a:ext cx="6318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238500" y="2214563"/>
            <a:ext cx="0" cy="38147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495800" y="3957638"/>
            <a:ext cx="3208337" cy="793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TextBox 11"/>
          <p:cNvSpPr txBox="1">
            <a:spLocks noChangeArrowheads="1"/>
          </p:cNvSpPr>
          <p:nvPr/>
        </p:nvSpPr>
        <p:spPr bwMode="auto">
          <a:xfrm>
            <a:off x="1095348" y="1142984"/>
            <a:ext cx="2000264" cy="7848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5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Branch departments </a:t>
            </a:r>
            <a:r>
              <a:rPr lang="en-US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of the NSC </a:t>
            </a:r>
            <a:r>
              <a:rPr lang="en-US" sz="1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(creating PX </a:t>
            </a:r>
            <a:r>
              <a:rPr lang="en-US" sz="15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files)</a:t>
            </a:r>
            <a:endParaRPr lang="ru-RU" sz="15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3" name="TextBox 15"/>
          <p:cNvSpPr txBox="1">
            <a:spLocks noChangeArrowheads="1"/>
          </p:cNvSpPr>
          <p:nvPr/>
        </p:nvSpPr>
        <p:spPr bwMode="auto">
          <a:xfrm>
            <a:off x="3381364" y="1142984"/>
            <a:ext cx="314327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NSC departments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statistics and compilations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(Collecting PX 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files from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departments and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placing them on the web-site www.stat.kg.)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4" name="TextBox 16"/>
          <p:cNvSpPr txBox="1">
            <a:spLocks noChangeArrowheads="1"/>
          </p:cNvSpPr>
          <p:nvPr/>
        </p:nvSpPr>
        <p:spPr bwMode="auto">
          <a:xfrm>
            <a:off x="6667512" y="1071546"/>
            <a:ext cx="3071834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Technical department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MCC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NSC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(maintenance of the web-site, its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security and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users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access</a:t>
            </a:r>
            <a:endParaRPr lang="ru-RU" sz="1500" dirty="0"/>
          </a:p>
        </p:txBody>
      </p:sp>
      <p:pic>
        <p:nvPicPr>
          <p:cNvPr id="25618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38" y="4000500"/>
            <a:ext cx="1031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9" name="TextBox 18"/>
          <p:cNvSpPr txBox="1">
            <a:spLocks noChangeArrowheads="1"/>
          </p:cNvSpPr>
          <p:nvPr/>
        </p:nvSpPr>
        <p:spPr bwMode="auto">
          <a:xfrm>
            <a:off x="6667500" y="5000625"/>
            <a:ext cx="74571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Server</a:t>
            </a:r>
            <a:endParaRPr lang="ru-RU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7877175" y="2214563"/>
            <a:ext cx="2028825" cy="1427162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Internet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328988" y="2724150"/>
            <a:ext cx="1092200" cy="947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328988" y="3671888"/>
            <a:ext cx="1092200" cy="455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328988" y="4414838"/>
            <a:ext cx="1092200" cy="184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328988" y="4879975"/>
            <a:ext cx="1169987" cy="868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096000" y="4143375"/>
            <a:ext cx="5778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Скругленная соединительная линия 1028"/>
          <p:cNvCxnSpPr/>
          <p:nvPr/>
        </p:nvCxnSpPr>
        <p:spPr>
          <a:xfrm rot="5400000" flipH="1" flipV="1">
            <a:off x="7901782" y="3909219"/>
            <a:ext cx="506412" cy="546100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238224" y="214290"/>
            <a:ext cx="8215370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5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PC-Axis supporting team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 l="10001" t="7031" r="14375" b="25000"/>
          <a:stretch>
            <a:fillRect/>
          </a:stretch>
        </p:blipFill>
        <p:spPr bwMode="auto">
          <a:xfrm>
            <a:off x="0" y="228600"/>
            <a:ext cx="99885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1343158" y="87314"/>
            <a:ext cx="1050792" cy="509587"/>
          </a:xfrm>
          <a:custGeom>
            <a:avLst/>
            <a:gdLst>
              <a:gd name="connsiteX0" fmla="*/ 144935 w 970435"/>
              <a:gd name="connsiteY0" fmla="*/ 90913 h 510013"/>
              <a:gd name="connsiteX1" fmla="*/ 43335 w 970435"/>
              <a:gd name="connsiteY1" fmla="*/ 103613 h 510013"/>
              <a:gd name="connsiteX2" fmla="*/ 17935 w 970435"/>
              <a:gd name="connsiteY2" fmla="*/ 141713 h 510013"/>
              <a:gd name="connsiteX3" fmla="*/ 56035 w 970435"/>
              <a:gd name="connsiteY3" fmla="*/ 294113 h 510013"/>
              <a:gd name="connsiteX4" fmla="*/ 43335 w 970435"/>
              <a:gd name="connsiteY4" fmla="*/ 332213 h 510013"/>
              <a:gd name="connsiteX5" fmla="*/ 5235 w 970435"/>
              <a:gd name="connsiteY5" fmla="*/ 370313 h 510013"/>
              <a:gd name="connsiteX6" fmla="*/ 17935 w 970435"/>
              <a:gd name="connsiteY6" fmla="*/ 433813 h 510013"/>
              <a:gd name="connsiteX7" fmla="*/ 43335 w 970435"/>
              <a:gd name="connsiteY7" fmla="*/ 471913 h 510013"/>
              <a:gd name="connsiteX8" fmla="*/ 271935 w 970435"/>
              <a:gd name="connsiteY8" fmla="*/ 510013 h 510013"/>
              <a:gd name="connsiteX9" fmla="*/ 411635 w 970435"/>
              <a:gd name="connsiteY9" fmla="*/ 484613 h 510013"/>
              <a:gd name="connsiteX10" fmla="*/ 475135 w 970435"/>
              <a:gd name="connsiteY10" fmla="*/ 497313 h 510013"/>
              <a:gd name="connsiteX11" fmla="*/ 538635 w 970435"/>
              <a:gd name="connsiteY11" fmla="*/ 484613 h 510013"/>
              <a:gd name="connsiteX12" fmla="*/ 614835 w 970435"/>
              <a:gd name="connsiteY12" fmla="*/ 446513 h 510013"/>
              <a:gd name="connsiteX13" fmla="*/ 868835 w 970435"/>
              <a:gd name="connsiteY13" fmla="*/ 421113 h 510013"/>
              <a:gd name="connsiteX14" fmla="*/ 906935 w 970435"/>
              <a:gd name="connsiteY14" fmla="*/ 344913 h 510013"/>
              <a:gd name="connsiteX15" fmla="*/ 932335 w 970435"/>
              <a:gd name="connsiteY15" fmla="*/ 294113 h 510013"/>
              <a:gd name="connsiteX16" fmla="*/ 970435 w 970435"/>
              <a:gd name="connsiteY16" fmla="*/ 268713 h 510013"/>
              <a:gd name="connsiteX17" fmla="*/ 957735 w 970435"/>
              <a:gd name="connsiteY17" fmla="*/ 217913 h 510013"/>
              <a:gd name="connsiteX18" fmla="*/ 564035 w 970435"/>
              <a:gd name="connsiteY18" fmla="*/ 154413 h 510013"/>
              <a:gd name="connsiteX19" fmla="*/ 525935 w 970435"/>
              <a:gd name="connsiteY19" fmla="*/ 129013 h 510013"/>
              <a:gd name="connsiteX20" fmla="*/ 424335 w 970435"/>
              <a:gd name="connsiteY20" fmla="*/ 14713 h 510013"/>
              <a:gd name="connsiteX21" fmla="*/ 386235 w 970435"/>
              <a:gd name="connsiteY21" fmla="*/ 2013 h 510013"/>
              <a:gd name="connsiteX22" fmla="*/ 183035 w 970435"/>
              <a:gd name="connsiteY22" fmla="*/ 27413 h 510013"/>
              <a:gd name="connsiteX23" fmla="*/ 144935 w 970435"/>
              <a:gd name="connsiteY23" fmla="*/ 52813 h 510013"/>
              <a:gd name="connsiteX24" fmla="*/ 144935 w 970435"/>
              <a:gd name="connsiteY24" fmla="*/ 90913 h 5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0435" h="510013">
                <a:moveTo>
                  <a:pt x="144935" y="90913"/>
                </a:moveTo>
                <a:cubicBezTo>
                  <a:pt x="128002" y="99380"/>
                  <a:pt x="75024" y="90937"/>
                  <a:pt x="43335" y="103613"/>
                </a:cubicBezTo>
                <a:cubicBezTo>
                  <a:pt x="29163" y="109282"/>
                  <a:pt x="19203" y="126502"/>
                  <a:pt x="17935" y="141713"/>
                </a:cubicBezTo>
                <a:cubicBezTo>
                  <a:pt x="9943" y="237617"/>
                  <a:pt x="18281" y="237482"/>
                  <a:pt x="56035" y="294113"/>
                </a:cubicBezTo>
                <a:cubicBezTo>
                  <a:pt x="51802" y="306813"/>
                  <a:pt x="50761" y="321074"/>
                  <a:pt x="43335" y="332213"/>
                </a:cubicBezTo>
                <a:cubicBezTo>
                  <a:pt x="33372" y="347157"/>
                  <a:pt x="9591" y="352889"/>
                  <a:pt x="5235" y="370313"/>
                </a:cubicBezTo>
                <a:cubicBezTo>
                  <a:pt x="0" y="391254"/>
                  <a:pt x="10356" y="413602"/>
                  <a:pt x="17935" y="433813"/>
                </a:cubicBezTo>
                <a:cubicBezTo>
                  <a:pt x="23294" y="448105"/>
                  <a:pt x="30392" y="463823"/>
                  <a:pt x="43335" y="471913"/>
                </a:cubicBezTo>
                <a:cubicBezTo>
                  <a:pt x="100824" y="507844"/>
                  <a:pt x="220553" y="505731"/>
                  <a:pt x="271935" y="510013"/>
                </a:cubicBezTo>
                <a:cubicBezTo>
                  <a:pt x="316397" y="498898"/>
                  <a:pt x="366130" y="484613"/>
                  <a:pt x="411635" y="484613"/>
                </a:cubicBezTo>
                <a:cubicBezTo>
                  <a:pt x="433221" y="484613"/>
                  <a:pt x="453968" y="493080"/>
                  <a:pt x="475135" y="497313"/>
                </a:cubicBezTo>
                <a:cubicBezTo>
                  <a:pt x="496302" y="493080"/>
                  <a:pt x="518424" y="492192"/>
                  <a:pt x="538635" y="484613"/>
                </a:cubicBezTo>
                <a:cubicBezTo>
                  <a:pt x="638274" y="447248"/>
                  <a:pt x="518051" y="468021"/>
                  <a:pt x="614835" y="446513"/>
                </a:cubicBezTo>
                <a:cubicBezTo>
                  <a:pt x="699978" y="427592"/>
                  <a:pt x="779953" y="427462"/>
                  <a:pt x="868835" y="421113"/>
                </a:cubicBezTo>
                <a:cubicBezTo>
                  <a:pt x="892120" y="351259"/>
                  <a:pt x="867544" y="413847"/>
                  <a:pt x="906935" y="344913"/>
                </a:cubicBezTo>
                <a:cubicBezTo>
                  <a:pt x="916328" y="328475"/>
                  <a:pt x="920215" y="308657"/>
                  <a:pt x="932335" y="294113"/>
                </a:cubicBezTo>
                <a:cubicBezTo>
                  <a:pt x="942106" y="282387"/>
                  <a:pt x="957735" y="277180"/>
                  <a:pt x="970435" y="268713"/>
                </a:cubicBezTo>
                <a:cubicBezTo>
                  <a:pt x="966202" y="251780"/>
                  <a:pt x="969229" y="231049"/>
                  <a:pt x="957735" y="217913"/>
                </a:cubicBezTo>
                <a:cubicBezTo>
                  <a:pt x="864360" y="111198"/>
                  <a:pt x="665853" y="158486"/>
                  <a:pt x="564035" y="154413"/>
                </a:cubicBezTo>
                <a:cubicBezTo>
                  <a:pt x="551335" y="145946"/>
                  <a:pt x="536728" y="139806"/>
                  <a:pt x="525935" y="129013"/>
                </a:cubicBezTo>
                <a:cubicBezTo>
                  <a:pt x="483580" y="86658"/>
                  <a:pt x="504336" y="41380"/>
                  <a:pt x="424335" y="14713"/>
                </a:cubicBezTo>
                <a:lnTo>
                  <a:pt x="386235" y="2013"/>
                </a:lnTo>
                <a:cubicBezTo>
                  <a:pt x="354723" y="4437"/>
                  <a:pt x="237861" y="0"/>
                  <a:pt x="183035" y="27413"/>
                </a:cubicBezTo>
                <a:cubicBezTo>
                  <a:pt x="169383" y="34239"/>
                  <a:pt x="155728" y="42020"/>
                  <a:pt x="144935" y="52813"/>
                </a:cubicBezTo>
                <a:cubicBezTo>
                  <a:pt x="138242" y="59506"/>
                  <a:pt x="161868" y="82446"/>
                  <a:pt x="144935" y="90913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375" t="17969" r="15625" b="21094"/>
          <a:stretch>
            <a:fillRect/>
          </a:stretch>
        </p:blipFill>
        <p:spPr bwMode="auto">
          <a:xfrm>
            <a:off x="247650" y="304800"/>
            <a:ext cx="9245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120386" y="342900"/>
            <a:ext cx="1998398" cy="622300"/>
          </a:xfrm>
          <a:custGeom>
            <a:avLst/>
            <a:gdLst>
              <a:gd name="connsiteX0" fmla="*/ 16247 w 1845047"/>
              <a:gd name="connsiteY0" fmla="*/ 127000 h 622300"/>
              <a:gd name="connsiteX1" fmla="*/ 28947 w 1845047"/>
              <a:gd name="connsiteY1" fmla="*/ 279400 h 622300"/>
              <a:gd name="connsiteX2" fmla="*/ 79747 w 1845047"/>
              <a:gd name="connsiteY2" fmla="*/ 393700 h 622300"/>
              <a:gd name="connsiteX3" fmla="*/ 92447 w 1845047"/>
              <a:gd name="connsiteY3" fmla="*/ 431800 h 622300"/>
              <a:gd name="connsiteX4" fmla="*/ 257547 w 1845047"/>
              <a:gd name="connsiteY4" fmla="*/ 482600 h 622300"/>
              <a:gd name="connsiteX5" fmla="*/ 409947 w 1845047"/>
              <a:gd name="connsiteY5" fmla="*/ 520700 h 622300"/>
              <a:gd name="connsiteX6" fmla="*/ 524247 w 1845047"/>
              <a:gd name="connsiteY6" fmla="*/ 546100 h 622300"/>
              <a:gd name="connsiteX7" fmla="*/ 600447 w 1845047"/>
              <a:gd name="connsiteY7" fmla="*/ 596900 h 622300"/>
              <a:gd name="connsiteX8" fmla="*/ 714747 w 1845047"/>
              <a:gd name="connsiteY8" fmla="*/ 609600 h 622300"/>
              <a:gd name="connsiteX9" fmla="*/ 778247 w 1845047"/>
              <a:gd name="connsiteY9" fmla="*/ 622300 h 622300"/>
              <a:gd name="connsiteX10" fmla="*/ 1400547 w 1845047"/>
              <a:gd name="connsiteY10" fmla="*/ 609600 h 622300"/>
              <a:gd name="connsiteX11" fmla="*/ 1502147 w 1845047"/>
              <a:gd name="connsiteY11" fmla="*/ 558800 h 622300"/>
              <a:gd name="connsiteX12" fmla="*/ 1591047 w 1845047"/>
              <a:gd name="connsiteY12" fmla="*/ 520700 h 622300"/>
              <a:gd name="connsiteX13" fmla="*/ 1667247 w 1845047"/>
              <a:gd name="connsiteY13" fmla="*/ 495300 h 622300"/>
              <a:gd name="connsiteX14" fmla="*/ 1705347 w 1845047"/>
              <a:gd name="connsiteY14" fmla="*/ 482600 h 622300"/>
              <a:gd name="connsiteX15" fmla="*/ 1743447 w 1845047"/>
              <a:gd name="connsiteY15" fmla="*/ 457200 h 622300"/>
              <a:gd name="connsiteX16" fmla="*/ 1781547 w 1845047"/>
              <a:gd name="connsiteY16" fmla="*/ 355600 h 622300"/>
              <a:gd name="connsiteX17" fmla="*/ 1806947 w 1845047"/>
              <a:gd name="connsiteY17" fmla="*/ 279400 h 622300"/>
              <a:gd name="connsiteX18" fmla="*/ 1819647 w 1845047"/>
              <a:gd name="connsiteY18" fmla="*/ 241300 h 622300"/>
              <a:gd name="connsiteX19" fmla="*/ 1845047 w 1845047"/>
              <a:gd name="connsiteY19" fmla="*/ 203200 h 622300"/>
              <a:gd name="connsiteX20" fmla="*/ 1756147 w 1845047"/>
              <a:gd name="connsiteY20" fmla="*/ 88900 h 622300"/>
              <a:gd name="connsiteX21" fmla="*/ 1718047 w 1845047"/>
              <a:gd name="connsiteY21" fmla="*/ 76200 h 622300"/>
              <a:gd name="connsiteX22" fmla="*/ 1603747 w 1845047"/>
              <a:gd name="connsiteY22" fmla="*/ 50800 h 622300"/>
              <a:gd name="connsiteX23" fmla="*/ 1565647 w 1845047"/>
              <a:gd name="connsiteY23" fmla="*/ 38100 h 622300"/>
              <a:gd name="connsiteX24" fmla="*/ 841747 w 1845047"/>
              <a:gd name="connsiteY24" fmla="*/ 25400 h 622300"/>
              <a:gd name="connsiteX25" fmla="*/ 638547 w 1845047"/>
              <a:gd name="connsiteY25" fmla="*/ 0 h 622300"/>
              <a:gd name="connsiteX26" fmla="*/ 67047 w 1845047"/>
              <a:gd name="connsiteY26" fmla="*/ 12700 h 622300"/>
              <a:gd name="connsiteX27" fmla="*/ 28947 w 1845047"/>
              <a:gd name="connsiteY27" fmla="*/ 114300 h 622300"/>
              <a:gd name="connsiteX28" fmla="*/ 16247 w 1845047"/>
              <a:gd name="connsiteY28" fmla="*/ 1270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45047" h="622300">
                <a:moveTo>
                  <a:pt x="16247" y="127000"/>
                </a:moveTo>
                <a:cubicBezTo>
                  <a:pt x="16247" y="154517"/>
                  <a:pt x="0" y="153962"/>
                  <a:pt x="28947" y="279400"/>
                </a:cubicBezTo>
                <a:cubicBezTo>
                  <a:pt x="49720" y="369417"/>
                  <a:pt x="29716" y="293639"/>
                  <a:pt x="79747" y="393700"/>
                </a:cubicBezTo>
                <a:cubicBezTo>
                  <a:pt x="85734" y="405674"/>
                  <a:pt x="83877" y="421516"/>
                  <a:pt x="92447" y="431800"/>
                </a:cubicBezTo>
                <a:cubicBezTo>
                  <a:pt x="142454" y="491809"/>
                  <a:pt x="179187" y="469540"/>
                  <a:pt x="257547" y="482600"/>
                </a:cubicBezTo>
                <a:cubicBezTo>
                  <a:pt x="413089" y="508524"/>
                  <a:pt x="325157" y="496474"/>
                  <a:pt x="409947" y="520700"/>
                </a:cubicBezTo>
                <a:cubicBezTo>
                  <a:pt x="451796" y="532657"/>
                  <a:pt x="480599" y="537370"/>
                  <a:pt x="524247" y="546100"/>
                </a:cubicBezTo>
                <a:cubicBezTo>
                  <a:pt x="549647" y="563033"/>
                  <a:pt x="571487" y="587247"/>
                  <a:pt x="600447" y="596900"/>
                </a:cubicBezTo>
                <a:cubicBezTo>
                  <a:pt x="636814" y="609022"/>
                  <a:pt x="676798" y="604179"/>
                  <a:pt x="714747" y="609600"/>
                </a:cubicBezTo>
                <a:cubicBezTo>
                  <a:pt x="736116" y="612653"/>
                  <a:pt x="757080" y="618067"/>
                  <a:pt x="778247" y="622300"/>
                </a:cubicBezTo>
                <a:lnTo>
                  <a:pt x="1400547" y="609600"/>
                </a:lnTo>
                <a:cubicBezTo>
                  <a:pt x="1438266" y="606291"/>
                  <a:pt x="1466226" y="570774"/>
                  <a:pt x="1502147" y="558800"/>
                </a:cubicBezTo>
                <a:cubicBezTo>
                  <a:pt x="1624789" y="517919"/>
                  <a:pt x="1434113" y="583474"/>
                  <a:pt x="1591047" y="520700"/>
                </a:cubicBezTo>
                <a:cubicBezTo>
                  <a:pt x="1615906" y="510756"/>
                  <a:pt x="1641847" y="503767"/>
                  <a:pt x="1667247" y="495300"/>
                </a:cubicBezTo>
                <a:cubicBezTo>
                  <a:pt x="1679947" y="491067"/>
                  <a:pt x="1694208" y="490026"/>
                  <a:pt x="1705347" y="482600"/>
                </a:cubicBezTo>
                <a:lnTo>
                  <a:pt x="1743447" y="457200"/>
                </a:lnTo>
                <a:cubicBezTo>
                  <a:pt x="1787650" y="390896"/>
                  <a:pt x="1756196" y="448553"/>
                  <a:pt x="1781547" y="355600"/>
                </a:cubicBezTo>
                <a:cubicBezTo>
                  <a:pt x="1788592" y="329769"/>
                  <a:pt x="1798480" y="304800"/>
                  <a:pt x="1806947" y="279400"/>
                </a:cubicBezTo>
                <a:cubicBezTo>
                  <a:pt x="1811180" y="266700"/>
                  <a:pt x="1812221" y="252439"/>
                  <a:pt x="1819647" y="241300"/>
                </a:cubicBezTo>
                <a:lnTo>
                  <a:pt x="1845047" y="203200"/>
                </a:lnTo>
                <a:cubicBezTo>
                  <a:pt x="1828969" y="154967"/>
                  <a:pt x="1820397" y="110317"/>
                  <a:pt x="1756147" y="88900"/>
                </a:cubicBezTo>
                <a:cubicBezTo>
                  <a:pt x="1743447" y="84667"/>
                  <a:pt x="1731034" y="79447"/>
                  <a:pt x="1718047" y="76200"/>
                </a:cubicBezTo>
                <a:cubicBezTo>
                  <a:pt x="1613292" y="50011"/>
                  <a:pt x="1695008" y="76875"/>
                  <a:pt x="1603747" y="50800"/>
                </a:cubicBezTo>
                <a:cubicBezTo>
                  <a:pt x="1590875" y="47122"/>
                  <a:pt x="1579027" y="38546"/>
                  <a:pt x="1565647" y="38100"/>
                </a:cubicBezTo>
                <a:cubicBezTo>
                  <a:pt x="1324444" y="30060"/>
                  <a:pt x="1083047" y="29633"/>
                  <a:pt x="841747" y="25400"/>
                </a:cubicBezTo>
                <a:cubicBezTo>
                  <a:pt x="802386" y="19777"/>
                  <a:pt x="670558" y="0"/>
                  <a:pt x="638547" y="0"/>
                </a:cubicBezTo>
                <a:cubicBezTo>
                  <a:pt x="448000" y="0"/>
                  <a:pt x="257547" y="8467"/>
                  <a:pt x="67047" y="12700"/>
                </a:cubicBezTo>
                <a:cubicBezTo>
                  <a:pt x="25235" y="75419"/>
                  <a:pt x="50918" y="26417"/>
                  <a:pt x="28947" y="114300"/>
                </a:cubicBezTo>
                <a:cubicBezTo>
                  <a:pt x="25700" y="127287"/>
                  <a:pt x="16247" y="99483"/>
                  <a:pt x="16247" y="12700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50" t="14844" r="43750" b="30469"/>
          <a:stretch>
            <a:fillRect/>
          </a:stretch>
        </p:blipFill>
        <p:spPr bwMode="auto">
          <a:xfrm>
            <a:off x="247650" y="228600"/>
            <a:ext cx="75120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86954" y="4000500"/>
            <a:ext cx="4179094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383514" y="1736726"/>
            <a:ext cx="1203854" cy="473075"/>
          </a:xfrm>
          <a:custGeom>
            <a:avLst/>
            <a:gdLst>
              <a:gd name="connsiteX0" fmla="*/ 88233 w 1111957"/>
              <a:gd name="connsiteY0" fmla="*/ 213360 h 472477"/>
              <a:gd name="connsiteX1" fmla="*/ 72993 w 1111957"/>
              <a:gd name="connsiteY1" fmla="*/ 259080 h 472477"/>
              <a:gd name="connsiteX2" fmla="*/ 88233 w 1111957"/>
              <a:gd name="connsiteY2" fmla="*/ 350520 h 472477"/>
              <a:gd name="connsiteX3" fmla="*/ 179673 w 1111957"/>
              <a:gd name="connsiteY3" fmla="*/ 426720 h 472477"/>
              <a:gd name="connsiteX4" fmla="*/ 606393 w 1111957"/>
              <a:gd name="connsiteY4" fmla="*/ 441960 h 472477"/>
              <a:gd name="connsiteX5" fmla="*/ 972153 w 1111957"/>
              <a:gd name="connsiteY5" fmla="*/ 441960 h 472477"/>
              <a:gd name="connsiteX6" fmla="*/ 1033113 w 1111957"/>
              <a:gd name="connsiteY6" fmla="*/ 411480 h 472477"/>
              <a:gd name="connsiteX7" fmla="*/ 1078833 w 1111957"/>
              <a:gd name="connsiteY7" fmla="*/ 396240 h 472477"/>
              <a:gd name="connsiteX8" fmla="*/ 1078833 w 1111957"/>
              <a:gd name="connsiteY8" fmla="*/ 137160 h 472477"/>
              <a:gd name="connsiteX9" fmla="*/ 895953 w 1111957"/>
              <a:gd name="connsiteY9" fmla="*/ 15240 h 472477"/>
              <a:gd name="connsiteX10" fmla="*/ 804513 w 1111957"/>
              <a:gd name="connsiteY10" fmla="*/ 0 h 472477"/>
              <a:gd name="connsiteX11" fmla="*/ 408273 w 1111957"/>
              <a:gd name="connsiteY11" fmla="*/ 15240 h 472477"/>
              <a:gd name="connsiteX12" fmla="*/ 362553 w 1111957"/>
              <a:gd name="connsiteY12" fmla="*/ 45720 h 472477"/>
              <a:gd name="connsiteX13" fmla="*/ 271113 w 1111957"/>
              <a:gd name="connsiteY13" fmla="*/ 76200 h 472477"/>
              <a:gd name="connsiteX14" fmla="*/ 179673 w 1111957"/>
              <a:gd name="connsiteY14" fmla="*/ 137160 h 472477"/>
              <a:gd name="connsiteX15" fmla="*/ 133953 w 1111957"/>
              <a:gd name="connsiteY15" fmla="*/ 152400 h 472477"/>
              <a:gd name="connsiteX16" fmla="*/ 27273 w 1111957"/>
              <a:gd name="connsiteY16" fmla="*/ 182880 h 472477"/>
              <a:gd name="connsiteX17" fmla="*/ 42513 w 1111957"/>
              <a:gd name="connsiteY17" fmla="*/ 228600 h 472477"/>
              <a:gd name="connsiteX18" fmla="*/ 88233 w 1111957"/>
              <a:gd name="connsiteY18" fmla="*/ 213360 h 47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11957" h="472477">
                <a:moveTo>
                  <a:pt x="88233" y="213360"/>
                </a:moveTo>
                <a:cubicBezTo>
                  <a:pt x="93313" y="218440"/>
                  <a:pt x="72993" y="243016"/>
                  <a:pt x="72993" y="259080"/>
                </a:cubicBezTo>
                <a:cubicBezTo>
                  <a:pt x="72993" y="289980"/>
                  <a:pt x="75683" y="322283"/>
                  <a:pt x="88233" y="350520"/>
                </a:cubicBezTo>
                <a:cubicBezTo>
                  <a:pt x="93021" y="361292"/>
                  <a:pt x="161813" y="424992"/>
                  <a:pt x="179673" y="426720"/>
                </a:cubicBezTo>
                <a:cubicBezTo>
                  <a:pt x="321342" y="440430"/>
                  <a:pt x="464153" y="436880"/>
                  <a:pt x="606393" y="441960"/>
                </a:cubicBezTo>
                <a:cubicBezTo>
                  <a:pt x="760710" y="467679"/>
                  <a:pt x="748360" y="472477"/>
                  <a:pt x="972153" y="441960"/>
                </a:cubicBezTo>
                <a:cubicBezTo>
                  <a:pt x="994663" y="438890"/>
                  <a:pt x="1012231" y="420429"/>
                  <a:pt x="1033113" y="411480"/>
                </a:cubicBezTo>
                <a:cubicBezTo>
                  <a:pt x="1047878" y="405152"/>
                  <a:pt x="1063593" y="401320"/>
                  <a:pt x="1078833" y="396240"/>
                </a:cubicBezTo>
                <a:cubicBezTo>
                  <a:pt x="1087883" y="323838"/>
                  <a:pt x="1111957" y="208139"/>
                  <a:pt x="1078833" y="137160"/>
                </a:cubicBezTo>
                <a:cubicBezTo>
                  <a:pt x="1045667" y="66091"/>
                  <a:pt x="967918" y="27234"/>
                  <a:pt x="895953" y="15240"/>
                </a:cubicBezTo>
                <a:lnTo>
                  <a:pt x="804513" y="0"/>
                </a:lnTo>
                <a:cubicBezTo>
                  <a:pt x="672433" y="5080"/>
                  <a:pt x="539749" y="1639"/>
                  <a:pt x="408273" y="15240"/>
                </a:cubicBezTo>
                <a:cubicBezTo>
                  <a:pt x="390054" y="17125"/>
                  <a:pt x="379291" y="38281"/>
                  <a:pt x="362553" y="45720"/>
                </a:cubicBezTo>
                <a:cubicBezTo>
                  <a:pt x="333193" y="58769"/>
                  <a:pt x="297846" y="58378"/>
                  <a:pt x="271113" y="76200"/>
                </a:cubicBezTo>
                <a:cubicBezTo>
                  <a:pt x="240633" y="96520"/>
                  <a:pt x="214426" y="125576"/>
                  <a:pt x="179673" y="137160"/>
                </a:cubicBezTo>
                <a:cubicBezTo>
                  <a:pt x="164433" y="142240"/>
                  <a:pt x="149399" y="147987"/>
                  <a:pt x="133953" y="152400"/>
                </a:cubicBezTo>
                <a:cubicBezTo>
                  <a:pt x="0" y="190672"/>
                  <a:pt x="136894" y="146340"/>
                  <a:pt x="27273" y="182880"/>
                </a:cubicBezTo>
                <a:cubicBezTo>
                  <a:pt x="32353" y="198120"/>
                  <a:pt x="31154" y="217241"/>
                  <a:pt x="42513" y="228600"/>
                </a:cubicBezTo>
                <a:cubicBezTo>
                  <a:pt x="93052" y="279139"/>
                  <a:pt x="83153" y="208280"/>
                  <a:pt x="88233" y="21336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 l="21413" r="20937" b="2187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663840" y="3267075"/>
            <a:ext cx="2063750" cy="495300"/>
          </a:xfrm>
          <a:custGeom>
            <a:avLst/>
            <a:gdLst>
              <a:gd name="connsiteX0" fmla="*/ 210820 w 1905000"/>
              <a:gd name="connsiteY0" fmla="*/ 55880 h 495300"/>
              <a:gd name="connsiteX1" fmla="*/ 393700 w 1905000"/>
              <a:gd name="connsiteY1" fmla="*/ 436880 h 495300"/>
              <a:gd name="connsiteX2" fmla="*/ 1673860 w 1905000"/>
              <a:gd name="connsiteY2" fmla="*/ 406400 h 495300"/>
              <a:gd name="connsiteX3" fmla="*/ 1658620 w 1905000"/>
              <a:gd name="connsiteY3" fmla="*/ 101600 h 495300"/>
              <a:gd name="connsiteX4" fmla="*/ 210820 w 1905000"/>
              <a:gd name="connsiteY4" fmla="*/ 5588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495300">
                <a:moveTo>
                  <a:pt x="210820" y="55880"/>
                </a:moveTo>
                <a:cubicBezTo>
                  <a:pt x="0" y="111760"/>
                  <a:pt x="149860" y="378460"/>
                  <a:pt x="393700" y="436880"/>
                </a:cubicBezTo>
                <a:cubicBezTo>
                  <a:pt x="637540" y="495300"/>
                  <a:pt x="1463040" y="462280"/>
                  <a:pt x="1673860" y="406400"/>
                </a:cubicBezTo>
                <a:cubicBezTo>
                  <a:pt x="1884680" y="350520"/>
                  <a:pt x="1905000" y="157480"/>
                  <a:pt x="1658620" y="101600"/>
                </a:cubicBezTo>
                <a:cubicBezTo>
                  <a:pt x="1412240" y="45720"/>
                  <a:pt x="421640" y="0"/>
                  <a:pt x="210820" y="55880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 l="20863" r="6113" b="21875"/>
          <a:stretch>
            <a:fillRect/>
          </a:stretch>
        </p:blipFill>
        <p:spPr bwMode="auto">
          <a:xfrm>
            <a:off x="0" y="0"/>
            <a:ext cx="102929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19125" y="5214938"/>
            <a:ext cx="7893844" cy="857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09530" y="1785926"/>
            <a:ext cx="1934779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" t="20183" r="10001" b="26605"/>
          <a:stretch>
            <a:fillRect/>
          </a:stretch>
        </p:blipFill>
        <p:spPr bwMode="auto">
          <a:xfrm>
            <a:off x="381000" y="3714750"/>
            <a:ext cx="54864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5" y="857250"/>
            <a:ext cx="45243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Line 7"/>
          <p:cNvSpPr>
            <a:spLocks noChangeShapeType="1"/>
          </p:cNvSpPr>
          <p:nvPr/>
        </p:nvSpPr>
        <p:spPr bwMode="auto">
          <a:xfrm flipV="1">
            <a:off x="4810125" y="1428750"/>
            <a:ext cx="2000250" cy="264318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8125" y="1000125"/>
            <a:ext cx="60721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carry out the Population </a:t>
            </a:r>
            <a:r>
              <a:rPr lang="en-US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Housing </a:t>
            </a:r>
            <a:r>
              <a:rPr lang="en-US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Census </a:t>
            </a:r>
            <a:r>
              <a:rPr lang="en-US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en-US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to disseminate its results:</a:t>
            </a:r>
            <a:endParaRPr lang="ru-RU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53125" y="4286250"/>
            <a:ext cx="37147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75000"/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sz="2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Population Fund in </a:t>
            </a:r>
            <a:r>
              <a:rPr lang="en-US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Kyrgyzstan (UNFPA);</a:t>
            </a:r>
          </a:p>
          <a:p>
            <a:pPr eaLnBrk="0" hangingPunct="0">
              <a:buSzPct val="75000"/>
              <a:buFont typeface="Wingdings" pitchFamily="2" charset="2"/>
              <a:buChar char="v"/>
              <a:defRPr/>
            </a:pPr>
            <a:endParaRPr lang="en-US" sz="20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SzPct val="75000"/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Interstate Statistical Committee of CIS.</a:t>
            </a:r>
            <a:endParaRPr lang="en-GB" sz="2000" dirty="0">
              <a:latin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09625" y="2428875"/>
            <a:ext cx="4500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75000"/>
              <a:buFont typeface="Wingdings" pitchFamily="2" charset="2"/>
              <a:buChar char="v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United Nations Economic Commission for Europe (UNECE);</a:t>
            </a:r>
            <a:endParaRPr lang="en-GB" sz="2000" dirty="0">
              <a:latin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09563" y="214313"/>
            <a:ext cx="9215437" cy="6429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GB" sz="35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Technical </a:t>
            </a:r>
            <a:r>
              <a:rPr lang="en-GB" sz="35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methodological assistance </a:t>
            </a:r>
            <a:endParaRPr lang="ru-RU" sz="35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268" y="928670"/>
            <a:ext cx="8513000" cy="257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051" y="4071943"/>
            <a:ext cx="7893844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41704" y="3429001"/>
            <a:ext cx="89773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/>
              <a:t>Changing the rows and columns for visualization</a:t>
            </a:r>
            <a:endParaRPr lang="ru-RU" sz="3200" b="1" u="sng" dirty="0"/>
          </a:p>
        </p:txBody>
      </p:sp>
      <p:sp>
        <p:nvSpPr>
          <p:cNvPr id="5" name="Овал 4"/>
          <p:cNvSpPr/>
          <p:nvPr/>
        </p:nvSpPr>
        <p:spPr>
          <a:xfrm>
            <a:off x="619095" y="5214950"/>
            <a:ext cx="4024341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28659" y="2357430"/>
            <a:ext cx="3714776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96486" y="285729"/>
            <a:ext cx="874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/>
              <a:t>Adjustment </a:t>
            </a:r>
            <a:r>
              <a:rPr lang="en-GB" sz="3200" b="1" u="sng" dirty="0"/>
              <a:t>or </a:t>
            </a:r>
            <a:r>
              <a:rPr lang="en-GB" sz="3200" b="1" u="sng" dirty="0" smtClean="0"/>
              <a:t>editing Windows </a:t>
            </a:r>
            <a:endParaRPr lang="ru-RU" sz="3200" b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123142" y="3630614"/>
            <a:ext cx="536575" cy="547687"/>
          </a:xfrm>
          <a:custGeom>
            <a:avLst/>
            <a:gdLst>
              <a:gd name="connsiteX0" fmla="*/ 63500 w 495300"/>
              <a:gd name="connsiteY0" fmla="*/ 27517 h 548904"/>
              <a:gd name="connsiteX1" fmla="*/ 25400 w 495300"/>
              <a:gd name="connsiteY1" fmla="*/ 179917 h 548904"/>
              <a:gd name="connsiteX2" fmla="*/ 0 w 495300"/>
              <a:gd name="connsiteY2" fmla="*/ 256117 h 548904"/>
              <a:gd name="connsiteX3" fmla="*/ 12700 w 495300"/>
              <a:gd name="connsiteY3" fmla="*/ 319617 h 548904"/>
              <a:gd name="connsiteX4" fmla="*/ 76200 w 495300"/>
              <a:gd name="connsiteY4" fmla="*/ 408517 h 548904"/>
              <a:gd name="connsiteX5" fmla="*/ 152400 w 495300"/>
              <a:gd name="connsiteY5" fmla="*/ 446617 h 548904"/>
              <a:gd name="connsiteX6" fmla="*/ 228600 w 495300"/>
              <a:gd name="connsiteY6" fmla="*/ 497417 h 548904"/>
              <a:gd name="connsiteX7" fmla="*/ 266700 w 495300"/>
              <a:gd name="connsiteY7" fmla="*/ 522817 h 548904"/>
              <a:gd name="connsiteX8" fmla="*/ 381000 w 495300"/>
              <a:gd name="connsiteY8" fmla="*/ 548217 h 548904"/>
              <a:gd name="connsiteX9" fmla="*/ 469900 w 495300"/>
              <a:gd name="connsiteY9" fmla="*/ 535517 h 548904"/>
              <a:gd name="connsiteX10" fmla="*/ 482600 w 495300"/>
              <a:gd name="connsiteY10" fmla="*/ 497417 h 548904"/>
              <a:gd name="connsiteX11" fmla="*/ 495300 w 495300"/>
              <a:gd name="connsiteY11" fmla="*/ 433917 h 548904"/>
              <a:gd name="connsiteX12" fmla="*/ 469900 w 495300"/>
              <a:gd name="connsiteY12" fmla="*/ 281517 h 548904"/>
              <a:gd name="connsiteX13" fmla="*/ 444500 w 495300"/>
              <a:gd name="connsiteY13" fmla="*/ 243417 h 548904"/>
              <a:gd name="connsiteX14" fmla="*/ 406400 w 495300"/>
              <a:gd name="connsiteY14" fmla="*/ 205317 h 548904"/>
              <a:gd name="connsiteX15" fmla="*/ 330200 w 495300"/>
              <a:gd name="connsiteY15" fmla="*/ 154517 h 548904"/>
              <a:gd name="connsiteX16" fmla="*/ 228600 w 495300"/>
              <a:gd name="connsiteY16" fmla="*/ 65617 h 548904"/>
              <a:gd name="connsiteX17" fmla="*/ 190500 w 495300"/>
              <a:gd name="connsiteY17" fmla="*/ 40217 h 548904"/>
              <a:gd name="connsiteX18" fmla="*/ 152400 w 495300"/>
              <a:gd name="connsiteY18" fmla="*/ 14817 h 548904"/>
              <a:gd name="connsiteX19" fmla="*/ 63500 w 495300"/>
              <a:gd name="connsiteY19" fmla="*/ 27517 h 54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5300" h="548904">
                <a:moveTo>
                  <a:pt x="63500" y="27517"/>
                </a:moveTo>
                <a:cubicBezTo>
                  <a:pt x="42333" y="55034"/>
                  <a:pt x="64486" y="10543"/>
                  <a:pt x="25400" y="179917"/>
                </a:cubicBezTo>
                <a:cubicBezTo>
                  <a:pt x="19380" y="206005"/>
                  <a:pt x="0" y="256117"/>
                  <a:pt x="0" y="256117"/>
                </a:cubicBezTo>
                <a:cubicBezTo>
                  <a:pt x="4233" y="277284"/>
                  <a:pt x="5121" y="299406"/>
                  <a:pt x="12700" y="319617"/>
                </a:cubicBezTo>
                <a:cubicBezTo>
                  <a:pt x="17027" y="331155"/>
                  <a:pt x="74447" y="406764"/>
                  <a:pt x="76200" y="408517"/>
                </a:cubicBezTo>
                <a:cubicBezTo>
                  <a:pt x="118485" y="450802"/>
                  <a:pt x="105919" y="420794"/>
                  <a:pt x="152400" y="446617"/>
                </a:cubicBezTo>
                <a:cubicBezTo>
                  <a:pt x="179085" y="461442"/>
                  <a:pt x="203200" y="480484"/>
                  <a:pt x="228600" y="497417"/>
                </a:cubicBezTo>
                <a:cubicBezTo>
                  <a:pt x="241300" y="505884"/>
                  <a:pt x="251733" y="519824"/>
                  <a:pt x="266700" y="522817"/>
                </a:cubicBezTo>
                <a:cubicBezTo>
                  <a:pt x="347316" y="538940"/>
                  <a:pt x="309259" y="530282"/>
                  <a:pt x="381000" y="548217"/>
                </a:cubicBezTo>
                <a:cubicBezTo>
                  <a:pt x="410633" y="543984"/>
                  <a:pt x="443126" y="548904"/>
                  <a:pt x="469900" y="535517"/>
                </a:cubicBezTo>
                <a:cubicBezTo>
                  <a:pt x="481874" y="529530"/>
                  <a:pt x="479353" y="510404"/>
                  <a:pt x="482600" y="497417"/>
                </a:cubicBezTo>
                <a:cubicBezTo>
                  <a:pt x="487835" y="476476"/>
                  <a:pt x="491067" y="455084"/>
                  <a:pt x="495300" y="433917"/>
                </a:cubicBezTo>
                <a:cubicBezTo>
                  <a:pt x="492500" y="411514"/>
                  <a:pt x="484708" y="316069"/>
                  <a:pt x="469900" y="281517"/>
                </a:cubicBezTo>
                <a:cubicBezTo>
                  <a:pt x="463887" y="267488"/>
                  <a:pt x="454271" y="255143"/>
                  <a:pt x="444500" y="243417"/>
                </a:cubicBezTo>
                <a:cubicBezTo>
                  <a:pt x="433002" y="229619"/>
                  <a:pt x="420577" y="216344"/>
                  <a:pt x="406400" y="205317"/>
                </a:cubicBezTo>
                <a:cubicBezTo>
                  <a:pt x="382303" y="186575"/>
                  <a:pt x="330200" y="154517"/>
                  <a:pt x="330200" y="154517"/>
                </a:cubicBezTo>
                <a:cubicBezTo>
                  <a:pt x="287867" y="91017"/>
                  <a:pt x="317500" y="124884"/>
                  <a:pt x="228600" y="65617"/>
                </a:cubicBezTo>
                <a:lnTo>
                  <a:pt x="190500" y="40217"/>
                </a:lnTo>
                <a:lnTo>
                  <a:pt x="152400" y="14817"/>
                </a:lnTo>
                <a:cubicBezTo>
                  <a:pt x="72024" y="28213"/>
                  <a:pt x="84667" y="0"/>
                  <a:pt x="63500" y="2751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98" y="0"/>
            <a:ext cx="9715103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" y="3357564"/>
            <a:ext cx="9673829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/>
          <a:srcRect r="23567"/>
          <a:stretch>
            <a:fillRect/>
          </a:stretch>
        </p:blipFill>
        <p:spPr bwMode="auto">
          <a:xfrm>
            <a:off x="0" y="1371600"/>
            <a:ext cx="990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708672" y="1857375"/>
            <a:ext cx="2399109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4" y="393701"/>
            <a:ext cx="9209485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7436" y="609600"/>
            <a:ext cx="651113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с вырезом 3"/>
          <p:cNvSpPr/>
          <p:nvPr/>
        </p:nvSpPr>
        <p:spPr>
          <a:xfrm>
            <a:off x="1779985" y="2714626"/>
            <a:ext cx="1625203" cy="428625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486" y="714375"/>
            <a:ext cx="9335029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память с прямым доступом 3"/>
          <p:cNvSpPr/>
          <p:nvPr/>
        </p:nvSpPr>
        <p:spPr>
          <a:xfrm>
            <a:off x="2399110" y="5000625"/>
            <a:ext cx="2399109" cy="285750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10" y="500063"/>
            <a:ext cx="9188846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0968" y="785794"/>
            <a:ext cx="922842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Thank-you</a:t>
            </a:r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for </a:t>
            </a:r>
            <a:r>
              <a:rPr lang="fr-FR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your</a:t>
            </a:r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attention!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j0404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1688" y="1571625"/>
            <a:ext cx="37861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66654" y="188640"/>
            <a:ext cx="9358378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provide users with timely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census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modern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means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dissemination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b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NSC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developed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approved a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“Schedule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issuance and distribution of publications"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09563" y="4714875"/>
            <a:ext cx="1571625" cy="17859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00" dirty="0" smtClean="0">
                <a:latin typeface="Times New Roman" pitchFamily="18" charset="0"/>
                <a:cs typeface="Times New Roman" pitchFamily="18" charset="0"/>
              </a:rPr>
              <a:t>The sequence </a:t>
            </a:r>
            <a:r>
              <a:rPr lang="en-GB" sz="17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1700" dirty="0" smtClean="0">
                <a:latin typeface="Times New Roman" pitchFamily="18" charset="0"/>
                <a:cs typeface="Times New Roman" pitchFamily="18" charset="0"/>
              </a:rPr>
              <a:t>the publications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2024063" y="4714875"/>
            <a:ext cx="1571625" cy="17859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00" dirty="0" smtClean="0">
                <a:latin typeface="Times New Roman" pitchFamily="18" charset="0"/>
                <a:cs typeface="Times New Roman" pitchFamily="18" charset="0"/>
              </a:rPr>
              <a:t>The confidentiality of data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738563" y="4714875"/>
            <a:ext cx="1571625" cy="17859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00" dirty="0" smtClean="0">
                <a:latin typeface="Times New Roman" pitchFamily="18" charset="0"/>
                <a:cs typeface="Times New Roman" pitchFamily="18" charset="0"/>
              </a:rPr>
              <a:t>The methods </a:t>
            </a:r>
            <a:r>
              <a:rPr lang="en-GB" sz="1700" dirty="0">
                <a:latin typeface="Times New Roman" pitchFamily="18" charset="0"/>
                <a:cs typeface="Times New Roman" pitchFamily="18" charset="0"/>
              </a:rPr>
              <a:t>of distribution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5453063" y="4714875"/>
            <a:ext cx="1571625" cy="17859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00" dirty="0" smtClean="0">
                <a:latin typeface="Times New Roman" pitchFamily="18" charset="0"/>
                <a:cs typeface="Times New Roman" pitchFamily="18" charset="0"/>
              </a:rPr>
              <a:t>Holding of presentations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араллелограмм 12"/>
          <p:cNvSpPr/>
          <p:nvPr/>
        </p:nvSpPr>
        <p:spPr>
          <a:xfrm>
            <a:off x="1238250" y="2060848"/>
            <a:ext cx="4143375" cy="158246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following were taken into account while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plan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23938" y="4143375"/>
            <a:ext cx="45005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3" idx="4"/>
          </p:cNvCxnSpPr>
          <p:nvPr/>
        </p:nvCxnSpPr>
        <p:spPr>
          <a:xfrm>
            <a:off x="3309938" y="3643313"/>
            <a:ext cx="0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737394" y="4429919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524919" y="4428331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094957" y="4429919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2" idx="3"/>
          </p:cNvCxnSpPr>
          <p:nvPr/>
        </p:nvCxnSpPr>
        <p:spPr>
          <a:xfrm rot="16200000" flipH="1">
            <a:off x="5399882" y="4267993"/>
            <a:ext cx="571500" cy="322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19625" y="1928813"/>
            <a:ext cx="5286375" cy="4929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Agenda of publications is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needs.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Content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published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paper and in electronic format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yrgyz,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Russian and English languages,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following the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schedule.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Publications and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summaries of aggregated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according to the selected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indicators are available on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NSC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web-site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www.stat.kg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20% of the sample (census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microdata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Minnesota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State University (USA).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200" dirty="0" smtClean="0">
              <a:cs typeface="Times New Roman" pitchFamily="18" charset="0"/>
            </a:endParaRPr>
          </a:p>
        </p:txBody>
      </p:sp>
      <p:pic>
        <p:nvPicPr>
          <p:cNvPr id="19459" name="Picture 4" descr="j0404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466725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66654" y="357166"/>
            <a:ext cx="9429816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ensure effective interaction with users, the Agenda of publications and dissemination of census results was developed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48944" y="1143000"/>
            <a:ext cx="5290369" cy="4302224"/>
          </a:xfrm>
        </p:spPr>
        <p:txBody>
          <a:bodyPr/>
          <a:lstStyle/>
          <a:p>
            <a:pPr indent="-9525" eaLnBrk="1" hangingPunct="1">
              <a:buFont typeface="Wingdings" pitchFamily="2" charset="2"/>
              <a:buChar char="v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 topics and the schedule of the publications were developed.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indent="-9525" eaLnBrk="1" hangingPunct="1"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publications on census were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divided into several series:</a:t>
            </a:r>
          </a:p>
          <a:p>
            <a:pPr indent="-9525" eaLnBrk="1" hangingPunct="1">
              <a:buFont typeface="Wingdings" pitchFamily="2" charset="2"/>
              <a:buChar char="v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Series – on the results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national level census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indent="-9525" eaLnBrk="1" hangingPunct="1"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 Series – on the results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regional level census 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regions);</a:t>
            </a:r>
          </a:p>
          <a:p>
            <a:pPr indent="-9525" eaLnBrk="1" hangingPunct="1">
              <a:buFont typeface="Wingdings" pitchFamily="2" charset="2"/>
              <a:buChar char="v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 Series - methodology.</a:t>
            </a:r>
          </a:p>
          <a:p>
            <a:pPr indent="-9525" eaLnBrk="1" hangingPunct="1">
              <a:buFont typeface="Wingdings" pitchFamily="2" charset="2"/>
              <a:buChar char="v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During 2009-2011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publications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(Series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publications (series P), one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publication (series M) were published.</a:t>
            </a:r>
          </a:p>
          <a:p>
            <a:pPr indent="-9525" eaLnBrk="1" hangingPunct="1"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Total of 16 publications on census’ results.</a:t>
            </a: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4" descr="j0404287"/>
          <p:cNvPicPr>
            <a:picLocks noChangeAspect="1" noChangeArrowheads="1"/>
          </p:cNvPicPr>
          <p:nvPr/>
        </p:nvPicPr>
        <p:blipFill>
          <a:blip r:embed="rId2"/>
          <a:srcRect t="8786" r="-3548" b="-157"/>
          <a:stretch>
            <a:fillRect/>
          </a:stretch>
        </p:blipFill>
        <p:spPr bwMode="auto">
          <a:xfrm>
            <a:off x="309563" y="1285875"/>
            <a:ext cx="44418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52536" y="5445224"/>
            <a:ext cx="9525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800" dirty="0"/>
          </a:p>
          <a:p>
            <a:pPr algn="ctr">
              <a:defRPr/>
            </a:pPr>
            <a:r>
              <a:rPr lang="en-US" sz="1600" dirty="0" smtClean="0">
                <a:latin typeface="Georgia" pitchFamily="18" charset="0"/>
              </a:rPr>
              <a:t>June 2012, the 17</a:t>
            </a:r>
            <a:r>
              <a:rPr lang="en-US" sz="1600" baseline="30000" dirty="0" smtClean="0">
                <a:latin typeface="Georgia" pitchFamily="18" charset="0"/>
              </a:rPr>
              <a:t>th</a:t>
            </a:r>
            <a:r>
              <a:rPr lang="en-US" sz="1600" dirty="0" smtClean="0">
                <a:latin typeface="Georgia" pitchFamily="18" charset="0"/>
              </a:rPr>
              <a:t> publication was released by the </a:t>
            </a:r>
            <a:r>
              <a:rPr lang="en-US" sz="1600" dirty="0">
                <a:latin typeface="Georgia" pitchFamily="18" charset="0"/>
              </a:rPr>
              <a:t>NSC KR </a:t>
            </a:r>
            <a:r>
              <a:rPr lang="en-US" sz="1600" dirty="0" smtClean="0">
                <a:latin typeface="Georgia" pitchFamily="18" charset="0"/>
              </a:rPr>
              <a:t>web-site on the initiative of  </a:t>
            </a:r>
            <a:r>
              <a:rPr lang="en-US" sz="1600" dirty="0">
                <a:latin typeface="Georgia" pitchFamily="18" charset="0"/>
              </a:rPr>
              <a:t>the UN </a:t>
            </a:r>
            <a:r>
              <a:rPr lang="en-US" sz="1600" dirty="0" smtClean="0">
                <a:latin typeface="Georgia" pitchFamily="18" charset="0"/>
              </a:rPr>
              <a:t>Population Fund </a:t>
            </a:r>
            <a:r>
              <a:rPr lang="en-US" sz="1600" dirty="0">
                <a:latin typeface="Georgia" pitchFamily="18" charset="0"/>
              </a:rPr>
              <a:t>in Kyrgyzstan (UNFPA) in order to </a:t>
            </a:r>
            <a:r>
              <a:rPr lang="en-US" sz="1600" dirty="0" smtClean="0">
                <a:latin typeface="Georgia" pitchFamily="18" charset="0"/>
              </a:rPr>
              <a:t>disseminate </a:t>
            </a:r>
            <a:r>
              <a:rPr lang="en-US" sz="1600" dirty="0" smtClean="0">
                <a:latin typeface="Georgia" pitchFamily="18" charset="0"/>
              </a:rPr>
              <a:t>the </a:t>
            </a:r>
            <a:r>
              <a:rPr lang="en-US" sz="1600" dirty="0">
                <a:latin typeface="Georgia" pitchFamily="18" charset="0"/>
              </a:rPr>
              <a:t>results of the 2009 </a:t>
            </a:r>
            <a:r>
              <a:rPr lang="en-US" sz="1600" dirty="0" smtClean="0">
                <a:latin typeface="Georgia" pitchFamily="18" charset="0"/>
              </a:rPr>
              <a:t>population </a:t>
            </a:r>
            <a:r>
              <a:rPr lang="en-US" sz="1600" dirty="0">
                <a:latin typeface="Georgia" pitchFamily="18" charset="0"/>
              </a:rPr>
              <a:t>and housing </a:t>
            </a:r>
            <a:r>
              <a:rPr lang="en-US" sz="1600" dirty="0" smtClean="0">
                <a:latin typeface="Georgia" pitchFamily="18" charset="0"/>
              </a:rPr>
              <a:t>census </a:t>
            </a:r>
            <a:r>
              <a:rPr lang="en-US" sz="1600" dirty="0">
                <a:latin typeface="Georgia" pitchFamily="18" charset="0"/>
              </a:rPr>
              <a:t>in Kyrgyzstan </a:t>
            </a:r>
            <a:r>
              <a:rPr lang="en-US" sz="1600" dirty="0" smtClean="0">
                <a:latin typeface="Georgia" pitchFamily="18" charset="0"/>
              </a:rPr>
              <a:t>to the </a:t>
            </a:r>
            <a:r>
              <a:rPr lang="en-US" sz="1600" dirty="0">
                <a:latin typeface="Georgia" pitchFamily="18" charset="0"/>
              </a:rPr>
              <a:t>international community</a:t>
            </a:r>
            <a:r>
              <a:rPr lang="en-US" sz="1600" dirty="0" smtClean="0">
                <a:latin typeface="Georgia" pitchFamily="18" charset="0"/>
              </a:rPr>
              <a:t>.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800" kern="0" dirty="0">
                <a:latin typeface="Georgia" pitchFamily="18" charset="0"/>
              </a:rPr>
              <a:t/>
            </a:r>
            <a:br>
              <a:rPr lang="ru-RU" sz="1800" kern="0" dirty="0">
                <a:latin typeface="Georgia" pitchFamily="18" charset="0"/>
              </a:rPr>
            </a:br>
            <a:endParaRPr lang="en-GB" sz="1800" b="1" kern="0" dirty="0">
              <a:solidFill>
                <a:srgbClr val="A50021"/>
              </a:solidFill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2406" y="428604"/>
            <a:ext cx="9215502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2009,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publications and final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census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being developed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disseminated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30509" y="112534"/>
            <a:ext cx="7858180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PC-Axis 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NSC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1381100" y="4429133"/>
            <a:ext cx="832442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Implementing PC-Axis software.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Statistical Office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Sweden is the PC-Axis Software developer.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humb190_201201051149017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24" y="1285860"/>
            <a:ext cx="3286148" cy="29365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67248" y="1714489"/>
            <a:ext cx="471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NSC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want to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communication technology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effectively,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also to disseminate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statistical data for a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wider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range of users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Прямоугольник 4"/>
          <p:cNvSpPr>
            <a:spLocks noChangeArrowheads="1"/>
          </p:cNvSpPr>
          <p:nvPr/>
        </p:nvSpPr>
        <p:spPr bwMode="auto">
          <a:xfrm>
            <a:off x="1238224" y="2357430"/>
            <a:ext cx="52864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simplicity thus high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speed display of data;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dynamic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showing data cubes in a tabular form, and reformatting them.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4372" y="857232"/>
            <a:ext cx="5000660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Why did we choose</a:t>
            </a:r>
          </a:p>
          <a:p>
            <a:pPr algn="ctr">
              <a:defRPr/>
            </a:pPr>
            <a:r>
              <a:rPr lang="en-US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PC-Axis?</a:t>
            </a:r>
            <a:endParaRPr lang="ru-RU" sz="3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j0404287"/>
          <p:cNvPicPr>
            <a:picLocks noChangeAspect="1" noChangeArrowheads="1"/>
          </p:cNvPicPr>
          <p:nvPr/>
        </p:nvPicPr>
        <p:blipFill>
          <a:blip r:embed="rId3"/>
          <a:srcRect l="14705" r="16669" b="6667"/>
          <a:stretch>
            <a:fillRect/>
          </a:stretch>
        </p:blipFill>
        <p:spPr bwMode="auto">
          <a:xfrm>
            <a:off x="1452538" y="285728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C90041366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3198" y="3143248"/>
            <a:ext cx="3167050" cy="35004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95348" y="4786322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Technical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assistance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introduce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PC-Axis in the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NSC KR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was provided by the Statistics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Division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UNECE.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79" name="Picture 31" descr="j0149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953000" y="5486400"/>
            <a:ext cx="990600" cy="903288"/>
          </a:xfrm>
          <a:prstGeom prst="rect">
            <a:avLst/>
          </a:prstGeom>
          <a:noFill/>
        </p:spPr>
      </p:pic>
      <p:pic>
        <p:nvPicPr>
          <p:cNvPr id="53286" name="Picture 38" descr="MC90044180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480" y="5143512"/>
            <a:ext cx="1073150" cy="990600"/>
          </a:xfrm>
          <a:prstGeom prst="rect">
            <a:avLst/>
          </a:prstGeom>
          <a:noFill/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8290" y="274638"/>
            <a:ext cx="7000924" cy="8683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PC-Axis Background </a:t>
            </a:r>
            <a:endParaRPr lang="ru-RU" sz="3600" dirty="0"/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66784" y="5500703"/>
            <a:ext cx="1102962" cy="923924"/>
            <a:chOff x="780" y="2381"/>
            <a:chExt cx="338" cy="582"/>
          </a:xfrm>
        </p:grpSpPr>
        <p:sp>
          <p:nvSpPr>
            <p:cNvPr id="53252" name="Rectangle 4"/>
            <p:cNvSpPr>
              <a:spLocks noChangeArrowheads="1"/>
            </p:cNvSpPr>
            <p:nvPr/>
          </p:nvSpPr>
          <p:spPr bwMode="auto">
            <a:xfrm>
              <a:off x="912" y="278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58" name="Text Box 10"/>
            <p:cNvSpPr txBox="1">
              <a:spLocks noChangeArrowheads="1"/>
            </p:cNvSpPr>
            <p:nvPr/>
          </p:nvSpPr>
          <p:spPr bwMode="auto">
            <a:xfrm>
              <a:off x="780" y="2381"/>
              <a:ext cx="33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smtClean="0"/>
                <a:t>July </a:t>
              </a:r>
              <a:r>
                <a:rPr lang="en-GB" sz="2000" dirty="0"/>
                <a:t>2011</a:t>
              </a:r>
              <a:br>
                <a:rPr lang="en-GB" sz="2000" dirty="0"/>
              </a:br>
              <a:r>
                <a:rPr lang="en-GB" sz="2000" dirty="0"/>
                <a:t>Geneva</a:t>
              </a:r>
            </a:p>
            <a:p>
              <a:pPr algn="ctr"/>
              <a:endParaRPr lang="ru-RU" sz="1400" dirty="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872880" y="5191128"/>
            <a:ext cx="1341528" cy="708026"/>
            <a:chOff x="454" y="2561"/>
            <a:chExt cx="650" cy="446"/>
          </a:xfrm>
        </p:grpSpPr>
        <p:sp>
          <p:nvSpPr>
            <p:cNvPr id="53261" name="Rectangle 13"/>
            <p:cNvSpPr>
              <a:spLocks noChangeArrowheads="1"/>
            </p:cNvSpPr>
            <p:nvPr/>
          </p:nvSpPr>
          <p:spPr bwMode="auto">
            <a:xfrm>
              <a:off x="912" y="2784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2" name="Text Box 14"/>
            <p:cNvSpPr txBox="1">
              <a:spLocks noChangeArrowheads="1"/>
            </p:cNvSpPr>
            <p:nvPr/>
          </p:nvSpPr>
          <p:spPr bwMode="auto">
            <a:xfrm>
              <a:off x="454" y="2561"/>
              <a:ext cx="65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</a:rPr>
                <a:t>November </a:t>
              </a:r>
              <a:r>
                <a:rPr lang="ru-RU" sz="2000" dirty="0" smtClean="0">
                  <a:solidFill>
                    <a:srgbClr val="800000"/>
                  </a:solidFill>
                </a:rPr>
                <a:t>2011</a:t>
              </a:r>
              <a:endParaRPr lang="ru-RU" sz="2000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601072" y="3989388"/>
            <a:ext cx="1477586" cy="506412"/>
            <a:chOff x="3420" y="2513"/>
            <a:chExt cx="696" cy="319"/>
          </a:xfrm>
        </p:grpSpPr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3924" y="2736"/>
              <a:ext cx="96" cy="96"/>
            </a:xfrm>
            <a:prstGeom prst="rect">
              <a:avLst/>
            </a:prstGeom>
            <a:solidFill>
              <a:srgbClr val="00D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5" name="Text Box 17"/>
            <p:cNvSpPr txBox="1">
              <a:spLocks noChangeArrowheads="1"/>
            </p:cNvSpPr>
            <p:nvPr/>
          </p:nvSpPr>
          <p:spPr bwMode="auto">
            <a:xfrm>
              <a:off x="3420" y="2513"/>
              <a:ext cx="69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6600"/>
                  </a:solidFill>
                </a:rPr>
                <a:t>1st Quarter </a:t>
              </a:r>
              <a:r>
                <a:rPr lang="ru-RU" sz="2000" dirty="0" smtClean="0">
                  <a:solidFill>
                    <a:srgbClr val="006600"/>
                  </a:solidFill>
                </a:rPr>
                <a:t>2012</a:t>
              </a:r>
              <a:endParaRPr lang="ru-RU" sz="20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8239520" y="3352801"/>
            <a:ext cx="1196974" cy="506413"/>
            <a:chOff x="675" y="2561"/>
            <a:chExt cx="696" cy="319"/>
          </a:xfrm>
        </p:grpSpPr>
        <p:sp>
          <p:nvSpPr>
            <p:cNvPr id="53267" name="Rectangle 19"/>
            <p:cNvSpPr>
              <a:spLocks noChangeArrowheads="1"/>
            </p:cNvSpPr>
            <p:nvPr/>
          </p:nvSpPr>
          <p:spPr bwMode="auto">
            <a:xfrm>
              <a:off x="912" y="278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8" name="Text Box 20"/>
            <p:cNvSpPr txBox="1">
              <a:spLocks noChangeArrowheads="1"/>
            </p:cNvSpPr>
            <p:nvPr/>
          </p:nvSpPr>
          <p:spPr bwMode="auto">
            <a:xfrm>
              <a:off x="675" y="2561"/>
              <a:ext cx="69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/>
                <a:t>January</a:t>
              </a:r>
              <a:r>
                <a:rPr lang="ru-RU" sz="2000" dirty="0" smtClean="0"/>
                <a:t>2013</a:t>
              </a:r>
              <a:endParaRPr lang="ru-RU" sz="2000" dirty="0"/>
            </a:p>
          </p:txBody>
        </p:sp>
      </p:grpSp>
      <p:cxnSp>
        <p:nvCxnSpPr>
          <p:cNvPr id="53269" name="AutoShape 21"/>
          <p:cNvCxnSpPr>
            <a:cxnSpLocks noChangeShapeType="1"/>
            <a:stCxn id="53252" idx="3"/>
            <a:endCxn id="53261" idx="1"/>
          </p:cNvCxnSpPr>
          <p:nvPr/>
        </p:nvCxnSpPr>
        <p:spPr bwMode="auto">
          <a:xfrm flipV="1">
            <a:off x="1910794" y="5621341"/>
            <a:ext cx="2907347" cy="595324"/>
          </a:xfrm>
          <a:prstGeom prst="straightConnector1">
            <a:avLst/>
          </a:prstGeom>
          <a:noFill/>
          <a:ln w="25400">
            <a:solidFill>
              <a:schemeClr val="tx2"/>
            </a:solidFill>
            <a:prstDash val="lgDash"/>
            <a:round/>
            <a:headEnd/>
            <a:tailEnd/>
          </a:ln>
          <a:effectLst/>
        </p:spPr>
      </p:cxnSp>
      <p:cxnSp>
        <p:nvCxnSpPr>
          <p:cNvPr id="53270" name="AutoShape 22"/>
          <p:cNvCxnSpPr>
            <a:cxnSpLocks noChangeShapeType="1"/>
            <a:stCxn id="53261" idx="3"/>
            <a:endCxn id="53264" idx="1"/>
          </p:cNvCxnSpPr>
          <p:nvPr/>
        </p:nvCxnSpPr>
        <p:spPr bwMode="auto">
          <a:xfrm flipV="1">
            <a:off x="5016274" y="4419598"/>
            <a:ext cx="1654774" cy="1201743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53271" name="AutoShape 23"/>
          <p:cNvCxnSpPr>
            <a:cxnSpLocks noChangeShapeType="1"/>
            <a:stCxn id="53264" idx="3"/>
            <a:endCxn id="53267" idx="1"/>
          </p:cNvCxnSpPr>
          <p:nvPr/>
        </p:nvCxnSpPr>
        <p:spPr bwMode="auto">
          <a:xfrm flipV="1">
            <a:off x="6874853" y="3783014"/>
            <a:ext cx="1772257" cy="636584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</p:cxnSp>
      <p:sp>
        <p:nvSpPr>
          <p:cNvPr id="53272" name="AutoShape 24"/>
          <p:cNvSpPr>
            <a:spLocks noChangeArrowheads="1"/>
          </p:cNvSpPr>
          <p:nvPr/>
        </p:nvSpPr>
        <p:spPr bwMode="auto">
          <a:xfrm>
            <a:off x="1595414" y="2928934"/>
            <a:ext cx="973115" cy="2643206"/>
          </a:xfrm>
          <a:prstGeom prst="downArrow">
            <a:avLst>
              <a:gd name="adj1" fmla="val 50000"/>
              <a:gd name="adj2" fmla="val 94118"/>
            </a:avLst>
          </a:prstGeom>
          <a:gradFill rotWithShape="1">
            <a:gsLst>
              <a:gs pos="0">
                <a:schemeClr val="bg1"/>
              </a:gs>
              <a:gs pos="100000">
                <a:srgbClr val="C8CCEE"/>
              </a:gs>
            </a:gsLst>
            <a:lin ang="2700000" scaled="1"/>
          </a:gradFill>
          <a:ln w="9525">
            <a:solidFill>
              <a:srgbClr val="9E9EBE"/>
            </a:solidFill>
            <a:miter lim="800000"/>
            <a:headEnd/>
            <a:tailEnd/>
          </a:ln>
          <a:effectLst>
            <a:outerShdw dist="107763" dir="2700000" algn="ctr" rotWithShape="0">
              <a:srgbClr val="D5D5D5"/>
            </a:outerShdw>
          </a:effectLst>
        </p:spPr>
        <p:txBody>
          <a:bodyPr vert="eaVert" wrap="none" anchor="ctr"/>
          <a:lstStyle/>
          <a:p>
            <a:pPr algn="ctr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Presentations PC-Axis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auto">
          <a:xfrm>
            <a:off x="4310058" y="2000240"/>
            <a:ext cx="924988" cy="3167075"/>
          </a:xfrm>
          <a:prstGeom prst="downArrow">
            <a:avLst>
              <a:gd name="adj1" fmla="val 50000"/>
              <a:gd name="adj2" fmla="val 109722"/>
            </a:avLst>
          </a:prstGeom>
          <a:gradFill rotWithShape="1">
            <a:gsLst>
              <a:gs pos="0">
                <a:schemeClr val="bg1"/>
              </a:gs>
              <a:gs pos="100000">
                <a:srgbClr val="C8CCEE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D5D5D5"/>
            </a:outerShdw>
          </a:effectLst>
        </p:spPr>
        <p:txBody>
          <a:bodyPr vert="eaVert" wrap="none" anchor="ctr"/>
          <a:lstStyle/>
          <a:p>
            <a:pPr algn="ctr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and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gathering of the team</a:t>
            </a:r>
            <a:endParaRPr lang="ru-R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4" name="AutoShape 26"/>
          <p:cNvSpPr>
            <a:spLocks noChangeArrowheads="1"/>
          </p:cNvSpPr>
          <p:nvPr/>
        </p:nvSpPr>
        <p:spPr bwMode="auto">
          <a:xfrm>
            <a:off x="6562726" y="1214421"/>
            <a:ext cx="819166" cy="2770205"/>
          </a:xfrm>
          <a:prstGeom prst="downArrow">
            <a:avLst>
              <a:gd name="adj1" fmla="val 50000"/>
              <a:gd name="adj2" fmla="val 80882"/>
            </a:avLst>
          </a:prstGeom>
          <a:gradFill rotWithShape="1">
            <a:gsLst>
              <a:gs pos="0">
                <a:schemeClr val="bg1"/>
              </a:gs>
              <a:gs pos="100000">
                <a:srgbClr val="C8CCEE"/>
              </a:gs>
            </a:gsLst>
            <a:lin ang="2700000" scaled="1"/>
          </a:gradFill>
          <a:ln w="9525">
            <a:solidFill>
              <a:srgbClr val="9E9EBE"/>
            </a:solidFill>
            <a:miter lim="800000"/>
            <a:headEnd/>
            <a:tailEnd/>
          </a:ln>
          <a:effectLst>
            <a:outerShdw dist="107763" dir="2700000" algn="ctr" rotWithShape="0">
              <a:srgbClr val="D5D5D5"/>
            </a:outerShdw>
          </a:effectLst>
        </p:spPr>
        <p:txBody>
          <a:bodyPr vert="eaVert" wrap="none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5" name="AutoShape 27"/>
          <p:cNvSpPr>
            <a:spLocks noChangeArrowheads="1"/>
          </p:cNvSpPr>
          <p:nvPr/>
        </p:nvSpPr>
        <p:spPr bwMode="auto">
          <a:xfrm>
            <a:off x="8440738" y="1000108"/>
            <a:ext cx="869980" cy="2347931"/>
          </a:xfrm>
          <a:prstGeom prst="downArrow">
            <a:avLst>
              <a:gd name="adj1" fmla="val 50000"/>
              <a:gd name="adj2" fmla="val 71160"/>
            </a:avLst>
          </a:prstGeom>
          <a:gradFill rotWithShape="1">
            <a:gsLst>
              <a:gs pos="0">
                <a:schemeClr val="bg1"/>
              </a:gs>
              <a:gs pos="100000">
                <a:srgbClr val="C8CCEE"/>
              </a:gs>
            </a:gsLst>
            <a:lin ang="2700000" scaled="1"/>
          </a:gradFill>
          <a:ln w="9525">
            <a:solidFill>
              <a:srgbClr val="9E9EBE"/>
            </a:solidFill>
            <a:miter lim="800000"/>
            <a:headEnd/>
            <a:tailEnd/>
          </a:ln>
          <a:effectLst>
            <a:outerShdw dist="107763" dir="2700000" algn="ctr" rotWithShape="0">
              <a:srgbClr val="D5D5D5"/>
            </a:outerShdw>
          </a:effectLst>
        </p:spPr>
        <p:txBody>
          <a:bodyPr vert="eaVert" wrap="none" anchor="ctr"/>
          <a:lstStyle/>
          <a:p>
            <a:pPr algn="ctr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82" name="Picture 34" descr="MC90043160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2650" y="4038600"/>
            <a:ext cx="577850" cy="533400"/>
          </a:xfrm>
          <a:prstGeom prst="rect">
            <a:avLst/>
          </a:prstGeom>
          <a:noFill/>
        </p:spPr>
      </p:pic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1238224" y="1142984"/>
            <a:ext cx="530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endParaRPr lang="ru-RU" sz="1400" dirty="0">
              <a:solidFill>
                <a:schemeClr val="tx2"/>
              </a:solidFill>
            </a:endParaRPr>
          </a:p>
        </p:txBody>
      </p:sp>
      <p:cxnSp>
        <p:nvCxnSpPr>
          <p:cNvPr id="53288" name="AutoShape 40"/>
          <p:cNvCxnSpPr>
            <a:cxnSpLocks noChangeShapeType="1"/>
            <a:endCxn id="53252" idx="1"/>
          </p:cNvCxnSpPr>
          <p:nvPr/>
        </p:nvCxnSpPr>
        <p:spPr bwMode="auto">
          <a:xfrm>
            <a:off x="1419203" y="6216666"/>
            <a:ext cx="178326" cy="1588"/>
          </a:xfrm>
          <a:prstGeom prst="straightConnector1">
            <a:avLst/>
          </a:prstGeom>
          <a:noFill/>
          <a:ln w="25400">
            <a:solidFill>
              <a:schemeClr val="tx2"/>
            </a:solidFill>
            <a:prstDash val="lgDash"/>
            <a:round/>
            <a:headEnd/>
            <a:tailEnd/>
          </a:ln>
          <a:effectLst/>
        </p:spPr>
      </p:cxnSp>
      <p:cxnSp>
        <p:nvCxnSpPr>
          <p:cNvPr id="53289" name="AutoShape 41"/>
          <p:cNvCxnSpPr>
            <a:cxnSpLocks noChangeShapeType="1"/>
            <a:stCxn id="53267" idx="3"/>
          </p:cNvCxnSpPr>
          <p:nvPr/>
        </p:nvCxnSpPr>
        <p:spPr bwMode="auto">
          <a:xfrm flipV="1">
            <a:off x="8812212" y="3657601"/>
            <a:ext cx="433388" cy="125413"/>
          </a:xfrm>
          <a:prstGeom prst="straightConnector1">
            <a:avLst/>
          </a:prstGeom>
          <a:noFill/>
          <a:ln w="25400">
            <a:solidFill>
              <a:schemeClr val="tx2"/>
            </a:solidFill>
            <a:prstDash val="lgDash"/>
            <a:round/>
            <a:headEnd/>
            <a:tailEnd/>
          </a:ln>
          <a:effectLst/>
        </p:spPr>
      </p:cxnSp>
      <p:pic>
        <p:nvPicPr>
          <p:cNvPr id="34" name="Picture 8" descr="MP90044217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760" y="4572008"/>
            <a:ext cx="150019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595942" y="1357313"/>
            <a:ext cx="4143404" cy="2286001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Installing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Russian versions of the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software products: 1. PX-Edit.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PC-Axis 3. PX-Web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95348" y="142852"/>
            <a:ext cx="8572560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assistance of UNECE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Statistical Division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introducing the PC-Axis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NSC KR</a:t>
            </a:r>
            <a:endParaRPr lang="ru-RU" dirty="0"/>
          </a:p>
        </p:txBody>
      </p:sp>
      <p:pic>
        <p:nvPicPr>
          <p:cNvPr id="5" name="Picture 6" descr="PCAxis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48" y="1285860"/>
            <a:ext cx="4465245" cy="2643206"/>
          </a:xfrm>
          <a:prstGeom prst="rect">
            <a:avLst/>
          </a:prstGeom>
          <a:noFill/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1309662" y="3786190"/>
            <a:ext cx="84296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directory and copy the updated files on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NSC KR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-Server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configure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bind the files to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NSC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KR Web-site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conduct trainings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NSC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KR staff on how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converting Excel-files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PX-files.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8024</TotalTime>
  <Words>765</Words>
  <Application>Microsoft Office PowerPoint</Application>
  <PresentationFormat>A4 Paper (210x297 mm)</PresentationFormat>
  <Paragraphs>92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Солнцестояние</vt:lpstr>
      <vt:lpstr>   National Statistical Committee of Kyrgyz Republic (NSC KR)        SPECA PWG on statistics  27-30 August, Issyk-kul, Kyrgyzstan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PC-Axis Background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МКБ – 10 3-4 декабря 2009 года г. Бишкек</dc:title>
  <dc:creator>user</dc:creator>
  <cp:lastModifiedBy>vale</cp:lastModifiedBy>
  <cp:revision>332</cp:revision>
  <dcterms:created xsi:type="dcterms:W3CDTF">2009-11-26T05:40:33Z</dcterms:created>
  <dcterms:modified xsi:type="dcterms:W3CDTF">2012-08-15T12:03:09Z</dcterms:modified>
</cp:coreProperties>
</file>