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400" r:id="rId2"/>
    <p:sldId id="401" r:id="rId3"/>
    <p:sldId id="368" r:id="rId4"/>
    <p:sldId id="389" r:id="rId5"/>
    <p:sldId id="387" r:id="rId6"/>
    <p:sldId id="388" r:id="rId7"/>
    <p:sldId id="398" r:id="rId8"/>
    <p:sldId id="347" r:id="rId9"/>
    <p:sldId id="348" r:id="rId10"/>
    <p:sldId id="372" r:id="rId11"/>
    <p:sldId id="402" r:id="rId12"/>
    <p:sldId id="403" r:id="rId13"/>
    <p:sldId id="379" r:id="rId14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A50021"/>
    <a:srgbClr val="CC0000"/>
    <a:srgbClr val="000066"/>
    <a:srgbClr val="660033"/>
    <a:srgbClr val="333399"/>
    <a:srgbClr val="003366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53" autoAdjust="0"/>
    <p:restoredTop sz="91525" autoAdjust="0"/>
  </p:normalViewPr>
  <p:slideViewPr>
    <p:cSldViewPr>
      <p:cViewPr>
        <p:scale>
          <a:sx n="100" d="100"/>
          <a:sy n="100" d="100"/>
        </p:scale>
        <p:origin x="-917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20" y="1494"/>
      </p:cViewPr>
      <p:guideLst>
        <p:guide orient="horz" pos="3119"/>
        <p:guide pos="214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t" anchorCtr="0" compatLnSpc="1">
            <a:prstTxWarp prst="textNoShape">
              <a:avLst/>
            </a:prstTxWarp>
          </a:bodyPr>
          <a:lstStyle>
            <a:lvl1pPr defTabSz="941388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t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b" anchorCtr="0" compatLnSpc="1">
            <a:prstTxWarp prst="textNoShape">
              <a:avLst/>
            </a:prstTxWarp>
          </a:bodyPr>
          <a:lstStyle>
            <a:lvl1pPr defTabSz="941388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cs typeface="+mn-cs"/>
              </a:defRPr>
            </a:lvl1pPr>
          </a:lstStyle>
          <a:p>
            <a:pPr>
              <a:defRPr/>
            </a:pPr>
            <a:fld id="{C4BED6C5-BC46-48FA-BE2A-E3AE11C1D8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223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t" anchorCtr="0" compatLnSpc="1">
            <a:prstTxWarp prst="textNoShape">
              <a:avLst/>
            </a:prstTxWarp>
          </a:bodyPr>
          <a:lstStyle>
            <a:lvl1pPr defTabSz="941388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t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06938"/>
            <a:ext cx="4981575" cy="44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b" anchorCtr="0" compatLnSpc="1">
            <a:prstTxWarp prst="textNoShape">
              <a:avLst/>
            </a:prstTxWarp>
          </a:bodyPr>
          <a:lstStyle>
            <a:lvl1pPr defTabSz="941388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5" tIns="47057" rIns="94115" bIns="47057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>
                <a:cs typeface="+mn-cs"/>
              </a:defRPr>
            </a:lvl1pPr>
          </a:lstStyle>
          <a:p>
            <a:pPr>
              <a:defRPr/>
            </a:pPr>
            <a:fld id="{5086AD5D-F4F7-4793-8DDB-2DDCF9BD5E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276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6D859-2BAA-4E72-9E1D-BB8344F68AA6}" type="slidenum">
              <a:rPr lang="en-US" smtClean="0">
                <a:cs typeface="Arial" charset="0"/>
              </a:rPr>
              <a:pPr/>
              <a:t>2</a:t>
            </a:fld>
            <a:endParaRPr lang="en-US" dirty="0" smtClean="0">
              <a:cs typeface="Arial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 txBox="1">
            <a:spLocks noGrp="1" noChangeArrowheads="1"/>
          </p:cNvSpPr>
          <p:nvPr/>
        </p:nvSpPr>
        <p:spPr bwMode="auto">
          <a:xfrm>
            <a:off x="3851275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15" tIns="47057" rIns="94115" bIns="47057" anchor="b"/>
          <a:lstStyle/>
          <a:p>
            <a:pPr algn="r" defTabSz="941388"/>
            <a:fld id="{86A1F1D1-52D3-453A-970D-E140133623CA}" type="slidenum">
              <a:rPr lang="en-US" sz="1200"/>
              <a:pPr algn="r" defTabSz="941388"/>
              <a:t>12</a:t>
            </a:fld>
            <a:endParaRPr lang="en-US" sz="1200" dirty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6D859-2BAA-4E72-9E1D-BB8344F68AA6}" type="slidenum">
              <a:rPr lang="en-US" smtClean="0">
                <a:cs typeface="Arial" charset="0"/>
              </a:rPr>
              <a:pPr/>
              <a:t>3</a:t>
            </a:fld>
            <a:endParaRPr lang="en-US" dirty="0" smtClean="0">
              <a:cs typeface="Arial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851275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15" tIns="47057" rIns="94115" bIns="47057" anchor="b"/>
          <a:lstStyle/>
          <a:p>
            <a:pPr algn="r" defTabSz="941388"/>
            <a:fld id="{2ED7F91C-FA7E-4527-B064-8FA82A8DCF16}" type="slidenum">
              <a:rPr lang="en-US" sz="1200"/>
              <a:pPr algn="r" defTabSz="941388"/>
              <a:t>4</a:t>
            </a:fld>
            <a:endParaRPr lang="en-US" sz="1200" dirty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3851275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15" tIns="47057" rIns="94115" bIns="47057" anchor="b"/>
          <a:lstStyle/>
          <a:p>
            <a:pPr algn="r" defTabSz="941388"/>
            <a:fld id="{FA75192C-9FFE-4686-8C38-494C695D7779}" type="slidenum">
              <a:rPr lang="en-US" sz="1200"/>
              <a:pPr algn="r" defTabSz="941388"/>
              <a:t>5</a:t>
            </a:fld>
            <a:endParaRPr lang="en-US" sz="1200" dirty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3851275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15" tIns="47057" rIns="94115" bIns="47057" anchor="b"/>
          <a:lstStyle/>
          <a:p>
            <a:pPr algn="r" defTabSz="941388"/>
            <a:fld id="{9041E24E-744B-4BC7-A007-2C863FBEA0A5}" type="slidenum">
              <a:rPr lang="en-US" sz="1200"/>
              <a:pPr algn="r" defTabSz="941388"/>
              <a:t>6</a:t>
            </a:fld>
            <a:endParaRPr lang="en-US" sz="1200" dirty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 txBox="1">
            <a:spLocks noGrp="1" noChangeArrowheads="1"/>
          </p:cNvSpPr>
          <p:nvPr/>
        </p:nvSpPr>
        <p:spPr bwMode="auto">
          <a:xfrm>
            <a:off x="3851275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15" tIns="47057" rIns="94115" bIns="47057" anchor="b"/>
          <a:lstStyle/>
          <a:p>
            <a:pPr algn="r" defTabSz="941388"/>
            <a:fld id="{86A1F1D1-52D3-453A-970D-E140133623CA}" type="slidenum">
              <a:rPr lang="en-US" sz="1200"/>
              <a:pPr algn="r" defTabSz="941388"/>
              <a:t>7</a:t>
            </a:fld>
            <a:endParaRPr lang="en-US" sz="1200" dirty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9EB373-BBDE-414A-ACF5-01A608DC41F6}" type="slidenum">
              <a:rPr lang="en-US" smtClean="0">
                <a:cs typeface="Arial" charset="0"/>
              </a:rPr>
              <a:pPr/>
              <a:t>8</a:t>
            </a:fld>
            <a:endParaRPr lang="en-US" dirty="0" smtClean="0">
              <a:cs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F7927F-8213-4E40-8C99-AE040D6A44B1}" type="slidenum">
              <a:rPr lang="en-US" smtClean="0">
                <a:cs typeface="Arial" charset="0"/>
              </a:rPr>
              <a:pPr/>
              <a:t>10</a:t>
            </a:fld>
            <a:endParaRPr lang="en-US" dirty="0" smtClean="0">
              <a:cs typeface="Arial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 txBox="1">
            <a:spLocks noGrp="1" noChangeArrowheads="1"/>
          </p:cNvSpPr>
          <p:nvPr/>
        </p:nvSpPr>
        <p:spPr bwMode="auto">
          <a:xfrm>
            <a:off x="3851275" y="941070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115" tIns="47057" rIns="94115" bIns="47057" anchor="b"/>
          <a:lstStyle/>
          <a:p>
            <a:pPr algn="r" defTabSz="941388"/>
            <a:fld id="{86A1F1D1-52D3-453A-970D-E140133623CA}" type="slidenum">
              <a:rPr lang="en-US" sz="1200"/>
              <a:pPr algn="r" defTabSz="941388"/>
              <a:t>11</a:t>
            </a:fld>
            <a:endParaRPr lang="en-US" sz="1200" dirty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5562600" y="6477000"/>
            <a:ext cx="3352800" cy="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8686800" y="5791200"/>
            <a:ext cx="0" cy="914400"/>
          </a:xfrm>
          <a:prstGeom prst="line">
            <a:avLst/>
          </a:prstGeom>
          <a:noFill/>
          <a:ln w="38100" cmpd="dbl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5562600" y="6477000"/>
            <a:ext cx="3352800" cy="0"/>
          </a:xfrm>
          <a:prstGeom prst="line">
            <a:avLst/>
          </a:prstGeom>
          <a:noFill/>
          <a:ln w="38100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8686800" y="5791200"/>
            <a:ext cx="0" cy="914400"/>
          </a:xfrm>
          <a:prstGeom prst="line">
            <a:avLst/>
          </a:prstGeom>
          <a:noFill/>
          <a:ln w="38100" cmpd="dbl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1752600" y="333375"/>
            <a:ext cx="2057400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9" name="Picture 14" descr="UNECElogoDarkBlue200px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718425" y="228600"/>
            <a:ext cx="104457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5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667000"/>
            <a:ext cx="8153400" cy="11430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4196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r-CH"/>
              <a:t>Click to add Presenter’s Name</a:t>
            </a:r>
          </a:p>
          <a:p>
            <a:r>
              <a:rPr lang="fr-CH"/>
              <a:t>Month Year</a:t>
            </a:r>
            <a:endParaRPr lang="en-GB"/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609600"/>
            <a:ext cx="20002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8483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3886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3886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7086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752600"/>
            <a:ext cx="7924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34852" name="Line 4"/>
          <p:cNvSpPr>
            <a:spLocks noChangeShapeType="1"/>
          </p:cNvSpPr>
          <p:nvPr/>
        </p:nvSpPr>
        <p:spPr bwMode="auto">
          <a:xfrm>
            <a:off x="304800" y="6324600"/>
            <a:ext cx="8382000" cy="0"/>
          </a:xfrm>
          <a:prstGeom prst="line">
            <a:avLst/>
          </a:prstGeom>
          <a:noFill/>
          <a:ln w="19050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348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000058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dirty="0"/>
              <a:t>March 2011</a:t>
            </a:r>
          </a:p>
        </p:txBody>
      </p:sp>
      <p:sp>
        <p:nvSpPr>
          <p:cNvPr id="334854" name="Rectangle 6"/>
          <p:cNvSpPr>
            <a:spLocks noChangeArrowheads="1"/>
          </p:cNvSpPr>
          <p:nvPr/>
        </p:nvSpPr>
        <p:spPr bwMode="auto">
          <a:xfrm>
            <a:off x="2590800" y="63246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fr-CH" sz="1200" b="1" dirty="0">
                <a:latin typeface="Arial" charset="0"/>
                <a:cs typeface="+mn-cs"/>
              </a:rPr>
              <a:t> </a:t>
            </a:r>
            <a:r>
              <a:rPr lang="fr-CH" sz="1200" b="1" dirty="0">
                <a:solidFill>
                  <a:srgbClr val="000058"/>
                </a:solidFill>
                <a:latin typeface="Arial" charset="0"/>
                <a:cs typeface="+mn-cs"/>
              </a:rPr>
              <a:t>UNECE Statistical Division</a:t>
            </a:r>
            <a:endParaRPr lang="en-GB" sz="1200" b="1" dirty="0">
              <a:solidFill>
                <a:srgbClr val="000058"/>
              </a:solidFill>
              <a:latin typeface="Arial" charset="0"/>
              <a:cs typeface="+mn-cs"/>
            </a:endParaRPr>
          </a:p>
        </p:txBody>
      </p:sp>
      <p:sp>
        <p:nvSpPr>
          <p:cNvPr id="334855" name="Rectangle 7"/>
          <p:cNvSpPr>
            <a:spLocks noChangeArrowheads="1"/>
          </p:cNvSpPr>
          <p:nvPr/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fr-CH" sz="1200" b="1" dirty="0">
                <a:solidFill>
                  <a:srgbClr val="000058"/>
                </a:solidFill>
                <a:latin typeface="Arial" charset="0"/>
                <a:cs typeface="+mn-cs"/>
              </a:rPr>
              <a:t> Slide </a:t>
            </a:r>
            <a:fld id="{E2748688-FB87-47FE-A943-701DA68AD228}" type="slidenum">
              <a:rPr lang="en-GB" sz="1200" b="1">
                <a:solidFill>
                  <a:srgbClr val="000058"/>
                </a:solidFill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GB" sz="1200" b="1" dirty="0">
              <a:solidFill>
                <a:srgbClr val="000058"/>
              </a:solidFill>
              <a:latin typeface="Arial" charset="0"/>
              <a:cs typeface="+mn-cs"/>
            </a:endParaRPr>
          </a:p>
        </p:txBody>
      </p:sp>
      <p:pic>
        <p:nvPicPr>
          <p:cNvPr id="1032" name="Picture 8" descr="UNECElogoDarkBlue200px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718425" y="228600"/>
            <a:ext cx="104457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4857" name="Line 9"/>
          <p:cNvSpPr>
            <a:spLocks noChangeShapeType="1"/>
          </p:cNvSpPr>
          <p:nvPr/>
        </p:nvSpPr>
        <p:spPr bwMode="auto">
          <a:xfrm>
            <a:off x="228600" y="381000"/>
            <a:ext cx="7229475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pic>
        <p:nvPicPr>
          <p:cNvPr id="1034" name="Picture 10" descr="UNECElogoDarkBlue200px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718425" y="228600"/>
            <a:ext cx="104457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4859" name="Line 11"/>
          <p:cNvSpPr>
            <a:spLocks noChangeShapeType="1"/>
          </p:cNvSpPr>
          <p:nvPr/>
        </p:nvSpPr>
        <p:spPr bwMode="auto">
          <a:xfrm>
            <a:off x="228600" y="381000"/>
            <a:ext cx="7229475" cy="0"/>
          </a:xfrm>
          <a:prstGeom prst="line">
            <a:avLst/>
          </a:prstGeom>
          <a:noFill/>
          <a:ln w="28575">
            <a:solidFill>
              <a:srgbClr val="0066C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</p:sldLayoutIdLst>
  <p:transition spd="med">
    <p:blinds dir="vert"/>
    <p:sndAc>
      <p:endSnd/>
    </p:sndAc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55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w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68313" y="1773238"/>
            <a:ext cx="8424862" cy="2447925"/>
          </a:xfrm>
        </p:spPr>
        <p:txBody>
          <a:bodyPr/>
          <a:lstStyle/>
          <a:p>
            <a:pPr algn="ctr" eaLnBrk="1" hangingPunct="1">
              <a:spcAft>
                <a:spcPct val="5000"/>
              </a:spcAft>
              <a:defRPr/>
            </a:pPr>
            <a:r>
              <a:rPr lang="en-US" sz="3200" b="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GB" sz="28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Global Assessment of National Statistical Systems:</a:t>
            </a:r>
            <a:br>
              <a:rPr lang="en-GB" sz="28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GB" sz="28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en-GB" sz="280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GB" sz="2800" i="1" dirty="0" smtClean="0">
                <a:latin typeface="Times New Roman" pitchFamily="18" charset="0"/>
              </a:rPr>
              <a:t>A tool for planning and monitoring capacity building programmes</a:t>
            </a:r>
            <a:endParaRPr lang="en-GB" sz="2800" i="1" dirty="0" smtClean="0">
              <a:latin typeface="Times New Roman" pitchFamily="18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71550" y="4464050"/>
            <a:ext cx="7104063" cy="168592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en-US" sz="1800" b="1" dirty="0" smtClean="0">
              <a:latin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Times New Roman" pitchFamily="18" charset="0"/>
              </a:rPr>
              <a:t>7</a:t>
            </a:r>
            <a:r>
              <a:rPr lang="en-US" sz="1800" b="1" baseline="30000" dirty="0" smtClean="0">
                <a:latin typeface="Times New Roman" pitchFamily="18" charset="0"/>
              </a:rPr>
              <a:t>th</a:t>
            </a:r>
            <a:r>
              <a:rPr lang="en-US" sz="1800" b="1" dirty="0" smtClean="0">
                <a:latin typeface="Times New Roman" pitchFamily="18" charset="0"/>
              </a:rPr>
              <a:t> SPECA PWG on Statistics</a:t>
            </a:r>
            <a:endParaRPr lang="en-US" sz="1800" b="1" dirty="0" smtClean="0">
              <a:latin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a-DK" sz="1800" dirty="0" smtClean="0">
                <a:latin typeface="Times New Roman" pitchFamily="18" charset="0"/>
              </a:rPr>
              <a:t>27-30 August 2012</a:t>
            </a:r>
            <a:r>
              <a:rPr lang="da-DK" sz="1800" dirty="0" smtClean="0">
                <a:latin typeface="Times New Roman" pitchFamily="18" charset="0"/>
              </a:rPr>
              <a:t>, </a:t>
            </a:r>
            <a:r>
              <a:rPr lang="da-DK" sz="1800" dirty="0" smtClean="0">
                <a:latin typeface="Times New Roman" pitchFamily="18" charset="0"/>
              </a:rPr>
              <a:t>Issyk-Kul, Kyrgyzstan</a:t>
            </a:r>
            <a:endParaRPr lang="en-US" sz="1800" b="1" dirty="0" smtClean="0">
              <a:latin typeface="Times New Roman" pitchFamily="18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5759450" cy="67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 sz="1800" dirty="0">
                <a:cs typeface="Times New Roman" pitchFamily="18" charset="0"/>
              </a:rPr>
              <a:t>United Nations Economic Commission for Europe</a:t>
            </a:r>
          </a:p>
          <a:p>
            <a:pPr>
              <a:spcBef>
                <a:spcPct val="10000"/>
              </a:spcBef>
            </a:pPr>
            <a:r>
              <a:rPr lang="en-US" sz="1800" dirty="0">
                <a:cs typeface="Times New Roman" pitchFamily="18" charset="0"/>
              </a:rPr>
              <a:t>Statistical Division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2009 EECCA Seminar in Yalta </a:t>
            </a:r>
            <a:r>
              <a:rPr lang="en-US" sz="18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/3</a:t>
            </a:r>
            <a:endParaRPr lang="en-GB" sz="18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916113"/>
            <a:ext cx="8135938" cy="4249737"/>
          </a:xfrm>
        </p:spPr>
        <p:txBody>
          <a:bodyPr/>
          <a:lstStyle/>
          <a:p>
            <a:pPr marL="903288" lvl="1" indent="-365125" defTabSz="630238">
              <a:spcBef>
                <a:spcPts val="1200"/>
              </a:spcBef>
              <a:buSzPct val="70000"/>
              <a:buFontTx/>
              <a:buNone/>
            </a:pPr>
            <a:r>
              <a:rPr lang="en-GB" sz="2000" dirty="0" smtClean="0">
                <a:latin typeface="Times New Roman" pitchFamily="18" charset="0"/>
              </a:rPr>
              <a:t>Participants and organizers agreed on the following: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</a:rPr>
              <a:t>The National Statistical Systems in the region could largely benefit from Global Assessments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</a:rPr>
              <a:t>UNECE-Eurostat-EFTA offer to conduct global assessments in the region in a coordinated way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</a:rPr>
              <a:t>Global assessments would be conducted under the strict condition that the country request it (demand-driven)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</a:rPr>
              <a:t>Follow-up assessment could be organised every 4-5 years</a:t>
            </a:r>
          </a:p>
        </p:txBody>
      </p:sp>
      <p:sp>
        <p:nvSpPr>
          <p:cNvPr id="39939" name="Dian numeron paikkamerkki 4"/>
          <p:cNvSpPr txBox="1">
            <a:spLocks noGrp="1"/>
          </p:cNvSpPr>
          <p:nvPr/>
        </p:nvSpPr>
        <p:spPr bwMode="auto">
          <a:xfrm>
            <a:off x="8493125" y="6553200"/>
            <a:ext cx="5095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GB" sz="1000" dirty="0">
              <a:latin typeface="Arial" charset="0"/>
            </a:endParaRPr>
          </a:p>
        </p:txBody>
      </p:sp>
      <p:sp>
        <p:nvSpPr>
          <p:cNvPr id="39940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Conclusions </a:t>
            </a:r>
            <a:r>
              <a:rPr lang="en-US" sz="18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/1</a:t>
            </a:r>
            <a:endParaRPr lang="en-GB" sz="18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598910"/>
            <a:ext cx="8135938" cy="2945325"/>
          </a:xfrm>
        </p:spPr>
        <p:txBody>
          <a:bodyPr/>
          <a:lstStyle/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</a:rPr>
              <a:t>cover the overall National Statistical System </a:t>
            </a:r>
            <a:endParaRPr lang="en-GB" sz="2000" dirty="0" smtClean="0">
              <a:latin typeface="Times New Roman" pitchFamily="18" charset="0"/>
            </a:endParaRP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</a:rPr>
              <a:t>The final report, including recommendations, to be presented and explained to major national and international stakeholders</a:t>
            </a:r>
            <a:endParaRPr lang="en-GB" sz="2000" dirty="0" smtClean="0">
              <a:latin typeface="Times New Roman" pitchFamily="18" charset="0"/>
            </a:endParaRP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>
                <a:latin typeface="Times New Roman" pitchFamily="18" charset="0"/>
              </a:rPr>
              <a:t>b</a:t>
            </a:r>
            <a:r>
              <a:rPr lang="en-GB" sz="2000" dirty="0" smtClean="0">
                <a:latin typeface="Times New Roman" pitchFamily="18" charset="0"/>
              </a:rPr>
              <a:t>e posted on the website of the statistical office/committee (public document)</a:t>
            </a:r>
            <a:endParaRPr lang="en-GB" sz="2000" dirty="0" smtClean="0">
              <a:latin typeface="Times New Roman" pitchFamily="18" charset="0"/>
            </a:endParaRP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</a:rPr>
              <a:t>Global assessment’s recommendations to be incorporated into  annual and multi-year statistical programmes (NSDS)</a:t>
            </a:r>
            <a:endParaRPr lang="en-GB" sz="2000" dirty="0" smtClean="0">
              <a:latin typeface="Times New Roman" pitchFamily="18" charset="0"/>
            </a:endParaRPr>
          </a:p>
        </p:txBody>
      </p:sp>
      <p:sp>
        <p:nvSpPr>
          <p:cNvPr id="34819" name="Dian numeron paikkamerkki 4"/>
          <p:cNvSpPr txBox="1">
            <a:spLocks noGrp="1"/>
          </p:cNvSpPr>
          <p:nvPr/>
        </p:nvSpPr>
        <p:spPr bwMode="auto">
          <a:xfrm>
            <a:off x="8493125" y="6553200"/>
            <a:ext cx="5095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GB" sz="1000" dirty="0">
              <a:latin typeface="Arial" charset="0"/>
            </a:endParaRPr>
          </a:p>
        </p:txBody>
      </p:sp>
      <p:sp>
        <p:nvSpPr>
          <p:cNvPr id="34820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47650" y="1686039"/>
            <a:ext cx="8135938" cy="799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lvl="1" indent="4763" algn="just" defTabSz="630238" eaLnBrk="0" hangingPunct="0">
              <a:spcBef>
                <a:spcPts val="1200"/>
              </a:spcBef>
              <a:buSzPct val="70000"/>
              <a:defRPr/>
            </a:pP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 </a:t>
            </a: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order to be an effective tool for the development of national statistical capacities, a </a:t>
            </a: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global assessment should:</a:t>
            </a:r>
            <a:endParaRPr lang="en-GB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5178456"/>
      </p:ext>
    </p:extLst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Conclusions </a:t>
            </a:r>
            <a:r>
              <a:rPr lang="en-US" sz="18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/2</a:t>
            </a:r>
            <a:endParaRPr lang="en-GB" sz="18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808820"/>
            <a:ext cx="8135938" cy="4068105"/>
          </a:xfrm>
        </p:spPr>
        <p:txBody>
          <a:bodyPr/>
          <a:lstStyle/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1800" dirty="0" smtClean="0">
                <a:latin typeface="Times New Roman" pitchFamily="18" charset="0"/>
              </a:rPr>
              <a:t>be used by international and bilateral partners in the planning and monitoring of their technical cooperation activities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1800" dirty="0" smtClean="0">
                <a:latin typeface="Times New Roman" pitchFamily="18" charset="0"/>
              </a:rPr>
              <a:t>be conducted on a regular basis, ideally every 4-5 years, to assess the  completion of the current multi-year programme and to design the next one</a:t>
            </a:r>
            <a:endParaRPr lang="en-GB" sz="1800" dirty="0" smtClean="0">
              <a:latin typeface="Times New Roman" pitchFamily="18" charset="0"/>
            </a:endParaRPr>
          </a:p>
        </p:txBody>
      </p:sp>
      <p:sp>
        <p:nvSpPr>
          <p:cNvPr id="34819" name="Dian numeron paikkamerkki 4"/>
          <p:cNvSpPr txBox="1">
            <a:spLocks noGrp="1"/>
          </p:cNvSpPr>
          <p:nvPr/>
        </p:nvSpPr>
        <p:spPr bwMode="auto">
          <a:xfrm>
            <a:off x="8493125" y="6553200"/>
            <a:ext cx="5095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GB" sz="1000" dirty="0">
              <a:latin typeface="Arial" charset="0"/>
            </a:endParaRPr>
          </a:p>
        </p:txBody>
      </p:sp>
      <p:sp>
        <p:nvSpPr>
          <p:cNvPr id="34820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280471"/>
      </p:ext>
    </p:extLst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49500"/>
            <a:ext cx="7924800" cy="37465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b="1" dirty="0" smtClean="0">
              <a:solidFill>
                <a:srgbClr val="660033"/>
              </a:solidFill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 b="1" dirty="0" smtClean="0">
                <a:solidFill>
                  <a:srgbClr val="660033"/>
                </a:solidFill>
                <a:latin typeface="Times New Roman" pitchFamily="18" charset="0"/>
              </a:rPr>
              <a:t>Thank you for your attention.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en-US" sz="3200" b="0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Official Statistics</a:t>
            </a:r>
            <a:endParaRPr lang="en-GB" sz="18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3141663"/>
            <a:ext cx="8135938" cy="2735262"/>
          </a:xfrm>
        </p:spPr>
        <p:txBody>
          <a:bodyPr/>
          <a:lstStyle/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</a:rPr>
              <a:t>Official statistics are important for policy making in a modern society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</a:rPr>
              <a:t>Official statistics are vital for monitoring the effects of policies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</a:rPr>
              <a:t>Official statistics are crucial for understanding the society around us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</a:rPr>
              <a:t>Comparable statistics across countries and regions are a necessity in a globalised society</a:t>
            </a:r>
            <a:endParaRPr lang="en-GB" sz="2000" dirty="0">
              <a:latin typeface="Times New Roman" pitchFamily="18" charset="0"/>
            </a:endParaRPr>
          </a:p>
        </p:txBody>
      </p:sp>
      <p:sp>
        <p:nvSpPr>
          <p:cNvPr id="25604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850" y="1844675"/>
            <a:ext cx="81359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lvl="1" indent="4763" algn="just" defTabSz="630238" eaLnBrk="0" hangingPunct="0">
              <a:spcBef>
                <a:spcPts val="1200"/>
              </a:spcBef>
              <a:buSzPct val="70000"/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Impartial and reliable statistical data are widely considered as a prerequisite for a democratic society and a necessary condition for the smooth running of a competitive market economy.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6981106"/>
      </p:ext>
    </p:extLst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Aim of Global Assessment</a:t>
            </a:r>
            <a:endParaRPr lang="en-GB" sz="18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3141663"/>
            <a:ext cx="8135938" cy="2735262"/>
          </a:xfrm>
        </p:spPr>
        <p:txBody>
          <a:bodyPr/>
          <a:lstStyle/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</a:rPr>
              <a:t>The NSO to plan long-term development of statistics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</a:rPr>
              <a:t>National authorities to better understand the role and the mission of official statistics and ultimately to allocate necessary  financial and human resources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</a:rPr>
              <a:t>International partners to have a better knowledge of the state of development of the statistical system in the country for planning capacity building programmes</a:t>
            </a:r>
            <a:endParaRPr lang="en-GB" sz="2000" dirty="0" smtClean="0">
              <a:latin typeface="Times New Roman" pitchFamily="18" charset="0"/>
            </a:endParaRPr>
          </a:p>
        </p:txBody>
      </p:sp>
      <p:sp>
        <p:nvSpPr>
          <p:cNvPr id="25603" name="Dian numeron paikkamerkki 4"/>
          <p:cNvSpPr txBox="1">
            <a:spLocks noGrp="1"/>
          </p:cNvSpPr>
          <p:nvPr/>
        </p:nvSpPr>
        <p:spPr bwMode="auto">
          <a:xfrm>
            <a:off x="8493125" y="6553200"/>
            <a:ext cx="5095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GB" sz="1000" dirty="0">
              <a:latin typeface="Arial" charset="0"/>
            </a:endParaRPr>
          </a:p>
        </p:txBody>
      </p:sp>
      <p:sp>
        <p:nvSpPr>
          <p:cNvPr id="25604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850" y="1844675"/>
            <a:ext cx="81359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lvl="1" indent="4763" algn="just" defTabSz="630238" eaLnBrk="0" hangingPunct="0">
              <a:spcBef>
                <a:spcPts val="1200"/>
              </a:spcBef>
              <a:buSzPct val="70000"/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aim of a global assessment of the national statistical system is to provide a clear picture of the state of development of official statistics in the country.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Coverage of Global Assessment</a:t>
            </a:r>
            <a:endParaRPr lang="en-GB" sz="18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852613"/>
            <a:ext cx="8135938" cy="4141787"/>
          </a:xfrm>
        </p:spPr>
        <p:txBody>
          <a:bodyPr/>
          <a:lstStyle/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</a:rPr>
              <a:t>The legal and institutional aspects of the national statistical  system:</a:t>
            </a:r>
          </a:p>
          <a:p>
            <a:pPr marL="903288" lvl="1" indent="-365125" defTabSz="630238">
              <a:spcBef>
                <a:spcPts val="600"/>
              </a:spcBef>
              <a:buSzPct val="70000"/>
              <a:buFontTx/>
              <a:buNone/>
            </a:pPr>
            <a:r>
              <a:rPr lang="en-US" sz="2000" i="1" dirty="0" smtClean="0">
                <a:latin typeface="Times New Roman" pitchFamily="18" charset="0"/>
              </a:rPr>
              <a:t>	Fundamental principles of Official Statistics, Statistical Law, Coordination of the National System of Official Statistics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</a:rPr>
              <a:t>The technical and organizational capacity to produce and disseminate official statistics in all relevant areas:</a:t>
            </a:r>
          </a:p>
          <a:p>
            <a:pPr marL="903288" lvl="1" indent="-365125" defTabSz="630238">
              <a:spcBef>
                <a:spcPts val="600"/>
              </a:spcBef>
              <a:buSzPct val="70000"/>
              <a:buFontTx/>
              <a:buNone/>
            </a:pPr>
            <a:r>
              <a:rPr lang="en-US" sz="2000" dirty="0" smtClean="0">
                <a:latin typeface="Times New Roman" pitchFamily="18" charset="0"/>
              </a:rPr>
              <a:t>	</a:t>
            </a:r>
            <a:r>
              <a:rPr lang="en-US" sz="2000" i="1" dirty="0" smtClean="0">
                <a:latin typeface="Times New Roman" pitchFamily="18" charset="0"/>
              </a:rPr>
              <a:t>Structure and functioning of the National Statistical Office/Committee, data collection – statistical registers –data processing - dissemination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</a:rPr>
              <a:t>The compliance of statistical output with international standards, norms and recommendations</a:t>
            </a:r>
          </a:p>
        </p:txBody>
      </p:sp>
      <p:sp>
        <p:nvSpPr>
          <p:cNvPr id="27652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National System of Official Statistics </a:t>
            </a:r>
            <a:r>
              <a:rPr lang="en-US" sz="18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/1</a:t>
            </a:r>
            <a:endParaRPr lang="en-GB" sz="18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6535" y="2754313"/>
            <a:ext cx="7749403" cy="3960812"/>
          </a:xfrm>
        </p:spPr>
        <p:txBody>
          <a:bodyPr/>
          <a:lstStyle/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</a:rPr>
              <a:t>National Statistical Office/Committee</a:t>
            </a:r>
          </a:p>
          <a:p>
            <a:pPr lvl="2" defTabSz="630238">
              <a:spcBef>
                <a:spcPts val="600"/>
              </a:spcBef>
              <a:buSzPct val="70000"/>
              <a:buFontTx/>
              <a:buChar char="•"/>
            </a:pPr>
            <a:r>
              <a:rPr lang="en-GB" sz="1800" dirty="0" smtClean="0">
                <a:latin typeface="Times New Roman" pitchFamily="18" charset="0"/>
              </a:rPr>
              <a:t>Central Statistical Office/Committee</a:t>
            </a:r>
          </a:p>
          <a:p>
            <a:pPr lvl="2" defTabSz="630238">
              <a:spcBef>
                <a:spcPts val="600"/>
              </a:spcBef>
              <a:buSzPct val="70000"/>
              <a:buFontTx/>
              <a:buChar char="•"/>
            </a:pPr>
            <a:r>
              <a:rPr lang="en-GB" sz="1800" dirty="0" smtClean="0">
                <a:latin typeface="Times New Roman" pitchFamily="18" charset="0"/>
              </a:rPr>
              <a:t>Territorial statistical bodies</a:t>
            </a:r>
          </a:p>
          <a:p>
            <a:pPr lvl="2" defTabSz="630238">
              <a:spcBef>
                <a:spcPts val="600"/>
              </a:spcBef>
              <a:buSzPct val="70000"/>
              <a:buFontTx/>
              <a:buChar char="•"/>
            </a:pPr>
            <a:r>
              <a:rPr lang="en-GB" sz="1800" dirty="0" smtClean="0">
                <a:latin typeface="Times New Roman" pitchFamily="18" charset="0"/>
              </a:rPr>
              <a:t>Other subordinated bodies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</a:rPr>
              <a:t>Other producers of official statistics</a:t>
            </a:r>
          </a:p>
          <a:p>
            <a:pPr lvl="2" defTabSz="630238">
              <a:spcBef>
                <a:spcPts val="600"/>
              </a:spcBef>
              <a:buSzPct val="70000"/>
              <a:buFontTx/>
              <a:buChar char="•"/>
            </a:pPr>
            <a:r>
              <a:rPr lang="en-GB" sz="1800" dirty="0" smtClean="0">
                <a:latin typeface="Times New Roman" pitchFamily="18" charset="0"/>
              </a:rPr>
              <a:t>National Bank – Balance of Payments</a:t>
            </a:r>
          </a:p>
          <a:p>
            <a:pPr lvl="2" defTabSz="630238">
              <a:spcBef>
                <a:spcPts val="600"/>
              </a:spcBef>
              <a:buSzPct val="70000"/>
              <a:buFontTx/>
              <a:buChar char="•"/>
            </a:pPr>
            <a:r>
              <a:rPr lang="en-GB" sz="1800" dirty="0" smtClean="0">
                <a:latin typeface="Times New Roman" pitchFamily="18" charset="0"/>
              </a:rPr>
              <a:t>Ministry of Finance – Government Finance Statistics</a:t>
            </a:r>
          </a:p>
          <a:p>
            <a:pPr lvl="2" defTabSz="630238">
              <a:spcBef>
                <a:spcPts val="600"/>
              </a:spcBef>
              <a:buSzPct val="70000"/>
              <a:buFontTx/>
              <a:buChar char="•"/>
            </a:pPr>
            <a:r>
              <a:rPr lang="en-GB" sz="1800" dirty="0" smtClean="0">
                <a:latin typeface="Times New Roman" pitchFamily="18" charset="0"/>
              </a:rPr>
              <a:t>...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</a:rPr>
              <a:t>Statistical Council – High-level advisory bodies</a:t>
            </a:r>
          </a:p>
        </p:txBody>
      </p:sp>
      <p:sp>
        <p:nvSpPr>
          <p:cNvPr id="21507" name="Dian numeron paikkamerkki 4"/>
          <p:cNvSpPr txBox="1">
            <a:spLocks noGrp="1"/>
          </p:cNvSpPr>
          <p:nvPr/>
        </p:nvSpPr>
        <p:spPr bwMode="auto">
          <a:xfrm>
            <a:off x="8493125" y="6553200"/>
            <a:ext cx="5095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GB" sz="1000" dirty="0">
              <a:latin typeface="Arial" charset="0"/>
            </a:endParaRPr>
          </a:p>
        </p:txBody>
      </p:sp>
      <p:sp>
        <p:nvSpPr>
          <p:cNvPr id="21508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850" y="1844675"/>
            <a:ext cx="8135938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lvl="1" indent="4763" algn="just" defTabSz="630238" eaLnBrk="0" hangingPunct="0">
              <a:spcBef>
                <a:spcPts val="1200"/>
              </a:spcBef>
              <a:buSzPct val="70000"/>
              <a:defRPr/>
            </a:pPr>
            <a:r>
              <a:rPr lang="en-GB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All public organisations and units within a country that jointly collect, process and disseminate official statistics: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National System of Official Statistics </a:t>
            </a:r>
            <a:r>
              <a:rPr lang="en-US" sz="18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/2</a:t>
            </a:r>
            <a:endParaRPr lang="en-GB" sz="18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1" y="2708275"/>
            <a:ext cx="7812088" cy="2611438"/>
          </a:xfrm>
        </p:spPr>
        <p:txBody>
          <a:bodyPr/>
          <a:lstStyle/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</a:rPr>
              <a:t>UN Fundamental principles of Official </a:t>
            </a:r>
            <a:r>
              <a:rPr lang="en-GB" sz="2000" dirty="0" smtClean="0">
                <a:latin typeface="Times New Roman" pitchFamily="18" charset="0"/>
              </a:rPr>
              <a:t>Statistics and European Statistics Code of Practice</a:t>
            </a:r>
            <a:endParaRPr lang="en-GB" sz="1800" dirty="0" smtClean="0">
              <a:latin typeface="Times New Roman" pitchFamily="18" charset="0"/>
            </a:endParaRP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</a:rPr>
              <a:t>National Statistical Law and related secondary legislation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</a:rPr>
              <a:t>Annual and multi-year statistical </a:t>
            </a:r>
            <a:r>
              <a:rPr lang="en-GB" sz="2000" dirty="0" smtClean="0">
                <a:latin typeface="Times New Roman" pitchFamily="18" charset="0"/>
              </a:rPr>
              <a:t>programmes</a:t>
            </a:r>
            <a:endParaRPr lang="en-GB" sz="2000" dirty="0" smtClean="0">
              <a:latin typeface="Times New Roman" pitchFamily="18" charset="0"/>
            </a:endParaRP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</a:rPr>
              <a:t>National Statistical Institute/Committee as the coordinator of the overall National system of official Statistics</a:t>
            </a:r>
          </a:p>
        </p:txBody>
      </p:sp>
      <p:sp>
        <p:nvSpPr>
          <p:cNvPr id="23555" name="Dian numeron paikkamerkki 4"/>
          <p:cNvSpPr txBox="1">
            <a:spLocks noGrp="1"/>
          </p:cNvSpPr>
          <p:nvPr/>
        </p:nvSpPr>
        <p:spPr bwMode="auto">
          <a:xfrm>
            <a:off x="8493125" y="6553200"/>
            <a:ext cx="5095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endParaRPr lang="en-GB" sz="1000" dirty="0">
              <a:latin typeface="Arial" charset="0"/>
            </a:endParaRPr>
          </a:p>
        </p:txBody>
      </p:sp>
      <p:sp>
        <p:nvSpPr>
          <p:cNvPr id="23556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850" y="1844675"/>
            <a:ext cx="8135938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lvl="1" indent="4763" algn="just" defTabSz="630238" eaLnBrk="0" hangingPunct="0">
              <a:spcBef>
                <a:spcPts val="1200"/>
              </a:spcBef>
              <a:buSzPct val="70000"/>
              <a:defRPr/>
            </a:pPr>
            <a:r>
              <a:rPr lang="en-GB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legal and institutional framework of a National System of Official Statistics:</a:t>
            </a:r>
          </a:p>
        </p:txBody>
      </p:sp>
      <p:sp>
        <p:nvSpPr>
          <p:cNvPr id="23559" name="Rectangle 3"/>
          <p:cNvSpPr txBox="1">
            <a:spLocks noChangeArrowheads="1"/>
          </p:cNvSpPr>
          <p:nvPr/>
        </p:nvSpPr>
        <p:spPr bwMode="auto">
          <a:xfrm>
            <a:off x="881063" y="5310188"/>
            <a:ext cx="7516812" cy="81915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pPr marL="179388" lvl="1" indent="4763" defTabSz="630238" eaLnBrk="0" hangingPunct="0">
              <a:spcBef>
                <a:spcPts val="1200"/>
              </a:spcBef>
              <a:buSzPct val="70000"/>
              <a:buFont typeface="Wingdings" pitchFamily="2" charset="2"/>
              <a:buNone/>
            </a:pPr>
            <a:r>
              <a:rPr lang="en-US" sz="2000" dirty="0">
                <a:solidFill>
                  <a:srgbClr val="A50021"/>
                </a:solidFill>
              </a:rPr>
              <a:t>relevance – impartiality – professional independence – confidentiality – cost-effectiveness – equal access …</a:t>
            </a:r>
            <a:endParaRPr lang="en-GB" sz="2000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Global Assessment Report</a:t>
            </a:r>
            <a:endParaRPr lang="en-GB" sz="18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3141663"/>
            <a:ext cx="8135938" cy="2735262"/>
          </a:xfrm>
        </p:spPr>
        <p:txBody>
          <a:bodyPr/>
          <a:lstStyle/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</a:rPr>
              <a:t>Legal Setting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</a:rPr>
              <a:t>National System of Official Statistics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</a:rPr>
              <a:t>National Statistical Office/Committee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</a:rPr>
              <a:t>Primary data sources and registers </a:t>
            </a:r>
            <a:r>
              <a:rPr lang="en-GB" sz="2000" dirty="0" smtClean="0">
                <a:latin typeface="Times New Roman" pitchFamily="18" charset="0"/>
              </a:rPr>
              <a:t>(input and production </a:t>
            </a:r>
            <a:r>
              <a:rPr lang="en-GB" sz="2000" dirty="0" smtClean="0">
                <a:latin typeface="Times New Roman" pitchFamily="18" charset="0"/>
              </a:rPr>
              <a:t>processes)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>
                <a:latin typeface="Times New Roman" pitchFamily="18" charset="0"/>
              </a:rPr>
              <a:t>Statistical </a:t>
            </a:r>
            <a:r>
              <a:rPr lang="en-GB" sz="2000" dirty="0" smtClean="0">
                <a:latin typeface="Times New Roman" pitchFamily="18" charset="0"/>
              </a:rPr>
              <a:t>domains (output)</a:t>
            </a:r>
            <a:endParaRPr lang="en-GB" sz="2000" dirty="0" smtClean="0">
              <a:latin typeface="Times New Roman" pitchFamily="18" charset="0"/>
            </a:endParaRPr>
          </a:p>
        </p:txBody>
      </p:sp>
      <p:sp>
        <p:nvSpPr>
          <p:cNvPr id="34820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850" y="1844675"/>
            <a:ext cx="81359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lvl="1" indent="4763" algn="just" defTabSz="630238" eaLnBrk="0" hangingPunct="0">
              <a:spcBef>
                <a:spcPts val="1200"/>
              </a:spcBef>
              <a:buSzPct val="70000"/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 structure of report reflects the aim and coverage of the Global Assessment and proposes for each section specific recommendations for improvement. </a:t>
            </a: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838835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2009 EECCA Seminar in Yalta </a:t>
            </a:r>
            <a:r>
              <a:rPr lang="en-US" sz="18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/1</a:t>
            </a:r>
            <a:endParaRPr lang="en-GB" sz="18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916113"/>
            <a:ext cx="8135938" cy="3960812"/>
          </a:xfrm>
        </p:spPr>
        <p:txBody>
          <a:bodyPr/>
          <a:lstStyle/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</a:rPr>
              <a:t>Management Seminar on Global Assessments organized by EFTA-Eurostat-UNECE in September 2009 in Yalta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</a:rPr>
              <a:t>Heads and deputy heads of 11 national statistical institutes participated: Armenia, Azerbaijan, Belarus, Georgia, Kazakhstan, Kyrgyzstan, Moldova, Mongolia, Russia, Tajikistan, Ukraine</a:t>
            </a:r>
          </a:p>
          <a:p>
            <a:pPr marL="903288" lvl="1" indent="-365125" defTabSz="630238">
              <a:spcBef>
                <a:spcPts val="1200"/>
              </a:spcBef>
              <a:buSzPct val="70000"/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</a:rPr>
              <a:t>Experts from CIS-STAT, Iceland, the former Yugoslav Republic of Macedonia and Norway </a:t>
            </a:r>
          </a:p>
        </p:txBody>
      </p:sp>
      <p:sp>
        <p:nvSpPr>
          <p:cNvPr id="36868" name="Alatunnisteen paikkamerkki 5"/>
          <p:cNvSpPr txBox="1">
            <a:spLocks noGrp="1"/>
          </p:cNvSpPr>
          <p:nvPr/>
        </p:nvSpPr>
        <p:spPr bwMode="auto">
          <a:xfrm>
            <a:off x="4994275" y="6553200"/>
            <a:ext cx="2039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000" noProof="1">
              <a:latin typeface="Arial" charset="0"/>
            </a:endParaRPr>
          </a:p>
        </p:txBody>
      </p:sp>
      <p:sp>
        <p:nvSpPr>
          <p:cNvPr id="402439" name="Rectangle 2"/>
          <p:cNvSpPr>
            <a:spLocks noChangeArrowheads="1"/>
          </p:cNvSpPr>
          <p:nvPr/>
        </p:nvSpPr>
        <p:spPr bwMode="auto">
          <a:xfrm>
            <a:off x="468313" y="692150"/>
            <a:ext cx="75596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GB" sz="32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765175"/>
            <a:ext cx="7200900" cy="990600"/>
          </a:xfrm>
        </p:spPr>
        <p:txBody>
          <a:bodyPr/>
          <a:lstStyle/>
          <a:p>
            <a:pPr eaLnBrk="1" hangingPunct="1">
              <a:spcBef>
                <a:spcPct val="10000"/>
              </a:spcBef>
              <a:defRPr/>
            </a:pPr>
            <a:r>
              <a:rPr lang="en-US" sz="32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2009 EECCA Seminar in Yalta </a:t>
            </a:r>
            <a:r>
              <a:rPr lang="en-US" sz="1800" b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/2</a:t>
            </a:r>
            <a:endParaRPr lang="en-GB" sz="1800" b="0" dirty="0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38915" name="Picture 3" descr="http://www.palmira-palace.com/pic/about/Palmir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1828800"/>
            <a:ext cx="3097213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6" descr="E:\GG\Photos\Yalta 2009\Yalta 2009 group pictu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1844675"/>
            <a:ext cx="3024188" cy="203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7" descr="E:\GG\Photos\Yalta 2009\Yalta 2009 byfuglien.gamez.bratanov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2138" y="4005263"/>
            <a:ext cx="30956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  <p:sndAc>
      <p:endSnd/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ECE PP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FF"/>
      </a:hlink>
      <a:folHlink>
        <a:srgbClr val="B2B2B2"/>
      </a:folHlink>
    </a:clrScheme>
    <a:fontScheme name="UNECE PP Presentation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UNECE PP Presentatio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ECE PP Presentatio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ECE PP Presentatio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20913</TotalTime>
  <Words>669</Words>
  <Application>Microsoft Office PowerPoint</Application>
  <PresentationFormat>On-screen Show (4:3)</PresentationFormat>
  <Paragraphs>81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UNECE PP Presentation template</vt:lpstr>
      <vt:lpstr> Global Assessment of National Statistical Systems:  A tool for planning and monitoring capacity building programmes</vt:lpstr>
      <vt:lpstr>Official Statistics</vt:lpstr>
      <vt:lpstr>Aim of Global Assessment</vt:lpstr>
      <vt:lpstr>Coverage of Global Assessment</vt:lpstr>
      <vt:lpstr>National System of Official Statistics /1</vt:lpstr>
      <vt:lpstr>National System of Official Statistics /2</vt:lpstr>
      <vt:lpstr>Global Assessment Report</vt:lpstr>
      <vt:lpstr>2009 EECCA Seminar in Yalta /1</vt:lpstr>
      <vt:lpstr>2009 EECCA Seminar in Yalta /2</vt:lpstr>
      <vt:lpstr>2009 EECCA Seminar in Yalta /3</vt:lpstr>
      <vt:lpstr>Conclusions /1</vt:lpstr>
      <vt:lpstr>Conclusions /2</vt:lpstr>
      <vt:lpstr>PowerPoint Presentation</vt:lpstr>
    </vt:vector>
  </TitlesOfParts>
  <Company>United Nations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International Family of Classification</dc:title>
  <dc:creator>Juergen Schwaerzler</dc:creator>
  <cp:lastModifiedBy>Gabriel Gamez</cp:lastModifiedBy>
  <cp:revision>616</cp:revision>
  <cp:lastPrinted>2012-08-08T10:07:35Z</cp:lastPrinted>
  <dcterms:created xsi:type="dcterms:W3CDTF">2002-04-05T15:48:34Z</dcterms:created>
  <dcterms:modified xsi:type="dcterms:W3CDTF">2012-08-09T11:53:08Z</dcterms:modified>
</cp:coreProperties>
</file>