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61" r:id="rId4"/>
    <p:sldId id="262" r:id="rId5"/>
    <p:sldId id="265" r:id="rId6"/>
    <p:sldId id="263" r:id="rId7"/>
    <p:sldId id="258" r:id="rId8"/>
    <p:sldId id="259" r:id="rId9"/>
    <p:sldId id="266" r:id="rId10"/>
    <p:sldId id="257" r:id="rId11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8" autoAdjust="0"/>
    <p:restoredTop sz="94660"/>
  </p:normalViewPr>
  <p:slideViewPr>
    <p:cSldViewPr>
      <p:cViewPr varScale="1">
        <p:scale>
          <a:sx n="72" d="100"/>
          <a:sy n="72" d="100"/>
        </p:scale>
        <p:origin x="-1409" y="-7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00" y="-63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7AC86-969F-4BA0-BDF6-FCB1476455A7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6C4FD-0A31-4DC7-AF39-F771E50B0D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742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FDDBE-DCBB-4F56-9440-145FEA151B4D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1DFE6-750D-4E11-B334-EED619266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38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DFE6-750D-4E11-B334-EED619266D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224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DFE6-750D-4E11-B334-EED619266D2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000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DFE6-750D-4E11-B334-EED619266D2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5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DFE6-750D-4E11-B334-EED619266D2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197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DFE6-750D-4E11-B334-EED619266D2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67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DFE6-750D-4E11-B334-EED619266D2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719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DFE6-750D-4E11-B334-EED619266D2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380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DFE6-750D-4E11-B334-EED619266D2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680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DFE6-750D-4E11-B334-EED619266D2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281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DFE6-750D-4E11-B334-EED619266D2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48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330-8B6A-4984-9EEA-8BA303DAB523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7894A-5EDF-4FB1-B773-AFDD0D358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330-8B6A-4984-9EEA-8BA303DAB523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94A-5EDF-4FB1-B773-AFDD0D358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330-8B6A-4984-9EEA-8BA303DAB523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94A-5EDF-4FB1-B773-AFDD0D358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330-8B6A-4984-9EEA-8BA303DAB523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94A-5EDF-4FB1-B773-AFDD0D358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330-8B6A-4984-9EEA-8BA303DAB523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94A-5EDF-4FB1-B773-AFDD0D358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330-8B6A-4984-9EEA-8BA303DAB523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94A-5EDF-4FB1-B773-AFDD0D358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330-8B6A-4984-9EEA-8BA303DAB523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94A-5EDF-4FB1-B773-AFDD0D358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330-8B6A-4984-9EEA-8BA303DAB523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94A-5EDF-4FB1-B773-AFDD0D358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330-8B6A-4984-9EEA-8BA303DAB523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94A-5EDF-4FB1-B773-AFDD0D358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330-8B6A-4984-9EEA-8BA303DAB523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94A-5EDF-4FB1-B773-AFDD0D358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330-8B6A-4984-9EEA-8BA303DAB523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94A-5EDF-4FB1-B773-AFDD0D358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4315330-8B6A-4984-9EEA-8BA303DAB523}" type="datetimeFigureOut">
              <a:rPr kumimoji="1" lang="ja-JP" altLang="en-US" smtClean="0"/>
              <a:t>2012/5/8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7F7894A-5EDF-4FB1-B773-AFDD0D358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3200" b="1" dirty="0">
                <a:effectLst/>
                <a:latin typeface="+mj-lt"/>
              </a:rPr>
              <a:t>Optimizing Business Processes and Systems of National Accounts in Japan</a:t>
            </a:r>
            <a:r>
              <a:rPr lang="ja-JP" altLang="ja-JP" dirty="0">
                <a:effectLst/>
              </a:rPr>
              <a:t/>
            </a:r>
            <a:br>
              <a:rPr lang="ja-JP" altLang="ja-JP" dirty="0">
                <a:effectLst/>
              </a:rPr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/>
              <a:t>Masashi Shigeno and Shigeru Hayashi</a:t>
            </a:r>
            <a:endParaRPr lang="ja-JP" altLang="ja-JP" dirty="0"/>
          </a:p>
          <a:p>
            <a:r>
              <a:rPr lang="en-US" altLang="ja-JP" dirty="0"/>
              <a:t>Department of National Accounts, Economic and Social Research Institute (ESRI), Japan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80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83568" y="1556792"/>
            <a:ext cx="820891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latin typeface="+mj-lt"/>
              </a:rPr>
              <a:t>On the right track towards goal?: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>
                <a:latin typeface="+mj-lt"/>
              </a:rPr>
              <a:t>A series of estimation works, that take approximately two hours on the mainframe FORTRAN, now takes only one to two minutes by the Excel/VBA. </a:t>
            </a:r>
          </a:p>
          <a:p>
            <a:endParaRPr lang="en-US" altLang="ja-JP" dirty="0" smtClean="0">
              <a:latin typeface="+mj-lt"/>
            </a:endParaRPr>
          </a:p>
          <a:p>
            <a:endParaRPr lang="en-US" altLang="ja-JP" dirty="0" smtClean="0">
              <a:latin typeface="+mj-lt"/>
            </a:endParaRPr>
          </a:p>
          <a:p>
            <a:r>
              <a:rPr lang="en-US" altLang="ja-JP" sz="2400" b="1" dirty="0" smtClean="0">
                <a:latin typeface="+mj-lt"/>
              </a:rPr>
              <a:t>Only </a:t>
            </a:r>
            <a:r>
              <a:rPr lang="en-US" altLang="ja-JP" sz="2400" b="1" dirty="0">
                <a:latin typeface="+mj-lt"/>
              </a:rPr>
              <a:t>about three years left to complete this </a:t>
            </a:r>
            <a:r>
              <a:rPr lang="en-US" altLang="ja-JP" sz="2400" b="1" dirty="0" smtClean="0">
                <a:latin typeface="+mj-lt"/>
              </a:rPr>
              <a:t>project</a:t>
            </a:r>
            <a:r>
              <a:rPr lang="en-US" altLang="ja-JP" sz="2400" b="1" dirty="0">
                <a:latin typeface="+mj-lt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>
                <a:latin typeface="+mj-lt"/>
              </a:rPr>
              <a:t>Concurrently addressing challenges toward the implementation of 08SNA</a:t>
            </a:r>
            <a:endParaRPr lang="en-US" altLang="ja-JP" sz="2400" b="1" dirty="0">
              <a:latin typeface="+mj-lt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11560" y="1340768"/>
            <a:ext cx="8280920" cy="43924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4779" y="476672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C00000"/>
                </a:solidFill>
                <a:latin typeface="+mj-lt"/>
              </a:rPr>
              <a:t>Ⅳ.</a:t>
            </a:r>
            <a:r>
              <a:rPr lang="ja-JP" altLang="en-US" sz="4000" b="1" dirty="0">
                <a:solidFill>
                  <a:srgbClr val="C00000"/>
                </a:solidFill>
                <a:latin typeface="+mj-lt"/>
              </a:rPr>
              <a:t>　</a:t>
            </a:r>
            <a:r>
              <a:rPr lang="en-US" altLang="ja-JP" sz="4000" b="1" dirty="0">
                <a:solidFill>
                  <a:srgbClr val="C00000"/>
                </a:solidFill>
                <a:latin typeface="+mj-lt"/>
              </a:rPr>
              <a:t>Next  Steps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95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55576" y="1412776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Main Responsibilities of DNA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>
                <a:latin typeface="+mj-lt"/>
              </a:rPr>
              <a:t>Compile</a:t>
            </a:r>
            <a:r>
              <a:rPr lang="ja-JP" altLang="en-US" sz="2400" dirty="0">
                <a:latin typeface="+mj-lt"/>
              </a:rPr>
              <a:t> </a:t>
            </a:r>
            <a:r>
              <a:rPr lang="en-US" altLang="ja-JP" sz="2400" dirty="0" smtClean="0">
                <a:latin typeface="+mj-lt"/>
              </a:rPr>
              <a:t>and Publish estimates for GDP and other components in the System of National Accounts (SNA)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3488487"/>
            <a:ext cx="756084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What is SNA?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>
                <a:latin typeface="+mj-lt"/>
              </a:rPr>
              <a:t>Providing an  overview of economic process, recording how production is distributed among consumers, business, government  and foreign nations.</a:t>
            </a:r>
            <a:endParaRPr lang="en-US" altLang="ja-JP" dirty="0" smtClean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11560" y="1124744"/>
            <a:ext cx="7992888" cy="4896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339919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I. Introduction</a:t>
            </a:r>
            <a:endParaRPr lang="en-US" altLang="ja-JP" sz="4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839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12968" cy="6605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17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31373" y="1067645"/>
            <a:ext cx="8568952" cy="4968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typical </a:t>
            </a:r>
            <a:r>
              <a:rPr lang="en-US" altLang="ja-JP" sz="2400" b="1" dirty="0">
                <a:solidFill>
                  <a:schemeClr val="tx1"/>
                </a:solidFill>
                <a:latin typeface="+mj-lt"/>
              </a:rPr>
              <a:t>estimation flow </a:t>
            </a:r>
            <a:r>
              <a:rPr lang="en-US" altLang="ja-JP" sz="2400" b="1" dirty="0" smtClean="0">
                <a:solidFill>
                  <a:schemeClr val="tx1"/>
                </a:solidFill>
                <a:latin typeface="+mj-lt"/>
              </a:rPr>
              <a:t>in JSNA 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processed 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in each division/team is as follows;</a:t>
            </a:r>
            <a:endParaRPr lang="ja-JP" altLang="ja-JP" sz="2400" dirty="0">
              <a:solidFill>
                <a:schemeClr val="tx1"/>
              </a:solidFill>
              <a:latin typeface="+mj-lt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 </a:t>
            </a:r>
            <a:endParaRPr lang="ja-JP" altLang="ja-JP" sz="24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AutoNum type="alphaLcParenBoth"/>
            </a:pP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ja-JP" sz="2400" b="1" dirty="0" smtClean="0">
                <a:solidFill>
                  <a:schemeClr val="tx1"/>
                </a:solidFill>
                <a:latin typeface="+mj-lt"/>
              </a:rPr>
              <a:t>Collect </a:t>
            </a:r>
            <a:r>
              <a:rPr lang="en-US" altLang="ja-JP" sz="2400" b="1" dirty="0">
                <a:solidFill>
                  <a:schemeClr val="tx1"/>
                </a:solidFill>
                <a:latin typeface="+mj-lt"/>
              </a:rPr>
              <a:t>data from external entities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, i.e. other ministries, </a:t>
            </a:r>
            <a:endParaRPr lang="en-US" altLang="ja-JP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     organizations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web 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pages, publications, etc.</a:t>
            </a:r>
            <a:endParaRPr lang="ja-JP" altLang="ja-JP" sz="2400" dirty="0">
              <a:solidFill>
                <a:schemeClr val="tx1"/>
              </a:solidFill>
              <a:latin typeface="+mj-lt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b) </a:t>
            </a:r>
            <a:r>
              <a:rPr lang="en-US" altLang="ja-JP" sz="2400" b="1" dirty="0" smtClean="0">
                <a:solidFill>
                  <a:schemeClr val="tx1"/>
                </a:solidFill>
                <a:latin typeface="+mj-lt"/>
              </a:rPr>
              <a:t>Collect </a:t>
            </a:r>
            <a:r>
              <a:rPr lang="en-US" altLang="ja-JP" sz="2400" b="1" dirty="0">
                <a:solidFill>
                  <a:schemeClr val="tx1"/>
                </a:solidFill>
                <a:latin typeface="+mj-lt"/>
              </a:rPr>
              <a:t>data from other divisions and/or teams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.</a:t>
            </a:r>
            <a:endParaRPr lang="ja-JP" altLang="ja-JP" sz="24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AutoNum type="alphaLcParenBoth" startAt="3"/>
            </a:pP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ja-JP" sz="2400" b="1" dirty="0" smtClean="0">
                <a:solidFill>
                  <a:schemeClr val="tx1"/>
                </a:solidFill>
                <a:latin typeface="+mj-lt"/>
              </a:rPr>
              <a:t>Proceed </a:t>
            </a:r>
            <a:r>
              <a:rPr lang="en-US" altLang="ja-JP" sz="2400" b="1" dirty="0">
                <a:solidFill>
                  <a:schemeClr val="tx1"/>
                </a:solidFill>
                <a:latin typeface="+mj-lt"/>
              </a:rPr>
              <a:t>secondary estimation 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by using 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mainframe</a:t>
            </a:r>
          </a:p>
          <a:p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     legacy systems and/or 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PC Excel.</a:t>
            </a:r>
            <a:endParaRPr lang="ja-JP" altLang="ja-JP" sz="2400" dirty="0">
              <a:solidFill>
                <a:schemeClr val="tx1"/>
              </a:solidFill>
              <a:latin typeface="+mj-lt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(d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US" altLang="ja-JP" sz="2400" b="1" dirty="0">
                <a:solidFill>
                  <a:schemeClr val="tx1"/>
                </a:solidFill>
                <a:latin typeface="+mj-lt"/>
              </a:rPr>
              <a:t>Deliver processed data to other divisions/teams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.</a:t>
            </a:r>
            <a:endParaRPr lang="ja-JP" altLang="ja-JP" sz="2400" dirty="0">
              <a:solidFill>
                <a:schemeClr val="tx1"/>
              </a:solidFill>
              <a:latin typeface="+mj-lt"/>
            </a:endParaRPr>
          </a:p>
          <a:p>
            <a:r>
              <a:rPr lang="en-US" altLang="ja-JP" dirty="0"/>
              <a:t> </a:t>
            </a:r>
          </a:p>
          <a:p>
            <a:r>
              <a:rPr lang="ja-JP" altLang="en-US" sz="2400" dirty="0" smtClean="0">
                <a:solidFill>
                  <a:schemeClr val="tx1"/>
                </a:solidFill>
                <a:latin typeface="+mj-lt"/>
              </a:rPr>
              <a:t>→　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Organic collaborations are required!</a:t>
            </a:r>
            <a:endParaRPr lang="ja-JP" altLang="ja-JP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1372" y="1412776"/>
            <a:ext cx="8648805" cy="4608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849" y="34778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Ⅱ. About  JSNA</a:t>
            </a:r>
            <a:endParaRPr lang="en-US" altLang="ja-JP" sz="4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134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11116" y="620688"/>
            <a:ext cx="8326667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kumimoji="1" lang="en-US" altLang="ja-JP" sz="2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Daily operational works: </a:t>
            </a:r>
          </a:p>
          <a:p>
            <a:pPr>
              <a:lnSpc>
                <a:spcPts val="2400"/>
              </a:lnSpc>
            </a:pPr>
            <a:r>
              <a:rPr kumimoji="1" lang="en-US" altLang="ja-JP" sz="2400" dirty="0" smtClean="0">
                <a:solidFill>
                  <a:schemeClr val="tx1"/>
                </a:solidFill>
                <a:latin typeface="+mj-lt"/>
              </a:rPr>
              <a:t>Tight schedule of estimation and announcement of  JSNA</a:t>
            </a:r>
            <a:endParaRPr kumimoji="1" lang="ja-JP" altLang="en-US" sz="24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20646"/>
              </p:ext>
            </p:extLst>
          </p:nvPr>
        </p:nvGraphicFramePr>
        <p:xfrm>
          <a:off x="706440" y="1700808"/>
          <a:ext cx="7704858" cy="2872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311"/>
                <a:gridCol w="1371622"/>
                <a:gridCol w="4463925"/>
              </a:tblGrid>
              <a:tr h="21824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Estimation Cycle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Public Announcement Timing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5286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Quarterly Estimate 1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Quarterly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month and 2 weeks after the end of the quarter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286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Quarterly Estimate 2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months and 10 days after the end of the quarter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82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Annual Estimate 1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Annual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 months after the end of  the </a:t>
                      </a: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year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82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Annual Estimate 2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 months after the end of the </a:t>
                      </a: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year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78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Benchmark Year Revision 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Every 5 years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Comprehensive revision of  estimation concept and methodology and Benchmark revision of every 5 years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410895" y="4653136"/>
            <a:ext cx="8326667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kumimoji="1" lang="en-US" altLang="ja-JP" sz="2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Emerging Requirements: </a:t>
            </a:r>
          </a:p>
          <a:p>
            <a:pPr marL="342900" indent="-342900">
              <a:lnSpc>
                <a:spcPts val="2400"/>
              </a:lnSpc>
              <a:buFont typeface="Arial" pitchFamily="34" charset="0"/>
              <a:buChar char="•"/>
            </a:pPr>
            <a:r>
              <a:rPr kumimoji="1" lang="en-US" altLang="ja-JP" sz="2400" dirty="0" smtClean="0">
                <a:solidFill>
                  <a:schemeClr val="tx1"/>
                </a:solidFill>
                <a:latin typeface="+mj-lt"/>
              </a:rPr>
              <a:t>Introduction of 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08SNA such as R&amp;D capitalization</a:t>
            </a:r>
          </a:p>
          <a:p>
            <a:pPr marL="342900" indent="-342900">
              <a:lnSpc>
                <a:spcPts val="2400"/>
              </a:lnSpc>
              <a:buFont typeface="Arial" pitchFamily="34" charset="0"/>
              <a:buChar char="•"/>
            </a:pPr>
            <a:r>
              <a:rPr kumimoji="1" lang="en-US" altLang="ja-JP" sz="2400" dirty="0" smtClean="0">
                <a:solidFill>
                  <a:schemeClr val="tx1"/>
                </a:solidFill>
                <a:latin typeface="+mj-lt"/>
              </a:rPr>
              <a:t>First installation of Economic Census data in Japan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23528" y="404664"/>
            <a:ext cx="8414255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8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86414" y="1484783"/>
            <a:ext cx="8352928" cy="4600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altLang="ja-JP" b="1" dirty="0">
                <a:solidFill>
                  <a:schemeClr val="tx1"/>
                </a:solidFill>
                <a:latin typeface="+mj-lt"/>
              </a:rPr>
              <a:t> </a:t>
            </a:r>
            <a:r>
              <a:rPr lang="en-US" altLang="ja-JP" sz="2400" b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  <a:latin typeface="+mj-lt"/>
              </a:rPr>
              <a:t>.</a:t>
            </a:r>
            <a:r>
              <a:rPr lang="ja-JP" altLang="ja-JP" sz="2400" b="1" dirty="0">
                <a:solidFill>
                  <a:schemeClr val="tx1"/>
                </a:solidFill>
                <a:latin typeface="+mj-lt"/>
              </a:rPr>
              <a:t>　</a:t>
            </a:r>
            <a:r>
              <a:rPr lang="en-US" altLang="ja-JP" sz="2400" b="1" dirty="0">
                <a:solidFill>
                  <a:schemeClr val="tx1"/>
                </a:solidFill>
                <a:latin typeface="+mj-lt"/>
              </a:rPr>
              <a:t>Background </a:t>
            </a:r>
            <a:endParaRPr lang="ja-JP" altLang="ja-JP" sz="2400" dirty="0">
              <a:solidFill>
                <a:schemeClr val="tx1"/>
              </a:solidFill>
              <a:latin typeface="+mj-lt"/>
            </a:endParaRPr>
          </a:p>
          <a:p>
            <a:r>
              <a:rPr lang="en-US" altLang="ja-JP" b="1" dirty="0">
                <a:solidFill>
                  <a:schemeClr val="tx1"/>
                </a:solidFill>
                <a:latin typeface="+mj-lt"/>
              </a:rPr>
              <a:t> 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Information 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systems 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used currently in 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JSNA 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estimation are 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decades-old 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in silo 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systems mainly written in mainframe FORTRAN. 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Required improvements 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in </a:t>
            </a:r>
            <a:endParaRPr lang="en-US" altLang="ja-JP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altLang="ja-JP" b="1" dirty="0" smtClean="0">
                <a:solidFill>
                  <a:schemeClr val="tx2"/>
                </a:solidFill>
                <a:latin typeface="+mj-lt"/>
              </a:rPr>
              <a:t>Performance,  efficiency,  usability,  readability ,maintainability</a:t>
            </a:r>
            <a:r>
              <a:rPr lang="en-US" altLang="ja-JP" dirty="0">
                <a:solidFill>
                  <a:schemeClr val="tx1"/>
                </a:solidFill>
                <a:latin typeface="+mj-lt"/>
              </a:rPr>
              <a:t>.</a:t>
            </a:r>
            <a:endParaRPr lang="ja-JP" altLang="ja-JP" dirty="0">
              <a:solidFill>
                <a:schemeClr val="tx1"/>
              </a:solidFill>
              <a:latin typeface="+mj-lt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+mj-lt"/>
              </a:rPr>
              <a:t> </a:t>
            </a:r>
            <a:endParaRPr lang="ja-JP" altLang="ja-JP" dirty="0">
              <a:solidFill>
                <a:schemeClr val="tx1"/>
              </a:solidFill>
              <a:latin typeface="+mj-lt"/>
            </a:endParaRPr>
          </a:p>
          <a:p>
            <a:r>
              <a:rPr lang="en-US" altLang="ja-JP" sz="2400" b="1" dirty="0" smtClean="0">
                <a:solidFill>
                  <a:schemeClr val="tx1"/>
                </a:solidFill>
                <a:latin typeface="+mj-lt"/>
              </a:rPr>
              <a:t>B.    DNA </a:t>
            </a:r>
            <a:r>
              <a:rPr lang="en-US" altLang="ja-JP" sz="2400" b="1" dirty="0">
                <a:solidFill>
                  <a:schemeClr val="tx1"/>
                </a:solidFill>
                <a:latin typeface="+mj-lt"/>
              </a:rPr>
              <a:t>has decided to take efforts towards </a:t>
            </a:r>
            <a:endParaRPr lang="en-US" altLang="ja-JP" sz="24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(1)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 Legacy Transformation from current mainframe</a:t>
            </a:r>
          </a:p>
          <a:p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    FORTRAN based systems to Excel/VBA based secure</a:t>
            </a:r>
          </a:p>
          <a:p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    and open End-User Computing (EUC) systems. </a:t>
            </a:r>
            <a:endParaRPr lang="ja-JP" altLang="ja-JP" sz="2400" dirty="0">
              <a:solidFill>
                <a:schemeClr val="tx1"/>
              </a:solidFill>
              <a:latin typeface="+mj-lt"/>
            </a:endParaRPr>
          </a:p>
          <a:p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(2) Business 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Process Reengineering with Knowledge 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    Management</a:t>
            </a:r>
            <a:endParaRPr lang="en-US" altLang="ja-JP" sz="2400" dirty="0">
              <a:solidFill>
                <a:schemeClr val="tx1"/>
              </a:solidFill>
              <a:latin typeface="+mj-lt"/>
            </a:endParaRPr>
          </a:p>
          <a:p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467544" y="1484782"/>
            <a:ext cx="8280920" cy="4824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260648"/>
            <a:ext cx="8856984" cy="1395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ja-JP" sz="3600" b="1" dirty="0">
                <a:solidFill>
                  <a:srgbClr val="C00000"/>
                </a:solidFill>
                <a:latin typeface="+mj-lt"/>
              </a:rPr>
              <a:t>Ⅲ. Towards JSNA Statistical </a:t>
            </a:r>
            <a:r>
              <a:rPr lang="en-US" altLang="ja-JP" sz="3600" b="1" dirty="0" smtClean="0">
                <a:solidFill>
                  <a:srgbClr val="C00000"/>
                </a:solidFill>
                <a:latin typeface="+mj-lt"/>
              </a:rPr>
              <a:t>  </a:t>
            </a:r>
          </a:p>
          <a:p>
            <a:pPr>
              <a:lnSpc>
                <a:spcPts val="4000"/>
              </a:lnSpc>
            </a:pPr>
            <a:r>
              <a:rPr lang="en-US" altLang="ja-JP" sz="36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altLang="ja-JP" sz="3600" b="1" dirty="0" smtClean="0">
                <a:solidFill>
                  <a:srgbClr val="C00000"/>
                </a:solidFill>
                <a:latin typeface="+mj-lt"/>
              </a:rPr>
              <a:t>     Information  Systems </a:t>
            </a:r>
            <a:r>
              <a:rPr lang="en-US" altLang="ja-JP" sz="3600" b="1" dirty="0">
                <a:solidFill>
                  <a:srgbClr val="C00000"/>
                </a:solidFill>
                <a:latin typeface="+mj-lt"/>
              </a:rPr>
              <a:t>Innovation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0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404664"/>
            <a:ext cx="8064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ts val="3000"/>
              </a:lnSpc>
              <a:buAutoNum type="arabicParenBoth"/>
            </a:pPr>
            <a:r>
              <a:rPr lang="en-US" altLang="ja-JP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Legacy </a:t>
            </a:r>
            <a:r>
              <a:rPr lang="en-US" altLang="ja-JP" sz="28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Transformation from MF FORTRAN </a:t>
            </a:r>
            <a:endParaRPr lang="en-US" altLang="ja-JP" sz="2800" b="1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>
              <a:lnSpc>
                <a:spcPts val="3000"/>
              </a:lnSpc>
            </a:pPr>
            <a:r>
              <a:rPr lang="en-US" altLang="ja-JP" sz="28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ja-JP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   to </a:t>
            </a:r>
            <a:r>
              <a:rPr lang="en-US" altLang="ja-JP" sz="28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Excel/VBA based </a:t>
            </a:r>
            <a:r>
              <a:rPr lang="en-US" altLang="ja-JP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EUC</a:t>
            </a:r>
            <a:endParaRPr kumimoji="1"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11560" y="1340768"/>
            <a:ext cx="8280920" cy="4968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Concepts of </a:t>
            </a:r>
            <a:r>
              <a:rPr lang="en-US" altLang="ja-JP" sz="24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New </a:t>
            </a:r>
            <a:r>
              <a:rPr lang="en-US" altLang="ja-JP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Systems</a:t>
            </a:r>
          </a:p>
          <a:p>
            <a:pPr marL="342900" indent="-342900">
              <a:buAutoNum type="alphaUcPeriod"/>
            </a:pPr>
            <a:endParaRPr lang="en-US" altLang="ja-JP" b="1" dirty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en-US" altLang="ja-JP" sz="2400" b="1" dirty="0">
                <a:solidFill>
                  <a:schemeClr val="tx1"/>
                </a:solidFill>
                <a:latin typeface="+mj-lt"/>
              </a:rPr>
              <a:t>Visibility</a:t>
            </a:r>
            <a:r>
              <a:rPr lang="en-US" altLang="ja-JP" sz="2400" dirty="0">
                <a:solidFill>
                  <a:schemeClr val="tx1"/>
                </a:solidFill>
                <a:latin typeface="+mj-lt"/>
              </a:rPr>
              <a:t>: By visualizing </a:t>
            </a:r>
            <a:endParaRPr lang="en-US" altLang="ja-JP" sz="2400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  <a:latin typeface="+mj-lt"/>
              </a:rPr>
              <a:t>Data </a:t>
            </a:r>
            <a:r>
              <a:rPr lang="en-US" altLang="ja-JP" sz="2000" dirty="0">
                <a:solidFill>
                  <a:schemeClr val="tx1"/>
                </a:solidFill>
                <a:latin typeface="+mj-lt"/>
              </a:rPr>
              <a:t>processed (what</a:t>
            </a:r>
            <a:r>
              <a:rPr lang="en-US" altLang="ja-JP" sz="20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  <a:latin typeface="+mj-lt"/>
              </a:rPr>
              <a:t>Estimation </a:t>
            </a:r>
            <a:r>
              <a:rPr lang="en-US" altLang="ja-JP" sz="2000" dirty="0">
                <a:solidFill>
                  <a:schemeClr val="tx1"/>
                </a:solidFill>
                <a:latin typeface="+mj-lt"/>
              </a:rPr>
              <a:t>process logics and algorithms (how) </a:t>
            </a:r>
            <a:endParaRPr lang="en-US" altLang="ja-JP" sz="2000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  <a:latin typeface="+mj-lt"/>
              </a:rPr>
              <a:t>Meanings </a:t>
            </a:r>
            <a:r>
              <a:rPr lang="en-US" altLang="ja-JP" sz="2000" dirty="0">
                <a:solidFill>
                  <a:schemeClr val="tx1"/>
                </a:solidFill>
                <a:latin typeface="+mj-lt"/>
              </a:rPr>
              <a:t>of the data and processes (why</a:t>
            </a:r>
            <a:r>
              <a:rPr lang="en-US" altLang="ja-JP" sz="20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0"/>
            <a:r>
              <a:rPr lang="en-US" altLang="ja-JP" sz="2000" dirty="0" smtClean="0">
                <a:solidFill>
                  <a:schemeClr val="tx1"/>
                </a:solidFill>
                <a:latin typeface="+mj-lt"/>
              </a:rPr>
              <a:t>Accelerating </a:t>
            </a:r>
            <a:r>
              <a:rPr lang="en-US" altLang="ja-JP" sz="2000" dirty="0">
                <a:solidFill>
                  <a:schemeClr val="tx1"/>
                </a:solidFill>
                <a:latin typeface="+mj-lt"/>
              </a:rPr>
              <a:t>the in-depth understanding and proficiency about JSNA statistical estimation. </a:t>
            </a:r>
            <a:endParaRPr lang="ja-JP" altLang="ja-JP" sz="2000" dirty="0">
              <a:solidFill>
                <a:schemeClr val="tx1"/>
              </a:solidFill>
              <a:latin typeface="+mj-lt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+mj-lt"/>
              </a:rPr>
              <a:t> </a:t>
            </a:r>
            <a:endParaRPr lang="ja-JP" altLang="ja-JP" dirty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en-US" altLang="ja-JP" sz="2400" b="1" dirty="0">
                <a:solidFill>
                  <a:schemeClr val="tx1"/>
                </a:solidFill>
                <a:latin typeface="+mj-lt"/>
              </a:rPr>
              <a:t>Flexibility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US" altLang="ja-JP" sz="2000" dirty="0">
                <a:solidFill>
                  <a:schemeClr val="tx1"/>
                </a:solidFill>
                <a:latin typeface="+mj-lt"/>
              </a:rPr>
              <a:t>promptly respond to the JSNA system enhancement </a:t>
            </a:r>
            <a:r>
              <a:rPr lang="en-US" altLang="ja-JP" sz="2000" dirty="0" smtClean="0">
                <a:solidFill>
                  <a:schemeClr val="tx1"/>
                </a:solidFill>
                <a:latin typeface="+mj-lt"/>
              </a:rPr>
              <a:t>requirements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US" altLang="ja-JP" sz="2000" dirty="0">
                <a:solidFill>
                  <a:schemeClr val="tx1"/>
                </a:solidFill>
                <a:latin typeface="+mj-lt"/>
              </a:rPr>
              <a:t>flexibly execute preliminary or trial estimations, simulations, hypothesis verifications and/or what-if </a:t>
            </a:r>
            <a:r>
              <a:rPr lang="en-US" altLang="ja-JP" sz="2000" dirty="0" smtClean="0">
                <a:solidFill>
                  <a:schemeClr val="tx1"/>
                </a:solidFill>
                <a:latin typeface="+mj-lt"/>
              </a:rPr>
              <a:t>analyses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605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1520" y="476672"/>
            <a:ext cx="74528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(2)Business </a:t>
            </a:r>
            <a:r>
              <a:rPr lang="en-US" altLang="ja-JP" sz="28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Process Reengineering </a:t>
            </a:r>
            <a:r>
              <a:rPr lang="en-US" altLang="ja-JP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with</a:t>
            </a:r>
          </a:p>
          <a:p>
            <a:pPr>
              <a:lnSpc>
                <a:spcPts val="3000"/>
              </a:lnSpc>
            </a:pPr>
            <a:r>
              <a:rPr lang="en-US" altLang="ja-JP" sz="28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ja-JP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   </a:t>
            </a:r>
            <a:r>
              <a:rPr lang="en-US" altLang="ja-JP" sz="28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Knowledge Management  </a:t>
            </a:r>
            <a:endParaRPr lang="ja-JP" altLang="ja-JP" sz="2800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39429" y="1671868"/>
            <a:ext cx="8712968" cy="3970318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A</a:t>
            </a:r>
            <a:r>
              <a:rPr lang="en-US" altLang="ja-JP" sz="24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.    Knowledge Management Framework for </a:t>
            </a:r>
            <a:r>
              <a:rPr lang="en-US" altLang="ja-JP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BPR</a:t>
            </a:r>
            <a:endParaRPr lang="ja-JP" altLang="ja-JP" sz="24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r>
              <a:rPr lang="en-US" altLang="ja-JP" dirty="0">
                <a:latin typeface="+mj-lt"/>
              </a:rPr>
              <a:t> </a:t>
            </a:r>
            <a:endParaRPr lang="ja-JP" altLang="ja-JP" dirty="0">
              <a:latin typeface="+mj-lt"/>
            </a:endParaRPr>
          </a:p>
          <a:p>
            <a:r>
              <a:rPr lang="en-GB" altLang="ja-JP" sz="2400" dirty="0" smtClean="0">
                <a:latin typeface="+mj-lt"/>
              </a:rPr>
              <a:t>(a)To </a:t>
            </a:r>
            <a:r>
              <a:rPr lang="en-US" altLang="ja-JP" sz="2400" dirty="0">
                <a:latin typeface="+mj-lt"/>
              </a:rPr>
              <a:t>prepare more consolidated </a:t>
            </a:r>
            <a:r>
              <a:rPr lang="en-US" altLang="ja-JP" sz="2400" dirty="0" smtClean="0">
                <a:latin typeface="+mj-lt"/>
              </a:rPr>
              <a:t>estimation </a:t>
            </a:r>
            <a:r>
              <a:rPr lang="en-US" altLang="ja-JP" sz="2400" dirty="0">
                <a:latin typeface="+mj-lt"/>
              </a:rPr>
              <a:t>manuals </a:t>
            </a:r>
            <a:r>
              <a:rPr lang="en-US" altLang="ja-JP" sz="2400" dirty="0" smtClean="0">
                <a:latin typeface="+mj-lt"/>
              </a:rPr>
              <a:t> </a:t>
            </a:r>
          </a:p>
          <a:p>
            <a:r>
              <a:rPr lang="en-US" altLang="ja-JP" sz="2400" dirty="0">
                <a:latin typeface="+mj-lt"/>
              </a:rPr>
              <a:t> </a:t>
            </a:r>
            <a:r>
              <a:rPr lang="en-US" altLang="ja-JP" sz="2400" dirty="0" smtClean="0">
                <a:latin typeface="+mj-lt"/>
              </a:rPr>
              <a:t>    and </a:t>
            </a:r>
            <a:r>
              <a:rPr lang="en-US" altLang="ja-JP" sz="2400" dirty="0">
                <a:latin typeface="+mj-lt"/>
              </a:rPr>
              <a:t>system design/specification </a:t>
            </a:r>
            <a:r>
              <a:rPr lang="en-US" altLang="ja-JP" sz="2400" dirty="0" smtClean="0">
                <a:latin typeface="+mj-lt"/>
              </a:rPr>
              <a:t>documents</a:t>
            </a:r>
            <a:r>
              <a:rPr lang="en-US" altLang="ja-JP" sz="2400" dirty="0">
                <a:latin typeface="+mj-lt"/>
              </a:rPr>
              <a:t>.  </a:t>
            </a:r>
            <a:endParaRPr lang="ja-JP" altLang="ja-JP" sz="2400" dirty="0">
              <a:latin typeface="+mj-lt"/>
            </a:endParaRPr>
          </a:p>
          <a:p>
            <a:r>
              <a:rPr lang="en-US" altLang="ja-JP" sz="2400" dirty="0">
                <a:latin typeface="+mj-lt"/>
              </a:rPr>
              <a:t> </a:t>
            </a:r>
            <a:endParaRPr lang="ja-JP" altLang="ja-JP" sz="2400" dirty="0">
              <a:latin typeface="+mj-lt"/>
            </a:endParaRPr>
          </a:p>
          <a:p>
            <a:pPr marL="457200" indent="-457200">
              <a:buAutoNum type="alphaLcParenBoth" startAt="2"/>
            </a:pPr>
            <a:r>
              <a:rPr lang="en-US" altLang="ja-JP" sz="2400" dirty="0" smtClean="0">
                <a:latin typeface="+mj-lt"/>
              </a:rPr>
              <a:t>To </a:t>
            </a:r>
            <a:r>
              <a:rPr lang="en-US" altLang="ja-JP" sz="2400" dirty="0">
                <a:latin typeface="+mj-lt"/>
              </a:rPr>
              <a:t>provide the data delivery plan and schedule on </a:t>
            </a:r>
            <a:endParaRPr lang="en-US" altLang="ja-JP" sz="2400" dirty="0" smtClean="0">
              <a:latin typeface="+mj-lt"/>
            </a:endParaRPr>
          </a:p>
          <a:p>
            <a:r>
              <a:rPr lang="en-US" altLang="ja-JP" sz="2400" dirty="0">
                <a:latin typeface="+mj-lt"/>
              </a:rPr>
              <a:t> </a:t>
            </a:r>
            <a:r>
              <a:rPr lang="en-US" altLang="ja-JP" sz="2400" dirty="0" smtClean="0">
                <a:latin typeface="+mj-lt"/>
              </a:rPr>
              <a:t>     a </a:t>
            </a:r>
            <a:r>
              <a:rPr lang="en-US" altLang="ja-JP" sz="2400" dirty="0">
                <a:latin typeface="+mj-lt"/>
              </a:rPr>
              <a:t>calendar and an intranet office collaboration tool.</a:t>
            </a:r>
            <a:endParaRPr lang="ja-JP" altLang="ja-JP" sz="2400" dirty="0">
              <a:latin typeface="+mj-lt"/>
            </a:endParaRPr>
          </a:p>
          <a:p>
            <a:r>
              <a:rPr lang="en-US" altLang="ja-JP" sz="2400" dirty="0">
                <a:latin typeface="+mj-lt"/>
              </a:rPr>
              <a:t> </a:t>
            </a:r>
            <a:endParaRPr lang="ja-JP" altLang="ja-JP" sz="2400" dirty="0">
              <a:latin typeface="+mj-lt"/>
            </a:endParaRPr>
          </a:p>
          <a:p>
            <a:r>
              <a:rPr lang="en-US" altLang="ja-JP" sz="2400" dirty="0">
                <a:latin typeface="+mj-lt"/>
              </a:rPr>
              <a:t>(c</a:t>
            </a:r>
            <a:r>
              <a:rPr lang="en-US" altLang="ja-JP" sz="2400" dirty="0" smtClean="0">
                <a:latin typeface="+mj-lt"/>
              </a:rPr>
              <a:t>) </a:t>
            </a:r>
            <a:r>
              <a:rPr lang="en-US" altLang="ja-JP" sz="2400" dirty="0">
                <a:latin typeface="+mj-lt"/>
              </a:rPr>
              <a:t>To automatically link to the delivered data by </a:t>
            </a:r>
            <a:r>
              <a:rPr lang="en-US" altLang="ja-JP" sz="2400" dirty="0" smtClean="0">
                <a:latin typeface="+mj-lt"/>
              </a:rPr>
              <a:t>clicking</a:t>
            </a:r>
          </a:p>
          <a:p>
            <a:r>
              <a:rPr lang="en-US" altLang="ja-JP" sz="2400" dirty="0">
                <a:latin typeface="+mj-lt"/>
              </a:rPr>
              <a:t> </a:t>
            </a:r>
            <a:r>
              <a:rPr lang="en-US" altLang="ja-JP" sz="2400" dirty="0" smtClean="0">
                <a:latin typeface="+mj-lt"/>
              </a:rPr>
              <a:t>     </a:t>
            </a:r>
            <a:r>
              <a:rPr lang="en-US" altLang="ja-JP" sz="2400" dirty="0">
                <a:latin typeface="+mj-lt"/>
              </a:rPr>
              <a:t>the specific plan item.</a:t>
            </a:r>
            <a:endParaRPr lang="ja-JP" altLang="ja-JP" sz="2400" dirty="0">
              <a:latin typeface="+mj-lt"/>
            </a:endParaRPr>
          </a:p>
          <a:p>
            <a:r>
              <a:rPr lang="en-US" altLang="ja-JP" dirty="0">
                <a:latin typeface="+mj-lt"/>
              </a:rPr>
              <a:t> </a:t>
            </a:r>
            <a:endParaRPr lang="ja-JP" altLang="ja-JP" dirty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75433" y="2132856"/>
            <a:ext cx="8561063" cy="33222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1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27810" y="369434"/>
            <a:ext cx="3905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B.</a:t>
            </a:r>
            <a:r>
              <a:rPr lang="ja-JP" altLang="ja-JP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　</a:t>
            </a:r>
            <a:r>
              <a:rPr lang="en-US" altLang="ja-JP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Knowledge Portal</a:t>
            </a:r>
            <a:endParaRPr lang="ja-JP" altLang="ja-JP" sz="2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3401" y="980728"/>
            <a:ext cx="828092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GB" altLang="ja-JP" sz="2000" b="1" dirty="0" smtClean="0">
                <a:latin typeface="+mj-lt"/>
              </a:rPr>
              <a:t>Knowledge </a:t>
            </a:r>
            <a:r>
              <a:rPr lang="en-GB" altLang="ja-JP" sz="2000" b="1" dirty="0">
                <a:latin typeface="+mj-lt"/>
              </a:rPr>
              <a:t>Base functions to share the information </a:t>
            </a:r>
            <a:r>
              <a:rPr lang="en-GB" altLang="ja-JP" sz="2000" b="1" dirty="0" smtClean="0">
                <a:latin typeface="+mj-lt"/>
              </a:rPr>
              <a:t>and</a:t>
            </a:r>
          </a:p>
          <a:p>
            <a:r>
              <a:rPr lang="en-GB" altLang="ja-JP" sz="2000" b="1" dirty="0">
                <a:latin typeface="+mj-lt"/>
              </a:rPr>
              <a:t> </a:t>
            </a:r>
            <a:r>
              <a:rPr lang="en-GB" altLang="ja-JP" sz="2000" b="1" dirty="0" smtClean="0">
                <a:latin typeface="+mj-lt"/>
              </a:rPr>
              <a:t>      knowledge </a:t>
            </a:r>
            <a:r>
              <a:rPr lang="en-GB" altLang="ja-JP" sz="2000" b="1" dirty="0">
                <a:latin typeface="+mj-lt"/>
              </a:rPr>
              <a:t>across divisions and teams.</a:t>
            </a:r>
            <a:endParaRPr lang="ja-JP" altLang="ja-JP" sz="2000" b="1" dirty="0">
              <a:latin typeface="+mj-lt"/>
            </a:endParaRPr>
          </a:p>
          <a:p>
            <a:r>
              <a:rPr lang="en-US" altLang="ja-JP" sz="2000" dirty="0">
                <a:latin typeface="+mj-lt"/>
              </a:rPr>
              <a:t> </a:t>
            </a:r>
            <a:endParaRPr lang="ja-JP" altLang="ja-JP" sz="2000" dirty="0">
              <a:latin typeface="+mj-lt"/>
            </a:endParaRPr>
          </a:p>
          <a:p>
            <a:r>
              <a:rPr lang="en-US" altLang="ja-JP" sz="2000" b="1" dirty="0">
                <a:latin typeface="+mj-lt"/>
              </a:rPr>
              <a:t>(b) Communication functions intra departmental Community </a:t>
            </a:r>
            <a:r>
              <a:rPr lang="en-US" altLang="ja-JP" sz="2000" b="1" dirty="0" smtClean="0">
                <a:latin typeface="+mj-lt"/>
              </a:rPr>
              <a:t>of</a:t>
            </a:r>
          </a:p>
          <a:p>
            <a:r>
              <a:rPr lang="en-US" altLang="ja-JP" sz="2000" b="1" dirty="0">
                <a:latin typeface="+mj-lt"/>
              </a:rPr>
              <a:t> </a:t>
            </a:r>
            <a:r>
              <a:rPr lang="en-US" altLang="ja-JP" sz="2000" b="1" dirty="0" smtClean="0">
                <a:latin typeface="+mj-lt"/>
              </a:rPr>
              <a:t>     </a:t>
            </a:r>
            <a:r>
              <a:rPr lang="en-US" altLang="ja-JP" sz="2000" b="1" dirty="0">
                <a:latin typeface="+mj-lt"/>
              </a:rPr>
              <a:t>Practices </a:t>
            </a:r>
            <a:r>
              <a:rPr lang="en-US" altLang="ja-JP" sz="2000" b="1" dirty="0" smtClean="0">
                <a:latin typeface="+mj-lt"/>
              </a:rPr>
              <a:t>(CoP) </a:t>
            </a:r>
            <a:r>
              <a:rPr lang="en-US" altLang="ja-JP" sz="2000" b="1" dirty="0">
                <a:latin typeface="+mj-lt"/>
              </a:rPr>
              <a:t>such as Q&amp;A, Wiki or FAQs.</a:t>
            </a:r>
            <a:endParaRPr lang="ja-JP" altLang="ja-JP" sz="2000" b="1" dirty="0">
              <a:latin typeface="+mj-lt"/>
            </a:endParaRPr>
          </a:p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27810" y="836712"/>
            <a:ext cx="8536678" cy="55446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22" y="2782131"/>
            <a:ext cx="8176642" cy="328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4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362</TotalTime>
  <Words>363</Words>
  <Application>Microsoft Office PowerPoint</Application>
  <PresentationFormat>On-screen Show (4:3)</PresentationFormat>
  <Paragraphs>103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エグゼクティブ</vt:lpstr>
      <vt:lpstr>Optimizing Business Processes and Systems of National Accounts in Japan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Business Processes and Systems of National Accounts in Japan</dc:title>
  <dc:creator>茂野 正史（研究所・計算・企調課）</dc:creator>
  <cp:lastModifiedBy>Diane Serikoff</cp:lastModifiedBy>
  <cp:revision>26</cp:revision>
  <cp:lastPrinted>2012-05-02T12:22:34Z</cp:lastPrinted>
  <dcterms:created xsi:type="dcterms:W3CDTF">2012-04-16T05:52:50Z</dcterms:created>
  <dcterms:modified xsi:type="dcterms:W3CDTF">2012-05-08T09:04:00Z</dcterms:modified>
</cp:coreProperties>
</file>