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399" r:id="rId2"/>
    <p:sldId id="277" r:id="rId3"/>
    <p:sldId id="320" r:id="rId4"/>
    <p:sldId id="375" r:id="rId5"/>
    <p:sldId id="333" r:id="rId6"/>
    <p:sldId id="321" r:id="rId7"/>
    <p:sldId id="388" r:id="rId8"/>
    <p:sldId id="400" r:id="rId9"/>
    <p:sldId id="323" r:id="rId10"/>
    <p:sldId id="349" r:id="rId11"/>
    <p:sldId id="300" r:id="rId12"/>
    <p:sldId id="389" r:id="rId13"/>
    <p:sldId id="366" r:id="rId14"/>
    <p:sldId id="350" r:id="rId15"/>
    <p:sldId id="338" r:id="rId16"/>
    <p:sldId id="393" r:id="rId17"/>
    <p:sldId id="391" r:id="rId18"/>
    <p:sldId id="390" r:id="rId19"/>
    <p:sldId id="335" r:id="rId20"/>
    <p:sldId id="394" r:id="rId21"/>
    <p:sldId id="395" r:id="rId22"/>
    <p:sldId id="396" r:id="rId23"/>
    <p:sldId id="397" r:id="rId24"/>
    <p:sldId id="384" r:id="rId25"/>
    <p:sldId id="383" r:id="rId26"/>
    <p:sldId id="401" r:id="rId27"/>
    <p:sldId id="402" r:id="rId28"/>
    <p:sldId id="363" r:id="rId29"/>
    <p:sldId id="301" r:id="rId30"/>
    <p:sldId id="275" r:id="rId31"/>
  </p:sldIdLst>
  <p:sldSz cx="17556163" cy="9893300"/>
  <p:notesSz cx="6954838" cy="93091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116">
          <p15:clr>
            <a:srgbClr val="A4A3A4"/>
          </p15:clr>
        </p15:guide>
        <p15:guide id="2" pos="55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151C"/>
    <a:srgbClr val="D51920"/>
    <a:srgbClr val="0080BE"/>
    <a:srgbClr val="1208DA"/>
    <a:srgbClr val="0066FF"/>
    <a:srgbClr val="E6E6E6"/>
    <a:srgbClr val="EAEAEA"/>
    <a:srgbClr val="F04C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07" autoAdjust="0"/>
    <p:restoredTop sz="94660"/>
  </p:normalViewPr>
  <p:slideViewPr>
    <p:cSldViewPr snapToGrid="0">
      <p:cViewPr>
        <p:scale>
          <a:sx n="40" d="100"/>
          <a:sy n="40" d="100"/>
        </p:scale>
        <p:origin x="562" y="763"/>
      </p:cViewPr>
      <p:guideLst>
        <p:guide orient="horz" pos="3116"/>
        <p:guide pos="552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0505634B-B67C-4F64-B1BB-4AF94401180A}" type="datetimeFigureOut">
              <a:rPr lang="en-US" smtClean="0"/>
              <a:t>9/26/2019</a:t>
            </a:fld>
            <a:endParaRPr lang="en-US"/>
          </a:p>
        </p:txBody>
      </p:sp>
      <p:sp>
        <p:nvSpPr>
          <p:cNvPr id="4" name="Slide Image Placeholder 3"/>
          <p:cNvSpPr>
            <a:spLocks noGrp="1" noRot="1" noChangeAspect="1"/>
          </p:cNvSpPr>
          <p:nvPr>
            <p:ph type="sldImg" idx="2"/>
          </p:nvPr>
        </p:nvSpPr>
        <p:spPr>
          <a:xfrm>
            <a:off x="690563" y="1163638"/>
            <a:ext cx="5573712" cy="3141662"/>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E00D537D-9521-43CA-BEB1-5198DA2D86A3}" type="slidenum">
              <a:rPr lang="en-US" smtClean="0"/>
              <a:t>‹#›</a:t>
            </a:fld>
            <a:endParaRPr lang="en-US"/>
          </a:p>
        </p:txBody>
      </p:sp>
    </p:spTree>
    <p:extLst>
      <p:ext uri="{BB962C8B-B14F-4D97-AF65-F5344CB8AC3E}">
        <p14:creationId xmlns:p14="http://schemas.microsoft.com/office/powerpoint/2010/main" val="296248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defRPr/>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2DE49E9-858A-4BDD-8A46-F617C019AEE9}" type="slidenum">
              <a:rPr lang="en-US" smtClean="0"/>
              <a:pPr/>
              <a:t>1</a:t>
            </a:fld>
            <a:endParaRPr lang="en-US"/>
          </a:p>
        </p:txBody>
      </p:sp>
    </p:spTree>
    <p:extLst>
      <p:ext uri="{BB962C8B-B14F-4D97-AF65-F5344CB8AC3E}">
        <p14:creationId xmlns:p14="http://schemas.microsoft.com/office/powerpoint/2010/main" val="2506410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DE49E9-858A-4BDD-8A46-F617C019AEE9}" type="slidenum">
              <a:rPr lang="en-US" smtClean="0"/>
              <a:pPr/>
              <a:t>8</a:t>
            </a:fld>
            <a:endParaRPr lang="en-US"/>
          </a:p>
        </p:txBody>
      </p:sp>
    </p:spTree>
    <p:extLst>
      <p:ext uri="{BB962C8B-B14F-4D97-AF65-F5344CB8AC3E}">
        <p14:creationId xmlns:p14="http://schemas.microsoft.com/office/powerpoint/2010/main" val="564428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ka-GE" dirty="0"/>
          </a:p>
        </p:txBody>
      </p:sp>
      <p:sp>
        <p:nvSpPr>
          <p:cNvPr id="4" name="Slide Number Placeholder 3"/>
          <p:cNvSpPr>
            <a:spLocks noGrp="1"/>
          </p:cNvSpPr>
          <p:nvPr>
            <p:ph type="sldNum" sz="quarter" idx="5"/>
          </p:nvPr>
        </p:nvSpPr>
        <p:spPr/>
        <p:txBody>
          <a:bodyPr/>
          <a:lstStyle/>
          <a:p>
            <a:fld id="{42DE49E9-858A-4BDD-8A46-F617C019AEE9}" type="slidenum">
              <a:rPr lang="en-US" smtClean="0"/>
              <a:pPr/>
              <a:t>26</a:t>
            </a:fld>
            <a:endParaRPr lang="en-US"/>
          </a:p>
        </p:txBody>
      </p:sp>
    </p:spTree>
    <p:extLst>
      <p:ext uri="{BB962C8B-B14F-4D97-AF65-F5344CB8AC3E}">
        <p14:creationId xmlns:p14="http://schemas.microsoft.com/office/powerpoint/2010/main" val="578762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ka-GE" dirty="0"/>
          </a:p>
        </p:txBody>
      </p:sp>
      <p:sp>
        <p:nvSpPr>
          <p:cNvPr id="4" name="Slide Number Placeholder 3"/>
          <p:cNvSpPr>
            <a:spLocks noGrp="1"/>
          </p:cNvSpPr>
          <p:nvPr>
            <p:ph type="sldNum" sz="quarter" idx="5"/>
          </p:nvPr>
        </p:nvSpPr>
        <p:spPr/>
        <p:txBody>
          <a:bodyPr/>
          <a:lstStyle/>
          <a:p>
            <a:fld id="{42DE49E9-858A-4BDD-8A46-F617C019AEE9}" type="slidenum">
              <a:rPr lang="en-US" smtClean="0"/>
              <a:pPr/>
              <a:t>27</a:t>
            </a:fld>
            <a:endParaRPr lang="en-US"/>
          </a:p>
        </p:txBody>
      </p:sp>
    </p:spTree>
    <p:extLst>
      <p:ext uri="{BB962C8B-B14F-4D97-AF65-F5344CB8AC3E}">
        <p14:creationId xmlns:p14="http://schemas.microsoft.com/office/powerpoint/2010/main" val="2399409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194521" y="1619113"/>
            <a:ext cx="13167122" cy="3444334"/>
          </a:xfrm>
        </p:spPr>
        <p:txBody>
          <a:bodyPr anchor="b"/>
          <a:lstStyle>
            <a:lvl1pPr algn="ctr">
              <a:defRPr sz="8640"/>
            </a:lvl1pPr>
          </a:lstStyle>
          <a:p>
            <a:r>
              <a:rPr lang="ru-RU"/>
              <a:t>Образец заголовка</a:t>
            </a:r>
            <a:endParaRPr lang="en-US" dirty="0"/>
          </a:p>
        </p:txBody>
      </p:sp>
      <p:sp>
        <p:nvSpPr>
          <p:cNvPr id="3" name="Subtitle 2"/>
          <p:cNvSpPr>
            <a:spLocks noGrp="1"/>
          </p:cNvSpPr>
          <p:nvPr>
            <p:ph type="subTitle" idx="1"/>
          </p:nvPr>
        </p:nvSpPr>
        <p:spPr>
          <a:xfrm>
            <a:off x="2194521" y="5196273"/>
            <a:ext cx="13167122" cy="2388590"/>
          </a:xfrm>
        </p:spPr>
        <p:txBody>
          <a:bodyPr/>
          <a:lstStyle>
            <a:lvl1pPr marL="0" indent="0" algn="ctr">
              <a:buNone/>
              <a:defRPr sz="3456"/>
            </a:lvl1pPr>
            <a:lvl2pPr marL="658368" indent="0" algn="ctr">
              <a:buNone/>
              <a:defRPr sz="2880"/>
            </a:lvl2pPr>
            <a:lvl3pPr marL="1316736" indent="0" algn="ctr">
              <a:buNone/>
              <a:defRPr sz="2592"/>
            </a:lvl3pPr>
            <a:lvl4pPr marL="1975104" indent="0" algn="ctr">
              <a:buNone/>
              <a:defRPr sz="2304"/>
            </a:lvl4pPr>
            <a:lvl5pPr marL="2633472" indent="0" algn="ctr">
              <a:buNone/>
              <a:defRPr sz="2304"/>
            </a:lvl5pPr>
            <a:lvl6pPr marL="3291840" indent="0" algn="ctr">
              <a:buNone/>
              <a:defRPr sz="2304"/>
            </a:lvl6pPr>
            <a:lvl7pPr marL="3950208" indent="0" algn="ctr">
              <a:buNone/>
              <a:defRPr sz="2304"/>
            </a:lvl7pPr>
            <a:lvl8pPr marL="4608576" indent="0" algn="ctr">
              <a:buNone/>
              <a:defRPr sz="2304"/>
            </a:lvl8pPr>
            <a:lvl9pPr marL="5266944" indent="0" algn="ctr">
              <a:buNone/>
              <a:defRPr sz="2304"/>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pPr>
              <a:defRPr/>
            </a:pPr>
            <a:fld id="{94494118-4209-4C24-9B98-08661A5E7455}" type="datetimeFigureOut">
              <a:rPr lang="ru-RU"/>
              <a:pPr>
                <a:defRPr/>
              </a:pPr>
              <a:t>26.09.2019</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BD64A815-E3DB-4686-BAC1-8A37446BCB78}"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79A2D309-3915-4AB1-A31A-700CF4EC86C9}" type="datetimeFigureOut">
              <a:rPr lang="ru-RU"/>
              <a:pPr>
                <a:defRPr/>
              </a:pPr>
              <a:t>26.09.2019</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28264A58-0142-435A-A147-D0980A0BD548}"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563629" y="526727"/>
            <a:ext cx="3785548" cy="8384114"/>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06986" y="526727"/>
            <a:ext cx="11137191" cy="838411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4D3075D8-BB5F-4556-99EB-FE22289A56FA}" type="datetimeFigureOut">
              <a:rPr lang="ru-RU"/>
              <a:pPr>
                <a:defRPr/>
              </a:pPr>
              <a:t>26.09.2019</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567826D7-14C0-4675-8ADD-28E2F6B8C11C}"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2E9BBA1F-B9DD-4D3C-8C99-8D9431E71AE2}" type="datetimeFigureOut">
              <a:rPr lang="ru-RU"/>
              <a:pPr>
                <a:defRPr/>
              </a:pPr>
              <a:t>26.09.2019</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50BDED14-B24D-41FF-8653-B0D1B3BF4C11}"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97842" y="2466456"/>
            <a:ext cx="15142191" cy="4115337"/>
          </a:xfrm>
        </p:spPr>
        <p:txBody>
          <a:bodyPr anchor="b"/>
          <a:lstStyle>
            <a:lvl1pPr>
              <a:defRPr sz="8640"/>
            </a:lvl1pPr>
          </a:lstStyle>
          <a:p>
            <a:r>
              <a:rPr lang="ru-RU"/>
              <a:t>Образец заголовка</a:t>
            </a:r>
            <a:endParaRPr lang="en-US" dirty="0"/>
          </a:p>
        </p:txBody>
      </p:sp>
      <p:sp>
        <p:nvSpPr>
          <p:cNvPr id="3" name="Text Placeholder 2"/>
          <p:cNvSpPr>
            <a:spLocks noGrp="1"/>
          </p:cNvSpPr>
          <p:nvPr>
            <p:ph type="body" idx="1"/>
          </p:nvPr>
        </p:nvSpPr>
        <p:spPr>
          <a:xfrm>
            <a:off x="1197842" y="6620726"/>
            <a:ext cx="15142191" cy="2164159"/>
          </a:xfrm>
        </p:spPr>
        <p:txBody>
          <a:bodyPr/>
          <a:lstStyle>
            <a:lvl1pPr marL="0" indent="0">
              <a:buNone/>
              <a:defRPr sz="3456">
                <a:solidFill>
                  <a:schemeClr val="tx1">
                    <a:tint val="75000"/>
                  </a:schemeClr>
                </a:solidFill>
              </a:defRPr>
            </a:lvl1pPr>
            <a:lvl2pPr marL="658368" indent="0">
              <a:buNone/>
              <a:defRPr sz="2880">
                <a:solidFill>
                  <a:schemeClr val="tx1">
                    <a:tint val="75000"/>
                  </a:schemeClr>
                </a:solidFill>
              </a:defRPr>
            </a:lvl2pPr>
            <a:lvl3pPr marL="1316736" indent="0">
              <a:buNone/>
              <a:defRPr sz="2592">
                <a:solidFill>
                  <a:schemeClr val="tx1">
                    <a:tint val="75000"/>
                  </a:schemeClr>
                </a:solidFill>
              </a:defRPr>
            </a:lvl3pPr>
            <a:lvl4pPr marL="1975104" indent="0">
              <a:buNone/>
              <a:defRPr sz="2304">
                <a:solidFill>
                  <a:schemeClr val="tx1">
                    <a:tint val="75000"/>
                  </a:schemeClr>
                </a:solidFill>
              </a:defRPr>
            </a:lvl4pPr>
            <a:lvl5pPr marL="2633472" indent="0">
              <a:buNone/>
              <a:defRPr sz="2304">
                <a:solidFill>
                  <a:schemeClr val="tx1">
                    <a:tint val="75000"/>
                  </a:schemeClr>
                </a:solidFill>
              </a:defRPr>
            </a:lvl5pPr>
            <a:lvl6pPr marL="3291840" indent="0">
              <a:buNone/>
              <a:defRPr sz="2304">
                <a:solidFill>
                  <a:schemeClr val="tx1">
                    <a:tint val="75000"/>
                  </a:schemeClr>
                </a:solidFill>
              </a:defRPr>
            </a:lvl6pPr>
            <a:lvl7pPr marL="3950208" indent="0">
              <a:buNone/>
              <a:defRPr sz="2304">
                <a:solidFill>
                  <a:schemeClr val="tx1">
                    <a:tint val="75000"/>
                  </a:schemeClr>
                </a:solidFill>
              </a:defRPr>
            </a:lvl7pPr>
            <a:lvl8pPr marL="4608576" indent="0">
              <a:buNone/>
              <a:defRPr sz="2304">
                <a:solidFill>
                  <a:schemeClr val="tx1">
                    <a:tint val="75000"/>
                  </a:schemeClr>
                </a:solidFill>
              </a:defRPr>
            </a:lvl8pPr>
            <a:lvl9pPr marL="5266944" indent="0">
              <a:buNone/>
              <a:defRPr sz="2304">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lvl1pPr>
              <a:defRPr/>
            </a:lvl1pPr>
          </a:lstStyle>
          <a:p>
            <a:pPr>
              <a:defRPr/>
            </a:pPr>
            <a:fld id="{515E5E29-707C-4081-8FD2-068DA9EBEFCF}" type="datetimeFigureOut">
              <a:rPr lang="ru-RU"/>
              <a:pPr>
                <a:defRPr/>
              </a:pPr>
              <a:t>26.09.2019</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67C88D7-ADF7-4041-9E1C-BD98D1E202C0}"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06986" y="2633633"/>
            <a:ext cx="7461369" cy="627720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8887808" y="2633633"/>
            <a:ext cx="7461369" cy="627720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85872837-B14B-45E9-811E-1FC4551F6024}" type="datetimeFigureOut">
              <a:rPr lang="ru-RU"/>
              <a:pPr>
                <a:defRPr/>
              </a:pPr>
              <a:t>26.09.2019</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B1F80EF8-A06C-4A83-B85D-96DD32AB404E}"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209273" y="526728"/>
            <a:ext cx="15142191" cy="191224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209274" y="2425233"/>
            <a:ext cx="7427079" cy="1188569"/>
          </a:xfrm>
        </p:spPr>
        <p:txBody>
          <a:bodyPr anchor="b"/>
          <a:lstStyle>
            <a:lvl1pPr marL="0" indent="0">
              <a:buNone/>
              <a:defRPr sz="3456" b="1"/>
            </a:lvl1pPr>
            <a:lvl2pPr marL="658368" indent="0">
              <a:buNone/>
              <a:defRPr sz="2880" b="1"/>
            </a:lvl2pPr>
            <a:lvl3pPr marL="1316736" indent="0">
              <a:buNone/>
              <a:defRPr sz="2592" b="1"/>
            </a:lvl3pPr>
            <a:lvl4pPr marL="1975104" indent="0">
              <a:buNone/>
              <a:defRPr sz="2304" b="1"/>
            </a:lvl4pPr>
            <a:lvl5pPr marL="2633472" indent="0">
              <a:buNone/>
              <a:defRPr sz="2304" b="1"/>
            </a:lvl5pPr>
            <a:lvl6pPr marL="3291840" indent="0">
              <a:buNone/>
              <a:defRPr sz="2304" b="1"/>
            </a:lvl6pPr>
            <a:lvl7pPr marL="3950208" indent="0">
              <a:buNone/>
              <a:defRPr sz="2304" b="1"/>
            </a:lvl7pPr>
            <a:lvl8pPr marL="4608576" indent="0">
              <a:buNone/>
              <a:defRPr sz="2304" b="1"/>
            </a:lvl8pPr>
            <a:lvl9pPr marL="5266944" indent="0">
              <a:buNone/>
              <a:defRPr sz="2304" b="1"/>
            </a:lvl9pPr>
          </a:lstStyle>
          <a:p>
            <a:pPr lvl="0"/>
            <a:r>
              <a:rPr lang="ru-RU"/>
              <a:t>Образец текста</a:t>
            </a:r>
          </a:p>
        </p:txBody>
      </p:sp>
      <p:sp>
        <p:nvSpPr>
          <p:cNvPr id="4" name="Content Placeholder 3"/>
          <p:cNvSpPr>
            <a:spLocks noGrp="1"/>
          </p:cNvSpPr>
          <p:nvPr>
            <p:ph sz="half" idx="2"/>
          </p:nvPr>
        </p:nvSpPr>
        <p:spPr>
          <a:xfrm>
            <a:off x="1209274" y="3613803"/>
            <a:ext cx="7427079" cy="531535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8887807" y="2425233"/>
            <a:ext cx="7463656" cy="1188569"/>
          </a:xfrm>
        </p:spPr>
        <p:txBody>
          <a:bodyPr anchor="b"/>
          <a:lstStyle>
            <a:lvl1pPr marL="0" indent="0">
              <a:buNone/>
              <a:defRPr sz="3456" b="1"/>
            </a:lvl1pPr>
            <a:lvl2pPr marL="658368" indent="0">
              <a:buNone/>
              <a:defRPr sz="2880" b="1"/>
            </a:lvl2pPr>
            <a:lvl3pPr marL="1316736" indent="0">
              <a:buNone/>
              <a:defRPr sz="2592" b="1"/>
            </a:lvl3pPr>
            <a:lvl4pPr marL="1975104" indent="0">
              <a:buNone/>
              <a:defRPr sz="2304" b="1"/>
            </a:lvl4pPr>
            <a:lvl5pPr marL="2633472" indent="0">
              <a:buNone/>
              <a:defRPr sz="2304" b="1"/>
            </a:lvl5pPr>
            <a:lvl6pPr marL="3291840" indent="0">
              <a:buNone/>
              <a:defRPr sz="2304" b="1"/>
            </a:lvl6pPr>
            <a:lvl7pPr marL="3950208" indent="0">
              <a:buNone/>
              <a:defRPr sz="2304" b="1"/>
            </a:lvl7pPr>
            <a:lvl8pPr marL="4608576" indent="0">
              <a:buNone/>
              <a:defRPr sz="2304" b="1"/>
            </a:lvl8pPr>
            <a:lvl9pPr marL="5266944" indent="0">
              <a:buNone/>
              <a:defRPr sz="2304" b="1"/>
            </a:lvl9pPr>
          </a:lstStyle>
          <a:p>
            <a:pPr lvl="0"/>
            <a:r>
              <a:rPr lang="ru-RU"/>
              <a:t>Образец текста</a:t>
            </a:r>
          </a:p>
        </p:txBody>
      </p:sp>
      <p:sp>
        <p:nvSpPr>
          <p:cNvPr id="6" name="Content Placeholder 5"/>
          <p:cNvSpPr>
            <a:spLocks noGrp="1"/>
          </p:cNvSpPr>
          <p:nvPr>
            <p:ph sz="quarter" idx="4"/>
          </p:nvPr>
        </p:nvSpPr>
        <p:spPr>
          <a:xfrm>
            <a:off x="8887807" y="3613803"/>
            <a:ext cx="7463656" cy="531535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B6956398-E4F7-4B73-B5B6-D90A990E5B12}" type="datetimeFigureOut">
              <a:rPr lang="ru-RU"/>
              <a:pPr>
                <a:defRPr/>
              </a:pPr>
              <a:t>26.09.2019</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9CE4DB55-308B-4308-B4F6-D28058F92467}"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9EF5DB42-45DF-4AAB-A7DB-068BAC116319}" type="datetimeFigureOut">
              <a:rPr lang="ru-RU"/>
              <a:pPr>
                <a:defRPr/>
              </a:pPr>
              <a:t>26.09.2019</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84A3AF2F-3D4B-4FA4-AFC4-93C37B7EA569}"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674CB1D-065F-4B5F-8731-C572582243CA}" type="datetimeFigureOut">
              <a:rPr lang="ru-RU"/>
              <a:pPr>
                <a:defRPr/>
              </a:pPr>
              <a:t>26.09.2019</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54EE0B17-0976-4C51-84D6-757522E32B9B}"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09274" y="659553"/>
            <a:ext cx="5662319" cy="2308437"/>
          </a:xfrm>
        </p:spPr>
        <p:txBody>
          <a:bodyPr anchor="b"/>
          <a:lstStyle>
            <a:lvl1pPr>
              <a:defRPr sz="4608"/>
            </a:lvl1pPr>
          </a:lstStyle>
          <a:p>
            <a:r>
              <a:rPr lang="ru-RU"/>
              <a:t>Образец заголовка</a:t>
            </a:r>
            <a:endParaRPr lang="en-US" dirty="0"/>
          </a:p>
        </p:txBody>
      </p:sp>
      <p:sp>
        <p:nvSpPr>
          <p:cNvPr id="3" name="Content Placeholder 2"/>
          <p:cNvSpPr>
            <a:spLocks noGrp="1"/>
          </p:cNvSpPr>
          <p:nvPr>
            <p:ph idx="1"/>
          </p:nvPr>
        </p:nvSpPr>
        <p:spPr>
          <a:xfrm>
            <a:off x="7463656" y="1424453"/>
            <a:ext cx="8887808" cy="7030655"/>
          </a:xfrm>
        </p:spPr>
        <p:txBody>
          <a:bodyPr/>
          <a:lstStyle>
            <a:lvl1pPr>
              <a:defRPr sz="4608"/>
            </a:lvl1pPr>
            <a:lvl2pPr>
              <a:defRPr sz="4032"/>
            </a:lvl2pPr>
            <a:lvl3pPr>
              <a:defRPr sz="3456"/>
            </a:lvl3pPr>
            <a:lvl4pPr>
              <a:defRPr sz="2880"/>
            </a:lvl4pPr>
            <a:lvl5pPr>
              <a:defRPr sz="2880"/>
            </a:lvl5pPr>
            <a:lvl6pPr>
              <a:defRPr sz="2880"/>
            </a:lvl6pPr>
            <a:lvl7pPr>
              <a:defRPr sz="2880"/>
            </a:lvl7pPr>
            <a:lvl8pPr>
              <a:defRPr sz="2880"/>
            </a:lvl8pPr>
            <a:lvl9pPr>
              <a:defRPr sz="288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09274" y="2967990"/>
            <a:ext cx="5662319" cy="5498569"/>
          </a:xfrm>
        </p:spPr>
        <p:txBody>
          <a:bodyPr/>
          <a:lstStyle>
            <a:lvl1pPr marL="0" indent="0">
              <a:buNone/>
              <a:defRPr sz="2304"/>
            </a:lvl1pPr>
            <a:lvl2pPr marL="658368" indent="0">
              <a:buNone/>
              <a:defRPr sz="2016"/>
            </a:lvl2pPr>
            <a:lvl3pPr marL="1316736" indent="0">
              <a:buNone/>
              <a:defRPr sz="1728"/>
            </a:lvl3pPr>
            <a:lvl4pPr marL="1975104" indent="0">
              <a:buNone/>
              <a:defRPr sz="1440"/>
            </a:lvl4pPr>
            <a:lvl5pPr marL="2633472" indent="0">
              <a:buNone/>
              <a:defRPr sz="1440"/>
            </a:lvl5pPr>
            <a:lvl6pPr marL="3291840" indent="0">
              <a:buNone/>
              <a:defRPr sz="1440"/>
            </a:lvl6pPr>
            <a:lvl7pPr marL="3950208" indent="0">
              <a:buNone/>
              <a:defRPr sz="1440"/>
            </a:lvl7pPr>
            <a:lvl8pPr marL="4608576" indent="0">
              <a:buNone/>
              <a:defRPr sz="1440"/>
            </a:lvl8pPr>
            <a:lvl9pPr marL="5266944" indent="0">
              <a:buNone/>
              <a:defRPr sz="1440"/>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fld id="{9F33EEF9-19CB-4D38-94C8-00C2B59E7B84}" type="datetimeFigureOut">
              <a:rPr lang="ru-RU"/>
              <a:pPr>
                <a:defRPr/>
              </a:pPr>
              <a:t>26.09.2019</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E1407104-CE98-44F7-BDB7-E62D26091BAB}"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09274" y="659553"/>
            <a:ext cx="5662319" cy="2308437"/>
          </a:xfrm>
        </p:spPr>
        <p:txBody>
          <a:bodyPr anchor="b"/>
          <a:lstStyle>
            <a:lvl1pPr>
              <a:defRPr sz="4608"/>
            </a:lvl1pPr>
          </a:lstStyle>
          <a:p>
            <a:r>
              <a:rPr lang="ru-RU"/>
              <a:t>Образец заголовка</a:t>
            </a:r>
            <a:endParaRPr lang="en-US" dirty="0"/>
          </a:p>
        </p:txBody>
      </p:sp>
      <p:sp>
        <p:nvSpPr>
          <p:cNvPr id="3" name="Picture Placeholder 2"/>
          <p:cNvSpPr>
            <a:spLocks noGrp="1" noChangeAspect="1"/>
          </p:cNvSpPr>
          <p:nvPr>
            <p:ph type="pic" idx="1"/>
          </p:nvPr>
        </p:nvSpPr>
        <p:spPr>
          <a:xfrm>
            <a:off x="7463656" y="1424453"/>
            <a:ext cx="8887808" cy="7030655"/>
          </a:xfrm>
        </p:spPr>
        <p:txBody>
          <a:bodyPr rtlCol="0">
            <a:normAutofit/>
          </a:bodyPr>
          <a:lstStyle>
            <a:lvl1pPr marL="0" indent="0">
              <a:buNone/>
              <a:defRPr sz="4608"/>
            </a:lvl1pPr>
            <a:lvl2pPr marL="658368" indent="0">
              <a:buNone/>
              <a:defRPr sz="4032"/>
            </a:lvl2pPr>
            <a:lvl3pPr marL="1316736" indent="0">
              <a:buNone/>
              <a:defRPr sz="3456"/>
            </a:lvl3pPr>
            <a:lvl4pPr marL="1975104" indent="0">
              <a:buNone/>
              <a:defRPr sz="2880"/>
            </a:lvl4pPr>
            <a:lvl5pPr marL="2633472" indent="0">
              <a:buNone/>
              <a:defRPr sz="2880"/>
            </a:lvl5pPr>
            <a:lvl6pPr marL="3291840" indent="0">
              <a:buNone/>
              <a:defRPr sz="2880"/>
            </a:lvl6pPr>
            <a:lvl7pPr marL="3950208" indent="0">
              <a:buNone/>
              <a:defRPr sz="2880"/>
            </a:lvl7pPr>
            <a:lvl8pPr marL="4608576" indent="0">
              <a:buNone/>
              <a:defRPr sz="2880"/>
            </a:lvl8pPr>
            <a:lvl9pPr marL="5266944" indent="0">
              <a:buNone/>
              <a:defRPr sz="288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1209274" y="2967990"/>
            <a:ext cx="5662319" cy="5498569"/>
          </a:xfrm>
        </p:spPr>
        <p:txBody>
          <a:bodyPr/>
          <a:lstStyle>
            <a:lvl1pPr marL="0" indent="0">
              <a:buNone/>
              <a:defRPr sz="2304"/>
            </a:lvl1pPr>
            <a:lvl2pPr marL="658368" indent="0">
              <a:buNone/>
              <a:defRPr sz="2016"/>
            </a:lvl2pPr>
            <a:lvl3pPr marL="1316736" indent="0">
              <a:buNone/>
              <a:defRPr sz="1728"/>
            </a:lvl3pPr>
            <a:lvl4pPr marL="1975104" indent="0">
              <a:buNone/>
              <a:defRPr sz="1440"/>
            </a:lvl4pPr>
            <a:lvl5pPr marL="2633472" indent="0">
              <a:buNone/>
              <a:defRPr sz="1440"/>
            </a:lvl5pPr>
            <a:lvl6pPr marL="3291840" indent="0">
              <a:buNone/>
              <a:defRPr sz="1440"/>
            </a:lvl6pPr>
            <a:lvl7pPr marL="3950208" indent="0">
              <a:buNone/>
              <a:defRPr sz="1440"/>
            </a:lvl7pPr>
            <a:lvl8pPr marL="4608576" indent="0">
              <a:buNone/>
              <a:defRPr sz="1440"/>
            </a:lvl8pPr>
            <a:lvl9pPr marL="5266944" indent="0">
              <a:buNone/>
              <a:defRPr sz="1440"/>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fld id="{7C58C56A-922E-48C5-857F-7A120B3B08F3}" type="datetimeFigureOut">
              <a:rPr lang="ru-RU"/>
              <a:pPr>
                <a:defRPr/>
              </a:pPr>
              <a:t>26.09.2019</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3BC251A5-AF3B-43F6-A2D2-0D0683A50AE2}"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06500" y="527050"/>
            <a:ext cx="15143163" cy="1911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Text Placeholder 2"/>
          <p:cNvSpPr>
            <a:spLocks noGrp="1"/>
          </p:cNvSpPr>
          <p:nvPr>
            <p:ph type="body" idx="1"/>
          </p:nvPr>
        </p:nvSpPr>
        <p:spPr bwMode="auto">
          <a:xfrm>
            <a:off x="1206500" y="2633663"/>
            <a:ext cx="15143163" cy="6276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1206500" y="9169400"/>
            <a:ext cx="3951288" cy="527050"/>
          </a:xfrm>
          <a:prstGeom prst="rect">
            <a:avLst/>
          </a:prstGeom>
        </p:spPr>
        <p:txBody>
          <a:bodyPr vert="horz" lIns="91440" tIns="45720" rIns="91440" bIns="45720" rtlCol="0" anchor="ctr"/>
          <a:lstStyle>
            <a:lvl1pPr algn="l" fontAlgn="auto">
              <a:spcBef>
                <a:spcPts val="0"/>
              </a:spcBef>
              <a:spcAft>
                <a:spcPts val="0"/>
              </a:spcAft>
              <a:defRPr sz="1728">
                <a:solidFill>
                  <a:schemeClr val="tx1">
                    <a:tint val="75000"/>
                  </a:schemeClr>
                </a:solidFill>
                <a:latin typeface="+mn-lt"/>
              </a:defRPr>
            </a:lvl1pPr>
          </a:lstStyle>
          <a:p>
            <a:pPr>
              <a:defRPr/>
            </a:pPr>
            <a:fld id="{2B40626D-2165-4729-BF4B-66E0041F1F19}" type="datetimeFigureOut">
              <a:rPr lang="ru-RU"/>
              <a:pPr>
                <a:defRPr/>
              </a:pPr>
              <a:t>26.09.2019</a:t>
            </a:fld>
            <a:endParaRPr lang="ru-RU"/>
          </a:p>
        </p:txBody>
      </p:sp>
      <p:sp>
        <p:nvSpPr>
          <p:cNvPr id="5" name="Footer Placeholder 4"/>
          <p:cNvSpPr>
            <a:spLocks noGrp="1"/>
          </p:cNvSpPr>
          <p:nvPr>
            <p:ph type="ftr" sz="quarter" idx="3"/>
          </p:nvPr>
        </p:nvSpPr>
        <p:spPr>
          <a:xfrm>
            <a:off x="5815013" y="9169400"/>
            <a:ext cx="5926137" cy="527050"/>
          </a:xfrm>
          <a:prstGeom prst="rect">
            <a:avLst/>
          </a:prstGeom>
        </p:spPr>
        <p:txBody>
          <a:bodyPr vert="horz" lIns="91440" tIns="45720" rIns="91440" bIns="45720" rtlCol="0" anchor="ctr"/>
          <a:lstStyle>
            <a:lvl1pPr algn="ctr" fontAlgn="auto">
              <a:spcBef>
                <a:spcPts val="0"/>
              </a:spcBef>
              <a:spcAft>
                <a:spcPts val="0"/>
              </a:spcAft>
              <a:defRPr sz="1728">
                <a:solidFill>
                  <a:schemeClr val="tx1">
                    <a:tint val="75000"/>
                  </a:schemeClr>
                </a:solidFill>
                <a:latin typeface="+mn-lt"/>
              </a:defRPr>
            </a:lvl1pPr>
          </a:lstStyle>
          <a:p>
            <a:pPr>
              <a:defRPr/>
            </a:pPr>
            <a:endParaRPr lang="ru-RU"/>
          </a:p>
        </p:txBody>
      </p:sp>
      <p:sp>
        <p:nvSpPr>
          <p:cNvPr id="6" name="Slide Number Placeholder 5"/>
          <p:cNvSpPr>
            <a:spLocks noGrp="1"/>
          </p:cNvSpPr>
          <p:nvPr>
            <p:ph type="sldNum" sz="quarter" idx="4"/>
          </p:nvPr>
        </p:nvSpPr>
        <p:spPr>
          <a:xfrm>
            <a:off x="12398375" y="9169400"/>
            <a:ext cx="3951288" cy="527050"/>
          </a:xfrm>
          <a:prstGeom prst="rect">
            <a:avLst/>
          </a:prstGeom>
        </p:spPr>
        <p:txBody>
          <a:bodyPr vert="horz" lIns="91440" tIns="45720" rIns="91440" bIns="45720" rtlCol="0" anchor="ctr"/>
          <a:lstStyle>
            <a:lvl1pPr algn="r" fontAlgn="auto">
              <a:spcBef>
                <a:spcPts val="0"/>
              </a:spcBef>
              <a:spcAft>
                <a:spcPts val="0"/>
              </a:spcAft>
              <a:defRPr sz="1728">
                <a:solidFill>
                  <a:schemeClr val="tx1">
                    <a:tint val="75000"/>
                  </a:schemeClr>
                </a:solidFill>
                <a:latin typeface="+mn-lt"/>
              </a:defRPr>
            </a:lvl1pPr>
          </a:lstStyle>
          <a:p>
            <a:pPr>
              <a:defRPr/>
            </a:pPr>
            <a:fld id="{8AA75292-ECA0-4BB5-A570-3219C8F8F49C}"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16038" rtl="0" eaLnBrk="0" fontAlgn="base" hangingPunct="0">
        <a:lnSpc>
          <a:spcPct val="90000"/>
        </a:lnSpc>
        <a:spcBef>
          <a:spcPct val="0"/>
        </a:spcBef>
        <a:spcAft>
          <a:spcPct val="0"/>
        </a:spcAft>
        <a:defRPr sz="6300" kern="1200">
          <a:solidFill>
            <a:schemeClr val="tx1"/>
          </a:solidFill>
          <a:latin typeface="+mj-lt"/>
          <a:ea typeface="+mj-ea"/>
          <a:cs typeface="+mj-cs"/>
        </a:defRPr>
      </a:lvl1pPr>
      <a:lvl2pPr algn="l" defTabSz="1316038" rtl="0" eaLnBrk="0" fontAlgn="base" hangingPunct="0">
        <a:lnSpc>
          <a:spcPct val="90000"/>
        </a:lnSpc>
        <a:spcBef>
          <a:spcPct val="0"/>
        </a:spcBef>
        <a:spcAft>
          <a:spcPct val="0"/>
        </a:spcAft>
        <a:defRPr sz="6300">
          <a:solidFill>
            <a:schemeClr val="tx1"/>
          </a:solidFill>
          <a:latin typeface="BPG Nino Mtavruli"/>
        </a:defRPr>
      </a:lvl2pPr>
      <a:lvl3pPr algn="l" defTabSz="1316038" rtl="0" eaLnBrk="0" fontAlgn="base" hangingPunct="0">
        <a:lnSpc>
          <a:spcPct val="90000"/>
        </a:lnSpc>
        <a:spcBef>
          <a:spcPct val="0"/>
        </a:spcBef>
        <a:spcAft>
          <a:spcPct val="0"/>
        </a:spcAft>
        <a:defRPr sz="6300">
          <a:solidFill>
            <a:schemeClr val="tx1"/>
          </a:solidFill>
          <a:latin typeface="BPG Nino Mtavruli"/>
        </a:defRPr>
      </a:lvl3pPr>
      <a:lvl4pPr algn="l" defTabSz="1316038" rtl="0" eaLnBrk="0" fontAlgn="base" hangingPunct="0">
        <a:lnSpc>
          <a:spcPct val="90000"/>
        </a:lnSpc>
        <a:spcBef>
          <a:spcPct val="0"/>
        </a:spcBef>
        <a:spcAft>
          <a:spcPct val="0"/>
        </a:spcAft>
        <a:defRPr sz="6300">
          <a:solidFill>
            <a:schemeClr val="tx1"/>
          </a:solidFill>
          <a:latin typeface="BPG Nino Mtavruli"/>
        </a:defRPr>
      </a:lvl4pPr>
      <a:lvl5pPr algn="l" defTabSz="1316038" rtl="0" eaLnBrk="0" fontAlgn="base" hangingPunct="0">
        <a:lnSpc>
          <a:spcPct val="90000"/>
        </a:lnSpc>
        <a:spcBef>
          <a:spcPct val="0"/>
        </a:spcBef>
        <a:spcAft>
          <a:spcPct val="0"/>
        </a:spcAft>
        <a:defRPr sz="6300">
          <a:solidFill>
            <a:schemeClr val="tx1"/>
          </a:solidFill>
          <a:latin typeface="BPG Nino Mtavruli"/>
        </a:defRPr>
      </a:lvl5pPr>
      <a:lvl6pPr marL="457200" algn="l" defTabSz="1316038" rtl="0" fontAlgn="base">
        <a:lnSpc>
          <a:spcPct val="90000"/>
        </a:lnSpc>
        <a:spcBef>
          <a:spcPct val="0"/>
        </a:spcBef>
        <a:spcAft>
          <a:spcPct val="0"/>
        </a:spcAft>
        <a:defRPr sz="6300">
          <a:solidFill>
            <a:schemeClr val="tx1"/>
          </a:solidFill>
          <a:latin typeface="BPG Nino Mtavruli"/>
        </a:defRPr>
      </a:lvl6pPr>
      <a:lvl7pPr marL="914400" algn="l" defTabSz="1316038" rtl="0" fontAlgn="base">
        <a:lnSpc>
          <a:spcPct val="90000"/>
        </a:lnSpc>
        <a:spcBef>
          <a:spcPct val="0"/>
        </a:spcBef>
        <a:spcAft>
          <a:spcPct val="0"/>
        </a:spcAft>
        <a:defRPr sz="6300">
          <a:solidFill>
            <a:schemeClr val="tx1"/>
          </a:solidFill>
          <a:latin typeface="BPG Nino Mtavruli"/>
        </a:defRPr>
      </a:lvl7pPr>
      <a:lvl8pPr marL="1371600" algn="l" defTabSz="1316038" rtl="0" fontAlgn="base">
        <a:lnSpc>
          <a:spcPct val="90000"/>
        </a:lnSpc>
        <a:spcBef>
          <a:spcPct val="0"/>
        </a:spcBef>
        <a:spcAft>
          <a:spcPct val="0"/>
        </a:spcAft>
        <a:defRPr sz="6300">
          <a:solidFill>
            <a:schemeClr val="tx1"/>
          </a:solidFill>
          <a:latin typeface="BPG Nino Mtavruli"/>
        </a:defRPr>
      </a:lvl8pPr>
      <a:lvl9pPr marL="1828800" algn="l" defTabSz="1316038" rtl="0" fontAlgn="base">
        <a:lnSpc>
          <a:spcPct val="90000"/>
        </a:lnSpc>
        <a:spcBef>
          <a:spcPct val="0"/>
        </a:spcBef>
        <a:spcAft>
          <a:spcPct val="0"/>
        </a:spcAft>
        <a:defRPr sz="6300">
          <a:solidFill>
            <a:schemeClr val="tx1"/>
          </a:solidFill>
          <a:latin typeface="BPG Nino Mtavruli"/>
        </a:defRPr>
      </a:lvl9pPr>
    </p:titleStyle>
    <p:bodyStyle>
      <a:lvl1pPr marL="328613" indent="-328613" algn="l" defTabSz="1316038" rtl="0" eaLnBrk="0" fontAlgn="base" hangingPunct="0">
        <a:lnSpc>
          <a:spcPct val="90000"/>
        </a:lnSpc>
        <a:spcBef>
          <a:spcPts val="1438"/>
        </a:spcBef>
        <a:spcAft>
          <a:spcPct val="0"/>
        </a:spcAft>
        <a:buFont typeface="Arial" charset="0"/>
        <a:buChar char="•"/>
        <a:defRPr sz="4000" kern="1200">
          <a:solidFill>
            <a:schemeClr val="tx1"/>
          </a:solidFill>
          <a:latin typeface="+mn-lt"/>
          <a:ea typeface="+mn-ea"/>
          <a:cs typeface="+mn-cs"/>
        </a:defRPr>
      </a:lvl1pPr>
      <a:lvl2pPr marL="987425" indent="-328613" algn="l" defTabSz="1316038" rtl="0" eaLnBrk="0" fontAlgn="base" hangingPunct="0">
        <a:lnSpc>
          <a:spcPct val="90000"/>
        </a:lnSpc>
        <a:spcBef>
          <a:spcPts val="725"/>
        </a:spcBef>
        <a:spcAft>
          <a:spcPct val="0"/>
        </a:spcAft>
        <a:buFont typeface="Arial" charset="0"/>
        <a:buChar char="•"/>
        <a:defRPr sz="3400" kern="1200">
          <a:solidFill>
            <a:schemeClr val="tx1"/>
          </a:solidFill>
          <a:latin typeface="+mn-lt"/>
          <a:ea typeface="+mn-ea"/>
          <a:cs typeface="+mn-cs"/>
        </a:defRPr>
      </a:lvl2pPr>
      <a:lvl3pPr marL="1644650" indent="-328613" algn="l" defTabSz="1316038" rtl="0" eaLnBrk="0" fontAlgn="base" hangingPunct="0">
        <a:lnSpc>
          <a:spcPct val="90000"/>
        </a:lnSpc>
        <a:spcBef>
          <a:spcPts val="725"/>
        </a:spcBef>
        <a:spcAft>
          <a:spcPct val="0"/>
        </a:spcAft>
        <a:buFont typeface="Arial" charset="0"/>
        <a:buChar char="•"/>
        <a:defRPr sz="2800" kern="1200">
          <a:solidFill>
            <a:schemeClr val="tx1"/>
          </a:solidFill>
          <a:latin typeface="+mn-lt"/>
          <a:ea typeface="+mn-ea"/>
          <a:cs typeface="+mn-cs"/>
        </a:defRPr>
      </a:lvl3pPr>
      <a:lvl4pPr marL="2303463" indent="-328613" algn="l" defTabSz="1316038" rtl="0" eaLnBrk="0" fontAlgn="base" hangingPunct="0">
        <a:lnSpc>
          <a:spcPct val="90000"/>
        </a:lnSpc>
        <a:spcBef>
          <a:spcPts val="725"/>
        </a:spcBef>
        <a:spcAft>
          <a:spcPct val="0"/>
        </a:spcAft>
        <a:buFont typeface="Arial" charset="0"/>
        <a:buChar char="•"/>
        <a:defRPr sz="2500" kern="1200">
          <a:solidFill>
            <a:schemeClr val="tx1"/>
          </a:solidFill>
          <a:latin typeface="+mn-lt"/>
          <a:ea typeface="+mn-ea"/>
          <a:cs typeface="+mn-cs"/>
        </a:defRPr>
      </a:lvl4pPr>
      <a:lvl5pPr marL="2962275" indent="-328613" algn="l" defTabSz="1316038" rtl="0" eaLnBrk="0" fontAlgn="base" hangingPunct="0">
        <a:lnSpc>
          <a:spcPct val="90000"/>
        </a:lnSpc>
        <a:spcBef>
          <a:spcPts val="725"/>
        </a:spcBef>
        <a:spcAft>
          <a:spcPct val="0"/>
        </a:spcAft>
        <a:buFont typeface="Arial" charset="0"/>
        <a:buChar char="•"/>
        <a:defRPr sz="2500" kern="1200">
          <a:solidFill>
            <a:schemeClr val="tx1"/>
          </a:solidFill>
          <a:latin typeface="+mn-lt"/>
          <a:ea typeface="+mn-ea"/>
          <a:cs typeface="+mn-cs"/>
        </a:defRPr>
      </a:lvl5pPr>
      <a:lvl6pPr marL="3621024" indent="-329184" algn="l" defTabSz="1316736" rtl="0" eaLnBrk="1" latinLnBrk="0" hangingPunct="1">
        <a:lnSpc>
          <a:spcPct val="90000"/>
        </a:lnSpc>
        <a:spcBef>
          <a:spcPts val="720"/>
        </a:spcBef>
        <a:buFont typeface="Arial" panose="020B0604020202020204" pitchFamily="34" charset="0"/>
        <a:buChar char="•"/>
        <a:defRPr sz="2592" kern="1200">
          <a:solidFill>
            <a:schemeClr val="tx1"/>
          </a:solidFill>
          <a:latin typeface="+mn-lt"/>
          <a:ea typeface="+mn-ea"/>
          <a:cs typeface="+mn-cs"/>
        </a:defRPr>
      </a:lvl6pPr>
      <a:lvl7pPr marL="4279392" indent="-329184" algn="l" defTabSz="1316736" rtl="0" eaLnBrk="1" latinLnBrk="0" hangingPunct="1">
        <a:lnSpc>
          <a:spcPct val="90000"/>
        </a:lnSpc>
        <a:spcBef>
          <a:spcPts val="720"/>
        </a:spcBef>
        <a:buFont typeface="Arial" panose="020B0604020202020204" pitchFamily="34" charset="0"/>
        <a:buChar char="•"/>
        <a:defRPr sz="2592" kern="1200">
          <a:solidFill>
            <a:schemeClr val="tx1"/>
          </a:solidFill>
          <a:latin typeface="+mn-lt"/>
          <a:ea typeface="+mn-ea"/>
          <a:cs typeface="+mn-cs"/>
        </a:defRPr>
      </a:lvl7pPr>
      <a:lvl8pPr marL="4937760" indent="-329184" algn="l" defTabSz="1316736" rtl="0" eaLnBrk="1" latinLnBrk="0" hangingPunct="1">
        <a:lnSpc>
          <a:spcPct val="90000"/>
        </a:lnSpc>
        <a:spcBef>
          <a:spcPts val="720"/>
        </a:spcBef>
        <a:buFont typeface="Arial" panose="020B0604020202020204" pitchFamily="34" charset="0"/>
        <a:buChar char="•"/>
        <a:defRPr sz="2592" kern="1200">
          <a:solidFill>
            <a:schemeClr val="tx1"/>
          </a:solidFill>
          <a:latin typeface="+mn-lt"/>
          <a:ea typeface="+mn-ea"/>
          <a:cs typeface="+mn-cs"/>
        </a:defRPr>
      </a:lvl8pPr>
      <a:lvl9pPr marL="5596128" indent="-329184" algn="l" defTabSz="1316736" rtl="0" eaLnBrk="1" latinLnBrk="0" hangingPunct="1">
        <a:lnSpc>
          <a:spcPct val="90000"/>
        </a:lnSpc>
        <a:spcBef>
          <a:spcPts val="720"/>
        </a:spcBef>
        <a:buFont typeface="Arial" panose="020B0604020202020204" pitchFamily="34" charset="0"/>
        <a:buChar char="•"/>
        <a:defRPr sz="2592" kern="1200">
          <a:solidFill>
            <a:schemeClr val="tx1"/>
          </a:solidFill>
          <a:latin typeface="+mn-lt"/>
          <a:ea typeface="+mn-ea"/>
          <a:cs typeface="+mn-cs"/>
        </a:defRPr>
      </a:lvl9pPr>
    </p:bodyStyle>
    <p:otherStyle>
      <a:defPPr>
        <a:defRPr lang="en-US"/>
      </a:defPPr>
      <a:lvl1pPr marL="0" algn="l" defTabSz="1316736" rtl="0" eaLnBrk="1" latinLnBrk="0" hangingPunct="1">
        <a:defRPr sz="2592" kern="1200">
          <a:solidFill>
            <a:schemeClr val="tx1"/>
          </a:solidFill>
          <a:latin typeface="+mn-lt"/>
          <a:ea typeface="+mn-ea"/>
          <a:cs typeface="+mn-cs"/>
        </a:defRPr>
      </a:lvl1pPr>
      <a:lvl2pPr marL="658368" algn="l" defTabSz="1316736" rtl="0" eaLnBrk="1" latinLnBrk="0" hangingPunct="1">
        <a:defRPr sz="2592" kern="1200">
          <a:solidFill>
            <a:schemeClr val="tx1"/>
          </a:solidFill>
          <a:latin typeface="+mn-lt"/>
          <a:ea typeface="+mn-ea"/>
          <a:cs typeface="+mn-cs"/>
        </a:defRPr>
      </a:lvl2pPr>
      <a:lvl3pPr marL="1316736" algn="l" defTabSz="1316736" rtl="0" eaLnBrk="1" latinLnBrk="0" hangingPunct="1">
        <a:defRPr sz="2592" kern="1200">
          <a:solidFill>
            <a:schemeClr val="tx1"/>
          </a:solidFill>
          <a:latin typeface="+mn-lt"/>
          <a:ea typeface="+mn-ea"/>
          <a:cs typeface="+mn-cs"/>
        </a:defRPr>
      </a:lvl3pPr>
      <a:lvl4pPr marL="1975104" algn="l" defTabSz="1316736" rtl="0" eaLnBrk="1" latinLnBrk="0" hangingPunct="1">
        <a:defRPr sz="2592" kern="1200">
          <a:solidFill>
            <a:schemeClr val="tx1"/>
          </a:solidFill>
          <a:latin typeface="+mn-lt"/>
          <a:ea typeface="+mn-ea"/>
          <a:cs typeface="+mn-cs"/>
        </a:defRPr>
      </a:lvl4pPr>
      <a:lvl5pPr marL="2633472" algn="l" defTabSz="1316736" rtl="0" eaLnBrk="1" latinLnBrk="0" hangingPunct="1">
        <a:defRPr sz="2592" kern="1200">
          <a:solidFill>
            <a:schemeClr val="tx1"/>
          </a:solidFill>
          <a:latin typeface="+mn-lt"/>
          <a:ea typeface="+mn-ea"/>
          <a:cs typeface="+mn-cs"/>
        </a:defRPr>
      </a:lvl5pPr>
      <a:lvl6pPr marL="3291840" algn="l" defTabSz="1316736" rtl="0" eaLnBrk="1" latinLnBrk="0" hangingPunct="1">
        <a:defRPr sz="2592" kern="1200">
          <a:solidFill>
            <a:schemeClr val="tx1"/>
          </a:solidFill>
          <a:latin typeface="+mn-lt"/>
          <a:ea typeface="+mn-ea"/>
          <a:cs typeface="+mn-cs"/>
        </a:defRPr>
      </a:lvl6pPr>
      <a:lvl7pPr marL="3950208" algn="l" defTabSz="1316736" rtl="0" eaLnBrk="1" latinLnBrk="0" hangingPunct="1">
        <a:defRPr sz="2592" kern="1200">
          <a:solidFill>
            <a:schemeClr val="tx1"/>
          </a:solidFill>
          <a:latin typeface="+mn-lt"/>
          <a:ea typeface="+mn-ea"/>
          <a:cs typeface="+mn-cs"/>
        </a:defRPr>
      </a:lvl7pPr>
      <a:lvl8pPr marL="4608576" algn="l" defTabSz="1316736" rtl="0" eaLnBrk="1" latinLnBrk="0" hangingPunct="1">
        <a:defRPr sz="2592" kern="1200">
          <a:solidFill>
            <a:schemeClr val="tx1"/>
          </a:solidFill>
          <a:latin typeface="+mn-lt"/>
          <a:ea typeface="+mn-ea"/>
          <a:cs typeface="+mn-cs"/>
        </a:defRPr>
      </a:lvl8pPr>
      <a:lvl9pPr marL="5266944" algn="l" defTabSz="1316736" rtl="0" eaLnBrk="1" latinLnBrk="0" hangingPunct="1">
        <a:defRPr sz="259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8.svg"/><Relationship Id="rId9" Type="http://schemas.openxmlformats.org/officeDocument/2006/relationships/image" Target="../media/image11.png"/></Relationships>
</file>

<file path=ppt/slides/_rels/slide27.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8.svg"/><Relationship Id="rId9" Type="http://schemas.openxmlformats.org/officeDocument/2006/relationships/image" Target="../media/image14.jpe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hyperlink" Target="mailto:mtelia@geostat.ge" TargetMode="Externa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8.sv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xmlns="" id="{D02EB059-E63C-4646-AB56-69B17486E0D7}"/>
              </a:ext>
            </a:extLst>
          </p:cNvPr>
          <p:cNvPicPr>
            <a:picLocks noChangeAspect="1"/>
          </p:cNvPicPr>
          <p:nvPr/>
        </p:nvPicPr>
        <p:blipFill rotWithShape="1">
          <a:blip r:embed="rId3">
            <a:extLst>
              <a:ext uri="{28A0092B-C50C-407E-A947-70E740481C1C}">
                <a14:useLocalDpi xmlns:a14="http://schemas.microsoft.com/office/drawing/2010/main" val="0"/>
              </a:ext>
            </a:extLst>
          </a:blip>
          <a:srcRect t="26182" b="17809"/>
          <a:stretch/>
        </p:blipFill>
        <p:spPr>
          <a:xfrm>
            <a:off x="0" y="-17706"/>
            <a:ext cx="17603994" cy="9893301"/>
          </a:xfrm>
          <a:prstGeom prst="rect">
            <a:avLst/>
          </a:prstGeom>
        </p:spPr>
      </p:pic>
      <p:sp>
        <p:nvSpPr>
          <p:cNvPr id="53" name="Прямоугольник 52">
            <a:extLst>
              <a:ext uri="{FF2B5EF4-FFF2-40B4-BE49-F238E27FC236}">
                <a16:creationId xmlns:a16="http://schemas.microsoft.com/office/drawing/2014/main" xmlns="" id="{7ED1B7DB-16FB-4A4D-86A0-0A4F0DB2E855}"/>
              </a:ext>
            </a:extLst>
          </p:cNvPr>
          <p:cNvSpPr/>
          <p:nvPr/>
        </p:nvSpPr>
        <p:spPr>
          <a:xfrm>
            <a:off x="5815725" y="7312566"/>
            <a:ext cx="5923125" cy="646331"/>
          </a:xfrm>
          <a:prstGeom prst="rect">
            <a:avLst/>
          </a:prstGeom>
        </p:spPr>
        <p:txBody>
          <a:bodyPr wrap="square">
            <a:spAutoFit/>
          </a:bodyPr>
          <a:lstStyle/>
          <a:p>
            <a:pPr algn="ctr">
              <a:spcBef>
                <a:spcPct val="20000"/>
              </a:spcBef>
            </a:pPr>
            <a:r>
              <a:rPr lang="en-US" altLang="ru-RU" sz="3600" spc="300" smtClean="0">
                <a:solidFill>
                  <a:srgbClr val="0080BD"/>
                </a:solidFill>
                <a:latin typeface="Calibri Bold" panose="020F0702030404030204" pitchFamily="34" charset="0"/>
                <a:cs typeface="Calibri Bold" panose="020F0702030404030204" pitchFamily="34" charset="0"/>
              </a:rPr>
              <a:t>MANANA TELIA</a:t>
            </a:r>
            <a:endParaRPr lang="en-US" altLang="ru-RU" sz="3600" spc="300" dirty="0">
              <a:solidFill>
                <a:srgbClr val="0080BD"/>
              </a:solidFill>
              <a:latin typeface="Calibri Bold" panose="020F0702030404030204" pitchFamily="34" charset="0"/>
              <a:cs typeface="Calibri Bold" panose="020F0702030404030204" pitchFamily="34" charset="0"/>
            </a:endParaRPr>
          </a:p>
        </p:txBody>
      </p:sp>
      <p:sp>
        <p:nvSpPr>
          <p:cNvPr id="54" name="Прямоугольник 53">
            <a:extLst>
              <a:ext uri="{FF2B5EF4-FFF2-40B4-BE49-F238E27FC236}">
                <a16:creationId xmlns:a16="http://schemas.microsoft.com/office/drawing/2014/main" xmlns="" id="{A79374D1-7F82-449F-B80C-E6B94F011317}"/>
              </a:ext>
            </a:extLst>
          </p:cNvPr>
          <p:cNvSpPr/>
          <p:nvPr/>
        </p:nvSpPr>
        <p:spPr>
          <a:xfrm>
            <a:off x="5110908" y="7999017"/>
            <a:ext cx="7276162" cy="1175706"/>
          </a:xfrm>
          <a:prstGeom prst="rect">
            <a:avLst/>
          </a:prstGeom>
        </p:spPr>
        <p:txBody>
          <a:bodyPr wrap="square">
            <a:spAutoFit/>
          </a:bodyPr>
          <a:lstStyle/>
          <a:p>
            <a:pPr algn="ctr">
              <a:spcBef>
                <a:spcPct val="20000"/>
              </a:spcBef>
            </a:pPr>
            <a:r>
              <a:rPr lang="en-US" altLang="ru-RU" sz="3200" spc="100">
                <a:solidFill>
                  <a:srgbClr val="0080BD"/>
                </a:solidFill>
                <a:latin typeface="Calibri Light" panose="020F0302020204030204" pitchFamily="34" charset="0"/>
                <a:cs typeface="Calibri Light" panose="020F0302020204030204" pitchFamily="34" charset="0"/>
              </a:rPr>
              <a:t>Head of Business register Division</a:t>
            </a:r>
          </a:p>
          <a:p>
            <a:pPr algn="ctr">
              <a:spcBef>
                <a:spcPct val="20000"/>
              </a:spcBef>
            </a:pPr>
            <a:r>
              <a:rPr lang="en-US" altLang="ru-RU" sz="3200" spc="100">
                <a:solidFill>
                  <a:srgbClr val="0080BD"/>
                </a:solidFill>
                <a:latin typeface="Calibri Light" panose="020F0302020204030204" pitchFamily="34" charset="0"/>
                <a:cs typeface="Calibri Light" panose="020F0302020204030204" pitchFamily="34" charset="0"/>
              </a:rPr>
              <a:t>National </a:t>
            </a:r>
            <a:r>
              <a:rPr lang="en-US" altLang="ru-RU" sz="3200" spc="100" dirty="0">
                <a:solidFill>
                  <a:srgbClr val="0080BD"/>
                </a:solidFill>
                <a:latin typeface="Calibri Light" panose="020F0302020204030204" pitchFamily="34" charset="0"/>
                <a:cs typeface="Calibri Light" panose="020F0302020204030204" pitchFamily="34" charset="0"/>
              </a:rPr>
              <a:t>Statistics Office of Georgia</a:t>
            </a:r>
          </a:p>
        </p:txBody>
      </p:sp>
      <p:sp>
        <p:nvSpPr>
          <p:cNvPr id="12" name="Прямоугольник 11">
            <a:extLst>
              <a:ext uri="{FF2B5EF4-FFF2-40B4-BE49-F238E27FC236}">
                <a16:creationId xmlns:a16="http://schemas.microsoft.com/office/drawing/2014/main" xmlns="" id="{F81140C9-7888-40AD-8ABA-A5CFFFD701AE}"/>
              </a:ext>
            </a:extLst>
          </p:cNvPr>
          <p:cNvSpPr/>
          <p:nvPr/>
        </p:nvSpPr>
        <p:spPr>
          <a:xfrm>
            <a:off x="0" y="8496647"/>
            <a:ext cx="361950" cy="1016000"/>
          </a:xfrm>
          <a:prstGeom prst="rect">
            <a:avLst/>
          </a:prstGeom>
          <a:solidFill>
            <a:srgbClr val="0080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E6E6E6"/>
              </a:solidFill>
            </a:endParaRPr>
          </a:p>
        </p:txBody>
      </p:sp>
      <p:sp>
        <p:nvSpPr>
          <p:cNvPr id="2" name="Прямоугольник 1"/>
          <p:cNvSpPr/>
          <p:nvPr/>
        </p:nvSpPr>
        <p:spPr>
          <a:xfrm>
            <a:off x="-2138283" y="1570980"/>
            <a:ext cx="21857758" cy="1631216"/>
          </a:xfrm>
          <a:prstGeom prst="rect">
            <a:avLst/>
          </a:prstGeom>
        </p:spPr>
        <p:txBody>
          <a:bodyPr wrap="square">
            <a:spAutoFit/>
          </a:bodyPr>
          <a:lstStyle/>
          <a:p>
            <a:pPr algn="ctr">
              <a:defRPr/>
            </a:pPr>
            <a:r>
              <a:rPr lang="en-GB" sz="5000" spc="300" dirty="0">
                <a:solidFill>
                  <a:srgbClr val="0080BD"/>
                </a:solidFill>
                <a:latin typeface="Times New Roman" panose="02020603050405020304" pitchFamily="18" charset="0"/>
                <a:cs typeface="Times New Roman" panose="02020603050405020304" pitchFamily="18" charset="0"/>
              </a:rPr>
              <a:t>Use of administrative </a:t>
            </a:r>
            <a:r>
              <a:rPr lang="en-GB" sz="5000" spc="300">
                <a:solidFill>
                  <a:srgbClr val="0080BD"/>
                </a:solidFill>
                <a:latin typeface="Times New Roman" panose="02020603050405020304" pitchFamily="18" charset="0"/>
                <a:cs typeface="Times New Roman" panose="02020603050405020304" pitchFamily="18" charset="0"/>
              </a:rPr>
              <a:t>data </a:t>
            </a:r>
            <a:r>
              <a:rPr lang="en-GB" sz="5000" spc="300" smtClean="0">
                <a:solidFill>
                  <a:srgbClr val="0080BD"/>
                </a:solidFill>
                <a:latin typeface="Times New Roman" panose="02020603050405020304" pitchFamily="18" charset="0"/>
                <a:cs typeface="Times New Roman" panose="02020603050405020304" pitchFamily="18" charset="0"/>
              </a:rPr>
              <a:t>Sources for Statistical </a:t>
            </a:r>
          </a:p>
          <a:p>
            <a:pPr algn="ctr">
              <a:defRPr/>
            </a:pPr>
            <a:r>
              <a:rPr lang="en-GB" sz="5000" spc="300" smtClean="0">
                <a:solidFill>
                  <a:srgbClr val="0080BD"/>
                </a:solidFill>
                <a:latin typeface="Times New Roman" panose="02020603050405020304" pitchFamily="18" charset="0"/>
                <a:cs typeface="Times New Roman" panose="02020603050405020304" pitchFamily="18" charset="0"/>
              </a:rPr>
              <a:t>Business Registers</a:t>
            </a:r>
            <a:endParaRPr lang="en-US" altLang="en-US" sz="5000" spc="300" dirty="0">
              <a:solidFill>
                <a:srgbClr val="0080BD"/>
              </a:solidFill>
              <a:latin typeface="Times New Roman" panose="02020603050405020304" pitchFamily="18" charset="0"/>
              <a:cs typeface="Times New Roman" panose="02020603050405020304" pitchFamily="18" charset="0"/>
            </a:endParaRPr>
          </a:p>
        </p:txBody>
      </p:sp>
      <p:sp>
        <p:nvSpPr>
          <p:cNvPr id="19" name="Прямоугольник 18">
            <a:extLst>
              <a:ext uri="{FF2B5EF4-FFF2-40B4-BE49-F238E27FC236}">
                <a16:creationId xmlns:a16="http://schemas.microsoft.com/office/drawing/2014/main" xmlns="" id="{F81140C9-7888-40AD-8ABA-A5CFFFD701AE}"/>
              </a:ext>
            </a:extLst>
          </p:cNvPr>
          <p:cNvSpPr/>
          <p:nvPr/>
        </p:nvSpPr>
        <p:spPr>
          <a:xfrm>
            <a:off x="17236725" y="8496647"/>
            <a:ext cx="361950" cy="1016000"/>
          </a:xfrm>
          <a:prstGeom prst="rect">
            <a:avLst/>
          </a:prstGeom>
          <a:solidFill>
            <a:srgbClr val="0080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E6E6E6"/>
              </a:solidFill>
            </a:endParaRPr>
          </a:p>
        </p:txBody>
      </p:sp>
      <p:cxnSp>
        <p:nvCxnSpPr>
          <p:cNvPr id="20" name="Прямая соединительная линия 19"/>
          <p:cNvCxnSpPr>
            <a:cxnSpLocks/>
          </p:cNvCxnSpPr>
          <p:nvPr/>
        </p:nvCxnSpPr>
        <p:spPr>
          <a:xfrm>
            <a:off x="7207466" y="8016632"/>
            <a:ext cx="310145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5" name="Группа 14">
            <a:extLst>
              <a:ext uri="{FF2B5EF4-FFF2-40B4-BE49-F238E27FC236}">
                <a16:creationId xmlns:a16="http://schemas.microsoft.com/office/drawing/2014/main" xmlns="" id="{8A6187C7-A8BF-4B47-BA1A-E8C2E2FE2549}"/>
              </a:ext>
            </a:extLst>
          </p:cNvPr>
          <p:cNvGrpSpPr/>
          <p:nvPr/>
        </p:nvGrpSpPr>
        <p:grpSpPr>
          <a:xfrm>
            <a:off x="1257299" y="4857943"/>
            <a:ext cx="15066594" cy="2204120"/>
            <a:chOff x="1257300" y="4884277"/>
            <a:chExt cx="15066594" cy="2204120"/>
          </a:xfrm>
        </p:grpSpPr>
        <p:pic>
          <p:nvPicPr>
            <p:cNvPr id="5" name="Рисунок 4">
              <a:extLst>
                <a:ext uri="{FF2B5EF4-FFF2-40B4-BE49-F238E27FC236}">
                  <a16:creationId xmlns:a16="http://schemas.microsoft.com/office/drawing/2014/main" xmlns="" id="{9283170F-9740-4002-B3E4-AE5A9BAC4687}"/>
                </a:ext>
              </a:extLst>
            </p:cNvPr>
            <p:cNvPicPr>
              <a:picLocks noChangeAspect="1"/>
            </p:cNvPicPr>
            <p:nvPr/>
          </p:nvPicPr>
          <p:blipFill rotWithShape="1">
            <a:blip r:embed="rId4"/>
            <a:srcRect l="3837" t="35131" r="9891" b="25362"/>
            <a:stretch/>
          </p:blipFill>
          <p:spPr>
            <a:xfrm>
              <a:off x="4547718" y="4896979"/>
              <a:ext cx="8485758" cy="2185804"/>
            </a:xfrm>
            <a:prstGeom prst="rect">
              <a:avLst/>
            </a:prstGeom>
          </p:spPr>
        </p:pic>
        <p:pic>
          <p:nvPicPr>
            <p:cNvPr id="8" name="Рисунок 7">
              <a:extLst>
                <a:ext uri="{FF2B5EF4-FFF2-40B4-BE49-F238E27FC236}">
                  <a16:creationId xmlns:a16="http://schemas.microsoft.com/office/drawing/2014/main" xmlns="" id="{7BF5E283-9813-4FBD-98C2-4CD82264B7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6826" y="4896979"/>
              <a:ext cx="3275731" cy="2185804"/>
            </a:xfrm>
            <a:prstGeom prst="rect">
              <a:avLst/>
            </a:prstGeom>
          </p:spPr>
        </p:pic>
        <p:pic>
          <p:nvPicPr>
            <p:cNvPr id="10" name="Рисунок 9">
              <a:extLst>
                <a:ext uri="{FF2B5EF4-FFF2-40B4-BE49-F238E27FC236}">
                  <a16:creationId xmlns:a16="http://schemas.microsoft.com/office/drawing/2014/main" xmlns="" id="{8514CD5D-520E-4B8B-85CC-21BF5C2D810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033476" y="4896978"/>
              <a:ext cx="3290418" cy="2191419"/>
            </a:xfrm>
            <a:prstGeom prst="rect">
              <a:avLst/>
            </a:prstGeom>
          </p:spPr>
        </p:pic>
        <p:sp>
          <p:nvSpPr>
            <p:cNvPr id="11" name="Прямоугольник 10">
              <a:extLst>
                <a:ext uri="{FF2B5EF4-FFF2-40B4-BE49-F238E27FC236}">
                  <a16:creationId xmlns:a16="http://schemas.microsoft.com/office/drawing/2014/main" xmlns="" id="{1F9E8F50-2225-4F94-8DF9-648AA0692E52}"/>
                </a:ext>
              </a:extLst>
            </p:cNvPr>
            <p:cNvSpPr/>
            <p:nvPr/>
          </p:nvSpPr>
          <p:spPr>
            <a:xfrm>
              <a:off x="1257300" y="4884277"/>
              <a:ext cx="15066593" cy="49567"/>
            </a:xfrm>
            <a:prstGeom prst="rect">
              <a:avLst/>
            </a:prstGeom>
            <a:solidFill>
              <a:srgbClr val="0080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E6E6E6"/>
                </a:solidFill>
              </a:endParaRPr>
            </a:p>
          </p:txBody>
        </p:sp>
      </p:grpSp>
      <p:sp>
        <p:nvSpPr>
          <p:cNvPr id="13" name="Прямоугольник 12">
            <a:extLst>
              <a:ext uri="{FF2B5EF4-FFF2-40B4-BE49-F238E27FC236}">
                <a16:creationId xmlns:a16="http://schemas.microsoft.com/office/drawing/2014/main" xmlns="" id="{6B8B14DA-DFA5-4BC2-8528-59D38F712ED9}"/>
              </a:ext>
            </a:extLst>
          </p:cNvPr>
          <p:cNvSpPr/>
          <p:nvPr/>
        </p:nvSpPr>
        <p:spPr>
          <a:xfrm>
            <a:off x="1262749" y="4928945"/>
            <a:ext cx="3275731" cy="2153838"/>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9" name="Прямоугольник 28">
            <a:extLst>
              <a:ext uri="{FF2B5EF4-FFF2-40B4-BE49-F238E27FC236}">
                <a16:creationId xmlns:a16="http://schemas.microsoft.com/office/drawing/2014/main" xmlns="" id="{FAF07EC3-7963-4FF3-8A17-8BC9577621E6}"/>
              </a:ext>
            </a:extLst>
          </p:cNvPr>
          <p:cNvSpPr/>
          <p:nvPr/>
        </p:nvSpPr>
        <p:spPr>
          <a:xfrm>
            <a:off x="13036651" y="4935295"/>
            <a:ext cx="3296768" cy="2153838"/>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7" name="Рисунок 6">
            <a:extLst>
              <a:ext uri="{FF2B5EF4-FFF2-40B4-BE49-F238E27FC236}">
                <a16:creationId xmlns:a16="http://schemas.microsoft.com/office/drawing/2014/main" xmlns="" id="{32F845AD-7F8D-4BBD-835F-21DCC7EA655F}"/>
              </a:ext>
            </a:extLst>
          </p:cNvPr>
          <p:cNvPicPr>
            <a:picLocks noChangeAspect="1"/>
          </p:cNvPicPr>
          <p:nvPr/>
        </p:nvPicPr>
        <p:blipFill>
          <a:blip r:embed="rId7" cstate="print">
            <a:extLst>
              <a:ext uri="{96DAC541-7B7A-43D3-8B79-37D633B846F1}">
                <asvg:svgBlip xmlns:asvg="http://schemas.microsoft.com/office/drawing/2016/SVG/main" xmlns="" r:embed="rId8"/>
              </a:ext>
            </a:extLst>
          </a:blip>
          <a:stretch>
            <a:fillRect/>
          </a:stretch>
        </p:blipFill>
        <p:spPr>
          <a:xfrm>
            <a:off x="7916461" y="307968"/>
            <a:ext cx="2146208" cy="1386595"/>
          </a:xfrm>
          <a:prstGeom prst="rect">
            <a:avLst/>
          </a:prstGeom>
        </p:spPr>
      </p:pic>
      <p:cxnSp>
        <p:nvCxnSpPr>
          <p:cNvPr id="21" name="Прямая соединительная линия 15">
            <a:extLst>
              <a:ext uri="{FF2B5EF4-FFF2-40B4-BE49-F238E27FC236}">
                <a16:creationId xmlns:a16="http://schemas.microsoft.com/office/drawing/2014/main" xmlns="" id="{D52582C7-73F3-41D9-8C2F-DDE122A98EF3}"/>
              </a:ext>
            </a:extLst>
          </p:cNvPr>
          <p:cNvCxnSpPr/>
          <p:nvPr/>
        </p:nvCxnSpPr>
        <p:spPr>
          <a:xfrm>
            <a:off x="11480800" y="3972046"/>
            <a:ext cx="1708029"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22" name="Скругленный прямоугольник 2">
            <a:extLst>
              <a:ext uri="{FF2B5EF4-FFF2-40B4-BE49-F238E27FC236}">
                <a16:creationId xmlns:a16="http://schemas.microsoft.com/office/drawing/2014/main" xmlns="" id="{1F3B020A-71E9-44AE-BFB0-D1E0C4059FAE}"/>
              </a:ext>
            </a:extLst>
          </p:cNvPr>
          <p:cNvSpPr/>
          <p:nvPr/>
        </p:nvSpPr>
        <p:spPr>
          <a:xfrm>
            <a:off x="6073778" y="3410323"/>
            <a:ext cx="5407022" cy="1169116"/>
          </a:xfrm>
          <a:prstGeom prst="roundRect">
            <a:avLst>
              <a:gd name="adj"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3">
            <a:extLst>
              <a:ext uri="{FF2B5EF4-FFF2-40B4-BE49-F238E27FC236}">
                <a16:creationId xmlns:a16="http://schemas.microsoft.com/office/drawing/2014/main" xmlns="" id="{AF9168DE-579B-4F04-91CF-0BD65E45A32B}"/>
              </a:ext>
            </a:extLst>
          </p:cNvPr>
          <p:cNvSpPr/>
          <p:nvPr/>
        </p:nvSpPr>
        <p:spPr>
          <a:xfrm>
            <a:off x="6844796" y="3114583"/>
            <a:ext cx="3838487" cy="1350113"/>
          </a:xfrm>
          <a:prstGeom prst="rect">
            <a:avLst/>
          </a:prstGeom>
        </p:spPr>
        <p:txBody>
          <a:bodyPr wrap="none">
            <a:spAutoFit/>
          </a:bodyPr>
          <a:lstStyle/>
          <a:p>
            <a:pPr algn="ctr">
              <a:lnSpc>
                <a:spcPct val="150000"/>
              </a:lnSpc>
              <a:defRPr/>
            </a:pPr>
            <a:r>
              <a:rPr lang="en-GB" sz="6000" spc="300" dirty="0">
                <a:solidFill>
                  <a:srgbClr val="0080BD"/>
                </a:solidFill>
                <a:latin typeface="Calibri Bold" panose="020F0702030404030204" pitchFamily="34" charset="0"/>
                <a:cs typeface="Calibri Bold" panose="020F0702030404030204" pitchFamily="34" charset="0"/>
              </a:rPr>
              <a:t>in Georgia</a:t>
            </a:r>
            <a:endParaRPr lang="en-US" sz="6000" b="1" spc="100" dirty="0">
              <a:solidFill>
                <a:srgbClr val="0080BD"/>
              </a:solidFill>
              <a:latin typeface="BPG Nino Mtavruli" panose="02000506000000020004" pitchFamily="2" charset="0"/>
            </a:endParaRPr>
          </a:p>
        </p:txBody>
      </p:sp>
      <p:cxnSp>
        <p:nvCxnSpPr>
          <p:cNvPr id="24" name="Прямая соединительная линия 16">
            <a:extLst>
              <a:ext uri="{FF2B5EF4-FFF2-40B4-BE49-F238E27FC236}">
                <a16:creationId xmlns:a16="http://schemas.microsoft.com/office/drawing/2014/main" xmlns="" id="{99C7E239-F3E0-4B4C-9A44-37C86A88A7DF}"/>
              </a:ext>
            </a:extLst>
          </p:cNvPr>
          <p:cNvCxnSpPr/>
          <p:nvPr/>
        </p:nvCxnSpPr>
        <p:spPr>
          <a:xfrm>
            <a:off x="4365749" y="3991334"/>
            <a:ext cx="1708029" cy="0"/>
          </a:xfrm>
          <a:prstGeom prst="line">
            <a:avLst/>
          </a:prstGeom>
          <a:ln w="95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874065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childTnLst>
                          </p:cTn>
                        </p:par>
                        <p:par>
                          <p:cTn id="20" fill="hold">
                            <p:stCondLst>
                              <p:cond delay="2500"/>
                            </p:stCondLst>
                            <p:childTnLst>
                              <p:par>
                                <p:cTn id="21" presetID="1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1250"/>
                                        <p:tgtEl>
                                          <p:spTgt spid="53"/>
                                        </p:tgtEl>
                                        <p:attrNameLst>
                                          <p:attrName>ppt_y</p:attrName>
                                        </p:attrNameLst>
                                      </p:cBhvr>
                                      <p:tavLst>
                                        <p:tav tm="0">
                                          <p:val>
                                            <p:strVal val="#ppt_y+#ppt_h*1.125000"/>
                                          </p:val>
                                        </p:tav>
                                        <p:tav tm="100000">
                                          <p:val>
                                            <p:strVal val="#ppt_y"/>
                                          </p:val>
                                        </p:tav>
                                      </p:tavLst>
                                    </p:anim>
                                    <p:animEffect transition="in" filter="wipe(up)">
                                      <p:cBhvr>
                                        <p:cTn id="24" dur="1250"/>
                                        <p:tgtEl>
                                          <p:spTgt spid="53"/>
                                        </p:tgtEl>
                                      </p:cBhvr>
                                    </p:animEffect>
                                  </p:childTnLst>
                                </p:cTn>
                              </p:par>
                            </p:childTnLst>
                          </p:cTn>
                        </p:par>
                        <p:par>
                          <p:cTn id="25" fill="hold">
                            <p:stCondLst>
                              <p:cond delay="3750"/>
                            </p:stCondLst>
                            <p:childTnLst>
                              <p:par>
                                <p:cTn id="26" presetID="22" presetClass="entr" presetSubtype="8"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left)">
                                      <p:cBhvr>
                                        <p:cTn id="28" dur="2000"/>
                                        <p:tgtEl>
                                          <p:spTgt spid="54"/>
                                        </p:tgtEl>
                                      </p:cBhvr>
                                    </p:animEffect>
                                  </p:childTnLst>
                                </p:cTn>
                              </p:par>
                            </p:childTnLst>
                          </p:cTn>
                        </p:par>
                        <p:par>
                          <p:cTn id="29" fill="hold">
                            <p:stCondLst>
                              <p:cond delay="5750"/>
                            </p:stCondLst>
                            <p:childTnLst>
                              <p:par>
                                <p:cTn id="30" presetID="49" presetClass="entr" presetSubtype="0" decel="100000" fill="hold" grpId="0" nodeType="afterEffect">
                                  <p:stCondLst>
                                    <p:cond delay="50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 calcmode="lin" valueType="num">
                                      <p:cBhvr>
                                        <p:cTn id="34" dur="500" fill="hold"/>
                                        <p:tgtEl>
                                          <p:spTgt spid="12"/>
                                        </p:tgtEl>
                                        <p:attrNameLst>
                                          <p:attrName>style.rotation</p:attrName>
                                        </p:attrNameLst>
                                      </p:cBhvr>
                                      <p:tavLst>
                                        <p:tav tm="0">
                                          <p:val>
                                            <p:fltVal val="360"/>
                                          </p:val>
                                        </p:tav>
                                        <p:tav tm="100000">
                                          <p:val>
                                            <p:fltVal val="0"/>
                                          </p:val>
                                        </p:tav>
                                      </p:tavLst>
                                    </p:anim>
                                    <p:animEffect transition="in" filter="fade">
                                      <p:cBhvr>
                                        <p:cTn id="35" dur="500"/>
                                        <p:tgtEl>
                                          <p:spTgt spid="12"/>
                                        </p:tgtEl>
                                      </p:cBhvr>
                                    </p:animEffect>
                                  </p:childTnLst>
                                </p:cTn>
                              </p:par>
                              <p:par>
                                <p:cTn id="36" presetID="49" presetClass="entr" presetSubtype="0" decel="100000" fill="hold" grpId="0" nodeType="withEffect">
                                  <p:stCondLst>
                                    <p:cond delay="50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childTnLst>
                          </p:cTn>
                        </p:par>
                        <p:par>
                          <p:cTn id="42" fill="hold">
                            <p:stCondLst>
                              <p:cond delay="6750"/>
                            </p:stCondLst>
                            <p:childTnLst>
                              <p:par>
                                <p:cTn id="43" presetID="12" presetClass="entr" presetSubtype="2"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p:tgtEl>
                                          <p:spTgt spid="13"/>
                                        </p:tgtEl>
                                        <p:attrNameLst>
                                          <p:attrName>ppt_x</p:attrName>
                                        </p:attrNameLst>
                                      </p:cBhvr>
                                      <p:tavLst>
                                        <p:tav tm="0">
                                          <p:val>
                                            <p:strVal val="#ppt_x+#ppt_w*1.125000"/>
                                          </p:val>
                                        </p:tav>
                                        <p:tav tm="100000">
                                          <p:val>
                                            <p:strVal val="#ppt_x"/>
                                          </p:val>
                                        </p:tav>
                                      </p:tavLst>
                                    </p:anim>
                                    <p:animEffect transition="in" filter="wipe(left)">
                                      <p:cBhvr>
                                        <p:cTn id="46" dur="500"/>
                                        <p:tgtEl>
                                          <p:spTgt spid="13"/>
                                        </p:tgtEl>
                                      </p:cBhvr>
                                    </p:animEffect>
                                  </p:childTnLst>
                                </p:cTn>
                              </p:par>
                              <p:par>
                                <p:cTn id="47" presetID="12" presetClass="entr" presetSubtype="8"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p:tgtEl>
                                          <p:spTgt spid="29"/>
                                        </p:tgtEl>
                                        <p:attrNameLst>
                                          <p:attrName>ppt_x</p:attrName>
                                        </p:attrNameLst>
                                      </p:cBhvr>
                                      <p:tavLst>
                                        <p:tav tm="0">
                                          <p:val>
                                            <p:strVal val="#ppt_x-#ppt_w*1.125000"/>
                                          </p:val>
                                        </p:tav>
                                        <p:tav tm="100000">
                                          <p:val>
                                            <p:strVal val="#ppt_x"/>
                                          </p:val>
                                        </p:tav>
                                      </p:tavLst>
                                    </p:anim>
                                    <p:animEffect transition="in" filter="wipe(right)">
                                      <p:cBhvr>
                                        <p:cTn id="50" dur="500"/>
                                        <p:tgtEl>
                                          <p:spTgt spid="29"/>
                                        </p:tgtEl>
                                      </p:cBhvr>
                                    </p:animEffect>
                                  </p:childTnLst>
                                </p:cTn>
                              </p:par>
                            </p:childTnLst>
                          </p:cTn>
                        </p:par>
                        <p:par>
                          <p:cTn id="51" fill="hold">
                            <p:stCondLst>
                              <p:cond delay="7250"/>
                            </p:stCondLst>
                            <p:childTnLst>
                              <p:par>
                                <p:cTn id="52" presetID="37" presetClass="entr" presetSubtype="0" fill="hold" grpId="0" nodeType="afterEffect">
                                  <p:stCondLst>
                                    <p:cond delay="50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58" presetID="49" presetClass="entr" presetSubtype="0" decel="100000" fill="hold" nodeType="withEffect">
                                  <p:stCondLst>
                                    <p:cond delay="100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 calcmode="lin" valueType="num">
                                      <p:cBhvr>
                                        <p:cTn id="62" dur="500" fill="hold"/>
                                        <p:tgtEl>
                                          <p:spTgt spid="21"/>
                                        </p:tgtEl>
                                        <p:attrNameLst>
                                          <p:attrName>style.rotation</p:attrName>
                                        </p:attrNameLst>
                                      </p:cBhvr>
                                      <p:tavLst>
                                        <p:tav tm="0">
                                          <p:val>
                                            <p:fltVal val="360"/>
                                          </p:val>
                                        </p:tav>
                                        <p:tav tm="100000">
                                          <p:val>
                                            <p:fltVal val="0"/>
                                          </p:val>
                                        </p:tav>
                                      </p:tavLst>
                                    </p:anim>
                                    <p:animEffect transition="in" filter="fade">
                                      <p:cBhvr>
                                        <p:cTn id="63" dur="500"/>
                                        <p:tgtEl>
                                          <p:spTgt spid="21"/>
                                        </p:tgtEl>
                                      </p:cBhvr>
                                    </p:animEffect>
                                  </p:childTnLst>
                                </p:cTn>
                              </p:par>
                              <p:par>
                                <p:cTn id="64" presetID="49" presetClass="entr" presetSubtype="0" decel="100000" fill="hold" nodeType="withEffect">
                                  <p:stCondLst>
                                    <p:cond delay="1000"/>
                                  </p:stCondLst>
                                  <p:childTnLst>
                                    <p:set>
                                      <p:cBhvr>
                                        <p:cTn id="65" dur="1" fill="hold">
                                          <p:stCondLst>
                                            <p:cond delay="0"/>
                                          </p:stCondLst>
                                        </p:cTn>
                                        <p:tgtEl>
                                          <p:spTgt spid="24"/>
                                        </p:tgtEl>
                                        <p:attrNameLst>
                                          <p:attrName>style.visibility</p:attrName>
                                        </p:attrNameLst>
                                      </p:cBhvr>
                                      <p:to>
                                        <p:strVal val="visible"/>
                                      </p:to>
                                    </p:set>
                                    <p:anim calcmode="lin" valueType="num">
                                      <p:cBhvr>
                                        <p:cTn id="66" dur="500" fill="hold"/>
                                        <p:tgtEl>
                                          <p:spTgt spid="24"/>
                                        </p:tgtEl>
                                        <p:attrNameLst>
                                          <p:attrName>ppt_w</p:attrName>
                                        </p:attrNameLst>
                                      </p:cBhvr>
                                      <p:tavLst>
                                        <p:tav tm="0">
                                          <p:val>
                                            <p:fltVal val="0"/>
                                          </p:val>
                                        </p:tav>
                                        <p:tav tm="100000">
                                          <p:val>
                                            <p:strVal val="#ppt_w"/>
                                          </p:val>
                                        </p:tav>
                                      </p:tavLst>
                                    </p:anim>
                                    <p:anim calcmode="lin" valueType="num">
                                      <p:cBhvr>
                                        <p:cTn id="67" dur="500" fill="hold"/>
                                        <p:tgtEl>
                                          <p:spTgt spid="24"/>
                                        </p:tgtEl>
                                        <p:attrNameLst>
                                          <p:attrName>ppt_h</p:attrName>
                                        </p:attrNameLst>
                                      </p:cBhvr>
                                      <p:tavLst>
                                        <p:tav tm="0">
                                          <p:val>
                                            <p:fltVal val="0"/>
                                          </p:val>
                                        </p:tav>
                                        <p:tav tm="100000">
                                          <p:val>
                                            <p:strVal val="#ppt_h"/>
                                          </p:val>
                                        </p:tav>
                                      </p:tavLst>
                                    </p:anim>
                                    <p:anim calcmode="lin" valueType="num">
                                      <p:cBhvr>
                                        <p:cTn id="68" dur="500" fill="hold"/>
                                        <p:tgtEl>
                                          <p:spTgt spid="24"/>
                                        </p:tgtEl>
                                        <p:attrNameLst>
                                          <p:attrName>style.rotation</p:attrName>
                                        </p:attrNameLst>
                                      </p:cBhvr>
                                      <p:tavLst>
                                        <p:tav tm="0">
                                          <p:val>
                                            <p:fltVal val="360"/>
                                          </p:val>
                                        </p:tav>
                                        <p:tav tm="100000">
                                          <p:val>
                                            <p:fltVal val="0"/>
                                          </p:val>
                                        </p:tav>
                                      </p:tavLst>
                                    </p:anim>
                                    <p:animEffect transition="in" filter="fade">
                                      <p:cBhvr>
                                        <p:cTn id="69" dur="500"/>
                                        <p:tgtEl>
                                          <p:spTgt spid="24"/>
                                        </p:tgtEl>
                                      </p:cBhvr>
                                    </p:animEffect>
                                  </p:childTnLst>
                                </p:cTn>
                              </p:par>
                            </p:childTnLst>
                          </p:cTn>
                        </p:par>
                        <p:par>
                          <p:cTn id="70" fill="hold">
                            <p:stCondLst>
                              <p:cond delay="8750"/>
                            </p:stCondLst>
                            <p:childTnLst>
                              <p:par>
                                <p:cTn id="71" presetID="41" presetClass="entr" presetSubtype="0" fill="hold" grpId="0" nodeType="afterEffect">
                                  <p:stCondLst>
                                    <p:cond delay="500"/>
                                  </p:stCondLst>
                                  <p:iterate type="lt">
                                    <p:tmPct val="10000"/>
                                  </p:iterate>
                                  <p:childTnLst>
                                    <p:set>
                                      <p:cBhvr>
                                        <p:cTn id="72" dur="1" fill="hold">
                                          <p:stCondLst>
                                            <p:cond delay="0"/>
                                          </p:stCondLst>
                                        </p:cTn>
                                        <p:tgtEl>
                                          <p:spTgt spid="23"/>
                                        </p:tgtEl>
                                        <p:attrNameLst>
                                          <p:attrName>style.visibility</p:attrName>
                                        </p:attrNameLst>
                                      </p:cBhvr>
                                      <p:to>
                                        <p:strVal val="visible"/>
                                      </p:to>
                                    </p:set>
                                    <p:anim calcmode="lin" valueType="num">
                                      <p:cBhvr>
                                        <p:cTn id="73" dur="10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74" dur="1000" fill="hold"/>
                                        <p:tgtEl>
                                          <p:spTgt spid="23"/>
                                        </p:tgtEl>
                                        <p:attrNameLst>
                                          <p:attrName>ppt_y</p:attrName>
                                        </p:attrNameLst>
                                      </p:cBhvr>
                                      <p:tavLst>
                                        <p:tav tm="0">
                                          <p:val>
                                            <p:strVal val="#ppt_y"/>
                                          </p:val>
                                        </p:tav>
                                        <p:tav tm="100000">
                                          <p:val>
                                            <p:strVal val="#ppt_y"/>
                                          </p:val>
                                        </p:tav>
                                      </p:tavLst>
                                    </p:anim>
                                    <p:anim calcmode="lin" valueType="num">
                                      <p:cBhvr>
                                        <p:cTn id="75" dur="10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76" dur="10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77" dur="1000" tmFilter="0,0; .5, 1; 1, 1"/>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12" grpId="0" animBg="1"/>
      <p:bldP spid="2" grpId="0"/>
      <p:bldP spid="19" grpId="0" animBg="1"/>
      <p:bldP spid="13" grpId="0" animBg="1"/>
      <p:bldP spid="29" grpId="0" animBg="1"/>
      <p:bldP spid="22" grpId="0" animBg="1"/>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21"/>
          <p:cNvSpPr>
            <a:spLocks/>
          </p:cNvSpPr>
          <p:nvPr/>
        </p:nvSpPr>
        <p:spPr bwMode="auto">
          <a:xfrm>
            <a:off x="0" y="1247775"/>
            <a:ext cx="17554575" cy="927100"/>
          </a:xfrm>
          <a:custGeom>
            <a:avLst/>
            <a:gdLst>
              <a:gd name="T0" fmla="*/ 2147483647 w 7680"/>
              <a:gd name="T1" fmla="*/ 2147483647 h 404"/>
              <a:gd name="T2" fmla="*/ 2147483647 w 7680"/>
              <a:gd name="T3" fmla="*/ 0 h 404"/>
              <a:gd name="T4" fmla="*/ 0 w 7680"/>
              <a:gd name="T5" fmla="*/ 0 h 404"/>
              <a:gd name="T6" fmla="*/ 0 w 7680"/>
              <a:gd name="T7" fmla="*/ 2147483647 h 404"/>
              <a:gd name="T8" fmla="*/ 2147483647 w 7680"/>
              <a:gd name="T9" fmla="*/ 2147483647 h 404"/>
              <a:gd name="T10" fmla="*/ 2147483647 w 7680"/>
              <a:gd name="T11" fmla="*/ 2147483647 h 404"/>
              <a:gd name="T12" fmla="*/ 2147483647 w 7680"/>
              <a:gd name="T13" fmla="*/ 2147483647 h 404"/>
              <a:gd name="T14" fmla="*/ 2147483647 w 7680"/>
              <a:gd name="T15" fmla="*/ 2147483647 h 404"/>
              <a:gd name="T16" fmla="*/ 0 60000 65536"/>
              <a:gd name="T17" fmla="*/ 0 60000 65536"/>
              <a:gd name="T18" fmla="*/ 0 60000 65536"/>
              <a:gd name="T19" fmla="*/ 0 60000 65536"/>
              <a:gd name="T20" fmla="*/ 0 60000 65536"/>
              <a:gd name="T21" fmla="*/ 0 60000 65536"/>
              <a:gd name="T22" fmla="*/ 0 60000 65536"/>
              <a:gd name="T23" fmla="*/ 0 60000 65536"/>
              <a:gd name="T24" fmla="*/ 0 w 7680"/>
              <a:gd name="T25" fmla="*/ 0 h 404"/>
              <a:gd name="T26" fmla="*/ 7680 w 7680"/>
              <a:gd name="T27" fmla="*/ 404 h 4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0" h="404">
                <a:moveTo>
                  <a:pt x="7680" y="295"/>
                </a:moveTo>
                <a:cubicBezTo>
                  <a:pt x="7680" y="0"/>
                  <a:pt x="7680" y="0"/>
                  <a:pt x="7680" y="0"/>
                </a:cubicBezTo>
                <a:cubicBezTo>
                  <a:pt x="0" y="0"/>
                  <a:pt x="0" y="0"/>
                  <a:pt x="0" y="0"/>
                </a:cubicBezTo>
                <a:cubicBezTo>
                  <a:pt x="0" y="295"/>
                  <a:pt x="0" y="295"/>
                  <a:pt x="0" y="295"/>
                </a:cubicBezTo>
                <a:cubicBezTo>
                  <a:pt x="3708" y="404"/>
                  <a:pt x="3708" y="404"/>
                  <a:pt x="3708" y="404"/>
                </a:cubicBezTo>
                <a:cubicBezTo>
                  <a:pt x="3720" y="387"/>
                  <a:pt x="3690" y="259"/>
                  <a:pt x="3756" y="255"/>
                </a:cubicBezTo>
                <a:cubicBezTo>
                  <a:pt x="4004" y="243"/>
                  <a:pt x="3960" y="387"/>
                  <a:pt x="3972" y="404"/>
                </a:cubicBezTo>
                <a:lnTo>
                  <a:pt x="7680" y="295"/>
                </a:lnTo>
                <a:close/>
              </a:path>
            </a:pathLst>
          </a:custGeom>
          <a:solidFill>
            <a:srgbClr val="77D1F6"/>
          </a:solidFill>
          <a:ln w="9525">
            <a:noFill/>
            <a:miter lim="800000"/>
            <a:headEnd/>
            <a:tailEnd/>
          </a:ln>
        </p:spPr>
        <p:txBody>
          <a:bodyPr/>
          <a:lstStyle/>
          <a:p>
            <a:endParaRPr lang="ru-RU">
              <a:latin typeface="BPG Nino Mtavruli"/>
            </a:endParaRPr>
          </a:p>
        </p:txBody>
      </p:sp>
      <p:sp>
        <p:nvSpPr>
          <p:cNvPr id="36" name="Freeform 22"/>
          <p:cNvSpPr>
            <a:spLocks/>
          </p:cNvSpPr>
          <p:nvPr/>
        </p:nvSpPr>
        <p:spPr bwMode="auto">
          <a:xfrm>
            <a:off x="0" y="300038"/>
            <a:ext cx="17554575" cy="1876425"/>
          </a:xfrm>
          <a:custGeom>
            <a:avLst/>
            <a:gdLst>
              <a:gd name="T0" fmla="*/ 2147483647 w 7680"/>
              <a:gd name="T1" fmla="*/ 2147483647 h 818"/>
              <a:gd name="T2" fmla="*/ 2147483647 w 7680"/>
              <a:gd name="T3" fmla="*/ 0 h 818"/>
              <a:gd name="T4" fmla="*/ 0 w 7680"/>
              <a:gd name="T5" fmla="*/ 0 h 818"/>
              <a:gd name="T6" fmla="*/ 0 w 7680"/>
              <a:gd name="T7" fmla="*/ 2147483647 h 818"/>
              <a:gd name="T8" fmla="*/ 2147483647 w 7680"/>
              <a:gd name="T9" fmla="*/ 2147483647 h 818"/>
              <a:gd name="T10" fmla="*/ 2147483647 w 7680"/>
              <a:gd name="T11" fmla="*/ 2147483647 h 818"/>
              <a:gd name="T12" fmla="*/ 2147483647 w 7680"/>
              <a:gd name="T13" fmla="*/ 2147483647 h 818"/>
              <a:gd name="T14" fmla="*/ 2147483647 w 7680"/>
              <a:gd name="T15" fmla="*/ 2147483647 h 818"/>
              <a:gd name="T16" fmla="*/ 0 60000 65536"/>
              <a:gd name="T17" fmla="*/ 0 60000 65536"/>
              <a:gd name="T18" fmla="*/ 0 60000 65536"/>
              <a:gd name="T19" fmla="*/ 0 60000 65536"/>
              <a:gd name="T20" fmla="*/ 0 60000 65536"/>
              <a:gd name="T21" fmla="*/ 0 60000 65536"/>
              <a:gd name="T22" fmla="*/ 0 60000 65536"/>
              <a:gd name="T23" fmla="*/ 0 60000 65536"/>
              <a:gd name="T24" fmla="*/ 0 w 7680"/>
              <a:gd name="T25" fmla="*/ 0 h 818"/>
              <a:gd name="T26" fmla="*/ 7680 w 7680"/>
              <a:gd name="T27" fmla="*/ 818 h 8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0" h="818">
                <a:moveTo>
                  <a:pt x="7680" y="522"/>
                </a:moveTo>
                <a:cubicBezTo>
                  <a:pt x="7680" y="0"/>
                  <a:pt x="7680" y="0"/>
                  <a:pt x="7680" y="0"/>
                </a:cubicBezTo>
                <a:cubicBezTo>
                  <a:pt x="0" y="0"/>
                  <a:pt x="0" y="0"/>
                  <a:pt x="0" y="0"/>
                </a:cubicBezTo>
                <a:cubicBezTo>
                  <a:pt x="0" y="522"/>
                  <a:pt x="0" y="522"/>
                  <a:pt x="0" y="522"/>
                </a:cubicBezTo>
                <a:cubicBezTo>
                  <a:pt x="3708" y="818"/>
                  <a:pt x="3708" y="818"/>
                  <a:pt x="3708" y="818"/>
                </a:cubicBezTo>
                <a:cubicBezTo>
                  <a:pt x="3720" y="774"/>
                  <a:pt x="3766" y="564"/>
                  <a:pt x="3832" y="564"/>
                </a:cubicBezTo>
                <a:cubicBezTo>
                  <a:pt x="3898" y="564"/>
                  <a:pt x="3965" y="774"/>
                  <a:pt x="3977" y="818"/>
                </a:cubicBezTo>
                <a:lnTo>
                  <a:pt x="7680" y="522"/>
                </a:lnTo>
                <a:close/>
              </a:path>
            </a:pathLst>
          </a:custGeom>
          <a:solidFill>
            <a:srgbClr val="00B4F0"/>
          </a:solidFill>
          <a:ln w="9525">
            <a:noFill/>
            <a:miter lim="800000"/>
            <a:headEnd/>
            <a:tailEnd/>
          </a:ln>
        </p:spPr>
        <p:txBody>
          <a:bodyPr/>
          <a:lstStyle/>
          <a:p>
            <a:endParaRPr lang="ru-RU">
              <a:latin typeface="BPG Nino Mtavruli"/>
            </a:endParaRPr>
          </a:p>
        </p:txBody>
      </p:sp>
      <p:pic>
        <p:nvPicPr>
          <p:cNvPr id="38915" name="Рисунок 39"/>
          <p:cNvPicPr>
            <a:picLocks noChangeAspect="1"/>
          </p:cNvPicPr>
          <p:nvPr/>
        </p:nvPicPr>
        <p:blipFill>
          <a:blip r:embed="rId2"/>
          <a:srcRect/>
          <a:stretch>
            <a:fillRect/>
          </a:stretch>
        </p:blipFill>
        <p:spPr bwMode="auto">
          <a:xfrm>
            <a:off x="0" y="0"/>
            <a:ext cx="17621250" cy="2198688"/>
          </a:xfrm>
          <a:prstGeom prst="rect">
            <a:avLst/>
          </a:prstGeom>
          <a:noFill/>
          <a:ln w="9525">
            <a:noFill/>
            <a:miter lim="800000"/>
            <a:headEnd/>
            <a:tailEnd/>
          </a:ln>
        </p:spPr>
      </p:pic>
      <p:sp>
        <p:nvSpPr>
          <p:cNvPr id="13" name="Прямоугольник 12">
            <a:extLst>
              <a:ext uri="{FF2B5EF4-FFF2-40B4-BE49-F238E27FC236}"/>
            </a:extLst>
          </p:cNvPr>
          <p:cNvSpPr/>
          <p:nvPr/>
        </p:nvSpPr>
        <p:spPr>
          <a:xfrm>
            <a:off x="898525" y="336550"/>
            <a:ext cx="14325600" cy="707886"/>
          </a:xfrm>
          <a:prstGeom prst="rect">
            <a:avLst/>
          </a:prstGeom>
        </p:spPr>
        <p:txBody>
          <a:bodyPr>
            <a:spAutoFit/>
          </a:bodyPr>
          <a:lstStyle/>
          <a:p>
            <a:pPr algn="ctr">
              <a:spcBef>
                <a:spcPct val="50000"/>
              </a:spcBef>
            </a:pPr>
            <a:r>
              <a:rPr lang="en-US" sz="4000" b="1" smtClean="0">
                <a:solidFill>
                  <a:schemeClr val="bg1"/>
                </a:solidFill>
              </a:rPr>
              <a:t>Variables in BR</a:t>
            </a:r>
            <a:r>
              <a:rPr lang="ru-RU" sz="4000" b="1" smtClean="0">
                <a:solidFill>
                  <a:schemeClr val="bg1"/>
                </a:solidFill>
              </a:rPr>
              <a:t> </a:t>
            </a:r>
            <a:endParaRPr lang="en-US" altLang="en-US" sz="4000" b="1">
              <a:solidFill>
                <a:schemeClr val="bg1"/>
              </a:solidFill>
              <a:latin typeface="BPG Nino Mtavruli"/>
              <a:cs typeface="Times New Roman" pitchFamily="18" charset="0"/>
            </a:endParaRPr>
          </a:p>
        </p:txBody>
      </p:sp>
      <p:grpSp>
        <p:nvGrpSpPr>
          <p:cNvPr id="38917" name="Группа 6"/>
          <p:cNvGrpSpPr>
            <a:grpSpLocks/>
          </p:cNvGrpSpPr>
          <p:nvPr/>
        </p:nvGrpSpPr>
        <p:grpSpPr bwMode="auto">
          <a:xfrm>
            <a:off x="0" y="1119188"/>
            <a:ext cx="17556163" cy="1584325"/>
            <a:chOff x="0" y="1118588"/>
            <a:chExt cx="17556163" cy="1585314"/>
          </a:xfrm>
        </p:grpSpPr>
        <p:pic>
          <p:nvPicPr>
            <p:cNvPr id="38919" name="Рисунок 40"/>
            <p:cNvPicPr>
              <a:picLocks noChangeAspect="1"/>
            </p:cNvPicPr>
            <p:nvPr/>
          </p:nvPicPr>
          <p:blipFill>
            <a:blip r:embed="rId3"/>
            <a:srcRect/>
            <a:stretch>
              <a:fillRect/>
            </a:stretch>
          </p:blipFill>
          <p:spPr bwMode="auto">
            <a:xfrm>
              <a:off x="0" y="1118588"/>
              <a:ext cx="17556163" cy="1435582"/>
            </a:xfrm>
            <a:prstGeom prst="rect">
              <a:avLst/>
            </a:prstGeom>
            <a:noFill/>
            <a:ln w="9525">
              <a:noFill/>
              <a:miter lim="800000"/>
              <a:headEnd/>
              <a:tailEnd/>
            </a:ln>
          </p:spPr>
        </p:pic>
        <p:grpSp>
          <p:nvGrpSpPr>
            <p:cNvPr id="38920" name="Группа 5"/>
            <p:cNvGrpSpPr>
              <a:grpSpLocks/>
            </p:cNvGrpSpPr>
            <p:nvPr/>
          </p:nvGrpSpPr>
          <p:grpSpPr bwMode="auto">
            <a:xfrm>
              <a:off x="8013700" y="1694252"/>
              <a:ext cx="1555750" cy="1009650"/>
              <a:chOff x="8013700" y="1694252"/>
              <a:chExt cx="1555750" cy="1009650"/>
            </a:xfrm>
          </p:grpSpPr>
          <p:sp>
            <p:nvSpPr>
              <p:cNvPr id="5" name="Прямоугольник 4">
                <a:extLst>
                  <a:ext uri="{FF2B5EF4-FFF2-40B4-BE49-F238E27FC236}"/>
                </a:extLst>
              </p:cNvPr>
              <p:cNvSpPr/>
              <p:nvPr/>
            </p:nvSpPr>
            <p:spPr>
              <a:xfrm>
                <a:off x="8013700" y="1693622"/>
                <a:ext cx="1555750" cy="1010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38922" name="Рисунок 2"/>
              <p:cNvPicPr>
                <a:picLocks noChangeAspect="1"/>
              </p:cNvPicPr>
              <p:nvPr/>
            </p:nvPicPr>
            <p:blipFill>
              <a:blip r:embed="rId4"/>
              <a:srcRect/>
              <a:stretch>
                <a:fillRect/>
              </a:stretch>
            </p:blipFill>
            <p:spPr bwMode="auto">
              <a:xfrm>
                <a:off x="8163720" y="1733490"/>
                <a:ext cx="1221580" cy="787748"/>
              </a:xfrm>
              <a:prstGeom prst="rect">
                <a:avLst/>
              </a:prstGeom>
              <a:noFill/>
              <a:ln w="9525">
                <a:noFill/>
                <a:miter lim="800000"/>
                <a:headEnd/>
                <a:tailEnd/>
              </a:ln>
            </p:spPr>
          </p:pic>
        </p:grpSp>
      </p:grpSp>
      <p:sp>
        <p:nvSpPr>
          <p:cNvPr id="25" name="Прямоугольник 11">
            <a:extLst>
              <a:ext uri="{FF2B5EF4-FFF2-40B4-BE49-F238E27FC236}"/>
            </a:extLst>
          </p:cNvPr>
          <p:cNvSpPr/>
          <p:nvPr/>
        </p:nvSpPr>
        <p:spPr>
          <a:xfrm>
            <a:off x="898525" y="2995613"/>
            <a:ext cx="15614650" cy="6494085"/>
          </a:xfrm>
          <a:prstGeom prst="rect">
            <a:avLst/>
          </a:prstGeom>
        </p:spPr>
        <p:txBody>
          <a:bodyPr>
            <a:spAutoFit/>
          </a:bodyPr>
          <a:lstStyle/>
          <a:p>
            <a:r>
              <a:rPr lang="en-US" sz="3200" b="1"/>
              <a:t>BR contains following variables by each entity:</a:t>
            </a:r>
            <a:endParaRPr lang="en-US" sz="3200"/>
          </a:p>
          <a:p>
            <a:pPr marL="914400" lvl="1" indent="-457200">
              <a:buFont typeface="Arial" panose="020B0604020202020204" pitchFamily="34" charset="0"/>
              <a:buChar char="•"/>
            </a:pPr>
            <a:r>
              <a:rPr lang="en-US" sz="2400" smtClean="0"/>
              <a:t>Full </a:t>
            </a:r>
            <a:r>
              <a:rPr lang="en-US" sz="2400"/>
              <a:t>name of enterprise</a:t>
            </a:r>
          </a:p>
          <a:p>
            <a:pPr marL="914400" lvl="1" indent="-457200">
              <a:buFont typeface="Arial" panose="020B0604020202020204" pitchFamily="34" charset="0"/>
              <a:buChar char="•"/>
            </a:pPr>
            <a:r>
              <a:rPr lang="en-US" sz="2400"/>
              <a:t>Registration data</a:t>
            </a:r>
          </a:p>
          <a:p>
            <a:pPr marL="914400" lvl="1" indent="-457200">
              <a:buFont typeface="Arial" panose="020B0604020202020204" pitchFamily="34" charset="0"/>
              <a:buChar char="•"/>
            </a:pPr>
            <a:r>
              <a:rPr lang="en-US" sz="2400"/>
              <a:t>Registration number</a:t>
            </a:r>
          </a:p>
          <a:p>
            <a:pPr marL="914400" lvl="1" indent="-457200">
              <a:buFont typeface="Arial" panose="020B0604020202020204" pitchFamily="34" charset="0"/>
              <a:buChar char="•"/>
            </a:pPr>
            <a:r>
              <a:rPr lang="en-US" sz="2400"/>
              <a:t>Statistical code</a:t>
            </a:r>
          </a:p>
          <a:p>
            <a:pPr marL="914400" lvl="1" indent="-457200">
              <a:buFont typeface="Arial" panose="020B0604020202020204" pitchFamily="34" charset="0"/>
              <a:buChar char="•"/>
            </a:pPr>
            <a:r>
              <a:rPr lang="en-US" sz="2400"/>
              <a:t>Tax code</a:t>
            </a:r>
          </a:p>
          <a:p>
            <a:pPr marL="914400" lvl="1" indent="-457200">
              <a:buFont typeface="Arial" panose="020B0604020202020204" pitchFamily="34" charset="0"/>
              <a:buChar char="•"/>
            </a:pPr>
            <a:r>
              <a:rPr lang="en-US" sz="2400"/>
              <a:t>Legal address</a:t>
            </a:r>
          </a:p>
          <a:p>
            <a:pPr marL="914400" lvl="1" indent="-457200">
              <a:buFont typeface="Arial" panose="020B0604020202020204" pitchFamily="34" charset="0"/>
              <a:buChar char="•"/>
            </a:pPr>
            <a:r>
              <a:rPr lang="en-US" sz="2400"/>
              <a:t>Actual address (only for limited number of entities)</a:t>
            </a:r>
          </a:p>
          <a:p>
            <a:pPr marL="914400" lvl="1" indent="-457200">
              <a:buFont typeface="Arial" panose="020B0604020202020204" pitchFamily="34" charset="0"/>
              <a:buChar char="•"/>
            </a:pPr>
            <a:r>
              <a:rPr lang="en-US" sz="2400"/>
              <a:t>Organizational-legal form</a:t>
            </a:r>
          </a:p>
          <a:p>
            <a:pPr marL="914400" lvl="1" indent="-457200">
              <a:buFont typeface="Arial" panose="020B0604020202020204" pitchFamily="34" charset="0"/>
              <a:buChar char="•"/>
            </a:pPr>
            <a:r>
              <a:rPr lang="en-US" sz="2400"/>
              <a:t>Ownership type</a:t>
            </a:r>
          </a:p>
          <a:p>
            <a:pPr marL="914400" lvl="1" indent="-457200">
              <a:buFont typeface="Arial" panose="020B0604020202020204" pitchFamily="34" charset="0"/>
              <a:buChar char="•"/>
            </a:pPr>
            <a:r>
              <a:rPr lang="en-US" sz="2400"/>
              <a:t>Phone and fax numbers</a:t>
            </a:r>
          </a:p>
          <a:p>
            <a:pPr marL="914400" lvl="1" indent="-457200">
              <a:buFont typeface="Arial" panose="020B0604020202020204" pitchFamily="34" charset="0"/>
              <a:buChar char="•"/>
            </a:pPr>
            <a:r>
              <a:rPr lang="en-US" sz="2400"/>
              <a:t>E-mail address and web page (only for limited number of entities)</a:t>
            </a:r>
          </a:p>
          <a:p>
            <a:pPr marL="914400" lvl="1" indent="-457200">
              <a:buFont typeface="Arial" panose="020B0604020202020204" pitchFamily="34" charset="0"/>
              <a:buChar char="•"/>
            </a:pPr>
            <a:r>
              <a:rPr lang="en-US" sz="2400"/>
              <a:t>Name, surname, address and phone number of director</a:t>
            </a:r>
          </a:p>
          <a:p>
            <a:pPr marL="914400" lvl="1" indent="-457200">
              <a:buFont typeface="Arial" panose="020B0604020202020204" pitchFamily="34" charset="0"/>
              <a:buChar char="•"/>
            </a:pPr>
            <a:r>
              <a:rPr lang="en-US" sz="2400"/>
              <a:t>Partners</a:t>
            </a:r>
          </a:p>
          <a:p>
            <a:pPr marL="914400" lvl="1" indent="-457200">
              <a:buFont typeface="Arial" panose="020B0604020202020204" pitchFamily="34" charset="0"/>
              <a:buChar char="•"/>
            </a:pPr>
            <a:r>
              <a:rPr lang="en-US" sz="2400"/>
              <a:t>Gender</a:t>
            </a:r>
          </a:p>
          <a:p>
            <a:pPr marL="914400" lvl="1" indent="-457200">
              <a:buFont typeface="Arial" panose="020B0604020202020204" pitchFamily="34" charset="0"/>
              <a:buChar char="•"/>
            </a:pPr>
            <a:r>
              <a:rPr lang="en-US" sz="2400"/>
              <a:t>Kind of economic activity by 5 digit of NACE rev. 1.1 and NACE rev.2 </a:t>
            </a:r>
            <a:endParaRPr lang="en-US" sz="2400" smtClean="0"/>
          </a:p>
          <a:p>
            <a:pPr marL="914400" lvl="1" indent="-457200">
              <a:buFont typeface="Arial" panose="020B0604020202020204" pitchFamily="34" charset="0"/>
              <a:buChar char="•"/>
            </a:pPr>
            <a:r>
              <a:rPr lang="en-US" sz="2400" smtClean="0"/>
              <a:t>Size</a:t>
            </a:r>
          </a:p>
        </p:txBody>
      </p:sp>
    </p:spTree>
    <p:extLst>
      <p:ext uri="{BB962C8B-B14F-4D97-AF65-F5344CB8AC3E}">
        <p14:creationId xmlns:p14="http://schemas.microsoft.com/office/powerpoint/2010/main" val="2712426866"/>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750"/>
                                        <p:tgtEl>
                                          <p:spTgt spid="36"/>
                                        </p:tgtEl>
                                      </p:cBhvr>
                                    </p:animEffect>
                                  </p:childTnLst>
                                </p:cTn>
                              </p:par>
                              <p:par>
                                <p:cTn id="8" presetID="16" presetClass="entr" presetSubtype="21" fill="hold" grpId="0" nodeType="withEffect">
                                  <p:stCondLst>
                                    <p:cond delay="50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750"/>
                                        <p:tgtEl>
                                          <p:spTgt spid="34"/>
                                        </p:tgtEl>
                                      </p:cBhvr>
                                    </p:animEffect>
                                  </p:childTnLst>
                                </p:cTn>
                              </p:par>
                            </p:childTnLst>
                          </p:cTn>
                        </p:par>
                        <p:par>
                          <p:cTn id="11" fill="hold">
                            <p:stCondLst>
                              <p:cond delay="1250"/>
                            </p:stCondLst>
                            <p:childTnLst>
                              <p:par>
                                <p:cTn id="12" presetID="23" presetClass="entr" presetSubtype="16"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21"/>
          <p:cNvSpPr>
            <a:spLocks/>
          </p:cNvSpPr>
          <p:nvPr/>
        </p:nvSpPr>
        <p:spPr bwMode="auto">
          <a:xfrm>
            <a:off x="0" y="1247775"/>
            <a:ext cx="17554575" cy="927100"/>
          </a:xfrm>
          <a:custGeom>
            <a:avLst/>
            <a:gdLst>
              <a:gd name="T0" fmla="*/ 2147483647 w 7680"/>
              <a:gd name="T1" fmla="*/ 2147483647 h 404"/>
              <a:gd name="T2" fmla="*/ 2147483647 w 7680"/>
              <a:gd name="T3" fmla="*/ 0 h 404"/>
              <a:gd name="T4" fmla="*/ 0 w 7680"/>
              <a:gd name="T5" fmla="*/ 0 h 404"/>
              <a:gd name="T6" fmla="*/ 0 w 7680"/>
              <a:gd name="T7" fmla="*/ 2147483647 h 404"/>
              <a:gd name="T8" fmla="*/ 2147483647 w 7680"/>
              <a:gd name="T9" fmla="*/ 2147483647 h 404"/>
              <a:gd name="T10" fmla="*/ 2147483647 w 7680"/>
              <a:gd name="T11" fmla="*/ 2147483647 h 404"/>
              <a:gd name="T12" fmla="*/ 2147483647 w 7680"/>
              <a:gd name="T13" fmla="*/ 2147483647 h 404"/>
              <a:gd name="T14" fmla="*/ 2147483647 w 7680"/>
              <a:gd name="T15" fmla="*/ 2147483647 h 404"/>
              <a:gd name="T16" fmla="*/ 0 60000 65536"/>
              <a:gd name="T17" fmla="*/ 0 60000 65536"/>
              <a:gd name="T18" fmla="*/ 0 60000 65536"/>
              <a:gd name="T19" fmla="*/ 0 60000 65536"/>
              <a:gd name="T20" fmla="*/ 0 60000 65536"/>
              <a:gd name="T21" fmla="*/ 0 60000 65536"/>
              <a:gd name="T22" fmla="*/ 0 60000 65536"/>
              <a:gd name="T23" fmla="*/ 0 60000 65536"/>
              <a:gd name="T24" fmla="*/ 0 w 7680"/>
              <a:gd name="T25" fmla="*/ 0 h 404"/>
              <a:gd name="T26" fmla="*/ 7680 w 7680"/>
              <a:gd name="T27" fmla="*/ 404 h 4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0" h="404">
                <a:moveTo>
                  <a:pt x="7680" y="295"/>
                </a:moveTo>
                <a:cubicBezTo>
                  <a:pt x="7680" y="0"/>
                  <a:pt x="7680" y="0"/>
                  <a:pt x="7680" y="0"/>
                </a:cubicBezTo>
                <a:cubicBezTo>
                  <a:pt x="0" y="0"/>
                  <a:pt x="0" y="0"/>
                  <a:pt x="0" y="0"/>
                </a:cubicBezTo>
                <a:cubicBezTo>
                  <a:pt x="0" y="295"/>
                  <a:pt x="0" y="295"/>
                  <a:pt x="0" y="295"/>
                </a:cubicBezTo>
                <a:cubicBezTo>
                  <a:pt x="3708" y="404"/>
                  <a:pt x="3708" y="404"/>
                  <a:pt x="3708" y="404"/>
                </a:cubicBezTo>
                <a:cubicBezTo>
                  <a:pt x="3720" y="387"/>
                  <a:pt x="3690" y="259"/>
                  <a:pt x="3756" y="255"/>
                </a:cubicBezTo>
                <a:cubicBezTo>
                  <a:pt x="4004" y="243"/>
                  <a:pt x="3960" y="387"/>
                  <a:pt x="3972" y="404"/>
                </a:cubicBezTo>
                <a:lnTo>
                  <a:pt x="7680" y="295"/>
                </a:lnTo>
                <a:close/>
              </a:path>
            </a:pathLst>
          </a:custGeom>
          <a:solidFill>
            <a:srgbClr val="77D1F6"/>
          </a:solidFill>
          <a:ln w="9525">
            <a:noFill/>
            <a:miter lim="800000"/>
            <a:headEnd/>
            <a:tailEnd/>
          </a:ln>
        </p:spPr>
        <p:txBody>
          <a:bodyPr/>
          <a:lstStyle/>
          <a:p>
            <a:endParaRPr lang="ru-RU">
              <a:latin typeface="BPG Nino Mtavruli"/>
            </a:endParaRPr>
          </a:p>
        </p:txBody>
      </p:sp>
      <p:sp>
        <p:nvSpPr>
          <p:cNvPr id="36" name="Freeform 22"/>
          <p:cNvSpPr>
            <a:spLocks/>
          </p:cNvSpPr>
          <p:nvPr/>
        </p:nvSpPr>
        <p:spPr bwMode="auto">
          <a:xfrm>
            <a:off x="0" y="300038"/>
            <a:ext cx="17554575" cy="1876425"/>
          </a:xfrm>
          <a:custGeom>
            <a:avLst/>
            <a:gdLst>
              <a:gd name="T0" fmla="*/ 2147483647 w 7680"/>
              <a:gd name="T1" fmla="*/ 2147483647 h 818"/>
              <a:gd name="T2" fmla="*/ 2147483647 w 7680"/>
              <a:gd name="T3" fmla="*/ 0 h 818"/>
              <a:gd name="T4" fmla="*/ 0 w 7680"/>
              <a:gd name="T5" fmla="*/ 0 h 818"/>
              <a:gd name="T6" fmla="*/ 0 w 7680"/>
              <a:gd name="T7" fmla="*/ 2147483647 h 818"/>
              <a:gd name="T8" fmla="*/ 2147483647 w 7680"/>
              <a:gd name="T9" fmla="*/ 2147483647 h 818"/>
              <a:gd name="T10" fmla="*/ 2147483647 w 7680"/>
              <a:gd name="T11" fmla="*/ 2147483647 h 818"/>
              <a:gd name="T12" fmla="*/ 2147483647 w 7680"/>
              <a:gd name="T13" fmla="*/ 2147483647 h 818"/>
              <a:gd name="T14" fmla="*/ 2147483647 w 7680"/>
              <a:gd name="T15" fmla="*/ 2147483647 h 818"/>
              <a:gd name="T16" fmla="*/ 0 60000 65536"/>
              <a:gd name="T17" fmla="*/ 0 60000 65536"/>
              <a:gd name="T18" fmla="*/ 0 60000 65536"/>
              <a:gd name="T19" fmla="*/ 0 60000 65536"/>
              <a:gd name="T20" fmla="*/ 0 60000 65536"/>
              <a:gd name="T21" fmla="*/ 0 60000 65536"/>
              <a:gd name="T22" fmla="*/ 0 60000 65536"/>
              <a:gd name="T23" fmla="*/ 0 60000 65536"/>
              <a:gd name="T24" fmla="*/ 0 w 7680"/>
              <a:gd name="T25" fmla="*/ 0 h 818"/>
              <a:gd name="T26" fmla="*/ 7680 w 7680"/>
              <a:gd name="T27" fmla="*/ 818 h 8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0" h="818">
                <a:moveTo>
                  <a:pt x="7680" y="522"/>
                </a:moveTo>
                <a:cubicBezTo>
                  <a:pt x="7680" y="0"/>
                  <a:pt x="7680" y="0"/>
                  <a:pt x="7680" y="0"/>
                </a:cubicBezTo>
                <a:cubicBezTo>
                  <a:pt x="0" y="0"/>
                  <a:pt x="0" y="0"/>
                  <a:pt x="0" y="0"/>
                </a:cubicBezTo>
                <a:cubicBezTo>
                  <a:pt x="0" y="522"/>
                  <a:pt x="0" y="522"/>
                  <a:pt x="0" y="522"/>
                </a:cubicBezTo>
                <a:cubicBezTo>
                  <a:pt x="3708" y="818"/>
                  <a:pt x="3708" y="818"/>
                  <a:pt x="3708" y="818"/>
                </a:cubicBezTo>
                <a:cubicBezTo>
                  <a:pt x="3720" y="774"/>
                  <a:pt x="3766" y="564"/>
                  <a:pt x="3832" y="564"/>
                </a:cubicBezTo>
                <a:cubicBezTo>
                  <a:pt x="3898" y="564"/>
                  <a:pt x="3965" y="774"/>
                  <a:pt x="3977" y="818"/>
                </a:cubicBezTo>
                <a:lnTo>
                  <a:pt x="7680" y="522"/>
                </a:lnTo>
                <a:close/>
              </a:path>
            </a:pathLst>
          </a:custGeom>
          <a:solidFill>
            <a:srgbClr val="00B4F0"/>
          </a:solidFill>
          <a:ln w="9525">
            <a:noFill/>
            <a:miter lim="800000"/>
            <a:headEnd/>
            <a:tailEnd/>
          </a:ln>
        </p:spPr>
        <p:txBody>
          <a:bodyPr/>
          <a:lstStyle/>
          <a:p>
            <a:endParaRPr lang="ru-RU">
              <a:latin typeface="BPG Nino Mtavruli"/>
            </a:endParaRPr>
          </a:p>
        </p:txBody>
      </p:sp>
      <p:pic>
        <p:nvPicPr>
          <p:cNvPr id="39939" name="Рисунок 39"/>
          <p:cNvPicPr>
            <a:picLocks noChangeAspect="1"/>
          </p:cNvPicPr>
          <p:nvPr/>
        </p:nvPicPr>
        <p:blipFill>
          <a:blip r:embed="rId2"/>
          <a:srcRect/>
          <a:stretch>
            <a:fillRect/>
          </a:stretch>
        </p:blipFill>
        <p:spPr bwMode="auto">
          <a:xfrm>
            <a:off x="-65087" y="19844"/>
            <a:ext cx="17621250" cy="2198688"/>
          </a:xfrm>
          <a:prstGeom prst="rect">
            <a:avLst/>
          </a:prstGeom>
          <a:noFill/>
          <a:ln w="9525">
            <a:noFill/>
            <a:miter lim="800000"/>
            <a:headEnd/>
            <a:tailEnd/>
          </a:ln>
        </p:spPr>
      </p:pic>
      <p:sp>
        <p:nvSpPr>
          <p:cNvPr id="13" name="Прямоугольник 12">
            <a:extLst>
              <a:ext uri="{FF2B5EF4-FFF2-40B4-BE49-F238E27FC236}"/>
            </a:extLst>
          </p:cNvPr>
          <p:cNvSpPr/>
          <p:nvPr/>
        </p:nvSpPr>
        <p:spPr>
          <a:xfrm>
            <a:off x="1676400" y="298450"/>
            <a:ext cx="14516100" cy="707886"/>
          </a:xfrm>
          <a:prstGeom prst="rect">
            <a:avLst/>
          </a:prstGeom>
        </p:spPr>
        <p:txBody>
          <a:bodyPr>
            <a:spAutoFit/>
          </a:bodyPr>
          <a:lstStyle/>
          <a:p>
            <a:pPr algn="ctr" fontAlgn="auto">
              <a:spcBef>
                <a:spcPct val="50000"/>
              </a:spcBef>
              <a:spcAft>
                <a:spcPts val="0"/>
              </a:spcAft>
              <a:defRPr/>
            </a:pPr>
            <a:r>
              <a:rPr lang="en-US" sz="4000" b="1">
                <a:solidFill>
                  <a:schemeClr val="bg1"/>
                </a:solidFill>
                <a:latin typeface="+mn-lt"/>
              </a:rPr>
              <a:t>Information </a:t>
            </a:r>
            <a:r>
              <a:rPr lang="en-US" sz="4000" b="1" smtClean="0">
                <a:solidFill>
                  <a:schemeClr val="bg1"/>
                </a:solidFill>
                <a:latin typeface="+mn-lt"/>
              </a:rPr>
              <a:t>produced</a:t>
            </a:r>
            <a:r>
              <a:rPr lang="en-US" sz="4000" b="1" smtClean="0">
                <a:solidFill>
                  <a:srgbClr val="FF0000"/>
                </a:solidFill>
                <a:latin typeface="+mn-lt"/>
              </a:rPr>
              <a:t> </a:t>
            </a:r>
            <a:r>
              <a:rPr lang="en-US" sz="4000" b="1" smtClean="0">
                <a:solidFill>
                  <a:schemeClr val="bg1"/>
                </a:solidFill>
                <a:latin typeface="+mn-lt"/>
              </a:rPr>
              <a:t>on </a:t>
            </a:r>
            <a:r>
              <a:rPr lang="en-US" sz="4000" b="1" dirty="0">
                <a:solidFill>
                  <a:schemeClr val="bg1"/>
                </a:solidFill>
                <a:latin typeface="+mn-lt"/>
              </a:rPr>
              <a:t>the basis of the Business Register</a:t>
            </a:r>
            <a:endParaRPr lang="en-US" altLang="en-US" sz="4000" b="1" spc="200" dirty="0">
              <a:solidFill>
                <a:schemeClr val="bg1"/>
              </a:solidFill>
              <a:latin typeface="BPG Nino Mtavruli" panose="02000506000000020004" pitchFamily="2" charset="0"/>
              <a:cs typeface="Times New Roman" panose="02020603050405020304" pitchFamily="18" charset="0"/>
            </a:endParaRPr>
          </a:p>
        </p:txBody>
      </p:sp>
      <p:grpSp>
        <p:nvGrpSpPr>
          <p:cNvPr id="39941" name="Группа 6"/>
          <p:cNvGrpSpPr>
            <a:grpSpLocks/>
          </p:cNvGrpSpPr>
          <p:nvPr/>
        </p:nvGrpSpPr>
        <p:grpSpPr bwMode="auto">
          <a:xfrm>
            <a:off x="0" y="1119188"/>
            <a:ext cx="17556163" cy="1584325"/>
            <a:chOff x="0" y="1118588"/>
            <a:chExt cx="17556163" cy="1585314"/>
          </a:xfrm>
        </p:grpSpPr>
        <p:pic>
          <p:nvPicPr>
            <p:cNvPr id="39943" name="Рисунок 40"/>
            <p:cNvPicPr>
              <a:picLocks noChangeAspect="1"/>
            </p:cNvPicPr>
            <p:nvPr/>
          </p:nvPicPr>
          <p:blipFill>
            <a:blip r:embed="rId3"/>
            <a:srcRect/>
            <a:stretch>
              <a:fillRect/>
            </a:stretch>
          </p:blipFill>
          <p:spPr bwMode="auto">
            <a:xfrm>
              <a:off x="0" y="1118588"/>
              <a:ext cx="17556163" cy="1435582"/>
            </a:xfrm>
            <a:prstGeom prst="rect">
              <a:avLst/>
            </a:prstGeom>
            <a:noFill/>
            <a:ln w="9525">
              <a:noFill/>
              <a:miter lim="800000"/>
              <a:headEnd/>
              <a:tailEnd/>
            </a:ln>
          </p:spPr>
        </p:pic>
        <p:grpSp>
          <p:nvGrpSpPr>
            <p:cNvPr id="39944" name="Группа 5"/>
            <p:cNvGrpSpPr>
              <a:grpSpLocks/>
            </p:cNvGrpSpPr>
            <p:nvPr/>
          </p:nvGrpSpPr>
          <p:grpSpPr bwMode="auto">
            <a:xfrm>
              <a:off x="8013700" y="1694252"/>
              <a:ext cx="1555750" cy="1009650"/>
              <a:chOff x="8013700" y="1694252"/>
              <a:chExt cx="1555750" cy="1009650"/>
            </a:xfrm>
          </p:grpSpPr>
          <p:sp>
            <p:nvSpPr>
              <p:cNvPr id="5" name="Прямоугольник 4">
                <a:extLst>
                  <a:ext uri="{FF2B5EF4-FFF2-40B4-BE49-F238E27FC236}"/>
                </a:extLst>
              </p:cNvPr>
              <p:cNvSpPr/>
              <p:nvPr/>
            </p:nvSpPr>
            <p:spPr>
              <a:xfrm>
                <a:off x="8013700" y="1693622"/>
                <a:ext cx="1555750" cy="1010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39946" name="Рисунок 2"/>
              <p:cNvPicPr>
                <a:picLocks noChangeAspect="1"/>
              </p:cNvPicPr>
              <p:nvPr/>
            </p:nvPicPr>
            <p:blipFill>
              <a:blip r:embed="rId4"/>
              <a:srcRect/>
              <a:stretch>
                <a:fillRect/>
              </a:stretch>
            </p:blipFill>
            <p:spPr bwMode="auto">
              <a:xfrm>
                <a:off x="8163720" y="1733490"/>
                <a:ext cx="1221580" cy="787748"/>
              </a:xfrm>
              <a:prstGeom prst="rect">
                <a:avLst/>
              </a:prstGeom>
              <a:noFill/>
              <a:ln w="9525">
                <a:noFill/>
                <a:miter lim="800000"/>
                <a:headEnd/>
                <a:tailEnd/>
              </a:ln>
            </p:spPr>
          </p:pic>
        </p:grpSp>
      </p:grpSp>
      <p:sp>
        <p:nvSpPr>
          <p:cNvPr id="18" name="Прямоугольник 11">
            <a:extLst>
              <a:ext uri="{FF2B5EF4-FFF2-40B4-BE49-F238E27FC236}"/>
            </a:extLst>
          </p:cNvPr>
          <p:cNvSpPr/>
          <p:nvPr/>
        </p:nvSpPr>
        <p:spPr>
          <a:xfrm>
            <a:off x="895350" y="3149600"/>
            <a:ext cx="15106650" cy="5057775"/>
          </a:xfrm>
          <a:prstGeom prst="rect">
            <a:avLst/>
          </a:prstGeom>
        </p:spPr>
        <p:txBody>
          <a:bodyPr>
            <a:spAutoFit/>
          </a:bodyPr>
          <a:lstStyle/>
          <a:p>
            <a:pPr>
              <a:spcAft>
                <a:spcPts val="1200"/>
              </a:spcAft>
            </a:pPr>
            <a:r>
              <a:rPr lang="en-US" sz="3600" dirty="0">
                <a:latin typeface="Sylfaen" pitchFamily="18" charset="0"/>
              </a:rPr>
              <a:t>Based on the BR, users can </a:t>
            </a:r>
            <a:r>
              <a:rPr lang="en-US" sz="3600" dirty="0" smtClean="0">
                <a:latin typeface="Sylfaen" pitchFamily="18" charset="0"/>
              </a:rPr>
              <a:t>get information </a:t>
            </a:r>
            <a:r>
              <a:rPr lang="en-US" sz="3600" dirty="0">
                <a:latin typeface="Sylfaen" pitchFamily="18" charset="0"/>
              </a:rPr>
              <a:t>on the number of</a:t>
            </a:r>
            <a:r>
              <a:rPr lang="ru-RU" sz="3600" dirty="0">
                <a:latin typeface="Sylfaen" pitchFamily="18" charset="0"/>
              </a:rPr>
              <a:t> </a:t>
            </a:r>
            <a:r>
              <a:rPr lang="en-US" sz="3600" b="1" dirty="0">
                <a:latin typeface="Sylfaen" pitchFamily="18" charset="0"/>
              </a:rPr>
              <a:t>registered</a:t>
            </a:r>
            <a:r>
              <a:rPr lang="ru-RU" sz="3600" dirty="0">
                <a:latin typeface="Sylfaen" pitchFamily="18" charset="0"/>
              </a:rPr>
              <a:t> </a:t>
            </a:r>
            <a:r>
              <a:rPr lang="en-US" sz="3600" dirty="0">
                <a:latin typeface="Sylfaen" pitchFamily="18" charset="0"/>
              </a:rPr>
              <a:t>and</a:t>
            </a:r>
            <a:r>
              <a:rPr lang="ru-RU" sz="3600" dirty="0">
                <a:latin typeface="Sylfaen" pitchFamily="18" charset="0"/>
              </a:rPr>
              <a:t> </a:t>
            </a:r>
            <a:r>
              <a:rPr lang="en-US" sz="3600" b="1" dirty="0">
                <a:latin typeface="Sylfaen" pitchFamily="18" charset="0"/>
              </a:rPr>
              <a:t>active</a:t>
            </a:r>
            <a:r>
              <a:rPr lang="ru-RU" sz="3600" b="1" dirty="0">
                <a:latin typeface="Sylfaen" pitchFamily="18" charset="0"/>
              </a:rPr>
              <a:t> </a:t>
            </a:r>
            <a:r>
              <a:rPr lang="en-US" sz="3600" dirty="0">
                <a:latin typeface="Sylfaen" pitchFamily="18" charset="0"/>
              </a:rPr>
              <a:t>entities by</a:t>
            </a:r>
            <a:r>
              <a:rPr lang="ru-RU" sz="3600" dirty="0">
                <a:latin typeface="Sylfaen" pitchFamily="18" charset="0"/>
              </a:rPr>
              <a:t>:</a:t>
            </a:r>
          </a:p>
          <a:p>
            <a:pPr marL="1943100" lvl="3" indent="-571500">
              <a:spcBef>
                <a:spcPts val="300"/>
              </a:spcBef>
              <a:spcAft>
                <a:spcPts val="300"/>
              </a:spcAft>
              <a:buFont typeface="Wingdings" pitchFamily="2" charset="2"/>
              <a:buChar char="§"/>
            </a:pPr>
            <a:r>
              <a:rPr lang="en-US" sz="3600" smtClean="0">
                <a:latin typeface="Sylfaen" pitchFamily="18" charset="0"/>
              </a:rPr>
              <a:t>organizational- </a:t>
            </a:r>
            <a:r>
              <a:rPr lang="en-US" sz="3600">
                <a:latin typeface="Sylfaen" pitchFamily="18" charset="0"/>
              </a:rPr>
              <a:t>legal </a:t>
            </a:r>
            <a:r>
              <a:rPr lang="en-US" sz="3600" dirty="0">
                <a:latin typeface="Sylfaen" pitchFamily="18" charset="0"/>
              </a:rPr>
              <a:t>form</a:t>
            </a:r>
          </a:p>
          <a:p>
            <a:pPr marL="1943100" lvl="3" indent="-571500">
              <a:spcBef>
                <a:spcPts val="300"/>
              </a:spcBef>
              <a:spcAft>
                <a:spcPts val="300"/>
              </a:spcAft>
              <a:buFont typeface="Wingdings" pitchFamily="2" charset="2"/>
              <a:buChar char="§"/>
            </a:pPr>
            <a:r>
              <a:rPr lang="en-US" sz="3600" smtClean="0">
                <a:latin typeface="Sylfaen" pitchFamily="18" charset="0"/>
              </a:rPr>
              <a:t>owner </a:t>
            </a:r>
            <a:r>
              <a:rPr lang="en-US" sz="3600" dirty="0">
                <a:latin typeface="Sylfaen" pitchFamily="18" charset="0"/>
              </a:rPr>
              <a:t>type</a:t>
            </a:r>
          </a:p>
          <a:p>
            <a:pPr marL="1943100" lvl="3" indent="-571500">
              <a:spcBef>
                <a:spcPts val="300"/>
              </a:spcBef>
              <a:spcAft>
                <a:spcPts val="300"/>
              </a:spcAft>
              <a:buFont typeface="Wingdings" pitchFamily="2" charset="2"/>
              <a:buChar char="§"/>
            </a:pPr>
            <a:r>
              <a:rPr lang="en-US" sz="3600" dirty="0" smtClean="0">
                <a:latin typeface="Sylfaen" pitchFamily="18" charset="0"/>
              </a:rPr>
              <a:t>region </a:t>
            </a:r>
            <a:r>
              <a:rPr lang="en-US" sz="3600" dirty="0">
                <a:latin typeface="Sylfaen" pitchFamily="18" charset="0"/>
              </a:rPr>
              <a:t>and </a:t>
            </a:r>
            <a:r>
              <a:rPr lang="en-US" sz="3600" dirty="0" smtClean="0">
                <a:latin typeface="Sylfaen" pitchFamily="18" charset="0"/>
              </a:rPr>
              <a:t>municipality</a:t>
            </a:r>
            <a:endParaRPr lang="en-US" sz="3600" dirty="0">
              <a:latin typeface="Sylfaen" pitchFamily="18" charset="0"/>
            </a:endParaRPr>
          </a:p>
          <a:p>
            <a:pPr marL="1943100" lvl="3" indent="-571500">
              <a:spcBef>
                <a:spcPts val="300"/>
              </a:spcBef>
              <a:spcAft>
                <a:spcPts val="300"/>
              </a:spcAft>
              <a:buFont typeface="Wingdings" pitchFamily="2" charset="2"/>
              <a:buChar char="§"/>
            </a:pPr>
            <a:r>
              <a:rPr lang="en-US" sz="3600" dirty="0">
                <a:latin typeface="Sylfaen" pitchFamily="18" charset="0"/>
              </a:rPr>
              <a:t>economic activity</a:t>
            </a:r>
          </a:p>
          <a:p>
            <a:pPr marL="1943100" lvl="3" indent="-571500">
              <a:spcBef>
                <a:spcPts val="300"/>
              </a:spcBef>
              <a:spcAft>
                <a:spcPts val="300"/>
              </a:spcAft>
              <a:buFont typeface="Wingdings" pitchFamily="2" charset="2"/>
              <a:buChar char="§"/>
            </a:pPr>
            <a:r>
              <a:rPr lang="en-US" sz="3600" dirty="0">
                <a:latin typeface="Sylfaen" pitchFamily="18" charset="0"/>
              </a:rPr>
              <a:t>gender of founders</a:t>
            </a:r>
          </a:p>
          <a:p>
            <a:pPr marL="1943100" lvl="3" indent="-571500">
              <a:spcBef>
                <a:spcPts val="300"/>
              </a:spcBef>
              <a:spcAft>
                <a:spcPts val="300"/>
              </a:spcAft>
              <a:buFont typeface="Wingdings" pitchFamily="2" charset="2"/>
              <a:buChar char="§"/>
            </a:pPr>
            <a:r>
              <a:rPr lang="en-US" sz="3600" dirty="0">
                <a:latin typeface="Sylfaen" pitchFamily="18" charset="0"/>
              </a:rPr>
              <a:t>founding country, </a:t>
            </a:r>
            <a:r>
              <a:rPr lang="en-US" sz="3600" dirty="0" err="1">
                <a:latin typeface="Sylfaen" pitchFamily="18" charset="0"/>
              </a:rPr>
              <a:t>etc</a:t>
            </a:r>
            <a:r>
              <a:rPr lang="ru-RU" sz="3600" dirty="0">
                <a:latin typeface="Sylfaen" pitchFamily="18" charset="0"/>
              </a:rPr>
              <a:t>.</a:t>
            </a:r>
            <a:endParaRPr lang="en-US" sz="3600" dirty="0">
              <a:solidFill>
                <a:srgbClr val="0080BD"/>
              </a:solidFill>
              <a:latin typeface="Sylfaen" pitchFamily="18"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750"/>
                                        <p:tgtEl>
                                          <p:spTgt spid="36"/>
                                        </p:tgtEl>
                                      </p:cBhvr>
                                    </p:animEffect>
                                  </p:childTnLst>
                                </p:cTn>
                              </p:par>
                              <p:par>
                                <p:cTn id="8" presetID="16" presetClass="entr" presetSubtype="21" fill="hold" grpId="0" nodeType="withEffect">
                                  <p:stCondLst>
                                    <p:cond delay="50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21"/>
          <p:cNvSpPr>
            <a:spLocks/>
          </p:cNvSpPr>
          <p:nvPr/>
        </p:nvSpPr>
        <p:spPr bwMode="auto">
          <a:xfrm>
            <a:off x="0" y="1247775"/>
            <a:ext cx="17554575" cy="927100"/>
          </a:xfrm>
          <a:custGeom>
            <a:avLst/>
            <a:gdLst>
              <a:gd name="T0" fmla="*/ 2147483647 w 7680"/>
              <a:gd name="T1" fmla="*/ 2147483647 h 404"/>
              <a:gd name="T2" fmla="*/ 2147483647 w 7680"/>
              <a:gd name="T3" fmla="*/ 0 h 404"/>
              <a:gd name="T4" fmla="*/ 0 w 7680"/>
              <a:gd name="T5" fmla="*/ 0 h 404"/>
              <a:gd name="T6" fmla="*/ 0 w 7680"/>
              <a:gd name="T7" fmla="*/ 2147483647 h 404"/>
              <a:gd name="T8" fmla="*/ 2147483647 w 7680"/>
              <a:gd name="T9" fmla="*/ 2147483647 h 404"/>
              <a:gd name="T10" fmla="*/ 2147483647 w 7680"/>
              <a:gd name="T11" fmla="*/ 2147483647 h 404"/>
              <a:gd name="T12" fmla="*/ 2147483647 w 7680"/>
              <a:gd name="T13" fmla="*/ 2147483647 h 404"/>
              <a:gd name="T14" fmla="*/ 2147483647 w 7680"/>
              <a:gd name="T15" fmla="*/ 2147483647 h 404"/>
              <a:gd name="T16" fmla="*/ 0 60000 65536"/>
              <a:gd name="T17" fmla="*/ 0 60000 65536"/>
              <a:gd name="T18" fmla="*/ 0 60000 65536"/>
              <a:gd name="T19" fmla="*/ 0 60000 65536"/>
              <a:gd name="T20" fmla="*/ 0 60000 65536"/>
              <a:gd name="T21" fmla="*/ 0 60000 65536"/>
              <a:gd name="T22" fmla="*/ 0 60000 65536"/>
              <a:gd name="T23" fmla="*/ 0 60000 65536"/>
              <a:gd name="T24" fmla="*/ 0 w 7680"/>
              <a:gd name="T25" fmla="*/ 0 h 404"/>
              <a:gd name="T26" fmla="*/ 7680 w 7680"/>
              <a:gd name="T27" fmla="*/ 404 h 4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0" h="404">
                <a:moveTo>
                  <a:pt x="7680" y="295"/>
                </a:moveTo>
                <a:cubicBezTo>
                  <a:pt x="7680" y="0"/>
                  <a:pt x="7680" y="0"/>
                  <a:pt x="7680" y="0"/>
                </a:cubicBezTo>
                <a:cubicBezTo>
                  <a:pt x="0" y="0"/>
                  <a:pt x="0" y="0"/>
                  <a:pt x="0" y="0"/>
                </a:cubicBezTo>
                <a:cubicBezTo>
                  <a:pt x="0" y="295"/>
                  <a:pt x="0" y="295"/>
                  <a:pt x="0" y="295"/>
                </a:cubicBezTo>
                <a:cubicBezTo>
                  <a:pt x="3708" y="404"/>
                  <a:pt x="3708" y="404"/>
                  <a:pt x="3708" y="404"/>
                </a:cubicBezTo>
                <a:cubicBezTo>
                  <a:pt x="3720" y="387"/>
                  <a:pt x="3690" y="259"/>
                  <a:pt x="3756" y="255"/>
                </a:cubicBezTo>
                <a:cubicBezTo>
                  <a:pt x="4004" y="243"/>
                  <a:pt x="3960" y="387"/>
                  <a:pt x="3972" y="404"/>
                </a:cubicBezTo>
                <a:lnTo>
                  <a:pt x="7680" y="295"/>
                </a:lnTo>
                <a:close/>
              </a:path>
            </a:pathLst>
          </a:custGeom>
          <a:solidFill>
            <a:srgbClr val="77D1F6"/>
          </a:solidFill>
          <a:ln w="9525">
            <a:noFill/>
            <a:miter lim="800000"/>
            <a:headEnd/>
            <a:tailEnd/>
          </a:ln>
        </p:spPr>
        <p:txBody>
          <a:bodyPr/>
          <a:lstStyle/>
          <a:p>
            <a:endParaRPr lang="ru-RU">
              <a:latin typeface="BPG Nino Mtavruli"/>
            </a:endParaRPr>
          </a:p>
        </p:txBody>
      </p:sp>
      <p:sp>
        <p:nvSpPr>
          <p:cNvPr id="36" name="Freeform 22"/>
          <p:cNvSpPr>
            <a:spLocks/>
          </p:cNvSpPr>
          <p:nvPr/>
        </p:nvSpPr>
        <p:spPr bwMode="auto">
          <a:xfrm>
            <a:off x="0" y="300038"/>
            <a:ext cx="17554575" cy="1876425"/>
          </a:xfrm>
          <a:custGeom>
            <a:avLst/>
            <a:gdLst>
              <a:gd name="T0" fmla="*/ 2147483647 w 7680"/>
              <a:gd name="T1" fmla="*/ 2147483647 h 818"/>
              <a:gd name="T2" fmla="*/ 2147483647 w 7680"/>
              <a:gd name="T3" fmla="*/ 0 h 818"/>
              <a:gd name="T4" fmla="*/ 0 w 7680"/>
              <a:gd name="T5" fmla="*/ 0 h 818"/>
              <a:gd name="T6" fmla="*/ 0 w 7680"/>
              <a:gd name="T7" fmla="*/ 2147483647 h 818"/>
              <a:gd name="T8" fmla="*/ 2147483647 w 7680"/>
              <a:gd name="T9" fmla="*/ 2147483647 h 818"/>
              <a:gd name="T10" fmla="*/ 2147483647 w 7680"/>
              <a:gd name="T11" fmla="*/ 2147483647 h 818"/>
              <a:gd name="T12" fmla="*/ 2147483647 w 7680"/>
              <a:gd name="T13" fmla="*/ 2147483647 h 818"/>
              <a:gd name="T14" fmla="*/ 2147483647 w 7680"/>
              <a:gd name="T15" fmla="*/ 2147483647 h 818"/>
              <a:gd name="T16" fmla="*/ 0 60000 65536"/>
              <a:gd name="T17" fmla="*/ 0 60000 65536"/>
              <a:gd name="T18" fmla="*/ 0 60000 65536"/>
              <a:gd name="T19" fmla="*/ 0 60000 65536"/>
              <a:gd name="T20" fmla="*/ 0 60000 65536"/>
              <a:gd name="T21" fmla="*/ 0 60000 65536"/>
              <a:gd name="T22" fmla="*/ 0 60000 65536"/>
              <a:gd name="T23" fmla="*/ 0 60000 65536"/>
              <a:gd name="T24" fmla="*/ 0 w 7680"/>
              <a:gd name="T25" fmla="*/ 0 h 818"/>
              <a:gd name="T26" fmla="*/ 7680 w 7680"/>
              <a:gd name="T27" fmla="*/ 818 h 8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0" h="818">
                <a:moveTo>
                  <a:pt x="7680" y="522"/>
                </a:moveTo>
                <a:cubicBezTo>
                  <a:pt x="7680" y="0"/>
                  <a:pt x="7680" y="0"/>
                  <a:pt x="7680" y="0"/>
                </a:cubicBezTo>
                <a:cubicBezTo>
                  <a:pt x="0" y="0"/>
                  <a:pt x="0" y="0"/>
                  <a:pt x="0" y="0"/>
                </a:cubicBezTo>
                <a:cubicBezTo>
                  <a:pt x="0" y="522"/>
                  <a:pt x="0" y="522"/>
                  <a:pt x="0" y="522"/>
                </a:cubicBezTo>
                <a:cubicBezTo>
                  <a:pt x="3708" y="818"/>
                  <a:pt x="3708" y="818"/>
                  <a:pt x="3708" y="818"/>
                </a:cubicBezTo>
                <a:cubicBezTo>
                  <a:pt x="3720" y="774"/>
                  <a:pt x="3766" y="564"/>
                  <a:pt x="3832" y="564"/>
                </a:cubicBezTo>
                <a:cubicBezTo>
                  <a:pt x="3898" y="564"/>
                  <a:pt x="3965" y="774"/>
                  <a:pt x="3977" y="818"/>
                </a:cubicBezTo>
                <a:lnTo>
                  <a:pt x="7680" y="522"/>
                </a:lnTo>
                <a:close/>
              </a:path>
            </a:pathLst>
          </a:custGeom>
          <a:solidFill>
            <a:srgbClr val="00B4F0"/>
          </a:solidFill>
          <a:ln w="9525">
            <a:noFill/>
            <a:miter lim="800000"/>
            <a:headEnd/>
            <a:tailEnd/>
          </a:ln>
        </p:spPr>
        <p:txBody>
          <a:bodyPr/>
          <a:lstStyle/>
          <a:p>
            <a:endParaRPr lang="ru-RU">
              <a:latin typeface="BPG Nino Mtavruli"/>
            </a:endParaRPr>
          </a:p>
        </p:txBody>
      </p:sp>
      <p:pic>
        <p:nvPicPr>
          <p:cNvPr id="40963" name="Рисунок 39"/>
          <p:cNvPicPr>
            <a:picLocks noChangeAspect="1"/>
          </p:cNvPicPr>
          <p:nvPr/>
        </p:nvPicPr>
        <p:blipFill>
          <a:blip r:embed="rId2"/>
          <a:srcRect/>
          <a:stretch>
            <a:fillRect/>
          </a:stretch>
        </p:blipFill>
        <p:spPr bwMode="auto">
          <a:xfrm>
            <a:off x="-38100" y="0"/>
            <a:ext cx="17621250" cy="2198688"/>
          </a:xfrm>
          <a:prstGeom prst="rect">
            <a:avLst/>
          </a:prstGeom>
          <a:noFill/>
          <a:ln w="9525">
            <a:noFill/>
            <a:miter lim="800000"/>
            <a:headEnd/>
            <a:tailEnd/>
          </a:ln>
        </p:spPr>
      </p:pic>
      <p:sp>
        <p:nvSpPr>
          <p:cNvPr id="40964" name="Прямоугольник 12"/>
          <p:cNvSpPr>
            <a:spLocks noChangeArrowheads="1"/>
          </p:cNvSpPr>
          <p:nvPr/>
        </p:nvSpPr>
        <p:spPr bwMode="auto">
          <a:xfrm>
            <a:off x="2324100" y="225425"/>
            <a:ext cx="12900025" cy="1311275"/>
          </a:xfrm>
          <a:prstGeom prst="rect">
            <a:avLst/>
          </a:prstGeom>
          <a:noFill/>
          <a:ln w="9525">
            <a:noFill/>
            <a:miter lim="800000"/>
            <a:headEnd/>
            <a:tailEnd/>
          </a:ln>
        </p:spPr>
        <p:txBody>
          <a:bodyPr>
            <a:spAutoFit/>
          </a:bodyPr>
          <a:lstStyle/>
          <a:p>
            <a:pPr algn="ctr"/>
            <a:r>
              <a:rPr lang="en-US" sz="4000" b="1">
                <a:solidFill>
                  <a:schemeClr val="bg1"/>
                </a:solidFill>
                <a:latin typeface="BPG Nino Mtavruli"/>
              </a:rPr>
              <a:t>New statistical products within the scope </a:t>
            </a:r>
            <a:br>
              <a:rPr lang="en-US" sz="4000" b="1">
                <a:solidFill>
                  <a:schemeClr val="bg1"/>
                </a:solidFill>
                <a:latin typeface="BPG Nino Mtavruli"/>
              </a:rPr>
            </a:br>
            <a:r>
              <a:rPr lang="en-US" sz="4000" b="1">
                <a:solidFill>
                  <a:schemeClr val="bg1"/>
                </a:solidFill>
                <a:latin typeface="BPG Nino Mtavruli"/>
              </a:rPr>
              <a:t>of administrative data</a:t>
            </a:r>
            <a:endParaRPr lang="en-US" sz="4000">
              <a:solidFill>
                <a:schemeClr val="bg1"/>
              </a:solidFill>
              <a:latin typeface="BPG Nino Mtavruli"/>
            </a:endParaRPr>
          </a:p>
        </p:txBody>
      </p:sp>
      <p:grpSp>
        <p:nvGrpSpPr>
          <p:cNvPr id="40965" name="Группа 6"/>
          <p:cNvGrpSpPr>
            <a:grpSpLocks/>
          </p:cNvGrpSpPr>
          <p:nvPr/>
        </p:nvGrpSpPr>
        <p:grpSpPr bwMode="auto">
          <a:xfrm>
            <a:off x="209550" y="1238250"/>
            <a:ext cx="17556163" cy="1585913"/>
            <a:chOff x="0" y="1118588"/>
            <a:chExt cx="17556163" cy="1585314"/>
          </a:xfrm>
        </p:grpSpPr>
        <p:pic>
          <p:nvPicPr>
            <p:cNvPr id="40967" name="Рисунок 40"/>
            <p:cNvPicPr>
              <a:picLocks noChangeAspect="1"/>
            </p:cNvPicPr>
            <p:nvPr/>
          </p:nvPicPr>
          <p:blipFill>
            <a:blip r:embed="rId3"/>
            <a:srcRect/>
            <a:stretch>
              <a:fillRect/>
            </a:stretch>
          </p:blipFill>
          <p:spPr bwMode="auto">
            <a:xfrm>
              <a:off x="0" y="1118588"/>
              <a:ext cx="17556163" cy="1435582"/>
            </a:xfrm>
            <a:prstGeom prst="rect">
              <a:avLst/>
            </a:prstGeom>
            <a:noFill/>
            <a:ln w="9525">
              <a:noFill/>
              <a:miter lim="800000"/>
              <a:headEnd/>
              <a:tailEnd/>
            </a:ln>
          </p:spPr>
        </p:pic>
        <p:grpSp>
          <p:nvGrpSpPr>
            <p:cNvPr id="40968" name="Группа 5"/>
            <p:cNvGrpSpPr>
              <a:grpSpLocks/>
            </p:cNvGrpSpPr>
            <p:nvPr/>
          </p:nvGrpSpPr>
          <p:grpSpPr bwMode="auto">
            <a:xfrm>
              <a:off x="8013700" y="1694252"/>
              <a:ext cx="1555750" cy="1009650"/>
              <a:chOff x="8013700" y="1694252"/>
              <a:chExt cx="1555750" cy="1009650"/>
            </a:xfrm>
          </p:grpSpPr>
          <p:sp>
            <p:nvSpPr>
              <p:cNvPr id="5" name="Прямоугольник 4">
                <a:extLst>
                  <a:ext uri="{FF2B5EF4-FFF2-40B4-BE49-F238E27FC236}"/>
                </a:extLst>
              </p:cNvPr>
              <p:cNvSpPr/>
              <p:nvPr/>
            </p:nvSpPr>
            <p:spPr>
              <a:xfrm>
                <a:off x="8013700" y="1694633"/>
                <a:ext cx="1555750" cy="1009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40970" name="Рисунок 2"/>
              <p:cNvPicPr>
                <a:picLocks noChangeAspect="1"/>
              </p:cNvPicPr>
              <p:nvPr/>
            </p:nvPicPr>
            <p:blipFill>
              <a:blip r:embed="rId4"/>
              <a:srcRect/>
              <a:stretch>
                <a:fillRect/>
              </a:stretch>
            </p:blipFill>
            <p:spPr bwMode="auto">
              <a:xfrm>
                <a:off x="8163720" y="1733490"/>
                <a:ext cx="1221580" cy="787748"/>
              </a:xfrm>
              <a:prstGeom prst="rect">
                <a:avLst/>
              </a:prstGeom>
              <a:noFill/>
              <a:ln w="9525">
                <a:noFill/>
                <a:miter lim="800000"/>
                <a:headEnd/>
                <a:tailEnd/>
              </a:ln>
            </p:spPr>
          </p:pic>
        </p:grpSp>
      </p:grpSp>
      <p:sp>
        <p:nvSpPr>
          <p:cNvPr id="40966" name="Прямоугольник 11"/>
          <p:cNvSpPr>
            <a:spLocks noChangeArrowheads="1"/>
          </p:cNvSpPr>
          <p:nvPr/>
        </p:nvSpPr>
        <p:spPr bwMode="auto">
          <a:xfrm>
            <a:off x="820738" y="2673350"/>
            <a:ext cx="16400462" cy="6812121"/>
          </a:xfrm>
          <a:prstGeom prst="rect">
            <a:avLst/>
          </a:prstGeom>
          <a:noFill/>
          <a:ln w="9525">
            <a:noFill/>
            <a:miter lim="800000"/>
            <a:headEnd/>
            <a:tailEnd/>
          </a:ln>
        </p:spPr>
        <p:txBody>
          <a:bodyPr>
            <a:spAutoFit/>
          </a:bodyPr>
          <a:lstStyle/>
          <a:p>
            <a:pPr>
              <a:spcAft>
                <a:spcPts val="1200"/>
              </a:spcAft>
            </a:pPr>
            <a:r>
              <a:rPr lang="en-US" sz="3400" smtClean="0">
                <a:latin typeface="Sylfaen" pitchFamily="18" charset="0"/>
              </a:rPr>
              <a:t>GEOSTAT </a:t>
            </a:r>
            <a:r>
              <a:rPr lang="en-US" sz="3400">
                <a:latin typeface="Sylfaen" pitchFamily="18" charset="0"/>
              </a:rPr>
              <a:t>has recently developed the following statistical products</a:t>
            </a:r>
            <a:r>
              <a:rPr lang="ru-RU" sz="3400">
                <a:latin typeface="Sylfaen" pitchFamily="18" charset="0"/>
              </a:rPr>
              <a:t>:</a:t>
            </a:r>
            <a:endParaRPr lang="en-US" sz="3400">
              <a:latin typeface="Sylfaen" pitchFamily="18" charset="0"/>
            </a:endParaRPr>
          </a:p>
          <a:p>
            <a:pPr marL="1028700" lvl="1" indent="-571500">
              <a:buFont typeface="Wingdings" pitchFamily="2" charset="2"/>
              <a:buChar char="§"/>
            </a:pPr>
            <a:r>
              <a:rPr lang="en-US" sz="3400" b="1" smtClean="0">
                <a:latin typeface="Sylfaen" pitchFamily="18" charset="0"/>
              </a:rPr>
              <a:t>GIS </a:t>
            </a:r>
            <a:r>
              <a:rPr lang="en-US" sz="3400" b="1">
                <a:latin typeface="Sylfaen" pitchFamily="18" charset="0"/>
              </a:rPr>
              <a:t>analysis portal</a:t>
            </a:r>
            <a:r>
              <a:rPr lang="ru-RU" sz="3400">
                <a:latin typeface="Sylfaen" pitchFamily="18" charset="0"/>
              </a:rPr>
              <a:t> </a:t>
            </a:r>
            <a:endParaRPr lang="en-US" sz="3400" smtClean="0">
              <a:latin typeface="Sylfaen" pitchFamily="18" charset="0"/>
            </a:endParaRPr>
          </a:p>
          <a:p>
            <a:pPr lvl="1"/>
            <a:endParaRPr lang="en-US" sz="3400" smtClean="0">
              <a:latin typeface="Sylfaen" pitchFamily="18" charset="0"/>
            </a:endParaRPr>
          </a:p>
          <a:p>
            <a:pPr marL="1028700" lvl="1" indent="-571500">
              <a:buFont typeface="Wingdings" pitchFamily="2" charset="2"/>
              <a:buChar char="§"/>
            </a:pPr>
            <a:r>
              <a:rPr lang="en-US" sz="3400" b="1" smtClean="0">
                <a:latin typeface="Sylfaen" pitchFamily="18" charset="0"/>
              </a:rPr>
              <a:t>Business </a:t>
            </a:r>
            <a:r>
              <a:rPr lang="en-US" sz="3400" b="1">
                <a:latin typeface="Sylfaen" pitchFamily="18" charset="0"/>
              </a:rPr>
              <a:t>demography</a:t>
            </a:r>
            <a:r>
              <a:rPr lang="ru-RU" sz="3400" b="1">
                <a:latin typeface="Sylfaen" pitchFamily="18" charset="0"/>
              </a:rPr>
              <a:t> </a:t>
            </a:r>
            <a:endParaRPr lang="en-US" sz="3400" b="1">
              <a:latin typeface="Sylfaen" pitchFamily="18" charset="0"/>
            </a:endParaRPr>
          </a:p>
          <a:p>
            <a:pPr marL="2400300" lvl="4" indent="-571500">
              <a:buFont typeface="Wingdings" pitchFamily="2" charset="2"/>
              <a:buChar char="Ø"/>
            </a:pPr>
            <a:r>
              <a:rPr lang="en-US" sz="2800">
                <a:latin typeface="Sylfaen" pitchFamily="18" charset="0"/>
              </a:rPr>
              <a:t>Births of enterprises</a:t>
            </a:r>
          </a:p>
          <a:p>
            <a:pPr marL="2400300" lvl="4" indent="-571500">
              <a:buFont typeface="Wingdings" pitchFamily="2" charset="2"/>
              <a:buChar char="Ø"/>
            </a:pPr>
            <a:r>
              <a:rPr lang="en-US" sz="2800">
                <a:latin typeface="Sylfaen" pitchFamily="18" charset="0"/>
              </a:rPr>
              <a:t>Survival of enterprises</a:t>
            </a:r>
          </a:p>
          <a:p>
            <a:pPr marL="2400300" lvl="4" indent="-571500">
              <a:spcAft>
                <a:spcPts val="600"/>
              </a:spcAft>
              <a:buFont typeface="Wingdings" pitchFamily="2" charset="2"/>
              <a:buChar char="Ø"/>
            </a:pPr>
            <a:r>
              <a:rPr lang="en-US" sz="2800">
                <a:latin typeface="Sylfaen" pitchFamily="18" charset="0"/>
              </a:rPr>
              <a:t>Deaths of enterprises</a:t>
            </a:r>
          </a:p>
          <a:p>
            <a:pPr>
              <a:spcAft>
                <a:spcPts val="3000"/>
              </a:spcAft>
            </a:pPr>
            <a:r>
              <a:rPr lang="ru-RU" sz="3400">
                <a:latin typeface="Sylfaen" pitchFamily="18" charset="0"/>
              </a:rPr>
              <a:t>             (</a:t>
            </a:r>
            <a:r>
              <a:rPr lang="en-US" sz="2800">
                <a:latin typeface="Sylfaen" pitchFamily="18" charset="0"/>
              </a:rPr>
              <a:t>By </a:t>
            </a:r>
            <a:r>
              <a:rPr lang="en-US" sz="2800" smtClean="0">
                <a:latin typeface="Sylfaen" pitchFamily="18" charset="0"/>
              </a:rPr>
              <a:t>organisational</a:t>
            </a:r>
            <a:r>
              <a:rPr lang="ka-GE" sz="2800" smtClean="0">
                <a:latin typeface="Sylfaen" pitchFamily="18" charset="0"/>
              </a:rPr>
              <a:t>-</a:t>
            </a:r>
            <a:r>
              <a:rPr lang="en-US" sz="2800" smtClean="0">
                <a:latin typeface="Sylfaen" pitchFamily="18" charset="0"/>
              </a:rPr>
              <a:t>legal </a:t>
            </a:r>
            <a:r>
              <a:rPr lang="en-US" sz="2800">
                <a:latin typeface="Sylfaen" pitchFamily="18" charset="0"/>
              </a:rPr>
              <a:t>form</a:t>
            </a:r>
            <a:r>
              <a:rPr lang="ru-RU" sz="2800">
                <a:latin typeface="Sylfaen" pitchFamily="18" charset="0"/>
              </a:rPr>
              <a:t>, </a:t>
            </a:r>
            <a:r>
              <a:rPr lang="en-US" sz="2800">
                <a:latin typeface="Sylfaen" pitchFamily="18" charset="0"/>
              </a:rPr>
              <a:t>by economic activity</a:t>
            </a:r>
            <a:r>
              <a:rPr lang="ru-RU" sz="2800">
                <a:latin typeface="Sylfaen" pitchFamily="18" charset="0"/>
              </a:rPr>
              <a:t>, </a:t>
            </a:r>
            <a:r>
              <a:rPr lang="en-US" sz="2800">
                <a:latin typeface="Sylfaen" pitchFamily="18" charset="0"/>
              </a:rPr>
              <a:t>by region</a:t>
            </a:r>
            <a:r>
              <a:rPr lang="ru-RU" sz="2800" smtClean="0">
                <a:latin typeface="Sylfaen" pitchFamily="18" charset="0"/>
              </a:rPr>
              <a:t>)</a:t>
            </a:r>
            <a:endParaRPr lang="en-US" sz="2800" smtClean="0">
              <a:latin typeface="Sylfaen" pitchFamily="18" charset="0"/>
            </a:endParaRPr>
          </a:p>
          <a:p>
            <a:pPr lvl="0">
              <a:spcBef>
                <a:spcPts val="100"/>
              </a:spcBef>
              <a:spcAft>
                <a:spcPts val="100"/>
              </a:spcAft>
            </a:pPr>
            <a:r>
              <a:rPr lang="en-US" sz="2400"/>
              <a:t>On the recommendation of Eurostat we have started to produce approximately 30 </a:t>
            </a:r>
            <a:r>
              <a:rPr lang="en-US" sz="2400" smtClean="0"/>
              <a:t>demographic statistical </a:t>
            </a:r>
            <a:r>
              <a:rPr lang="en-US" sz="2400"/>
              <a:t>indicators.</a:t>
            </a:r>
          </a:p>
          <a:p>
            <a:pPr>
              <a:spcAft>
                <a:spcPts val="3000"/>
              </a:spcAft>
            </a:pPr>
            <a:r>
              <a:rPr lang="en-US" sz="2400" smtClean="0"/>
              <a:t>The </a:t>
            </a:r>
            <a:r>
              <a:rPr lang="en-US" sz="2400"/>
              <a:t>tables of business demography  (</a:t>
            </a:r>
            <a:r>
              <a:rPr lang="en-US" sz="2400" b="1"/>
              <a:t>birth</a:t>
            </a:r>
            <a:r>
              <a:rPr lang="en-US" sz="2400"/>
              <a:t>, </a:t>
            </a:r>
            <a:r>
              <a:rPr lang="en-US" sz="2400" b="1"/>
              <a:t>survival,</a:t>
            </a:r>
            <a:r>
              <a:rPr lang="en-US" sz="2400"/>
              <a:t> </a:t>
            </a:r>
            <a:r>
              <a:rPr lang="en-US" sz="2400" b="1"/>
              <a:t>death</a:t>
            </a:r>
            <a:r>
              <a:rPr lang="en-US" sz="2400"/>
              <a:t>  and  </a:t>
            </a:r>
            <a:r>
              <a:rPr lang="en-US" sz="2400" b="1"/>
              <a:t>birth</a:t>
            </a:r>
            <a:r>
              <a:rPr lang="en-US" sz="2400"/>
              <a:t>, </a:t>
            </a:r>
            <a:r>
              <a:rPr lang="en-US" sz="2400" b="1"/>
              <a:t>survival</a:t>
            </a:r>
            <a:r>
              <a:rPr lang="en-US" sz="2400"/>
              <a:t> , </a:t>
            </a:r>
            <a:r>
              <a:rPr lang="en-US" sz="2400" b="1"/>
              <a:t>death</a:t>
            </a:r>
            <a:r>
              <a:rPr lang="en-US" sz="2400"/>
              <a:t> </a:t>
            </a:r>
            <a:r>
              <a:rPr lang="en-US" sz="2400" b="1"/>
              <a:t>rates) </a:t>
            </a:r>
            <a:r>
              <a:rPr lang="en-US" sz="2400"/>
              <a:t> </a:t>
            </a:r>
            <a:r>
              <a:rPr lang="en-US" sz="2400" smtClean="0"/>
              <a:t>are   </a:t>
            </a:r>
            <a:r>
              <a:rPr lang="en-US" sz="2400"/>
              <a:t>available (in </a:t>
            </a:r>
            <a:r>
              <a:rPr lang="en-US" sz="2400" u="sng"/>
              <a:t>Georgian</a:t>
            </a:r>
            <a:r>
              <a:rPr lang="en-US" sz="2400"/>
              <a:t> and  </a:t>
            </a:r>
            <a:r>
              <a:rPr lang="en-US" sz="2400" u="sng"/>
              <a:t>English</a:t>
            </a:r>
            <a:r>
              <a:rPr lang="en-US" sz="2400"/>
              <a:t>) on the Geosta web </a:t>
            </a:r>
            <a:r>
              <a:rPr lang="en-US" sz="2400" smtClean="0"/>
              <a:t>page</a:t>
            </a:r>
            <a:r>
              <a:rPr lang="en-US" sz="2400" smtClean="0"/>
              <a:t>.</a:t>
            </a:r>
          </a:p>
          <a:p>
            <a:pPr lvl="3"/>
            <a:r>
              <a:rPr lang="en-US" sz="3400" smtClean="0">
                <a:latin typeface="Sylfaen" pitchFamily="18" charset="0"/>
              </a:rPr>
              <a:t>The </a:t>
            </a:r>
            <a:r>
              <a:rPr lang="en-US" sz="3400">
                <a:latin typeface="Sylfaen" pitchFamily="18" charset="0"/>
              </a:rPr>
              <a:t>role of administrative data for the development of these products is crucial</a:t>
            </a:r>
            <a:r>
              <a:rPr lang="ru-RU" sz="3400" smtClean="0">
                <a:latin typeface="Sylfaen" pitchFamily="18" charset="0"/>
              </a:rPr>
              <a:t>.</a:t>
            </a:r>
            <a:endParaRPr lang="en-US" sz="3400">
              <a:latin typeface="Sylfaen" pitchFamily="18" charset="0"/>
            </a:endParaRPr>
          </a:p>
        </p:txBody>
      </p:sp>
    </p:spTree>
    <p:extLst>
      <p:ext uri="{BB962C8B-B14F-4D97-AF65-F5344CB8AC3E}">
        <p14:creationId xmlns:p14="http://schemas.microsoft.com/office/powerpoint/2010/main" val="1500708782"/>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750"/>
                                        <p:tgtEl>
                                          <p:spTgt spid="36"/>
                                        </p:tgtEl>
                                      </p:cBhvr>
                                    </p:animEffect>
                                  </p:childTnLst>
                                </p:cTn>
                              </p:par>
                              <p:par>
                                <p:cTn id="8" presetID="16" presetClass="entr" presetSubtype="21" fill="hold" grpId="0" nodeType="withEffect">
                                  <p:stCondLst>
                                    <p:cond delay="50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21"/>
          <p:cNvSpPr>
            <a:spLocks/>
          </p:cNvSpPr>
          <p:nvPr/>
        </p:nvSpPr>
        <p:spPr bwMode="auto">
          <a:xfrm>
            <a:off x="0" y="1247775"/>
            <a:ext cx="17554575" cy="927100"/>
          </a:xfrm>
          <a:custGeom>
            <a:avLst/>
            <a:gdLst>
              <a:gd name="T0" fmla="*/ 2147483647 w 7680"/>
              <a:gd name="T1" fmla="*/ 2147483647 h 404"/>
              <a:gd name="T2" fmla="*/ 2147483647 w 7680"/>
              <a:gd name="T3" fmla="*/ 0 h 404"/>
              <a:gd name="T4" fmla="*/ 0 w 7680"/>
              <a:gd name="T5" fmla="*/ 0 h 404"/>
              <a:gd name="T6" fmla="*/ 0 w 7680"/>
              <a:gd name="T7" fmla="*/ 2147483647 h 404"/>
              <a:gd name="T8" fmla="*/ 2147483647 w 7680"/>
              <a:gd name="T9" fmla="*/ 2147483647 h 404"/>
              <a:gd name="T10" fmla="*/ 2147483647 w 7680"/>
              <a:gd name="T11" fmla="*/ 2147483647 h 404"/>
              <a:gd name="T12" fmla="*/ 2147483647 w 7680"/>
              <a:gd name="T13" fmla="*/ 2147483647 h 404"/>
              <a:gd name="T14" fmla="*/ 2147483647 w 7680"/>
              <a:gd name="T15" fmla="*/ 2147483647 h 404"/>
              <a:gd name="T16" fmla="*/ 0 60000 65536"/>
              <a:gd name="T17" fmla="*/ 0 60000 65536"/>
              <a:gd name="T18" fmla="*/ 0 60000 65536"/>
              <a:gd name="T19" fmla="*/ 0 60000 65536"/>
              <a:gd name="T20" fmla="*/ 0 60000 65536"/>
              <a:gd name="T21" fmla="*/ 0 60000 65536"/>
              <a:gd name="T22" fmla="*/ 0 60000 65536"/>
              <a:gd name="T23" fmla="*/ 0 60000 65536"/>
              <a:gd name="T24" fmla="*/ 0 w 7680"/>
              <a:gd name="T25" fmla="*/ 0 h 404"/>
              <a:gd name="T26" fmla="*/ 7680 w 7680"/>
              <a:gd name="T27" fmla="*/ 404 h 4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0" h="404">
                <a:moveTo>
                  <a:pt x="7680" y="295"/>
                </a:moveTo>
                <a:cubicBezTo>
                  <a:pt x="7680" y="0"/>
                  <a:pt x="7680" y="0"/>
                  <a:pt x="7680" y="0"/>
                </a:cubicBezTo>
                <a:cubicBezTo>
                  <a:pt x="0" y="0"/>
                  <a:pt x="0" y="0"/>
                  <a:pt x="0" y="0"/>
                </a:cubicBezTo>
                <a:cubicBezTo>
                  <a:pt x="0" y="295"/>
                  <a:pt x="0" y="295"/>
                  <a:pt x="0" y="295"/>
                </a:cubicBezTo>
                <a:cubicBezTo>
                  <a:pt x="3708" y="404"/>
                  <a:pt x="3708" y="404"/>
                  <a:pt x="3708" y="404"/>
                </a:cubicBezTo>
                <a:cubicBezTo>
                  <a:pt x="3720" y="387"/>
                  <a:pt x="3690" y="259"/>
                  <a:pt x="3756" y="255"/>
                </a:cubicBezTo>
                <a:cubicBezTo>
                  <a:pt x="4004" y="243"/>
                  <a:pt x="3960" y="387"/>
                  <a:pt x="3972" y="404"/>
                </a:cubicBezTo>
                <a:lnTo>
                  <a:pt x="7680" y="295"/>
                </a:lnTo>
                <a:close/>
              </a:path>
            </a:pathLst>
          </a:custGeom>
          <a:solidFill>
            <a:srgbClr val="77D1F6"/>
          </a:solidFill>
          <a:ln w="9525">
            <a:noFill/>
            <a:miter lim="800000"/>
            <a:headEnd/>
            <a:tailEnd/>
          </a:ln>
        </p:spPr>
        <p:txBody>
          <a:bodyPr/>
          <a:lstStyle/>
          <a:p>
            <a:endParaRPr lang="ru-RU">
              <a:latin typeface="BPG Nino Mtavruli"/>
            </a:endParaRPr>
          </a:p>
        </p:txBody>
      </p:sp>
      <p:sp>
        <p:nvSpPr>
          <p:cNvPr id="36" name="Freeform 22"/>
          <p:cNvSpPr>
            <a:spLocks/>
          </p:cNvSpPr>
          <p:nvPr/>
        </p:nvSpPr>
        <p:spPr bwMode="auto">
          <a:xfrm>
            <a:off x="0" y="300038"/>
            <a:ext cx="17554575" cy="1876425"/>
          </a:xfrm>
          <a:custGeom>
            <a:avLst/>
            <a:gdLst>
              <a:gd name="T0" fmla="*/ 2147483647 w 7680"/>
              <a:gd name="T1" fmla="*/ 2147483647 h 818"/>
              <a:gd name="T2" fmla="*/ 2147483647 w 7680"/>
              <a:gd name="T3" fmla="*/ 0 h 818"/>
              <a:gd name="T4" fmla="*/ 0 w 7680"/>
              <a:gd name="T5" fmla="*/ 0 h 818"/>
              <a:gd name="T6" fmla="*/ 0 w 7680"/>
              <a:gd name="T7" fmla="*/ 2147483647 h 818"/>
              <a:gd name="T8" fmla="*/ 2147483647 w 7680"/>
              <a:gd name="T9" fmla="*/ 2147483647 h 818"/>
              <a:gd name="T10" fmla="*/ 2147483647 w 7680"/>
              <a:gd name="T11" fmla="*/ 2147483647 h 818"/>
              <a:gd name="T12" fmla="*/ 2147483647 w 7680"/>
              <a:gd name="T13" fmla="*/ 2147483647 h 818"/>
              <a:gd name="T14" fmla="*/ 2147483647 w 7680"/>
              <a:gd name="T15" fmla="*/ 2147483647 h 818"/>
              <a:gd name="T16" fmla="*/ 0 60000 65536"/>
              <a:gd name="T17" fmla="*/ 0 60000 65536"/>
              <a:gd name="T18" fmla="*/ 0 60000 65536"/>
              <a:gd name="T19" fmla="*/ 0 60000 65536"/>
              <a:gd name="T20" fmla="*/ 0 60000 65536"/>
              <a:gd name="T21" fmla="*/ 0 60000 65536"/>
              <a:gd name="T22" fmla="*/ 0 60000 65536"/>
              <a:gd name="T23" fmla="*/ 0 60000 65536"/>
              <a:gd name="T24" fmla="*/ 0 w 7680"/>
              <a:gd name="T25" fmla="*/ 0 h 818"/>
              <a:gd name="T26" fmla="*/ 7680 w 7680"/>
              <a:gd name="T27" fmla="*/ 818 h 8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0" h="818">
                <a:moveTo>
                  <a:pt x="7680" y="522"/>
                </a:moveTo>
                <a:cubicBezTo>
                  <a:pt x="7680" y="0"/>
                  <a:pt x="7680" y="0"/>
                  <a:pt x="7680" y="0"/>
                </a:cubicBezTo>
                <a:cubicBezTo>
                  <a:pt x="0" y="0"/>
                  <a:pt x="0" y="0"/>
                  <a:pt x="0" y="0"/>
                </a:cubicBezTo>
                <a:cubicBezTo>
                  <a:pt x="0" y="522"/>
                  <a:pt x="0" y="522"/>
                  <a:pt x="0" y="522"/>
                </a:cubicBezTo>
                <a:cubicBezTo>
                  <a:pt x="3708" y="818"/>
                  <a:pt x="3708" y="818"/>
                  <a:pt x="3708" y="818"/>
                </a:cubicBezTo>
                <a:cubicBezTo>
                  <a:pt x="3720" y="774"/>
                  <a:pt x="3766" y="564"/>
                  <a:pt x="3832" y="564"/>
                </a:cubicBezTo>
                <a:cubicBezTo>
                  <a:pt x="3898" y="564"/>
                  <a:pt x="3965" y="774"/>
                  <a:pt x="3977" y="818"/>
                </a:cubicBezTo>
                <a:lnTo>
                  <a:pt x="7680" y="522"/>
                </a:lnTo>
                <a:close/>
              </a:path>
            </a:pathLst>
          </a:custGeom>
          <a:solidFill>
            <a:srgbClr val="00B4F0"/>
          </a:solidFill>
          <a:ln w="9525">
            <a:noFill/>
            <a:miter lim="800000"/>
            <a:headEnd/>
            <a:tailEnd/>
          </a:ln>
        </p:spPr>
        <p:txBody>
          <a:bodyPr/>
          <a:lstStyle/>
          <a:p>
            <a:endParaRPr lang="ru-RU">
              <a:latin typeface="BPG Nino Mtavruli"/>
            </a:endParaRPr>
          </a:p>
        </p:txBody>
      </p:sp>
      <p:pic>
        <p:nvPicPr>
          <p:cNvPr id="35843" name="Рисунок 39"/>
          <p:cNvPicPr>
            <a:picLocks noChangeAspect="1"/>
          </p:cNvPicPr>
          <p:nvPr/>
        </p:nvPicPr>
        <p:blipFill>
          <a:blip r:embed="rId2"/>
          <a:srcRect/>
          <a:stretch>
            <a:fillRect/>
          </a:stretch>
        </p:blipFill>
        <p:spPr bwMode="auto">
          <a:xfrm>
            <a:off x="0" y="0"/>
            <a:ext cx="17621250" cy="2198688"/>
          </a:xfrm>
          <a:prstGeom prst="rect">
            <a:avLst/>
          </a:prstGeom>
          <a:noFill/>
          <a:ln w="9525">
            <a:noFill/>
            <a:miter lim="800000"/>
            <a:headEnd/>
            <a:tailEnd/>
          </a:ln>
        </p:spPr>
      </p:pic>
      <p:sp>
        <p:nvSpPr>
          <p:cNvPr id="13" name="Прямоугольник 12">
            <a:extLst>
              <a:ext uri="{FF2B5EF4-FFF2-40B4-BE49-F238E27FC236}"/>
            </a:extLst>
          </p:cNvPr>
          <p:cNvSpPr/>
          <p:nvPr/>
        </p:nvSpPr>
        <p:spPr>
          <a:xfrm>
            <a:off x="2327275" y="447675"/>
            <a:ext cx="12901613" cy="1261884"/>
          </a:xfrm>
          <a:prstGeom prst="rect">
            <a:avLst/>
          </a:prstGeom>
        </p:spPr>
        <p:txBody>
          <a:bodyPr>
            <a:spAutoFit/>
          </a:bodyPr>
          <a:lstStyle/>
          <a:p>
            <a:pPr algn="ctr" fontAlgn="auto">
              <a:spcBef>
                <a:spcPts val="0"/>
              </a:spcBef>
              <a:spcAft>
                <a:spcPts val="0"/>
              </a:spcAft>
              <a:defRPr/>
            </a:pPr>
            <a:r>
              <a:rPr lang="en-US" sz="4000" b="1" dirty="0">
                <a:solidFill>
                  <a:schemeClr val="bg1"/>
                </a:solidFill>
                <a:latin typeface="+mn-lt"/>
              </a:rPr>
              <a:t>Statistical </a:t>
            </a:r>
            <a:r>
              <a:rPr lang="en-US" sz="4000" b="1">
                <a:solidFill>
                  <a:schemeClr val="bg1"/>
                </a:solidFill>
                <a:latin typeface="+mn-lt"/>
              </a:rPr>
              <a:t>Business </a:t>
            </a:r>
            <a:r>
              <a:rPr lang="en-US" sz="4000" b="1" smtClean="0">
                <a:solidFill>
                  <a:schemeClr val="bg1"/>
                </a:solidFill>
                <a:latin typeface="+mn-lt"/>
              </a:rPr>
              <a:t>Register</a:t>
            </a:r>
          </a:p>
          <a:p>
            <a:pPr algn="ctr" fontAlgn="auto">
              <a:spcBef>
                <a:spcPts val="0"/>
              </a:spcBef>
              <a:spcAft>
                <a:spcPts val="0"/>
              </a:spcAft>
              <a:defRPr/>
            </a:pPr>
            <a:r>
              <a:rPr lang="en-US" sz="3600" b="1" spc="150">
                <a:solidFill>
                  <a:schemeClr val="bg1"/>
                </a:solidFill>
              </a:rPr>
              <a:t>What has been </a:t>
            </a:r>
            <a:r>
              <a:rPr lang="en-US" sz="3600" b="1" spc="150" smtClean="0">
                <a:solidFill>
                  <a:schemeClr val="bg1"/>
                </a:solidFill>
              </a:rPr>
              <a:t>done</a:t>
            </a:r>
            <a:endParaRPr lang="en-US" altLang="en-US" sz="4000" b="1" spc="200" dirty="0">
              <a:solidFill>
                <a:schemeClr val="bg1"/>
              </a:solidFill>
              <a:latin typeface="BPG Nino Mtavruli" panose="02000506000000020004" pitchFamily="2" charset="0"/>
              <a:cs typeface="Times New Roman" panose="02020603050405020304" pitchFamily="18" charset="0"/>
            </a:endParaRPr>
          </a:p>
        </p:txBody>
      </p:sp>
      <p:grpSp>
        <p:nvGrpSpPr>
          <p:cNvPr id="35845" name="Группа 6"/>
          <p:cNvGrpSpPr>
            <a:grpSpLocks/>
          </p:cNvGrpSpPr>
          <p:nvPr/>
        </p:nvGrpSpPr>
        <p:grpSpPr bwMode="auto">
          <a:xfrm>
            <a:off x="194313" y="1502341"/>
            <a:ext cx="17556163" cy="1457326"/>
            <a:chOff x="65087" y="1245666"/>
            <a:chExt cx="17556163" cy="1458236"/>
          </a:xfrm>
        </p:grpSpPr>
        <p:pic>
          <p:nvPicPr>
            <p:cNvPr id="35847" name="Рисунок 40"/>
            <p:cNvPicPr>
              <a:picLocks noChangeAspect="1"/>
            </p:cNvPicPr>
            <p:nvPr/>
          </p:nvPicPr>
          <p:blipFill>
            <a:blip r:embed="rId3"/>
            <a:srcRect/>
            <a:stretch>
              <a:fillRect/>
            </a:stretch>
          </p:blipFill>
          <p:spPr bwMode="auto">
            <a:xfrm>
              <a:off x="65087" y="1245666"/>
              <a:ext cx="17556163" cy="1435582"/>
            </a:xfrm>
            <a:prstGeom prst="rect">
              <a:avLst/>
            </a:prstGeom>
            <a:noFill/>
            <a:ln w="9525">
              <a:noFill/>
              <a:miter lim="800000"/>
              <a:headEnd/>
              <a:tailEnd/>
            </a:ln>
          </p:spPr>
        </p:pic>
        <p:grpSp>
          <p:nvGrpSpPr>
            <p:cNvPr id="35848" name="Группа 5"/>
            <p:cNvGrpSpPr>
              <a:grpSpLocks/>
            </p:cNvGrpSpPr>
            <p:nvPr/>
          </p:nvGrpSpPr>
          <p:grpSpPr bwMode="auto">
            <a:xfrm>
              <a:off x="8013700" y="1694252"/>
              <a:ext cx="1555750" cy="1009650"/>
              <a:chOff x="8013700" y="1694252"/>
              <a:chExt cx="1555750" cy="1009650"/>
            </a:xfrm>
          </p:grpSpPr>
          <p:sp>
            <p:nvSpPr>
              <p:cNvPr id="5" name="Прямоугольник 4">
                <a:extLst>
                  <a:ext uri="{FF2B5EF4-FFF2-40B4-BE49-F238E27FC236}"/>
                </a:extLst>
              </p:cNvPr>
              <p:cNvSpPr/>
              <p:nvPr/>
            </p:nvSpPr>
            <p:spPr>
              <a:xfrm>
                <a:off x="8013700" y="1693622"/>
                <a:ext cx="1555750" cy="1010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35850" name="Рисунок 2"/>
              <p:cNvPicPr>
                <a:picLocks noChangeAspect="1"/>
              </p:cNvPicPr>
              <p:nvPr/>
            </p:nvPicPr>
            <p:blipFill>
              <a:blip r:embed="rId4"/>
              <a:srcRect/>
              <a:stretch>
                <a:fillRect/>
              </a:stretch>
            </p:blipFill>
            <p:spPr bwMode="auto">
              <a:xfrm>
                <a:off x="8163720" y="1733490"/>
                <a:ext cx="1221580" cy="787748"/>
              </a:xfrm>
              <a:prstGeom prst="rect">
                <a:avLst/>
              </a:prstGeom>
              <a:noFill/>
              <a:ln w="9525">
                <a:noFill/>
                <a:miter lim="800000"/>
                <a:headEnd/>
                <a:tailEnd/>
              </a:ln>
            </p:spPr>
          </p:pic>
        </p:grpSp>
      </p:grpSp>
      <p:sp>
        <p:nvSpPr>
          <p:cNvPr id="25" name="Прямоугольник 11"/>
          <p:cNvSpPr>
            <a:spLocks noChangeArrowheads="1"/>
          </p:cNvSpPr>
          <p:nvPr/>
        </p:nvSpPr>
        <p:spPr bwMode="auto">
          <a:xfrm>
            <a:off x="733424" y="2803525"/>
            <a:ext cx="16477943" cy="6832640"/>
          </a:xfrm>
          <a:prstGeom prst="rect">
            <a:avLst/>
          </a:prstGeom>
          <a:noFill/>
          <a:ln w="9525">
            <a:noFill/>
            <a:miter lim="800000"/>
            <a:headEnd/>
            <a:tailEnd/>
          </a:ln>
        </p:spPr>
        <p:txBody>
          <a:bodyPr wrap="square">
            <a:spAutoFit/>
          </a:bodyPr>
          <a:lstStyle/>
          <a:p>
            <a:pPr lvl="0">
              <a:buNone/>
            </a:pPr>
            <a:r>
              <a:rPr lang="en-US" sz="2800" smtClean="0">
                <a:solidFill>
                  <a:srgbClr val="FF0000"/>
                </a:solidFill>
              </a:rPr>
              <a:t> </a:t>
            </a:r>
            <a:r>
              <a:rPr lang="en-US" sz="2800"/>
              <a:t>Thanks to improved access to the administrative source we added new variables to </a:t>
            </a:r>
            <a:r>
              <a:rPr lang="en-US" sz="2800"/>
              <a:t>the </a:t>
            </a:r>
            <a:r>
              <a:rPr lang="en-US" sz="2800" smtClean="0"/>
              <a:t>database</a:t>
            </a:r>
            <a:endParaRPr lang="ka-GE" sz="2800" smtClean="0"/>
          </a:p>
          <a:p>
            <a:pPr lvl="0">
              <a:buNone/>
            </a:pPr>
            <a:endParaRPr lang="en-US" sz="2800" smtClean="0">
              <a:solidFill>
                <a:srgbClr val="FF0000"/>
              </a:solidFill>
            </a:endParaRPr>
          </a:p>
          <a:p>
            <a:r>
              <a:rPr lang="en-US" sz="2800" b="1" smtClean="0"/>
              <a:t>In terms of completeness of characteristics:</a:t>
            </a:r>
          </a:p>
          <a:p>
            <a:pPr lvl="0">
              <a:buNone/>
            </a:pPr>
            <a:endParaRPr lang="en-US" sz="2800" smtClean="0"/>
          </a:p>
          <a:p>
            <a:pPr marL="457200" indent="-457200">
              <a:spcBef>
                <a:spcPts val="600"/>
              </a:spcBef>
              <a:spcAft>
                <a:spcPts val="600"/>
              </a:spcAft>
              <a:buFont typeface="Arial" panose="020B0604020202020204" pitchFamily="34" charset="0"/>
              <a:buChar char="•"/>
            </a:pPr>
            <a:r>
              <a:rPr lang="en-US" sz="2800" b="1" smtClean="0"/>
              <a:t> </a:t>
            </a:r>
            <a:r>
              <a:rPr lang="en-US" sz="2800" b="1" smtClean="0">
                <a:latin typeface="Arial" panose="020B0604020202020204" pitchFamily="34" charset="0"/>
                <a:cs typeface="Arial" panose="020B0604020202020204" pitchFamily="34" charset="0"/>
              </a:rPr>
              <a:t>Gender                         </a:t>
            </a:r>
            <a:r>
              <a:rPr lang="en-US" sz="2800" smtClean="0">
                <a:latin typeface="Arial" panose="020B0604020202020204" pitchFamily="34" charset="0"/>
                <a:cs typeface="Arial" panose="020B0604020202020204" pitchFamily="34" charset="0"/>
              </a:rPr>
              <a:t>(New characteristic has been added for directors and partners)    </a:t>
            </a:r>
          </a:p>
          <a:p>
            <a:pPr marL="457200" indent="-457200">
              <a:spcBef>
                <a:spcPts val="600"/>
              </a:spcBef>
              <a:spcAft>
                <a:spcPts val="600"/>
              </a:spcAft>
              <a:buFont typeface="Arial" panose="020B0604020202020204" pitchFamily="34" charset="0"/>
              <a:buChar char="•"/>
            </a:pPr>
            <a:r>
              <a:rPr lang="en-US" sz="2800" smtClean="0">
                <a:latin typeface="Arial" panose="020B0604020202020204" pitchFamily="34" charset="0"/>
                <a:cs typeface="Arial" panose="020B0604020202020204" pitchFamily="34" charset="0"/>
              </a:rPr>
              <a:t> </a:t>
            </a:r>
            <a:r>
              <a:rPr lang="en-US" sz="2800" b="1" smtClean="0">
                <a:latin typeface="Arial" panose="020B0604020202020204" pitchFamily="34" charset="0"/>
                <a:cs typeface="Arial" panose="020B0604020202020204" pitchFamily="34" charset="0"/>
              </a:rPr>
              <a:t>Reorganization </a:t>
            </a:r>
            <a:r>
              <a:rPr lang="en-US" sz="2800" smtClean="0">
                <a:latin typeface="Arial" panose="020B0604020202020204" pitchFamily="34" charset="0"/>
                <a:cs typeface="Arial" panose="020B0604020202020204" pitchFamily="34" charset="0"/>
              </a:rPr>
              <a:t>           (The reorganization events (after May 2014) on the database has</a:t>
            </a:r>
          </a:p>
          <a:p>
            <a:pPr>
              <a:spcBef>
                <a:spcPts val="600"/>
              </a:spcBef>
              <a:spcAft>
                <a:spcPts val="600"/>
              </a:spcAft>
            </a:pPr>
            <a:r>
              <a:rPr lang="en-US" sz="2800" smtClean="0">
                <a:latin typeface="Arial" panose="020B0604020202020204" pitchFamily="34" charset="0"/>
                <a:cs typeface="Arial" panose="020B0604020202020204" pitchFamily="34" charset="0"/>
              </a:rPr>
              <a:t>                                              been displayed)</a:t>
            </a:r>
          </a:p>
          <a:p>
            <a:pPr marL="457200" indent="-457200">
              <a:spcBef>
                <a:spcPts val="600"/>
              </a:spcBef>
              <a:spcAft>
                <a:spcPts val="600"/>
              </a:spcAft>
              <a:buFont typeface="Arial" panose="020B0604020202020204" pitchFamily="34" charset="0"/>
              <a:buChar char="•"/>
            </a:pPr>
            <a:r>
              <a:rPr lang="en-US" sz="2800" smtClean="0">
                <a:latin typeface="Arial" panose="020B0604020202020204" pitchFamily="34" charset="0"/>
                <a:cs typeface="Arial" panose="020B0604020202020204" pitchFamily="34" charset="0"/>
              </a:rPr>
              <a:t> </a:t>
            </a:r>
            <a:r>
              <a:rPr lang="en-US" sz="2800" b="1" smtClean="0">
                <a:latin typeface="Arial" panose="020B0604020202020204" pitchFamily="34" charset="0"/>
                <a:cs typeface="Arial" panose="020B0604020202020204" pitchFamily="34" charset="0"/>
              </a:rPr>
              <a:t>Private number            </a:t>
            </a:r>
            <a:r>
              <a:rPr lang="en-US" sz="2800" smtClean="0">
                <a:latin typeface="Arial" panose="020B0604020202020204" pitchFamily="34" charset="0"/>
                <a:cs typeface="Arial" panose="020B0604020202020204" pitchFamily="34" charset="0"/>
              </a:rPr>
              <a:t>(Private number of  persons has been added)</a:t>
            </a:r>
          </a:p>
          <a:p>
            <a:pPr marL="457200" indent="-457200">
              <a:spcBef>
                <a:spcPts val="600"/>
              </a:spcBef>
              <a:spcAft>
                <a:spcPts val="600"/>
              </a:spcAft>
              <a:buFont typeface="Arial" panose="020B0604020202020204" pitchFamily="34" charset="0"/>
              <a:buChar char="•"/>
            </a:pPr>
            <a:r>
              <a:rPr lang="en-US" sz="2800" b="1" smtClean="0">
                <a:latin typeface="Arial" panose="020B0604020202020204" pitchFamily="34" charset="0"/>
                <a:cs typeface="Arial" panose="020B0604020202020204" pitchFamily="34" charset="0"/>
              </a:rPr>
              <a:t> Size</a:t>
            </a:r>
          </a:p>
          <a:p>
            <a:pPr marL="457200" indent="-457200">
              <a:spcBef>
                <a:spcPts val="600"/>
              </a:spcBef>
              <a:spcAft>
                <a:spcPts val="600"/>
              </a:spcAft>
              <a:buFont typeface="Arial" panose="020B0604020202020204" pitchFamily="34" charset="0"/>
              <a:buChar char="•"/>
            </a:pPr>
            <a:r>
              <a:rPr lang="en-US" sz="2800" b="1" smtClean="0">
                <a:latin typeface="Arial" panose="020B0604020202020204" pitchFamily="34" charset="0"/>
                <a:cs typeface="Arial" panose="020B0604020202020204" pitchFamily="34" charset="0"/>
              </a:rPr>
              <a:t> Activity status</a:t>
            </a:r>
          </a:p>
          <a:p>
            <a:pPr marL="457200" lvl="2" indent="-457200">
              <a:spcBef>
                <a:spcPts val="600"/>
              </a:spcBef>
              <a:spcAft>
                <a:spcPts val="600"/>
              </a:spcAft>
              <a:buFont typeface="Arial" panose="020B0604020202020204" pitchFamily="34" charset="0"/>
              <a:buChar char="•"/>
            </a:pPr>
            <a:r>
              <a:rPr lang="en-GB" sz="2800" b="1" smtClean="0">
                <a:solidFill>
                  <a:schemeClr val="tx2">
                    <a:lumMod val="25000"/>
                  </a:schemeClr>
                </a:solidFill>
                <a:latin typeface="Arial" panose="020B0604020202020204" pitchFamily="34" charset="0"/>
                <a:cs typeface="Arial" panose="020B0604020202020204" pitchFamily="34" charset="0"/>
              </a:rPr>
              <a:t> Factual address          </a:t>
            </a:r>
            <a:r>
              <a:rPr lang="ka-GE" sz="2800"/>
              <a:t>(</a:t>
            </a:r>
            <a:r>
              <a:rPr lang="en-US" sz="2800"/>
              <a:t>Enterprise, Local unit)</a:t>
            </a:r>
          </a:p>
          <a:p>
            <a:endParaRPr lang="en-GB" sz="2800" smtClean="0"/>
          </a:p>
          <a:p>
            <a:pPr algn="just"/>
            <a:endParaRPr lang="en-US" sz="3200" dirty="0">
              <a:latin typeface="BPG Nino Mtavruli"/>
            </a:endParaRPr>
          </a:p>
        </p:txBody>
      </p:sp>
    </p:spTree>
    <p:extLst>
      <p:ext uri="{BB962C8B-B14F-4D97-AF65-F5344CB8AC3E}">
        <p14:creationId xmlns:p14="http://schemas.microsoft.com/office/powerpoint/2010/main" val="173758337"/>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750"/>
                                        <p:tgtEl>
                                          <p:spTgt spid="36"/>
                                        </p:tgtEl>
                                      </p:cBhvr>
                                    </p:animEffect>
                                  </p:childTnLst>
                                </p:cTn>
                              </p:par>
                              <p:par>
                                <p:cTn id="8" presetID="16" presetClass="entr" presetSubtype="21" fill="hold" grpId="0" nodeType="withEffect">
                                  <p:stCondLst>
                                    <p:cond delay="50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750"/>
                                        <p:tgtEl>
                                          <p:spTgt spid="34"/>
                                        </p:tgtEl>
                                      </p:cBhvr>
                                    </p:animEffect>
                                  </p:childTnLst>
                                </p:cTn>
                              </p:par>
                            </p:childTnLst>
                          </p:cTn>
                        </p:par>
                        <p:par>
                          <p:cTn id="11" fill="hold">
                            <p:stCondLst>
                              <p:cond delay="1250"/>
                            </p:stCondLst>
                            <p:childTnLst>
                              <p:par>
                                <p:cTn id="12" presetID="23" presetClass="entr" presetSubtype="16"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21"/>
          <p:cNvSpPr>
            <a:spLocks/>
          </p:cNvSpPr>
          <p:nvPr/>
        </p:nvSpPr>
        <p:spPr bwMode="auto">
          <a:xfrm>
            <a:off x="0" y="1247775"/>
            <a:ext cx="17554575" cy="927100"/>
          </a:xfrm>
          <a:custGeom>
            <a:avLst/>
            <a:gdLst>
              <a:gd name="T0" fmla="*/ 2147483647 w 7680"/>
              <a:gd name="T1" fmla="*/ 2147483647 h 404"/>
              <a:gd name="T2" fmla="*/ 2147483647 w 7680"/>
              <a:gd name="T3" fmla="*/ 0 h 404"/>
              <a:gd name="T4" fmla="*/ 0 w 7680"/>
              <a:gd name="T5" fmla="*/ 0 h 404"/>
              <a:gd name="T6" fmla="*/ 0 w 7680"/>
              <a:gd name="T7" fmla="*/ 2147483647 h 404"/>
              <a:gd name="T8" fmla="*/ 2147483647 w 7680"/>
              <a:gd name="T9" fmla="*/ 2147483647 h 404"/>
              <a:gd name="T10" fmla="*/ 2147483647 w 7680"/>
              <a:gd name="T11" fmla="*/ 2147483647 h 404"/>
              <a:gd name="T12" fmla="*/ 2147483647 w 7680"/>
              <a:gd name="T13" fmla="*/ 2147483647 h 404"/>
              <a:gd name="T14" fmla="*/ 2147483647 w 7680"/>
              <a:gd name="T15" fmla="*/ 2147483647 h 404"/>
              <a:gd name="T16" fmla="*/ 0 60000 65536"/>
              <a:gd name="T17" fmla="*/ 0 60000 65536"/>
              <a:gd name="T18" fmla="*/ 0 60000 65536"/>
              <a:gd name="T19" fmla="*/ 0 60000 65536"/>
              <a:gd name="T20" fmla="*/ 0 60000 65536"/>
              <a:gd name="T21" fmla="*/ 0 60000 65536"/>
              <a:gd name="T22" fmla="*/ 0 60000 65536"/>
              <a:gd name="T23" fmla="*/ 0 60000 65536"/>
              <a:gd name="T24" fmla="*/ 0 w 7680"/>
              <a:gd name="T25" fmla="*/ 0 h 404"/>
              <a:gd name="T26" fmla="*/ 7680 w 7680"/>
              <a:gd name="T27" fmla="*/ 404 h 4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0" h="404">
                <a:moveTo>
                  <a:pt x="7680" y="295"/>
                </a:moveTo>
                <a:cubicBezTo>
                  <a:pt x="7680" y="0"/>
                  <a:pt x="7680" y="0"/>
                  <a:pt x="7680" y="0"/>
                </a:cubicBezTo>
                <a:cubicBezTo>
                  <a:pt x="0" y="0"/>
                  <a:pt x="0" y="0"/>
                  <a:pt x="0" y="0"/>
                </a:cubicBezTo>
                <a:cubicBezTo>
                  <a:pt x="0" y="295"/>
                  <a:pt x="0" y="295"/>
                  <a:pt x="0" y="295"/>
                </a:cubicBezTo>
                <a:cubicBezTo>
                  <a:pt x="3708" y="404"/>
                  <a:pt x="3708" y="404"/>
                  <a:pt x="3708" y="404"/>
                </a:cubicBezTo>
                <a:cubicBezTo>
                  <a:pt x="3720" y="387"/>
                  <a:pt x="3690" y="259"/>
                  <a:pt x="3756" y="255"/>
                </a:cubicBezTo>
                <a:cubicBezTo>
                  <a:pt x="4004" y="243"/>
                  <a:pt x="3960" y="387"/>
                  <a:pt x="3972" y="404"/>
                </a:cubicBezTo>
                <a:lnTo>
                  <a:pt x="7680" y="295"/>
                </a:lnTo>
                <a:close/>
              </a:path>
            </a:pathLst>
          </a:custGeom>
          <a:solidFill>
            <a:srgbClr val="77D1F6"/>
          </a:solidFill>
          <a:ln w="9525">
            <a:noFill/>
            <a:miter lim="800000"/>
            <a:headEnd/>
            <a:tailEnd/>
          </a:ln>
        </p:spPr>
        <p:txBody>
          <a:bodyPr/>
          <a:lstStyle/>
          <a:p>
            <a:endParaRPr lang="ru-RU">
              <a:latin typeface="BPG Nino Mtavruli"/>
            </a:endParaRPr>
          </a:p>
        </p:txBody>
      </p:sp>
      <p:sp>
        <p:nvSpPr>
          <p:cNvPr id="36" name="Freeform 22"/>
          <p:cNvSpPr>
            <a:spLocks/>
          </p:cNvSpPr>
          <p:nvPr/>
        </p:nvSpPr>
        <p:spPr bwMode="auto">
          <a:xfrm>
            <a:off x="0" y="300038"/>
            <a:ext cx="17554575" cy="1876425"/>
          </a:xfrm>
          <a:custGeom>
            <a:avLst/>
            <a:gdLst>
              <a:gd name="T0" fmla="*/ 2147483647 w 7680"/>
              <a:gd name="T1" fmla="*/ 2147483647 h 818"/>
              <a:gd name="T2" fmla="*/ 2147483647 w 7680"/>
              <a:gd name="T3" fmla="*/ 0 h 818"/>
              <a:gd name="T4" fmla="*/ 0 w 7680"/>
              <a:gd name="T5" fmla="*/ 0 h 818"/>
              <a:gd name="T6" fmla="*/ 0 w 7680"/>
              <a:gd name="T7" fmla="*/ 2147483647 h 818"/>
              <a:gd name="T8" fmla="*/ 2147483647 w 7680"/>
              <a:gd name="T9" fmla="*/ 2147483647 h 818"/>
              <a:gd name="T10" fmla="*/ 2147483647 w 7680"/>
              <a:gd name="T11" fmla="*/ 2147483647 h 818"/>
              <a:gd name="T12" fmla="*/ 2147483647 w 7680"/>
              <a:gd name="T13" fmla="*/ 2147483647 h 818"/>
              <a:gd name="T14" fmla="*/ 2147483647 w 7680"/>
              <a:gd name="T15" fmla="*/ 2147483647 h 818"/>
              <a:gd name="T16" fmla="*/ 0 60000 65536"/>
              <a:gd name="T17" fmla="*/ 0 60000 65536"/>
              <a:gd name="T18" fmla="*/ 0 60000 65536"/>
              <a:gd name="T19" fmla="*/ 0 60000 65536"/>
              <a:gd name="T20" fmla="*/ 0 60000 65536"/>
              <a:gd name="T21" fmla="*/ 0 60000 65536"/>
              <a:gd name="T22" fmla="*/ 0 60000 65536"/>
              <a:gd name="T23" fmla="*/ 0 60000 65536"/>
              <a:gd name="T24" fmla="*/ 0 w 7680"/>
              <a:gd name="T25" fmla="*/ 0 h 818"/>
              <a:gd name="T26" fmla="*/ 7680 w 7680"/>
              <a:gd name="T27" fmla="*/ 818 h 8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0" h="818">
                <a:moveTo>
                  <a:pt x="7680" y="522"/>
                </a:moveTo>
                <a:cubicBezTo>
                  <a:pt x="7680" y="0"/>
                  <a:pt x="7680" y="0"/>
                  <a:pt x="7680" y="0"/>
                </a:cubicBezTo>
                <a:cubicBezTo>
                  <a:pt x="0" y="0"/>
                  <a:pt x="0" y="0"/>
                  <a:pt x="0" y="0"/>
                </a:cubicBezTo>
                <a:cubicBezTo>
                  <a:pt x="0" y="522"/>
                  <a:pt x="0" y="522"/>
                  <a:pt x="0" y="522"/>
                </a:cubicBezTo>
                <a:cubicBezTo>
                  <a:pt x="3708" y="818"/>
                  <a:pt x="3708" y="818"/>
                  <a:pt x="3708" y="818"/>
                </a:cubicBezTo>
                <a:cubicBezTo>
                  <a:pt x="3720" y="774"/>
                  <a:pt x="3766" y="564"/>
                  <a:pt x="3832" y="564"/>
                </a:cubicBezTo>
                <a:cubicBezTo>
                  <a:pt x="3898" y="564"/>
                  <a:pt x="3965" y="774"/>
                  <a:pt x="3977" y="818"/>
                </a:cubicBezTo>
                <a:lnTo>
                  <a:pt x="7680" y="522"/>
                </a:lnTo>
                <a:close/>
              </a:path>
            </a:pathLst>
          </a:custGeom>
          <a:solidFill>
            <a:srgbClr val="00B4F0"/>
          </a:solidFill>
          <a:ln w="9525">
            <a:noFill/>
            <a:miter lim="800000"/>
            <a:headEnd/>
            <a:tailEnd/>
          </a:ln>
        </p:spPr>
        <p:txBody>
          <a:bodyPr/>
          <a:lstStyle/>
          <a:p>
            <a:endParaRPr lang="ru-RU">
              <a:latin typeface="BPG Nino Mtavruli"/>
            </a:endParaRPr>
          </a:p>
        </p:txBody>
      </p:sp>
      <p:pic>
        <p:nvPicPr>
          <p:cNvPr id="35843" name="Рисунок 39"/>
          <p:cNvPicPr>
            <a:picLocks noChangeAspect="1"/>
          </p:cNvPicPr>
          <p:nvPr/>
        </p:nvPicPr>
        <p:blipFill>
          <a:blip r:embed="rId2"/>
          <a:srcRect/>
          <a:stretch>
            <a:fillRect/>
          </a:stretch>
        </p:blipFill>
        <p:spPr bwMode="auto">
          <a:xfrm>
            <a:off x="0" y="0"/>
            <a:ext cx="17621250" cy="2198688"/>
          </a:xfrm>
          <a:prstGeom prst="rect">
            <a:avLst/>
          </a:prstGeom>
          <a:noFill/>
          <a:ln w="9525">
            <a:noFill/>
            <a:miter lim="800000"/>
            <a:headEnd/>
            <a:tailEnd/>
          </a:ln>
        </p:spPr>
      </p:pic>
      <p:sp>
        <p:nvSpPr>
          <p:cNvPr id="13" name="Прямоугольник 12">
            <a:extLst>
              <a:ext uri="{FF2B5EF4-FFF2-40B4-BE49-F238E27FC236}"/>
            </a:extLst>
          </p:cNvPr>
          <p:cNvSpPr/>
          <p:nvPr/>
        </p:nvSpPr>
        <p:spPr>
          <a:xfrm>
            <a:off x="2327275" y="447675"/>
            <a:ext cx="12901613" cy="1261884"/>
          </a:xfrm>
          <a:prstGeom prst="rect">
            <a:avLst/>
          </a:prstGeom>
        </p:spPr>
        <p:txBody>
          <a:bodyPr>
            <a:spAutoFit/>
          </a:bodyPr>
          <a:lstStyle/>
          <a:p>
            <a:pPr algn="ctr" fontAlgn="auto">
              <a:spcBef>
                <a:spcPts val="0"/>
              </a:spcBef>
              <a:spcAft>
                <a:spcPts val="0"/>
              </a:spcAft>
              <a:defRPr/>
            </a:pPr>
            <a:r>
              <a:rPr lang="en-US" sz="4000" b="1" dirty="0">
                <a:solidFill>
                  <a:schemeClr val="bg1"/>
                </a:solidFill>
                <a:latin typeface="+mn-lt"/>
              </a:rPr>
              <a:t>Statistical </a:t>
            </a:r>
            <a:r>
              <a:rPr lang="en-US" sz="4000" b="1">
                <a:solidFill>
                  <a:schemeClr val="bg1"/>
                </a:solidFill>
                <a:latin typeface="+mn-lt"/>
              </a:rPr>
              <a:t>Business </a:t>
            </a:r>
            <a:r>
              <a:rPr lang="en-US" sz="4000" b="1" smtClean="0">
                <a:solidFill>
                  <a:schemeClr val="bg1"/>
                </a:solidFill>
                <a:latin typeface="+mn-lt"/>
              </a:rPr>
              <a:t>Register</a:t>
            </a:r>
          </a:p>
          <a:p>
            <a:pPr algn="ctr" fontAlgn="auto">
              <a:spcBef>
                <a:spcPts val="0"/>
              </a:spcBef>
              <a:spcAft>
                <a:spcPts val="0"/>
              </a:spcAft>
              <a:defRPr/>
            </a:pPr>
            <a:r>
              <a:rPr lang="en-US" sz="3600" b="1" spc="150">
                <a:solidFill>
                  <a:schemeClr val="bg1"/>
                </a:solidFill>
              </a:rPr>
              <a:t>What has been </a:t>
            </a:r>
            <a:r>
              <a:rPr lang="en-US" sz="3600" b="1" spc="150" smtClean="0">
                <a:solidFill>
                  <a:schemeClr val="bg1"/>
                </a:solidFill>
              </a:rPr>
              <a:t>done</a:t>
            </a:r>
            <a:endParaRPr lang="en-US" altLang="en-US" sz="4000" b="1" spc="200" dirty="0">
              <a:solidFill>
                <a:schemeClr val="bg1"/>
              </a:solidFill>
              <a:latin typeface="BPG Nino Mtavruli" panose="02000506000000020004" pitchFamily="2" charset="0"/>
              <a:cs typeface="Times New Roman" panose="02020603050405020304" pitchFamily="18" charset="0"/>
            </a:endParaRPr>
          </a:p>
        </p:txBody>
      </p:sp>
      <p:grpSp>
        <p:nvGrpSpPr>
          <p:cNvPr id="35845" name="Группа 6"/>
          <p:cNvGrpSpPr>
            <a:grpSpLocks/>
          </p:cNvGrpSpPr>
          <p:nvPr/>
        </p:nvGrpSpPr>
        <p:grpSpPr bwMode="auto">
          <a:xfrm>
            <a:off x="733425" y="1524566"/>
            <a:ext cx="17556163" cy="1457326"/>
            <a:chOff x="65087" y="1245666"/>
            <a:chExt cx="17556163" cy="1458236"/>
          </a:xfrm>
        </p:grpSpPr>
        <p:pic>
          <p:nvPicPr>
            <p:cNvPr id="35847" name="Рисунок 40"/>
            <p:cNvPicPr>
              <a:picLocks noChangeAspect="1"/>
            </p:cNvPicPr>
            <p:nvPr/>
          </p:nvPicPr>
          <p:blipFill>
            <a:blip r:embed="rId3"/>
            <a:srcRect/>
            <a:stretch>
              <a:fillRect/>
            </a:stretch>
          </p:blipFill>
          <p:spPr bwMode="auto">
            <a:xfrm>
              <a:off x="65087" y="1245666"/>
              <a:ext cx="17556163" cy="1435582"/>
            </a:xfrm>
            <a:prstGeom prst="rect">
              <a:avLst/>
            </a:prstGeom>
            <a:noFill/>
            <a:ln w="9525">
              <a:noFill/>
              <a:miter lim="800000"/>
              <a:headEnd/>
              <a:tailEnd/>
            </a:ln>
          </p:spPr>
        </p:pic>
        <p:grpSp>
          <p:nvGrpSpPr>
            <p:cNvPr id="35848" name="Группа 5"/>
            <p:cNvGrpSpPr>
              <a:grpSpLocks/>
            </p:cNvGrpSpPr>
            <p:nvPr/>
          </p:nvGrpSpPr>
          <p:grpSpPr bwMode="auto">
            <a:xfrm>
              <a:off x="8013700" y="1694252"/>
              <a:ext cx="1555750" cy="1009650"/>
              <a:chOff x="8013700" y="1694252"/>
              <a:chExt cx="1555750" cy="1009650"/>
            </a:xfrm>
          </p:grpSpPr>
          <p:sp>
            <p:nvSpPr>
              <p:cNvPr id="5" name="Прямоугольник 4">
                <a:extLst>
                  <a:ext uri="{FF2B5EF4-FFF2-40B4-BE49-F238E27FC236}"/>
                </a:extLst>
              </p:cNvPr>
              <p:cNvSpPr/>
              <p:nvPr/>
            </p:nvSpPr>
            <p:spPr>
              <a:xfrm>
                <a:off x="8013700" y="1693622"/>
                <a:ext cx="1555750" cy="1010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35850" name="Рисунок 2"/>
              <p:cNvPicPr>
                <a:picLocks noChangeAspect="1"/>
              </p:cNvPicPr>
              <p:nvPr/>
            </p:nvPicPr>
            <p:blipFill>
              <a:blip r:embed="rId4"/>
              <a:srcRect/>
              <a:stretch>
                <a:fillRect/>
              </a:stretch>
            </p:blipFill>
            <p:spPr bwMode="auto">
              <a:xfrm>
                <a:off x="8163720" y="1733490"/>
                <a:ext cx="1221580" cy="787748"/>
              </a:xfrm>
              <a:prstGeom prst="rect">
                <a:avLst/>
              </a:prstGeom>
              <a:noFill/>
              <a:ln w="9525">
                <a:noFill/>
                <a:miter lim="800000"/>
                <a:headEnd/>
                <a:tailEnd/>
              </a:ln>
            </p:spPr>
          </p:pic>
        </p:grpSp>
      </p:grpSp>
      <p:sp>
        <p:nvSpPr>
          <p:cNvPr id="25" name="Прямоугольник 11"/>
          <p:cNvSpPr>
            <a:spLocks noChangeArrowheads="1"/>
          </p:cNvSpPr>
          <p:nvPr/>
        </p:nvSpPr>
        <p:spPr bwMode="auto">
          <a:xfrm>
            <a:off x="1039455" y="3699441"/>
            <a:ext cx="16005994" cy="6740307"/>
          </a:xfrm>
          <a:prstGeom prst="rect">
            <a:avLst/>
          </a:prstGeom>
          <a:noFill/>
          <a:ln w="9525">
            <a:noFill/>
            <a:miter lim="800000"/>
            <a:headEnd/>
            <a:tailEnd/>
          </a:ln>
        </p:spPr>
        <p:txBody>
          <a:bodyPr wrap="square">
            <a:spAutoFit/>
          </a:bodyPr>
          <a:lstStyle/>
          <a:p>
            <a:pPr marL="457200" lvl="0" indent="-457200">
              <a:spcBef>
                <a:spcPts val="600"/>
              </a:spcBef>
              <a:spcAft>
                <a:spcPts val="600"/>
              </a:spcAft>
              <a:buFont typeface="Arial" panose="020B0604020202020204" pitchFamily="34" charset="0"/>
              <a:buChar char="•"/>
            </a:pPr>
            <a:r>
              <a:rPr lang="en-US" sz="2400" b="1" smtClean="0"/>
              <a:t>Active/not </a:t>
            </a:r>
            <a:r>
              <a:rPr lang="en-US" sz="2400" b="1"/>
              <a:t>active </a:t>
            </a:r>
            <a:r>
              <a:rPr lang="en-US" sz="2400" b="1" smtClean="0"/>
              <a:t>status  (</a:t>
            </a:r>
            <a:r>
              <a:rPr lang="en-GB" sz="2400" smtClean="0"/>
              <a:t>a </a:t>
            </a:r>
            <a:r>
              <a:rPr lang="en-GB" sz="2400"/>
              <a:t>methodology has been implemented to establish which companies are active or not </a:t>
            </a:r>
            <a:endParaRPr lang="en-GB" sz="2400" smtClean="0"/>
          </a:p>
          <a:p>
            <a:pPr hangingPunct="0">
              <a:spcBef>
                <a:spcPts val="600"/>
              </a:spcBef>
              <a:spcAft>
                <a:spcPts val="600"/>
              </a:spcAft>
            </a:pPr>
            <a:r>
              <a:rPr lang="en-GB" sz="2400" smtClean="0"/>
              <a:t>                                                by using </a:t>
            </a:r>
            <a:r>
              <a:rPr lang="en-GB" sz="2400"/>
              <a:t>indicators on information </a:t>
            </a:r>
            <a:r>
              <a:rPr lang="en-GB" sz="2400" smtClean="0"/>
              <a:t>from </a:t>
            </a:r>
            <a:r>
              <a:rPr lang="en-GB" sz="2400"/>
              <a:t>Revenue services primarily. </a:t>
            </a:r>
            <a:r>
              <a:rPr lang="en-US" sz="2400"/>
              <a:t>this status  is </a:t>
            </a:r>
            <a:endParaRPr lang="en-US" sz="2400" smtClean="0"/>
          </a:p>
          <a:p>
            <a:pPr hangingPunct="0">
              <a:spcBef>
                <a:spcPts val="600"/>
              </a:spcBef>
              <a:spcAft>
                <a:spcPts val="600"/>
              </a:spcAft>
            </a:pPr>
            <a:r>
              <a:rPr lang="en-US" sz="2400"/>
              <a:t> </a:t>
            </a:r>
            <a:r>
              <a:rPr lang="en-US" sz="2400" smtClean="0"/>
              <a:t>                                               determined monthly</a:t>
            </a:r>
            <a:r>
              <a:rPr lang="en-US" sz="2400" smtClean="0"/>
              <a:t>.)</a:t>
            </a:r>
            <a:endParaRPr lang="ka-GE" sz="2400" smtClean="0"/>
          </a:p>
          <a:p>
            <a:pPr marL="342900" indent="-342900" hangingPunct="0">
              <a:spcBef>
                <a:spcPts val="600"/>
              </a:spcBef>
              <a:spcAft>
                <a:spcPts val="600"/>
              </a:spcAft>
              <a:buFont typeface="Arial" panose="020B0604020202020204" pitchFamily="34" charset="0"/>
              <a:buChar char="•"/>
            </a:pPr>
            <a:r>
              <a:rPr lang="en-US" sz="2400" b="1" smtClean="0"/>
              <a:t>Frozen </a:t>
            </a:r>
            <a:r>
              <a:rPr lang="en-US" sz="2400" b="1" smtClean="0"/>
              <a:t>Frame </a:t>
            </a:r>
            <a:r>
              <a:rPr lang="en-GB" sz="2400"/>
              <a:t>has been </a:t>
            </a:r>
            <a:r>
              <a:rPr lang="en-GB" sz="2400" smtClean="0"/>
              <a:t>created</a:t>
            </a:r>
            <a:r>
              <a:rPr lang="en-US" sz="2400" smtClean="0"/>
              <a:t> </a:t>
            </a:r>
            <a:endParaRPr lang="ka-GE" sz="2400" smtClean="0"/>
          </a:p>
          <a:p>
            <a:pPr marL="342900" indent="-342900" hangingPunct="0">
              <a:spcBef>
                <a:spcPts val="600"/>
              </a:spcBef>
              <a:spcAft>
                <a:spcPts val="600"/>
              </a:spcAft>
              <a:buFont typeface="Arial" panose="020B0604020202020204" pitchFamily="34" charset="0"/>
              <a:buChar char="•"/>
            </a:pPr>
            <a:endParaRPr lang="ka-GE" sz="2400" smtClean="0"/>
          </a:p>
          <a:p>
            <a:pPr marL="342900" indent="-342900" hangingPunct="0">
              <a:spcBef>
                <a:spcPts val="600"/>
              </a:spcBef>
              <a:spcAft>
                <a:spcPts val="600"/>
              </a:spcAft>
              <a:buFont typeface="Arial" panose="020B0604020202020204" pitchFamily="34" charset="0"/>
              <a:buChar char="•"/>
            </a:pPr>
            <a:r>
              <a:rPr lang="en-US" sz="2400" b="1"/>
              <a:t>Enterprise </a:t>
            </a:r>
            <a:r>
              <a:rPr lang="en-US" sz="2400" b="1"/>
              <a:t>group   </a:t>
            </a:r>
            <a:r>
              <a:rPr lang="en-US" sz="2400" b="1" smtClean="0"/>
              <a:t>             </a:t>
            </a:r>
            <a:r>
              <a:rPr lang="en-US" sz="2400" smtClean="0"/>
              <a:t>(</a:t>
            </a:r>
            <a:r>
              <a:rPr lang="en-GB" sz="2400"/>
              <a:t>The exploration program has been designed for the groups of</a:t>
            </a:r>
          </a:p>
          <a:p>
            <a:pPr hangingPunct="0">
              <a:spcBef>
                <a:spcPts val="600"/>
              </a:spcBef>
              <a:spcAft>
                <a:spcPts val="600"/>
              </a:spcAft>
            </a:pPr>
            <a:r>
              <a:rPr lang="en-GB" sz="2400" smtClean="0"/>
              <a:t>                                                  </a:t>
            </a:r>
            <a:r>
              <a:rPr lang="en-GB" sz="2400"/>
              <a:t>legal entities   and these groups have been found</a:t>
            </a:r>
            <a:r>
              <a:rPr lang="en-GB" sz="2400"/>
              <a:t>) </a:t>
            </a:r>
            <a:endParaRPr lang="ka-GE" sz="2400" smtClean="0"/>
          </a:p>
          <a:p>
            <a:pPr hangingPunct="0">
              <a:spcBef>
                <a:spcPts val="600"/>
              </a:spcBef>
              <a:spcAft>
                <a:spcPts val="600"/>
              </a:spcAft>
            </a:pPr>
            <a:endParaRPr lang="ka-GE" sz="2400" smtClean="0"/>
          </a:p>
          <a:p>
            <a:pPr marL="457200" lvl="0" indent="-457200">
              <a:spcBef>
                <a:spcPts val="600"/>
              </a:spcBef>
              <a:spcAft>
                <a:spcPts val="600"/>
              </a:spcAft>
              <a:buFont typeface="Arial" panose="020B0604020202020204" pitchFamily="34" charset="0"/>
              <a:buChar char="•"/>
            </a:pPr>
            <a:r>
              <a:rPr lang="en-US" sz="2400"/>
              <a:t>Works of allocation of </a:t>
            </a:r>
            <a:r>
              <a:rPr lang="en-US" sz="2400" b="1"/>
              <a:t>business register database on web page  </a:t>
            </a:r>
            <a:r>
              <a:rPr lang="en-US" sz="2400"/>
              <a:t>has been implemented</a:t>
            </a:r>
            <a:endParaRPr lang="ka-GE" sz="2400"/>
          </a:p>
          <a:p>
            <a:pPr>
              <a:spcBef>
                <a:spcPts val="600"/>
              </a:spcBef>
              <a:spcAft>
                <a:spcPts val="600"/>
              </a:spcAft>
            </a:pPr>
            <a:r>
              <a:rPr lang="ka-GE" sz="2400"/>
              <a:t>     (</a:t>
            </a:r>
            <a:r>
              <a:rPr lang="en-US" sz="2400"/>
              <a:t>Online business register is posted on the Geostat website</a:t>
            </a:r>
            <a:r>
              <a:rPr lang="ka-GE" sz="2400"/>
              <a:t>. </a:t>
            </a:r>
            <a:r>
              <a:rPr lang="en-US" sz="2400"/>
              <a:t>It is available for any interested users</a:t>
            </a:r>
            <a:r>
              <a:rPr lang="ka-GE" sz="2400"/>
              <a:t>)</a:t>
            </a:r>
            <a:endParaRPr lang="en-GB" sz="2400"/>
          </a:p>
          <a:p>
            <a:pPr marL="342900" indent="-342900" hangingPunct="0">
              <a:spcBef>
                <a:spcPts val="600"/>
              </a:spcBef>
              <a:spcAft>
                <a:spcPts val="600"/>
              </a:spcAft>
              <a:buFont typeface="Arial" panose="020B0604020202020204" pitchFamily="34" charset="0"/>
              <a:buChar char="•"/>
            </a:pPr>
            <a:endParaRPr lang="en-GB" sz="2400"/>
          </a:p>
          <a:p>
            <a:pPr marL="342900" indent="-342900" hangingPunct="0">
              <a:spcBef>
                <a:spcPts val="600"/>
              </a:spcBef>
              <a:spcAft>
                <a:spcPts val="600"/>
              </a:spcAft>
              <a:buFont typeface="Arial" panose="020B0604020202020204" pitchFamily="34" charset="0"/>
              <a:buChar char="•"/>
            </a:pPr>
            <a:endParaRPr lang="en-US" sz="2400" b="1"/>
          </a:p>
          <a:p>
            <a:pPr hangingPunct="0">
              <a:spcBef>
                <a:spcPts val="600"/>
              </a:spcBef>
              <a:spcAft>
                <a:spcPts val="600"/>
              </a:spcAft>
            </a:pPr>
            <a:endParaRPr lang="en-US" sz="2400" smtClean="0"/>
          </a:p>
        </p:txBody>
      </p:sp>
    </p:spTree>
    <p:extLst>
      <p:ext uri="{BB962C8B-B14F-4D97-AF65-F5344CB8AC3E}">
        <p14:creationId xmlns:p14="http://schemas.microsoft.com/office/powerpoint/2010/main" val="3155819096"/>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750"/>
                                        <p:tgtEl>
                                          <p:spTgt spid="36"/>
                                        </p:tgtEl>
                                      </p:cBhvr>
                                    </p:animEffect>
                                  </p:childTnLst>
                                </p:cTn>
                              </p:par>
                              <p:par>
                                <p:cTn id="8" presetID="16" presetClass="entr" presetSubtype="21" fill="hold" grpId="0" nodeType="withEffect">
                                  <p:stCondLst>
                                    <p:cond delay="50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750"/>
                                        <p:tgtEl>
                                          <p:spTgt spid="34"/>
                                        </p:tgtEl>
                                      </p:cBhvr>
                                    </p:animEffect>
                                  </p:childTnLst>
                                </p:cTn>
                              </p:par>
                            </p:childTnLst>
                          </p:cTn>
                        </p:par>
                        <p:par>
                          <p:cTn id="11" fill="hold">
                            <p:stCondLst>
                              <p:cond delay="1250"/>
                            </p:stCondLst>
                            <p:childTnLst>
                              <p:par>
                                <p:cTn id="12" presetID="23" presetClass="entr" presetSubtype="16"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21"/>
          <p:cNvSpPr>
            <a:spLocks/>
          </p:cNvSpPr>
          <p:nvPr/>
        </p:nvSpPr>
        <p:spPr bwMode="auto">
          <a:xfrm>
            <a:off x="0" y="1247775"/>
            <a:ext cx="17554575" cy="927100"/>
          </a:xfrm>
          <a:custGeom>
            <a:avLst/>
            <a:gdLst>
              <a:gd name="T0" fmla="*/ 2147483647 w 7680"/>
              <a:gd name="T1" fmla="*/ 2147483647 h 404"/>
              <a:gd name="T2" fmla="*/ 2147483647 w 7680"/>
              <a:gd name="T3" fmla="*/ 0 h 404"/>
              <a:gd name="T4" fmla="*/ 0 w 7680"/>
              <a:gd name="T5" fmla="*/ 0 h 404"/>
              <a:gd name="T6" fmla="*/ 0 w 7680"/>
              <a:gd name="T7" fmla="*/ 2147483647 h 404"/>
              <a:gd name="T8" fmla="*/ 2147483647 w 7680"/>
              <a:gd name="T9" fmla="*/ 2147483647 h 404"/>
              <a:gd name="T10" fmla="*/ 2147483647 w 7680"/>
              <a:gd name="T11" fmla="*/ 2147483647 h 404"/>
              <a:gd name="T12" fmla="*/ 2147483647 w 7680"/>
              <a:gd name="T13" fmla="*/ 2147483647 h 404"/>
              <a:gd name="T14" fmla="*/ 2147483647 w 7680"/>
              <a:gd name="T15" fmla="*/ 2147483647 h 404"/>
              <a:gd name="T16" fmla="*/ 0 60000 65536"/>
              <a:gd name="T17" fmla="*/ 0 60000 65536"/>
              <a:gd name="T18" fmla="*/ 0 60000 65536"/>
              <a:gd name="T19" fmla="*/ 0 60000 65536"/>
              <a:gd name="T20" fmla="*/ 0 60000 65536"/>
              <a:gd name="T21" fmla="*/ 0 60000 65536"/>
              <a:gd name="T22" fmla="*/ 0 60000 65536"/>
              <a:gd name="T23" fmla="*/ 0 60000 65536"/>
              <a:gd name="T24" fmla="*/ 0 w 7680"/>
              <a:gd name="T25" fmla="*/ 0 h 404"/>
              <a:gd name="T26" fmla="*/ 7680 w 7680"/>
              <a:gd name="T27" fmla="*/ 404 h 4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0" h="404">
                <a:moveTo>
                  <a:pt x="7680" y="295"/>
                </a:moveTo>
                <a:cubicBezTo>
                  <a:pt x="7680" y="0"/>
                  <a:pt x="7680" y="0"/>
                  <a:pt x="7680" y="0"/>
                </a:cubicBezTo>
                <a:cubicBezTo>
                  <a:pt x="0" y="0"/>
                  <a:pt x="0" y="0"/>
                  <a:pt x="0" y="0"/>
                </a:cubicBezTo>
                <a:cubicBezTo>
                  <a:pt x="0" y="295"/>
                  <a:pt x="0" y="295"/>
                  <a:pt x="0" y="295"/>
                </a:cubicBezTo>
                <a:cubicBezTo>
                  <a:pt x="3708" y="404"/>
                  <a:pt x="3708" y="404"/>
                  <a:pt x="3708" y="404"/>
                </a:cubicBezTo>
                <a:cubicBezTo>
                  <a:pt x="3720" y="387"/>
                  <a:pt x="3690" y="259"/>
                  <a:pt x="3756" y="255"/>
                </a:cubicBezTo>
                <a:cubicBezTo>
                  <a:pt x="4004" y="243"/>
                  <a:pt x="3960" y="387"/>
                  <a:pt x="3972" y="404"/>
                </a:cubicBezTo>
                <a:lnTo>
                  <a:pt x="7680" y="295"/>
                </a:lnTo>
                <a:close/>
              </a:path>
            </a:pathLst>
          </a:custGeom>
          <a:solidFill>
            <a:srgbClr val="77D1F6"/>
          </a:solidFill>
          <a:ln w="9525">
            <a:noFill/>
            <a:miter lim="800000"/>
            <a:headEnd/>
            <a:tailEnd/>
          </a:ln>
        </p:spPr>
        <p:txBody>
          <a:bodyPr/>
          <a:lstStyle/>
          <a:p>
            <a:endParaRPr lang="ru-RU">
              <a:latin typeface="BPG Nino Mtavruli"/>
            </a:endParaRPr>
          </a:p>
        </p:txBody>
      </p:sp>
      <p:sp>
        <p:nvSpPr>
          <p:cNvPr id="36" name="Freeform 22"/>
          <p:cNvSpPr>
            <a:spLocks/>
          </p:cNvSpPr>
          <p:nvPr/>
        </p:nvSpPr>
        <p:spPr bwMode="auto">
          <a:xfrm>
            <a:off x="0" y="300038"/>
            <a:ext cx="17554575" cy="1876425"/>
          </a:xfrm>
          <a:custGeom>
            <a:avLst/>
            <a:gdLst>
              <a:gd name="T0" fmla="*/ 2147483647 w 7680"/>
              <a:gd name="T1" fmla="*/ 2147483647 h 818"/>
              <a:gd name="T2" fmla="*/ 2147483647 w 7680"/>
              <a:gd name="T3" fmla="*/ 0 h 818"/>
              <a:gd name="T4" fmla="*/ 0 w 7680"/>
              <a:gd name="T5" fmla="*/ 0 h 818"/>
              <a:gd name="T6" fmla="*/ 0 w 7680"/>
              <a:gd name="T7" fmla="*/ 2147483647 h 818"/>
              <a:gd name="T8" fmla="*/ 2147483647 w 7680"/>
              <a:gd name="T9" fmla="*/ 2147483647 h 818"/>
              <a:gd name="T10" fmla="*/ 2147483647 w 7680"/>
              <a:gd name="T11" fmla="*/ 2147483647 h 818"/>
              <a:gd name="T12" fmla="*/ 2147483647 w 7680"/>
              <a:gd name="T13" fmla="*/ 2147483647 h 818"/>
              <a:gd name="T14" fmla="*/ 2147483647 w 7680"/>
              <a:gd name="T15" fmla="*/ 2147483647 h 818"/>
              <a:gd name="T16" fmla="*/ 0 60000 65536"/>
              <a:gd name="T17" fmla="*/ 0 60000 65536"/>
              <a:gd name="T18" fmla="*/ 0 60000 65536"/>
              <a:gd name="T19" fmla="*/ 0 60000 65536"/>
              <a:gd name="T20" fmla="*/ 0 60000 65536"/>
              <a:gd name="T21" fmla="*/ 0 60000 65536"/>
              <a:gd name="T22" fmla="*/ 0 60000 65536"/>
              <a:gd name="T23" fmla="*/ 0 60000 65536"/>
              <a:gd name="T24" fmla="*/ 0 w 7680"/>
              <a:gd name="T25" fmla="*/ 0 h 818"/>
              <a:gd name="T26" fmla="*/ 7680 w 7680"/>
              <a:gd name="T27" fmla="*/ 818 h 8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0" h="818">
                <a:moveTo>
                  <a:pt x="7680" y="522"/>
                </a:moveTo>
                <a:cubicBezTo>
                  <a:pt x="7680" y="0"/>
                  <a:pt x="7680" y="0"/>
                  <a:pt x="7680" y="0"/>
                </a:cubicBezTo>
                <a:cubicBezTo>
                  <a:pt x="0" y="0"/>
                  <a:pt x="0" y="0"/>
                  <a:pt x="0" y="0"/>
                </a:cubicBezTo>
                <a:cubicBezTo>
                  <a:pt x="0" y="522"/>
                  <a:pt x="0" y="522"/>
                  <a:pt x="0" y="522"/>
                </a:cubicBezTo>
                <a:cubicBezTo>
                  <a:pt x="3708" y="818"/>
                  <a:pt x="3708" y="818"/>
                  <a:pt x="3708" y="818"/>
                </a:cubicBezTo>
                <a:cubicBezTo>
                  <a:pt x="3720" y="774"/>
                  <a:pt x="3766" y="564"/>
                  <a:pt x="3832" y="564"/>
                </a:cubicBezTo>
                <a:cubicBezTo>
                  <a:pt x="3898" y="564"/>
                  <a:pt x="3965" y="774"/>
                  <a:pt x="3977" y="818"/>
                </a:cubicBezTo>
                <a:lnTo>
                  <a:pt x="7680" y="522"/>
                </a:lnTo>
                <a:close/>
              </a:path>
            </a:pathLst>
          </a:custGeom>
          <a:solidFill>
            <a:srgbClr val="00B4F0"/>
          </a:solidFill>
          <a:ln w="9525">
            <a:noFill/>
            <a:miter lim="800000"/>
            <a:headEnd/>
            <a:tailEnd/>
          </a:ln>
        </p:spPr>
        <p:txBody>
          <a:bodyPr/>
          <a:lstStyle/>
          <a:p>
            <a:endParaRPr lang="ru-RU">
              <a:latin typeface="BPG Nino Mtavruli"/>
            </a:endParaRPr>
          </a:p>
        </p:txBody>
      </p:sp>
      <p:pic>
        <p:nvPicPr>
          <p:cNvPr id="40963" name="Рисунок 39"/>
          <p:cNvPicPr>
            <a:picLocks noChangeAspect="1"/>
          </p:cNvPicPr>
          <p:nvPr/>
        </p:nvPicPr>
        <p:blipFill>
          <a:blip r:embed="rId2"/>
          <a:srcRect/>
          <a:stretch>
            <a:fillRect/>
          </a:stretch>
        </p:blipFill>
        <p:spPr bwMode="auto">
          <a:xfrm>
            <a:off x="-33338" y="-10883"/>
            <a:ext cx="17621250" cy="2198688"/>
          </a:xfrm>
          <a:prstGeom prst="rect">
            <a:avLst/>
          </a:prstGeom>
          <a:noFill/>
          <a:ln w="9525">
            <a:noFill/>
            <a:miter lim="800000"/>
            <a:headEnd/>
            <a:tailEnd/>
          </a:ln>
        </p:spPr>
      </p:pic>
      <p:grpSp>
        <p:nvGrpSpPr>
          <p:cNvPr id="40965" name="Группа 6"/>
          <p:cNvGrpSpPr>
            <a:grpSpLocks/>
          </p:cNvGrpSpPr>
          <p:nvPr/>
        </p:nvGrpSpPr>
        <p:grpSpPr bwMode="auto">
          <a:xfrm>
            <a:off x="209550" y="1238250"/>
            <a:ext cx="17556163" cy="1585913"/>
            <a:chOff x="0" y="1118588"/>
            <a:chExt cx="17556163" cy="1585314"/>
          </a:xfrm>
        </p:grpSpPr>
        <p:pic>
          <p:nvPicPr>
            <p:cNvPr id="40967" name="Рисунок 40"/>
            <p:cNvPicPr>
              <a:picLocks noChangeAspect="1"/>
            </p:cNvPicPr>
            <p:nvPr/>
          </p:nvPicPr>
          <p:blipFill>
            <a:blip r:embed="rId3"/>
            <a:srcRect/>
            <a:stretch>
              <a:fillRect/>
            </a:stretch>
          </p:blipFill>
          <p:spPr bwMode="auto">
            <a:xfrm>
              <a:off x="0" y="1118588"/>
              <a:ext cx="17556163" cy="1435582"/>
            </a:xfrm>
            <a:prstGeom prst="rect">
              <a:avLst/>
            </a:prstGeom>
            <a:noFill/>
            <a:ln w="9525">
              <a:noFill/>
              <a:miter lim="800000"/>
              <a:headEnd/>
              <a:tailEnd/>
            </a:ln>
          </p:spPr>
        </p:pic>
        <p:grpSp>
          <p:nvGrpSpPr>
            <p:cNvPr id="40968" name="Группа 5"/>
            <p:cNvGrpSpPr>
              <a:grpSpLocks/>
            </p:cNvGrpSpPr>
            <p:nvPr/>
          </p:nvGrpSpPr>
          <p:grpSpPr bwMode="auto">
            <a:xfrm>
              <a:off x="8013700" y="1694252"/>
              <a:ext cx="1555750" cy="1009650"/>
              <a:chOff x="8013700" y="1694252"/>
              <a:chExt cx="1555750" cy="1009650"/>
            </a:xfrm>
          </p:grpSpPr>
          <p:sp>
            <p:nvSpPr>
              <p:cNvPr id="5" name="Прямоугольник 4">
                <a:extLst>
                  <a:ext uri="{FF2B5EF4-FFF2-40B4-BE49-F238E27FC236}"/>
                </a:extLst>
              </p:cNvPr>
              <p:cNvSpPr/>
              <p:nvPr/>
            </p:nvSpPr>
            <p:spPr>
              <a:xfrm>
                <a:off x="8013700" y="1694633"/>
                <a:ext cx="1555750" cy="1009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40970" name="Рисунок 2"/>
              <p:cNvPicPr>
                <a:picLocks noChangeAspect="1"/>
              </p:cNvPicPr>
              <p:nvPr/>
            </p:nvPicPr>
            <p:blipFill>
              <a:blip r:embed="rId4"/>
              <a:srcRect/>
              <a:stretch>
                <a:fillRect/>
              </a:stretch>
            </p:blipFill>
            <p:spPr bwMode="auto">
              <a:xfrm>
                <a:off x="8163720" y="1733490"/>
                <a:ext cx="1221580" cy="787748"/>
              </a:xfrm>
              <a:prstGeom prst="rect">
                <a:avLst/>
              </a:prstGeom>
              <a:noFill/>
              <a:ln w="9525">
                <a:noFill/>
                <a:miter lim="800000"/>
                <a:headEnd/>
                <a:tailEnd/>
              </a:ln>
            </p:spPr>
          </p:pic>
        </p:grpSp>
      </p:grpSp>
      <p:sp>
        <p:nvSpPr>
          <p:cNvPr id="40966" name="Прямоугольник 11"/>
          <p:cNvSpPr>
            <a:spLocks noChangeArrowheads="1"/>
          </p:cNvSpPr>
          <p:nvPr/>
        </p:nvSpPr>
        <p:spPr bwMode="auto">
          <a:xfrm>
            <a:off x="800894" y="3135542"/>
            <a:ext cx="16400462" cy="4385816"/>
          </a:xfrm>
          <a:prstGeom prst="rect">
            <a:avLst/>
          </a:prstGeom>
          <a:noFill/>
          <a:ln w="9525">
            <a:noFill/>
            <a:miter lim="800000"/>
            <a:headEnd/>
            <a:tailEnd/>
          </a:ln>
        </p:spPr>
        <p:txBody>
          <a:bodyPr>
            <a:spAutoFit/>
          </a:bodyPr>
          <a:lstStyle/>
          <a:p>
            <a:r>
              <a:rPr lang="en-GB" sz="2800" b="1" smtClean="0"/>
              <a:t>According to the existing charts the following interfaces have been created:</a:t>
            </a:r>
          </a:p>
          <a:p>
            <a:pPr marL="457200" indent="-457200">
              <a:buFont typeface="Wingdings" panose="05000000000000000000" pitchFamily="2" charset="2"/>
              <a:buChar char="§"/>
            </a:pPr>
            <a:endParaRPr lang="en-GB" sz="2800" b="1" smtClean="0"/>
          </a:p>
          <a:p>
            <a:pPr marL="457200" indent="-457200">
              <a:spcBef>
                <a:spcPts val="600"/>
              </a:spcBef>
              <a:spcAft>
                <a:spcPts val="600"/>
              </a:spcAft>
              <a:buFont typeface="Wingdings" panose="05000000000000000000" pitchFamily="2" charset="2"/>
              <a:buChar char="§"/>
            </a:pPr>
            <a:r>
              <a:rPr lang="en-GB" sz="2800" smtClean="0"/>
              <a:t>Parent-subsidiary  (mother – daughter);</a:t>
            </a:r>
          </a:p>
          <a:p>
            <a:pPr marL="457200" indent="-457200">
              <a:spcBef>
                <a:spcPts val="600"/>
              </a:spcBef>
              <a:spcAft>
                <a:spcPts val="600"/>
              </a:spcAft>
              <a:buFont typeface="Wingdings" panose="05000000000000000000" pitchFamily="2" charset="2"/>
              <a:buChar char="§"/>
            </a:pPr>
            <a:r>
              <a:rPr lang="en-GB" sz="2800" smtClean="0"/>
              <a:t>A Legal  Unit - Enterprise Unit;</a:t>
            </a:r>
          </a:p>
          <a:p>
            <a:pPr marL="457200" indent="-457200">
              <a:spcBef>
                <a:spcPts val="600"/>
              </a:spcBef>
              <a:spcAft>
                <a:spcPts val="600"/>
              </a:spcAft>
              <a:buFont typeface="Wingdings" panose="05000000000000000000" pitchFamily="2" charset="2"/>
              <a:buChar char="§"/>
            </a:pPr>
            <a:r>
              <a:rPr lang="en-GB" sz="2800" smtClean="0"/>
              <a:t>Enterprise  Unit  - Local  unit;</a:t>
            </a:r>
          </a:p>
          <a:p>
            <a:pPr marL="457200" indent="-457200">
              <a:spcBef>
                <a:spcPts val="600"/>
              </a:spcBef>
              <a:spcAft>
                <a:spcPts val="600"/>
              </a:spcAft>
              <a:buFont typeface="Wingdings" panose="05000000000000000000" pitchFamily="2" charset="2"/>
              <a:buChar char="§"/>
            </a:pPr>
            <a:r>
              <a:rPr lang="en-GB" sz="2800" smtClean="0"/>
              <a:t>The  interface  for  data  correction</a:t>
            </a:r>
          </a:p>
          <a:p>
            <a:pPr marL="457200" indent="-457200">
              <a:spcBef>
                <a:spcPts val="600"/>
              </a:spcBef>
              <a:spcAft>
                <a:spcPts val="600"/>
              </a:spcAft>
              <a:buFont typeface="Wingdings" panose="05000000000000000000" pitchFamily="2" charset="2"/>
              <a:buChar char="§"/>
            </a:pPr>
            <a:endParaRPr lang="en-GB" sz="2800" smtClean="0"/>
          </a:p>
          <a:p>
            <a:pPr>
              <a:spcBef>
                <a:spcPts val="600"/>
              </a:spcBef>
              <a:spcAft>
                <a:spcPts val="600"/>
              </a:spcAft>
            </a:pPr>
            <a:endParaRPr lang="en-GB" sz="2800" smtClean="0"/>
          </a:p>
        </p:txBody>
      </p:sp>
      <p:sp>
        <p:nvSpPr>
          <p:cNvPr id="2" name="TextBox 1"/>
          <p:cNvSpPr txBox="1"/>
          <p:nvPr/>
        </p:nvSpPr>
        <p:spPr>
          <a:xfrm>
            <a:off x="3774441" y="226260"/>
            <a:ext cx="9387840" cy="1600438"/>
          </a:xfrm>
          <a:prstGeom prst="rect">
            <a:avLst/>
          </a:prstGeom>
          <a:noFill/>
        </p:spPr>
        <p:txBody>
          <a:bodyPr wrap="square" rtlCol="0">
            <a:spAutoFit/>
          </a:bodyPr>
          <a:lstStyle/>
          <a:p>
            <a:pPr algn="ctr" fontAlgn="auto">
              <a:spcBef>
                <a:spcPts val="0"/>
              </a:spcBef>
              <a:spcAft>
                <a:spcPts val="0"/>
              </a:spcAft>
              <a:defRPr/>
            </a:pPr>
            <a:r>
              <a:rPr lang="en-US" sz="4000" b="1">
                <a:solidFill>
                  <a:schemeClr val="bg1"/>
                </a:solidFill>
              </a:rPr>
              <a:t>Statistical Business Register</a:t>
            </a:r>
          </a:p>
          <a:p>
            <a:pPr algn="ctr" fontAlgn="auto">
              <a:spcBef>
                <a:spcPts val="0"/>
              </a:spcBef>
              <a:spcAft>
                <a:spcPts val="0"/>
              </a:spcAft>
              <a:defRPr/>
            </a:pPr>
            <a:r>
              <a:rPr lang="en-US" sz="4000" b="1" spc="150">
                <a:solidFill>
                  <a:schemeClr val="bg1"/>
                </a:solidFill>
              </a:rPr>
              <a:t>What has been </a:t>
            </a:r>
            <a:r>
              <a:rPr lang="en-US" sz="4000" b="1" spc="150" smtClean="0">
                <a:solidFill>
                  <a:schemeClr val="bg1"/>
                </a:solidFill>
              </a:rPr>
              <a:t>done</a:t>
            </a:r>
            <a:endParaRPr lang="en-US" sz="4000" b="1" spc="150">
              <a:solidFill>
                <a:schemeClr val="bg1"/>
              </a:solidFill>
            </a:endParaRPr>
          </a:p>
          <a:p>
            <a:endParaRPr lang="en-US"/>
          </a:p>
        </p:txBody>
      </p:sp>
    </p:spTree>
    <p:extLst>
      <p:ext uri="{BB962C8B-B14F-4D97-AF65-F5344CB8AC3E}">
        <p14:creationId xmlns:p14="http://schemas.microsoft.com/office/powerpoint/2010/main" val="1582366474"/>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750"/>
                                        <p:tgtEl>
                                          <p:spTgt spid="36"/>
                                        </p:tgtEl>
                                      </p:cBhvr>
                                    </p:animEffect>
                                  </p:childTnLst>
                                </p:cTn>
                              </p:par>
                              <p:par>
                                <p:cTn id="8" presetID="16" presetClass="entr" presetSubtype="21" fill="hold" grpId="0" nodeType="withEffect">
                                  <p:stCondLst>
                                    <p:cond delay="50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21"/>
          <p:cNvSpPr>
            <a:spLocks/>
          </p:cNvSpPr>
          <p:nvPr/>
        </p:nvSpPr>
        <p:spPr bwMode="auto">
          <a:xfrm>
            <a:off x="0" y="1247775"/>
            <a:ext cx="17554575" cy="927100"/>
          </a:xfrm>
          <a:custGeom>
            <a:avLst/>
            <a:gdLst>
              <a:gd name="T0" fmla="*/ 2147483647 w 7680"/>
              <a:gd name="T1" fmla="*/ 2147483647 h 404"/>
              <a:gd name="T2" fmla="*/ 2147483647 w 7680"/>
              <a:gd name="T3" fmla="*/ 0 h 404"/>
              <a:gd name="T4" fmla="*/ 0 w 7680"/>
              <a:gd name="T5" fmla="*/ 0 h 404"/>
              <a:gd name="T6" fmla="*/ 0 w 7680"/>
              <a:gd name="T7" fmla="*/ 2147483647 h 404"/>
              <a:gd name="T8" fmla="*/ 2147483647 w 7680"/>
              <a:gd name="T9" fmla="*/ 2147483647 h 404"/>
              <a:gd name="T10" fmla="*/ 2147483647 w 7680"/>
              <a:gd name="T11" fmla="*/ 2147483647 h 404"/>
              <a:gd name="T12" fmla="*/ 2147483647 w 7680"/>
              <a:gd name="T13" fmla="*/ 2147483647 h 404"/>
              <a:gd name="T14" fmla="*/ 2147483647 w 7680"/>
              <a:gd name="T15" fmla="*/ 2147483647 h 404"/>
              <a:gd name="T16" fmla="*/ 0 60000 65536"/>
              <a:gd name="T17" fmla="*/ 0 60000 65536"/>
              <a:gd name="T18" fmla="*/ 0 60000 65536"/>
              <a:gd name="T19" fmla="*/ 0 60000 65536"/>
              <a:gd name="T20" fmla="*/ 0 60000 65536"/>
              <a:gd name="T21" fmla="*/ 0 60000 65536"/>
              <a:gd name="T22" fmla="*/ 0 60000 65536"/>
              <a:gd name="T23" fmla="*/ 0 60000 65536"/>
              <a:gd name="T24" fmla="*/ 0 w 7680"/>
              <a:gd name="T25" fmla="*/ 0 h 404"/>
              <a:gd name="T26" fmla="*/ 7680 w 7680"/>
              <a:gd name="T27" fmla="*/ 404 h 4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0" h="404">
                <a:moveTo>
                  <a:pt x="7680" y="295"/>
                </a:moveTo>
                <a:cubicBezTo>
                  <a:pt x="7680" y="0"/>
                  <a:pt x="7680" y="0"/>
                  <a:pt x="7680" y="0"/>
                </a:cubicBezTo>
                <a:cubicBezTo>
                  <a:pt x="0" y="0"/>
                  <a:pt x="0" y="0"/>
                  <a:pt x="0" y="0"/>
                </a:cubicBezTo>
                <a:cubicBezTo>
                  <a:pt x="0" y="295"/>
                  <a:pt x="0" y="295"/>
                  <a:pt x="0" y="295"/>
                </a:cubicBezTo>
                <a:cubicBezTo>
                  <a:pt x="3708" y="404"/>
                  <a:pt x="3708" y="404"/>
                  <a:pt x="3708" y="404"/>
                </a:cubicBezTo>
                <a:cubicBezTo>
                  <a:pt x="3720" y="387"/>
                  <a:pt x="3690" y="259"/>
                  <a:pt x="3756" y="255"/>
                </a:cubicBezTo>
                <a:cubicBezTo>
                  <a:pt x="4004" y="243"/>
                  <a:pt x="3960" y="387"/>
                  <a:pt x="3972" y="404"/>
                </a:cubicBezTo>
                <a:lnTo>
                  <a:pt x="7680" y="295"/>
                </a:lnTo>
                <a:close/>
              </a:path>
            </a:pathLst>
          </a:custGeom>
          <a:solidFill>
            <a:srgbClr val="77D1F6"/>
          </a:solidFill>
          <a:ln w="9525">
            <a:noFill/>
            <a:miter lim="800000"/>
            <a:headEnd/>
            <a:tailEnd/>
          </a:ln>
        </p:spPr>
        <p:txBody>
          <a:bodyPr/>
          <a:lstStyle/>
          <a:p>
            <a:endParaRPr lang="ru-RU">
              <a:latin typeface="BPG Nino Mtavruli"/>
            </a:endParaRPr>
          </a:p>
        </p:txBody>
      </p:sp>
      <p:sp>
        <p:nvSpPr>
          <p:cNvPr id="36" name="Freeform 22"/>
          <p:cNvSpPr>
            <a:spLocks/>
          </p:cNvSpPr>
          <p:nvPr/>
        </p:nvSpPr>
        <p:spPr bwMode="auto">
          <a:xfrm>
            <a:off x="0" y="300038"/>
            <a:ext cx="17554575" cy="1876425"/>
          </a:xfrm>
          <a:custGeom>
            <a:avLst/>
            <a:gdLst>
              <a:gd name="T0" fmla="*/ 2147483647 w 7680"/>
              <a:gd name="T1" fmla="*/ 2147483647 h 818"/>
              <a:gd name="T2" fmla="*/ 2147483647 w 7680"/>
              <a:gd name="T3" fmla="*/ 0 h 818"/>
              <a:gd name="T4" fmla="*/ 0 w 7680"/>
              <a:gd name="T5" fmla="*/ 0 h 818"/>
              <a:gd name="T6" fmla="*/ 0 w 7680"/>
              <a:gd name="T7" fmla="*/ 2147483647 h 818"/>
              <a:gd name="T8" fmla="*/ 2147483647 w 7680"/>
              <a:gd name="T9" fmla="*/ 2147483647 h 818"/>
              <a:gd name="T10" fmla="*/ 2147483647 w 7680"/>
              <a:gd name="T11" fmla="*/ 2147483647 h 818"/>
              <a:gd name="T12" fmla="*/ 2147483647 w 7680"/>
              <a:gd name="T13" fmla="*/ 2147483647 h 818"/>
              <a:gd name="T14" fmla="*/ 2147483647 w 7680"/>
              <a:gd name="T15" fmla="*/ 2147483647 h 818"/>
              <a:gd name="T16" fmla="*/ 0 60000 65536"/>
              <a:gd name="T17" fmla="*/ 0 60000 65536"/>
              <a:gd name="T18" fmla="*/ 0 60000 65536"/>
              <a:gd name="T19" fmla="*/ 0 60000 65536"/>
              <a:gd name="T20" fmla="*/ 0 60000 65536"/>
              <a:gd name="T21" fmla="*/ 0 60000 65536"/>
              <a:gd name="T22" fmla="*/ 0 60000 65536"/>
              <a:gd name="T23" fmla="*/ 0 60000 65536"/>
              <a:gd name="T24" fmla="*/ 0 w 7680"/>
              <a:gd name="T25" fmla="*/ 0 h 818"/>
              <a:gd name="T26" fmla="*/ 7680 w 7680"/>
              <a:gd name="T27" fmla="*/ 818 h 8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0" h="818">
                <a:moveTo>
                  <a:pt x="7680" y="522"/>
                </a:moveTo>
                <a:cubicBezTo>
                  <a:pt x="7680" y="0"/>
                  <a:pt x="7680" y="0"/>
                  <a:pt x="7680" y="0"/>
                </a:cubicBezTo>
                <a:cubicBezTo>
                  <a:pt x="0" y="0"/>
                  <a:pt x="0" y="0"/>
                  <a:pt x="0" y="0"/>
                </a:cubicBezTo>
                <a:cubicBezTo>
                  <a:pt x="0" y="522"/>
                  <a:pt x="0" y="522"/>
                  <a:pt x="0" y="522"/>
                </a:cubicBezTo>
                <a:cubicBezTo>
                  <a:pt x="3708" y="818"/>
                  <a:pt x="3708" y="818"/>
                  <a:pt x="3708" y="818"/>
                </a:cubicBezTo>
                <a:cubicBezTo>
                  <a:pt x="3720" y="774"/>
                  <a:pt x="3766" y="564"/>
                  <a:pt x="3832" y="564"/>
                </a:cubicBezTo>
                <a:cubicBezTo>
                  <a:pt x="3898" y="564"/>
                  <a:pt x="3965" y="774"/>
                  <a:pt x="3977" y="818"/>
                </a:cubicBezTo>
                <a:lnTo>
                  <a:pt x="7680" y="522"/>
                </a:lnTo>
                <a:close/>
              </a:path>
            </a:pathLst>
          </a:custGeom>
          <a:solidFill>
            <a:srgbClr val="00B4F0"/>
          </a:solidFill>
          <a:ln w="9525">
            <a:noFill/>
            <a:miter lim="800000"/>
            <a:headEnd/>
            <a:tailEnd/>
          </a:ln>
        </p:spPr>
        <p:txBody>
          <a:bodyPr/>
          <a:lstStyle/>
          <a:p>
            <a:endParaRPr lang="ru-RU">
              <a:latin typeface="BPG Nino Mtavruli"/>
            </a:endParaRPr>
          </a:p>
        </p:txBody>
      </p:sp>
      <p:pic>
        <p:nvPicPr>
          <p:cNvPr id="19459" name="Рисунок 39"/>
          <p:cNvPicPr>
            <a:picLocks noChangeAspect="1"/>
          </p:cNvPicPr>
          <p:nvPr/>
        </p:nvPicPr>
        <p:blipFill>
          <a:blip r:embed="rId2"/>
          <a:srcRect/>
          <a:stretch>
            <a:fillRect/>
          </a:stretch>
        </p:blipFill>
        <p:spPr bwMode="auto">
          <a:xfrm>
            <a:off x="0" y="-23813"/>
            <a:ext cx="17621250" cy="2198688"/>
          </a:xfrm>
          <a:prstGeom prst="rect">
            <a:avLst/>
          </a:prstGeom>
          <a:noFill/>
          <a:ln w="9525">
            <a:noFill/>
            <a:miter lim="800000"/>
            <a:headEnd/>
            <a:tailEnd/>
          </a:ln>
        </p:spPr>
      </p:pic>
      <p:sp>
        <p:nvSpPr>
          <p:cNvPr id="13" name="Прямоугольник 12">
            <a:extLst>
              <a:ext uri="{FF2B5EF4-FFF2-40B4-BE49-F238E27FC236}"/>
            </a:extLst>
          </p:cNvPr>
          <p:cNvSpPr/>
          <p:nvPr/>
        </p:nvSpPr>
        <p:spPr>
          <a:xfrm>
            <a:off x="2327275" y="447675"/>
            <a:ext cx="12901613" cy="769938"/>
          </a:xfrm>
          <a:prstGeom prst="rect">
            <a:avLst/>
          </a:prstGeom>
        </p:spPr>
        <p:txBody>
          <a:bodyPr>
            <a:spAutoFit/>
          </a:bodyPr>
          <a:lstStyle/>
          <a:p>
            <a:pPr algn="ctr" fontAlgn="auto">
              <a:spcBef>
                <a:spcPts val="0"/>
              </a:spcBef>
              <a:spcAft>
                <a:spcPts val="0"/>
              </a:spcAft>
              <a:defRPr/>
            </a:pPr>
            <a:r>
              <a:rPr lang="en-US" sz="4400" b="1" dirty="0">
                <a:solidFill>
                  <a:schemeClr val="bg1"/>
                </a:solidFill>
                <a:latin typeface="+mj-lt"/>
              </a:rPr>
              <a:t>Application of administrative data</a:t>
            </a:r>
            <a:endParaRPr lang="en-US" altLang="en-US" sz="4400" b="1" spc="200" dirty="0">
              <a:solidFill>
                <a:schemeClr val="bg1"/>
              </a:solidFill>
              <a:latin typeface="Sylfaen" panose="010A0502050306030303" pitchFamily="18" charset="0"/>
              <a:cs typeface="Times New Roman" panose="02020603050405020304" pitchFamily="18" charset="0"/>
            </a:endParaRPr>
          </a:p>
        </p:txBody>
      </p:sp>
      <p:sp>
        <p:nvSpPr>
          <p:cNvPr id="25" name="Прямоугольник 11"/>
          <p:cNvSpPr>
            <a:spLocks noChangeArrowheads="1"/>
          </p:cNvSpPr>
          <p:nvPr/>
        </p:nvSpPr>
        <p:spPr bwMode="auto">
          <a:xfrm>
            <a:off x="1319213" y="3517900"/>
            <a:ext cx="14916150" cy="4462760"/>
          </a:xfrm>
          <a:prstGeom prst="rect">
            <a:avLst/>
          </a:prstGeom>
          <a:noFill/>
          <a:ln w="9525">
            <a:noFill/>
            <a:miter lim="800000"/>
            <a:headEnd/>
            <a:tailEnd/>
          </a:ln>
        </p:spPr>
        <p:txBody>
          <a:bodyPr>
            <a:spAutoFit/>
          </a:bodyPr>
          <a:lstStyle/>
          <a:p>
            <a:pPr marL="457200" indent="-457200">
              <a:spcBef>
                <a:spcPts val="600"/>
              </a:spcBef>
              <a:spcAft>
                <a:spcPts val="600"/>
              </a:spcAft>
              <a:buFont typeface="Wingdings" pitchFamily="2" charset="2"/>
              <a:buChar char="§"/>
            </a:pPr>
            <a:r>
              <a:rPr lang="en-US" sz="3200" dirty="0">
                <a:latin typeface="Sylfaen" pitchFamily="18" charset="0"/>
              </a:rPr>
              <a:t>For direct derivation of statistical data</a:t>
            </a:r>
            <a:r>
              <a:rPr lang="ka-GE" sz="3200" dirty="0">
                <a:latin typeface="Sylfaen" pitchFamily="18" charset="0"/>
              </a:rPr>
              <a:t> </a:t>
            </a:r>
            <a:endParaRPr lang="en-US" sz="3200" dirty="0">
              <a:latin typeface="Sylfaen" pitchFamily="18" charset="0"/>
            </a:endParaRPr>
          </a:p>
          <a:p>
            <a:pPr marL="457200" indent="-457200">
              <a:spcBef>
                <a:spcPts val="600"/>
              </a:spcBef>
              <a:spcAft>
                <a:spcPts val="600"/>
              </a:spcAft>
              <a:buFont typeface="Wingdings" pitchFamily="2" charset="2"/>
              <a:buChar char="§"/>
            </a:pPr>
            <a:r>
              <a:rPr lang="en-US" sz="3200" dirty="0">
                <a:latin typeface="Sylfaen" pitchFamily="18" charset="0"/>
              </a:rPr>
              <a:t>For replacement of survey data</a:t>
            </a:r>
            <a:r>
              <a:rPr lang="ka-GE" sz="3200" dirty="0">
                <a:latin typeface="Sylfaen" pitchFamily="18" charset="0"/>
              </a:rPr>
              <a:t> (</a:t>
            </a:r>
            <a:r>
              <a:rPr lang="en-US" sz="3200" dirty="0">
                <a:latin typeface="Sylfaen" pitchFamily="18" charset="0"/>
              </a:rPr>
              <a:t>e.g.</a:t>
            </a:r>
            <a:r>
              <a:rPr lang="ka-GE" sz="3200" dirty="0">
                <a:latin typeface="Sylfaen" pitchFamily="18" charset="0"/>
              </a:rPr>
              <a:t> </a:t>
            </a:r>
            <a:r>
              <a:rPr lang="en-US" sz="3200" dirty="0">
                <a:latin typeface="Sylfaen" pitchFamily="18" charset="0"/>
              </a:rPr>
              <a:t>in case </a:t>
            </a:r>
            <a:r>
              <a:rPr lang="en-US" sz="3200">
                <a:latin typeface="Sylfaen" pitchFamily="18" charset="0"/>
              </a:rPr>
              <a:t>of </a:t>
            </a:r>
            <a:r>
              <a:rPr lang="en-US" sz="3200" smtClean="0">
                <a:latin typeface="Sylfaen" pitchFamily="18" charset="0"/>
              </a:rPr>
              <a:t>non-response</a:t>
            </a:r>
            <a:r>
              <a:rPr lang="ka-GE" sz="3200" smtClean="0">
                <a:latin typeface="Sylfaen" pitchFamily="18" charset="0"/>
              </a:rPr>
              <a:t>)</a:t>
            </a:r>
            <a:endParaRPr lang="en-US" sz="3200" dirty="0">
              <a:latin typeface="Sylfaen" pitchFamily="18" charset="0"/>
            </a:endParaRPr>
          </a:p>
          <a:p>
            <a:pPr marL="457200" indent="-457200">
              <a:spcBef>
                <a:spcPts val="600"/>
              </a:spcBef>
              <a:spcAft>
                <a:spcPts val="600"/>
              </a:spcAft>
              <a:buFont typeface="Wingdings" pitchFamily="2" charset="2"/>
              <a:buChar char="§"/>
            </a:pPr>
            <a:r>
              <a:rPr lang="en-US" sz="3200" dirty="0">
                <a:latin typeface="Sylfaen" pitchFamily="18" charset="0"/>
              </a:rPr>
              <a:t>For estimation, editing, imputation</a:t>
            </a:r>
          </a:p>
          <a:p>
            <a:pPr marL="457200" indent="-457200">
              <a:spcBef>
                <a:spcPts val="600"/>
              </a:spcBef>
              <a:spcAft>
                <a:spcPts val="600"/>
              </a:spcAft>
              <a:buFont typeface="Wingdings" pitchFamily="2" charset="2"/>
              <a:buChar char="§"/>
            </a:pPr>
            <a:r>
              <a:rPr lang="en-US" sz="3200" dirty="0">
                <a:latin typeface="Sylfaen" pitchFamily="18" charset="0"/>
              </a:rPr>
              <a:t>For creating </a:t>
            </a:r>
            <a:r>
              <a:rPr lang="en-US" sz="3200" dirty="0" smtClean="0">
                <a:latin typeface="Sylfaen" pitchFamily="18" charset="0"/>
              </a:rPr>
              <a:t>a survey </a:t>
            </a:r>
            <a:r>
              <a:rPr lang="en-US" sz="3200" dirty="0">
                <a:latin typeface="Sylfaen" pitchFamily="18" charset="0"/>
              </a:rPr>
              <a:t>frame</a:t>
            </a:r>
          </a:p>
          <a:p>
            <a:pPr marL="457200" indent="-457200">
              <a:spcBef>
                <a:spcPts val="600"/>
              </a:spcBef>
              <a:spcAft>
                <a:spcPts val="600"/>
              </a:spcAft>
              <a:buFont typeface="Wingdings" pitchFamily="2" charset="2"/>
              <a:buChar char="§"/>
            </a:pPr>
            <a:r>
              <a:rPr lang="en-US" sz="3200" dirty="0">
                <a:latin typeface="Sylfaen" pitchFamily="18" charset="0"/>
              </a:rPr>
              <a:t>For data analysis and validation</a:t>
            </a:r>
          </a:p>
          <a:p>
            <a:pPr marL="457200" indent="-457200">
              <a:spcBef>
                <a:spcPts val="600"/>
              </a:spcBef>
              <a:spcAft>
                <a:spcPts val="600"/>
              </a:spcAft>
              <a:buFont typeface="Wingdings" pitchFamily="2" charset="2"/>
              <a:buChar char="§"/>
            </a:pPr>
            <a:r>
              <a:rPr lang="en-US" sz="3200" dirty="0">
                <a:latin typeface="Sylfaen" pitchFamily="18" charset="0"/>
              </a:rPr>
              <a:t>For timeliness improvement</a:t>
            </a:r>
          </a:p>
          <a:p>
            <a:pPr marL="457200" indent="-457200">
              <a:spcBef>
                <a:spcPts val="600"/>
              </a:spcBef>
              <a:spcAft>
                <a:spcPts val="600"/>
              </a:spcAft>
              <a:buFont typeface="Wingdings" pitchFamily="2" charset="2"/>
              <a:buChar char="§"/>
            </a:pPr>
            <a:r>
              <a:rPr lang="en-US" sz="3200" dirty="0">
                <a:latin typeface="Sylfaen" pitchFamily="18" charset="0"/>
              </a:rPr>
              <a:t>For computing weights</a:t>
            </a:r>
          </a:p>
        </p:txBody>
      </p:sp>
      <p:grpSp>
        <p:nvGrpSpPr>
          <p:cNvPr id="19462" name="Группа 5"/>
          <p:cNvGrpSpPr>
            <a:grpSpLocks/>
          </p:cNvGrpSpPr>
          <p:nvPr/>
        </p:nvGrpSpPr>
        <p:grpSpPr bwMode="auto">
          <a:xfrm>
            <a:off x="7666038" y="1879600"/>
            <a:ext cx="1755775" cy="1343025"/>
            <a:chOff x="8013700" y="1694252"/>
            <a:chExt cx="1555750" cy="1009650"/>
          </a:xfrm>
        </p:grpSpPr>
        <p:sp>
          <p:nvSpPr>
            <p:cNvPr id="14" name="Прямоугольник 4">
              <a:extLst>
                <a:ext uri="{FF2B5EF4-FFF2-40B4-BE49-F238E27FC236}"/>
              </a:extLst>
            </p:cNvPr>
            <p:cNvSpPr/>
            <p:nvPr/>
          </p:nvSpPr>
          <p:spPr>
            <a:xfrm>
              <a:off x="8013700" y="1694252"/>
              <a:ext cx="1555750" cy="1009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19464" name="Рисунок 2"/>
            <p:cNvPicPr>
              <a:picLocks noChangeAspect="1"/>
            </p:cNvPicPr>
            <p:nvPr/>
          </p:nvPicPr>
          <p:blipFill>
            <a:blip r:embed="rId3"/>
            <a:srcRect/>
            <a:stretch>
              <a:fillRect/>
            </a:stretch>
          </p:blipFill>
          <p:spPr bwMode="auto">
            <a:xfrm>
              <a:off x="8163720" y="1733490"/>
              <a:ext cx="1221580" cy="787748"/>
            </a:xfrm>
            <a:prstGeom prst="rect">
              <a:avLst/>
            </a:prstGeom>
            <a:noFill/>
            <a:ln w="9525">
              <a:noFill/>
              <a:miter lim="800000"/>
              <a:headEnd/>
              <a:tailEnd/>
            </a:ln>
          </p:spPr>
        </p:pic>
      </p:grpSp>
    </p:spTree>
    <p:extLst>
      <p:ext uri="{BB962C8B-B14F-4D97-AF65-F5344CB8AC3E}">
        <p14:creationId xmlns:p14="http://schemas.microsoft.com/office/powerpoint/2010/main" val="1651590379"/>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750"/>
                                        <p:tgtEl>
                                          <p:spTgt spid="36"/>
                                        </p:tgtEl>
                                      </p:cBhvr>
                                    </p:animEffect>
                                  </p:childTnLst>
                                </p:cTn>
                              </p:par>
                              <p:par>
                                <p:cTn id="8" presetID="16" presetClass="entr" presetSubtype="21" fill="hold" grpId="0" nodeType="withEffect">
                                  <p:stCondLst>
                                    <p:cond delay="50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750"/>
                                        <p:tgtEl>
                                          <p:spTgt spid="34"/>
                                        </p:tgtEl>
                                      </p:cBhvr>
                                    </p:animEffect>
                                  </p:childTnLst>
                                </p:cTn>
                              </p:par>
                            </p:childTnLst>
                          </p:cTn>
                        </p:par>
                        <p:par>
                          <p:cTn id="11" fill="hold">
                            <p:stCondLst>
                              <p:cond delay="1250"/>
                            </p:stCondLst>
                            <p:childTnLst>
                              <p:par>
                                <p:cTn id="12" presetID="23" presetClass="entr" presetSubtype="16"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21"/>
          <p:cNvSpPr>
            <a:spLocks/>
          </p:cNvSpPr>
          <p:nvPr/>
        </p:nvSpPr>
        <p:spPr bwMode="auto">
          <a:xfrm>
            <a:off x="0" y="1247775"/>
            <a:ext cx="17554575" cy="927100"/>
          </a:xfrm>
          <a:custGeom>
            <a:avLst/>
            <a:gdLst>
              <a:gd name="T0" fmla="*/ 2147483647 w 7680"/>
              <a:gd name="T1" fmla="*/ 2147483647 h 404"/>
              <a:gd name="T2" fmla="*/ 2147483647 w 7680"/>
              <a:gd name="T3" fmla="*/ 0 h 404"/>
              <a:gd name="T4" fmla="*/ 0 w 7680"/>
              <a:gd name="T5" fmla="*/ 0 h 404"/>
              <a:gd name="T6" fmla="*/ 0 w 7680"/>
              <a:gd name="T7" fmla="*/ 2147483647 h 404"/>
              <a:gd name="T8" fmla="*/ 2147483647 w 7680"/>
              <a:gd name="T9" fmla="*/ 2147483647 h 404"/>
              <a:gd name="T10" fmla="*/ 2147483647 w 7680"/>
              <a:gd name="T11" fmla="*/ 2147483647 h 404"/>
              <a:gd name="T12" fmla="*/ 2147483647 w 7680"/>
              <a:gd name="T13" fmla="*/ 2147483647 h 404"/>
              <a:gd name="T14" fmla="*/ 2147483647 w 7680"/>
              <a:gd name="T15" fmla="*/ 2147483647 h 404"/>
              <a:gd name="T16" fmla="*/ 0 60000 65536"/>
              <a:gd name="T17" fmla="*/ 0 60000 65536"/>
              <a:gd name="T18" fmla="*/ 0 60000 65536"/>
              <a:gd name="T19" fmla="*/ 0 60000 65536"/>
              <a:gd name="T20" fmla="*/ 0 60000 65536"/>
              <a:gd name="T21" fmla="*/ 0 60000 65536"/>
              <a:gd name="T22" fmla="*/ 0 60000 65536"/>
              <a:gd name="T23" fmla="*/ 0 60000 65536"/>
              <a:gd name="T24" fmla="*/ 0 w 7680"/>
              <a:gd name="T25" fmla="*/ 0 h 404"/>
              <a:gd name="T26" fmla="*/ 7680 w 7680"/>
              <a:gd name="T27" fmla="*/ 404 h 4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0" h="404">
                <a:moveTo>
                  <a:pt x="7680" y="295"/>
                </a:moveTo>
                <a:cubicBezTo>
                  <a:pt x="7680" y="0"/>
                  <a:pt x="7680" y="0"/>
                  <a:pt x="7680" y="0"/>
                </a:cubicBezTo>
                <a:cubicBezTo>
                  <a:pt x="0" y="0"/>
                  <a:pt x="0" y="0"/>
                  <a:pt x="0" y="0"/>
                </a:cubicBezTo>
                <a:cubicBezTo>
                  <a:pt x="0" y="295"/>
                  <a:pt x="0" y="295"/>
                  <a:pt x="0" y="295"/>
                </a:cubicBezTo>
                <a:cubicBezTo>
                  <a:pt x="3708" y="404"/>
                  <a:pt x="3708" y="404"/>
                  <a:pt x="3708" y="404"/>
                </a:cubicBezTo>
                <a:cubicBezTo>
                  <a:pt x="3720" y="387"/>
                  <a:pt x="3690" y="259"/>
                  <a:pt x="3756" y="255"/>
                </a:cubicBezTo>
                <a:cubicBezTo>
                  <a:pt x="4004" y="243"/>
                  <a:pt x="3960" y="387"/>
                  <a:pt x="3972" y="404"/>
                </a:cubicBezTo>
                <a:lnTo>
                  <a:pt x="7680" y="295"/>
                </a:lnTo>
                <a:close/>
              </a:path>
            </a:pathLst>
          </a:custGeom>
          <a:solidFill>
            <a:srgbClr val="77D1F6"/>
          </a:solidFill>
          <a:ln w="9525">
            <a:noFill/>
            <a:miter lim="800000"/>
            <a:headEnd/>
            <a:tailEnd/>
          </a:ln>
        </p:spPr>
        <p:txBody>
          <a:bodyPr/>
          <a:lstStyle/>
          <a:p>
            <a:endParaRPr lang="ru-RU">
              <a:latin typeface="BPG Nino Mtavruli"/>
            </a:endParaRPr>
          </a:p>
        </p:txBody>
      </p:sp>
      <p:sp>
        <p:nvSpPr>
          <p:cNvPr id="36" name="Freeform 22"/>
          <p:cNvSpPr>
            <a:spLocks/>
          </p:cNvSpPr>
          <p:nvPr/>
        </p:nvSpPr>
        <p:spPr bwMode="auto">
          <a:xfrm>
            <a:off x="0" y="300038"/>
            <a:ext cx="17554575" cy="1876425"/>
          </a:xfrm>
          <a:custGeom>
            <a:avLst/>
            <a:gdLst>
              <a:gd name="T0" fmla="*/ 2147483647 w 7680"/>
              <a:gd name="T1" fmla="*/ 2147483647 h 818"/>
              <a:gd name="T2" fmla="*/ 2147483647 w 7680"/>
              <a:gd name="T3" fmla="*/ 0 h 818"/>
              <a:gd name="T4" fmla="*/ 0 w 7680"/>
              <a:gd name="T5" fmla="*/ 0 h 818"/>
              <a:gd name="T6" fmla="*/ 0 w 7680"/>
              <a:gd name="T7" fmla="*/ 2147483647 h 818"/>
              <a:gd name="T8" fmla="*/ 2147483647 w 7680"/>
              <a:gd name="T9" fmla="*/ 2147483647 h 818"/>
              <a:gd name="T10" fmla="*/ 2147483647 w 7680"/>
              <a:gd name="T11" fmla="*/ 2147483647 h 818"/>
              <a:gd name="T12" fmla="*/ 2147483647 w 7680"/>
              <a:gd name="T13" fmla="*/ 2147483647 h 818"/>
              <a:gd name="T14" fmla="*/ 2147483647 w 7680"/>
              <a:gd name="T15" fmla="*/ 2147483647 h 818"/>
              <a:gd name="T16" fmla="*/ 0 60000 65536"/>
              <a:gd name="T17" fmla="*/ 0 60000 65536"/>
              <a:gd name="T18" fmla="*/ 0 60000 65536"/>
              <a:gd name="T19" fmla="*/ 0 60000 65536"/>
              <a:gd name="T20" fmla="*/ 0 60000 65536"/>
              <a:gd name="T21" fmla="*/ 0 60000 65536"/>
              <a:gd name="T22" fmla="*/ 0 60000 65536"/>
              <a:gd name="T23" fmla="*/ 0 60000 65536"/>
              <a:gd name="T24" fmla="*/ 0 w 7680"/>
              <a:gd name="T25" fmla="*/ 0 h 818"/>
              <a:gd name="T26" fmla="*/ 7680 w 7680"/>
              <a:gd name="T27" fmla="*/ 818 h 8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0" h="818">
                <a:moveTo>
                  <a:pt x="7680" y="522"/>
                </a:moveTo>
                <a:cubicBezTo>
                  <a:pt x="7680" y="0"/>
                  <a:pt x="7680" y="0"/>
                  <a:pt x="7680" y="0"/>
                </a:cubicBezTo>
                <a:cubicBezTo>
                  <a:pt x="0" y="0"/>
                  <a:pt x="0" y="0"/>
                  <a:pt x="0" y="0"/>
                </a:cubicBezTo>
                <a:cubicBezTo>
                  <a:pt x="0" y="522"/>
                  <a:pt x="0" y="522"/>
                  <a:pt x="0" y="522"/>
                </a:cubicBezTo>
                <a:cubicBezTo>
                  <a:pt x="3708" y="818"/>
                  <a:pt x="3708" y="818"/>
                  <a:pt x="3708" y="818"/>
                </a:cubicBezTo>
                <a:cubicBezTo>
                  <a:pt x="3720" y="774"/>
                  <a:pt x="3766" y="564"/>
                  <a:pt x="3832" y="564"/>
                </a:cubicBezTo>
                <a:cubicBezTo>
                  <a:pt x="3898" y="564"/>
                  <a:pt x="3965" y="774"/>
                  <a:pt x="3977" y="818"/>
                </a:cubicBezTo>
                <a:lnTo>
                  <a:pt x="7680" y="522"/>
                </a:lnTo>
                <a:close/>
              </a:path>
            </a:pathLst>
          </a:custGeom>
          <a:solidFill>
            <a:srgbClr val="00B4F0"/>
          </a:solidFill>
          <a:ln w="9525">
            <a:noFill/>
            <a:miter lim="800000"/>
            <a:headEnd/>
            <a:tailEnd/>
          </a:ln>
        </p:spPr>
        <p:txBody>
          <a:bodyPr/>
          <a:lstStyle/>
          <a:p>
            <a:endParaRPr lang="ru-RU">
              <a:latin typeface="BPG Nino Mtavruli"/>
            </a:endParaRPr>
          </a:p>
        </p:txBody>
      </p:sp>
      <p:pic>
        <p:nvPicPr>
          <p:cNvPr id="17411" name="Рисунок 39"/>
          <p:cNvPicPr>
            <a:picLocks noChangeAspect="1"/>
          </p:cNvPicPr>
          <p:nvPr/>
        </p:nvPicPr>
        <p:blipFill>
          <a:blip r:embed="rId2"/>
          <a:srcRect/>
          <a:stretch>
            <a:fillRect/>
          </a:stretch>
        </p:blipFill>
        <p:spPr bwMode="auto">
          <a:xfrm>
            <a:off x="-19050" y="19050"/>
            <a:ext cx="17621250" cy="2198688"/>
          </a:xfrm>
          <a:prstGeom prst="rect">
            <a:avLst/>
          </a:prstGeom>
          <a:noFill/>
          <a:ln w="9525">
            <a:noFill/>
            <a:miter lim="800000"/>
            <a:headEnd/>
            <a:tailEnd/>
          </a:ln>
        </p:spPr>
      </p:pic>
      <p:sp>
        <p:nvSpPr>
          <p:cNvPr id="13" name="Прямоугольник 12">
            <a:extLst>
              <a:ext uri="{FF2B5EF4-FFF2-40B4-BE49-F238E27FC236}"/>
            </a:extLst>
          </p:cNvPr>
          <p:cNvSpPr/>
          <p:nvPr/>
        </p:nvSpPr>
        <p:spPr>
          <a:xfrm>
            <a:off x="1066800" y="155575"/>
            <a:ext cx="15525750" cy="739775"/>
          </a:xfrm>
          <a:prstGeom prst="rect">
            <a:avLst/>
          </a:prstGeom>
        </p:spPr>
        <p:txBody>
          <a:bodyPr>
            <a:spAutoFit/>
          </a:bodyPr>
          <a:lstStyle/>
          <a:p>
            <a:pPr algn="ctr" fontAlgn="auto">
              <a:spcBef>
                <a:spcPct val="50000"/>
              </a:spcBef>
              <a:spcAft>
                <a:spcPts val="0"/>
              </a:spcAft>
              <a:defRPr/>
            </a:pPr>
            <a:r>
              <a:rPr lang="en-US" sz="4200" b="1" spc="100" dirty="0">
                <a:solidFill>
                  <a:schemeClr val="bg1"/>
                </a:solidFill>
                <a:latin typeface="BPG Nino Mtavruli" panose="02000506000000020004" pitchFamily="2" charset="0"/>
              </a:rPr>
              <a:t>Advantages of using administrative data </a:t>
            </a:r>
          </a:p>
        </p:txBody>
      </p:sp>
      <p:grpSp>
        <p:nvGrpSpPr>
          <p:cNvPr id="17413" name="Группа 6"/>
          <p:cNvGrpSpPr>
            <a:grpSpLocks/>
          </p:cNvGrpSpPr>
          <p:nvPr/>
        </p:nvGrpSpPr>
        <p:grpSpPr bwMode="auto">
          <a:xfrm>
            <a:off x="0" y="1119188"/>
            <a:ext cx="17556163" cy="1584325"/>
            <a:chOff x="0" y="1118588"/>
            <a:chExt cx="17556163" cy="1585314"/>
          </a:xfrm>
        </p:grpSpPr>
        <p:pic>
          <p:nvPicPr>
            <p:cNvPr id="17415" name="Рисунок 40"/>
            <p:cNvPicPr>
              <a:picLocks noChangeAspect="1"/>
            </p:cNvPicPr>
            <p:nvPr/>
          </p:nvPicPr>
          <p:blipFill>
            <a:blip r:embed="rId3"/>
            <a:srcRect/>
            <a:stretch>
              <a:fillRect/>
            </a:stretch>
          </p:blipFill>
          <p:spPr bwMode="auto">
            <a:xfrm>
              <a:off x="0" y="1118588"/>
              <a:ext cx="17556163" cy="1435582"/>
            </a:xfrm>
            <a:prstGeom prst="rect">
              <a:avLst/>
            </a:prstGeom>
            <a:noFill/>
            <a:ln w="9525">
              <a:noFill/>
              <a:miter lim="800000"/>
              <a:headEnd/>
              <a:tailEnd/>
            </a:ln>
          </p:spPr>
        </p:pic>
        <p:grpSp>
          <p:nvGrpSpPr>
            <p:cNvPr id="17416" name="Группа 5"/>
            <p:cNvGrpSpPr>
              <a:grpSpLocks/>
            </p:cNvGrpSpPr>
            <p:nvPr/>
          </p:nvGrpSpPr>
          <p:grpSpPr bwMode="auto">
            <a:xfrm>
              <a:off x="8013700" y="1694252"/>
              <a:ext cx="1555750" cy="1009650"/>
              <a:chOff x="8013700" y="1694252"/>
              <a:chExt cx="1555750" cy="1009650"/>
            </a:xfrm>
          </p:grpSpPr>
          <p:sp>
            <p:nvSpPr>
              <p:cNvPr id="5" name="Прямоугольник 4">
                <a:extLst>
                  <a:ext uri="{FF2B5EF4-FFF2-40B4-BE49-F238E27FC236}"/>
                </a:extLst>
              </p:cNvPr>
              <p:cNvSpPr/>
              <p:nvPr/>
            </p:nvSpPr>
            <p:spPr>
              <a:xfrm>
                <a:off x="8013700" y="1693622"/>
                <a:ext cx="1555750" cy="1010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17418" name="Рисунок 2"/>
              <p:cNvPicPr>
                <a:picLocks noChangeAspect="1"/>
              </p:cNvPicPr>
              <p:nvPr/>
            </p:nvPicPr>
            <p:blipFill>
              <a:blip r:embed="rId4"/>
              <a:srcRect/>
              <a:stretch>
                <a:fillRect/>
              </a:stretch>
            </p:blipFill>
            <p:spPr bwMode="auto">
              <a:xfrm>
                <a:off x="8163720" y="1733490"/>
                <a:ext cx="1221580" cy="787748"/>
              </a:xfrm>
              <a:prstGeom prst="rect">
                <a:avLst/>
              </a:prstGeom>
              <a:noFill/>
              <a:ln w="9525">
                <a:noFill/>
                <a:miter lim="800000"/>
                <a:headEnd/>
                <a:tailEnd/>
              </a:ln>
            </p:spPr>
          </p:pic>
        </p:grpSp>
      </p:grpSp>
      <p:sp>
        <p:nvSpPr>
          <p:cNvPr id="25" name="Прямоугольник 11">
            <a:extLst>
              <a:ext uri="{FF2B5EF4-FFF2-40B4-BE49-F238E27FC236}"/>
            </a:extLst>
          </p:cNvPr>
          <p:cNvSpPr/>
          <p:nvPr/>
        </p:nvSpPr>
        <p:spPr>
          <a:xfrm>
            <a:off x="1260475" y="3384550"/>
            <a:ext cx="14916150" cy="5894388"/>
          </a:xfrm>
          <a:prstGeom prst="rect">
            <a:avLst/>
          </a:prstGeom>
        </p:spPr>
        <p:txBody>
          <a:bodyPr>
            <a:spAutoFit/>
          </a:bodyPr>
          <a:lstStyle/>
          <a:p>
            <a:pPr fontAlgn="auto">
              <a:spcBef>
                <a:spcPts val="0"/>
              </a:spcBef>
              <a:spcAft>
                <a:spcPts val="1800"/>
              </a:spcAft>
              <a:defRPr/>
            </a:pPr>
            <a:r>
              <a:rPr lang="en-US" sz="2800" b="1" dirty="0">
                <a:latin typeface="Sylfaen" panose="010A0502050306030303" pitchFamily="18" charset="0"/>
              </a:rPr>
              <a:t>Coverage</a:t>
            </a:r>
            <a:endParaRPr lang="en-US" sz="2800" dirty="0">
              <a:latin typeface="Sylfaen" panose="010A0502050306030303" pitchFamily="18" charset="0"/>
            </a:endParaRPr>
          </a:p>
          <a:p>
            <a:pPr fontAlgn="auto">
              <a:spcBef>
                <a:spcPts val="0"/>
              </a:spcBef>
              <a:spcAft>
                <a:spcPts val="600"/>
              </a:spcAft>
              <a:defRPr/>
            </a:pPr>
            <a:r>
              <a:rPr lang="en-US" sz="2800" dirty="0">
                <a:latin typeface="Sylfaen" panose="010A0502050306030303" pitchFamily="18" charset="0"/>
              </a:rPr>
              <a:t>Administrative sources ensure better coverage of target population and can make statistics more accurate</a:t>
            </a:r>
            <a:r>
              <a:rPr lang="ka-GE" sz="2800" dirty="0">
                <a:latin typeface="Sylfaen" panose="010A0502050306030303" pitchFamily="18" charset="0"/>
              </a:rPr>
              <a:t>:</a:t>
            </a:r>
            <a:endParaRPr lang="en-US" sz="2800" dirty="0">
              <a:latin typeface="Sylfaen" panose="010A0502050306030303" pitchFamily="18" charset="0"/>
            </a:endParaRPr>
          </a:p>
          <a:p>
            <a:pPr marL="1828800" lvl="3" indent="-457200" fontAlgn="auto">
              <a:spcBef>
                <a:spcPts val="0"/>
              </a:spcBef>
              <a:spcAft>
                <a:spcPts val="0"/>
              </a:spcAft>
              <a:buFont typeface="Wingdings" panose="05000000000000000000" pitchFamily="2" charset="2"/>
              <a:buChar char="§"/>
              <a:defRPr/>
            </a:pPr>
            <a:r>
              <a:rPr lang="en-US" sz="2800" dirty="0">
                <a:latin typeface="Sylfaen" panose="010A0502050306030303" pitchFamily="18" charset="0"/>
              </a:rPr>
              <a:t>No survey errors</a:t>
            </a:r>
          </a:p>
          <a:p>
            <a:pPr marL="1828800" lvl="3" indent="-457200" fontAlgn="auto">
              <a:spcBef>
                <a:spcPts val="0"/>
              </a:spcBef>
              <a:spcAft>
                <a:spcPts val="0"/>
              </a:spcAft>
              <a:buFont typeface="Wingdings" panose="05000000000000000000" pitchFamily="2" charset="2"/>
              <a:buChar char="§"/>
              <a:defRPr/>
            </a:pPr>
            <a:r>
              <a:rPr lang="en-US" sz="2800" dirty="0">
                <a:latin typeface="Sylfaen" panose="010A0502050306030303" pitchFamily="18" charset="0"/>
              </a:rPr>
              <a:t>No</a:t>
            </a:r>
            <a:r>
              <a:rPr lang="ka-GE" sz="2800" dirty="0">
                <a:latin typeface="Sylfaen" panose="010A0502050306030303" pitchFamily="18" charset="0"/>
              </a:rPr>
              <a:t> (</a:t>
            </a:r>
            <a:r>
              <a:rPr lang="en-US" sz="2800" dirty="0">
                <a:latin typeface="Sylfaen" panose="010A0502050306030303" pitchFamily="18" charset="0"/>
              </a:rPr>
              <a:t>or low</a:t>
            </a:r>
            <a:r>
              <a:rPr lang="ka-GE" sz="2800" dirty="0">
                <a:latin typeface="Sylfaen" panose="010A0502050306030303" pitchFamily="18" charset="0"/>
              </a:rPr>
              <a:t>) </a:t>
            </a:r>
            <a:r>
              <a:rPr lang="en-US" sz="2800" dirty="0">
                <a:latin typeface="Sylfaen" panose="010A0502050306030303" pitchFamily="18" charset="0"/>
              </a:rPr>
              <a:t>non-response</a:t>
            </a:r>
          </a:p>
          <a:p>
            <a:pPr marL="1828800" lvl="3" indent="-457200" fontAlgn="auto">
              <a:spcBef>
                <a:spcPts val="0"/>
              </a:spcBef>
              <a:spcAft>
                <a:spcPts val="0"/>
              </a:spcAft>
              <a:buFont typeface="Wingdings" panose="05000000000000000000" pitchFamily="2" charset="2"/>
              <a:buChar char="§"/>
              <a:defRPr/>
            </a:pPr>
            <a:r>
              <a:rPr lang="en-US" sz="2800" dirty="0">
                <a:latin typeface="Sylfaen" panose="010A0502050306030303" pitchFamily="18" charset="0"/>
              </a:rPr>
              <a:t>More detailed information</a:t>
            </a:r>
          </a:p>
          <a:p>
            <a:pPr fontAlgn="auto">
              <a:spcBef>
                <a:spcPts val="0"/>
              </a:spcBef>
              <a:spcAft>
                <a:spcPts val="0"/>
              </a:spcAft>
              <a:defRPr/>
            </a:pPr>
            <a:r>
              <a:rPr lang="ka-GE" sz="2800" b="1" dirty="0">
                <a:latin typeface="Sylfaen" panose="010A0502050306030303" pitchFamily="18" charset="0"/>
              </a:rPr>
              <a:t> </a:t>
            </a:r>
            <a:endParaRPr lang="en-US" sz="2800" dirty="0">
              <a:latin typeface="Sylfaen" panose="010A0502050306030303" pitchFamily="18" charset="0"/>
            </a:endParaRPr>
          </a:p>
          <a:p>
            <a:pPr fontAlgn="auto">
              <a:spcBef>
                <a:spcPts val="0"/>
              </a:spcBef>
              <a:spcAft>
                <a:spcPts val="1800"/>
              </a:spcAft>
              <a:defRPr/>
            </a:pPr>
            <a:r>
              <a:rPr lang="en-US" sz="2800" b="1" dirty="0">
                <a:latin typeface="Sylfaen" panose="010A0502050306030303" pitchFamily="18" charset="0"/>
              </a:rPr>
              <a:t>Timeliness</a:t>
            </a:r>
            <a:endParaRPr lang="en-US" sz="2800" dirty="0">
              <a:latin typeface="Sylfaen" panose="010A0502050306030303" pitchFamily="18" charset="0"/>
            </a:endParaRPr>
          </a:p>
          <a:p>
            <a:pPr fontAlgn="auto">
              <a:spcBef>
                <a:spcPts val="0"/>
              </a:spcBef>
              <a:spcAft>
                <a:spcPts val="0"/>
              </a:spcAft>
              <a:defRPr/>
            </a:pPr>
            <a:r>
              <a:rPr lang="en-US" sz="2800" dirty="0">
                <a:latin typeface="Sylfaen" panose="010A0502050306030303" pitchFamily="18" charset="0"/>
              </a:rPr>
              <a:t>Obtaining of statistical data from administrative sources requires less time than conducting surveys</a:t>
            </a:r>
            <a:r>
              <a:rPr lang="ka-GE" sz="2800" dirty="0">
                <a:latin typeface="Sylfaen" panose="010A0502050306030303" pitchFamily="18" charset="0"/>
              </a:rPr>
              <a:t> </a:t>
            </a:r>
            <a:r>
              <a:rPr lang="ru-RU" sz="2800" b="1" dirty="0">
                <a:latin typeface="Sylfaen" panose="010A0502050306030303" pitchFamily="18" charset="0"/>
              </a:rPr>
              <a:t> </a:t>
            </a:r>
            <a:endParaRPr lang="en-US" sz="2800" dirty="0">
              <a:latin typeface="Sylfaen" panose="010A0502050306030303" pitchFamily="18" charset="0"/>
            </a:endParaRPr>
          </a:p>
          <a:p>
            <a:pPr fontAlgn="auto">
              <a:spcBef>
                <a:spcPts val="0"/>
              </a:spcBef>
              <a:spcAft>
                <a:spcPts val="0"/>
              </a:spcAft>
              <a:defRPr/>
            </a:pPr>
            <a:endParaRPr lang="ru-RU" sz="3200" dirty="0">
              <a:latin typeface="+mn-lt"/>
            </a:endParaRPr>
          </a:p>
          <a:p>
            <a:pPr fontAlgn="auto">
              <a:spcBef>
                <a:spcPts val="0"/>
              </a:spcBef>
              <a:spcAft>
                <a:spcPts val="0"/>
              </a:spcAft>
              <a:defRPr/>
            </a:pPr>
            <a:endParaRPr lang="en-US" sz="3000" b="1" spc="100" dirty="0">
              <a:solidFill>
                <a:srgbClr val="0080BD"/>
              </a:solidFill>
              <a:latin typeface="BPG Nino Mtavruli" panose="02000506000000020004" pitchFamily="2" charset="0"/>
            </a:endParaRPr>
          </a:p>
        </p:txBody>
      </p:sp>
    </p:spTree>
    <p:extLst>
      <p:ext uri="{BB962C8B-B14F-4D97-AF65-F5344CB8AC3E}">
        <p14:creationId xmlns:p14="http://schemas.microsoft.com/office/powerpoint/2010/main" val="1686520385"/>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750"/>
                                        <p:tgtEl>
                                          <p:spTgt spid="36"/>
                                        </p:tgtEl>
                                      </p:cBhvr>
                                    </p:animEffect>
                                  </p:childTnLst>
                                </p:cTn>
                              </p:par>
                              <p:par>
                                <p:cTn id="8" presetID="16" presetClass="entr" presetSubtype="21" fill="hold" grpId="0" nodeType="withEffect">
                                  <p:stCondLst>
                                    <p:cond delay="50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750"/>
                                        <p:tgtEl>
                                          <p:spTgt spid="34"/>
                                        </p:tgtEl>
                                      </p:cBhvr>
                                    </p:animEffect>
                                  </p:childTnLst>
                                </p:cTn>
                              </p:par>
                            </p:childTnLst>
                          </p:cTn>
                        </p:par>
                        <p:par>
                          <p:cTn id="11" fill="hold">
                            <p:stCondLst>
                              <p:cond delay="1250"/>
                            </p:stCondLst>
                            <p:childTnLst>
                              <p:par>
                                <p:cTn id="12" presetID="23" presetClass="entr" presetSubtype="16"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21"/>
          <p:cNvSpPr>
            <a:spLocks/>
          </p:cNvSpPr>
          <p:nvPr/>
        </p:nvSpPr>
        <p:spPr bwMode="auto">
          <a:xfrm>
            <a:off x="0" y="1247775"/>
            <a:ext cx="17554575" cy="927100"/>
          </a:xfrm>
          <a:custGeom>
            <a:avLst/>
            <a:gdLst>
              <a:gd name="T0" fmla="*/ 2147483647 w 7680"/>
              <a:gd name="T1" fmla="*/ 2147483647 h 404"/>
              <a:gd name="T2" fmla="*/ 2147483647 w 7680"/>
              <a:gd name="T3" fmla="*/ 0 h 404"/>
              <a:gd name="T4" fmla="*/ 0 w 7680"/>
              <a:gd name="T5" fmla="*/ 0 h 404"/>
              <a:gd name="T6" fmla="*/ 0 w 7680"/>
              <a:gd name="T7" fmla="*/ 2147483647 h 404"/>
              <a:gd name="T8" fmla="*/ 2147483647 w 7680"/>
              <a:gd name="T9" fmla="*/ 2147483647 h 404"/>
              <a:gd name="T10" fmla="*/ 2147483647 w 7680"/>
              <a:gd name="T11" fmla="*/ 2147483647 h 404"/>
              <a:gd name="T12" fmla="*/ 2147483647 w 7680"/>
              <a:gd name="T13" fmla="*/ 2147483647 h 404"/>
              <a:gd name="T14" fmla="*/ 2147483647 w 7680"/>
              <a:gd name="T15" fmla="*/ 2147483647 h 404"/>
              <a:gd name="T16" fmla="*/ 0 60000 65536"/>
              <a:gd name="T17" fmla="*/ 0 60000 65536"/>
              <a:gd name="T18" fmla="*/ 0 60000 65536"/>
              <a:gd name="T19" fmla="*/ 0 60000 65536"/>
              <a:gd name="T20" fmla="*/ 0 60000 65536"/>
              <a:gd name="T21" fmla="*/ 0 60000 65536"/>
              <a:gd name="T22" fmla="*/ 0 60000 65536"/>
              <a:gd name="T23" fmla="*/ 0 60000 65536"/>
              <a:gd name="T24" fmla="*/ 0 w 7680"/>
              <a:gd name="T25" fmla="*/ 0 h 404"/>
              <a:gd name="T26" fmla="*/ 7680 w 7680"/>
              <a:gd name="T27" fmla="*/ 404 h 4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0" h="404">
                <a:moveTo>
                  <a:pt x="7680" y="295"/>
                </a:moveTo>
                <a:cubicBezTo>
                  <a:pt x="7680" y="0"/>
                  <a:pt x="7680" y="0"/>
                  <a:pt x="7680" y="0"/>
                </a:cubicBezTo>
                <a:cubicBezTo>
                  <a:pt x="0" y="0"/>
                  <a:pt x="0" y="0"/>
                  <a:pt x="0" y="0"/>
                </a:cubicBezTo>
                <a:cubicBezTo>
                  <a:pt x="0" y="295"/>
                  <a:pt x="0" y="295"/>
                  <a:pt x="0" y="295"/>
                </a:cubicBezTo>
                <a:cubicBezTo>
                  <a:pt x="3708" y="404"/>
                  <a:pt x="3708" y="404"/>
                  <a:pt x="3708" y="404"/>
                </a:cubicBezTo>
                <a:cubicBezTo>
                  <a:pt x="3720" y="387"/>
                  <a:pt x="3690" y="259"/>
                  <a:pt x="3756" y="255"/>
                </a:cubicBezTo>
                <a:cubicBezTo>
                  <a:pt x="4004" y="243"/>
                  <a:pt x="3960" y="387"/>
                  <a:pt x="3972" y="404"/>
                </a:cubicBezTo>
                <a:lnTo>
                  <a:pt x="7680" y="295"/>
                </a:lnTo>
                <a:close/>
              </a:path>
            </a:pathLst>
          </a:custGeom>
          <a:solidFill>
            <a:srgbClr val="77D1F6"/>
          </a:solidFill>
          <a:ln w="9525">
            <a:noFill/>
            <a:miter lim="800000"/>
            <a:headEnd/>
            <a:tailEnd/>
          </a:ln>
        </p:spPr>
        <p:txBody>
          <a:bodyPr/>
          <a:lstStyle/>
          <a:p>
            <a:endParaRPr lang="ru-RU">
              <a:latin typeface="BPG Nino Mtavruli"/>
            </a:endParaRPr>
          </a:p>
        </p:txBody>
      </p:sp>
      <p:sp>
        <p:nvSpPr>
          <p:cNvPr id="36" name="Freeform 22"/>
          <p:cNvSpPr>
            <a:spLocks/>
          </p:cNvSpPr>
          <p:nvPr/>
        </p:nvSpPr>
        <p:spPr bwMode="auto">
          <a:xfrm>
            <a:off x="0" y="300038"/>
            <a:ext cx="17554575" cy="1876425"/>
          </a:xfrm>
          <a:custGeom>
            <a:avLst/>
            <a:gdLst>
              <a:gd name="T0" fmla="*/ 2147483647 w 7680"/>
              <a:gd name="T1" fmla="*/ 2147483647 h 818"/>
              <a:gd name="T2" fmla="*/ 2147483647 w 7680"/>
              <a:gd name="T3" fmla="*/ 0 h 818"/>
              <a:gd name="T4" fmla="*/ 0 w 7680"/>
              <a:gd name="T5" fmla="*/ 0 h 818"/>
              <a:gd name="T6" fmla="*/ 0 w 7680"/>
              <a:gd name="T7" fmla="*/ 2147483647 h 818"/>
              <a:gd name="T8" fmla="*/ 2147483647 w 7680"/>
              <a:gd name="T9" fmla="*/ 2147483647 h 818"/>
              <a:gd name="T10" fmla="*/ 2147483647 w 7680"/>
              <a:gd name="T11" fmla="*/ 2147483647 h 818"/>
              <a:gd name="T12" fmla="*/ 2147483647 w 7680"/>
              <a:gd name="T13" fmla="*/ 2147483647 h 818"/>
              <a:gd name="T14" fmla="*/ 2147483647 w 7680"/>
              <a:gd name="T15" fmla="*/ 2147483647 h 818"/>
              <a:gd name="T16" fmla="*/ 0 60000 65536"/>
              <a:gd name="T17" fmla="*/ 0 60000 65536"/>
              <a:gd name="T18" fmla="*/ 0 60000 65536"/>
              <a:gd name="T19" fmla="*/ 0 60000 65536"/>
              <a:gd name="T20" fmla="*/ 0 60000 65536"/>
              <a:gd name="T21" fmla="*/ 0 60000 65536"/>
              <a:gd name="T22" fmla="*/ 0 60000 65536"/>
              <a:gd name="T23" fmla="*/ 0 60000 65536"/>
              <a:gd name="T24" fmla="*/ 0 w 7680"/>
              <a:gd name="T25" fmla="*/ 0 h 818"/>
              <a:gd name="T26" fmla="*/ 7680 w 7680"/>
              <a:gd name="T27" fmla="*/ 818 h 8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0" h="818">
                <a:moveTo>
                  <a:pt x="7680" y="522"/>
                </a:moveTo>
                <a:cubicBezTo>
                  <a:pt x="7680" y="0"/>
                  <a:pt x="7680" y="0"/>
                  <a:pt x="7680" y="0"/>
                </a:cubicBezTo>
                <a:cubicBezTo>
                  <a:pt x="0" y="0"/>
                  <a:pt x="0" y="0"/>
                  <a:pt x="0" y="0"/>
                </a:cubicBezTo>
                <a:cubicBezTo>
                  <a:pt x="0" y="522"/>
                  <a:pt x="0" y="522"/>
                  <a:pt x="0" y="522"/>
                </a:cubicBezTo>
                <a:cubicBezTo>
                  <a:pt x="3708" y="818"/>
                  <a:pt x="3708" y="818"/>
                  <a:pt x="3708" y="818"/>
                </a:cubicBezTo>
                <a:cubicBezTo>
                  <a:pt x="3720" y="774"/>
                  <a:pt x="3766" y="564"/>
                  <a:pt x="3832" y="564"/>
                </a:cubicBezTo>
                <a:cubicBezTo>
                  <a:pt x="3898" y="564"/>
                  <a:pt x="3965" y="774"/>
                  <a:pt x="3977" y="818"/>
                </a:cubicBezTo>
                <a:lnTo>
                  <a:pt x="7680" y="522"/>
                </a:lnTo>
                <a:close/>
              </a:path>
            </a:pathLst>
          </a:custGeom>
          <a:solidFill>
            <a:srgbClr val="00B4F0"/>
          </a:solidFill>
          <a:ln w="9525">
            <a:noFill/>
            <a:miter lim="800000"/>
            <a:headEnd/>
            <a:tailEnd/>
          </a:ln>
        </p:spPr>
        <p:txBody>
          <a:bodyPr/>
          <a:lstStyle/>
          <a:p>
            <a:endParaRPr lang="ru-RU">
              <a:latin typeface="BPG Nino Mtavruli"/>
            </a:endParaRPr>
          </a:p>
        </p:txBody>
      </p:sp>
      <p:pic>
        <p:nvPicPr>
          <p:cNvPr id="16387" name="Рисунок 39"/>
          <p:cNvPicPr>
            <a:picLocks noChangeAspect="1"/>
          </p:cNvPicPr>
          <p:nvPr/>
        </p:nvPicPr>
        <p:blipFill>
          <a:blip r:embed="rId2"/>
          <a:srcRect/>
          <a:stretch>
            <a:fillRect/>
          </a:stretch>
        </p:blipFill>
        <p:spPr bwMode="auto">
          <a:xfrm>
            <a:off x="0" y="0"/>
            <a:ext cx="17621250" cy="2198688"/>
          </a:xfrm>
          <a:prstGeom prst="rect">
            <a:avLst/>
          </a:prstGeom>
          <a:noFill/>
          <a:ln w="9525">
            <a:noFill/>
            <a:miter lim="800000"/>
            <a:headEnd/>
            <a:tailEnd/>
          </a:ln>
        </p:spPr>
      </p:pic>
      <p:sp>
        <p:nvSpPr>
          <p:cNvPr id="13" name="Прямоугольник 12">
            <a:extLst>
              <a:ext uri="{FF2B5EF4-FFF2-40B4-BE49-F238E27FC236}"/>
            </a:extLst>
          </p:cNvPr>
          <p:cNvSpPr/>
          <p:nvPr/>
        </p:nvSpPr>
        <p:spPr>
          <a:xfrm>
            <a:off x="1219200" y="149225"/>
            <a:ext cx="15335250" cy="708025"/>
          </a:xfrm>
          <a:prstGeom prst="rect">
            <a:avLst/>
          </a:prstGeom>
        </p:spPr>
        <p:txBody>
          <a:bodyPr>
            <a:spAutoFit/>
          </a:bodyPr>
          <a:lstStyle/>
          <a:p>
            <a:pPr algn="ctr" fontAlgn="auto">
              <a:spcBef>
                <a:spcPct val="50000"/>
              </a:spcBef>
              <a:spcAft>
                <a:spcPts val="0"/>
              </a:spcAft>
              <a:defRPr/>
            </a:pPr>
            <a:r>
              <a:rPr lang="en-US" sz="4000" b="1" spc="100" dirty="0">
                <a:solidFill>
                  <a:schemeClr val="bg1"/>
                </a:solidFill>
                <a:latin typeface="BPG Nino Mtavruli" panose="02000506000000020004" pitchFamily="2" charset="0"/>
              </a:rPr>
              <a:t>Advantages of using administrative data</a:t>
            </a:r>
            <a:r>
              <a:rPr lang="ka-GE" sz="4000" b="1" spc="100" dirty="0">
                <a:solidFill>
                  <a:schemeClr val="bg1"/>
                </a:solidFill>
                <a:latin typeface="BPG Nino Mtavruli" panose="02000506000000020004" pitchFamily="2" charset="0"/>
              </a:rPr>
              <a:t> </a:t>
            </a:r>
            <a:endParaRPr lang="en-US" altLang="en-US" sz="4000" b="1" spc="200" dirty="0">
              <a:solidFill>
                <a:schemeClr val="bg1"/>
              </a:solidFill>
              <a:latin typeface="BPG Nino Mtavruli" panose="02000506000000020004" pitchFamily="2" charset="0"/>
              <a:cs typeface="Times New Roman" panose="02020603050405020304" pitchFamily="18" charset="0"/>
            </a:endParaRPr>
          </a:p>
        </p:txBody>
      </p:sp>
      <p:grpSp>
        <p:nvGrpSpPr>
          <p:cNvPr id="16389" name="Группа 6"/>
          <p:cNvGrpSpPr>
            <a:grpSpLocks/>
          </p:cNvGrpSpPr>
          <p:nvPr/>
        </p:nvGrpSpPr>
        <p:grpSpPr bwMode="auto">
          <a:xfrm>
            <a:off x="0" y="1119188"/>
            <a:ext cx="17556163" cy="1584325"/>
            <a:chOff x="0" y="1118588"/>
            <a:chExt cx="17556163" cy="1585314"/>
          </a:xfrm>
        </p:grpSpPr>
        <p:pic>
          <p:nvPicPr>
            <p:cNvPr id="16391" name="Рисунок 40"/>
            <p:cNvPicPr>
              <a:picLocks noChangeAspect="1"/>
            </p:cNvPicPr>
            <p:nvPr/>
          </p:nvPicPr>
          <p:blipFill>
            <a:blip r:embed="rId3"/>
            <a:srcRect/>
            <a:stretch>
              <a:fillRect/>
            </a:stretch>
          </p:blipFill>
          <p:spPr bwMode="auto">
            <a:xfrm>
              <a:off x="0" y="1118588"/>
              <a:ext cx="17556163" cy="1435582"/>
            </a:xfrm>
            <a:prstGeom prst="rect">
              <a:avLst/>
            </a:prstGeom>
            <a:noFill/>
            <a:ln w="9525">
              <a:noFill/>
              <a:miter lim="800000"/>
              <a:headEnd/>
              <a:tailEnd/>
            </a:ln>
          </p:spPr>
        </p:pic>
        <p:grpSp>
          <p:nvGrpSpPr>
            <p:cNvPr id="16392" name="Группа 5"/>
            <p:cNvGrpSpPr>
              <a:grpSpLocks/>
            </p:cNvGrpSpPr>
            <p:nvPr/>
          </p:nvGrpSpPr>
          <p:grpSpPr bwMode="auto">
            <a:xfrm>
              <a:off x="8013700" y="1694252"/>
              <a:ext cx="1555750" cy="1009650"/>
              <a:chOff x="8013700" y="1694252"/>
              <a:chExt cx="1555750" cy="1009650"/>
            </a:xfrm>
          </p:grpSpPr>
          <p:sp>
            <p:nvSpPr>
              <p:cNvPr id="5" name="Прямоугольник 4">
                <a:extLst>
                  <a:ext uri="{FF2B5EF4-FFF2-40B4-BE49-F238E27FC236}"/>
                </a:extLst>
              </p:cNvPr>
              <p:cNvSpPr/>
              <p:nvPr/>
            </p:nvSpPr>
            <p:spPr>
              <a:xfrm>
                <a:off x="8013700" y="1693622"/>
                <a:ext cx="1555750" cy="1010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16394" name="Рисунок 2"/>
              <p:cNvPicPr>
                <a:picLocks noChangeAspect="1"/>
              </p:cNvPicPr>
              <p:nvPr/>
            </p:nvPicPr>
            <p:blipFill>
              <a:blip r:embed="rId4"/>
              <a:srcRect/>
              <a:stretch>
                <a:fillRect/>
              </a:stretch>
            </p:blipFill>
            <p:spPr bwMode="auto">
              <a:xfrm>
                <a:off x="8163720" y="1733490"/>
                <a:ext cx="1221580" cy="787748"/>
              </a:xfrm>
              <a:prstGeom prst="rect">
                <a:avLst/>
              </a:prstGeom>
              <a:noFill/>
              <a:ln w="9525">
                <a:noFill/>
                <a:miter lim="800000"/>
                <a:headEnd/>
                <a:tailEnd/>
              </a:ln>
            </p:spPr>
          </p:pic>
        </p:grpSp>
      </p:grpSp>
      <p:sp>
        <p:nvSpPr>
          <p:cNvPr id="25" name="Прямоугольник 11">
            <a:extLst>
              <a:ext uri="{FF2B5EF4-FFF2-40B4-BE49-F238E27FC236}"/>
            </a:extLst>
          </p:cNvPr>
          <p:cNvSpPr/>
          <p:nvPr/>
        </p:nvSpPr>
        <p:spPr>
          <a:xfrm>
            <a:off x="544513" y="2554288"/>
            <a:ext cx="16459200" cy="5524500"/>
          </a:xfrm>
          <a:prstGeom prst="rect">
            <a:avLst/>
          </a:prstGeom>
        </p:spPr>
        <p:txBody>
          <a:bodyPr>
            <a:spAutoFit/>
          </a:bodyPr>
          <a:lstStyle/>
          <a:p>
            <a:pPr fontAlgn="auto">
              <a:spcBef>
                <a:spcPts val="1200"/>
              </a:spcBef>
              <a:spcAft>
                <a:spcPts val="1800"/>
              </a:spcAft>
              <a:defRPr/>
            </a:pPr>
            <a:r>
              <a:rPr lang="en-US" sz="2800" b="1" spc="100" dirty="0">
                <a:latin typeface="Sylfaen" panose="010A0502050306030303" pitchFamily="18" charset="0"/>
              </a:rPr>
              <a:t>Cost</a:t>
            </a:r>
            <a:endParaRPr lang="ru-RU" sz="2800" b="1" spc="100" dirty="0">
              <a:latin typeface="Sylfaen" panose="010A0502050306030303" pitchFamily="18" charset="0"/>
            </a:endParaRPr>
          </a:p>
          <a:p>
            <a:pPr marL="914400" lvl="3" indent="-457200" fontAlgn="auto">
              <a:spcBef>
                <a:spcPts val="600"/>
              </a:spcBef>
              <a:spcAft>
                <a:spcPts val="600"/>
              </a:spcAft>
              <a:buFont typeface="Wingdings" panose="05000000000000000000" pitchFamily="2" charset="2"/>
              <a:buChar char="§"/>
              <a:defRPr/>
            </a:pPr>
            <a:r>
              <a:rPr lang="ka-GE" sz="2800" b="1" dirty="0">
                <a:latin typeface="+mn-lt"/>
              </a:rPr>
              <a:t> </a:t>
            </a:r>
            <a:r>
              <a:rPr lang="en-US" sz="2800" spc="100" dirty="0">
                <a:latin typeface="Sylfaen" panose="010A0502050306030303" pitchFamily="18" charset="0"/>
              </a:rPr>
              <a:t>A survey and a census are expensive, and data from administrative sources are often “free”</a:t>
            </a:r>
          </a:p>
          <a:p>
            <a:pPr marL="914400" lvl="3" indent="-457200" fontAlgn="auto">
              <a:spcBef>
                <a:spcPts val="600"/>
              </a:spcBef>
              <a:spcAft>
                <a:spcPts val="600"/>
              </a:spcAft>
              <a:buFont typeface="Wingdings" panose="05000000000000000000" pitchFamily="2" charset="2"/>
              <a:buChar char="§"/>
              <a:defRPr/>
            </a:pPr>
            <a:r>
              <a:rPr lang="ru-RU" sz="2800" dirty="0">
                <a:latin typeface="Sylfaen" panose="010A0502050306030303" pitchFamily="18" charset="0"/>
              </a:rPr>
              <a:t> </a:t>
            </a:r>
            <a:r>
              <a:rPr lang="en-US" sz="2800" spc="100" dirty="0">
                <a:latin typeface="Sylfaen" panose="010A0502050306030303" pitchFamily="18" charset="0"/>
              </a:rPr>
              <a:t>Processing of administrative data requires less personnel than conducting a survey</a:t>
            </a:r>
            <a:endParaRPr lang="ru-RU" sz="2800" spc="100" dirty="0">
              <a:latin typeface="Sylfaen" panose="010A0502050306030303" pitchFamily="18" charset="0"/>
            </a:endParaRPr>
          </a:p>
          <a:p>
            <a:pPr marL="914400" lvl="3" indent="-457200" fontAlgn="auto">
              <a:spcBef>
                <a:spcPts val="600"/>
              </a:spcBef>
              <a:spcAft>
                <a:spcPts val="600"/>
              </a:spcAft>
              <a:buFont typeface="Wingdings" panose="05000000000000000000" pitchFamily="2" charset="2"/>
              <a:buChar char="§"/>
              <a:defRPr/>
            </a:pPr>
            <a:endParaRPr lang="en-US" sz="2800" spc="100" dirty="0">
              <a:latin typeface="Sylfaen" panose="010A0502050306030303" pitchFamily="18" charset="0"/>
            </a:endParaRPr>
          </a:p>
          <a:p>
            <a:pPr fontAlgn="auto">
              <a:spcBef>
                <a:spcPts val="600"/>
              </a:spcBef>
              <a:spcAft>
                <a:spcPts val="1800"/>
              </a:spcAft>
              <a:defRPr/>
            </a:pPr>
            <a:r>
              <a:rPr lang="en-US" sz="2800" b="1" spc="100" dirty="0">
                <a:latin typeface="Sylfaen" panose="010A0502050306030303" pitchFamily="18" charset="0"/>
              </a:rPr>
              <a:t>Reduction of the burden on respondents</a:t>
            </a:r>
          </a:p>
          <a:p>
            <a:pPr fontAlgn="auto">
              <a:spcBef>
                <a:spcPts val="600"/>
              </a:spcBef>
              <a:spcAft>
                <a:spcPts val="600"/>
              </a:spcAft>
              <a:defRPr/>
            </a:pPr>
            <a:r>
              <a:rPr lang="ru-RU" sz="2800" spc="100" dirty="0">
                <a:latin typeface="Sylfaen" panose="010A0502050306030303" pitchFamily="18" charset="0"/>
              </a:rPr>
              <a:t>      </a:t>
            </a:r>
            <a:r>
              <a:rPr lang="en-US" sz="2800" spc="100" dirty="0">
                <a:latin typeface="Sylfaen" panose="010A0502050306030303" pitchFamily="18" charset="0"/>
              </a:rPr>
              <a:t>Use of administrative sources</a:t>
            </a:r>
            <a:r>
              <a:rPr lang="ka-GE" sz="2800" spc="100" dirty="0">
                <a:latin typeface="Sylfaen" panose="010A0502050306030303" pitchFamily="18" charset="0"/>
              </a:rPr>
              <a:t>:</a:t>
            </a:r>
            <a:endParaRPr lang="en-US" sz="2800" spc="100" dirty="0">
              <a:latin typeface="Sylfaen" panose="010A0502050306030303" pitchFamily="18" charset="0"/>
            </a:endParaRPr>
          </a:p>
          <a:p>
            <a:pPr marL="914400" lvl="3" indent="-457200" fontAlgn="auto">
              <a:spcBef>
                <a:spcPts val="600"/>
              </a:spcBef>
              <a:spcAft>
                <a:spcPts val="600"/>
              </a:spcAft>
              <a:buFont typeface="Wingdings" panose="05000000000000000000" pitchFamily="2" charset="2"/>
              <a:buChar char="§"/>
              <a:defRPr/>
            </a:pPr>
            <a:r>
              <a:rPr lang="en-US" sz="2800" spc="100" dirty="0">
                <a:latin typeface="Sylfaen" panose="010A0502050306030303" pitchFamily="18" charset="0"/>
              </a:rPr>
              <a:t>Reduces the burden on data providers</a:t>
            </a:r>
          </a:p>
          <a:p>
            <a:pPr marL="914400" lvl="3" indent="-457200" fontAlgn="auto">
              <a:spcBef>
                <a:spcPts val="600"/>
              </a:spcBef>
              <a:spcAft>
                <a:spcPts val="600"/>
              </a:spcAft>
              <a:buFont typeface="Wingdings" panose="05000000000000000000" pitchFamily="2" charset="2"/>
              <a:buChar char="§"/>
              <a:defRPr/>
            </a:pPr>
            <a:r>
              <a:rPr lang="en-US" sz="2800" spc="100" dirty="0">
                <a:latin typeface="Sylfaen" panose="010A0502050306030303" pitchFamily="18" charset="0"/>
              </a:rPr>
              <a:t>Allows for collecting statistics more frequently</a:t>
            </a:r>
            <a:r>
              <a:rPr lang="ka-GE" sz="2800" spc="100" dirty="0">
                <a:latin typeface="Sylfaen" panose="010A0502050306030303" pitchFamily="18" charset="0"/>
              </a:rPr>
              <a:t>, </a:t>
            </a:r>
            <a:r>
              <a:rPr lang="en-US" sz="2800" spc="100" dirty="0">
                <a:latin typeface="Sylfaen" panose="010A0502050306030303" pitchFamily="18" charset="0"/>
              </a:rPr>
              <a:t>without additional burden</a:t>
            </a:r>
          </a:p>
          <a:p>
            <a:pPr fontAlgn="auto">
              <a:spcBef>
                <a:spcPts val="0"/>
              </a:spcBef>
              <a:spcAft>
                <a:spcPts val="0"/>
              </a:spcAft>
              <a:defRPr/>
            </a:pPr>
            <a:r>
              <a:rPr lang="ka-GE" b="1" dirty="0">
                <a:latin typeface="+mn-lt"/>
              </a:rPr>
              <a:t> </a:t>
            </a:r>
            <a:endParaRPr lang="en-US" sz="1600" dirty="0">
              <a:latin typeface="+mn-lt"/>
            </a:endParaRPr>
          </a:p>
          <a:p>
            <a:pPr fontAlgn="auto">
              <a:spcBef>
                <a:spcPts val="0"/>
              </a:spcBef>
              <a:spcAft>
                <a:spcPts val="0"/>
              </a:spcAft>
              <a:defRPr/>
            </a:pPr>
            <a:endParaRPr lang="en-US" sz="1600" dirty="0">
              <a:latin typeface="+mn-lt"/>
            </a:endParaRPr>
          </a:p>
        </p:txBody>
      </p:sp>
    </p:spTree>
    <p:extLst>
      <p:ext uri="{BB962C8B-B14F-4D97-AF65-F5344CB8AC3E}">
        <p14:creationId xmlns:p14="http://schemas.microsoft.com/office/powerpoint/2010/main" val="397124580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750"/>
                                        <p:tgtEl>
                                          <p:spTgt spid="36"/>
                                        </p:tgtEl>
                                      </p:cBhvr>
                                    </p:animEffect>
                                  </p:childTnLst>
                                </p:cTn>
                              </p:par>
                              <p:par>
                                <p:cTn id="8" presetID="16" presetClass="entr" presetSubtype="21" fill="hold" grpId="0" nodeType="withEffect">
                                  <p:stCondLst>
                                    <p:cond delay="50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750"/>
                                        <p:tgtEl>
                                          <p:spTgt spid="34"/>
                                        </p:tgtEl>
                                      </p:cBhvr>
                                    </p:animEffect>
                                  </p:childTnLst>
                                </p:cTn>
                              </p:par>
                            </p:childTnLst>
                          </p:cTn>
                        </p:par>
                        <p:par>
                          <p:cTn id="11" fill="hold">
                            <p:stCondLst>
                              <p:cond delay="1250"/>
                            </p:stCondLst>
                            <p:childTnLst>
                              <p:par>
                                <p:cTn id="12" presetID="23" presetClass="entr" presetSubtype="16"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21"/>
          <p:cNvSpPr>
            <a:spLocks/>
          </p:cNvSpPr>
          <p:nvPr/>
        </p:nvSpPr>
        <p:spPr bwMode="auto">
          <a:xfrm>
            <a:off x="0" y="1247775"/>
            <a:ext cx="17554575" cy="927100"/>
          </a:xfrm>
          <a:custGeom>
            <a:avLst/>
            <a:gdLst>
              <a:gd name="T0" fmla="*/ 2147483647 w 7680"/>
              <a:gd name="T1" fmla="*/ 2147483647 h 404"/>
              <a:gd name="T2" fmla="*/ 2147483647 w 7680"/>
              <a:gd name="T3" fmla="*/ 0 h 404"/>
              <a:gd name="T4" fmla="*/ 0 w 7680"/>
              <a:gd name="T5" fmla="*/ 0 h 404"/>
              <a:gd name="T6" fmla="*/ 0 w 7680"/>
              <a:gd name="T7" fmla="*/ 2147483647 h 404"/>
              <a:gd name="T8" fmla="*/ 2147483647 w 7680"/>
              <a:gd name="T9" fmla="*/ 2147483647 h 404"/>
              <a:gd name="T10" fmla="*/ 2147483647 w 7680"/>
              <a:gd name="T11" fmla="*/ 2147483647 h 404"/>
              <a:gd name="T12" fmla="*/ 2147483647 w 7680"/>
              <a:gd name="T13" fmla="*/ 2147483647 h 404"/>
              <a:gd name="T14" fmla="*/ 2147483647 w 7680"/>
              <a:gd name="T15" fmla="*/ 2147483647 h 404"/>
              <a:gd name="T16" fmla="*/ 0 60000 65536"/>
              <a:gd name="T17" fmla="*/ 0 60000 65536"/>
              <a:gd name="T18" fmla="*/ 0 60000 65536"/>
              <a:gd name="T19" fmla="*/ 0 60000 65536"/>
              <a:gd name="T20" fmla="*/ 0 60000 65536"/>
              <a:gd name="T21" fmla="*/ 0 60000 65536"/>
              <a:gd name="T22" fmla="*/ 0 60000 65536"/>
              <a:gd name="T23" fmla="*/ 0 60000 65536"/>
              <a:gd name="T24" fmla="*/ 0 w 7680"/>
              <a:gd name="T25" fmla="*/ 0 h 404"/>
              <a:gd name="T26" fmla="*/ 7680 w 7680"/>
              <a:gd name="T27" fmla="*/ 404 h 4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0" h="404">
                <a:moveTo>
                  <a:pt x="7680" y="295"/>
                </a:moveTo>
                <a:cubicBezTo>
                  <a:pt x="7680" y="0"/>
                  <a:pt x="7680" y="0"/>
                  <a:pt x="7680" y="0"/>
                </a:cubicBezTo>
                <a:cubicBezTo>
                  <a:pt x="0" y="0"/>
                  <a:pt x="0" y="0"/>
                  <a:pt x="0" y="0"/>
                </a:cubicBezTo>
                <a:cubicBezTo>
                  <a:pt x="0" y="295"/>
                  <a:pt x="0" y="295"/>
                  <a:pt x="0" y="295"/>
                </a:cubicBezTo>
                <a:cubicBezTo>
                  <a:pt x="3708" y="404"/>
                  <a:pt x="3708" y="404"/>
                  <a:pt x="3708" y="404"/>
                </a:cubicBezTo>
                <a:cubicBezTo>
                  <a:pt x="3720" y="387"/>
                  <a:pt x="3690" y="259"/>
                  <a:pt x="3756" y="255"/>
                </a:cubicBezTo>
                <a:cubicBezTo>
                  <a:pt x="4004" y="243"/>
                  <a:pt x="3960" y="387"/>
                  <a:pt x="3972" y="404"/>
                </a:cubicBezTo>
                <a:lnTo>
                  <a:pt x="7680" y="295"/>
                </a:lnTo>
                <a:close/>
              </a:path>
            </a:pathLst>
          </a:custGeom>
          <a:solidFill>
            <a:srgbClr val="77D1F6"/>
          </a:solidFill>
          <a:ln w="9525">
            <a:noFill/>
            <a:miter lim="800000"/>
            <a:headEnd/>
            <a:tailEnd/>
          </a:ln>
        </p:spPr>
        <p:txBody>
          <a:bodyPr/>
          <a:lstStyle/>
          <a:p>
            <a:endParaRPr lang="ru-RU">
              <a:latin typeface="BPG Nino Mtavruli"/>
            </a:endParaRPr>
          </a:p>
        </p:txBody>
      </p:sp>
      <p:sp>
        <p:nvSpPr>
          <p:cNvPr id="36" name="Freeform 22"/>
          <p:cNvSpPr>
            <a:spLocks/>
          </p:cNvSpPr>
          <p:nvPr/>
        </p:nvSpPr>
        <p:spPr bwMode="auto">
          <a:xfrm>
            <a:off x="0" y="300038"/>
            <a:ext cx="17554575" cy="1876425"/>
          </a:xfrm>
          <a:custGeom>
            <a:avLst/>
            <a:gdLst>
              <a:gd name="T0" fmla="*/ 2147483647 w 7680"/>
              <a:gd name="T1" fmla="*/ 2147483647 h 818"/>
              <a:gd name="T2" fmla="*/ 2147483647 w 7680"/>
              <a:gd name="T3" fmla="*/ 0 h 818"/>
              <a:gd name="T4" fmla="*/ 0 w 7680"/>
              <a:gd name="T5" fmla="*/ 0 h 818"/>
              <a:gd name="T6" fmla="*/ 0 w 7680"/>
              <a:gd name="T7" fmla="*/ 2147483647 h 818"/>
              <a:gd name="T8" fmla="*/ 2147483647 w 7680"/>
              <a:gd name="T9" fmla="*/ 2147483647 h 818"/>
              <a:gd name="T10" fmla="*/ 2147483647 w 7680"/>
              <a:gd name="T11" fmla="*/ 2147483647 h 818"/>
              <a:gd name="T12" fmla="*/ 2147483647 w 7680"/>
              <a:gd name="T13" fmla="*/ 2147483647 h 818"/>
              <a:gd name="T14" fmla="*/ 2147483647 w 7680"/>
              <a:gd name="T15" fmla="*/ 2147483647 h 818"/>
              <a:gd name="T16" fmla="*/ 0 60000 65536"/>
              <a:gd name="T17" fmla="*/ 0 60000 65536"/>
              <a:gd name="T18" fmla="*/ 0 60000 65536"/>
              <a:gd name="T19" fmla="*/ 0 60000 65536"/>
              <a:gd name="T20" fmla="*/ 0 60000 65536"/>
              <a:gd name="T21" fmla="*/ 0 60000 65536"/>
              <a:gd name="T22" fmla="*/ 0 60000 65536"/>
              <a:gd name="T23" fmla="*/ 0 60000 65536"/>
              <a:gd name="T24" fmla="*/ 0 w 7680"/>
              <a:gd name="T25" fmla="*/ 0 h 818"/>
              <a:gd name="T26" fmla="*/ 7680 w 7680"/>
              <a:gd name="T27" fmla="*/ 818 h 8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0" h="818">
                <a:moveTo>
                  <a:pt x="7680" y="522"/>
                </a:moveTo>
                <a:cubicBezTo>
                  <a:pt x="7680" y="0"/>
                  <a:pt x="7680" y="0"/>
                  <a:pt x="7680" y="0"/>
                </a:cubicBezTo>
                <a:cubicBezTo>
                  <a:pt x="0" y="0"/>
                  <a:pt x="0" y="0"/>
                  <a:pt x="0" y="0"/>
                </a:cubicBezTo>
                <a:cubicBezTo>
                  <a:pt x="0" y="522"/>
                  <a:pt x="0" y="522"/>
                  <a:pt x="0" y="522"/>
                </a:cubicBezTo>
                <a:cubicBezTo>
                  <a:pt x="3708" y="818"/>
                  <a:pt x="3708" y="818"/>
                  <a:pt x="3708" y="818"/>
                </a:cubicBezTo>
                <a:cubicBezTo>
                  <a:pt x="3720" y="774"/>
                  <a:pt x="3766" y="564"/>
                  <a:pt x="3832" y="564"/>
                </a:cubicBezTo>
                <a:cubicBezTo>
                  <a:pt x="3898" y="564"/>
                  <a:pt x="3965" y="774"/>
                  <a:pt x="3977" y="818"/>
                </a:cubicBezTo>
                <a:lnTo>
                  <a:pt x="7680" y="522"/>
                </a:lnTo>
                <a:close/>
              </a:path>
            </a:pathLst>
          </a:custGeom>
          <a:solidFill>
            <a:srgbClr val="00B4F0"/>
          </a:solidFill>
          <a:ln w="9525">
            <a:noFill/>
            <a:miter lim="800000"/>
            <a:headEnd/>
            <a:tailEnd/>
          </a:ln>
        </p:spPr>
        <p:txBody>
          <a:bodyPr/>
          <a:lstStyle/>
          <a:p>
            <a:endParaRPr lang="ru-RU">
              <a:latin typeface="BPG Nino Mtavruli"/>
            </a:endParaRPr>
          </a:p>
        </p:txBody>
      </p:sp>
      <p:pic>
        <p:nvPicPr>
          <p:cNvPr id="41987" name="Рисунок 39"/>
          <p:cNvPicPr>
            <a:picLocks noChangeAspect="1"/>
          </p:cNvPicPr>
          <p:nvPr/>
        </p:nvPicPr>
        <p:blipFill>
          <a:blip r:embed="rId2"/>
          <a:srcRect/>
          <a:stretch>
            <a:fillRect/>
          </a:stretch>
        </p:blipFill>
        <p:spPr bwMode="auto">
          <a:xfrm>
            <a:off x="0" y="0"/>
            <a:ext cx="17621250" cy="2198688"/>
          </a:xfrm>
          <a:prstGeom prst="rect">
            <a:avLst/>
          </a:prstGeom>
          <a:noFill/>
          <a:ln w="9525">
            <a:noFill/>
            <a:miter lim="800000"/>
            <a:headEnd/>
            <a:tailEnd/>
          </a:ln>
        </p:spPr>
      </p:pic>
      <p:sp>
        <p:nvSpPr>
          <p:cNvPr id="41988" name="Прямоугольник 12"/>
          <p:cNvSpPr>
            <a:spLocks noChangeArrowheads="1"/>
          </p:cNvSpPr>
          <p:nvPr/>
        </p:nvSpPr>
        <p:spPr bwMode="auto">
          <a:xfrm>
            <a:off x="2324100" y="225425"/>
            <a:ext cx="12900025" cy="708025"/>
          </a:xfrm>
          <a:prstGeom prst="rect">
            <a:avLst/>
          </a:prstGeom>
          <a:noFill/>
          <a:ln w="9525">
            <a:noFill/>
            <a:miter lim="800000"/>
            <a:headEnd/>
            <a:tailEnd/>
          </a:ln>
        </p:spPr>
        <p:txBody>
          <a:bodyPr>
            <a:spAutoFit/>
          </a:bodyPr>
          <a:lstStyle/>
          <a:p>
            <a:pPr algn="ctr"/>
            <a:r>
              <a:rPr lang="en-US" sz="4000" b="1">
                <a:solidFill>
                  <a:schemeClr val="bg1"/>
                </a:solidFill>
                <a:latin typeface="BPG Nino Mtavruli"/>
              </a:rPr>
              <a:t>Problems related to administrative </a:t>
            </a:r>
            <a:r>
              <a:rPr lang="en-US" sz="4000" b="1" smtClean="0">
                <a:solidFill>
                  <a:schemeClr val="bg1"/>
                </a:solidFill>
                <a:latin typeface="BPG Nino Mtavruli"/>
              </a:rPr>
              <a:t>sources</a:t>
            </a:r>
            <a:endParaRPr lang="en-US" sz="4000">
              <a:solidFill>
                <a:schemeClr val="bg1"/>
              </a:solidFill>
              <a:latin typeface="BPG Nino Mtavruli"/>
            </a:endParaRPr>
          </a:p>
        </p:txBody>
      </p:sp>
      <p:grpSp>
        <p:nvGrpSpPr>
          <p:cNvPr id="41989" name="Группа 6"/>
          <p:cNvGrpSpPr>
            <a:grpSpLocks/>
          </p:cNvGrpSpPr>
          <p:nvPr/>
        </p:nvGrpSpPr>
        <p:grpSpPr bwMode="auto">
          <a:xfrm>
            <a:off x="65088" y="914400"/>
            <a:ext cx="17556162" cy="1584325"/>
            <a:chOff x="0" y="1118588"/>
            <a:chExt cx="17556163" cy="1585314"/>
          </a:xfrm>
        </p:grpSpPr>
        <p:pic>
          <p:nvPicPr>
            <p:cNvPr id="41991" name="Рисунок 40"/>
            <p:cNvPicPr>
              <a:picLocks noChangeAspect="1"/>
            </p:cNvPicPr>
            <p:nvPr/>
          </p:nvPicPr>
          <p:blipFill>
            <a:blip r:embed="rId3"/>
            <a:srcRect/>
            <a:stretch>
              <a:fillRect/>
            </a:stretch>
          </p:blipFill>
          <p:spPr bwMode="auto">
            <a:xfrm>
              <a:off x="0" y="1118588"/>
              <a:ext cx="17556163" cy="1435582"/>
            </a:xfrm>
            <a:prstGeom prst="rect">
              <a:avLst/>
            </a:prstGeom>
            <a:noFill/>
            <a:ln w="9525">
              <a:noFill/>
              <a:miter lim="800000"/>
              <a:headEnd/>
              <a:tailEnd/>
            </a:ln>
          </p:spPr>
        </p:pic>
        <p:grpSp>
          <p:nvGrpSpPr>
            <p:cNvPr id="41992" name="Группа 5"/>
            <p:cNvGrpSpPr>
              <a:grpSpLocks/>
            </p:cNvGrpSpPr>
            <p:nvPr/>
          </p:nvGrpSpPr>
          <p:grpSpPr bwMode="auto">
            <a:xfrm>
              <a:off x="8013700" y="1694252"/>
              <a:ext cx="1555750" cy="1009650"/>
              <a:chOff x="8013700" y="1694252"/>
              <a:chExt cx="1555750" cy="1009650"/>
            </a:xfrm>
          </p:grpSpPr>
          <p:sp>
            <p:nvSpPr>
              <p:cNvPr id="5" name="Прямоугольник 4">
                <a:extLst>
                  <a:ext uri="{FF2B5EF4-FFF2-40B4-BE49-F238E27FC236}"/>
                </a:extLst>
              </p:cNvPr>
              <p:cNvSpPr/>
              <p:nvPr/>
            </p:nvSpPr>
            <p:spPr>
              <a:xfrm>
                <a:off x="8013700" y="1693622"/>
                <a:ext cx="1555750" cy="1010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41994" name="Рисунок 2"/>
              <p:cNvPicPr>
                <a:picLocks noChangeAspect="1"/>
              </p:cNvPicPr>
              <p:nvPr/>
            </p:nvPicPr>
            <p:blipFill>
              <a:blip r:embed="rId4"/>
              <a:srcRect/>
              <a:stretch>
                <a:fillRect/>
              </a:stretch>
            </p:blipFill>
            <p:spPr bwMode="auto">
              <a:xfrm>
                <a:off x="8163720" y="1733490"/>
                <a:ext cx="1221580" cy="787748"/>
              </a:xfrm>
              <a:prstGeom prst="rect">
                <a:avLst/>
              </a:prstGeom>
              <a:noFill/>
              <a:ln w="9525">
                <a:noFill/>
                <a:miter lim="800000"/>
                <a:headEnd/>
                <a:tailEnd/>
              </a:ln>
            </p:spPr>
          </p:pic>
        </p:grpSp>
      </p:grpSp>
      <p:sp>
        <p:nvSpPr>
          <p:cNvPr id="41990" name="Прямоугольник 11"/>
          <p:cNvSpPr>
            <a:spLocks noChangeArrowheads="1"/>
          </p:cNvSpPr>
          <p:nvPr/>
        </p:nvSpPr>
        <p:spPr bwMode="auto">
          <a:xfrm>
            <a:off x="895350" y="2533650"/>
            <a:ext cx="15563850" cy="7155805"/>
          </a:xfrm>
          <a:prstGeom prst="rect">
            <a:avLst/>
          </a:prstGeom>
          <a:noFill/>
          <a:ln w="9525">
            <a:noFill/>
            <a:miter lim="800000"/>
            <a:headEnd/>
            <a:tailEnd/>
          </a:ln>
        </p:spPr>
        <p:txBody>
          <a:bodyPr>
            <a:spAutoFit/>
          </a:bodyPr>
          <a:lstStyle/>
          <a:p>
            <a:r>
              <a:rPr lang="en-US" sz="3200" dirty="0">
                <a:latin typeface="Sylfaen" pitchFamily="18" charset="0"/>
              </a:rPr>
              <a:t>It is necessary to know the limitations and problems of </a:t>
            </a:r>
            <a:r>
              <a:rPr lang="en-US" sz="3200" dirty="0" smtClean="0">
                <a:latin typeface="Sylfaen" pitchFamily="18" charset="0"/>
              </a:rPr>
              <a:t>using </a:t>
            </a:r>
            <a:r>
              <a:rPr lang="en-US" sz="3200" b="1" dirty="0">
                <a:latin typeface="Sylfaen" pitchFamily="18" charset="0"/>
              </a:rPr>
              <a:t>administrative </a:t>
            </a:r>
            <a:r>
              <a:rPr lang="en-US" sz="3200" b="1" dirty="0" smtClean="0">
                <a:latin typeface="Sylfaen" pitchFamily="18" charset="0"/>
              </a:rPr>
              <a:t>data</a:t>
            </a:r>
          </a:p>
          <a:p>
            <a:endParaRPr lang="ru-RU" sz="3000" b="1" dirty="0">
              <a:latin typeface="Sylfaen" pitchFamily="18" charset="0"/>
            </a:endParaRPr>
          </a:p>
          <a:p>
            <a:pPr marL="800100" lvl="1" indent="-342900">
              <a:spcBef>
                <a:spcPts val="300"/>
              </a:spcBef>
              <a:spcAft>
                <a:spcPts val="300"/>
              </a:spcAft>
              <a:buFont typeface="Wingdings" pitchFamily="2" charset="2"/>
              <a:buChar char="§"/>
            </a:pPr>
            <a:r>
              <a:rPr lang="en-US" sz="3200" dirty="0">
                <a:latin typeface="Sylfaen" pitchFamily="18" charset="0"/>
              </a:rPr>
              <a:t>Inconsistent concepts</a:t>
            </a:r>
            <a:r>
              <a:rPr lang="ka-GE" sz="3200">
                <a:latin typeface="Sylfaen" pitchFamily="18" charset="0"/>
              </a:rPr>
              <a:t>, </a:t>
            </a:r>
            <a:r>
              <a:rPr lang="en-US" sz="3200" smtClean="0">
                <a:latin typeface="Sylfaen" pitchFamily="18" charset="0"/>
              </a:rPr>
              <a:t>definitions</a:t>
            </a:r>
            <a:endParaRPr lang="en-US" sz="3200" dirty="0">
              <a:latin typeface="Sylfaen" pitchFamily="18" charset="0"/>
            </a:endParaRPr>
          </a:p>
          <a:p>
            <a:pPr marL="800100" lvl="1" indent="-342900">
              <a:spcBef>
                <a:spcPts val="300"/>
              </a:spcBef>
              <a:spcAft>
                <a:spcPts val="300"/>
              </a:spcAft>
              <a:buFont typeface="Wingdings" pitchFamily="2" charset="2"/>
              <a:buChar char="§"/>
            </a:pPr>
            <a:r>
              <a:rPr lang="en-US" sz="3200" smtClean="0">
                <a:latin typeface="Sylfaen" pitchFamily="18" charset="0"/>
              </a:rPr>
              <a:t>Doubtful values</a:t>
            </a:r>
            <a:r>
              <a:rPr lang="en-US" sz="3200">
                <a:latin typeface="Sylfaen" pitchFamily="18" charset="0"/>
              </a:rPr>
              <a:t> </a:t>
            </a:r>
            <a:r>
              <a:rPr lang="en-US" sz="3200" smtClean="0">
                <a:latin typeface="Sylfaen" pitchFamily="18" charset="0"/>
              </a:rPr>
              <a:t>(Presence </a:t>
            </a:r>
            <a:r>
              <a:rPr lang="en-US" sz="3200" dirty="0">
                <a:latin typeface="Sylfaen" pitchFamily="18" charset="0"/>
              </a:rPr>
              <a:t>of </a:t>
            </a:r>
            <a:r>
              <a:rPr lang="ka-GE" sz="3200" dirty="0">
                <a:latin typeface="Sylfaen" pitchFamily="18" charset="0"/>
              </a:rPr>
              <a:t> </a:t>
            </a:r>
            <a:r>
              <a:rPr lang="en-US" sz="3200" dirty="0">
                <a:latin typeface="Sylfaen" pitchFamily="18" charset="0"/>
              </a:rPr>
              <a:t>implausible values or combinations of values </a:t>
            </a:r>
            <a:r>
              <a:rPr lang="en-US" sz="3200">
                <a:latin typeface="Sylfaen" pitchFamily="18" charset="0"/>
              </a:rPr>
              <a:t>for </a:t>
            </a:r>
            <a:r>
              <a:rPr lang="en-US" sz="3200" smtClean="0">
                <a:latin typeface="Sylfaen" pitchFamily="18" charset="0"/>
              </a:rPr>
              <a:t>variables)</a:t>
            </a:r>
            <a:endParaRPr lang="en-US" sz="3200" dirty="0">
              <a:latin typeface="Sylfaen" pitchFamily="18" charset="0"/>
            </a:endParaRPr>
          </a:p>
          <a:p>
            <a:pPr marL="800100" lvl="1" indent="-342900">
              <a:spcBef>
                <a:spcPts val="300"/>
              </a:spcBef>
              <a:spcAft>
                <a:spcPts val="300"/>
              </a:spcAft>
              <a:buFont typeface="Wingdings" pitchFamily="2" charset="2"/>
              <a:buChar char="§"/>
            </a:pPr>
            <a:r>
              <a:rPr lang="en-US" sz="3200" smtClean="0">
                <a:latin typeface="Sylfaen" pitchFamily="18" charset="0"/>
              </a:rPr>
              <a:t>Redundancy</a:t>
            </a:r>
            <a:r>
              <a:rPr lang="en-US" sz="3200">
                <a:latin typeface="Sylfaen" pitchFamily="18" charset="0"/>
              </a:rPr>
              <a:t> </a:t>
            </a:r>
            <a:r>
              <a:rPr lang="en-US" sz="3200" smtClean="0">
                <a:latin typeface="Sylfaen" pitchFamily="18" charset="0"/>
              </a:rPr>
              <a:t>(Presence </a:t>
            </a:r>
            <a:r>
              <a:rPr lang="en-US" sz="3200" dirty="0">
                <a:latin typeface="Sylfaen" pitchFamily="18" charset="0"/>
              </a:rPr>
              <a:t>of multiple registrations of entities</a:t>
            </a:r>
            <a:r>
              <a:rPr lang="ru-RU" sz="3200" dirty="0" smtClean="0">
                <a:latin typeface="Sylfaen" pitchFamily="18" charset="0"/>
              </a:rPr>
              <a:t>. </a:t>
            </a:r>
            <a:r>
              <a:rPr lang="en-US" sz="3200" dirty="0">
                <a:latin typeface="Sylfaen" pitchFamily="18" charset="0"/>
              </a:rPr>
              <a:t>The source may include several </a:t>
            </a:r>
            <a:r>
              <a:rPr lang="ka-GE" sz="3200" dirty="0">
                <a:latin typeface="Sylfaen" pitchFamily="18" charset="0"/>
              </a:rPr>
              <a:t> </a:t>
            </a:r>
            <a:r>
              <a:rPr lang="en-US" sz="3200" dirty="0">
                <a:latin typeface="Sylfaen" pitchFamily="18" charset="0"/>
              </a:rPr>
              <a:t>registrations of one and the </a:t>
            </a:r>
            <a:r>
              <a:rPr lang="en-US" sz="3200">
                <a:latin typeface="Sylfaen" pitchFamily="18" charset="0"/>
              </a:rPr>
              <a:t>same </a:t>
            </a:r>
            <a:r>
              <a:rPr lang="en-US" sz="3200" smtClean="0">
                <a:latin typeface="Sylfaen" pitchFamily="18" charset="0"/>
              </a:rPr>
              <a:t>entity)</a:t>
            </a:r>
            <a:endParaRPr lang="en-US" sz="3200" dirty="0">
              <a:latin typeface="Sylfaen" pitchFamily="18" charset="0"/>
            </a:endParaRPr>
          </a:p>
          <a:p>
            <a:pPr marL="800100" lvl="1" indent="-342900">
              <a:spcBef>
                <a:spcPts val="300"/>
              </a:spcBef>
              <a:spcAft>
                <a:spcPts val="300"/>
              </a:spcAft>
              <a:buFont typeface="Wingdings" pitchFamily="2" charset="2"/>
              <a:buChar char="§"/>
            </a:pPr>
            <a:r>
              <a:rPr lang="en-US" sz="3200" dirty="0">
                <a:latin typeface="Sylfaen" pitchFamily="18" charset="0"/>
              </a:rPr>
              <a:t>Lack of </a:t>
            </a:r>
            <a:r>
              <a:rPr lang="en-US" sz="3200">
                <a:latin typeface="Sylfaen" pitchFamily="18" charset="0"/>
              </a:rPr>
              <a:t>target </a:t>
            </a:r>
            <a:r>
              <a:rPr lang="en-US" sz="3200" smtClean="0">
                <a:latin typeface="Sylfaen" pitchFamily="18" charset="0"/>
              </a:rPr>
              <a:t>entities</a:t>
            </a:r>
          </a:p>
          <a:p>
            <a:pPr marL="800100" lvl="1" indent="-342900">
              <a:spcBef>
                <a:spcPts val="300"/>
              </a:spcBef>
              <a:spcAft>
                <a:spcPts val="300"/>
              </a:spcAft>
              <a:buFont typeface="Wingdings" pitchFamily="2" charset="2"/>
              <a:buChar char="§"/>
            </a:pPr>
            <a:r>
              <a:rPr lang="en-US" sz="3200" smtClean="0">
                <a:latin typeface="Sylfaen" pitchFamily="18" charset="0"/>
              </a:rPr>
              <a:t>Presence </a:t>
            </a:r>
            <a:r>
              <a:rPr lang="en-US" sz="3200" dirty="0">
                <a:latin typeface="Sylfaen" pitchFamily="18" charset="0"/>
              </a:rPr>
              <a:t>of non-target entities in the source</a:t>
            </a:r>
            <a:r>
              <a:rPr lang="ru-RU" sz="3200" dirty="0">
                <a:latin typeface="Sylfaen" pitchFamily="18" charset="0"/>
              </a:rPr>
              <a:t>.</a:t>
            </a:r>
            <a:r>
              <a:rPr lang="ka-GE" sz="3200" dirty="0">
                <a:latin typeface="Sylfaen" pitchFamily="18" charset="0"/>
              </a:rPr>
              <a:t> </a:t>
            </a:r>
            <a:r>
              <a:rPr lang="en-US" sz="3200" dirty="0">
                <a:latin typeface="Sylfaen" pitchFamily="18" charset="0"/>
              </a:rPr>
              <a:t>The source contains data on </a:t>
            </a:r>
            <a:r>
              <a:rPr lang="en-US" sz="3200" dirty="0" smtClean="0">
                <a:latin typeface="Sylfaen" pitchFamily="18" charset="0"/>
              </a:rPr>
              <a:t>entities </a:t>
            </a:r>
            <a:r>
              <a:rPr lang="en-US" sz="3200" dirty="0">
                <a:latin typeface="Sylfaen" pitchFamily="18" charset="0"/>
              </a:rPr>
              <a:t>that are not referred to the target </a:t>
            </a:r>
            <a:r>
              <a:rPr lang="en-US" sz="3200">
                <a:latin typeface="Sylfaen" pitchFamily="18" charset="0"/>
              </a:rPr>
              <a:t>group</a:t>
            </a:r>
            <a:r>
              <a:rPr lang="ka-GE" sz="3200">
                <a:latin typeface="Sylfaen" pitchFamily="18" charset="0"/>
              </a:rPr>
              <a:t> </a:t>
            </a:r>
            <a:endParaRPr lang="en-US" sz="3200" smtClean="0">
              <a:latin typeface="Sylfaen" pitchFamily="18" charset="0"/>
            </a:endParaRPr>
          </a:p>
          <a:p>
            <a:pPr marL="800100" lvl="1" indent="-342900">
              <a:spcBef>
                <a:spcPts val="300"/>
              </a:spcBef>
              <a:spcAft>
                <a:spcPts val="300"/>
              </a:spcAft>
              <a:buFont typeface="Wingdings" pitchFamily="2" charset="2"/>
              <a:buChar char="§"/>
            </a:pPr>
            <a:r>
              <a:rPr lang="en-US" sz="3200" smtClean="0">
                <a:latin typeface="Sylfaen" pitchFamily="18" charset="0"/>
              </a:rPr>
              <a:t>Missing </a:t>
            </a:r>
            <a:r>
              <a:rPr lang="en-US" sz="3200" dirty="0">
                <a:latin typeface="Sylfaen" pitchFamily="18" charset="0"/>
              </a:rPr>
              <a:t>values, </a:t>
            </a:r>
            <a:r>
              <a:rPr lang="en-US" sz="3200">
                <a:latin typeface="Sylfaen" pitchFamily="18" charset="0"/>
              </a:rPr>
              <a:t>etc</a:t>
            </a:r>
            <a:r>
              <a:rPr lang="en-US" sz="3200" smtClean="0">
                <a:latin typeface="Sylfaen" pitchFamily="18" charset="0"/>
              </a:rPr>
              <a:t>.</a:t>
            </a:r>
          </a:p>
          <a:p>
            <a:pPr marL="914400" lvl="1" indent="-457200" fontAlgn="auto">
              <a:spcBef>
                <a:spcPts val="600"/>
              </a:spcBef>
              <a:spcAft>
                <a:spcPts val="600"/>
              </a:spcAft>
              <a:buFont typeface="Wingdings" panose="05000000000000000000" pitchFamily="2" charset="2"/>
              <a:buChar char="§"/>
              <a:defRPr/>
            </a:pPr>
            <a:r>
              <a:rPr lang="en-US" sz="3200" smtClean="0">
                <a:latin typeface="Sylfaen" pitchFamily="18" charset="0"/>
              </a:rPr>
              <a:t>Loss </a:t>
            </a:r>
            <a:r>
              <a:rPr lang="en-US" sz="3200">
                <a:latin typeface="Sylfaen" panose="010A0502050306030303" pitchFamily="18" charset="0"/>
              </a:rPr>
              <a:t>of </a:t>
            </a:r>
            <a:r>
              <a:rPr lang="en-US" sz="3200" smtClean="0">
                <a:latin typeface="Sylfaen" panose="010A0502050306030303" pitchFamily="18" charset="0"/>
              </a:rPr>
              <a:t>relevance</a:t>
            </a:r>
          </a:p>
          <a:p>
            <a:pPr marL="914400" lvl="1" indent="-457200" fontAlgn="auto">
              <a:spcBef>
                <a:spcPts val="600"/>
              </a:spcBef>
              <a:spcAft>
                <a:spcPts val="600"/>
              </a:spcAft>
              <a:buFont typeface="Wingdings" panose="05000000000000000000" pitchFamily="2" charset="2"/>
              <a:buChar char="§"/>
              <a:defRPr/>
            </a:pPr>
            <a:r>
              <a:rPr lang="en-US" sz="3200">
                <a:latin typeface="Sylfaen" panose="010A0502050306030303" pitchFamily="18" charset="0"/>
              </a:rPr>
              <a:t>Lack of control</a:t>
            </a:r>
            <a:r>
              <a:rPr lang="ka-GE" sz="3200">
                <a:latin typeface="Sylfaen" panose="010A0502050306030303" pitchFamily="18" charset="0"/>
              </a:rPr>
              <a:t>, </a:t>
            </a:r>
            <a:r>
              <a:rPr lang="en-US" sz="3200">
                <a:latin typeface="Sylfaen" panose="010A0502050306030303" pitchFamily="18" charset="0"/>
              </a:rPr>
              <a:t>lack of quality </a:t>
            </a:r>
            <a:r>
              <a:rPr lang="en-US" sz="3200" smtClean="0">
                <a:latin typeface="Sylfaen" panose="010A0502050306030303" pitchFamily="18" charset="0"/>
              </a:rPr>
              <a:t>control</a:t>
            </a:r>
            <a:endParaRPr lang="en-US" sz="2800" dirty="0">
              <a:latin typeface="Sylfaen" pitchFamily="18"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750"/>
                                        <p:tgtEl>
                                          <p:spTgt spid="36"/>
                                        </p:tgtEl>
                                      </p:cBhvr>
                                    </p:animEffect>
                                  </p:childTnLst>
                                </p:cTn>
                              </p:par>
                              <p:par>
                                <p:cTn id="8" presetID="16" presetClass="entr" presetSubtype="21" fill="hold" grpId="0" nodeType="withEffect">
                                  <p:stCondLst>
                                    <p:cond delay="50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21"/>
          <p:cNvSpPr>
            <a:spLocks/>
          </p:cNvSpPr>
          <p:nvPr/>
        </p:nvSpPr>
        <p:spPr bwMode="auto">
          <a:xfrm>
            <a:off x="0" y="1247775"/>
            <a:ext cx="17554575" cy="927100"/>
          </a:xfrm>
          <a:custGeom>
            <a:avLst/>
            <a:gdLst>
              <a:gd name="T0" fmla="*/ 2147483647 w 7680"/>
              <a:gd name="T1" fmla="*/ 2147483647 h 404"/>
              <a:gd name="T2" fmla="*/ 2147483647 w 7680"/>
              <a:gd name="T3" fmla="*/ 0 h 404"/>
              <a:gd name="T4" fmla="*/ 0 w 7680"/>
              <a:gd name="T5" fmla="*/ 0 h 404"/>
              <a:gd name="T6" fmla="*/ 0 w 7680"/>
              <a:gd name="T7" fmla="*/ 2147483647 h 404"/>
              <a:gd name="T8" fmla="*/ 2147483647 w 7680"/>
              <a:gd name="T9" fmla="*/ 2147483647 h 404"/>
              <a:gd name="T10" fmla="*/ 2147483647 w 7680"/>
              <a:gd name="T11" fmla="*/ 2147483647 h 404"/>
              <a:gd name="T12" fmla="*/ 2147483647 w 7680"/>
              <a:gd name="T13" fmla="*/ 2147483647 h 404"/>
              <a:gd name="T14" fmla="*/ 2147483647 w 7680"/>
              <a:gd name="T15" fmla="*/ 2147483647 h 404"/>
              <a:gd name="T16" fmla="*/ 0 60000 65536"/>
              <a:gd name="T17" fmla="*/ 0 60000 65536"/>
              <a:gd name="T18" fmla="*/ 0 60000 65536"/>
              <a:gd name="T19" fmla="*/ 0 60000 65536"/>
              <a:gd name="T20" fmla="*/ 0 60000 65536"/>
              <a:gd name="T21" fmla="*/ 0 60000 65536"/>
              <a:gd name="T22" fmla="*/ 0 60000 65536"/>
              <a:gd name="T23" fmla="*/ 0 60000 65536"/>
              <a:gd name="T24" fmla="*/ 0 w 7680"/>
              <a:gd name="T25" fmla="*/ 0 h 404"/>
              <a:gd name="T26" fmla="*/ 7680 w 7680"/>
              <a:gd name="T27" fmla="*/ 404 h 4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0" h="404">
                <a:moveTo>
                  <a:pt x="7680" y="295"/>
                </a:moveTo>
                <a:cubicBezTo>
                  <a:pt x="7680" y="0"/>
                  <a:pt x="7680" y="0"/>
                  <a:pt x="7680" y="0"/>
                </a:cubicBezTo>
                <a:cubicBezTo>
                  <a:pt x="0" y="0"/>
                  <a:pt x="0" y="0"/>
                  <a:pt x="0" y="0"/>
                </a:cubicBezTo>
                <a:cubicBezTo>
                  <a:pt x="0" y="295"/>
                  <a:pt x="0" y="295"/>
                  <a:pt x="0" y="295"/>
                </a:cubicBezTo>
                <a:cubicBezTo>
                  <a:pt x="3708" y="404"/>
                  <a:pt x="3708" y="404"/>
                  <a:pt x="3708" y="404"/>
                </a:cubicBezTo>
                <a:cubicBezTo>
                  <a:pt x="3720" y="387"/>
                  <a:pt x="3690" y="259"/>
                  <a:pt x="3756" y="255"/>
                </a:cubicBezTo>
                <a:cubicBezTo>
                  <a:pt x="4004" y="243"/>
                  <a:pt x="3960" y="387"/>
                  <a:pt x="3972" y="404"/>
                </a:cubicBezTo>
                <a:lnTo>
                  <a:pt x="7680" y="295"/>
                </a:lnTo>
                <a:close/>
              </a:path>
            </a:pathLst>
          </a:custGeom>
          <a:solidFill>
            <a:srgbClr val="77D1F6"/>
          </a:solidFill>
          <a:ln w="9525">
            <a:noFill/>
            <a:miter lim="800000"/>
            <a:headEnd/>
            <a:tailEnd/>
          </a:ln>
        </p:spPr>
        <p:txBody>
          <a:bodyPr/>
          <a:lstStyle/>
          <a:p>
            <a:endParaRPr lang="ru-RU">
              <a:latin typeface="BPG Nino Mtavruli"/>
            </a:endParaRPr>
          </a:p>
        </p:txBody>
      </p:sp>
      <p:sp>
        <p:nvSpPr>
          <p:cNvPr id="36" name="Freeform 22"/>
          <p:cNvSpPr>
            <a:spLocks/>
          </p:cNvSpPr>
          <p:nvPr/>
        </p:nvSpPr>
        <p:spPr bwMode="auto">
          <a:xfrm>
            <a:off x="0" y="300038"/>
            <a:ext cx="17554575" cy="1876425"/>
          </a:xfrm>
          <a:custGeom>
            <a:avLst/>
            <a:gdLst>
              <a:gd name="T0" fmla="*/ 2147483647 w 7680"/>
              <a:gd name="T1" fmla="*/ 2147483647 h 818"/>
              <a:gd name="T2" fmla="*/ 2147483647 w 7680"/>
              <a:gd name="T3" fmla="*/ 0 h 818"/>
              <a:gd name="T4" fmla="*/ 0 w 7680"/>
              <a:gd name="T5" fmla="*/ 0 h 818"/>
              <a:gd name="T6" fmla="*/ 0 w 7680"/>
              <a:gd name="T7" fmla="*/ 2147483647 h 818"/>
              <a:gd name="T8" fmla="*/ 2147483647 w 7680"/>
              <a:gd name="T9" fmla="*/ 2147483647 h 818"/>
              <a:gd name="T10" fmla="*/ 2147483647 w 7680"/>
              <a:gd name="T11" fmla="*/ 2147483647 h 818"/>
              <a:gd name="T12" fmla="*/ 2147483647 w 7680"/>
              <a:gd name="T13" fmla="*/ 2147483647 h 818"/>
              <a:gd name="T14" fmla="*/ 2147483647 w 7680"/>
              <a:gd name="T15" fmla="*/ 2147483647 h 818"/>
              <a:gd name="T16" fmla="*/ 0 60000 65536"/>
              <a:gd name="T17" fmla="*/ 0 60000 65536"/>
              <a:gd name="T18" fmla="*/ 0 60000 65536"/>
              <a:gd name="T19" fmla="*/ 0 60000 65536"/>
              <a:gd name="T20" fmla="*/ 0 60000 65536"/>
              <a:gd name="T21" fmla="*/ 0 60000 65536"/>
              <a:gd name="T22" fmla="*/ 0 60000 65536"/>
              <a:gd name="T23" fmla="*/ 0 60000 65536"/>
              <a:gd name="T24" fmla="*/ 0 w 7680"/>
              <a:gd name="T25" fmla="*/ 0 h 818"/>
              <a:gd name="T26" fmla="*/ 7680 w 7680"/>
              <a:gd name="T27" fmla="*/ 818 h 8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0" h="818">
                <a:moveTo>
                  <a:pt x="7680" y="522"/>
                </a:moveTo>
                <a:cubicBezTo>
                  <a:pt x="7680" y="0"/>
                  <a:pt x="7680" y="0"/>
                  <a:pt x="7680" y="0"/>
                </a:cubicBezTo>
                <a:cubicBezTo>
                  <a:pt x="0" y="0"/>
                  <a:pt x="0" y="0"/>
                  <a:pt x="0" y="0"/>
                </a:cubicBezTo>
                <a:cubicBezTo>
                  <a:pt x="0" y="522"/>
                  <a:pt x="0" y="522"/>
                  <a:pt x="0" y="522"/>
                </a:cubicBezTo>
                <a:cubicBezTo>
                  <a:pt x="3708" y="818"/>
                  <a:pt x="3708" y="818"/>
                  <a:pt x="3708" y="818"/>
                </a:cubicBezTo>
                <a:cubicBezTo>
                  <a:pt x="3720" y="774"/>
                  <a:pt x="3766" y="564"/>
                  <a:pt x="3832" y="564"/>
                </a:cubicBezTo>
                <a:cubicBezTo>
                  <a:pt x="3898" y="564"/>
                  <a:pt x="3965" y="774"/>
                  <a:pt x="3977" y="818"/>
                </a:cubicBezTo>
                <a:lnTo>
                  <a:pt x="7680" y="522"/>
                </a:lnTo>
                <a:close/>
              </a:path>
            </a:pathLst>
          </a:custGeom>
          <a:solidFill>
            <a:srgbClr val="00B4F0"/>
          </a:solidFill>
          <a:ln w="9525">
            <a:noFill/>
            <a:miter lim="800000"/>
            <a:headEnd/>
            <a:tailEnd/>
          </a:ln>
        </p:spPr>
        <p:txBody>
          <a:bodyPr/>
          <a:lstStyle/>
          <a:p>
            <a:endParaRPr lang="ru-RU">
              <a:latin typeface="BPG Nino Mtavruli"/>
            </a:endParaRPr>
          </a:p>
        </p:txBody>
      </p:sp>
      <p:pic>
        <p:nvPicPr>
          <p:cNvPr id="14339" name="Рисунок 39"/>
          <p:cNvPicPr>
            <a:picLocks noChangeAspect="1"/>
          </p:cNvPicPr>
          <p:nvPr/>
        </p:nvPicPr>
        <p:blipFill>
          <a:blip r:embed="rId2"/>
          <a:srcRect/>
          <a:stretch>
            <a:fillRect/>
          </a:stretch>
        </p:blipFill>
        <p:spPr bwMode="auto">
          <a:xfrm>
            <a:off x="0" y="-130175"/>
            <a:ext cx="17621250" cy="2198688"/>
          </a:xfrm>
          <a:prstGeom prst="rect">
            <a:avLst/>
          </a:prstGeom>
          <a:noFill/>
          <a:ln w="9525">
            <a:noFill/>
            <a:miter lim="800000"/>
            <a:headEnd/>
            <a:tailEnd/>
          </a:ln>
        </p:spPr>
      </p:pic>
      <p:sp>
        <p:nvSpPr>
          <p:cNvPr id="13" name="Прямоугольник 12">
            <a:extLst>
              <a:ext uri="{FF2B5EF4-FFF2-40B4-BE49-F238E27FC236}"/>
            </a:extLst>
          </p:cNvPr>
          <p:cNvSpPr/>
          <p:nvPr/>
        </p:nvSpPr>
        <p:spPr>
          <a:xfrm>
            <a:off x="2327275" y="447675"/>
            <a:ext cx="12901613" cy="708025"/>
          </a:xfrm>
          <a:prstGeom prst="rect">
            <a:avLst/>
          </a:prstGeom>
        </p:spPr>
        <p:txBody>
          <a:bodyPr>
            <a:spAutoFit/>
          </a:bodyPr>
          <a:lstStyle/>
          <a:p>
            <a:pPr algn="ctr" fontAlgn="auto">
              <a:spcBef>
                <a:spcPct val="50000"/>
              </a:spcBef>
              <a:spcAft>
                <a:spcPts val="0"/>
              </a:spcAft>
              <a:defRPr/>
            </a:pPr>
            <a:r>
              <a:rPr lang="en-US" altLang="en-US" sz="4000" b="1" spc="200" dirty="0">
                <a:solidFill>
                  <a:schemeClr val="bg1"/>
                </a:solidFill>
                <a:latin typeface="BPG Nino Mtavruli" panose="02000506000000020004" pitchFamily="2" charset="0"/>
                <a:cs typeface="Times New Roman" panose="02020603050405020304" pitchFamily="18" charset="0"/>
              </a:rPr>
              <a:t>Contents</a:t>
            </a:r>
          </a:p>
        </p:txBody>
      </p:sp>
      <p:grpSp>
        <p:nvGrpSpPr>
          <p:cNvPr id="14341" name="Группа 6"/>
          <p:cNvGrpSpPr>
            <a:grpSpLocks/>
          </p:cNvGrpSpPr>
          <p:nvPr/>
        </p:nvGrpSpPr>
        <p:grpSpPr bwMode="auto">
          <a:xfrm>
            <a:off x="65087" y="801687"/>
            <a:ext cx="17556163" cy="1585912"/>
            <a:chOff x="0" y="1118588"/>
            <a:chExt cx="17556163" cy="1585314"/>
          </a:xfrm>
        </p:grpSpPr>
        <p:pic>
          <p:nvPicPr>
            <p:cNvPr id="14343" name="Рисунок 40"/>
            <p:cNvPicPr>
              <a:picLocks noChangeAspect="1"/>
            </p:cNvPicPr>
            <p:nvPr/>
          </p:nvPicPr>
          <p:blipFill>
            <a:blip r:embed="rId3"/>
            <a:srcRect/>
            <a:stretch>
              <a:fillRect/>
            </a:stretch>
          </p:blipFill>
          <p:spPr bwMode="auto">
            <a:xfrm>
              <a:off x="0" y="1118588"/>
              <a:ext cx="17556163" cy="1435582"/>
            </a:xfrm>
            <a:prstGeom prst="rect">
              <a:avLst/>
            </a:prstGeom>
            <a:noFill/>
            <a:ln w="9525">
              <a:noFill/>
              <a:miter lim="800000"/>
              <a:headEnd/>
              <a:tailEnd/>
            </a:ln>
          </p:spPr>
        </p:pic>
        <p:grpSp>
          <p:nvGrpSpPr>
            <p:cNvPr id="14344" name="Группа 5"/>
            <p:cNvGrpSpPr>
              <a:grpSpLocks/>
            </p:cNvGrpSpPr>
            <p:nvPr/>
          </p:nvGrpSpPr>
          <p:grpSpPr bwMode="auto">
            <a:xfrm>
              <a:off x="8013700" y="1694252"/>
              <a:ext cx="1555750" cy="1009650"/>
              <a:chOff x="8013700" y="1694252"/>
              <a:chExt cx="1555750" cy="1009650"/>
            </a:xfrm>
          </p:grpSpPr>
          <p:sp>
            <p:nvSpPr>
              <p:cNvPr id="5" name="Прямоугольник 4">
                <a:extLst>
                  <a:ext uri="{FF2B5EF4-FFF2-40B4-BE49-F238E27FC236}"/>
                </a:extLst>
              </p:cNvPr>
              <p:cNvSpPr/>
              <p:nvPr/>
            </p:nvSpPr>
            <p:spPr>
              <a:xfrm>
                <a:off x="8013700" y="1694633"/>
                <a:ext cx="1555750" cy="1009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14346" name="Рисунок 2"/>
              <p:cNvPicPr>
                <a:picLocks noChangeAspect="1"/>
              </p:cNvPicPr>
              <p:nvPr/>
            </p:nvPicPr>
            <p:blipFill>
              <a:blip r:embed="rId4"/>
              <a:srcRect/>
              <a:stretch>
                <a:fillRect/>
              </a:stretch>
            </p:blipFill>
            <p:spPr bwMode="auto">
              <a:xfrm>
                <a:off x="8163720" y="1733490"/>
                <a:ext cx="1221580" cy="787748"/>
              </a:xfrm>
              <a:prstGeom prst="rect">
                <a:avLst/>
              </a:prstGeom>
              <a:noFill/>
              <a:ln w="9525">
                <a:noFill/>
                <a:miter lim="800000"/>
                <a:headEnd/>
                <a:tailEnd/>
              </a:ln>
            </p:spPr>
          </p:pic>
        </p:grpSp>
      </p:grpSp>
      <p:sp>
        <p:nvSpPr>
          <p:cNvPr id="6" name="TextBox 5"/>
          <p:cNvSpPr txBox="1"/>
          <p:nvPr/>
        </p:nvSpPr>
        <p:spPr>
          <a:xfrm>
            <a:off x="1087437" y="2237811"/>
            <a:ext cx="15652750" cy="6555641"/>
          </a:xfrm>
          <a:prstGeom prst="rect">
            <a:avLst/>
          </a:prstGeom>
          <a:noFill/>
        </p:spPr>
        <p:txBody>
          <a:bodyPr>
            <a:spAutoFit/>
          </a:bodyPr>
          <a:lstStyle/>
          <a:p>
            <a:pPr fontAlgn="auto">
              <a:spcBef>
                <a:spcPts val="400"/>
              </a:spcBef>
              <a:spcAft>
                <a:spcPts val="400"/>
              </a:spcAft>
              <a:defRPr/>
            </a:pPr>
            <a:r>
              <a:rPr lang="en-US" sz="2000" b="1" spc="100" dirty="0">
                <a:latin typeface="Arial" panose="020B0604020202020204" pitchFamily="34" charset="0"/>
                <a:cs typeface="Arial" panose="020B0604020202020204" pitchFamily="34" charset="0"/>
              </a:rPr>
              <a:t>Introduction</a:t>
            </a:r>
          </a:p>
          <a:p>
            <a:pPr fontAlgn="auto">
              <a:spcBef>
                <a:spcPts val="400"/>
              </a:spcBef>
              <a:spcAft>
                <a:spcPts val="400"/>
              </a:spcAft>
              <a:defRPr/>
            </a:pPr>
            <a:r>
              <a:rPr lang="en-US" sz="2000" b="1" smtClean="0">
                <a:latin typeface="Arial" panose="020B0604020202020204" pitchFamily="34" charset="0"/>
                <a:cs typeface="Arial" panose="020B0604020202020204" pitchFamily="34" charset="0"/>
              </a:rPr>
              <a:t>Significant </a:t>
            </a:r>
            <a:r>
              <a:rPr lang="en-US" sz="2000" b="1">
                <a:latin typeface="Arial" panose="020B0604020202020204" pitchFamily="34" charset="0"/>
                <a:cs typeface="Arial" panose="020B0604020202020204" pitchFamily="34" charset="0"/>
              </a:rPr>
              <a:t>changes in the business register in </a:t>
            </a:r>
            <a:r>
              <a:rPr lang="en-US" sz="2000" b="1">
                <a:latin typeface="Arial" panose="020B0604020202020204" pitchFamily="34" charset="0"/>
                <a:cs typeface="Arial" panose="020B0604020202020204" pitchFamily="34" charset="0"/>
              </a:rPr>
              <a:t>recent </a:t>
            </a:r>
            <a:r>
              <a:rPr lang="en-US" sz="2000" b="1" smtClean="0">
                <a:latin typeface="Arial" panose="020B0604020202020204" pitchFamily="34" charset="0"/>
                <a:cs typeface="Arial" panose="020B0604020202020204" pitchFamily="34" charset="0"/>
              </a:rPr>
              <a:t>years</a:t>
            </a:r>
          </a:p>
          <a:p>
            <a:pPr fontAlgn="auto">
              <a:spcBef>
                <a:spcPts val="400"/>
              </a:spcBef>
              <a:spcAft>
                <a:spcPts val="400"/>
              </a:spcAft>
              <a:defRPr/>
            </a:pPr>
            <a:r>
              <a:rPr lang="en-US" sz="2000" b="1" smtClean="0">
                <a:latin typeface="Arial" panose="020B0604020202020204" pitchFamily="34" charset="0"/>
                <a:cs typeface="Arial" panose="020B0604020202020204" pitchFamily="34" charset="0"/>
              </a:rPr>
              <a:t>Data </a:t>
            </a:r>
            <a:r>
              <a:rPr lang="en-US" sz="2000" b="1">
                <a:latin typeface="Arial" panose="020B0604020202020204" pitchFamily="34" charset="0"/>
                <a:cs typeface="Arial" panose="020B0604020202020204" pitchFamily="34" charset="0"/>
              </a:rPr>
              <a:t>groups in the Business </a:t>
            </a:r>
            <a:r>
              <a:rPr lang="en-US" sz="2000" b="1" smtClean="0">
                <a:latin typeface="Arial" panose="020B0604020202020204" pitchFamily="34" charset="0"/>
                <a:cs typeface="Arial" panose="020B0604020202020204" pitchFamily="34" charset="0"/>
              </a:rPr>
              <a:t>Register</a:t>
            </a:r>
          </a:p>
          <a:p>
            <a:pPr fontAlgn="auto">
              <a:spcBef>
                <a:spcPts val="400"/>
              </a:spcBef>
              <a:spcAft>
                <a:spcPts val="400"/>
              </a:spcAft>
              <a:defRPr/>
            </a:pPr>
            <a:r>
              <a:rPr lang="en-US" sz="2000" b="1">
                <a:latin typeface="Arial" panose="020B0604020202020204" pitchFamily="34" charset="0"/>
                <a:cs typeface="Arial" panose="020B0604020202020204" pitchFamily="34" charset="0"/>
              </a:rPr>
              <a:t>Main administrative sources</a:t>
            </a:r>
          </a:p>
          <a:p>
            <a:pPr fontAlgn="auto">
              <a:spcBef>
                <a:spcPts val="400"/>
              </a:spcBef>
              <a:spcAft>
                <a:spcPts val="400"/>
              </a:spcAft>
              <a:defRPr/>
            </a:pPr>
            <a:r>
              <a:rPr lang="en-US" sz="2000" b="1" spc="99" smtClean="0">
                <a:latin typeface="Arial" panose="020B0604020202020204" pitchFamily="34" charset="0"/>
                <a:cs typeface="Arial" panose="020B0604020202020204" pitchFamily="34" charset="0"/>
              </a:rPr>
              <a:t>Data </a:t>
            </a:r>
            <a:r>
              <a:rPr lang="en-US" sz="2000" b="1" spc="99">
                <a:latin typeface="Arial" panose="020B0604020202020204" pitchFamily="34" charset="0"/>
                <a:cs typeface="Arial" panose="020B0604020202020204" pitchFamily="34" charset="0"/>
              </a:rPr>
              <a:t>Sources of </a:t>
            </a:r>
            <a:r>
              <a:rPr lang="en-US" sz="2000" b="1" spc="99" smtClean="0">
                <a:latin typeface="Arial" panose="020B0604020202020204" pitchFamily="34" charset="0"/>
                <a:cs typeface="Arial" panose="020B0604020202020204" pitchFamily="34" charset="0"/>
              </a:rPr>
              <a:t>SBR</a:t>
            </a:r>
          </a:p>
          <a:p>
            <a:pPr fontAlgn="auto">
              <a:spcBef>
                <a:spcPts val="400"/>
              </a:spcBef>
              <a:spcAft>
                <a:spcPts val="400"/>
              </a:spcAft>
              <a:defRPr/>
            </a:pPr>
            <a:r>
              <a:rPr lang="en-US" sz="2000" b="1">
                <a:latin typeface="Arial" panose="020B0604020202020204" pitchFamily="34" charset="0"/>
                <a:cs typeface="Arial" panose="020B0604020202020204" pitchFamily="34" charset="0"/>
              </a:rPr>
              <a:t>Data received from NAPR and the Revenue Service</a:t>
            </a:r>
            <a:r>
              <a:rPr lang="ru-RU" sz="2000" b="1">
                <a:latin typeface="Arial" panose="020B0604020202020204" pitchFamily="34" charset="0"/>
                <a:cs typeface="Arial" panose="020B0604020202020204" pitchFamily="34" charset="0"/>
              </a:rPr>
              <a:t> </a:t>
            </a:r>
            <a:endParaRPr lang="en-US" sz="2000" b="1" smtClean="0">
              <a:latin typeface="Arial" panose="020B0604020202020204" pitchFamily="34" charset="0"/>
              <a:cs typeface="Arial" panose="020B0604020202020204" pitchFamily="34" charset="0"/>
            </a:endParaRPr>
          </a:p>
          <a:p>
            <a:pPr fontAlgn="auto">
              <a:spcBef>
                <a:spcPts val="400"/>
              </a:spcBef>
              <a:spcAft>
                <a:spcPts val="400"/>
              </a:spcAft>
              <a:defRPr/>
            </a:pPr>
            <a:r>
              <a:rPr lang="en-US" sz="2000" b="1">
                <a:latin typeface="Arial" panose="020B0604020202020204" pitchFamily="34" charset="0"/>
                <a:cs typeface="Arial" panose="020B0604020202020204" pitchFamily="34" charset="0"/>
              </a:rPr>
              <a:t>Variables in BR</a:t>
            </a:r>
            <a:r>
              <a:rPr lang="ru-RU" sz="2000" b="1">
                <a:latin typeface="Arial" panose="020B0604020202020204" pitchFamily="34" charset="0"/>
                <a:cs typeface="Arial" panose="020B0604020202020204" pitchFamily="34" charset="0"/>
              </a:rPr>
              <a:t> </a:t>
            </a:r>
            <a:endParaRPr lang="en-US" sz="2000" b="1" smtClean="0">
              <a:latin typeface="Arial" panose="020B0604020202020204" pitchFamily="34" charset="0"/>
              <a:cs typeface="Arial" panose="020B0604020202020204" pitchFamily="34" charset="0"/>
            </a:endParaRPr>
          </a:p>
          <a:p>
            <a:pPr fontAlgn="auto">
              <a:spcBef>
                <a:spcPts val="400"/>
              </a:spcBef>
              <a:spcAft>
                <a:spcPts val="400"/>
              </a:spcAft>
              <a:defRPr/>
            </a:pPr>
            <a:r>
              <a:rPr lang="en-US" sz="2000" b="1">
                <a:latin typeface="Arial" panose="020B0604020202020204" pitchFamily="34" charset="0"/>
                <a:cs typeface="Arial" panose="020B0604020202020204" pitchFamily="34" charset="0"/>
              </a:rPr>
              <a:t>Information produced on the basis of the Business </a:t>
            </a:r>
            <a:r>
              <a:rPr lang="en-US" sz="2000" b="1" smtClean="0">
                <a:latin typeface="Arial" panose="020B0604020202020204" pitchFamily="34" charset="0"/>
                <a:cs typeface="Arial" panose="020B0604020202020204" pitchFamily="34" charset="0"/>
              </a:rPr>
              <a:t>Register</a:t>
            </a:r>
          </a:p>
          <a:p>
            <a:pPr fontAlgn="auto">
              <a:spcBef>
                <a:spcPts val="400"/>
              </a:spcBef>
              <a:spcAft>
                <a:spcPts val="400"/>
              </a:spcAft>
              <a:defRPr/>
            </a:pPr>
            <a:r>
              <a:rPr lang="en-US" sz="2000" b="1">
                <a:latin typeface="Arial" panose="020B0604020202020204" pitchFamily="34" charset="0"/>
                <a:cs typeface="Arial" panose="020B0604020202020204" pitchFamily="34" charset="0"/>
              </a:rPr>
              <a:t>New statistical products within the </a:t>
            </a:r>
            <a:r>
              <a:rPr lang="en-US" sz="2000" b="1">
                <a:latin typeface="Arial" panose="020B0604020202020204" pitchFamily="34" charset="0"/>
                <a:cs typeface="Arial" panose="020B0604020202020204" pitchFamily="34" charset="0"/>
              </a:rPr>
              <a:t>scope </a:t>
            </a:r>
            <a:r>
              <a:rPr lang="en-US" sz="2000" b="1" smtClean="0">
                <a:latin typeface="Arial" panose="020B0604020202020204" pitchFamily="34" charset="0"/>
                <a:cs typeface="Arial" panose="020B0604020202020204" pitchFamily="34" charset="0"/>
              </a:rPr>
              <a:t> of </a:t>
            </a:r>
            <a:r>
              <a:rPr lang="en-US" sz="2000" b="1">
                <a:latin typeface="Arial" panose="020B0604020202020204" pitchFamily="34" charset="0"/>
                <a:cs typeface="Arial" panose="020B0604020202020204" pitchFamily="34" charset="0"/>
              </a:rPr>
              <a:t>administrative data</a:t>
            </a:r>
          </a:p>
          <a:p>
            <a:pPr fontAlgn="auto">
              <a:spcBef>
                <a:spcPts val="400"/>
              </a:spcBef>
              <a:spcAft>
                <a:spcPts val="400"/>
              </a:spcAft>
              <a:defRPr/>
            </a:pPr>
            <a:r>
              <a:rPr lang="en-US" sz="2000" b="1" spc="150" smtClean="0">
                <a:latin typeface="Arial" panose="020B0604020202020204" pitchFamily="34" charset="0"/>
                <a:cs typeface="Arial" panose="020B0604020202020204" pitchFamily="34" charset="0"/>
              </a:rPr>
              <a:t>What </a:t>
            </a:r>
            <a:r>
              <a:rPr lang="en-US" sz="2000" b="1" spc="150">
                <a:latin typeface="Arial" panose="020B0604020202020204" pitchFamily="34" charset="0"/>
                <a:cs typeface="Arial" panose="020B0604020202020204" pitchFamily="34" charset="0"/>
              </a:rPr>
              <a:t>has been </a:t>
            </a:r>
            <a:r>
              <a:rPr lang="en-US" sz="2000" b="1" spc="150" smtClean="0">
                <a:latin typeface="Arial" panose="020B0604020202020204" pitchFamily="34" charset="0"/>
                <a:cs typeface="Arial" panose="020B0604020202020204" pitchFamily="34" charset="0"/>
              </a:rPr>
              <a:t>done</a:t>
            </a:r>
          </a:p>
          <a:p>
            <a:pPr fontAlgn="auto">
              <a:spcBef>
                <a:spcPts val="400"/>
              </a:spcBef>
              <a:spcAft>
                <a:spcPts val="400"/>
              </a:spcAft>
              <a:defRPr/>
            </a:pPr>
            <a:r>
              <a:rPr lang="en-US" sz="2000" b="1">
                <a:latin typeface="Arial" panose="020B0604020202020204" pitchFamily="34" charset="0"/>
                <a:cs typeface="Arial" panose="020B0604020202020204" pitchFamily="34" charset="0"/>
              </a:rPr>
              <a:t>Application of </a:t>
            </a:r>
            <a:r>
              <a:rPr lang="en-US" sz="2000" b="1">
                <a:latin typeface="Arial" panose="020B0604020202020204" pitchFamily="34" charset="0"/>
                <a:cs typeface="Arial" panose="020B0604020202020204" pitchFamily="34" charset="0"/>
              </a:rPr>
              <a:t>administrative </a:t>
            </a:r>
            <a:r>
              <a:rPr lang="en-US" sz="2000" b="1" smtClean="0">
                <a:latin typeface="Arial" panose="020B0604020202020204" pitchFamily="34" charset="0"/>
                <a:cs typeface="Arial" panose="020B0604020202020204" pitchFamily="34" charset="0"/>
              </a:rPr>
              <a:t>data</a:t>
            </a:r>
          </a:p>
          <a:p>
            <a:pPr fontAlgn="auto">
              <a:spcBef>
                <a:spcPts val="400"/>
              </a:spcBef>
              <a:spcAft>
                <a:spcPts val="400"/>
              </a:spcAft>
              <a:defRPr/>
            </a:pPr>
            <a:r>
              <a:rPr lang="en-US" sz="2000" b="1" spc="100">
                <a:latin typeface="Arial" panose="020B0604020202020204" pitchFamily="34" charset="0"/>
                <a:cs typeface="Arial" panose="020B0604020202020204" pitchFamily="34" charset="0"/>
              </a:rPr>
              <a:t>Advantages of using administrative </a:t>
            </a:r>
            <a:r>
              <a:rPr lang="en-US" sz="2000" b="1" spc="100">
                <a:latin typeface="Arial" panose="020B0604020202020204" pitchFamily="34" charset="0"/>
                <a:cs typeface="Arial" panose="020B0604020202020204" pitchFamily="34" charset="0"/>
              </a:rPr>
              <a:t>data </a:t>
            </a:r>
            <a:endParaRPr lang="en-US" sz="2000" b="1" spc="100" smtClean="0">
              <a:latin typeface="Arial" panose="020B0604020202020204" pitchFamily="34" charset="0"/>
              <a:cs typeface="Arial" panose="020B0604020202020204" pitchFamily="34" charset="0"/>
            </a:endParaRPr>
          </a:p>
          <a:p>
            <a:pPr fontAlgn="auto">
              <a:spcBef>
                <a:spcPts val="400"/>
              </a:spcBef>
              <a:spcAft>
                <a:spcPts val="400"/>
              </a:spcAft>
              <a:defRPr/>
            </a:pPr>
            <a:r>
              <a:rPr lang="en-US" sz="2000" b="1">
                <a:latin typeface="Arial" panose="020B0604020202020204" pitchFamily="34" charset="0"/>
                <a:cs typeface="Arial" panose="020B0604020202020204" pitchFamily="34" charset="0"/>
              </a:rPr>
              <a:t>Problems related to administrative sources</a:t>
            </a:r>
          </a:p>
          <a:p>
            <a:pPr fontAlgn="auto">
              <a:spcBef>
                <a:spcPts val="400"/>
              </a:spcBef>
              <a:spcAft>
                <a:spcPts val="400"/>
              </a:spcAft>
              <a:defRPr/>
            </a:pPr>
            <a:r>
              <a:rPr lang="en-US" sz="2000" b="1" spc="100" smtClean="0">
                <a:latin typeface="Arial" panose="020B0604020202020204" pitchFamily="34" charset="0"/>
                <a:cs typeface="Arial" panose="020B0604020202020204" pitchFamily="34" charset="0"/>
              </a:rPr>
              <a:t>Problems</a:t>
            </a:r>
          </a:p>
          <a:p>
            <a:pPr fontAlgn="auto">
              <a:spcBef>
                <a:spcPts val="400"/>
              </a:spcBef>
              <a:spcAft>
                <a:spcPts val="400"/>
              </a:spcAft>
              <a:defRPr/>
            </a:pPr>
            <a:r>
              <a:rPr lang="en-US" sz="2000" b="1">
                <a:latin typeface="Arial" panose="020B0604020202020204" pitchFamily="34" charset="0"/>
                <a:cs typeface="Arial" panose="020B0604020202020204" pitchFamily="34" charset="0"/>
              </a:rPr>
              <a:t>Quality of administrative data</a:t>
            </a:r>
            <a:endParaRPr lang="en-US" altLang="en-US" sz="2000" b="1" spc="200">
              <a:latin typeface="Arial" panose="020B0604020202020204" pitchFamily="34" charset="0"/>
              <a:cs typeface="Arial" panose="020B0604020202020204" pitchFamily="34" charset="0"/>
            </a:endParaRPr>
          </a:p>
          <a:p>
            <a:pPr fontAlgn="auto">
              <a:spcBef>
                <a:spcPts val="400"/>
              </a:spcBef>
              <a:spcAft>
                <a:spcPts val="400"/>
              </a:spcAft>
              <a:defRPr/>
            </a:pPr>
            <a:r>
              <a:rPr lang="en-US" sz="2000" b="1" spc="100" smtClean="0">
                <a:latin typeface="Arial" panose="020B0604020202020204" pitchFamily="34" charset="0"/>
                <a:cs typeface="Arial" panose="020B0604020202020204" pitchFamily="34" charset="0"/>
              </a:rPr>
              <a:t>Future </a:t>
            </a:r>
            <a:r>
              <a:rPr lang="en-US" sz="2000" b="1" spc="100" dirty="0">
                <a:latin typeface="Arial" panose="020B0604020202020204" pitchFamily="34" charset="0"/>
                <a:cs typeface="Arial" panose="020B0604020202020204" pitchFamily="34" charset="0"/>
              </a:rPr>
              <a:t>plans</a:t>
            </a:r>
            <a:endParaRPr lang="en-US" sz="2000" b="1" dirty="0">
              <a:latin typeface="Arial" panose="020B0604020202020204" pitchFamily="34" charset="0"/>
              <a:cs typeface="Arial" panose="020B0604020202020204"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750"/>
                                        <p:tgtEl>
                                          <p:spTgt spid="36"/>
                                        </p:tgtEl>
                                      </p:cBhvr>
                                    </p:animEffect>
                                  </p:childTnLst>
                                </p:cTn>
                              </p:par>
                              <p:par>
                                <p:cTn id="8" presetID="16" presetClass="entr" presetSubtype="21" fill="hold" grpId="0" nodeType="withEffect">
                                  <p:stCondLst>
                                    <p:cond delay="50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21"/>
          <p:cNvSpPr>
            <a:spLocks/>
          </p:cNvSpPr>
          <p:nvPr/>
        </p:nvSpPr>
        <p:spPr bwMode="auto">
          <a:xfrm>
            <a:off x="0" y="1247775"/>
            <a:ext cx="17554575" cy="927100"/>
          </a:xfrm>
          <a:custGeom>
            <a:avLst/>
            <a:gdLst>
              <a:gd name="T0" fmla="*/ 2147483647 w 7680"/>
              <a:gd name="T1" fmla="*/ 2147483647 h 404"/>
              <a:gd name="T2" fmla="*/ 2147483647 w 7680"/>
              <a:gd name="T3" fmla="*/ 0 h 404"/>
              <a:gd name="T4" fmla="*/ 0 w 7680"/>
              <a:gd name="T5" fmla="*/ 0 h 404"/>
              <a:gd name="T6" fmla="*/ 0 w 7680"/>
              <a:gd name="T7" fmla="*/ 2147483647 h 404"/>
              <a:gd name="T8" fmla="*/ 2147483647 w 7680"/>
              <a:gd name="T9" fmla="*/ 2147483647 h 404"/>
              <a:gd name="T10" fmla="*/ 2147483647 w 7680"/>
              <a:gd name="T11" fmla="*/ 2147483647 h 404"/>
              <a:gd name="T12" fmla="*/ 2147483647 w 7680"/>
              <a:gd name="T13" fmla="*/ 2147483647 h 404"/>
              <a:gd name="T14" fmla="*/ 2147483647 w 7680"/>
              <a:gd name="T15" fmla="*/ 2147483647 h 404"/>
              <a:gd name="T16" fmla="*/ 0 60000 65536"/>
              <a:gd name="T17" fmla="*/ 0 60000 65536"/>
              <a:gd name="T18" fmla="*/ 0 60000 65536"/>
              <a:gd name="T19" fmla="*/ 0 60000 65536"/>
              <a:gd name="T20" fmla="*/ 0 60000 65536"/>
              <a:gd name="T21" fmla="*/ 0 60000 65536"/>
              <a:gd name="T22" fmla="*/ 0 60000 65536"/>
              <a:gd name="T23" fmla="*/ 0 60000 65536"/>
              <a:gd name="T24" fmla="*/ 0 w 7680"/>
              <a:gd name="T25" fmla="*/ 0 h 404"/>
              <a:gd name="T26" fmla="*/ 7680 w 7680"/>
              <a:gd name="T27" fmla="*/ 404 h 4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0" h="404">
                <a:moveTo>
                  <a:pt x="7680" y="295"/>
                </a:moveTo>
                <a:cubicBezTo>
                  <a:pt x="7680" y="0"/>
                  <a:pt x="7680" y="0"/>
                  <a:pt x="7680" y="0"/>
                </a:cubicBezTo>
                <a:cubicBezTo>
                  <a:pt x="0" y="0"/>
                  <a:pt x="0" y="0"/>
                  <a:pt x="0" y="0"/>
                </a:cubicBezTo>
                <a:cubicBezTo>
                  <a:pt x="0" y="295"/>
                  <a:pt x="0" y="295"/>
                  <a:pt x="0" y="295"/>
                </a:cubicBezTo>
                <a:cubicBezTo>
                  <a:pt x="3708" y="404"/>
                  <a:pt x="3708" y="404"/>
                  <a:pt x="3708" y="404"/>
                </a:cubicBezTo>
                <a:cubicBezTo>
                  <a:pt x="3720" y="387"/>
                  <a:pt x="3690" y="259"/>
                  <a:pt x="3756" y="255"/>
                </a:cubicBezTo>
                <a:cubicBezTo>
                  <a:pt x="4004" y="243"/>
                  <a:pt x="3960" y="387"/>
                  <a:pt x="3972" y="404"/>
                </a:cubicBezTo>
                <a:lnTo>
                  <a:pt x="7680" y="295"/>
                </a:lnTo>
                <a:close/>
              </a:path>
            </a:pathLst>
          </a:custGeom>
          <a:solidFill>
            <a:srgbClr val="77D1F6"/>
          </a:solidFill>
          <a:ln w="9525">
            <a:noFill/>
            <a:miter lim="800000"/>
            <a:headEnd/>
            <a:tailEnd/>
          </a:ln>
        </p:spPr>
        <p:txBody>
          <a:bodyPr/>
          <a:lstStyle/>
          <a:p>
            <a:endParaRPr lang="ru-RU">
              <a:latin typeface="BPG Nino Mtavruli"/>
            </a:endParaRPr>
          </a:p>
        </p:txBody>
      </p:sp>
      <p:sp>
        <p:nvSpPr>
          <p:cNvPr id="36" name="Freeform 22"/>
          <p:cNvSpPr>
            <a:spLocks/>
          </p:cNvSpPr>
          <p:nvPr/>
        </p:nvSpPr>
        <p:spPr bwMode="auto">
          <a:xfrm>
            <a:off x="0" y="300038"/>
            <a:ext cx="17554575" cy="1876425"/>
          </a:xfrm>
          <a:custGeom>
            <a:avLst/>
            <a:gdLst>
              <a:gd name="T0" fmla="*/ 2147483647 w 7680"/>
              <a:gd name="T1" fmla="*/ 2147483647 h 818"/>
              <a:gd name="T2" fmla="*/ 2147483647 w 7680"/>
              <a:gd name="T3" fmla="*/ 0 h 818"/>
              <a:gd name="T4" fmla="*/ 0 w 7680"/>
              <a:gd name="T5" fmla="*/ 0 h 818"/>
              <a:gd name="T6" fmla="*/ 0 w 7680"/>
              <a:gd name="T7" fmla="*/ 2147483647 h 818"/>
              <a:gd name="T8" fmla="*/ 2147483647 w 7680"/>
              <a:gd name="T9" fmla="*/ 2147483647 h 818"/>
              <a:gd name="T10" fmla="*/ 2147483647 w 7680"/>
              <a:gd name="T11" fmla="*/ 2147483647 h 818"/>
              <a:gd name="T12" fmla="*/ 2147483647 w 7680"/>
              <a:gd name="T13" fmla="*/ 2147483647 h 818"/>
              <a:gd name="T14" fmla="*/ 2147483647 w 7680"/>
              <a:gd name="T15" fmla="*/ 2147483647 h 818"/>
              <a:gd name="T16" fmla="*/ 0 60000 65536"/>
              <a:gd name="T17" fmla="*/ 0 60000 65536"/>
              <a:gd name="T18" fmla="*/ 0 60000 65536"/>
              <a:gd name="T19" fmla="*/ 0 60000 65536"/>
              <a:gd name="T20" fmla="*/ 0 60000 65536"/>
              <a:gd name="T21" fmla="*/ 0 60000 65536"/>
              <a:gd name="T22" fmla="*/ 0 60000 65536"/>
              <a:gd name="T23" fmla="*/ 0 60000 65536"/>
              <a:gd name="T24" fmla="*/ 0 w 7680"/>
              <a:gd name="T25" fmla="*/ 0 h 818"/>
              <a:gd name="T26" fmla="*/ 7680 w 7680"/>
              <a:gd name="T27" fmla="*/ 818 h 8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0" h="818">
                <a:moveTo>
                  <a:pt x="7680" y="522"/>
                </a:moveTo>
                <a:cubicBezTo>
                  <a:pt x="7680" y="0"/>
                  <a:pt x="7680" y="0"/>
                  <a:pt x="7680" y="0"/>
                </a:cubicBezTo>
                <a:cubicBezTo>
                  <a:pt x="0" y="0"/>
                  <a:pt x="0" y="0"/>
                  <a:pt x="0" y="0"/>
                </a:cubicBezTo>
                <a:cubicBezTo>
                  <a:pt x="0" y="522"/>
                  <a:pt x="0" y="522"/>
                  <a:pt x="0" y="522"/>
                </a:cubicBezTo>
                <a:cubicBezTo>
                  <a:pt x="3708" y="818"/>
                  <a:pt x="3708" y="818"/>
                  <a:pt x="3708" y="818"/>
                </a:cubicBezTo>
                <a:cubicBezTo>
                  <a:pt x="3720" y="774"/>
                  <a:pt x="3766" y="564"/>
                  <a:pt x="3832" y="564"/>
                </a:cubicBezTo>
                <a:cubicBezTo>
                  <a:pt x="3898" y="564"/>
                  <a:pt x="3965" y="774"/>
                  <a:pt x="3977" y="818"/>
                </a:cubicBezTo>
                <a:lnTo>
                  <a:pt x="7680" y="522"/>
                </a:lnTo>
                <a:close/>
              </a:path>
            </a:pathLst>
          </a:custGeom>
          <a:solidFill>
            <a:srgbClr val="00B4F0"/>
          </a:solidFill>
          <a:ln w="9525">
            <a:noFill/>
            <a:miter lim="800000"/>
            <a:headEnd/>
            <a:tailEnd/>
          </a:ln>
        </p:spPr>
        <p:txBody>
          <a:bodyPr/>
          <a:lstStyle/>
          <a:p>
            <a:endParaRPr lang="ru-RU">
              <a:latin typeface="BPG Nino Mtavruli"/>
            </a:endParaRPr>
          </a:p>
        </p:txBody>
      </p:sp>
      <p:pic>
        <p:nvPicPr>
          <p:cNvPr id="20483" name="Рисунок 39"/>
          <p:cNvPicPr>
            <a:picLocks noChangeAspect="1"/>
          </p:cNvPicPr>
          <p:nvPr/>
        </p:nvPicPr>
        <p:blipFill>
          <a:blip r:embed="rId2"/>
          <a:srcRect/>
          <a:stretch>
            <a:fillRect/>
          </a:stretch>
        </p:blipFill>
        <p:spPr bwMode="auto">
          <a:xfrm>
            <a:off x="0" y="0"/>
            <a:ext cx="17621250" cy="2198688"/>
          </a:xfrm>
          <a:prstGeom prst="rect">
            <a:avLst/>
          </a:prstGeom>
          <a:noFill/>
          <a:ln w="9525">
            <a:noFill/>
            <a:miter lim="800000"/>
            <a:headEnd/>
            <a:tailEnd/>
          </a:ln>
        </p:spPr>
      </p:pic>
      <p:sp>
        <p:nvSpPr>
          <p:cNvPr id="13" name="Прямоугольник 12">
            <a:extLst>
              <a:ext uri="{FF2B5EF4-FFF2-40B4-BE49-F238E27FC236}"/>
            </a:extLst>
          </p:cNvPr>
          <p:cNvSpPr/>
          <p:nvPr/>
        </p:nvSpPr>
        <p:spPr>
          <a:xfrm>
            <a:off x="2327275" y="447675"/>
            <a:ext cx="12901613" cy="769938"/>
          </a:xfrm>
          <a:prstGeom prst="rect">
            <a:avLst/>
          </a:prstGeom>
        </p:spPr>
        <p:txBody>
          <a:bodyPr>
            <a:spAutoFit/>
          </a:bodyPr>
          <a:lstStyle/>
          <a:p>
            <a:pPr algn="ctr" fontAlgn="auto">
              <a:spcBef>
                <a:spcPct val="50000"/>
              </a:spcBef>
              <a:spcAft>
                <a:spcPts val="0"/>
              </a:spcAft>
              <a:defRPr/>
            </a:pPr>
            <a:r>
              <a:rPr lang="en-US" sz="4400" b="1" dirty="0">
                <a:solidFill>
                  <a:schemeClr val="bg1"/>
                </a:solidFill>
                <a:latin typeface="+mj-lt"/>
              </a:rPr>
              <a:t>Quality of administrative data</a:t>
            </a:r>
            <a:endParaRPr lang="en-US" altLang="en-US" sz="4000" b="1" spc="200" dirty="0">
              <a:solidFill>
                <a:schemeClr val="bg1"/>
              </a:solidFill>
              <a:latin typeface="+mj-lt"/>
              <a:cs typeface="Times New Roman" panose="02020603050405020304" pitchFamily="18" charset="0"/>
            </a:endParaRPr>
          </a:p>
        </p:txBody>
      </p:sp>
      <p:grpSp>
        <p:nvGrpSpPr>
          <p:cNvPr id="20485" name="Группа 6"/>
          <p:cNvGrpSpPr>
            <a:grpSpLocks/>
          </p:cNvGrpSpPr>
          <p:nvPr/>
        </p:nvGrpSpPr>
        <p:grpSpPr bwMode="auto">
          <a:xfrm>
            <a:off x="0" y="1116013"/>
            <a:ext cx="17556163" cy="1584325"/>
            <a:chOff x="0" y="1118588"/>
            <a:chExt cx="17556163" cy="1585314"/>
          </a:xfrm>
        </p:grpSpPr>
        <p:pic>
          <p:nvPicPr>
            <p:cNvPr id="20487" name="Рисунок 40"/>
            <p:cNvPicPr>
              <a:picLocks noChangeAspect="1"/>
            </p:cNvPicPr>
            <p:nvPr/>
          </p:nvPicPr>
          <p:blipFill>
            <a:blip r:embed="rId3"/>
            <a:srcRect/>
            <a:stretch>
              <a:fillRect/>
            </a:stretch>
          </p:blipFill>
          <p:spPr bwMode="auto">
            <a:xfrm>
              <a:off x="0" y="1118588"/>
              <a:ext cx="17556163" cy="1435582"/>
            </a:xfrm>
            <a:prstGeom prst="rect">
              <a:avLst/>
            </a:prstGeom>
            <a:noFill/>
            <a:ln w="9525">
              <a:noFill/>
              <a:miter lim="800000"/>
              <a:headEnd/>
              <a:tailEnd/>
            </a:ln>
          </p:spPr>
        </p:pic>
        <p:grpSp>
          <p:nvGrpSpPr>
            <p:cNvPr id="20488" name="Группа 5"/>
            <p:cNvGrpSpPr>
              <a:grpSpLocks/>
            </p:cNvGrpSpPr>
            <p:nvPr/>
          </p:nvGrpSpPr>
          <p:grpSpPr bwMode="auto">
            <a:xfrm>
              <a:off x="8013700" y="1694252"/>
              <a:ext cx="1555750" cy="1009650"/>
              <a:chOff x="8013700" y="1694252"/>
              <a:chExt cx="1555750" cy="1009650"/>
            </a:xfrm>
          </p:grpSpPr>
          <p:sp>
            <p:nvSpPr>
              <p:cNvPr id="5" name="Прямоугольник 4">
                <a:extLst>
                  <a:ext uri="{FF2B5EF4-FFF2-40B4-BE49-F238E27FC236}"/>
                </a:extLst>
              </p:cNvPr>
              <p:cNvSpPr/>
              <p:nvPr/>
            </p:nvSpPr>
            <p:spPr>
              <a:xfrm>
                <a:off x="8013700" y="1693622"/>
                <a:ext cx="1555750" cy="1010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20490" name="Рисунок 2"/>
              <p:cNvPicPr>
                <a:picLocks noChangeAspect="1"/>
              </p:cNvPicPr>
              <p:nvPr/>
            </p:nvPicPr>
            <p:blipFill>
              <a:blip r:embed="rId4"/>
              <a:srcRect/>
              <a:stretch>
                <a:fillRect/>
              </a:stretch>
            </p:blipFill>
            <p:spPr bwMode="auto">
              <a:xfrm>
                <a:off x="8163720" y="1733490"/>
                <a:ext cx="1221580" cy="787748"/>
              </a:xfrm>
              <a:prstGeom prst="rect">
                <a:avLst/>
              </a:prstGeom>
              <a:noFill/>
              <a:ln w="9525">
                <a:noFill/>
                <a:miter lim="800000"/>
                <a:headEnd/>
                <a:tailEnd/>
              </a:ln>
            </p:spPr>
          </p:pic>
        </p:grpSp>
      </p:grpSp>
      <p:sp>
        <p:nvSpPr>
          <p:cNvPr id="25" name="Прямоугольник 11">
            <a:extLst>
              <a:ext uri="{FF2B5EF4-FFF2-40B4-BE49-F238E27FC236}"/>
            </a:extLst>
          </p:cNvPr>
          <p:cNvSpPr/>
          <p:nvPr/>
        </p:nvSpPr>
        <p:spPr>
          <a:xfrm>
            <a:off x="1730376" y="4117673"/>
            <a:ext cx="15678150" cy="3231654"/>
          </a:xfrm>
          <a:prstGeom prst="rect">
            <a:avLst/>
          </a:prstGeom>
        </p:spPr>
        <p:txBody>
          <a:bodyPr>
            <a:spAutoFit/>
          </a:bodyPr>
          <a:lstStyle/>
          <a:p>
            <a:pPr fontAlgn="auto">
              <a:spcBef>
                <a:spcPts val="1200"/>
              </a:spcBef>
              <a:spcAft>
                <a:spcPts val="2400"/>
              </a:spcAft>
              <a:defRPr/>
            </a:pPr>
            <a:r>
              <a:rPr lang="en-US" sz="3600" dirty="0" smtClean="0">
                <a:latin typeface="Sylfaen" panose="010A0502050306030303" pitchFamily="18" charset="0"/>
              </a:rPr>
              <a:t>In order to understand the quality of administrative sources, it is necessary </a:t>
            </a:r>
            <a:br>
              <a:rPr lang="en-US" sz="3600" dirty="0" smtClean="0">
                <a:latin typeface="Sylfaen" panose="010A0502050306030303" pitchFamily="18" charset="0"/>
              </a:rPr>
            </a:br>
            <a:r>
              <a:rPr lang="en-US" sz="3600" dirty="0" smtClean="0">
                <a:latin typeface="Sylfaen" panose="010A0502050306030303" pitchFamily="18" charset="0"/>
              </a:rPr>
              <a:t>to review</a:t>
            </a:r>
            <a:r>
              <a:rPr lang="ka-GE" sz="3600" dirty="0" smtClean="0">
                <a:latin typeface="Sylfaen" panose="010A0502050306030303" pitchFamily="18" charset="0"/>
              </a:rPr>
              <a:t>:</a:t>
            </a:r>
            <a:endParaRPr lang="en-US" sz="3600" dirty="0">
              <a:latin typeface="Sylfaen" panose="010A0502050306030303" pitchFamily="18" charset="0"/>
            </a:endParaRPr>
          </a:p>
          <a:p>
            <a:pPr marL="2743200" lvl="5" indent="-457200" defTabSz="457200">
              <a:spcBef>
                <a:spcPts val="1200"/>
              </a:spcBef>
              <a:spcAft>
                <a:spcPts val="2400"/>
              </a:spcAft>
              <a:buFont typeface="Wingdings" panose="05000000000000000000" pitchFamily="2" charset="2"/>
              <a:buChar char="§"/>
              <a:defRPr/>
            </a:pPr>
            <a:r>
              <a:rPr lang="ka-GE" sz="3600" dirty="0">
                <a:latin typeface="Sylfaen" panose="010A0502050306030303" pitchFamily="18" charset="0"/>
              </a:rPr>
              <a:t> </a:t>
            </a:r>
            <a:r>
              <a:rPr lang="en-US" sz="3600" dirty="0" smtClean="0">
                <a:latin typeface="Sylfaen" panose="010A0502050306030303" pitchFamily="18" charset="0"/>
              </a:rPr>
              <a:t>The quality </a:t>
            </a:r>
            <a:r>
              <a:rPr lang="en-US" sz="3600" smtClean="0">
                <a:latin typeface="Sylfaen" panose="010A0502050306030303" pitchFamily="18" charset="0"/>
              </a:rPr>
              <a:t>of </a:t>
            </a:r>
            <a:r>
              <a:rPr lang="en-US" sz="3600" smtClean="0">
                <a:latin typeface="Sylfaen" panose="010A0502050306030303" pitchFamily="18" charset="0"/>
              </a:rPr>
              <a:t>incoming </a:t>
            </a:r>
            <a:r>
              <a:rPr lang="en-US" sz="3600" smtClean="0">
                <a:latin typeface="Sylfaen" panose="010A0502050306030303" pitchFamily="18" charset="0"/>
              </a:rPr>
              <a:t>data</a:t>
            </a:r>
          </a:p>
          <a:p>
            <a:pPr marL="2743200" lvl="5" indent="-457200" defTabSz="457200">
              <a:spcBef>
                <a:spcPts val="1200"/>
              </a:spcBef>
              <a:spcAft>
                <a:spcPts val="1200"/>
              </a:spcAft>
              <a:buFont typeface="Wingdings" panose="05000000000000000000" pitchFamily="2" charset="2"/>
              <a:buChar char="§"/>
              <a:defRPr/>
            </a:pPr>
            <a:r>
              <a:rPr lang="ka-GE" sz="3600" smtClean="0">
                <a:latin typeface="Sylfaen" panose="010A0502050306030303" pitchFamily="18" charset="0"/>
              </a:rPr>
              <a:t> </a:t>
            </a:r>
            <a:r>
              <a:rPr lang="en-US" sz="3600" dirty="0" smtClean="0">
                <a:latin typeface="Sylfaen" panose="010A0502050306030303" pitchFamily="18" charset="0"/>
              </a:rPr>
              <a:t>The quality of processing</a:t>
            </a:r>
            <a:endParaRPr lang="en-US" sz="3600" dirty="0">
              <a:latin typeface="Sylfaen" panose="010A0502050306030303" pitchFamily="18" charset="0"/>
            </a:endParaRPr>
          </a:p>
        </p:txBody>
      </p:sp>
    </p:spTree>
    <p:extLst>
      <p:ext uri="{BB962C8B-B14F-4D97-AF65-F5344CB8AC3E}">
        <p14:creationId xmlns:p14="http://schemas.microsoft.com/office/powerpoint/2010/main" val="3069907360"/>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750"/>
                                        <p:tgtEl>
                                          <p:spTgt spid="36"/>
                                        </p:tgtEl>
                                      </p:cBhvr>
                                    </p:animEffect>
                                  </p:childTnLst>
                                </p:cTn>
                              </p:par>
                              <p:par>
                                <p:cTn id="8" presetID="16" presetClass="entr" presetSubtype="21" fill="hold" grpId="0" nodeType="withEffect">
                                  <p:stCondLst>
                                    <p:cond delay="50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750"/>
                                        <p:tgtEl>
                                          <p:spTgt spid="34"/>
                                        </p:tgtEl>
                                      </p:cBhvr>
                                    </p:animEffect>
                                  </p:childTnLst>
                                </p:cTn>
                              </p:par>
                            </p:childTnLst>
                          </p:cTn>
                        </p:par>
                        <p:par>
                          <p:cTn id="11" fill="hold">
                            <p:stCondLst>
                              <p:cond delay="1250"/>
                            </p:stCondLst>
                            <p:childTnLst>
                              <p:par>
                                <p:cTn id="12" presetID="23" presetClass="entr" presetSubtype="16" fill="hold" nodeType="after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21"/>
          <p:cNvSpPr>
            <a:spLocks/>
          </p:cNvSpPr>
          <p:nvPr/>
        </p:nvSpPr>
        <p:spPr bwMode="auto">
          <a:xfrm>
            <a:off x="0" y="1247775"/>
            <a:ext cx="17554575" cy="927100"/>
          </a:xfrm>
          <a:custGeom>
            <a:avLst/>
            <a:gdLst>
              <a:gd name="T0" fmla="*/ 2147483647 w 7680"/>
              <a:gd name="T1" fmla="*/ 2147483647 h 404"/>
              <a:gd name="T2" fmla="*/ 2147483647 w 7680"/>
              <a:gd name="T3" fmla="*/ 0 h 404"/>
              <a:gd name="T4" fmla="*/ 0 w 7680"/>
              <a:gd name="T5" fmla="*/ 0 h 404"/>
              <a:gd name="T6" fmla="*/ 0 w 7680"/>
              <a:gd name="T7" fmla="*/ 2147483647 h 404"/>
              <a:gd name="T8" fmla="*/ 2147483647 w 7680"/>
              <a:gd name="T9" fmla="*/ 2147483647 h 404"/>
              <a:gd name="T10" fmla="*/ 2147483647 w 7680"/>
              <a:gd name="T11" fmla="*/ 2147483647 h 404"/>
              <a:gd name="T12" fmla="*/ 2147483647 w 7680"/>
              <a:gd name="T13" fmla="*/ 2147483647 h 404"/>
              <a:gd name="T14" fmla="*/ 2147483647 w 7680"/>
              <a:gd name="T15" fmla="*/ 2147483647 h 404"/>
              <a:gd name="T16" fmla="*/ 0 60000 65536"/>
              <a:gd name="T17" fmla="*/ 0 60000 65536"/>
              <a:gd name="T18" fmla="*/ 0 60000 65536"/>
              <a:gd name="T19" fmla="*/ 0 60000 65536"/>
              <a:gd name="T20" fmla="*/ 0 60000 65536"/>
              <a:gd name="T21" fmla="*/ 0 60000 65536"/>
              <a:gd name="T22" fmla="*/ 0 60000 65536"/>
              <a:gd name="T23" fmla="*/ 0 60000 65536"/>
              <a:gd name="T24" fmla="*/ 0 w 7680"/>
              <a:gd name="T25" fmla="*/ 0 h 404"/>
              <a:gd name="T26" fmla="*/ 7680 w 7680"/>
              <a:gd name="T27" fmla="*/ 404 h 4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0" h="404">
                <a:moveTo>
                  <a:pt x="7680" y="295"/>
                </a:moveTo>
                <a:cubicBezTo>
                  <a:pt x="7680" y="0"/>
                  <a:pt x="7680" y="0"/>
                  <a:pt x="7680" y="0"/>
                </a:cubicBezTo>
                <a:cubicBezTo>
                  <a:pt x="0" y="0"/>
                  <a:pt x="0" y="0"/>
                  <a:pt x="0" y="0"/>
                </a:cubicBezTo>
                <a:cubicBezTo>
                  <a:pt x="0" y="295"/>
                  <a:pt x="0" y="295"/>
                  <a:pt x="0" y="295"/>
                </a:cubicBezTo>
                <a:cubicBezTo>
                  <a:pt x="3708" y="404"/>
                  <a:pt x="3708" y="404"/>
                  <a:pt x="3708" y="404"/>
                </a:cubicBezTo>
                <a:cubicBezTo>
                  <a:pt x="3720" y="387"/>
                  <a:pt x="3690" y="259"/>
                  <a:pt x="3756" y="255"/>
                </a:cubicBezTo>
                <a:cubicBezTo>
                  <a:pt x="4004" y="243"/>
                  <a:pt x="3960" y="387"/>
                  <a:pt x="3972" y="404"/>
                </a:cubicBezTo>
                <a:lnTo>
                  <a:pt x="7680" y="295"/>
                </a:lnTo>
                <a:close/>
              </a:path>
            </a:pathLst>
          </a:custGeom>
          <a:solidFill>
            <a:srgbClr val="77D1F6"/>
          </a:solidFill>
          <a:ln w="9525">
            <a:noFill/>
            <a:miter lim="800000"/>
            <a:headEnd/>
            <a:tailEnd/>
          </a:ln>
        </p:spPr>
        <p:txBody>
          <a:bodyPr/>
          <a:lstStyle/>
          <a:p>
            <a:endParaRPr lang="ru-RU">
              <a:latin typeface="BPG Nino Mtavruli"/>
            </a:endParaRPr>
          </a:p>
        </p:txBody>
      </p:sp>
      <p:sp>
        <p:nvSpPr>
          <p:cNvPr id="36" name="Freeform 22"/>
          <p:cNvSpPr>
            <a:spLocks/>
          </p:cNvSpPr>
          <p:nvPr/>
        </p:nvSpPr>
        <p:spPr bwMode="auto">
          <a:xfrm>
            <a:off x="0" y="300038"/>
            <a:ext cx="17554575" cy="1876425"/>
          </a:xfrm>
          <a:custGeom>
            <a:avLst/>
            <a:gdLst>
              <a:gd name="T0" fmla="*/ 2147483647 w 7680"/>
              <a:gd name="T1" fmla="*/ 2147483647 h 818"/>
              <a:gd name="T2" fmla="*/ 2147483647 w 7680"/>
              <a:gd name="T3" fmla="*/ 0 h 818"/>
              <a:gd name="T4" fmla="*/ 0 w 7680"/>
              <a:gd name="T5" fmla="*/ 0 h 818"/>
              <a:gd name="T6" fmla="*/ 0 w 7680"/>
              <a:gd name="T7" fmla="*/ 2147483647 h 818"/>
              <a:gd name="T8" fmla="*/ 2147483647 w 7680"/>
              <a:gd name="T9" fmla="*/ 2147483647 h 818"/>
              <a:gd name="T10" fmla="*/ 2147483647 w 7680"/>
              <a:gd name="T11" fmla="*/ 2147483647 h 818"/>
              <a:gd name="T12" fmla="*/ 2147483647 w 7680"/>
              <a:gd name="T13" fmla="*/ 2147483647 h 818"/>
              <a:gd name="T14" fmla="*/ 2147483647 w 7680"/>
              <a:gd name="T15" fmla="*/ 2147483647 h 818"/>
              <a:gd name="T16" fmla="*/ 0 60000 65536"/>
              <a:gd name="T17" fmla="*/ 0 60000 65536"/>
              <a:gd name="T18" fmla="*/ 0 60000 65536"/>
              <a:gd name="T19" fmla="*/ 0 60000 65536"/>
              <a:gd name="T20" fmla="*/ 0 60000 65536"/>
              <a:gd name="T21" fmla="*/ 0 60000 65536"/>
              <a:gd name="T22" fmla="*/ 0 60000 65536"/>
              <a:gd name="T23" fmla="*/ 0 60000 65536"/>
              <a:gd name="T24" fmla="*/ 0 w 7680"/>
              <a:gd name="T25" fmla="*/ 0 h 818"/>
              <a:gd name="T26" fmla="*/ 7680 w 7680"/>
              <a:gd name="T27" fmla="*/ 818 h 8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0" h="818">
                <a:moveTo>
                  <a:pt x="7680" y="522"/>
                </a:moveTo>
                <a:cubicBezTo>
                  <a:pt x="7680" y="0"/>
                  <a:pt x="7680" y="0"/>
                  <a:pt x="7680" y="0"/>
                </a:cubicBezTo>
                <a:cubicBezTo>
                  <a:pt x="0" y="0"/>
                  <a:pt x="0" y="0"/>
                  <a:pt x="0" y="0"/>
                </a:cubicBezTo>
                <a:cubicBezTo>
                  <a:pt x="0" y="522"/>
                  <a:pt x="0" y="522"/>
                  <a:pt x="0" y="522"/>
                </a:cubicBezTo>
                <a:cubicBezTo>
                  <a:pt x="3708" y="818"/>
                  <a:pt x="3708" y="818"/>
                  <a:pt x="3708" y="818"/>
                </a:cubicBezTo>
                <a:cubicBezTo>
                  <a:pt x="3720" y="774"/>
                  <a:pt x="3766" y="564"/>
                  <a:pt x="3832" y="564"/>
                </a:cubicBezTo>
                <a:cubicBezTo>
                  <a:pt x="3898" y="564"/>
                  <a:pt x="3965" y="774"/>
                  <a:pt x="3977" y="818"/>
                </a:cubicBezTo>
                <a:lnTo>
                  <a:pt x="7680" y="522"/>
                </a:lnTo>
                <a:close/>
              </a:path>
            </a:pathLst>
          </a:custGeom>
          <a:solidFill>
            <a:srgbClr val="00B4F0"/>
          </a:solidFill>
          <a:ln w="9525">
            <a:noFill/>
            <a:miter lim="800000"/>
            <a:headEnd/>
            <a:tailEnd/>
          </a:ln>
        </p:spPr>
        <p:txBody>
          <a:bodyPr/>
          <a:lstStyle/>
          <a:p>
            <a:endParaRPr lang="ru-RU">
              <a:latin typeface="BPG Nino Mtavruli"/>
            </a:endParaRPr>
          </a:p>
        </p:txBody>
      </p:sp>
      <p:pic>
        <p:nvPicPr>
          <p:cNvPr id="21507" name="Рисунок 39"/>
          <p:cNvPicPr>
            <a:picLocks noChangeAspect="1"/>
          </p:cNvPicPr>
          <p:nvPr/>
        </p:nvPicPr>
        <p:blipFill>
          <a:blip r:embed="rId2"/>
          <a:srcRect/>
          <a:stretch>
            <a:fillRect/>
          </a:stretch>
        </p:blipFill>
        <p:spPr bwMode="auto">
          <a:xfrm>
            <a:off x="0" y="0"/>
            <a:ext cx="17621250" cy="2198688"/>
          </a:xfrm>
          <a:prstGeom prst="rect">
            <a:avLst/>
          </a:prstGeom>
          <a:noFill/>
          <a:ln w="9525">
            <a:noFill/>
            <a:miter lim="800000"/>
            <a:headEnd/>
            <a:tailEnd/>
          </a:ln>
        </p:spPr>
      </p:pic>
      <p:sp>
        <p:nvSpPr>
          <p:cNvPr id="13" name="Прямоугольник 12">
            <a:extLst>
              <a:ext uri="{FF2B5EF4-FFF2-40B4-BE49-F238E27FC236}"/>
            </a:extLst>
          </p:cNvPr>
          <p:cNvSpPr/>
          <p:nvPr/>
        </p:nvSpPr>
        <p:spPr>
          <a:xfrm>
            <a:off x="2327275" y="498391"/>
            <a:ext cx="12901613" cy="769938"/>
          </a:xfrm>
          <a:prstGeom prst="rect">
            <a:avLst/>
          </a:prstGeom>
        </p:spPr>
        <p:txBody>
          <a:bodyPr>
            <a:spAutoFit/>
          </a:bodyPr>
          <a:lstStyle/>
          <a:p>
            <a:pPr algn="ctr" fontAlgn="auto">
              <a:spcBef>
                <a:spcPct val="50000"/>
              </a:spcBef>
              <a:spcAft>
                <a:spcPts val="0"/>
              </a:spcAft>
              <a:defRPr/>
            </a:pPr>
            <a:r>
              <a:rPr lang="en-US" sz="4400" b="1" dirty="0">
                <a:solidFill>
                  <a:schemeClr val="bg1"/>
                </a:solidFill>
                <a:latin typeface="+mj-lt"/>
              </a:rPr>
              <a:t>Quality </a:t>
            </a:r>
            <a:r>
              <a:rPr lang="en-US" sz="4400" b="1">
                <a:solidFill>
                  <a:schemeClr val="bg1"/>
                </a:solidFill>
                <a:latin typeface="+mj-lt"/>
              </a:rPr>
              <a:t>of </a:t>
            </a:r>
            <a:r>
              <a:rPr lang="en-US" sz="4400" b="1" smtClean="0">
                <a:solidFill>
                  <a:schemeClr val="bg1"/>
                </a:solidFill>
                <a:latin typeface="+mj-lt"/>
              </a:rPr>
              <a:t>incoming </a:t>
            </a:r>
            <a:r>
              <a:rPr lang="en-US" sz="4400" smtClean="0">
                <a:solidFill>
                  <a:srgbClr val="FF0000"/>
                </a:solidFill>
                <a:latin typeface="Sylfaen" panose="010A0502050306030303" pitchFamily="18" charset="0"/>
              </a:rPr>
              <a:t> </a:t>
            </a:r>
            <a:r>
              <a:rPr lang="en-US" sz="4400" b="1" smtClean="0">
                <a:solidFill>
                  <a:schemeClr val="bg1"/>
                </a:solidFill>
                <a:latin typeface="+mj-lt"/>
              </a:rPr>
              <a:t>data</a:t>
            </a:r>
            <a:endParaRPr lang="en-US" altLang="en-US" sz="4400" b="1" spc="200" dirty="0">
              <a:solidFill>
                <a:schemeClr val="bg1"/>
              </a:solidFill>
              <a:latin typeface="BPG Nino Mtavruli" panose="02000506000000020004" pitchFamily="2" charset="0"/>
              <a:cs typeface="Times New Roman" panose="02020603050405020304" pitchFamily="18" charset="0"/>
            </a:endParaRPr>
          </a:p>
        </p:txBody>
      </p:sp>
      <p:sp>
        <p:nvSpPr>
          <p:cNvPr id="25" name="Прямоугольник 11"/>
          <p:cNvSpPr>
            <a:spLocks noChangeArrowheads="1"/>
          </p:cNvSpPr>
          <p:nvPr/>
        </p:nvSpPr>
        <p:spPr bwMode="auto">
          <a:xfrm>
            <a:off x="1319213" y="2346325"/>
            <a:ext cx="14916150" cy="7048083"/>
          </a:xfrm>
          <a:prstGeom prst="rect">
            <a:avLst/>
          </a:prstGeom>
          <a:noFill/>
          <a:ln w="9525">
            <a:noFill/>
            <a:miter lim="800000"/>
            <a:headEnd/>
            <a:tailEnd/>
          </a:ln>
        </p:spPr>
        <p:txBody>
          <a:bodyPr>
            <a:spAutoFit/>
          </a:bodyPr>
          <a:lstStyle/>
          <a:p>
            <a:pPr algn="ctr"/>
            <a:r>
              <a:rPr lang="en-US" sz="3200" b="1" smtClean="0">
                <a:latin typeface="Sylfaen" pitchFamily="18" charset="0"/>
              </a:rPr>
              <a:t>Incoming  </a:t>
            </a:r>
            <a:r>
              <a:rPr lang="en-US" sz="3200" b="1" dirty="0">
                <a:latin typeface="Sylfaen" pitchFamily="18" charset="0"/>
              </a:rPr>
              <a:t>data</a:t>
            </a:r>
            <a:r>
              <a:rPr lang="ka-GE" sz="3200" b="1" dirty="0">
                <a:latin typeface="Sylfaen" pitchFamily="18" charset="0"/>
              </a:rPr>
              <a:t> </a:t>
            </a:r>
            <a:r>
              <a:rPr lang="en-US" sz="3200" dirty="0">
                <a:latin typeface="Sylfaen" pitchFamily="18" charset="0"/>
              </a:rPr>
              <a:t>are assessed according to the following parameters</a:t>
            </a:r>
            <a:endParaRPr lang="ru-RU" sz="3200" dirty="0">
              <a:latin typeface="Sylfaen" pitchFamily="18" charset="0"/>
            </a:endParaRPr>
          </a:p>
          <a:p>
            <a:pPr algn="ctr"/>
            <a:endParaRPr lang="ru-RU" sz="3200" dirty="0">
              <a:latin typeface="Sylfaen" pitchFamily="18" charset="0"/>
            </a:endParaRPr>
          </a:p>
          <a:p>
            <a:pPr marL="914400" lvl="1" indent="-457200">
              <a:buFont typeface="Wingdings" pitchFamily="2" charset="2"/>
              <a:buChar char="§"/>
            </a:pPr>
            <a:r>
              <a:rPr lang="en-US" sz="3200" dirty="0">
                <a:latin typeface="Sylfaen" pitchFamily="18" charset="0"/>
              </a:rPr>
              <a:t> </a:t>
            </a:r>
            <a:r>
              <a:rPr lang="en-US" sz="3200" b="1" dirty="0">
                <a:latin typeface="Sylfaen" pitchFamily="18" charset="0"/>
              </a:rPr>
              <a:t>Accuracy</a:t>
            </a:r>
            <a:endParaRPr lang="en-US" sz="3200" dirty="0">
              <a:latin typeface="Sylfaen" pitchFamily="18" charset="0"/>
            </a:endParaRPr>
          </a:p>
          <a:p>
            <a:r>
              <a:rPr lang="en-US" sz="2800" dirty="0">
                <a:latin typeface="Sylfaen" pitchFamily="18" charset="0"/>
              </a:rPr>
              <a:t>The proximity of statistical estimates to the true values</a:t>
            </a:r>
          </a:p>
          <a:p>
            <a:r>
              <a:rPr lang="en-US" sz="2800" dirty="0">
                <a:latin typeface="Sylfaen" pitchFamily="18" charset="0"/>
              </a:rPr>
              <a:t>Administrative sources can help improve the accuracy by </a:t>
            </a:r>
            <a:r>
              <a:rPr lang="ka-GE" sz="2800" dirty="0">
                <a:latin typeface="Sylfaen" pitchFamily="18" charset="0"/>
              </a:rPr>
              <a:t> </a:t>
            </a:r>
            <a:r>
              <a:rPr lang="en-US" sz="2800" dirty="0">
                <a:latin typeface="Sylfaen" pitchFamily="18" charset="0"/>
              </a:rPr>
              <a:t>rectifying survey errors</a:t>
            </a:r>
          </a:p>
          <a:p>
            <a:r>
              <a:rPr lang="ka-GE" sz="3200" dirty="0">
                <a:latin typeface="Sylfaen" pitchFamily="18" charset="0"/>
              </a:rPr>
              <a:t> </a:t>
            </a:r>
            <a:endParaRPr lang="en-US" sz="3200" dirty="0">
              <a:latin typeface="Sylfaen" pitchFamily="18" charset="0"/>
            </a:endParaRPr>
          </a:p>
          <a:p>
            <a:pPr marL="914400" lvl="1" indent="-457200">
              <a:buFont typeface="Wingdings" pitchFamily="2" charset="2"/>
              <a:buChar char="§"/>
            </a:pPr>
            <a:r>
              <a:rPr lang="en-US" sz="3200" b="1" dirty="0">
                <a:latin typeface="Sylfaen" pitchFamily="18" charset="0"/>
              </a:rPr>
              <a:t>Clarity</a:t>
            </a:r>
            <a:endParaRPr lang="en-US" sz="3200" dirty="0">
              <a:latin typeface="Sylfaen" pitchFamily="18" charset="0"/>
            </a:endParaRPr>
          </a:p>
          <a:p>
            <a:r>
              <a:rPr lang="en-US" sz="2800" dirty="0">
                <a:latin typeface="Sylfaen" pitchFamily="18" charset="0"/>
              </a:rPr>
              <a:t>Availability of additional materials</a:t>
            </a:r>
            <a:r>
              <a:rPr lang="ka-GE" sz="2800" dirty="0">
                <a:latin typeface="Sylfaen" pitchFamily="18" charset="0"/>
              </a:rPr>
              <a:t> (</a:t>
            </a:r>
            <a:r>
              <a:rPr lang="en-US" sz="2800" dirty="0">
                <a:latin typeface="Sylfaen" pitchFamily="18" charset="0"/>
              </a:rPr>
              <a:t>e.g.</a:t>
            </a:r>
            <a:r>
              <a:rPr lang="ka-GE" sz="2800" dirty="0">
                <a:latin typeface="Sylfaen" pitchFamily="18" charset="0"/>
              </a:rPr>
              <a:t> </a:t>
            </a:r>
            <a:r>
              <a:rPr lang="en-US" sz="2800" dirty="0">
                <a:latin typeface="Sylfaen" pitchFamily="18" charset="0"/>
              </a:rPr>
              <a:t>metadata, diagrams, </a:t>
            </a:r>
            <a:r>
              <a:rPr lang="en-US" sz="2800" dirty="0" err="1">
                <a:latin typeface="Sylfaen" pitchFamily="18" charset="0"/>
              </a:rPr>
              <a:t>etc</a:t>
            </a:r>
            <a:r>
              <a:rPr lang="ka-GE" sz="2800" dirty="0">
                <a:latin typeface="Sylfaen" pitchFamily="18" charset="0"/>
              </a:rPr>
              <a:t>.), </a:t>
            </a:r>
            <a:r>
              <a:rPr lang="en-US" sz="2800" dirty="0">
                <a:latin typeface="Sylfaen" pitchFamily="18" charset="0"/>
              </a:rPr>
              <a:t>so that users could better understand the results</a:t>
            </a:r>
            <a:endParaRPr lang="ru-RU" sz="2800" dirty="0">
              <a:latin typeface="Sylfaen" pitchFamily="18" charset="0"/>
            </a:endParaRPr>
          </a:p>
          <a:p>
            <a:endParaRPr lang="en-US" sz="2800" dirty="0">
              <a:latin typeface="Sylfaen" pitchFamily="18" charset="0"/>
            </a:endParaRPr>
          </a:p>
          <a:p>
            <a:pPr marL="914400" lvl="1" indent="-457200">
              <a:buFont typeface="Wingdings" pitchFamily="2" charset="2"/>
              <a:buChar char="§"/>
            </a:pPr>
            <a:r>
              <a:rPr lang="en-US" sz="3200" b="1" dirty="0">
                <a:latin typeface="Sylfaen" pitchFamily="18" charset="0"/>
              </a:rPr>
              <a:t>Timeliness</a:t>
            </a:r>
            <a:endParaRPr lang="en-US" sz="3200" dirty="0">
              <a:latin typeface="Sylfaen" pitchFamily="18" charset="0"/>
            </a:endParaRPr>
          </a:p>
          <a:p>
            <a:r>
              <a:rPr lang="en-US" sz="2800" dirty="0">
                <a:latin typeface="Sylfaen" pitchFamily="18" charset="0"/>
              </a:rPr>
              <a:t>Time lag between the provided data and events or phenomena described by them</a:t>
            </a:r>
            <a:endParaRPr lang="ru-RU" sz="2800" dirty="0">
              <a:latin typeface="Sylfaen" pitchFamily="18" charset="0"/>
            </a:endParaRPr>
          </a:p>
          <a:p>
            <a:endParaRPr lang="ru-RU" sz="2800" dirty="0">
              <a:latin typeface="Sylfaen" pitchFamily="18" charset="0"/>
            </a:endParaRPr>
          </a:p>
          <a:p>
            <a:pPr marL="914400" lvl="1" indent="-457200">
              <a:buFont typeface="Wingdings" pitchFamily="2" charset="2"/>
              <a:buChar char="§"/>
            </a:pPr>
            <a:r>
              <a:rPr lang="en-US" sz="3200" b="1" dirty="0">
                <a:latin typeface="Sylfaen" pitchFamily="18" charset="0"/>
              </a:rPr>
              <a:t>Completeness</a:t>
            </a:r>
            <a:r>
              <a:rPr lang="ka-GE" sz="3200" b="1" dirty="0">
                <a:latin typeface="Sylfaen" pitchFamily="18" charset="0"/>
              </a:rPr>
              <a:t> </a:t>
            </a:r>
            <a:r>
              <a:rPr lang="ka-GE" sz="2800" b="1" dirty="0">
                <a:latin typeface="Sylfaen" pitchFamily="18" charset="0"/>
              </a:rPr>
              <a:t>– </a:t>
            </a:r>
            <a:r>
              <a:rPr lang="en-US" sz="2800" dirty="0">
                <a:latin typeface="Sylfaen" pitchFamily="18" charset="0"/>
              </a:rPr>
              <a:t>are there any missing values or variables</a:t>
            </a:r>
            <a:r>
              <a:rPr lang="ka-GE" sz="2800" dirty="0">
                <a:latin typeface="Sylfaen" pitchFamily="18" charset="0"/>
              </a:rPr>
              <a:t>?</a:t>
            </a:r>
            <a:endParaRPr lang="en-US" sz="2800" dirty="0">
              <a:latin typeface="Sylfaen" pitchFamily="18" charset="0"/>
            </a:endParaRPr>
          </a:p>
          <a:p>
            <a:endParaRPr lang="en-US" sz="2800" dirty="0">
              <a:latin typeface="Sylfaen" pitchFamily="18" charset="0"/>
            </a:endParaRPr>
          </a:p>
        </p:txBody>
      </p:sp>
      <p:pic>
        <p:nvPicPr>
          <p:cNvPr id="21510" name="Рисунок 2"/>
          <p:cNvPicPr>
            <a:picLocks noChangeAspect="1"/>
          </p:cNvPicPr>
          <p:nvPr/>
        </p:nvPicPr>
        <p:blipFill>
          <a:blip r:embed="rId3"/>
          <a:srcRect/>
          <a:stretch>
            <a:fillRect/>
          </a:stretch>
        </p:blipFill>
        <p:spPr bwMode="auto">
          <a:xfrm>
            <a:off x="8166100" y="1558925"/>
            <a:ext cx="1222375" cy="787400"/>
          </a:xfrm>
          <a:prstGeom prst="rect">
            <a:avLst/>
          </a:prstGeom>
          <a:noFill/>
          <a:ln w="9525">
            <a:noFill/>
            <a:miter lim="800000"/>
            <a:headEnd/>
            <a:tailEnd/>
          </a:ln>
        </p:spPr>
      </p:pic>
    </p:spTree>
    <p:extLst>
      <p:ext uri="{BB962C8B-B14F-4D97-AF65-F5344CB8AC3E}">
        <p14:creationId xmlns:p14="http://schemas.microsoft.com/office/powerpoint/2010/main" val="1027924032"/>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750"/>
                                        <p:tgtEl>
                                          <p:spTgt spid="36"/>
                                        </p:tgtEl>
                                      </p:cBhvr>
                                    </p:animEffect>
                                  </p:childTnLst>
                                </p:cTn>
                              </p:par>
                              <p:par>
                                <p:cTn id="8" presetID="16" presetClass="entr" presetSubtype="21" fill="hold" grpId="0" nodeType="withEffect">
                                  <p:stCondLst>
                                    <p:cond delay="50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750"/>
                                        <p:tgtEl>
                                          <p:spTgt spid="34"/>
                                        </p:tgtEl>
                                      </p:cBhvr>
                                    </p:animEffect>
                                  </p:childTnLst>
                                </p:cTn>
                              </p:par>
                            </p:childTnLst>
                          </p:cTn>
                        </p:par>
                        <p:par>
                          <p:cTn id="11" fill="hold">
                            <p:stCondLst>
                              <p:cond delay="1250"/>
                            </p:stCondLst>
                            <p:childTnLst>
                              <p:par>
                                <p:cTn id="12" presetID="23" presetClass="entr" presetSubtype="16"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21"/>
          <p:cNvSpPr>
            <a:spLocks/>
          </p:cNvSpPr>
          <p:nvPr/>
        </p:nvSpPr>
        <p:spPr bwMode="auto">
          <a:xfrm>
            <a:off x="0" y="1247775"/>
            <a:ext cx="17554575" cy="927100"/>
          </a:xfrm>
          <a:custGeom>
            <a:avLst/>
            <a:gdLst>
              <a:gd name="T0" fmla="*/ 2147483647 w 7680"/>
              <a:gd name="T1" fmla="*/ 2147483647 h 404"/>
              <a:gd name="T2" fmla="*/ 2147483647 w 7680"/>
              <a:gd name="T3" fmla="*/ 0 h 404"/>
              <a:gd name="T4" fmla="*/ 0 w 7680"/>
              <a:gd name="T5" fmla="*/ 0 h 404"/>
              <a:gd name="T6" fmla="*/ 0 w 7680"/>
              <a:gd name="T7" fmla="*/ 2147483647 h 404"/>
              <a:gd name="T8" fmla="*/ 2147483647 w 7680"/>
              <a:gd name="T9" fmla="*/ 2147483647 h 404"/>
              <a:gd name="T10" fmla="*/ 2147483647 w 7680"/>
              <a:gd name="T11" fmla="*/ 2147483647 h 404"/>
              <a:gd name="T12" fmla="*/ 2147483647 w 7680"/>
              <a:gd name="T13" fmla="*/ 2147483647 h 404"/>
              <a:gd name="T14" fmla="*/ 2147483647 w 7680"/>
              <a:gd name="T15" fmla="*/ 2147483647 h 404"/>
              <a:gd name="T16" fmla="*/ 0 60000 65536"/>
              <a:gd name="T17" fmla="*/ 0 60000 65536"/>
              <a:gd name="T18" fmla="*/ 0 60000 65536"/>
              <a:gd name="T19" fmla="*/ 0 60000 65536"/>
              <a:gd name="T20" fmla="*/ 0 60000 65536"/>
              <a:gd name="T21" fmla="*/ 0 60000 65536"/>
              <a:gd name="T22" fmla="*/ 0 60000 65536"/>
              <a:gd name="T23" fmla="*/ 0 60000 65536"/>
              <a:gd name="T24" fmla="*/ 0 w 7680"/>
              <a:gd name="T25" fmla="*/ 0 h 404"/>
              <a:gd name="T26" fmla="*/ 7680 w 7680"/>
              <a:gd name="T27" fmla="*/ 404 h 4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0" h="404">
                <a:moveTo>
                  <a:pt x="7680" y="295"/>
                </a:moveTo>
                <a:cubicBezTo>
                  <a:pt x="7680" y="0"/>
                  <a:pt x="7680" y="0"/>
                  <a:pt x="7680" y="0"/>
                </a:cubicBezTo>
                <a:cubicBezTo>
                  <a:pt x="0" y="0"/>
                  <a:pt x="0" y="0"/>
                  <a:pt x="0" y="0"/>
                </a:cubicBezTo>
                <a:cubicBezTo>
                  <a:pt x="0" y="295"/>
                  <a:pt x="0" y="295"/>
                  <a:pt x="0" y="295"/>
                </a:cubicBezTo>
                <a:cubicBezTo>
                  <a:pt x="3708" y="404"/>
                  <a:pt x="3708" y="404"/>
                  <a:pt x="3708" y="404"/>
                </a:cubicBezTo>
                <a:cubicBezTo>
                  <a:pt x="3720" y="387"/>
                  <a:pt x="3690" y="259"/>
                  <a:pt x="3756" y="255"/>
                </a:cubicBezTo>
                <a:cubicBezTo>
                  <a:pt x="4004" y="243"/>
                  <a:pt x="3960" y="387"/>
                  <a:pt x="3972" y="404"/>
                </a:cubicBezTo>
                <a:lnTo>
                  <a:pt x="7680" y="295"/>
                </a:lnTo>
                <a:close/>
              </a:path>
            </a:pathLst>
          </a:custGeom>
          <a:solidFill>
            <a:srgbClr val="77D1F6"/>
          </a:solidFill>
          <a:ln w="9525">
            <a:noFill/>
            <a:miter lim="800000"/>
            <a:headEnd/>
            <a:tailEnd/>
          </a:ln>
        </p:spPr>
        <p:txBody>
          <a:bodyPr/>
          <a:lstStyle/>
          <a:p>
            <a:endParaRPr lang="ru-RU">
              <a:latin typeface="BPG Nino Mtavruli"/>
            </a:endParaRPr>
          </a:p>
        </p:txBody>
      </p:sp>
      <p:sp>
        <p:nvSpPr>
          <p:cNvPr id="36" name="Freeform 22"/>
          <p:cNvSpPr>
            <a:spLocks/>
          </p:cNvSpPr>
          <p:nvPr/>
        </p:nvSpPr>
        <p:spPr bwMode="auto">
          <a:xfrm>
            <a:off x="0" y="300038"/>
            <a:ext cx="17554575" cy="1876425"/>
          </a:xfrm>
          <a:custGeom>
            <a:avLst/>
            <a:gdLst>
              <a:gd name="T0" fmla="*/ 2147483647 w 7680"/>
              <a:gd name="T1" fmla="*/ 2147483647 h 818"/>
              <a:gd name="T2" fmla="*/ 2147483647 w 7680"/>
              <a:gd name="T3" fmla="*/ 0 h 818"/>
              <a:gd name="T4" fmla="*/ 0 w 7680"/>
              <a:gd name="T5" fmla="*/ 0 h 818"/>
              <a:gd name="T6" fmla="*/ 0 w 7680"/>
              <a:gd name="T7" fmla="*/ 2147483647 h 818"/>
              <a:gd name="T8" fmla="*/ 2147483647 w 7680"/>
              <a:gd name="T9" fmla="*/ 2147483647 h 818"/>
              <a:gd name="T10" fmla="*/ 2147483647 w 7680"/>
              <a:gd name="T11" fmla="*/ 2147483647 h 818"/>
              <a:gd name="T12" fmla="*/ 2147483647 w 7680"/>
              <a:gd name="T13" fmla="*/ 2147483647 h 818"/>
              <a:gd name="T14" fmla="*/ 2147483647 w 7680"/>
              <a:gd name="T15" fmla="*/ 2147483647 h 818"/>
              <a:gd name="T16" fmla="*/ 0 60000 65536"/>
              <a:gd name="T17" fmla="*/ 0 60000 65536"/>
              <a:gd name="T18" fmla="*/ 0 60000 65536"/>
              <a:gd name="T19" fmla="*/ 0 60000 65536"/>
              <a:gd name="T20" fmla="*/ 0 60000 65536"/>
              <a:gd name="T21" fmla="*/ 0 60000 65536"/>
              <a:gd name="T22" fmla="*/ 0 60000 65536"/>
              <a:gd name="T23" fmla="*/ 0 60000 65536"/>
              <a:gd name="T24" fmla="*/ 0 w 7680"/>
              <a:gd name="T25" fmla="*/ 0 h 818"/>
              <a:gd name="T26" fmla="*/ 7680 w 7680"/>
              <a:gd name="T27" fmla="*/ 818 h 8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0" h="818">
                <a:moveTo>
                  <a:pt x="7680" y="522"/>
                </a:moveTo>
                <a:cubicBezTo>
                  <a:pt x="7680" y="0"/>
                  <a:pt x="7680" y="0"/>
                  <a:pt x="7680" y="0"/>
                </a:cubicBezTo>
                <a:cubicBezTo>
                  <a:pt x="0" y="0"/>
                  <a:pt x="0" y="0"/>
                  <a:pt x="0" y="0"/>
                </a:cubicBezTo>
                <a:cubicBezTo>
                  <a:pt x="0" y="522"/>
                  <a:pt x="0" y="522"/>
                  <a:pt x="0" y="522"/>
                </a:cubicBezTo>
                <a:cubicBezTo>
                  <a:pt x="3708" y="818"/>
                  <a:pt x="3708" y="818"/>
                  <a:pt x="3708" y="818"/>
                </a:cubicBezTo>
                <a:cubicBezTo>
                  <a:pt x="3720" y="774"/>
                  <a:pt x="3766" y="564"/>
                  <a:pt x="3832" y="564"/>
                </a:cubicBezTo>
                <a:cubicBezTo>
                  <a:pt x="3898" y="564"/>
                  <a:pt x="3965" y="774"/>
                  <a:pt x="3977" y="818"/>
                </a:cubicBezTo>
                <a:lnTo>
                  <a:pt x="7680" y="522"/>
                </a:lnTo>
                <a:close/>
              </a:path>
            </a:pathLst>
          </a:custGeom>
          <a:solidFill>
            <a:srgbClr val="00B4F0"/>
          </a:solidFill>
          <a:ln w="9525">
            <a:noFill/>
            <a:miter lim="800000"/>
            <a:headEnd/>
            <a:tailEnd/>
          </a:ln>
        </p:spPr>
        <p:txBody>
          <a:bodyPr/>
          <a:lstStyle/>
          <a:p>
            <a:endParaRPr lang="ru-RU">
              <a:latin typeface="BPG Nino Mtavruli"/>
            </a:endParaRPr>
          </a:p>
        </p:txBody>
      </p:sp>
      <p:pic>
        <p:nvPicPr>
          <p:cNvPr id="22531" name="Рисунок 39"/>
          <p:cNvPicPr>
            <a:picLocks noChangeAspect="1"/>
          </p:cNvPicPr>
          <p:nvPr/>
        </p:nvPicPr>
        <p:blipFill>
          <a:blip r:embed="rId2"/>
          <a:srcRect/>
          <a:stretch>
            <a:fillRect/>
          </a:stretch>
        </p:blipFill>
        <p:spPr bwMode="auto">
          <a:xfrm>
            <a:off x="0" y="0"/>
            <a:ext cx="17621250" cy="2198688"/>
          </a:xfrm>
          <a:prstGeom prst="rect">
            <a:avLst/>
          </a:prstGeom>
          <a:noFill/>
          <a:ln w="9525">
            <a:noFill/>
            <a:miter lim="800000"/>
            <a:headEnd/>
            <a:tailEnd/>
          </a:ln>
        </p:spPr>
      </p:pic>
      <p:sp>
        <p:nvSpPr>
          <p:cNvPr id="13" name="Прямоугольник 12">
            <a:extLst>
              <a:ext uri="{FF2B5EF4-FFF2-40B4-BE49-F238E27FC236}"/>
            </a:extLst>
          </p:cNvPr>
          <p:cNvSpPr/>
          <p:nvPr/>
        </p:nvSpPr>
        <p:spPr>
          <a:xfrm>
            <a:off x="2327275" y="447675"/>
            <a:ext cx="12901613" cy="769938"/>
          </a:xfrm>
          <a:prstGeom prst="rect">
            <a:avLst/>
          </a:prstGeom>
        </p:spPr>
        <p:txBody>
          <a:bodyPr>
            <a:spAutoFit/>
          </a:bodyPr>
          <a:lstStyle/>
          <a:p>
            <a:pPr algn="ctr" fontAlgn="auto">
              <a:spcBef>
                <a:spcPct val="50000"/>
              </a:spcBef>
              <a:spcAft>
                <a:spcPts val="0"/>
              </a:spcAft>
              <a:defRPr/>
            </a:pPr>
            <a:r>
              <a:rPr lang="en-US" sz="4400" b="1" dirty="0">
                <a:solidFill>
                  <a:schemeClr val="bg1"/>
                </a:solidFill>
                <a:latin typeface="+mj-lt"/>
              </a:rPr>
              <a:t>Quality </a:t>
            </a:r>
            <a:r>
              <a:rPr lang="en-US" sz="4400" b="1">
                <a:solidFill>
                  <a:schemeClr val="bg1"/>
                </a:solidFill>
                <a:latin typeface="+mj-lt"/>
              </a:rPr>
              <a:t>of </a:t>
            </a:r>
            <a:r>
              <a:rPr lang="en-US" sz="4400" b="1" smtClean="0">
                <a:solidFill>
                  <a:schemeClr val="bg1"/>
                </a:solidFill>
              </a:rPr>
              <a:t>incoming</a:t>
            </a:r>
            <a:r>
              <a:rPr lang="en-US" sz="4400" b="1" smtClean="0">
                <a:solidFill>
                  <a:schemeClr val="bg1"/>
                </a:solidFill>
                <a:latin typeface="+mj-lt"/>
              </a:rPr>
              <a:t> </a:t>
            </a:r>
            <a:r>
              <a:rPr lang="en-US" sz="4400" b="1" dirty="0">
                <a:solidFill>
                  <a:schemeClr val="bg1"/>
                </a:solidFill>
                <a:latin typeface="+mj-lt"/>
              </a:rPr>
              <a:t>data</a:t>
            </a:r>
            <a:endParaRPr lang="en-US" altLang="en-US" sz="4000" b="1" spc="200" dirty="0">
              <a:solidFill>
                <a:schemeClr val="bg1"/>
              </a:solidFill>
              <a:latin typeface="BPG Nino Mtavruli" panose="02000506000000020004" pitchFamily="2" charset="0"/>
              <a:cs typeface="Times New Roman" panose="02020603050405020304" pitchFamily="18" charset="0"/>
            </a:endParaRPr>
          </a:p>
        </p:txBody>
      </p:sp>
      <p:sp>
        <p:nvSpPr>
          <p:cNvPr id="25" name="Прямоугольник 11"/>
          <p:cNvSpPr>
            <a:spLocks noChangeArrowheads="1"/>
          </p:cNvSpPr>
          <p:nvPr/>
        </p:nvSpPr>
        <p:spPr bwMode="auto">
          <a:xfrm>
            <a:off x="933450" y="2276475"/>
            <a:ext cx="16459200" cy="7171194"/>
          </a:xfrm>
          <a:prstGeom prst="rect">
            <a:avLst/>
          </a:prstGeom>
          <a:noFill/>
          <a:ln w="9525">
            <a:noFill/>
            <a:miter lim="800000"/>
            <a:headEnd/>
            <a:tailEnd/>
          </a:ln>
        </p:spPr>
        <p:txBody>
          <a:bodyPr>
            <a:spAutoFit/>
          </a:bodyPr>
          <a:lstStyle/>
          <a:p>
            <a:pPr marL="457200" indent="-457200">
              <a:spcAft>
                <a:spcPts val="600"/>
              </a:spcAft>
              <a:buFont typeface="Wingdings" pitchFamily="2" charset="2"/>
              <a:buChar char="§"/>
            </a:pPr>
            <a:r>
              <a:rPr lang="en-US" sz="3200" b="1" dirty="0">
                <a:latin typeface="Sylfaen" pitchFamily="18" charset="0"/>
              </a:rPr>
              <a:t>Relevance</a:t>
            </a:r>
          </a:p>
          <a:p>
            <a:pPr marL="1371600" lvl="2" indent="-457200">
              <a:buFont typeface="Wingdings" pitchFamily="2" charset="2"/>
              <a:buChar char="Ø"/>
            </a:pPr>
            <a:r>
              <a:rPr lang="en-US" sz="2800" dirty="0">
                <a:latin typeface="Sylfaen" pitchFamily="18" charset="0"/>
              </a:rPr>
              <a:t>Are the produced statistical data required</a:t>
            </a:r>
            <a:r>
              <a:rPr lang="ru-RU" sz="2800" dirty="0">
                <a:latin typeface="Sylfaen" pitchFamily="18" charset="0"/>
              </a:rPr>
              <a:t>?</a:t>
            </a:r>
            <a:endParaRPr lang="en-US" sz="2800" dirty="0">
              <a:latin typeface="Sylfaen" pitchFamily="18" charset="0"/>
            </a:endParaRPr>
          </a:p>
          <a:p>
            <a:pPr marL="1371600" lvl="2" indent="-457200">
              <a:buFont typeface="Wingdings" pitchFamily="2" charset="2"/>
              <a:buChar char="Ø"/>
            </a:pPr>
            <a:r>
              <a:rPr lang="en-US" sz="2800" dirty="0">
                <a:latin typeface="Sylfaen" pitchFamily="18" charset="0"/>
              </a:rPr>
              <a:t>Are the required statistical data produced</a:t>
            </a:r>
            <a:r>
              <a:rPr lang="ka-GE" sz="2800" dirty="0">
                <a:latin typeface="Sylfaen" pitchFamily="18" charset="0"/>
              </a:rPr>
              <a:t>?</a:t>
            </a:r>
            <a:endParaRPr lang="en-US" sz="2800" dirty="0">
              <a:latin typeface="Sylfaen" pitchFamily="18" charset="0"/>
            </a:endParaRPr>
          </a:p>
          <a:p>
            <a:pPr marL="1371600" lvl="2" indent="-457200">
              <a:buFont typeface="Wingdings" pitchFamily="2" charset="2"/>
              <a:buChar char="Ø"/>
            </a:pPr>
            <a:r>
              <a:rPr lang="en-US" sz="2800" dirty="0">
                <a:latin typeface="Sylfaen" pitchFamily="18" charset="0"/>
              </a:rPr>
              <a:t>Do the concepts, definitions and classifications meet user requirements</a:t>
            </a:r>
            <a:r>
              <a:rPr lang="ka-GE" sz="2800" dirty="0">
                <a:latin typeface="Sylfaen" pitchFamily="18" charset="0"/>
              </a:rPr>
              <a:t>?</a:t>
            </a:r>
            <a:endParaRPr lang="ru-RU" sz="2800" dirty="0">
              <a:latin typeface="Sylfaen" pitchFamily="18" charset="0"/>
            </a:endParaRPr>
          </a:p>
          <a:p>
            <a:pPr marL="1371600" lvl="2" indent="-457200">
              <a:buFont typeface="Wingdings" pitchFamily="2" charset="2"/>
              <a:buChar char="Ø"/>
            </a:pPr>
            <a:endParaRPr lang="en-US" sz="2800" dirty="0">
              <a:latin typeface="Sylfaen" pitchFamily="18" charset="0"/>
            </a:endParaRPr>
          </a:p>
          <a:p>
            <a:pPr marL="457200" indent="-457200">
              <a:spcAft>
                <a:spcPts val="600"/>
              </a:spcAft>
              <a:buFont typeface="Wingdings" pitchFamily="2" charset="2"/>
              <a:buChar char="§"/>
            </a:pPr>
            <a:r>
              <a:rPr lang="ka-GE" sz="3200" b="1" dirty="0">
                <a:latin typeface="Sylfaen" pitchFamily="18" charset="0"/>
              </a:rPr>
              <a:t> </a:t>
            </a:r>
            <a:r>
              <a:rPr lang="en-US" sz="3200" b="1" dirty="0">
                <a:latin typeface="Sylfaen" pitchFamily="18" charset="0"/>
              </a:rPr>
              <a:t>Accessibility</a:t>
            </a:r>
          </a:p>
          <a:p>
            <a:pPr lvl="1"/>
            <a:r>
              <a:rPr lang="ru-RU" sz="3200" b="1" dirty="0">
                <a:latin typeface="Sylfaen" pitchFamily="18" charset="0"/>
              </a:rPr>
              <a:t>         </a:t>
            </a:r>
            <a:r>
              <a:rPr lang="en-US" sz="2800" dirty="0">
                <a:latin typeface="Sylfaen" pitchFamily="18" charset="0"/>
              </a:rPr>
              <a:t>Prices</a:t>
            </a:r>
            <a:r>
              <a:rPr lang="ka-GE" sz="2800" dirty="0">
                <a:latin typeface="Sylfaen" pitchFamily="18" charset="0"/>
              </a:rPr>
              <a:t>, </a:t>
            </a:r>
            <a:r>
              <a:rPr lang="en-US" sz="2800" dirty="0">
                <a:latin typeface="Sylfaen" pitchFamily="18" charset="0"/>
              </a:rPr>
              <a:t>format</a:t>
            </a:r>
            <a:r>
              <a:rPr lang="ka-GE" sz="2800" dirty="0">
                <a:latin typeface="Sylfaen" pitchFamily="18" charset="0"/>
              </a:rPr>
              <a:t>, </a:t>
            </a:r>
            <a:r>
              <a:rPr lang="en-US" sz="2800" dirty="0">
                <a:latin typeface="Sylfaen" pitchFamily="18" charset="0"/>
              </a:rPr>
              <a:t>location</a:t>
            </a:r>
            <a:r>
              <a:rPr lang="ka-GE" sz="2800" dirty="0">
                <a:latin typeface="Sylfaen" pitchFamily="18" charset="0"/>
              </a:rPr>
              <a:t>, </a:t>
            </a:r>
            <a:r>
              <a:rPr lang="en-US" sz="2800" dirty="0">
                <a:latin typeface="Sylfaen" pitchFamily="18" charset="0"/>
              </a:rPr>
              <a:t>language, etc</a:t>
            </a:r>
            <a:r>
              <a:rPr lang="en-US" sz="2800">
                <a:latin typeface="Sylfaen" pitchFamily="18" charset="0"/>
              </a:rPr>
              <a:t>.</a:t>
            </a:r>
            <a:r>
              <a:rPr lang="ka-GE" sz="2800" smtClean="0">
                <a:latin typeface="Sylfaen" pitchFamily="18" charset="0"/>
              </a:rPr>
              <a:t>; </a:t>
            </a:r>
            <a:endParaRPr lang="ru-RU" sz="2800" dirty="0">
              <a:latin typeface="Sylfaen" pitchFamily="18" charset="0"/>
            </a:endParaRPr>
          </a:p>
          <a:p>
            <a:pPr marL="457200" indent="-457200"/>
            <a:endParaRPr lang="ru-RU" sz="2800" dirty="0">
              <a:latin typeface="Sylfaen" pitchFamily="18" charset="0"/>
            </a:endParaRPr>
          </a:p>
          <a:p>
            <a:pPr marL="457200" indent="-457200">
              <a:spcAft>
                <a:spcPts val="600"/>
              </a:spcAft>
              <a:buFont typeface="Wingdings" pitchFamily="2" charset="2"/>
              <a:buChar char="§"/>
            </a:pPr>
            <a:r>
              <a:rPr lang="en-US" sz="2800" b="1" dirty="0">
                <a:latin typeface="Sylfaen" pitchFamily="18" charset="0"/>
              </a:rPr>
              <a:t>Comparability with other sources</a:t>
            </a:r>
          </a:p>
          <a:p>
            <a:pPr marL="1371600" lvl="2" indent="-457200">
              <a:buFont typeface="Wingdings" pitchFamily="2" charset="2"/>
              <a:buChar char="Ø"/>
            </a:pPr>
            <a:r>
              <a:rPr lang="en-US" sz="2800" dirty="0">
                <a:latin typeface="Sylfaen" pitchFamily="18" charset="0"/>
              </a:rPr>
              <a:t>Comparability over time</a:t>
            </a:r>
          </a:p>
          <a:p>
            <a:pPr marL="1371600" lvl="2" indent="-457200">
              <a:buFont typeface="Wingdings" pitchFamily="2" charset="2"/>
              <a:buChar char="Ø"/>
            </a:pPr>
            <a:r>
              <a:rPr lang="en-US" sz="2800" dirty="0">
                <a:latin typeface="Sylfaen" pitchFamily="18" charset="0"/>
              </a:rPr>
              <a:t>Spatial comparability</a:t>
            </a:r>
            <a:r>
              <a:rPr lang="ka-GE" sz="2800" dirty="0">
                <a:latin typeface="Sylfaen" pitchFamily="18" charset="0"/>
              </a:rPr>
              <a:t> (</a:t>
            </a:r>
            <a:r>
              <a:rPr lang="en-US" sz="2800" dirty="0">
                <a:latin typeface="Sylfaen" pitchFamily="18" charset="0"/>
              </a:rPr>
              <a:t>e.g.</a:t>
            </a:r>
            <a:r>
              <a:rPr lang="ka-GE" sz="2800" dirty="0">
                <a:latin typeface="Sylfaen" pitchFamily="18" charset="0"/>
              </a:rPr>
              <a:t>, </a:t>
            </a:r>
            <a:r>
              <a:rPr lang="en-US" sz="2800" dirty="0">
                <a:latin typeface="Sylfaen" pitchFamily="18" charset="0"/>
              </a:rPr>
              <a:t>across countries</a:t>
            </a:r>
            <a:r>
              <a:rPr lang="ka-GE" sz="2800" dirty="0">
                <a:latin typeface="Sylfaen" pitchFamily="18" charset="0"/>
              </a:rPr>
              <a:t> / </a:t>
            </a:r>
            <a:r>
              <a:rPr lang="en-US" sz="2800" dirty="0">
                <a:latin typeface="Sylfaen" pitchFamily="18" charset="0"/>
              </a:rPr>
              <a:t>regions</a:t>
            </a:r>
            <a:r>
              <a:rPr lang="ka-GE" sz="2800" dirty="0">
                <a:latin typeface="Sylfaen" pitchFamily="18" charset="0"/>
              </a:rPr>
              <a:t>)</a:t>
            </a:r>
            <a:endParaRPr lang="en-US" sz="2800" dirty="0">
              <a:latin typeface="Sylfaen" pitchFamily="18" charset="0"/>
            </a:endParaRPr>
          </a:p>
          <a:p>
            <a:pPr lvl="2"/>
            <a:endParaRPr lang="ru-RU" sz="2800" dirty="0">
              <a:latin typeface="Sylfaen" pitchFamily="18" charset="0"/>
            </a:endParaRPr>
          </a:p>
          <a:p>
            <a:pPr marL="457200" indent="-457200">
              <a:spcAft>
                <a:spcPts val="600"/>
              </a:spcAft>
              <a:buFont typeface="Wingdings" pitchFamily="2" charset="2"/>
              <a:buChar char="§"/>
            </a:pPr>
            <a:r>
              <a:rPr lang="en-US" sz="3200" b="1" dirty="0">
                <a:latin typeface="Sylfaen" pitchFamily="18" charset="0"/>
              </a:rPr>
              <a:t>Punctuality</a:t>
            </a:r>
          </a:p>
          <a:p>
            <a:pPr lvl="3"/>
            <a:r>
              <a:rPr lang="en-US" sz="2800" dirty="0">
                <a:latin typeface="Sylfaen" pitchFamily="18" charset="0"/>
              </a:rPr>
              <a:t>Difference between the actual date of supply and the</a:t>
            </a:r>
            <a:r>
              <a:rPr lang="ka-GE" sz="2800" dirty="0">
                <a:latin typeface="Sylfaen" pitchFamily="18" charset="0"/>
              </a:rPr>
              <a:t> </a:t>
            </a:r>
            <a:r>
              <a:rPr lang="en-US" sz="2800" dirty="0">
                <a:latin typeface="Sylfaen" pitchFamily="18" charset="0"/>
              </a:rPr>
              <a:t>promised date of supply</a:t>
            </a:r>
          </a:p>
          <a:p>
            <a:pPr marL="1371600" lvl="2" indent="-457200">
              <a:buFont typeface="Wingdings" pitchFamily="2" charset="2"/>
              <a:buChar char="Ø"/>
            </a:pPr>
            <a:endParaRPr lang="en-US" sz="3200" b="1" dirty="0">
              <a:latin typeface="Sylfaen" pitchFamily="18" charset="0"/>
            </a:endParaRPr>
          </a:p>
        </p:txBody>
      </p:sp>
      <p:pic>
        <p:nvPicPr>
          <p:cNvPr id="22534" name="Рисунок 2"/>
          <p:cNvPicPr>
            <a:picLocks noChangeAspect="1"/>
          </p:cNvPicPr>
          <p:nvPr/>
        </p:nvPicPr>
        <p:blipFill>
          <a:blip r:embed="rId3"/>
          <a:srcRect/>
          <a:stretch>
            <a:fillRect/>
          </a:stretch>
        </p:blipFill>
        <p:spPr bwMode="auto">
          <a:xfrm>
            <a:off x="7861300" y="1558925"/>
            <a:ext cx="1458913" cy="939800"/>
          </a:xfrm>
          <a:prstGeom prst="rect">
            <a:avLst/>
          </a:prstGeom>
          <a:noFill/>
          <a:ln w="9525">
            <a:noFill/>
            <a:miter lim="800000"/>
            <a:headEnd/>
            <a:tailEnd/>
          </a:ln>
        </p:spPr>
      </p:pic>
      <p:grpSp>
        <p:nvGrpSpPr>
          <p:cNvPr id="2" name="Group 1"/>
          <p:cNvGrpSpPr/>
          <p:nvPr/>
        </p:nvGrpSpPr>
        <p:grpSpPr>
          <a:xfrm>
            <a:off x="10829945" y="4146754"/>
            <a:ext cx="5934885" cy="3761596"/>
            <a:chOff x="9387757" y="5128651"/>
            <a:chExt cx="7500878" cy="4386045"/>
          </a:xfrm>
        </p:grpSpPr>
        <p:grpSp>
          <p:nvGrpSpPr>
            <p:cNvPr id="9" name="Группа 38">
              <a:extLst>
                <a:ext uri="{FF2B5EF4-FFF2-40B4-BE49-F238E27FC236}">
                  <a16:creationId xmlns:a16="http://schemas.microsoft.com/office/drawing/2014/main" xmlns="" id="{CF9C61E1-E6AA-467B-B588-B0587049F5BE}"/>
                </a:ext>
              </a:extLst>
            </p:cNvPr>
            <p:cNvGrpSpPr/>
            <p:nvPr/>
          </p:nvGrpSpPr>
          <p:grpSpPr>
            <a:xfrm>
              <a:off x="14854929" y="6283864"/>
              <a:ext cx="1993236" cy="549910"/>
              <a:chOff x="14898965" y="4979882"/>
              <a:chExt cx="1993236" cy="549910"/>
            </a:xfrm>
          </p:grpSpPr>
          <p:sp>
            <p:nvSpPr>
              <p:cNvPr id="50" name="Прямоугольник: скругленные углы 31">
                <a:extLst>
                  <a:ext uri="{FF2B5EF4-FFF2-40B4-BE49-F238E27FC236}">
                    <a16:creationId xmlns:a16="http://schemas.microsoft.com/office/drawing/2014/main" xmlns="" id="{B4534237-8FE3-4516-AF55-D51DBBF54FBD}"/>
                  </a:ext>
                </a:extLst>
              </p:cNvPr>
              <p:cNvSpPr/>
              <p:nvPr/>
            </p:nvSpPr>
            <p:spPr>
              <a:xfrm>
                <a:off x="14898965" y="4979882"/>
                <a:ext cx="1993236" cy="549910"/>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anose="02020603050405020304" pitchFamily="18" charset="0"/>
                  <a:cs typeface="Times New Roman" panose="02020603050405020304" pitchFamily="18" charset="0"/>
                </a:endParaRPr>
              </a:p>
            </p:txBody>
          </p:sp>
          <p:sp>
            <p:nvSpPr>
              <p:cNvPr id="51" name="Прямоугольник 10">
                <a:extLst>
                  <a:ext uri="{FF2B5EF4-FFF2-40B4-BE49-F238E27FC236}">
                    <a16:creationId xmlns:a16="http://schemas.microsoft.com/office/drawing/2014/main" xmlns="" id="{5B983388-CA73-40BD-88DE-9DAE4AD3A247}"/>
                  </a:ext>
                </a:extLst>
              </p:cNvPr>
              <p:cNvSpPr/>
              <p:nvPr/>
            </p:nvSpPr>
            <p:spPr>
              <a:xfrm>
                <a:off x="14953675" y="5070171"/>
                <a:ext cx="1642502" cy="369332"/>
              </a:xfrm>
              <a:prstGeom prst="rect">
                <a:avLst/>
              </a:prstGeom>
            </p:spPr>
            <p:txBody>
              <a:bodyPr wrap="none">
                <a:spAutoFit/>
              </a:bodyPr>
              <a:lstStyle/>
              <a:p>
                <a:r>
                  <a:rPr lang="en-US" spc="100" dirty="0">
                    <a:solidFill>
                      <a:srgbClr val="0080BD"/>
                    </a:solidFill>
                    <a:latin typeface="Times New Roman" panose="02020603050405020304" pitchFamily="18" charset="0"/>
                    <a:cs typeface="Times New Roman" panose="02020603050405020304" pitchFamily="18" charset="0"/>
                  </a:rPr>
                  <a:t>RELEVANCE</a:t>
                </a:r>
                <a:endParaRPr lang="ru-RU" dirty="0">
                  <a:latin typeface="Times New Roman" panose="02020603050405020304" pitchFamily="18" charset="0"/>
                  <a:cs typeface="Times New Roman" panose="02020603050405020304" pitchFamily="18" charset="0"/>
                </a:endParaRPr>
              </a:p>
            </p:txBody>
          </p:sp>
        </p:grpSp>
        <p:grpSp>
          <p:nvGrpSpPr>
            <p:cNvPr id="10" name="Группа 37">
              <a:extLst>
                <a:ext uri="{FF2B5EF4-FFF2-40B4-BE49-F238E27FC236}">
                  <a16:creationId xmlns:a16="http://schemas.microsoft.com/office/drawing/2014/main" xmlns="" id="{B2749FDA-E23A-470D-AE90-0DB3B99961E0}"/>
                </a:ext>
              </a:extLst>
            </p:cNvPr>
            <p:cNvGrpSpPr/>
            <p:nvPr/>
          </p:nvGrpSpPr>
          <p:grpSpPr>
            <a:xfrm>
              <a:off x="14062950" y="6490585"/>
              <a:ext cx="791979" cy="301201"/>
              <a:chOff x="14106986" y="5186603"/>
              <a:chExt cx="791979" cy="301201"/>
            </a:xfrm>
          </p:grpSpPr>
          <p:cxnSp>
            <p:nvCxnSpPr>
              <p:cNvPr id="47" name="Прямая соединительная линия 32">
                <a:extLst>
                  <a:ext uri="{FF2B5EF4-FFF2-40B4-BE49-F238E27FC236}">
                    <a16:creationId xmlns:a16="http://schemas.microsoft.com/office/drawing/2014/main" xmlns="" id="{2032400E-7542-4001-B832-F8801E702878}"/>
                  </a:ext>
                </a:extLst>
              </p:cNvPr>
              <p:cNvCxnSpPr>
                <a:cxnSpLocks/>
              </p:cNvCxnSpPr>
              <p:nvPr/>
            </p:nvCxnSpPr>
            <p:spPr>
              <a:xfrm flipH="1">
                <a:off x="14106986" y="5234940"/>
                <a:ext cx="417203" cy="25286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36">
                <a:extLst>
                  <a:ext uri="{FF2B5EF4-FFF2-40B4-BE49-F238E27FC236}">
                    <a16:creationId xmlns:a16="http://schemas.microsoft.com/office/drawing/2014/main" xmlns="" id="{BCC23D51-D4D4-45E2-AFC2-42E10D6A3C6A}"/>
                  </a:ext>
                </a:extLst>
              </p:cNvPr>
              <p:cNvCxnSpPr>
                <a:cxnSpLocks/>
              </p:cNvCxnSpPr>
              <p:nvPr/>
            </p:nvCxnSpPr>
            <p:spPr>
              <a:xfrm flipH="1">
                <a:off x="14510339" y="5239702"/>
                <a:ext cx="38862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9" name="Овал 34">
                <a:extLst>
                  <a:ext uri="{FF2B5EF4-FFF2-40B4-BE49-F238E27FC236}">
                    <a16:creationId xmlns:a16="http://schemas.microsoft.com/office/drawing/2014/main" xmlns="" id="{F147805B-D83F-4312-84EB-A83EAE81C9C0}"/>
                  </a:ext>
                </a:extLst>
              </p:cNvPr>
              <p:cNvSpPr/>
              <p:nvPr/>
            </p:nvSpPr>
            <p:spPr>
              <a:xfrm>
                <a:off x="14435796" y="5186603"/>
                <a:ext cx="145518" cy="1455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anose="02020603050405020304" pitchFamily="18" charset="0"/>
                  <a:cs typeface="Times New Roman" panose="02020603050405020304" pitchFamily="18" charset="0"/>
                </a:endParaRPr>
              </a:p>
            </p:txBody>
          </p:sp>
        </p:grpSp>
        <p:grpSp>
          <p:nvGrpSpPr>
            <p:cNvPr id="11" name="Группа 41">
              <a:extLst>
                <a:ext uri="{FF2B5EF4-FFF2-40B4-BE49-F238E27FC236}">
                  <a16:creationId xmlns:a16="http://schemas.microsoft.com/office/drawing/2014/main" xmlns="" id="{04FEA4D2-E400-41EF-9568-109DA02BCB8C}"/>
                </a:ext>
              </a:extLst>
            </p:cNvPr>
            <p:cNvGrpSpPr/>
            <p:nvPr/>
          </p:nvGrpSpPr>
          <p:grpSpPr>
            <a:xfrm flipV="1">
              <a:off x="14034630" y="7887371"/>
              <a:ext cx="791979" cy="322948"/>
              <a:chOff x="14106986" y="5186603"/>
              <a:chExt cx="791979" cy="301201"/>
            </a:xfrm>
          </p:grpSpPr>
          <p:cxnSp>
            <p:nvCxnSpPr>
              <p:cNvPr id="44" name="Прямая соединительная линия 42">
                <a:extLst>
                  <a:ext uri="{FF2B5EF4-FFF2-40B4-BE49-F238E27FC236}">
                    <a16:creationId xmlns:a16="http://schemas.microsoft.com/office/drawing/2014/main" xmlns="" id="{2A7CA6C3-9747-41E4-8D3A-73A4AA753184}"/>
                  </a:ext>
                </a:extLst>
              </p:cNvPr>
              <p:cNvCxnSpPr>
                <a:cxnSpLocks/>
              </p:cNvCxnSpPr>
              <p:nvPr/>
            </p:nvCxnSpPr>
            <p:spPr>
              <a:xfrm flipH="1">
                <a:off x="14106986" y="5234940"/>
                <a:ext cx="417203" cy="25286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3">
                <a:extLst>
                  <a:ext uri="{FF2B5EF4-FFF2-40B4-BE49-F238E27FC236}">
                    <a16:creationId xmlns:a16="http://schemas.microsoft.com/office/drawing/2014/main" xmlns="" id="{A17536B2-A10C-4460-A5B2-E1A52C853B9A}"/>
                  </a:ext>
                </a:extLst>
              </p:cNvPr>
              <p:cNvCxnSpPr>
                <a:cxnSpLocks/>
              </p:cNvCxnSpPr>
              <p:nvPr/>
            </p:nvCxnSpPr>
            <p:spPr>
              <a:xfrm flipH="1">
                <a:off x="14510339" y="5239702"/>
                <a:ext cx="38862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6" name="Овал 44">
                <a:extLst>
                  <a:ext uri="{FF2B5EF4-FFF2-40B4-BE49-F238E27FC236}">
                    <a16:creationId xmlns:a16="http://schemas.microsoft.com/office/drawing/2014/main" xmlns="" id="{DE83344A-0A37-4377-A3BE-F00BCBD9F89D}"/>
                  </a:ext>
                </a:extLst>
              </p:cNvPr>
              <p:cNvSpPr/>
              <p:nvPr/>
            </p:nvSpPr>
            <p:spPr>
              <a:xfrm>
                <a:off x="14435796" y="5186603"/>
                <a:ext cx="145518" cy="1455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anose="02020603050405020304" pitchFamily="18" charset="0"/>
                  <a:cs typeface="Times New Roman" panose="02020603050405020304" pitchFamily="18" charset="0"/>
                </a:endParaRPr>
              </a:p>
            </p:txBody>
          </p:sp>
        </p:grpSp>
        <p:sp>
          <p:nvSpPr>
            <p:cNvPr id="12" name="Прямоугольник: скругленные углы 47">
              <a:extLst>
                <a:ext uri="{FF2B5EF4-FFF2-40B4-BE49-F238E27FC236}">
                  <a16:creationId xmlns:a16="http://schemas.microsoft.com/office/drawing/2014/main" xmlns="" id="{5C54FCE8-DEAF-42C0-9464-BDDFA37521CD}"/>
                </a:ext>
              </a:extLst>
            </p:cNvPr>
            <p:cNvSpPr/>
            <p:nvPr/>
          </p:nvSpPr>
          <p:spPr>
            <a:xfrm>
              <a:off x="14831470" y="7876403"/>
              <a:ext cx="1993236" cy="549910"/>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anose="02020603050405020304" pitchFamily="18" charset="0"/>
                <a:cs typeface="Times New Roman" panose="02020603050405020304" pitchFamily="18" charset="0"/>
              </a:endParaRPr>
            </a:p>
          </p:txBody>
        </p:sp>
        <p:sp>
          <p:nvSpPr>
            <p:cNvPr id="14" name="Прямоугольник 48">
              <a:extLst>
                <a:ext uri="{FF2B5EF4-FFF2-40B4-BE49-F238E27FC236}">
                  <a16:creationId xmlns:a16="http://schemas.microsoft.com/office/drawing/2014/main" xmlns="" id="{C8685C48-47AC-4467-B36D-F9D0B69E3D5F}"/>
                </a:ext>
              </a:extLst>
            </p:cNvPr>
            <p:cNvSpPr/>
            <p:nvPr/>
          </p:nvSpPr>
          <p:spPr>
            <a:xfrm>
              <a:off x="14767542" y="7966692"/>
              <a:ext cx="2121093" cy="369332"/>
            </a:xfrm>
            <a:prstGeom prst="rect">
              <a:avLst/>
            </a:prstGeom>
          </p:spPr>
          <p:txBody>
            <a:bodyPr wrap="none">
              <a:spAutoFit/>
            </a:bodyPr>
            <a:lstStyle/>
            <a:p>
              <a:pPr algn="ctr"/>
              <a:r>
                <a:rPr lang="en-US" spc="100" dirty="0">
                  <a:solidFill>
                    <a:srgbClr val="0080BD"/>
                  </a:solidFill>
                  <a:latin typeface="Times New Roman" panose="02020603050405020304" pitchFamily="18" charset="0"/>
                  <a:cs typeface="Times New Roman" panose="02020603050405020304" pitchFamily="18" charset="0"/>
                </a:rPr>
                <a:t>ACCESSEBILITY</a:t>
              </a:r>
              <a:endParaRPr lang="ru-RU" dirty="0">
                <a:latin typeface="Times New Roman" panose="02020603050405020304" pitchFamily="18" charset="0"/>
                <a:cs typeface="Times New Roman" panose="02020603050405020304" pitchFamily="18" charset="0"/>
              </a:endParaRPr>
            </a:p>
          </p:txBody>
        </p:sp>
        <p:grpSp>
          <p:nvGrpSpPr>
            <p:cNvPr id="15" name="Группа 49">
              <a:extLst>
                <a:ext uri="{FF2B5EF4-FFF2-40B4-BE49-F238E27FC236}">
                  <a16:creationId xmlns:a16="http://schemas.microsoft.com/office/drawing/2014/main" xmlns="" id="{814E79C5-3FB0-43D0-9C3A-D8E7E1018480}"/>
                </a:ext>
              </a:extLst>
            </p:cNvPr>
            <p:cNvGrpSpPr/>
            <p:nvPr/>
          </p:nvGrpSpPr>
          <p:grpSpPr>
            <a:xfrm flipH="1">
              <a:off x="11383087" y="6490585"/>
              <a:ext cx="791979" cy="301201"/>
              <a:chOff x="14106986" y="5186603"/>
              <a:chExt cx="791979" cy="301201"/>
            </a:xfrm>
          </p:grpSpPr>
          <p:cxnSp>
            <p:nvCxnSpPr>
              <p:cNvPr id="41" name="Прямая соединительная линия 50">
                <a:extLst>
                  <a:ext uri="{FF2B5EF4-FFF2-40B4-BE49-F238E27FC236}">
                    <a16:creationId xmlns:a16="http://schemas.microsoft.com/office/drawing/2014/main" xmlns="" id="{8244F8DE-3F38-4C0D-874B-0B06362B2FDE}"/>
                  </a:ext>
                </a:extLst>
              </p:cNvPr>
              <p:cNvCxnSpPr>
                <a:cxnSpLocks/>
              </p:cNvCxnSpPr>
              <p:nvPr/>
            </p:nvCxnSpPr>
            <p:spPr>
              <a:xfrm flipH="1">
                <a:off x="14106986" y="5234940"/>
                <a:ext cx="417203" cy="25286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51">
                <a:extLst>
                  <a:ext uri="{FF2B5EF4-FFF2-40B4-BE49-F238E27FC236}">
                    <a16:creationId xmlns:a16="http://schemas.microsoft.com/office/drawing/2014/main" xmlns="" id="{BEF8605B-B7C2-4B4B-BA5E-040BB5B47ACC}"/>
                  </a:ext>
                </a:extLst>
              </p:cNvPr>
              <p:cNvCxnSpPr>
                <a:cxnSpLocks/>
              </p:cNvCxnSpPr>
              <p:nvPr/>
            </p:nvCxnSpPr>
            <p:spPr>
              <a:xfrm flipH="1">
                <a:off x="14510339" y="5239702"/>
                <a:ext cx="38862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3" name="Овал 52">
                <a:extLst>
                  <a:ext uri="{FF2B5EF4-FFF2-40B4-BE49-F238E27FC236}">
                    <a16:creationId xmlns:a16="http://schemas.microsoft.com/office/drawing/2014/main" xmlns="" id="{DD36137B-BBDC-44D1-8E21-224AA6654A8B}"/>
                  </a:ext>
                </a:extLst>
              </p:cNvPr>
              <p:cNvSpPr/>
              <p:nvPr/>
            </p:nvSpPr>
            <p:spPr>
              <a:xfrm>
                <a:off x="14435796" y="5186603"/>
                <a:ext cx="145518" cy="1455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grpSp>
        <p:grpSp>
          <p:nvGrpSpPr>
            <p:cNvPr id="16" name="Группа 53">
              <a:extLst>
                <a:ext uri="{FF2B5EF4-FFF2-40B4-BE49-F238E27FC236}">
                  <a16:creationId xmlns:a16="http://schemas.microsoft.com/office/drawing/2014/main" xmlns="" id="{327DA74C-C10A-4C95-82C9-2A13AE604D27}"/>
                </a:ext>
              </a:extLst>
            </p:cNvPr>
            <p:cNvGrpSpPr/>
            <p:nvPr/>
          </p:nvGrpSpPr>
          <p:grpSpPr>
            <a:xfrm flipH="1" flipV="1">
              <a:off x="11390451" y="7887371"/>
              <a:ext cx="791979" cy="322948"/>
              <a:chOff x="14106986" y="5186603"/>
              <a:chExt cx="791979" cy="301201"/>
            </a:xfrm>
          </p:grpSpPr>
          <p:cxnSp>
            <p:nvCxnSpPr>
              <p:cNvPr id="38" name="Прямая соединительная линия 54">
                <a:extLst>
                  <a:ext uri="{FF2B5EF4-FFF2-40B4-BE49-F238E27FC236}">
                    <a16:creationId xmlns:a16="http://schemas.microsoft.com/office/drawing/2014/main" xmlns="" id="{50D0CC48-08C4-4ADA-B3BD-52295539A548}"/>
                  </a:ext>
                </a:extLst>
              </p:cNvPr>
              <p:cNvCxnSpPr>
                <a:cxnSpLocks/>
              </p:cNvCxnSpPr>
              <p:nvPr/>
            </p:nvCxnSpPr>
            <p:spPr>
              <a:xfrm flipH="1">
                <a:off x="14106986" y="5234940"/>
                <a:ext cx="417203" cy="25286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55">
                <a:extLst>
                  <a:ext uri="{FF2B5EF4-FFF2-40B4-BE49-F238E27FC236}">
                    <a16:creationId xmlns:a16="http://schemas.microsoft.com/office/drawing/2014/main" xmlns="" id="{59567AA4-9D79-4187-A6A6-6EE82BA6F1CA}"/>
                  </a:ext>
                </a:extLst>
              </p:cNvPr>
              <p:cNvCxnSpPr>
                <a:cxnSpLocks/>
              </p:cNvCxnSpPr>
              <p:nvPr/>
            </p:nvCxnSpPr>
            <p:spPr>
              <a:xfrm flipH="1">
                <a:off x="14510339" y="5239702"/>
                <a:ext cx="38862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0" name="Овал 56">
                <a:extLst>
                  <a:ext uri="{FF2B5EF4-FFF2-40B4-BE49-F238E27FC236}">
                    <a16:creationId xmlns:a16="http://schemas.microsoft.com/office/drawing/2014/main" xmlns="" id="{79937F76-D62B-4F94-80B2-186BB22C9DF9}"/>
                  </a:ext>
                </a:extLst>
              </p:cNvPr>
              <p:cNvSpPr/>
              <p:nvPr/>
            </p:nvSpPr>
            <p:spPr>
              <a:xfrm>
                <a:off x="14435796" y="5186603"/>
                <a:ext cx="145518" cy="1455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anose="02020603050405020304" pitchFamily="18" charset="0"/>
                  <a:cs typeface="Times New Roman" panose="02020603050405020304" pitchFamily="18" charset="0"/>
                </a:endParaRPr>
              </a:p>
            </p:txBody>
          </p:sp>
        </p:grpSp>
        <p:grpSp>
          <p:nvGrpSpPr>
            <p:cNvPr id="17" name="Группа 57">
              <a:extLst>
                <a:ext uri="{FF2B5EF4-FFF2-40B4-BE49-F238E27FC236}">
                  <a16:creationId xmlns:a16="http://schemas.microsoft.com/office/drawing/2014/main" xmlns="" id="{BEF9229A-E3A3-4335-B35B-F2E4AA36E202}"/>
                </a:ext>
              </a:extLst>
            </p:cNvPr>
            <p:cNvGrpSpPr/>
            <p:nvPr/>
          </p:nvGrpSpPr>
          <p:grpSpPr>
            <a:xfrm>
              <a:off x="9387757" y="6283864"/>
              <a:ext cx="1993236" cy="549910"/>
              <a:chOff x="14898965" y="4979882"/>
              <a:chExt cx="1993236" cy="549910"/>
            </a:xfrm>
          </p:grpSpPr>
          <p:sp>
            <p:nvSpPr>
              <p:cNvPr id="35" name="Прямоугольник: скругленные углы 58">
                <a:extLst>
                  <a:ext uri="{FF2B5EF4-FFF2-40B4-BE49-F238E27FC236}">
                    <a16:creationId xmlns:a16="http://schemas.microsoft.com/office/drawing/2014/main" xmlns="" id="{5B09B29B-B8B4-4D03-8D8A-575F3EF70A5C}"/>
                  </a:ext>
                </a:extLst>
              </p:cNvPr>
              <p:cNvSpPr/>
              <p:nvPr/>
            </p:nvSpPr>
            <p:spPr>
              <a:xfrm>
                <a:off x="14898965" y="4979882"/>
                <a:ext cx="1993236" cy="549910"/>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anose="02020603050405020304" pitchFamily="18" charset="0"/>
                  <a:cs typeface="Times New Roman" panose="02020603050405020304" pitchFamily="18" charset="0"/>
                </a:endParaRPr>
              </a:p>
            </p:txBody>
          </p:sp>
          <p:sp>
            <p:nvSpPr>
              <p:cNvPr id="37" name="Прямоугольник 59">
                <a:extLst>
                  <a:ext uri="{FF2B5EF4-FFF2-40B4-BE49-F238E27FC236}">
                    <a16:creationId xmlns:a16="http://schemas.microsoft.com/office/drawing/2014/main" xmlns="" id="{6B81800D-5E7C-4596-B121-049BA4462966}"/>
                  </a:ext>
                </a:extLst>
              </p:cNvPr>
              <p:cNvSpPr/>
              <p:nvPr/>
            </p:nvSpPr>
            <p:spPr>
              <a:xfrm>
                <a:off x="15136404" y="5070171"/>
                <a:ext cx="1518364" cy="369332"/>
              </a:xfrm>
              <a:prstGeom prst="rect">
                <a:avLst/>
              </a:prstGeom>
            </p:spPr>
            <p:txBody>
              <a:bodyPr wrap="none">
                <a:spAutoFit/>
              </a:bodyPr>
              <a:lstStyle/>
              <a:p>
                <a:pPr algn="ctr"/>
                <a:r>
                  <a:rPr lang="en-US" spc="100" dirty="0">
                    <a:solidFill>
                      <a:srgbClr val="0080BD"/>
                    </a:solidFill>
                    <a:latin typeface="Times New Roman" panose="02020603050405020304" pitchFamily="18" charset="0"/>
                    <a:cs typeface="Times New Roman" panose="02020603050405020304" pitchFamily="18" charset="0"/>
                  </a:rPr>
                  <a:t>TIMELINES</a:t>
                </a:r>
                <a:endParaRPr lang="ru-RU" dirty="0">
                  <a:latin typeface="Times New Roman" panose="02020603050405020304" pitchFamily="18" charset="0"/>
                  <a:cs typeface="Times New Roman" panose="02020603050405020304" pitchFamily="18" charset="0"/>
                </a:endParaRPr>
              </a:p>
            </p:txBody>
          </p:sp>
        </p:grpSp>
        <p:grpSp>
          <p:nvGrpSpPr>
            <p:cNvPr id="18" name="Группа 60">
              <a:extLst>
                <a:ext uri="{FF2B5EF4-FFF2-40B4-BE49-F238E27FC236}">
                  <a16:creationId xmlns:a16="http://schemas.microsoft.com/office/drawing/2014/main" xmlns="" id="{DEC3A218-F12F-4837-ACE2-4A84CDB75F60}"/>
                </a:ext>
              </a:extLst>
            </p:cNvPr>
            <p:cNvGrpSpPr/>
            <p:nvPr/>
          </p:nvGrpSpPr>
          <p:grpSpPr>
            <a:xfrm>
              <a:off x="9387757" y="7857351"/>
              <a:ext cx="1993236" cy="549910"/>
              <a:chOff x="14898965" y="4979882"/>
              <a:chExt cx="1993236" cy="549910"/>
            </a:xfrm>
          </p:grpSpPr>
          <p:sp>
            <p:nvSpPr>
              <p:cNvPr id="32" name="Прямоугольник: скругленные углы 61">
                <a:extLst>
                  <a:ext uri="{FF2B5EF4-FFF2-40B4-BE49-F238E27FC236}">
                    <a16:creationId xmlns:a16="http://schemas.microsoft.com/office/drawing/2014/main" xmlns="" id="{7A82D1CD-EAA9-4031-BA9D-D2C94A7897E0}"/>
                  </a:ext>
                </a:extLst>
              </p:cNvPr>
              <p:cNvSpPr/>
              <p:nvPr/>
            </p:nvSpPr>
            <p:spPr>
              <a:xfrm>
                <a:off x="14898965" y="4979882"/>
                <a:ext cx="1993236" cy="549910"/>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anose="02020603050405020304" pitchFamily="18" charset="0"/>
                  <a:cs typeface="Times New Roman" panose="02020603050405020304" pitchFamily="18" charset="0"/>
                </a:endParaRPr>
              </a:p>
            </p:txBody>
          </p:sp>
          <p:sp>
            <p:nvSpPr>
              <p:cNvPr id="33" name="Прямоугольник 62">
                <a:extLst>
                  <a:ext uri="{FF2B5EF4-FFF2-40B4-BE49-F238E27FC236}">
                    <a16:creationId xmlns:a16="http://schemas.microsoft.com/office/drawing/2014/main" xmlns="" id="{2CE8A7D8-6CCB-454B-9F91-84640C5D5B2F}"/>
                  </a:ext>
                </a:extLst>
              </p:cNvPr>
              <p:cNvSpPr/>
              <p:nvPr/>
            </p:nvSpPr>
            <p:spPr>
              <a:xfrm>
                <a:off x="15258229" y="5070171"/>
                <a:ext cx="1274709" cy="369332"/>
              </a:xfrm>
              <a:prstGeom prst="rect">
                <a:avLst/>
              </a:prstGeom>
            </p:spPr>
            <p:txBody>
              <a:bodyPr wrap="none">
                <a:spAutoFit/>
              </a:bodyPr>
              <a:lstStyle/>
              <a:p>
                <a:pPr algn="ctr"/>
                <a:r>
                  <a:rPr lang="en-US" spc="100" dirty="0">
                    <a:solidFill>
                      <a:srgbClr val="0080BD"/>
                    </a:solidFill>
                    <a:latin typeface="Times New Roman" panose="02020603050405020304" pitchFamily="18" charset="0"/>
                    <a:cs typeface="Times New Roman" panose="02020603050405020304" pitchFamily="18" charset="0"/>
                  </a:rPr>
                  <a:t>CLARITY</a:t>
                </a:r>
                <a:endParaRPr lang="ru-RU" dirty="0">
                  <a:latin typeface="Times New Roman" panose="02020603050405020304" pitchFamily="18" charset="0"/>
                  <a:cs typeface="Times New Roman" panose="02020603050405020304" pitchFamily="18" charset="0"/>
                </a:endParaRPr>
              </a:p>
            </p:txBody>
          </p:sp>
        </p:grpSp>
        <p:grpSp>
          <p:nvGrpSpPr>
            <p:cNvPr id="19" name="Группа 70">
              <a:extLst>
                <a:ext uri="{FF2B5EF4-FFF2-40B4-BE49-F238E27FC236}">
                  <a16:creationId xmlns:a16="http://schemas.microsoft.com/office/drawing/2014/main" xmlns="" id="{7BA6916C-CCC4-4F89-908D-08EA6FBB935E}"/>
                </a:ext>
              </a:extLst>
            </p:cNvPr>
            <p:cNvGrpSpPr/>
            <p:nvPr/>
          </p:nvGrpSpPr>
          <p:grpSpPr>
            <a:xfrm>
              <a:off x="13029725" y="5606299"/>
              <a:ext cx="145518" cy="644333"/>
              <a:chOff x="13073761" y="4302317"/>
              <a:chExt cx="145518" cy="644333"/>
            </a:xfrm>
          </p:grpSpPr>
          <p:cxnSp>
            <p:nvCxnSpPr>
              <p:cNvPr id="30" name="Прямая соединительная линия 63">
                <a:extLst>
                  <a:ext uri="{FF2B5EF4-FFF2-40B4-BE49-F238E27FC236}">
                    <a16:creationId xmlns:a16="http://schemas.microsoft.com/office/drawing/2014/main" xmlns="" id="{25B447F4-62AE-4DFE-942B-53D5995FDE01}"/>
                  </a:ext>
                </a:extLst>
              </p:cNvPr>
              <p:cNvCxnSpPr>
                <a:cxnSpLocks/>
              </p:cNvCxnSpPr>
              <p:nvPr/>
            </p:nvCxnSpPr>
            <p:spPr>
              <a:xfrm>
                <a:off x="13146520" y="4426406"/>
                <a:ext cx="0" cy="52024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1" name="Овал 65">
                <a:extLst>
                  <a:ext uri="{FF2B5EF4-FFF2-40B4-BE49-F238E27FC236}">
                    <a16:creationId xmlns:a16="http://schemas.microsoft.com/office/drawing/2014/main" xmlns="" id="{530ECCDF-C73A-46A6-86B8-4707CE1806C6}"/>
                  </a:ext>
                </a:extLst>
              </p:cNvPr>
              <p:cNvSpPr/>
              <p:nvPr/>
            </p:nvSpPr>
            <p:spPr>
              <a:xfrm flipH="1">
                <a:off x="13073761" y="4302317"/>
                <a:ext cx="145518" cy="1455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grpSp>
        <p:grpSp>
          <p:nvGrpSpPr>
            <p:cNvPr id="20" name="Группа 67">
              <a:extLst>
                <a:ext uri="{FF2B5EF4-FFF2-40B4-BE49-F238E27FC236}">
                  <a16:creationId xmlns:a16="http://schemas.microsoft.com/office/drawing/2014/main" xmlns="" id="{0D970119-F6F4-4C95-8590-7298EEC8B233}"/>
                </a:ext>
              </a:extLst>
            </p:cNvPr>
            <p:cNvGrpSpPr/>
            <p:nvPr/>
          </p:nvGrpSpPr>
          <p:grpSpPr>
            <a:xfrm>
              <a:off x="12105866" y="5128651"/>
              <a:ext cx="1993236" cy="549910"/>
              <a:chOff x="14898965" y="4979882"/>
              <a:chExt cx="1993236" cy="549910"/>
            </a:xfrm>
          </p:grpSpPr>
          <p:sp>
            <p:nvSpPr>
              <p:cNvPr id="28" name="Прямоугольник: скругленные углы 68">
                <a:extLst>
                  <a:ext uri="{FF2B5EF4-FFF2-40B4-BE49-F238E27FC236}">
                    <a16:creationId xmlns:a16="http://schemas.microsoft.com/office/drawing/2014/main" xmlns="" id="{2D9D6996-F13A-49B3-88E1-65D04F9ADE98}"/>
                  </a:ext>
                </a:extLst>
              </p:cNvPr>
              <p:cNvSpPr/>
              <p:nvPr/>
            </p:nvSpPr>
            <p:spPr>
              <a:xfrm>
                <a:off x="14898965" y="4979882"/>
                <a:ext cx="1993236" cy="549910"/>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anose="02020603050405020304" pitchFamily="18" charset="0"/>
                  <a:cs typeface="Times New Roman" panose="02020603050405020304" pitchFamily="18" charset="0"/>
                </a:endParaRPr>
              </a:p>
            </p:txBody>
          </p:sp>
          <p:sp>
            <p:nvSpPr>
              <p:cNvPr id="29" name="Прямоугольник 69">
                <a:extLst>
                  <a:ext uri="{FF2B5EF4-FFF2-40B4-BE49-F238E27FC236}">
                    <a16:creationId xmlns:a16="http://schemas.microsoft.com/office/drawing/2014/main" xmlns="" id="{C9720903-3A51-43E8-8D33-85A29AE3F512}"/>
                  </a:ext>
                </a:extLst>
              </p:cNvPr>
              <p:cNvSpPr/>
              <p:nvPr/>
            </p:nvSpPr>
            <p:spPr>
              <a:xfrm>
                <a:off x="15110753" y="5070171"/>
                <a:ext cx="1569661" cy="369332"/>
              </a:xfrm>
              <a:prstGeom prst="rect">
                <a:avLst/>
              </a:prstGeom>
            </p:spPr>
            <p:txBody>
              <a:bodyPr wrap="none">
                <a:spAutoFit/>
              </a:bodyPr>
              <a:lstStyle/>
              <a:p>
                <a:pPr algn="ctr"/>
                <a:r>
                  <a:rPr lang="en-US" spc="100" dirty="0">
                    <a:solidFill>
                      <a:srgbClr val="0080BD"/>
                    </a:solidFill>
                    <a:latin typeface="Times New Roman" panose="02020603050405020304" pitchFamily="18" charset="0"/>
                    <a:cs typeface="Times New Roman" panose="02020603050405020304" pitchFamily="18" charset="0"/>
                  </a:rPr>
                  <a:t>ACCURACY</a:t>
                </a:r>
                <a:endParaRPr lang="ru-RU" dirty="0">
                  <a:latin typeface="Times New Roman" panose="02020603050405020304" pitchFamily="18" charset="0"/>
                  <a:cs typeface="Times New Roman" panose="02020603050405020304" pitchFamily="18" charset="0"/>
                </a:endParaRPr>
              </a:p>
            </p:txBody>
          </p:sp>
        </p:grpSp>
        <p:grpSp>
          <p:nvGrpSpPr>
            <p:cNvPr id="21" name="Группа 71">
              <a:extLst>
                <a:ext uri="{FF2B5EF4-FFF2-40B4-BE49-F238E27FC236}">
                  <a16:creationId xmlns:a16="http://schemas.microsoft.com/office/drawing/2014/main" xmlns="" id="{03051529-9F57-4458-AB12-7D3249BFA584}"/>
                </a:ext>
              </a:extLst>
            </p:cNvPr>
            <p:cNvGrpSpPr/>
            <p:nvPr/>
          </p:nvGrpSpPr>
          <p:grpSpPr>
            <a:xfrm flipV="1">
              <a:off x="13029725" y="8393593"/>
              <a:ext cx="145518" cy="644333"/>
              <a:chOff x="13073761" y="4302317"/>
              <a:chExt cx="145518" cy="644333"/>
            </a:xfrm>
          </p:grpSpPr>
          <p:cxnSp>
            <p:nvCxnSpPr>
              <p:cNvPr id="26" name="Прямая соединительная линия 72">
                <a:extLst>
                  <a:ext uri="{FF2B5EF4-FFF2-40B4-BE49-F238E27FC236}">
                    <a16:creationId xmlns:a16="http://schemas.microsoft.com/office/drawing/2014/main" xmlns="" id="{FEB395C9-3929-4CBF-AB16-8CEF66067C8D}"/>
                  </a:ext>
                </a:extLst>
              </p:cNvPr>
              <p:cNvCxnSpPr>
                <a:cxnSpLocks/>
              </p:cNvCxnSpPr>
              <p:nvPr/>
            </p:nvCxnSpPr>
            <p:spPr>
              <a:xfrm>
                <a:off x="13146520" y="4426406"/>
                <a:ext cx="0" cy="52024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Овал 73">
                <a:extLst>
                  <a:ext uri="{FF2B5EF4-FFF2-40B4-BE49-F238E27FC236}">
                    <a16:creationId xmlns:a16="http://schemas.microsoft.com/office/drawing/2014/main" xmlns="" id="{42C2D133-3B63-4D32-89C1-138AC19E9FEE}"/>
                  </a:ext>
                </a:extLst>
              </p:cNvPr>
              <p:cNvSpPr/>
              <p:nvPr/>
            </p:nvSpPr>
            <p:spPr>
              <a:xfrm flipH="1">
                <a:off x="13073761" y="4302317"/>
                <a:ext cx="145518" cy="1455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grpSp>
        <p:grpSp>
          <p:nvGrpSpPr>
            <p:cNvPr id="22" name="Группа 74">
              <a:extLst>
                <a:ext uri="{FF2B5EF4-FFF2-40B4-BE49-F238E27FC236}">
                  <a16:creationId xmlns:a16="http://schemas.microsoft.com/office/drawing/2014/main" xmlns="" id="{7B55D48E-214B-4602-B687-8BEC1C42A084}"/>
                </a:ext>
              </a:extLst>
            </p:cNvPr>
            <p:cNvGrpSpPr/>
            <p:nvPr/>
          </p:nvGrpSpPr>
          <p:grpSpPr>
            <a:xfrm>
              <a:off x="12041941" y="8964786"/>
              <a:ext cx="2121093" cy="549910"/>
              <a:chOff x="14835040" y="4979882"/>
              <a:chExt cx="2121093" cy="549910"/>
            </a:xfrm>
          </p:grpSpPr>
          <p:sp>
            <p:nvSpPr>
              <p:cNvPr id="23" name="Прямоугольник: скругленные углы 75">
                <a:extLst>
                  <a:ext uri="{FF2B5EF4-FFF2-40B4-BE49-F238E27FC236}">
                    <a16:creationId xmlns:a16="http://schemas.microsoft.com/office/drawing/2014/main" xmlns="" id="{DA1926E5-31E2-48FF-8F69-C07BF8E0935E}"/>
                  </a:ext>
                </a:extLst>
              </p:cNvPr>
              <p:cNvSpPr/>
              <p:nvPr/>
            </p:nvSpPr>
            <p:spPr>
              <a:xfrm>
                <a:off x="14898965" y="4979882"/>
                <a:ext cx="1993236" cy="549910"/>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anose="02020603050405020304" pitchFamily="18" charset="0"/>
                  <a:cs typeface="Times New Roman" panose="02020603050405020304" pitchFamily="18" charset="0"/>
                </a:endParaRPr>
              </a:p>
            </p:txBody>
          </p:sp>
          <p:sp>
            <p:nvSpPr>
              <p:cNvPr id="24" name="Прямоугольник 76">
                <a:extLst>
                  <a:ext uri="{FF2B5EF4-FFF2-40B4-BE49-F238E27FC236}">
                    <a16:creationId xmlns:a16="http://schemas.microsoft.com/office/drawing/2014/main" xmlns="" id="{AEB753B8-FC98-4430-810D-0EE0D911EA5F}"/>
                  </a:ext>
                </a:extLst>
              </p:cNvPr>
              <p:cNvSpPr/>
              <p:nvPr/>
            </p:nvSpPr>
            <p:spPr>
              <a:xfrm>
                <a:off x="14835040" y="5070171"/>
                <a:ext cx="2121093" cy="369332"/>
              </a:xfrm>
              <a:prstGeom prst="rect">
                <a:avLst/>
              </a:prstGeom>
            </p:spPr>
            <p:txBody>
              <a:bodyPr wrap="none">
                <a:spAutoFit/>
              </a:bodyPr>
              <a:lstStyle/>
              <a:p>
                <a:pPr algn="ctr"/>
                <a:r>
                  <a:rPr lang="en-US" spc="100" dirty="0">
                    <a:solidFill>
                      <a:srgbClr val="0080BD"/>
                    </a:solidFill>
                    <a:latin typeface="Times New Roman" panose="02020603050405020304" pitchFamily="18" charset="0"/>
                    <a:cs typeface="Times New Roman" panose="02020603050405020304" pitchFamily="18" charset="0"/>
                  </a:rPr>
                  <a:t>COMPLETENESS</a:t>
                </a:r>
                <a:endParaRPr lang="ru-RU" dirty="0">
                  <a:latin typeface="Times New Roman" panose="02020603050405020304" pitchFamily="18" charset="0"/>
                  <a:cs typeface="Times New Roman" panose="02020603050405020304" pitchFamily="18" charset="0"/>
                </a:endParaRPr>
              </a:p>
            </p:txBody>
          </p:sp>
        </p:grpSp>
      </p:grpSp>
      <p:grpSp>
        <p:nvGrpSpPr>
          <p:cNvPr id="3" name="Group 2"/>
          <p:cNvGrpSpPr/>
          <p:nvPr/>
        </p:nvGrpSpPr>
        <p:grpSpPr>
          <a:xfrm>
            <a:off x="12813064" y="5284212"/>
            <a:ext cx="2027271" cy="1522387"/>
            <a:chOff x="13612779" y="2979376"/>
            <a:chExt cx="2027271" cy="1522387"/>
          </a:xfrm>
        </p:grpSpPr>
        <p:grpSp>
          <p:nvGrpSpPr>
            <p:cNvPr id="53" name="Группа 22">
              <a:extLst>
                <a:ext uri="{FF2B5EF4-FFF2-40B4-BE49-F238E27FC236}">
                  <a16:creationId xmlns:a16="http://schemas.microsoft.com/office/drawing/2014/main" xmlns="" id="{ED04BCC1-A15B-4982-A91B-CDE632B9BE4E}"/>
                </a:ext>
              </a:extLst>
            </p:cNvPr>
            <p:cNvGrpSpPr/>
            <p:nvPr/>
          </p:nvGrpSpPr>
          <p:grpSpPr>
            <a:xfrm>
              <a:off x="13612779" y="2979376"/>
              <a:ext cx="2027271" cy="1522387"/>
              <a:chOff x="11428419" y="1888994"/>
              <a:chExt cx="2027271" cy="1522387"/>
            </a:xfrm>
          </p:grpSpPr>
          <p:sp>
            <p:nvSpPr>
              <p:cNvPr id="55" name="Freeform 7">
                <a:extLst>
                  <a:ext uri="{FF2B5EF4-FFF2-40B4-BE49-F238E27FC236}">
                    <a16:creationId xmlns:a16="http://schemas.microsoft.com/office/drawing/2014/main" xmlns="" id="{D82BEEB1-B157-4C1F-8224-A392B1DFA8CC}"/>
                  </a:ext>
                </a:extLst>
              </p:cNvPr>
              <p:cNvSpPr>
                <a:spLocks/>
              </p:cNvSpPr>
              <p:nvPr/>
            </p:nvSpPr>
            <p:spPr bwMode="auto">
              <a:xfrm>
                <a:off x="11428419" y="1888994"/>
                <a:ext cx="2027271" cy="1522387"/>
              </a:xfrm>
              <a:custGeom>
                <a:avLst/>
                <a:gdLst>
                  <a:gd name="T0" fmla="*/ 1282 w 1711"/>
                  <a:gd name="T1" fmla="*/ 0 h 1441"/>
                  <a:gd name="T2" fmla="*/ 427 w 1711"/>
                  <a:gd name="T3" fmla="*/ 0 h 1441"/>
                  <a:gd name="T4" fmla="*/ 0 w 1711"/>
                  <a:gd name="T5" fmla="*/ 720 h 1441"/>
                  <a:gd name="T6" fmla="*/ 427 w 1711"/>
                  <a:gd name="T7" fmla="*/ 1441 h 1441"/>
                  <a:gd name="T8" fmla="*/ 1282 w 1711"/>
                  <a:gd name="T9" fmla="*/ 1441 h 1441"/>
                  <a:gd name="T10" fmla="*/ 1711 w 1711"/>
                  <a:gd name="T11" fmla="*/ 720 h 1441"/>
                  <a:gd name="T12" fmla="*/ 1282 w 1711"/>
                  <a:gd name="T13" fmla="*/ 0 h 1441"/>
                </a:gdLst>
                <a:ahLst/>
                <a:cxnLst>
                  <a:cxn ang="0">
                    <a:pos x="T0" y="T1"/>
                  </a:cxn>
                  <a:cxn ang="0">
                    <a:pos x="T2" y="T3"/>
                  </a:cxn>
                  <a:cxn ang="0">
                    <a:pos x="T4" y="T5"/>
                  </a:cxn>
                  <a:cxn ang="0">
                    <a:pos x="T6" y="T7"/>
                  </a:cxn>
                  <a:cxn ang="0">
                    <a:pos x="T8" y="T9"/>
                  </a:cxn>
                  <a:cxn ang="0">
                    <a:pos x="T10" y="T11"/>
                  </a:cxn>
                  <a:cxn ang="0">
                    <a:pos x="T12" y="T13"/>
                  </a:cxn>
                </a:cxnLst>
                <a:rect l="0" t="0" r="r" b="b"/>
                <a:pathLst>
                  <a:path w="1711" h="1441">
                    <a:moveTo>
                      <a:pt x="1282" y="0"/>
                    </a:moveTo>
                    <a:lnTo>
                      <a:pt x="427" y="0"/>
                    </a:lnTo>
                    <a:lnTo>
                      <a:pt x="0" y="720"/>
                    </a:lnTo>
                    <a:lnTo>
                      <a:pt x="427" y="1441"/>
                    </a:lnTo>
                    <a:lnTo>
                      <a:pt x="1282" y="1441"/>
                    </a:lnTo>
                    <a:lnTo>
                      <a:pt x="1711" y="720"/>
                    </a:lnTo>
                    <a:lnTo>
                      <a:pt x="1282" y="0"/>
                    </a:lnTo>
                    <a:close/>
                  </a:path>
                </a:pathLst>
              </a:custGeom>
              <a:solidFill>
                <a:srgbClr val="0080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Times New Roman" panose="02020603050405020304" pitchFamily="18" charset="0"/>
                  <a:cs typeface="Times New Roman" panose="02020603050405020304" pitchFamily="18" charset="0"/>
                </a:endParaRPr>
              </a:p>
            </p:txBody>
          </p:sp>
          <p:sp>
            <p:nvSpPr>
              <p:cNvPr id="56" name="Freeform 8">
                <a:extLst>
                  <a:ext uri="{FF2B5EF4-FFF2-40B4-BE49-F238E27FC236}">
                    <a16:creationId xmlns:a16="http://schemas.microsoft.com/office/drawing/2014/main" xmlns="" id="{2E865754-1BD3-48DA-9791-EED5E6866D64}"/>
                  </a:ext>
                </a:extLst>
              </p:cNvPr>
              <p:cNvSpPr>
                <a:spLocks/>
              </p:cNvSpPr>
              <p:nvPr/>
            </p:nvSpPr>
            <p:spPr bwMode="auto">
              <a:xfrm>
                <a:off x="11613028" y="2047911"/>
                <a:ext cx="1658052" cy="1210014"/>
              </a:xfrm>
              <a:custGeom>
                <a:avLst/>
                <a:gdLst>
                  <a:gd name="T0" fmla="*/ 994 w 1325"/>
                  <a:gd name="T1" fmla="*/ 0 h 1119"/>
                  <a:gd name="T2" fmla="*/ 331 w 1325"/>
                  <a:gd name="T3" fmla="*/ 0 h 1119"/>
                  <a:gd name="T4" fmla="*/ 0 w 1325"/>
                  <a:gd name="T5" fmla="*/ 559 h 1119"/>
                  <a:gd name="T6" fmla="*/ 331 w 1325"/>
                  <a:gd name="T7" fmla="*/ 1119 h 1119"/>
                  <a:gd name="T8" fmla="*/ 994 w 1325"/>
                  <a:gd name="T9" fmla="*/ 1119 h 1119"/>
                  <a:gd name="T10" fmla="*/ 1325 w 1325"/>
                  <a:gd name="T11" fmla="*/ 559 h 1119"/>
                  <a:gd name="T12" fmla="*/ 994 w 1325"/>
                  <a:gd name="T13" fmla="*/ 0 h 1119"/>
                </a:gdLst>
                <a:ahLst/>
                <a:cxnLst>
                  <a:cxn ang="0">
                    <a:pos x="T0" y="T1"/>
                  </a:cxn>
                  <a:cxn ang="0">
                    <a:pos x="T2" y="T3"/>
                  </a:cxn>
                  <a:cxn ang="0">
                    <a:pos x="T4" y="T5"/>
                  </a:cxn>
                  <a:cxn ang="0">
                    <a:pos x="T6" y="T7"/>
                  </a:cxn>
                  <a:cxn ang="0">
                    <a:pos x="T8" y="T9"/>
                  </a:cxn>
                  <a:cxn ang="0">
                    <a:pos x="T10" y="T11"/>
                  </a:cxn>
                  <a:cxn ang="0">
                    <a:pos x="T12" y="T13"/>
                  </a:cxn>
                </a:cxnLst>
                <a:rect l="0" t="0" r="r" b="b"/>
                <a:pathLst>
                  <a:path w="1325" h="1119">
                    <a:moveTo>
                      <a:pt x="994" y="0"/>
                    </a:moveTo>
                    <a:lnTo>
                      <a:pt x="331" y="0"/>
                    </a:lnTo>
                    <a:lnTo>
                      <a:pt x="0" y="559"/>
                    </a:lnTo>
                    <a:lnTo>
                      <a:pt x="331" y="1119"/>
                    </a:lnTo>
                    <a:lnTo>
                      <a:pt x="994" y="1119"/>
                    </a:lnTo>
                    <a:lnTo>
                      <a:pt x="1325" y="559"/>
                    </a:lnTo>
                    <a:lnTo>
                      <a:pt x="994" y="0"/>
                    </a:lnTo>
                    <a:close/>
                  </a:path>
                </a:pathLst>
              </a:custGeom>
              <a:solidFill>
                <a:srgbClr val="FFFFFF"/>
              </a:solidFill>
              <a:ln>
                <a:noFill/>
              </a:ln>
              <a:effectLst>
                <a:outerShdw blurRad="101600" dist="127000" dir="3420000" sx="101000" sy="101000" algn="ctr" rotWithShape="0">
                  <a:srgbClr val="000000">
                    <a:alpha val="18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latin typeface="Times New Roman" panose="02020603050405020304" pitchFamily="18" charset="0"/>
                  <a:cs typeface="Times New Roman" panose="02020603050405020304" pitchFamily="18" charset="0"/>
                </a:endParaRPr>
              </a:p>
            </p:txBody>
          </p:sp>
        </p:grpSp>
        <p:sp>
          <p:nvSpPr>
            <p:cNvPr id="54" name="Прямоугольник 5">
              <a:extLst>
                <a:ext uri="{FF2B5EF4-FFF2-40B4-BE49-F238E27FC236}">
                  <a16:creationId xmlns:a16="http://schemas.microsoft.com/office/drawing/2014/main" xmlns="" id="{730EF4FC-7F8E-480A-ADFA-E03F172439F9}"/>
                </a:ext>
              </a:extLst>
            </p:cNvPr>
            <p:cNvSpPr/>
            <p:nvPr/>
          </p:nvSpPr>
          <p:spPr>
            <a:xfrm>
              <a:off x="13823028" y="3227025"/>
              <a:ext cx="1643400" cy="830997"/>
            </a:xfrm>
            <a:prstGeom prst="rect">
              <a:avLst/>
            </a:prstGeom>
          </p:spPr>
          <p:txBody>
            <a:bodyPr wrap="none">
              <a:spAutoFit/>
            </a:bodyPr>
            <a:lstStyle/>
            <a:p>
              <a:pPr algn="ctr"/>
              <a:r>
                <a:rPr lang="en-US" sz="2400" spc="100" dirty="0">
                  <a:solidFill>
                    <a:srgbClr val="0080BD"/>
                  </a:solidFill>
                  <a:latin typeface="Times New Roman" panose="02020603050405020304" pitchFamily="18" charset="0"/>
                  <a:cs typeface="Times New Roman" panose="02020603050405020304" pitchFamily="18" charset="0"/>
                </a:rPr>
                <a:t>DATA </a:t>
              </a:r>
            </a:p>
            <a:p>
              <a:pPr algn="ctr"/>
              <a:r>
                <a:rPr lang="en-US" sz="2400" spc="100" dirty="0">
                  <a:solidFill>
                    <a:srgbClr val="0080BD"/>
                  </a:solidFill>
                  <a:latin typeface="Times New Roman" panose="02020603050405020304" pitchFamily="18" charset="0"/>
                  <a:cs typeface="Times New Roman" panose="02020603050405020304" pitchFamily="18" charset="0"/>
                </a:rPr>
                <a:t>QUALITY</a:t>
              </a:r>
              <a:endParaRPr lang="ru-RU" sz="2400" spc="100" dirty="0">
                <a:solidFill>
                  <a:srgbClr val="0080BD"/>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956004177"/>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750"/>
                                        <p:tgtEl>
                                          <p:spTgt spid="36"/>
                                        </p:tgtEl>
                                      </p:cBhvr>
                                    </p:animEffect>
                                  </p:childTnLst>
                                </p:cTn>
                              </p:par>
                              <p:par>
                                <p:cTn id="8" presetID="16" presetClass="entr" presetSubtype="21" fill="hold" grpId="0" nodeType="withEffect">
                                  <p:stCondLst>
                                    <p:cond delay="50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750"/>
                                        <p:tgtEl>
                                          <p:spTgt spid="34"/>
                                        </p:tgtEl>
                                      </p:cBhvr>
                                    </p:animEffect>
                                  </p:childTnLst>
                                </p:cTn>
                              </p:par>
                            </p:childTnLst>
                          </p:cTn>
                        </p:par>
                        <p:par>
                          <p:cTn id="11" fill="hold">
                            <p:stCondLst>
                              <p:cond delay="1250"/>
                            </p:stCondLst>
                            <p:childTnLst>
                              <p:par>
                                <p:cTn id="12" presetID="23" presetClass="entr" presetSubtype="16"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21"/>
          <p:cNvSpPr>
            <a:spLocks/>
          </p:cNvSpPr>
          <p:nvPr/>
        </p:nvSpPr>
        <p:spPr bwMode="auto">
          <a:xfrm>
            <a:off x="0" y="1247775"/>
            <a:ext cx="17554575" cy="927100"/>
          </a:xfrm>
          <a:custGeom>
            <a:avLst/>
            <a:gdLst>
              <a:gd name="T0" fmla="*/ 2147483647 w 7680"/>
              <a:gd name="T1" fmla="*/ 2147483647 h 404"/>
              <a:gd name="T2" fmla="*/ 2147483647 w 7680"/>
              <a:gd name="T3" fmla="*/ 0 h 404"/>
              <a:gd name="T4" fmla="*/ 0 w 7680"/>
              <a:gd name="T5" fmla="*/ 0 h 404"/>
              <a:gd name="T6" fmla="*/ 0 w 7680"/>
              <a:gd name="T7" fmla="*/ 2147483647 h 404"/>
              <a:gd name="T8" fmla="*/ 2147483647 w 7680"/>
              <a:gd name="T9" fmla="*/ 2147483647 h 404"/>
              <a:gd name="T10" fmla="*/ 2147483647 w 7680"/>
              <a:gd name="T11" fmla="*/ 2147483647 h 404"/>
              <a:gd name="T12" fmla="*/ 2147483647 w 7680"/>
              <a:gd name="T13" fmla="*/ 2147483647 h 404"/>
              <a:gd name="T14" fmla="*/ 2147483647 w 7680"/>
              <a:gd name="T15" fmla="*/ 2147483647 h 404"/>
              <a:gd name="T16" fmla="*/ 0 60000 65536"/>
              <a:gd name="T17" fmla="*/ 0 60000 65536"/>
              <a:gd name="T18" fmla="*/ 0 60000 65536"/>
              <a:gd name="T19" fmla="*/ 0 60000 65536"/>
              <a:gd name="T20" fmla="*/ 0 60000 65536"/>
              <a:gd name="T21" fmla="*/ 0 60000 65536"/>
              <a:gd name="T22" fmla="*/ 0 60000 65536"/>
              <a:gd name="T23" fmla="*/ 0 60000 65536"/>
              <a:gd name="T24" fmla="*/ 0 w 7680"/>
              <a:gd name="T25" fmla="*/ 0 h 404"/>
              <a:gd name="T26" fmla="*/ 7680 w 7680"/>
              <a:gd name="T27" fmla="*/ 404 h 4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0" h="404">
                <a:moveTo>
                  <a:pt x="7680" y="295"/>
                </a:moveTo>
                <a:cubicBezTo>
                  <a:pt x="7680" y="0"/>
                  <a:pt x="7680" y="0"/>
                  <a:pt x="7680" y="0"/>
                </a:cubicBezTo>
                <a:cubicBezTo>
                  <a:pt x="0" y="0"/>
                  <a:pt x="0" y="0"/>
                  <a:pt x="0" y="0"/>
                </a:cubicBezTo>
                <a:cubicBezTo>
                  <a:pt x="0" y="295"/>
                  <a:pt x="0" y="295"/>
                  <a:pt x="0" y="295"/>
                </a:cubicBezTo>
                <a:cubicBezTo>
                  <a:pt x="3708" y="404"/>
                  <a:pt x="3708" y="404"/>
                  <a:pt x="3708" y="404"/>
                </a:cubicBezTo>
                <a:cubicBezTo>
                  <a:pt x="3720" y="387"/>
                  <a:pt x="3690" y="259"/>
                  <a:pt x="3756" y="255"/>
                </a:cubicBezTo>
                <a:cubicBezTo>
                  <a:pt x="4004" y="243"/>
                  <a:pt x="3960" y="387"/>
                  <a:pt x="3972" y="404"/>
                </a:cubicBezTo>
                <a:lnTo>
                  <a:pt x="7680" y="295"/>
                </a:lnTo>
                <a:close/>
              </a:path>
            </a:pathLst>
          </a:custGeom>
          <a:solidFill>
            <a:srgbClr val="77D1F6"/>
          </a:solidFill>
          <a:ln w="9525">
            <a:noFill/>
            <a:miter lim="800000"/>
            <a:headEnd/>
            <a:tailEnd/>
          </a:ln>
        </p:spPr>
        <p:txBody>
          <a:bodyPr/>
          <a:lstStyle/>
          <a:p>
            <a:endParaRPr lang="ru-RU">
              <a:latin typeface="BPG Nino Mtavruli"/>
            </a:endParaRPr>
          </a:p>
        </p:txBody>
      </p:sp>
      <p:sp>
        <p:nvSpPr>
          <p:cNvPr id="36" name="Freeform 22"/>
          <p:cNvSpPr>
            <a:spLocks/>
          </p:cNvSpPr>
          <p:nvPr/>
        </p:nvSpPr>
        <p:spPr bwMode="auto">
          <a:xfrm>
            <a:off x="0" y="300038"/>
            <a:ext cx="17554575" cy="1876425"/>
          </a:xfrm>
          <a:custGeom>
            <a:avLst/>
            <a:gdLst>
              <a:gd name="T0" fmla="*/ 2147483647 w 7680"/>
              <a:gd name="T1" fmla="*/ 2147483647 h 818"/>
              <a:gd name="T2" fmla="*/ 2147483647 w 7680"/>
              <a:gd name="T3" fmla="*/ 0 h 818"/>
              <a:gd name="T4" fmla="*/ 0 w 7680"/>
              <a:gd name="T5" fmla="*/ 0 h 818"/>
              <a:gd name="T6" fmla="*/ 0 w 7680"/>
              <a:gd name="T7" fmla="*/ 2147483647 h 818"/>
              <a:gd name="T8" fmla="*/ 2147483647 w 7680"/>
              <a:gd name="T9" fmla="*/ 2147483647 h 818"/>
              <a:gd name="T10" fmla="*/ 2147483647 w 7680"/>
              <a:gd name="T11" fmla="*/ 2147483647 h 818"/>
              <a:gd name="T12" fmla="*/ 2147483647 w 7680"/>
              <a:gd name="T13" fmla="*/ 2147483647 h 818"/>
              <a:gd name="T14" fmla="*/ 2147483647 w 7680"/>
              <a:gd name="T15" fmla="*/ 2147483647 h 818"/>
              <a:gd name="T16" fmla="*/ 0 60000 65536"/>
              <a:gd name="T17" fmla="*/ 0 60000 65536"/>
              <a:gd name="T18" fmla="*/ 0 60000 65536"/>
              <a:gd name="T19" fmla="*/ 0 60000 65536"/>
              <a:gd name="T20" fmla="*/ 0 60000 65536"/>
              <a:gd name="T21" fmla="*/ 0 60000 65536"/>
              <a:gd name="T22" fmla="*/ 0 60000 65536"/>
              <a:gd name="T23" fmla="*/ 0 60000 65536"/>
              <a:gd name="T24" fmla="*/ 0 w 7680"/>
              <a:gd name="T25" fmla="*/ 0 h 818"/>
              <a:gd name="T26" fmla="*/ 7680 w 7680"/>
              <a:gd name="T27" fmla="*/ 818 h 8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0" h="818">
                <a:moveTo>
                  <a:pt x="7680" y="522"/>
                </a:moveTo>
                <a:cubicBezTo>
                  <a:pt x="7680" y="0"/>
                  <a:pt x="7680" y="0"/>
                  <a:pt x="7680" y="0"/>
                </a:cubicBezTo>
                <a:cubicBezTo>
                  <a:pt x="0" y="0"/>
                  <a:pt x="0" y="0"/>
                  <a:pt x="0" y="0"/>
                </a:cubicBezTo>
                <a:cubicBezTo>
                  <a:pt x="0" y="522"/>
                  <a:pt x="0" y="522"/>
                  <a:pt x="0" y="522"/>
                </a:cubicBezTo>
                <a:cubicBezTo>
                  <a:pt x="3708" y="818"/>
                  <a:pt x="3708" y="818"/>
                  <a:pt x="3708" y="818"/>
                </a:cubicBezTo>
                <a:cubicBezTo>
                  <a:pt x="3720" y="774"/>
                  <a:pt x="3766" y="564"/>
                  <a:pt x="3832" y="564"/>
                </a:cubicBezTo>
                <a:cubicBezTo>
                  <a:pt x="3898" y="564"/>
                  <a:pt x="3965" y="774"/>
                  <a:pt x="3977" y="818"/>
                </a:cubicBezTo>
                <a:lnTo>
                  <a:pt x="7680" y="522"/>
                </a:lnTo>
                <a:close/>
              </a:path>
            </a:pathLst>
          </a:custGeom>
          <a:solidFill>
            <a:srgbClr val="00B4F0"/>
          </a:solidFill>
          <a:ln w="9525">
            <a:noFill/>
            <a:miter lim="800000"/>
            <a:headEnd/>
            <a:tailEnd/>
          </a:ln>
        </p:spPr>
        <p:txBody>
          <a:bodyPr/>
          <a:lstStyle/>
          <a:p>
            <a:endParaRPr lang="ru-RU">
              <a:latin typeface="BPG Nino Mtavruli"/>
            </a:endParaRPr>
          </a:p>
        </p:txBody>
      </p:sp>
      <p:pic>
        <p:nvPicPr>
          <p:cNvPr id="23555" name="Рисунок 39"/>
          <p:cNvPicPr>
            <a:picLocks noChangeAspect="1"/>
          </p:cNvPicPr>
          <p:nvPr/>
        </p:nvPicPr>
        <p:blipFill>
          <a:blip r:embed="rId2"/>
          <a:srcRect/>
          <a:stretch>
            <a:fillRect/>
          </a:stretch>
        </p:blipFill>
        <p:spPr bwMode="auto">
          <a:xfrm>
            <a:off x="0" y="-57150"/>
            <a:ext cx="17621250" cy="2198688"/>
          </a:xfrm>
          <a:prstGeom prst="rect">
            <a:avLst/>
          </a:prstGeom>
          <a:noFill/>
          <a:ln w="9525">
            <a:noFill/>
            <a:miter lim="800000"/>
            <a:headEnd/>
            <a:tailEnd/>
          </a:ln>
        </p:spPr>
      </p:pic>
      <p:sp>
        <p:nvSpPr>
          <p:cNvPr id="13" name="Прямоугольник 12">
            <a:extLst>
              <a:ext uri="{FF2B5EF4-FFF2-40B4-BE49-F238E27FC236}"/>
            </a:extLst>
          </p:cNvPr>
          <p:cNvSpPr/>
          <p:nvPr/>
        </p:nvSpPr>
        <p:spPr>
          <a:xfrm>
            <a:off x="2327275" y="447675"/>
            <a:ext cx="12901613" cy="769938"/>
          </a:xfrm>
          <a:prstGeom prst="rect">
            <a:avLst/>
          </a:prstGeom>
        </p:spPr>
        <p:txBody>
          <a:bodyPr>
            <a:spAutoFit/>
          </a:bodyPr>
          <a:lstStyle/>
          <a:p>
            <a:pPr algn="ctr" fontAlgn="auto">
              <a:spcBef>
                <a:spcPct val="50000"/>
              </a:spcBef>
              <a:spcAft>
                <a:spcPts val="0"/>
              </a:spcAft>
              <a:defRPr/>
            </a:pPr>
            <a:r>
              <a:rPr lang="en-US" sz="4400" b="1" dirty="0">
                <a:solidFill>
                  <a:schemeClr val="bg1"/>
                </a:solidFill>
                <a:latin typeface="+mj-lt"/>
              </a:rPr>
              <a:t>Quality of processing</a:t>
            </a:r>
            <a:endParaRPr lang="en-US" altLang="en-US" sz="4400" b="1" spc="200" dirty="0">
              <a:solidFill>
                <a:schemeClr val="bg1"/>
              </a:solidFill>
              <a:latin typeface="+mj-lt"/>
              <a:cs typeface="Times New Roman" panose="02020603050405020304" pitchFamily="18" charset="0"/>
            </a:endParaRPr>
          </a:p>
        </p:txBody>
      </p:sp>
      <p:grpSp>
        <p:nvGrpSpPr>
          <p:cNvPr id="23557" name="Группа 6"/>
          <p:cNvGrpSpPr>
            <a:grpSpLocks/>
          </p:cNvGrpSpPr>
          <p:nvPr/>
        </p:nvGrpSpPr>
        <p:grpSpPr bwMode="auto">
          <a:xfrm>
            <a:off x="0" y="1119188"/>
            <a:ext cx="17556163" cy="1785937"/>
            <a:chOff x="0" y="1118588"/>
            <a:chExt cx="17556163" cy="1786492"/>
          </a:xfrm>
        </p:grpSpPr>
        <p:pic>
          <p:nvPicPr>
            <p:cNvPr id="23559" name="Рисунок 40"/>
            <p:cNvPicPr>
              <a:picLocks noChangeAspect="1"/>
            </p:cNvPicPr>
            <p:nvPr/>
          </p:nvPicPr>
          <p:blipFill>
            <a:blip r:embed="rId3"/>
            <a:srcRect/>
            <a:stretch>
              <a:fillRect/>
            </a:stretch>
          </p:blipFill>
          <p:spPr bwMode="auto">
            <a:xfrm>
              <a:off x="0" y="1118588"/>
              <a:ext cx="17556163" cy="1435582"/>
            </a:xfrm>
            <a:prstGeom prst="rect">
              <a:avLst/>
            </a:prstGeom>
            <a:noFill/>
            <a:ln w="9525">
              <a:noFill/>
              <a:miter lim="800000"/>
              <a:headEnd/>
              <a:tailEnd/>
            </a:ln>
          </p:spPr>
        </p:pic>
        <p:grpSp>
          <p:nvGrpSpPr>
            <p:cNvPr id="23560" name="Группа 5"/>
            <p:cNvGrpSpPr>
              <a:grpSpLocks/>
            </p:cNvGrpSpPr>
            <p:nvPr/>
          </p:nvGrpSpPr>
          <p:grpSpPr bwMode="auto">
            <a:xfrm>
              <a:off x="7954171" y="1694252"/>
              <a:ext cx="1615279" cy="1210828"/>
              <a:chOff x="7954171" y="1694252"/>
              <a:chExt cx="1615279" cy="1210828"/>
            </a:xfrm>
          </p:grpSpPr>
          <p:sp>
            <p:nvSpPr>
              <p:cNvPr id="5" name="Прямоугольник 4">
                <a:extLst>
                  <a:ext uri="{FF2B5EF4-FFF2-40B4-BE49-F238E27FC236}"/>
                </a:extLst>
              </p:cNvPr>
              <p:cNvSpPr/>
              <p:nvPr/>
            </p:nvSpPr>
            <p:spPr>
              <a:xfrm>
                <a:off x="8013700" y="1695029"/>
                <a:ext cx="1555750" cy="1008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23562" name="Рисунок 2"/>
              <p:cNvPicPr>
                <a:picLocks noChangeAspect="1"/>
              </p:cNvPicPr>
              <p:nvPr/>
            </p:nvPicPr>
            <p:blipFill>
              <a:blip r:embed="rId4"/>
              <a:srcRect/>
              <a:stretch>
                <a:fillRect/>
              </a:stretch>
            </p:blipFill>
            <p:spPr bwMode="auto">
              <a:xfrm>
                <a:off x="7954171" y="1863451"/>
                <a:ext cx="1615279" cy="1041629"/>
              </a:xfrm>
              <a:prstGeom prst="rect">
                <a:avLst/>
              </a:prstGeom>
              <a:noFill/>
              <a:ln w="9525">
                <a:noFill/>
                <a:miter lim="800000"/>
                <a:headEnd/>
                <a:tailEnd/>
              </a:ln>
            </p:spPr>
          </p:pic>
        </p:grpSp>
      </p:grpSp>
      <p:sp>
        <p:nvSpPr>
          <p:cNvPr id="25" name="Прямоугольник 11"/>
          <p:cNvSpPr>
            <a:spLocks noChangeArrowheads="1"/>
          </p:cNvSpPr>
          <p:nvPr/>
        </p:nvSpPr>
        <p:spPr bwMode="auto">
          <a:xfrm>
            <a:off x="2111375" y="4222750"/>
            <a:ext cx="14916150" cy="2185214"/>
          </a:xfrm>
          <a:prstGeom prst="rect">
            <a:avLst/>
          </a:prstGeom>
          <a:noFill/>
          <a:ln w="9525">
            <a:noFill/>
            <a:miter lim="800000"/>
            <a:headEnd/>
            <a:tailEnd/>
          </a:ln>
        </p:spPr>
        <p:txBody>
          <a:bodyPr>
            <a:spAutoFit/>
          </a:bodyPr>
          <a:lstStyle/>
          <a:p>
            <a:pPr marL="457200" indent="-457200">
              <a:spcBef>
                <a:spcPts val="1200"/>
              </a:spcBef>
              <a:spcAft>
                <a:spcPts val="1200"/>
              </a:spcAft>
              <a:buFont typeface="Wingdings" pitchFamily="2" charset="2"/>
              <a:buChar char="§"/>
            </a:pPr>
            <a:r>
              <a:rPr lang="en-US" sz="3200" b="1" smtClean="0">
                <a:latin typeface="Sylfaen" pitchFamily="18" charset="0"/>
              </a:rPr>
              <a:t>Quality </a:t>
            </a:r>
            <a:r>
              <a:rPr lang="en-US" sz="3200" b="1">
                <a:latin typeface="Sylfaen" pitchFamily="18" charset="0"/>
              </a:rPr>
              <a:t>of</a:t>
            </a:r>
            <a:r>
              <a:rPr lang="ka-GE" sz="3200" b="1">
                <a:latin typeface="Sylfaen" pitchFamily="18" charset="0"/>
              </a:rPr>
              <a:t> </a:t>
            </a:r>
            <a:r>
              <a:rPr lang="en-US" sz="3200" b="1">
                <a:latin typeface="Sylfaen" pitchFamily="18" charset="0"/>
              </a:rPr>
              <a:t>matching</a:t>
            </a:r>
            <a:r>
              <a:rPr lang="ka-GE" sz="3200" b="1">
                <a:latin typeface="Sylfaen" pitchFamily="18" charset="0"/>
              </a:rPr>
              <a:t> / </a:t>
            </a:r>
            <a:r>
              <a:rPr lang="en-US" sz="3200" b="1">
                <a:latin typeface="Sylfaen" pitchFamily="18" charset="0"/>
              </a:rPr>
              <a:t>linking</a:t>
            </a:r>
            <a:endParaRPr lang="ru-RU" sz="3200" b="1">
              <a:latin typeface="Sylfaen" pitchFamily="18" charset="0"/>
            </a:endParaRPr>
          </a:p>
          <a:p>
            <a:pPr marL="457200" indent="-457200">
              <a:spcBef>
                <a:spcPts val="1200"/>
              </a:spcBef>
              <a:spcAft>
                <a:spcPts val="1200"/>
              </a:spcAft>
              <a:buFont typeface="Wingdings" pitchFamily="2" charset="2"/>
              <a:buChar char="§"/>
            </a:pPr>
            <a:r>
              <a:rPr lang="en-US" sz="3200" b="1">
                <a:latin typeface="Sylfaen" pitchFamily="18" charset="0"/>
              </a:rPr>
              <a:t>Quality of data editing</a:t>
            </a:r>
            <a:endParaRPr lang="en-US" sz="3200">
              <a:latin typeface="Sylfaen" pitchFamily="18" charset="0"/>
            </a:endParaRPr>
          </a:p>
          <a:p>
            <a:pPr marL="457200" indent="-457200">
              <a:spcBef>
                <a:spcPts val="1200"/>
              </a:spcBef>
              <a:spcAft>
                <a:spcPts val="1200"/>
              </a:spcAft>
              <a:buFont typeface="Wingdings" pitchFamily="2" charset="2"/>
              <a:buChar char="§"/>
            </a:pPr>
            <a:r>
              <a:rPr lang="en-US" sz="3200" b="1" smtClean="0">
                <a:latin typeface="Sylfaen" pitchFamily="18" charset="0"/>
              </a:rPr>
              <a:t>Quality </a:t>
            </a:r>
            <a:r>
              <a:rPr lang="en-US" sz="3200" b="1">
                <a:latin typeface="Sylfaen" pitchFamily="18" charset="0"/>
              </a:rPr>
              <a:t>of automated data transfer </a:t>
            </a:r>
            <a:r>
              <a:rPr lang="en-US" sz="3200" b="1" smtClean="0">
                <a:latin typeface="Sylfaen" pitchFamily="18" charset="0"/>
              </a:rPr>
              <a:t>procedures</a:t>
            </a:r>
            <a:endParaRPr lang="en-US" sz="3200">
              <a:latin typeface="BPG Nino Mtavruli"/>
            </a:endParaRPr>
          </a:p>
        </p:txBody>
      </p:sp>
    </p:spTree>
    <p:extLst>
      <p:ext uri="{BB962C8B-B14F-4D97-AF65-F5344CB8AC3E}">
        <p14:creationId xmlns:p14="http://schemas.microsoft.com/office/powerpoint/2010/main" val="3406149005"/>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750"/>
                                        <p:tgtEl>
                                          <p:spTgt spid="36"/>
                                        </p:tgtEl>
                                      </p:cBhvr>
                                    </p:animEffect>
                                  </p:childTnLst>
                                </p:cTn>
                              </p:par>
                              <p:par>
                                <p:cTn id="8" presetID="16" presetClass="entr" presetSubtype="21" fill="hold" grpId="0" nodeType="withEffect">
                                  <p:stCondLst>
                                    <p:cond delay="50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750"/>
                                        <p:tgtEl>
                                          <p:spTgt spid="34"/>
                                        </p:tgtEl>
                                      </p:cBhvr>
                                    </p:animEffect>
                                  </p:childTnLst>
                                </p:cTn>
                              </p:par>
                            </p:childTnLst>
                          </p:cTn>
                        </p:par>
                        <p:par>
                          <p:cTn id="11" fill="hold">
                            <p:stCondLst>
                              <p:cond delay="1250"/>
                            </p:stCondLst>
                            <p:childTnLst>
                              <p:par>
                                <p:cTn id="12" presetID="23" presetClass="entr" presetSubtype="16"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21"/>
          <p:cNvSpPr>
            <a:spLocks/>
          </p:cNvSpPr>
          <p:nvPr/>
        </p:nvSpPr>
        <p:spPr bwMode="auto">
          <a:xfrm>
            <a:off x="0" y="1247775"/>
            <a:ext cx="17554575" cy="927100"/>
          </a:xfrm>
          <a:custGeom>
            <a:avLst/>
            <a:gdLst>
              <a:gd name="T0" fmla="*/ 2147483647 w 7680"/>
              <a:gd name="T1" fmla="*/ 2147483647 h 404"/>
              <a:gd name="T2" fmla="*/ 2147483647 w 7680"/>
              <a:gd name="T3" fmla="*/ 0 h 404"/>
              <a:gd name="T4" fmla="*/ 0 w 7680"/>
              <a:gd name="T5" fmla="*/ 0 h 404"/>
              <a:gd name="T6" fmla="*/ 0 w 7680"/>
              <a:gd name="T7" fmla="*/ 2147483647 h 404"/>
              <a:gd name="T8" fmla="*/ 2147483647 w 7680"/>
              <a:gd name="T9" fmla="*/ 2147483647 h 404"/>
              <a:gd name="T10" fmla="*/ 2147483647 w 7680"/>
              <a:gd name="T11" fmla="*/ 2147483647 h 404"/>
              <a:gd name="T12" fmla="*/ 2147483647 w 7680"/>
              <a:gd name="T13" fmla="*/ 2147483647 h 404"/>
              <a:gd name="T14" fmla="*/ 2147483647 w 7680"/>
              <a:gd name="T15" fmla="*/ 2147483647 h 404"/>
              <a:gd name="T16" fmla="*/ 0 60000 65536"/>
              <a:gd name="T17" fmla="*/ 0 60000 65536"/>
              <a:gd name="T18" fmla="*/ 0 60000 65536"/>
              <a:gd name="T19" fmla="*/ 0 60000 65536"/>
              <a:gd name="T20" fmla="*/ 0 60000 65536"/>
              <a:gd name="T21" fmla="*/ 0 60000 65536"/>
              <a:gd name="T22" fmla="*/ 0 60000 65536"/>
              <a:gd name="T23" fmla="*/ 0 60000 65536"/>
              <a:gd name="T24" fmla="*/ 0 w 7680"/>
              <a:gd name="T25" fmla="*/ 0 h 404"/>
              <a:gd name="T26" fmla="*/ 7680 w 7680"/>
              <a:gd name="T27" fmla="*/ 404 h 4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0" h="404">
                <a:moveTo>
                  <a:pt x="7680" y="295"/>
                </a:moveTo>
                <a:cubicBezTo>
                  <a:pt x="7680" y="0"/>
                  <a:pt x="7680" y="0"/>
                  <a:pt x="7680" y="0"/>
                </a:cubicBezTo>
                <a:cubicBezTo>
                  <a:pt x="0" y="0"/>
                  <a:pt x="0" y="0"/>
                  <a:pt x="0" y="0"/>
                </a:cubicBezTo>
                <a:cubicBezTo>
                  <a:pt x="0" y="295"/>
                  <a:pt x="0" y="295"/>
                  <a:pt x="0" y="295"/>
                </a:cubicBezTo>
                <a:cubicBezTo>
                  <a:pt x="3708" y="404"/>
                  <a:pt x="3708" y="404"/>
                  <a:pt x="3708" y="404"/>
                </a:cubicBezTo>
                <a:cubicBezTo>
                  <a:pt x="3720" y="387"/>
                  <a:pt x="3690" y="259"/>
                  <a:pt x="3756" y="255"/>
                </a:cubicBezTo>
                <a:cubicBezTo>
                  <a:pt x="4004" y="243"/>
                  <a:pt x="3960" y="387"/>
                  <a:pt x="3972" y="404"/>
                </a:cubicBezTo>
                <a:lnTo>
                  <a:pt x="7680" y="295"/>
                </a:lnTo>
                <a:close/>
              </a:path>
            </a:pathLst>
          </a:custGeom>
          <a:solidFill>
            <a:srgbClr val="77D1F6"/>
          </a:solidFill>
          <a:ln w="9525">
            <a:noFill/>
            <a:miter lim="800000"/>
            <a:headEnd/>
            <a:tailEnd/>
          </a:ln>
        </p:spPr>
        <p:txBody>
          <a:bodyPr/>
          <a:lstStyle/>
          <a:p>
            <a:endParaRPr lang="ru-RU">
              <a:latin typeface="BPG Nino Mtavruli"/>
            </a:endParaRPr>
          </a:p>
        </p:txBody>
      </p:sp>
      <p:sp>
        <p:nvSpPr>
          <p:cNvPr id="36" name="Freeform 22"/>
          <p:cNvSpPr>
            <a:spLocks/>
          </p:cNvSpPr>
          <p:nvPr/>
        </p:nvSpPr>
        <p:spPr bwMode="auto">
          <a:xfrm>
            <a:off x="0" y="300038"/>
            <a:ext cx="17554575" cy="1876425"/>
          </a:xfrm>
          <a:custGeom>
            <a:avLst/>
            <a:gdLst>
              <a:gd name="T0" fmla="*/ 2147483647 w 7680"/>
              <a:gd name="T1" fmla="*/ 2147483647 h 818"/>
              <a:gd name="T2" fmla="*/ 2147483647 w 7680"/>
              <a:gd name="T3" fmla="*/ 0 h 818"/>
              <a:gd name="T4" fmla="*/ 0 w 7680"/>
              <a:gd name="T5" fmla="*/ 0 h 818"/>
              <a:gd name="T6" fmla="*/ 0 w 7680"/>
              <a:gd name="T7" fmla="*/ 2147483647 h 818"/>
              <a:gd name="T8" fmla="*/ 2147483647 w 7680"/>
              <a:gd name="T9" fmla="*/ 2147483647 h 818"/>
              <a:gd name="T10" fmla="*/ 2147483647 w 7680"/>
              <a:gd name="T11" fmla="*/ 2147483647 h 818"/>
              <a:gd name="T12" fmla="*/ 2147483647 w 7680"/>
              <a:gd name="T13" fmla="*/ 2147483647 h 818"/>
              <a:gd name="T14" fmla="*/ 2147483647 w 7680"/>
              <a:gd name="T15" fmla="*/ 2147483647 h 818"/>
              <a:gd name="T16" fmla="*/ 0 60000 65536"/>
              <a:gd name="T17" fmla="*/ 0 60000 65536"/>
              <a:gd name="T18" fmla="*/ 0 60000 65536"/>
              <a:gd name="T19" fmla="*/ 0 60000 65536"/>
              <a:gd name="T20" fmla="*/ 0 60000 65536"/>
              <a:gd name="T21" fmla="*/ 0 60000 65536"/>
              <a:gd name="T22" fmla="*/ 0 60000 65536"/>
              <a:gd name="T23" fmla="*/ 0 60000 65536"/>
              <a:gd name="T24" fmla="*/ 0 w 7680"/>
              <a:gd name="T25" fmla="*/ 0 h 818"/>
              <a:gd name="T26" fmla="*/ 7680 w 7680"/>
              <a:gd name="T27" fmla="*/ 818 h 8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0" h="818">
                <a:moveTo>
                  <a:pt x="7680" y="522"/>
                </a:moveTo>
                <a:cubicBezTo>
                  <a:pt x="7680" y="0"/>
                  <a:pt x="7680" y="0"/>
                  <a:pt x="7680" y="0"/>
                </a:cubicBezTo>
                <a:cubicBezTo>
                  <a:pt x="0" y="0"/>
                  <a:pt x="0" y="0"/>
                  <a:pt x="0" y="0"/>
                </a:cubicBezTo>
                <a:cubicBezTo>
                  <a:pt x="0" y="522"/>
                  <a:pt x="0" y="522"/>
                  <a:pt x="0" y="522"/>
                </a:cubicBezTo>
                <a:cubicBezTo>
                  <a:pt x="3708" y="818"/>
                  <a:pt x="3708" y="818"/>
                  <a:pt x="3708" y="818"/>
                </a:cubicBezTo>
                <a:cubicBezTo>
                  <a:pt x="3720" y="774"/>
                  <a:pt x="3766" y="564"/>
                  <a:pt x="3832" y="564"/>
                </a:cubicBezTo>
                <a:cubicBezTo>
                  <a:pt x="3898" y="564"/>
                  <a:pt x="3965" y="774"/>
                  <a:pt x="3977" y="818"/>
                </a:cubicBezTo>
                <a:lnTo>
                  <a:pt x="7680" y="522"/>
                </a:lnTo>
                <a:close/>
              </a:path>
            </a:pathLst>
          </a:custGeom>
          <a:solidFill>
            <a:srgbClr val="00B4F0"/>
          </a:solidFill>
          <a:ln w="9525">
            <a:noFill/>
            <a:miter lim="800000"/>
            <a:headEnd/>
            <a:tailEnd/>
          </a:ln>
        </p:spPr>
        <p:txBody>
          <a:bodyPr/>
          <a:lstStyle/>
          <a:p>
            <a:endParaRPr lang="ru-RU">
              <a:latin typeface="BPG Nino Mtavruli"/>
            </a:endParaRPr>
          </a:p>
        </p:txBody>
      </p:sp>
      <p:pic>
        <p:nvPicPr>
          <p:cNvPr id="41987" name="Рисунок 39"/>
          <p:cNvPicPr>
            <a:picLocks noChangeAspect="1"/>
          </p:cNvPicPr>
          <p:nvPr/>
        </p:nvPicPr>
        <p:blipFill>
          <a:blip r:embed="rId2"/>
          <a:srcRect/>
          <a:stretch>
            <a:fillRect/>
          </a:stretch>
        </p:blipFill>
        <p:spPr bwMode="auto">
          <a:xfrm>
            <a:off x="-28575" y="0"/>
            <a:ext cx="17621250" cy="2198688"/>
          </a:xfrm>
          <a:prstGeom prst="rect">
            <a:avLst/>
          </a:prstGeom>
          <a:noFill/>
          <a:ln w="9525">
            <a:noFill/>
            <a:miter lim="800000"/>
            <a:headEnd/>
            <a:tailEnd/>
          </a:ln>
        </p:spPr>
      </p:pic>
      <p:sp>
        <p:nvSpPr>
          <p:cNvPr id="41988" name="Прямоугольник 12"/>
          <p:cNvSpPr>
            <a:spLocks noChangeArrowheads="1"/>
          </p:cNvSpPr>
          <p:nvPr/>
        </p:nvSpPr>
        <p:spPr bwMode="auto">
          <a:xfrm>
            <a:off x="2324100" y="225425"/>
            <a:ext cx="12900025" cy="707886"/>
          </a:xfrm>
          <a:prstGeom prst="rect">
            <a:avLst/>
          </a:prstGeom>
          <a:noFill/>
          <a:ln w="9525">
            <a:noFill/>
            <a:miter lim="800000"/>
            <a:headEnd/>
            <a:tailEnd/>
          </a:ln>
        </p:spPr>
        <p:txBody>
          <a:bodyPr>
            <a:spAutoFit/>
          </a:bodyPr>
          <a:lstStyle/>
          <a:p>
            <a:pPr algn="ctr"/>
            <a:r>
              <a:rPr lang="en-US" sz="4000" b="1" smtClean="0">
                <a:solidFill>
                  <a:schemeClr val="bg1"/>
                </a:solidFill>
                <a:latin typeface="BPG Nino Mtavruli"/>
              </a:rPr>
              <a:t>Problems</a:t>
            </a:r>
            <a:endParaRPr lang="en-US" sz="4000">
              <a:solidFill>
                <a:schemeClr val="bg1"/>
              </a:solidFill>
              <a:latin typeface="BPG Nino Mtavruli"/>
            </a:endParaRPr>
          </a:p>
        </p:txBody>
      </p:sp>
      <p:grpSp>
        <p:nvGrpSpPr>
          <p:cNvPr id="41989" name="Группа 6"/>
          <p:cNvGrpSpPr>
            <a:grpSpLocks/>
          </p:cNvGrpSpPr>
          <p:nvPr/>
        </p:nvGrpSpPr>
        <p:grpSpPr bwMode="auto">
          <a:xfrm>
            <a:off x="65088" y="914400"/>
            <a:ext cx="17556162" cy="1584325"/>
            <a:chOff x="0" y="1118588"/>
            <a:chExt cx="17556163" cy="1585314"/>
          </a:xfrm>
        </p:grpSpPr>
        <p:pic>
          <p:nvPicPr>
            <p:cNvPr id="41991" name="Рисунок 40"/>
            <p:cNvPicPr>
              <a:picLocks noChangeAspect="1"/>
            </p:cNvPicPr>
            <p:nvPr/>
          </p:nvPicPr>
          <p:blipFill>
            <a:blip r:embed="rId3"/>
            <a:srcRect/>
            <a:stretch>
              <a:fillRect/>
            </a:stretch>
          </p:blipFill>
          <p:spPr bwMode="auto">
            <a:xfrm>
              <a:off x="0" y="1118588"/>
              <a:ext cx="17556163" cy="1435582"/>
            </a:xfrm>
            <a:prstGeom prst="rect">
              <a:avLst/>
            </a:prstGeom>
            <a:noFill/>
            <a:ln w="9525">
              <a:noFill/>
              <a:miter lim="800000"/>
              <a:headEnd/>
              <a:tailEnd/>
            </a:ln>
          </p:spPr>
        </p:pic>
        <p:grpSp>
          <p:nvGrpSpPr>
            <p:cNvPr id="41992" name="Группа 5"/>
            <p:cNvGrpSpPr>
              <a:grpSpLocks/>
            </p:cNvGrpSpPr>
            <p:nvPr/>
          </p:nvGrpSpPr>
          <p:grpSpPr bwMode="auto">
            <a:xfrm>
              <a:off x="8013700" y="1694252"/>
              <a:ext cx="1555750" cy="1009650"/>
              <a:chOff x="8013700" y="1694252"/>
              <a:chExt cx="1555750" cy="1009650"/>
            </a:xfrm>
          </p:grpSpPr>
          <p:sp>
            <p:nvSpPr>
              <p:cNvPr id="5" name="Прямоугольник 4">
                <a:extLst>
                  <a:ext uri="{FF2B5EF4-FFF2-40B4-BE49-F238E27FC236}"/>
                </a:extLst>
              </p:cNvPr>
              <p:cNvSpPr/>
              <p:nvPr/>
            </p:nvSpPr>
            <p:spPr>
              <a:xfrm>
                <a:off x="8013700" y="1693622"/>
                <a:ext cx="1555750" cy="1010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41994" name="Рисунок 2"/>
              <p:cNvPicPr>
                <a:picLocks noChangeAspect="1"/>
              </p:cNvPicPr>
              <p:nvPr/>
            </p:nvPicPr>
            <p:blipFill>
              <a:blip r:embed="rId4"/>
              <a:srcRect/>
              <a:stretch>
                <a:fillRect/>
              </a:stretch>
            </p:blipFill>
            <p:spPr bwMode="auto">
              <a:xfrm>
                <a:off x="8163720" y="1733490"/>
                <a:ext cx="1221580" cy="787748"/>
              </a:xfrm>
              <a:prstGeom prst="rect">
                <a:avLst/>
              </a:prstGeom>
              <a:noFill/>
              <a:ln w="9525">
                <a:noFill/>
                <a:miter lim="800000"/>
                <a:headEnd/>
                <a:tailEnd/>
              </a:ln>
            </p:spPr>
          </p:pic>
        </p:grpSp>
      </p:grpSp>
      <p:sp>
        <p:nvSpPr>
          <p:cNvPr id="41990" name="Прямоугольник 11"/>
          <p:cNvSpPr>
            <a:spLocks noChangeArrowheads="1"/>
          </p:cNvSpPr>
          <p:nvPr/>
        </p:nvSpPr>
        <p:spPr bwMode="auto">
          <a:xfrm>
            <a:off x="992187" y="2790825"/>
            <a:ext cx="15563850" cy="6340197"/>
          </a:xfrm>
          <a:prstGeom prst="rect">
            <a:avLst/>
          </a:prstGeom>
          <a:noFill/>
          <a:ln w="9525">
            <a:noFill/>
            <a:miter lim="800000"/>
            <a:headEnd/>
            <a:tailEnd/>
          </a:ln>
        </p:spPr>
        <p:txBody>
          <a:bodyPr>
            <a:spAutoFit/>
          </a:bodyPr>
          <a:lstStyle/>
          <a:p>
            <a:pPr algn="ctr"/>
            <a:r>
              <a:rPr lang="en-US" sz="3200" b="1" smtClean="0">
                <a:latin typeface="BPG Nino Mtavruli"/>
              </a:rPr>
              <a:t>Informational </a:t>
            </a:r>
            <a:r>
              <a:rPr lang="en-US" sz="3200" b="1">
                <a:latin typeface="BPG Nino Mtavruli"/>
              </a:rPr>
              <a:t>Problems</a:t>
            </a:r>
            <a:endParaRPr lang="en-US" sz="3200">
              <a:latin typeface="BPG Nino Mtavruli"/>
            </a:endParaRPr>
          </a:p>
          <a:p>
            <a:endParaRPr lang="en-US" sz="3000" b="1" smtClean="0">
              <a:latin typeface="Sylfaen" pitchFamily="18" charset="0"/>
            </a:endParaRPr>
          </a:p>
          <a:p>
            <a:r>
              <a:rPr lang="en-US" sz="3000" b="1" smtClean="0">
                <a:latin typeface="Sylfaen" pitchFamily="18" charset="0"/>
              </a:rPr>
              <a:t>Due </a:t>
            </a:r>
            <a:r>
              <a:rPr lang="en-US" sz="3000" b="1">
                <a:latin typeface="Sylfaen" pitchFamily="18" charset="0"/>
              </a:rPr>
              <a:t>to the lack of administrative information, the following problems still </a:t>
            </a:r>
            <a:r>
              <a:rPr lang="en-US" sz="3000" b="1">
                <a:latin typeface="Sylfaen" pitchFamily="18" charset="0"/>
              </a:rPr>
              <a:t>remain</a:t>
            </a:r>
            <a:r>
              <a:rPr lang="en-US" sz="3000" b="1" smtClean="0">
                <a:latin typeface="Sylfaen" pitchFamily="18" charset="0"/>
              </a:rPr>
              <a:t>:</a:t>
            </a:r>
          </a:p>
          <a:p>
            <a:endParaRPr lang="ka-GE" sz="3000" b="1" smtClean="0">
              <a:latin typeface="Sylfaen" pitchFamily="18" charset="0"/>
            </a:endParaRPr>
          </a:p>
          <a:p>
            <a:endParaRPr lang="en-US" sz="3000" b="1" smtClean="0">
              <a:latin typeface="Sylfaen" pitchFamily="18" charset="0"/>
            </a:endParaRPr>
          </a:p>
          <a:p>
            <a:pPr marL="342900" indent="-342900">
              <a:spcAft>
                <a:spcPts val="1200"/>
              </a:spcAft>
              <a:buFont typeface="Wingdings" panose="05000000000000000000" pitchFamily="2" charset="2"/>
              <a:buChar char="§"/>
            </a:pPr>
            <a:r>
              <a:rPr lang="en-US" sz="2400" b="1" smtClean="0"/>
              <a:t>Outward </a:t>
            </a:r>
            <a:r>
              <a:rPr lang="en-US" sz="2400" b="1" smtClean="0"/>
              <a:t>FATS</a:t>
            </a:r>
            <a:r>
              <a:rPr lang="ka-GE" sz="2400" b="1" smtClean="0"/>
              <a:t> </a:t>
            </a:r>
            <a:r>
              <a:rPr lang="en-US" sz="2400" smtClean="0"/>
              <a:t>               </a:t>
            </a:r>
            <a:r>
              <a:rPr lang="en-US" sz="2400" smtClean="0"/>
              <a:t>(It </a:t>
            </a:r>
            <a:r>
              <a:rPr lang="en-US" sz="2400"/>
              <a:t>is necessary  to document information on the existence of foreign affiliates </a:t>
            </a:r>
            <a:r>
              <a:rPr lang="en-US" sz="2400" smtClean="0"/>
              <a:t>of</a:t>
            </a:r>
          </a:p>
          <a:p>
            <a:pPr lvl="2"/>
            <a:r>
              <a:rPr lang="en-US" sz="2400"/>
              <a:t> </a:t>
            </a:r>
            <a:r>
              <a:rPr lang="en-US" sz="2400" smtClean="0"/>
              <a:t>                                 </a:t>
            </a:r>
            <a:r>
              <a:rPr lang="en-US" sz="2400"/>
              <a:t>Georgian legal units in </a:t>
            </a:r>
            <a:r>
              <a:rPr lang="en-US" sz="2400" smtClean="0"/>
              <a:t>the business register)</a:t>
            </a:r>
          </a:p>
          <a:p>
            <a:endParaRPr lang="en-US" sz="2400" smtClean="0"/>
          </a:p>
          <a:p>
            <a:pPr marL="457200" lvl="3" indent="-457200">
              <a:buFont typeface="Wingdings" panose="05000000000000000000" pitchFamily="2" charset="2"/>
              <a:buChar char="§"/>
            </a:pPr>
            <a:r>
              <a:rPr lang="en-US" sz="2400" b="1" smtClean="0"/>
              <a:t>Joint </a:t>
            </a:r>
            <a:r>
              <a:rPr lang="en-US" sz="2400" b="1"/>
              <a:t>stock companies  </a:t>
            </a:r>
            <a:r>
              <a:rPr lang="en-US" sz="2400"/>
              <a:t>(We cannot determine </a:t>
            </a:r>
            <a:r>
              <a:rPr lang="en-US" sz="2400" smtClean="0"/>
              <a:t>ownership</a:t>
            </a:r>
            <a:r>
              <a:rPr lang="ka-GE" sz="2400" smtClean="0"/>
              <a:t> - </a:t>
            </a:r>
            <a:r>
              <a:rPr lang="en-US" sz="2400" smtClean="0"/>
              <a:t>Lack </a:t>
            </a:r>
            <a:r>
              <a:rPr lang="en-US" sz="2400"/>
              <a:t>of information about shares</a:t>
            </a:r>
            <a:r>
              <a:rPr lang="en-US" sz="2400" smtClean="0"/>
              <a:t>)</a:t>
            </a:r>
            <a:endParaRPr lang="ka-GE" sz="2400" smtClean="0"/>
          </a:p>
          <a:p>
            <a:pPr marL="457200" lvl="3" indent="-457200">
              <a:buFont typeface="Wingdings" panose="05000000000000000000" pitchFamily="2" charset="2"/>
              <a:buChar char="§"/>
            </a:pPr>
            <a:endParaRPr lang="ka-GE" sz="2400" smtClean="0"/>
          </a:p>
          <a:p>
            <a:pPr marL="457200" lvl="3" indent="-457200">
              <a:buFont typeface="Wingdings" panose="05000000000000000000" pitchFamily="2" charset="2"/>
              <a:buChar char="§"/>
            </a:pPr>
            <a:r>
              <a:rPr lang="en-US" sz="2400" b="1"/>
              <a:t>Enterprise </a:t>
            </a:r>
            <a:r>
              <a:rPr lang="en-US" sz="2400" b="1"/>
              <a:t>group</a:t>
            </a:r>
            <a:r>
              <a:rPr lang="ka-GE" sz="2400" b="1"/>
              <a:t> </a:t>
            </a:r>
            <a:r>
              <a:rPr lang="ka-GE" sz="2400" b="1" smtClean="0"/>
              <a:t>           </a:t>
            </a:r>
            <a:r>
              <a:rPr lang="ka-GE" sz="2400" smtClean="0"/>
              <a:t>(</a:t>
            </a:r>
            <a:r>
              <a:rPr lang="en-US" sz="2400"/>
              <a:t>Since we do not know the owners of the shares, we can neither correctly </a:t>
            </a:r>
            <a:r>
              <a:rPr lang="en-US" sz="2400"/>
              <a:t>identify </a:t>
            </a:r>
            <a:r>
              <a:rPr lang="en-US" sz="2400" smtClean="0"/>
              <a:t>the</a:t>
            </a:r>
            <a:endParaRPr lang="ka-GE" sz="2400" smtClean="0"/>
          </a:p>
          <a:p>
            <a:pPr marL="0" lvl="3"/>
            <a:r>
              <a:rPr lang="ka-GE" sz="2400"/>
              <a:t> </a:t>
            </a:r>
            <a:r>
              <a:rPr lang="ka-GE" sz="2400" smtClean="0"/>
              <a:t>                                              </a:t>
            </a:r>
            <a:r>
              <a:rPr lang="en-US" sz="2400" smtClean="0"/>
              <a:t> </a:t>
            </a:r>
            <a:r>
              <a:rPr lang="en-US" sz="2400"/>
              <a:t>group of enterprises, nor the group </a:t>
            </a:r>
            <a:r>
              <a:rPr lang="en-US" sz="2400"/>
              <a:t>controller</a:t>
            </a:r>
            <a:r>
              <a:rPr lang="en-US" sz="2400" smtClean="0"/>
              <a:t>.</a:t>
            </a:r>
            <a:r>
              <a:rPr lang="ka-GE" sz="2400" smtClean="0"/>
              <a:t>)</a:t>
            </a:r>
            <a:endParaRPr lang="en-US" sz="2400"/>
          </a:p>
          <a:p>
            <a:pPr marL="457200" lvl="3" indent="-457200">
              <a:buFont typeface="Wingdings" panose="05000000000000000000" pitchFamily="2" charset="2"/>
              <a:buChar char="§"/>
            </a:pPr>
            <a:endParaRPr lang="en-US" sz="2400"/>
          </a:p>
          <a:p>
            <a:pPr marL="457200" indent="-457200">
              <a:buFont typeface="Wingdings" panose="05000000000000000000" pitchFamily="2" charset="2"/>
              <a:buChar char="§"/>
            </a:pPr>
            <a:endParaRPr lang="en-US" sz="2400"/>
          </a:p>
          <a:p>
            <a:endParaRPr lang="en-US" sz="2800" dirty="0">
              <a:latin typeface="Sylfaen" pitchFamily="18" charset="0"/>
            </a:endParaRPr>
          </a:p>
        </p:txBody>
      </p:sp>
    </p:spTree>
    <p:extLst>
      <p:ext uri="{BB962C8B-B14F-4D97-AF65-F5344CB8AC3E}">
        <p14:creationId xmlns:p14="http://schemas.microsoft.com/office/powerpoint/2010/main" val="376358452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750"/>
                                        <p:tgtEl>
                                          <p:spTgt spid="36"/>
                                        </p:tgtEl>
                                      </p:cBhvr>
                                    </p:animEffect>
                                  </p:childTnLst>
                                </p:cTn>
                              </p:par>
                              <p:par>
                                <p:cTn id="8" presetID="16" presetClass="entr" presetSubtype="21" fill="hold" grpId="0" nodeType="withEffect">
                                  <p:stCondLst>
                                    <p:cond delay="50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21"/>
          <p:cNvSpPr>
            <a:spLocks/>
          </p:cNvSpPr>
          <p:nvPr/>
        </p:nvSpPr>
        <p:spPr bwMode="auto">
          <a:xfrm>
            <a:off x="0" y="1247775"/>
            <a:ext cx="17554575" cy="927100"/>
          </a:xfrm>
          <a:custGeom>
            <a:avLst/>
            <a:gdLst>
              <a:gd name="T0" fmla="*/ 2147483647 w 7680"/>
              <a:gd name="T1" fmla="*/ 2147483647 h 404"/>
              <a:gd name="T2" fmla="*/ 2147483647 w 7680"/>
              <a:gd name="T3" fmla="*/ 0 h 404"/>
              <a:gd name="T4" fmla="*/ 0 w 7680"/>
              <a:gd name="T5" fmla="*/ 0 h 404"/>
              <a:gd name="T6" fmla="*/ 0 w 7680"/>
              <a:gd name="T7" fmla="*/ 2147483647 h 404"/>
              <a:gd name="T8" fmla="*/ 2147483647 w 7680"/>
              <a:gd name="T9" fmla="*/ 2147483647 h 404"/>
              <a:gd name="T10" fmla="*/ 2147483647 w 7680"/>
              <a:gd name="T11" fmla="*/ 2147483647 h 404"/>
              <a:gd name="T12" fmla="*/ 2147483647 w 7680"/>
              <a:gd name="T13" fmla="*/ 2147483647 h 404"/>
              <a:gd name="T14" fmla="*/ 2147483647 w 7680"/>
              <a:gd name="T15" fmla="*/ 2147483647 h 404"/>
              <a:gd name="T16" fmla="*/ 0 60000 65536"/>
              <a:gd name="T17" fmla="*/ 0 60000 65536"/>
              <a:gd name="T18" fmla="*/ 0 60000 65536"/>
              <a:gd name="T19" fmla="*/ 0 60000 65536"/>
              <a:gd name="T20" fmla="*/ 0 60000 65536"/>
              <a:gd name="T21" fmla="*/ 0 60000 65536"/>
              <a:gd name="T22" fmla="*/ 0 60000 65536"/>
              <a:gd name="T23" fmla="*/ 0 60000 65536"/>
              <a:gd name="T24" fmla="*/ 0 w 7680"/>
              <a:gd name="T25" fmla="*/ 0 h 404"/>
              <a:gd name="T26" fmla="*/ 7680 w 7680"/>
              <a:gd name="T27" fmla="*/ 404 h 4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0" h="404">
                <a:moveTo>
                  <a:pt x="7680" y="295"/>
                </a:moveTo>
                <a:cubicBezTo>
                  <a:pt x="7680" y="0"/>
                  <a:pt x="7680" y="0"/>
                  <a:pt x="7680" y="0"/>
                </a:cubicBezTo>
                <a:cubicBezTo>
                  <a:pt x="0" y="0"/>
                  <a:pt x="0" y="0"/>
                  <a:pt x="0" y="0"/>
                </a:cubicBezTo>
                <a:cubicBezTo>
                  <a:pt x="0" y="295"/>
                  <a:pt x="0" y="295"/>
                  <a:pt x="0" y="295"/>
                </a:cubicBezTo>
                <a:cubicBezTo>
                  <a:pt x="3708" y="404"/>
                  <a:pt x="3708" y="404"/>
                  <a:pt x="3708" y="404"/>
                </a:cubicBezTo>
                <a:cubicBezTo>
                  <a:pt x="3720" y="387"/>
                  <a:pt x="3690" y="259"/>
                  <a:pt x="3756" y="255"/>
                </a:cubicBezTo>
                <a:cubicBezTo>
                  <a:pt x="4004" y="243"/>
                  <a:pt x="3960" y="387"/>
                  <a:pt x="3972" y="404"/>
                </a:cubicBezTo>
                <a:lnTo>
                  <a:pt x="7680" y="295"/>
                </a:lnTo>
                <a:close/>
              </a:path>
            </a:pathLst>
          </a:custGeom>
          <a:solidFill>
            <a:srgbClr val="77D1F6"/>
          </a:solidFill>
          <a:ln w="9525">
            <a:noFill/>
            <a:miter lim="800000"/>
            <a:headEnd/>
            <a:tailEnd/>
          </a:ln>
        </p:spPr>
        <p:txBody>
          <a:bodyPr/>
          <a:lstStyle/>
          <a:p>
            <a:endParaRPr lang="ru-RU">
              <a:latin typeface="BPG Nino Mtavruli"/>
            </a:endParaRPr>
          </a:p>
        </p:txBody>
      </p:sp>
      <p:sp>
        <p:nvSpPr>
          <p:cNvPr id="36" name="Freeform 22"/>
          <p:cNvSpPr>
            <a:spLocks/>
          </p:cNvSpPr>
          <p:nvPr/>
        </p:nvSpPr>
        <p:spPr bwMode="auto">
          <a:xfrm>
            <a:off x="0" y="300038"/>
            <a:ext cx="17554575" cy="1876425"/>
          </a:xfrm>
          <a:custGeom>
            <a:avLst/>
            <a:gdLst>
              <a:gd name="T0" fmla="*/ 2147483647 w 7680"/>
              <a:gd name="T1" fmla="*/ 2147483647 h 818"/>
              <a:gd name="T2" fmla="*/ 2147483647 w 7680"/>
              <a:gd name="T3" fmla="*/ 0 h 818"/>
              <a:gd name="T4" fmla="*/ 0 w 7680"/>
              <a:gd name="T5" fmla="*/ 0 h 818"/>
              <a:gd name="T6" fmla="*/ 0 w 7680"/>
              <a:gd name="T7" fmla="*/ 2147483647 h 818"/>
              <a:gd name="T8" fmla="*/ 2147483647 w 7680"/>
              <a:gd name="T9" fmla="*/ 2147483647 h 818"/>
              <a:gd name="T10" fmla="*/ 2147483647 w 7680"/>
              <a:gd name="T11" fmla="*/ 2147483647 h 818"/>
              <a:gd name="T12" fmla="*/ 2147483647 w 7680"/>
              <a:gd name="T13" fmla="*/ 2147483647 h 818"/>
              <a:gd name="T14" fmla="*/ 2147483647 w 7680"/>
              <a:gd name="T15" fmla="*/ 2147483647 h 818"/>
              <a:gd name="T16" fmla="*/ 0 60000 65536"/>
              <a:gd name="T17" fmla="*/ 0 60000 65536"/>
              <a:gd name="T18" fmla="*/ 0 60000 65536"/>
              <a:gd name="T19" fmla="*/ 0 60000 65536"/>
              <a:gd name="T20" fmla="*/ 0 60000 65536"/>
              <a:gd name="T21" fmla="*/ 0 60000 65536"/>
              <a:gd name="T22" fmla="*/ 0 60000 65536"/>
              <a:gd name="T23" fmla="*/ 0 60000 65536"/>
              <a:gd name="T24" fmla="*/ 0 w 7680"/>
              <a:gd name="T25" fmla="*/ 0 h 818"/>
              <a:gd name="T26" fmla="*/ 7680 w 7680"/>
              <a:gd name="T27" fmla="*/ 818 h 8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0" h="818">
                <a:moveTo>
                  <a:pt x="7680" y="522"/>
                </a:moveTo>
                <a:cubicBezTo>
                  <a:pt x="7680" y="0"/>
                  <a:pt x="7680" y="0"/>
                  <a:pt x="7680" y="0"/>
                </a:cubicBezTo>
                <a:cubicBezTo>
                  <a:pt x="0" y="0"/>
                  <a:pt x="0" y="0"/>
                  <a:pt x="0" y="0"/>
                </a:cubicBezTo>
                <a:cubicBezTo>
                  <a:pt x="0" y="522"/>
                  <a:pt x="0" y="522"/>
                  <a:pt x="0" y="522"/>
                </a:cubicBezTo>
                <a:cubicBezTo>
                  <a:pt x="3708" y="818"/>
                  <a:pt x="3708" y="818"/>
                  <a:pt x="3708" y="818"/>
                </a:cubicBezTo>
                <a:cubicBezTo>
                  <a:pt x="3720" y="774"/>
                  <a:pt x="3766" y="564"/>
                  <a:pt x="3832" y="564"/>
                </a:cubicBezTo>
                <a:cubicBezTo>
                  <a:pt x="3898" y="564"/>
                  <a:pt x="3965" y="774"/>
                  <a:pt x="3977" y="818"/>
                </a:cubicBezTo>
                <a:lnTo>
                  <a:pt x="7680" y="522"/>
                </a:lnTo>
                <a:close/>
              </a:path>
            </a:pathLst>
          </a:custGeom>
          <a:solidFill>
            <a:srgbClr val="00B4F0"/>
          </a:solidFill>
          <a:ln w="9525">
            <a:noFill/>
            <a:miter lim="800000"/>
            <a:headEnd/>
            <a:tailEnd/>
          </a:ln>
        </p:spPr>
        <p:txBody>
          <a:bodyPr/>
          <a:lstStyle/>
          <a:p>
            <a:endParaRPr lang="ru-RU">
              <a:latin typeface="BPG Nino Mtavruli"/>
            </a:endParaRPr>
          </a:p>
        </p:txBody>
      </p:sp>
      <p:pic>
        <p:nvPicPr>
          <p:cNvPr id="41987" name="Рисунок 39"/>
          <p:cNvPicPr>
            <a:picLocks noChangeAspect="1"/>
          </p:cNvPicPr>
          <p:nvPr/>
        </p:nvPicPr>
        <p:blipFill>
          <a:blip r:embed="rId2"/>
          <a:srcRect/>
          <a:stretch>
            <a:fillRect/>
          </a:stretch>
        </p:blipFill>
        <p:spPr bwMode="auto">
          <a:xfrm>
            <a:off x="-28575" y="0"/>
            <a:ext cx="17621250" cy="2198688"/>
          </a:xfrm>
          <a:prstGeom prst="rect">
            <a:avLst/>
          </a:prstGeom>
          <a:noFill/>
          <a:ln w="9525">
            <a:noFill/>
            <a:miter lim="800000"/>
            <a:headEnd/>
            <a:tailEnd/>
          </a:ln>
        </p:spPr>
      </p:pic>
      <p:sp>
        <p:nvSpPr>
          <p:cNvPr id="41988" name="Прямоугольник 12"/>
          <p:cNvSpPr>
            <a:spLocks noChangeArrowheads="1"/>
          </p:cNvSpPr>
          <p:nvPr/>
        </p:nvSpPr>
        <p:spPr bwMode="auto">
          <a:xfrm>
            <a:off x="2324100" y="225425"/>
            <a:ext cx="12900025" cy="708025"/>
          </a:xfrm>
          <a:prstGeom prst="rect">
            <a:avLst/>
          </a:prstGeom>
          <a:noFill/>
          <a:ln w="9525">
            <a:noFill/>
            <a:miter lim="800000"/>
            <a:headEnd/>
            <a:tailEnd/>
          </a:ln>
        </p:spPr>
        <p:txBody>
          <a:bodyPr>
            <a:spAutoFit/>
          </a:bodyPr>
          <a:lstStyle/>
          <a:p>
            <a:pPr algn="ctr"/>
            <a:r>
              <a:rPr lang="en-US" sz="4000" b="1" smtClean="0">
                <a:solidFill>
                  <a:schemeClr val="bg1"/>
                </a:solidFill>
                <a:latin typeface="BPG Nino Mtavruli"/>
              </a:rPr>
              <a:t>Metodological Problems</a:t>
            </a:r>
            <a:endParaRPr lang="en-US" sz="4000">
              <a:solidFill>
                <a:schemeClr val="bg1"/>
              </a:solidFill>
              <a:latin typeface="BPG Nino Mtavruli"/>
            </a:endParaRPr>
          </a:p>
        </p:txBody>
      </p:sp>
      <p:grpSp>
        <p:nvGrpSpPr>
          <p:cNvPr id="41989" name="Группа 6"/>
          <p:cNvGrpSpPr>
            <a:grpSpLocks/>
          </p:cNvGrpSpPr>
          <p:nvPr/>
        </p:nvGrpSpPr>
        <p:grpSpPr bwMode="auto">
          <a:xfrm>
            <a:off x="65088" y="914400"/>
            <a:ext cx="17556162" cy="1584325"/>
            <a:chOff x="0" y="1118588"/>
            <a:chExt cx="17556163" cy="1585314"/>
          </a:xfrm>
        </p:grpSpPr>
        <p:pic>
          <p:nvPicPr>
            <p:cNvPr id="41991" name="Рисунок 40"/>
            <p:cNvPicPr>
              <a:picLocks noChangeAspect="1"/>
            </p:cNvPicPr>
            <p:nvPr/>
          </p:nvPicPr>
          <p:blipFill>
            <a:blip r:embed="rId3"/>
            <a:srcRect/>
            <a:stretch>
              <a:fillRect/>
            </a:stretch>
          </p:blipFill>
          <p:spPr bwMode="auto">
            <a:xfrm>
              <a:off x="0" y="1118588"/>
              <a:ext cx="17556163" cy="1435582"/>
            </a:xfrm>
            <a:prstGeom prst="rect">
              <a:avLst/>
            </a:prstGeom>
            <a:noFill/>
            <a:ln w="9525">
              <a:noFill/>
              <a:miter lim="800000"/>
              <a:headEnd/>
              <a:tailEnd/>
            </a:ln>
          </p:spPr>
        </p:pic>
        <p:grpSp>
          <p:nvGrpSpPr>
            <p:cNvPr id="41992" name="Группа 5"/>
            <p:cNvGrpSpPr>
              <a:grpSpLocks/>
            </p:cNvGrpSpPr>
            <p:nvPr/>
          </p:nvGrpSpPr>
          <p:grpSpPr bwMode="auto">
            <a:xfrm>
              <a:off x="8013700" y="1694252"/>
              <a:ext cx="1555750" cy="1009650"/>
              <a:chOff x="8013700" y="1694252"/>
              <a:chExt cx="1555750" cy="1009650"/>
            </a:xfrm>
          </p:grpSpPr>
          <p:sp>
            <p:nvSpPr>
              <p:cNvPr id="5" name="Прямоугольник 4">
                <a:extLst>
                  <a:ext uri="{FF2B5EF4-FFF2-40B4-BE49-F238E27FC236}"/>
                </a:extLst>
              </p:cNvPr>
              <p:cNvSpPr/>
              <p:nvPr/>
            </p:nvSpPr>
            <p:spPr>
              <a:xfrm>
                <a:off x="8013700" y="1693622"/>
                <a:ext cx="1555750" cy="1010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41994" name="Рисунок 2"/>
              <p:cNvPicPr>
                <a:picLocks noChangeAspect="1"/>
              </p:cNvPicPr>
              <p:nvPr/>
            </p:nvPicPr>
            <p:blipFill>
              <a:blip r:embed="rId4"/>
              <a:srcRect/>
              <a:stretch>
                <a:fillRect/>
              </a:stretch>
            </p:blipFill>
            <p:spPr bwMode="auto">
              <a:xfrm>
                <a:off x="8163720" y="1733490"/>
                <a:ext cx="1221580" cy="787748"/>
              </a:xfrm>
              <a:prstGeom prst="rect">
                <a:avLst/>
              </a:prstGeom>
              <a:noFill/>
              <a:ln w="9525">
                <a:noFill/>
                <a:miter lim="800000"/>
                <a:headEnd/>
                <a:tailEnd/>
              </a:ln>
            </p:spPr>
          </p:pic>
        </p:grpSp>
      </p:grpSp>
      <p:sp>
        <p:nvSpPr>
          <p:cNvPr id="41990" name="Прямоугольник 11"/>
          <p:cNvSpPr>
            <a:spLocks noChangeArrowheads="1"/>
          </p:cNvSpPr>
          <p:nvPr/>
        </p:nvSpPr>
        <p:spPr bwMode="auto">
          <a:xfrm>
            <a:off x="1000125" y="2498725"/>
            <a:ext cx="15563850" cy="1015663"/>
          </a:xfrm>
          <a:prstGeom prst="rect">
            <a:avLst/>
          </a:prstGeom>
          <a:noFill/>
          <a:ln w="9525">
            <a:noFill/>
            <a:miter lim="800000"/>
            <a:headEnd/>
            <a:tailEnd/>
          </a:ln>
        </p:spPr>
        <p:txBody>
          <a:bodyPr>
            <a:spAutoFit/>
          </a:bodyPr>
          <a:lstStyle/>
          <a:p>
            <a:endParaRPr lang="ru-RU" sz="3000" b="1" dirty="0">
              <a:latin typeface="Sylfaen" pitchFamily="18" charset="0"/>
            </a:endParaRPr>
          </a:p>
          <a:p>
            <a:pPr marL="914400" lvl="1" indent="-457200">
              <a:buFont typeface="Wingdings" panose="05000000000000000000" pitchFamily="2" charset="2"/>
              <a:buChar char="§"/>
            </a:pPr>
            <a:endParaRPr lang="en-US" sz="3000" b="1" smtClean="0">
              <a:solidFill>
                <a:srgbClr val="FF0000"/>
              </a:solidFill>
              <a:latin typeface="Sylfaen" pitchFamily="18" charset="0"/>
            </a:endParaRPr>
          </a:p>
        </p:txBody>
      </p:sp>
      <p:sp>
        <p:nvSpPr>
          <p:cNvPr id="2" name="Rectangle 1"/>
          <p:cNvSpPr/>
          <p:nvPr/>
        </p:nvSpPr>
        <p:spPr>
          <a:xfrm>
            <a:off x="517208" y="2790825"/>
            <a:ext cx="16046767" cy="7348165"/>
          </a:xfrm>
          <a:prstGeom prst="rect">
            <a:avLst/>
          </a:prstGeom>
        </p:spPr>
        <p:txBody>
          <a:bodyPr wrap="square">
            <a:spAutoFit/>
          </a:bodyPr>
          <a:lstStyle/>
          <a:p>
            <a:pPr marL="342900" indent="-342900">
              <a:spcBef>
                <a:spcPts val="1200"/>
              </a:spcBef>
              <a:spcAft>
                <a:spcPts val="1200"/>
              </a:spcAft>
              <a:buFont typeface="Wingdings" panose="05000000000000000000" pitchFamily="2" charset="2"/>
              <a:buChar char="§"/>
            </a:pPr>
            <a:r>
              <a:rPr lang="en-US" sz="2400" b="1">
                <a:solidFill>
                  <a:schemeClr val="bg1"/>
                </a:solidFill>
                <a:latin typeface="BPG Nino Mtavruli"/>
              </a:rPr>
              <a:t>Metodological </a:t>
            </a:r>
            <a:r>
              <a:rPr lang="en-US" sz="2400" b="1" smtClean="0">
                <a:solidFill>
                  <a:schemeClr val="bg1"/>
                </a:solidFill>
                <a:latin typeface="BPG Nino Mtavruli"/>
              </a:rPr>
              <a:t>Problems                           </a:t>
            </a:r>
            <a:r>
              <a:rPr lang="en-US" sz="3200" b="1" smtClean="0">
                <a:latin typeface="BPG Nino Mtavruli"/>
              </a:rPr>
              <a:t>Metodological Problems</a:t>
            </a:r>
          </a:p>
          <a:p>
            <a:pPr marL="342900" lvl="0" indent="-342900">
              <a:spcBef>
                <a:spcPts val="1200"/>
              </a:spcBef>
              <a:spcAft>
                <a:spcPts val="1200"/>
              </a:spcAft>
              <a:buFont typeface="Wingdings" panose="05000000000000000000" pitchFamily="2" charset="2"/>
              <a:buChar char="§"/>
            </a:pPr>
            <a:r>
              <a:rPr lang="en-US" sz="2400" b="1" smtClean="0"/>
              <a:t>T</a:t>
            </a:r>
            <a:r>
              <a:rPr lang="en-US" sz="2400" b="1" smtClean="0"/>
              <a:t>he </a:t>
            </a:r>
            <a:r>
              <a:rPr lang="en-US" sz="2400" b="1"/>
              <a:t>method of assigning a NACE code </a:t>
            </a:r>
            <a:r>
              <a:rPr lang="en-US" sz="2400"/>
              <a:t>according to its principal economic activity has to be refined; </a:t>
            </a:r>
            <a:endParaRPr lang="en-US" sz="2400" smtClean="0"/>
          </a:p>
          <a:p>
            <a:pPr lvl="0">
              <a:spcBef>
                <a:spcPts val="1200"/>
              </a:spcBef>
              <a:spcAft>
                <a:spcPts val="3000"/>
              </a:spcAft>
            </a:pPr>
            <a:r>
              <a:rPr lang="en-US" sz="2400" smtClean="0"/>
              <a:t>          Additional </a:t>
            </a:r>
            <a:r>
              <a:rPr lang="en-US" sz="2400"/>
              <a:t>substitute criteria </a:t>
            </a:r>
            <a:r>
              <a:rPr lang="en-US" sz="2400" smtClean="0"/>
              <a:t>other </a:t>
            </a:r>
            <a:r>
              <a:rPr lang="en-US" sz="2400" b="1"/>
              <a:t>(value added)</a:t>
            </a:r>
            <a:r>
              <a:rPr lang="en-US" sz="2400" smtClean="0"/>
              <a:t> </a:t>
            </a:r>
            <a:r>
              <a:rPr lang="en-US" sz="2400"/>
              <a:t>than  </a:t>
            </a:r>
            <a:r>
              <a:rPr lang="en-US" sz="2400" b="1"/>
              <a:t>turnover </a:t>
            </a:r>
            <a:r>
              <a:rPr lang="en-US" sz="2400" smtClean="0"/>
              <a:t>should </a:t>
            </a:r>
            <a:r>
              <a:rPr lang="en-US" sz="2400"/>
              <a:t>be used as </a:t>
            </a:r>
            <a:r>
              <a:rPr lang="en-US" sz="2400" smtClean="0"/>
              <a:t>proxie.</a:t>
            </a:r>
            <a:endParaRPr lang="en-US" sz="2400" smtClean="0"/>
          </a:p>
          <a:p>
            <a:pPr marL="342900" lvl="0" indent="-342900">
              <a:spcBef>
                <a:spcPts val="1200"/>
              </a:spcBef>
              <a:spcAft>
                <a:spcPts val="1200"/>
              </a:spcAft>
              <a:buFont typeface="Wingdings" panose="05000000000000000000" pitchFamily="2" charset="2"/>
              <a:buChar char="§"/>
            </a:pPr>
            <a:r>
              <a:rPr lang="en-US" sz="2400" b="1" smtClean="0"/>
              <a:t>Reflect </a:t>
            </a:r>
            <a:r>
              <a:rPr lang="en-US" sz="2400" b="1"/>
              <a:t>the data from NAPR  (about activity) in the </a:t>
            </a:r>
            <a:r>
              <a:rPr lang="en-US" sz="2400" b="1" smtClean="0"/>
              <a:t>database</a:t>
            </a:r>
          </a:p>
          <a:p>
            <a:pPr>
              <a:spcBef>
                <a:spcPts val="1200"/>
              </a:spcBef>
              <a:spcAft>
                <a:spcPts val="1200"/>
              </a:spcAft>
            </a:pPr>
            <a:r>
              <a:rPr lang="en-US" altLang="en-US" sz="2400" b="1" spc="200">
                <a:latin typeface="Times New Roman" panose="02020603050405020304" pitchFamily="18" charset="0"/>
                <a:cs typeface="Times New Roman" panose="02020603050405020304" pitchFamily="18" charset="0"/>
              </a:rPr>
              <a:t>                                                                        </a:t>
            </a:r>
            <a:r>
              <a:rPr lang="en-US" altLang="en-US" sz="3200" b="1">
                <a:latin typeface="BPG Nino Mtavruli"/>
              </a:rPr>
              <a:t>Other problems</a:t>
            </a:r>
          </a:p>
          <a:p>
            <a:pPr marL="342900" indent="-342900">
              <a:spcBef>
                <a:spcPts val="1800"/>
              </a:spcBef>
              <a:spcAft>
                <a:spcPts val="1800"/>
              </a:spcAft>
              <a:buFont typeface="Wingdings" panose="05000000000000000000" pitchFamily="2" charset="2"/>
              <a:buChar char="§"/>
            </a:pPr>
            <a:r>
              <a:rPr lang="en-US" sz="2400" smtClean="0"/>
              <a:t>Not sufficient financial recourses (Economic census has never been carried out in Georgia, because of not sufficient financial recourses)</a:t>
            </a:r>
          </a:p>
          <a:p>
            <a:pPr marL="342900" indent="-342900">
              <a:spcBef>
                <a:spcPts val="1800"/>
              </a:spcBef>
              <a:spcAft>
                <a:spcPts val="1800"/>
              </a:spcAft>
              <a:buFont typeface="Wingdings" panose="05000000000000000000" pitchFamily="2" charset="2"/>
              <a:buChar char="§"/>
            </a:pPr>
            <a:r>
              <a:rPr lang="en-US" sz="2400" smtClean="0"/>
              <a:t>There </a:t>
            </a:r>
            <a:r>
              <a:rPr lang="en-US" sz="2400"/>
              <a:t>is no standardized addressing system in the country</a:t>
            </a:r>
            <a:endParaRPr lang="ka-GE" sz="2400" b="1" smtClean="0"/>
          </a:p>
          <a:p>
            <a:pPr marL="342900" lvl="0" indent="-342900">
              <a:spcBef>
                <a:spcPts val="1200"/>
              </a:spcBef>
              <a:spcAft>
                <a:spcPts val="1200"/>
              </a:spcAft>
              <a:buFont typeface="Wingdings" panose="05000000000000000000" pitchFamily="2" charset="2"/>
              <a:buChar char="§"/>
            </a:pPr>
            <a:endParaRPr lang="en-US" sz="2400"/>
          </a:p>
          <a:p>
            <a:endParaRPr lang="en-US" sz="2400"/>
          </a:p>
          <a:p>
            <a:pPr lvl="1">
              <a:spcBef>
                <a:spcPts val="300"/>
              </a:spcBef>
              <a:spcAft>
                <a:spcPts val="300"/>
              </a:spcAft>
            </a:pPr>
            <a:endParaRPr lang="en-US" sz="2800" dirty="0">
              <a:latin typeface="Sylfaen" pitchFamily="18" charset="0"/>
            </a:endParaRPr>
          </a:p>
        </p:txBody>
      </p:sp>
    </p:spTree>
    <p:extLst>
      <p:ext uri="{BB962C8B-B14F-4D97-AF65-F5344CB8AC3E}">
        <p14:creationId xmlns:p14="http://schemas.microsoft.com/office/powerpoint/2010/main" val="2130566829"/>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750"/>
                                        <p:tgtEl>
                                          <p:spTgt spid="36"/>
                                        </p:tgtEl>
                                      </p:cBhvr>
                                    </p:animEffect>
                                  </p:childTnLst>
                                </p:cTn>
                              </p:par>
                              <p:par>
                                <p:cTn id="8" presetID="16" presetClass="entr" presetSubtype="21" fill="hold" grpId="0" nodeType="withEffect">
                                  <p:stCondLst>
                                    <p:cond delay="50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21">
            <a:extLst>
              <a:ext uri="{FF2B5EF4-FFF2-40B4-BE49-F238E27FC236}">
                <a16:creationId xmlns:a16="http://schemas.microsoft.com/office/drawing/2014/main" xmlns="" id="{BC70352C-8995-4CE3-B9C3-5CF36E202550}"/>
              </a:ext>
            </a:extLst>
          </p:cNvPr>
          <p:cNvSpPr>
            <a:spLocks/>
          </p:cNvSpPr>
          <p:nvPr/>
        </p:nvSpPr>
        <p:spPr bwMode="auto">
          <a:xfrm>
            <a:off x="1" y="1247776"/>
            <a:ext cx="17554575" cy="927100"/>
          </a:xfrm>
          <a:custGeom>
            <a:avLst/>
            <a:gdLst>
              <a:gd name="T0" fmla="*/ 7680 w 7680"/>
              <a:gd name="T1" fmla="*/ 295 h 404"/>
              <a:gd name="T2" fmla="*/ 7680 w 7680"/>
              <a:gd name="T3" fmla="*/ 0 h 404"/>
              <a:gd name="T4" fmla="*/ 0 w 7680"/>
              <a:gd name="T5" fmla="*/ 0 h 404"/>
              <a:gd name="T6" fmla="*/ 0 w 7680"/>
              <a:gd name="T7" fmla="*/ 295 h 404"/>
              <a:gd name="T8" fmla="*/ 3708 w 7680"/>
              <a:gd name="T9" fmla="*/ 404 h 404"/>
              <a:gd name="T10" fmla="*/ 3756 w 7680"/>
              <a:gd name="T11" fmla="*/ 255 h 404"/>
              <a:gd name="T12" fmla="*/ 3972 w 7680"/>
              <a:gd name="T13" fmla="*/ 404 h 404"/>
              <a:gd name="T14" fmla="*/ 7680 w 7680"/>
              <a:gd name="T15" fmla="*/ 295 h 4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80" h="404">
                <a:moveTo>
                  <a:pt x="7680" y="295"/>
                </a:moveTo>
                <a:cubicBezTo>
                  <a:pt x="7680" y="0"/>
                  <a:pt x="7680" y="0"/>
                  <a:pt x="7680" y="0"/>
                </a:cubicBezTo>
                <a:cubicBezTo>
                  <a:pt x="0" y="0"/>
                  <a:pt x="0" y="0"/>
                  <a:pt x="0" y="0"/>
                </a:cubicBezTo>
                <a:cubicBezTo>
                  <a:pt x="0" y="295"/>
                  <a:pt x="0" y="295"/>
                  <a:pt x="0" y="295"/>
                </a:cubicBezTo>
                <a:cubicBezTo>
                  <a:pt x="3708" y="404"/>
                  <a:pt x="3708" y="404"/>
                  <a:pt x="3708" y="404"/>
                </a:cubicBezTo>
                <a:cubicBezTo>
                  <a:pt x="3720" y="387"/>
                  <a:pt x="3690" y="259"/>
                  <a:pt x="3756" y="255"/>
                </a:cubicBezTo>
                <a:cubicBezTo>
                  <a:pt x="4004" y="243"/>
                  <a:pt x="3960" y="387"/>
                  <a:pt x="3972" y="404"/>
                </a:cubicBezTo>
                <a:lnTo>
                  <a:pt x="7680" y="295"/>
                </a:lnTo>
                <a:close/>
              </a:path>
            </a:pathLst>
          </a:custGeom>
          <a:solidFill>
            <a:srgbClr val="77D1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Freeform 22">
            <a:extLst>
              <a:ext uri="{FF2B5EF4-FFF2-40B4-BE49-F238E27FC236}">
                <a16:creationId xmlns:a16="http://schemas.microsoft.com/office/drawing/2014/main" xmlns="" id="{58535D2D-A068-47A4-8A8E-C8B5975B6825}"/>
              </a:ext>
            </a:extLst>
          </p:cNvPr>
          <p:cNvSpPr>
            <a:spLocks/>
          </p:cNvSpPr>
          <p:nvPr/>
        </p:nvSpPr>
        <p:spPr bwMode="auto">
          <a:xfrm>
            <a:off x="1" y="300038"/>
            <a:ext cx="17554575" cy="1876425"/>
          </a:xfrm>
          <a:custGeom>
            <a:avLst/>
            <a:gdLst>
              <a:gd name="T0" fmla="*/ 7680 w 7680"/>
              <a:gd name="T1" fmla="*/ 522 h 818"/>
              <a:gd name="T2" fmla="*/ 7680 w 7680"/>
              <a:gd name="T3" fmla="*/ 0 h 818"/>
              <a:gd name="T4" fmla="*/ 0 w 7680"/>
              <a:gd name="T5" fmla="*/ 0 h 818"/>
              <a:gd name="T6" fmla="*/ 0 w 7680"/>
              <a:gd name="T7" fmla="*/ 522 h 818"/>
              <a:gd name="T8" fmla="*/ 3708 w 7680"/>
              <a:gd name="T9" fmla="*/ 818 h 818"/>
              <a:gd name="T10" fmla="*/ 3832 w 7680"/>
              <a:gd name="T11" fmla="*/ 564 h 818"/>
              <a:gd name="T12" fmla="*/ 3977 w 7680"/>
              <a:gd name="T13" fmla="*/ 818 h 818"/>
              <a:gd name="T14" fmla="*/ 7680 w 7680"/>
              <a:gd name="T15" fmla="*/ 522 h 8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80" h="818">
                <a:moveTo>
                  <a:pt x="7680" y="522"/>
                </a:moveTo>
                <a:cubicBezTo>
                  <a:pt x="7680" y="0"/>
                  <a:pt x="7680" y="0"/>
                  <a:pt x="7680" y="0"/>
                </a:cubicBezTo>
                <a:cubicBezTo>
                  <a:pt x="0" y="0"/>
                  <a:pt x="0" y="0"/>
                  <a:pt x="0" y="0"/>
                </a:cubicBezTo>
                <a:cubicBezTo>
                  <a:pt x="0" y="522"/>
                  <a:pt x="0" y="522"/>
                  <a:pt x="0" y="522"/>
                </a:cubicBezTo>
                <a:cubicBezTo>
                  <a:pt x="3708" y="818"/>
                  <a:pt x="3708" y="818"/>
                  <a:pt x="3708" y="818"/>
                </a:cubicBezTo>
                <a:cubicBezTo>
                  <a:pt x="3720" y="774"/>
                  <a:pt x="3766" y="564"/>
                  <a:pt x="3832" y="564"/>
                </a:cubicBezTo>
                <a:cubicBezTo>
                  <a:pt x="3898" y="564"/>
                  <a:pt x="3965" y="774"/>
                  <a:pt x="3977" y="818"/>
                </a:cubicBezTo>
                <a:lnTo>
                  <a:pt x="7680" y="522"/>
                </a:lnTo>
                <a:close/>
              </a:path>
            </a:pathLst>
          </a:custGeom>
          <a:solidFill>
            <a:srgbClr val="00B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40" name="Рисунок 39">
            <a:extLst>
              <a:ext uri="{FF2B5EF4-FFF2-40B4-BE49-F238E27FC236}">
                <a16:creationId xmlns:a16="http://schemas.microsoft.com/office/drawing/2014/main" xmlns="" id="{2E02C2F6-25B2-442F-9500-1E2738FF458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1274" y="0"/>
            <a:ext cx="17621249" cy="2199077"/>
          </a:xfrm>
          <a:prstGeom prst="rect">
            <a:avLst/>
          </a:prstGeom>
        </p:spPr>
      </p:pic>
      <p:sp>
        <p:nvSpPr>
          <p:cNvPr id="13" name="Прямоугольник 12">
            <a:extLst>
              <a:ext uri="{FF2B5EF4-FFF2-40B4-BE49-F238E27FC236}">
                <a16:creationId xmlns:a16="http://schemas.microsoft.com/office/drawing/2014/main" xmlns="" id="{7EDF2B9F-7D72-4826-BCE8-C292EC1A2434}"/>
              </a:ext>
            </a:extLst>
          </p:cNvPr>
          <p:cNvSpPr/>
          <p:nvPr/>
        </p:nvSpPr>
        <p:spPr>
          <a:xfrm>
            <a:off x="2327924" y="432250"/>
            <a:ext cx="12900313" cy="707886"/>
          </a:xfrm>
          <a:prstGeom prst="rect">
            <a:avLst/>
          </a:prstGeom>
        </p:spPr>
        <p:txBody>
          <a:bodyPr wrap="square">
            <a:spAutoFit/>
          </a:bodyPr>
          <a:lstStyle/>
          <a:p>
            <a:pPr algn="ctr">
              <a:spcBef>
                <a:spcPct val="50000"/>
              </a:spcBef>
              <a:defRPr/>
            </a:pPr>
            <a:r>
              <a:rPr lang="en-US" altLang="en-US" sz="4000" b="1" spc="200" dirty="0">
                <a:solidFill>
                  <a:schemeClr val="bg1"/>
                </a:solidFill>
                <a:latin typeface="Times New Roman" panose="02020603050405020304" pitchFamily="18" charset="0"/>
                <a:cs typeface="Times New Roman" panose="02020603050405020304" pitchFamily="18" charset="0"/>
              </a:rPr>
              <a:t>FUTURE PLANS</a:t>
            </a:r>
          </a:p>
        </p:txBody>
      </p:sp>
      <p:grpSp>
        <p:nvGrpSpPr>
          <p:cNvPr id="2" name="Группа 6">
            <a:extLst>
              <a:ext uri="{FF2B5EF4-FFF2-40B4-BE49-F238E27FC236}">
                <a16:creationId xmlns:a16="http://schemas.microsoft.com/office/drawing/2014/main" xmlns="" id="{399F3F94-2ECF-428C-8CAE-B74CF7386FBD}"/>
              </a:ext>
            </a:extLst>
          </p:cNvPr>
          <p:cNvGrpSpPr/>
          <p:nvPr/>
        </p:nvGrpSpPr>
        <p:grpSpPr>
          <a:xfrm>
            <a:off x="0" y="1118588"/>
            <a:ext cx="17556163" cy="1585314"/>
            <a:chOff x="0" y="1118588"/>
            <a:chExt cx="17556163" cy="1585314"/>
          </a:xfrm>
        </p:grpSpPr>
        <p:pic>
          <p:nvPicPr>
            <p:cNvPr id="41" name="Рисунок 40">
              <a:extLst>
                <a:ext uri="{FF2B5EF4-FFF2-40B4-BE49-F238E27FC236}">
                  <a16:creationId xmlns:a16="http://schemas.microsoft.com/office/drawing/2014/main" xmlns="" id="{9D7F3FD3-50DA-4EDE-8A34-5CDC5371236A}"/>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0" y="1118588"/>
              <a:ext cx="17556163" cy="1435582"/>
            </a:xfrm>
            <a:prstGeom prst="rect">
              <a:avLst/>
            </a:prstGeom>
          </p:spPr>
        </p:pic>
        <p:grpSp>
          <p:nvGrpSpPr>
            <p:cNvPr id="4" name="Группа 5">
              <a:extLst>
                <a:ext uri="{FF2B5EF4-FFF2-40B4-BE49-F238E27FC236}">
                  <a16:creationId xmlns:a16="http://schemas.microsoft.com/office/drawing/2014/main" xmlns="" id="{0DC75D09-3664-4B0F-96EF-C093D7E11A51}"/>
                </a:ext>
              </a:extLst>
            </p:cNvPr>
            <p:cNvGrpSpPr/>
            <p:nvPr/>
          </p:nvGrpSpPr>
          <p:grpSpPr>
            <a:xfrm>
              <a:off x="8013700" y="1694252"/>
              <a:ext cx="1555750" cy="1009650"/>
              <a:chOff x="8013700" y="1694252"/>
              <a:chExt cx="1555750" cy="1009650"/>
            </a:xfrm>
          </p:grpSpPr>
          <p:sp>
            <p:nvSpPr>
              <p:cNvPr id="5" name="Прямоугольник 4">
                <a:extLst>
                  <a:ext uri="{FF2B5EF4-FFF2-40B4-BE49-F238E27FC236}">
                    <a16:creationId xmlns:a16="http://schemas.microsoft.com/office/drawing/2014/main" xmlns="" id="{251D49A6-2B0D-4594-B56D-FD0704634947}"/>
                  </a:ext>
                </a:extLst>
              </p:cNvPr>
              <p:cNvSpPr/>
              <p:nvPr/>
            </p:nvSpPr>
            <p:spPr>
              <a:xfrm>
                <a:off x="8013700" y="1694252"/>
                <a:ext cx="1555750" cy="1009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 name="Рисунок 2">
                <a:extLst>
                  <a:ext uri="{FF2B5EF4-FFF2-40B4-BE49-F238E27FC236}">
                    <a16:creationId xmlns:a16="http://schemas.microsoft.com/office/drawing/2014/main" xmlns="" id="{3DF3E48A-B68B-4DB7-A5BF-4F50A4558A83}"/>
                  </a:ext>
                </a:extLst>
              </p:cNvPr>
              <p:cNvPicPr>
                <a:picLocks noChangeAspect="1"/>
              </p:cNvPicPr>
              <p:nvPr/>
            </p:nvPicPr>
            <p:blipFill>
              <a:blip r:embed="rId7" cstate="print">
                <a:extLst>
                  <a:ext uri="{96DAC541-7B7A-43D3-8B79-37D633B846F1}">
                    <asvg:svgBlip xmlns:asvg="http://schemas.microsoft.com/office/drawing/2016/SVG/main" xmlns="" r:embed="rId8"/>
                  </a:ext>
                </a:extLst>
              </a:blip>
              <a:stretch>
                <a:fillRect/>
              </a:stretch>
            </p:blipFill>
            <p:spPr>
              <a:xfrm>
                <a:off x="8163720" y="1733490"/>
                <a:ext cx="1221580" cy="787748"/>
              </a:xfrm>
              <a:prstGeom prst="rect">
                <a:avLst/>
              </a:prstGeom>
            </p:spPr>
          </p:pic>
        </p:grpSp>
      </p:grpSp>
      <p:sp>
        <p:nvSpPr>
          <p:cNvPr id="14" name="Прямоугольник 13">
            <a:extLst>
              <a:ext uri="{FF2B5EF4-FFF2-40B4-BE49-F238E27FC236}">
                <a16:creationId xmlns:a16="http://schemas.microsoft.com/office/drawing/2014/main" xmlns="" id="{7A7C1E92-004F-442D-90C5-BFE8971E4B3B}"/>
              </a:ext>
            </a:extLst>
          </p:cNvPr>
          <p:cNvSpPr/>
          <p:nvPr/>
        </p:nvSpPr>
        <p:spPr>
          <a:xfrm>
            <a:off x="927704" y="2511903"/>
            <a:ext cx="17176677" cy="5155257"/>
          </a:xfrm>
          <a:prstGeom prst="rect">
            <a:avLst/>
          </a:prstGeom>
        </p:spPr>
        <p:txBody>
          <a:bodyPr wrap="square">
            <a:spAutoFit/>
          </a:bodyPr>
          <a:lstStyle/>
          <a:p>
            <a:pPr lvl="2"/>
            <a:r>
              <a:rPr lang="ka-GE" sz="2800" b="1"/>
              <a:t> </a:t>
            </a:r>
            <a:r>
              <a:rPr lang="ka-GE" sz="2800" b="1" smtClean="0"/>
              <a:t>                   </a:t>
            </a:r>
            <a:r>
              <a:rPr lang="en-US" sz="2800" b="1" smtClean="0"/>
              <a:t>Oure </a:t>
            </a:r>
            <a:r>
              <a:rPr lang="en-US" sz="2800" b="1"/>
              <a:t>future plans are to solve above mentioned problems</a:t>
            </a:r>
            <a:r>
              <a:rPr lang="ka-GE" sz="2800" b="1"/>
              <a:t>!</a:t>
            </a:r>
          </a:p>
          <a:p>
            <a:pPr lvl="2"/>
            <a:endParaRPr lang="ru-RU" sz="2800">
              <a:latin typeface="BPG Nino Mtavruli"/>
            </a:endParaRPr>
          </a:p>
          <a:p>
            <a:pPr marL="914400" lvl="1" indent="-457200">
              <a:spcBef>
                <a:spcPts val="1200"/>
              </a:spcBef>
              <a:spcAft>
                <a:spcPts val="1200"/>
              </a:spcAft>
              <a:buFont typeface="Wingdings" pitchFamily="2" charset="2"/>
              <a:buChar char="§"/>
            </a:pPr>
            <a:r>
              <a:rPr lang="en-US" sz="2800">
                <a:latin typeface="Sylfaen" pitchFamily="18" charset="0"/>
              </a:rPr>
              <a:t>Continue active cooperation with administrative institutions</a:t>
            </a:r>
            <a:r>
              <a:rPr lang="ka-GE" sz="2800">
                <a:latin typeface="Sylfaen" pitchFamily="18" charset="0"/>
              </a:rPr>
              <a:t> </a:t>
            </a:r>
            <a:endParaRPr lang="en-US" sz="2800">
              <a:latin typeface="Sylfaen" pitchFamily="18" charset="0"/>
            </a:endParaRPr>
          </a:p>
          <a:p>
            <a:pPr marL="914400" lvl="1" indent="-457200">
              <a:spcBef>
                <a:spcPts val="1200"/>
              </a:spcBef>
              <a:spcAft>
                <a:spcPts val="1200"/>
              </a:spcAft>
              <a:buFont typeface="Wingdings" pitchFamily="2" charset="2"/>
              <a:buChar char="§"/>
            </a:pPr>
            <a:r>
              <a:rPr lang="en-US" sz="2800">
                <a:latin typeface="Sylfaen" pitchFamily="18" charset="0"/>
              </a:rPr>
              <a:t>Search for other alternative administrative sources</a:t>
            </a:r>
            <a:endParaRPr lang="ka-GE" sz="2800">
              <a:latin typeface="Sylfaen" pitchFamily="18" charset="0"/>
            </a:endParaRPr>
          </a:p>
          <a:p>
            <a:pPr marL="914400" lvl="1" indent="-457200">
              <a:spcBef>
                <a:spcPts val="1200"/>
              </a:spcBef>
              <a:spcAft>
                <a:spcPts val="1200"/>
              </a:spcAft>
              <a:buFont typeface="Wingdings" pitchFamily="2" charset="2"/>
              <a:buChar char="§"/>
            </a:pPr>
            <a:r>
              <a:rPr lang="en-US" altLang="ka-GE" sz="2800" spc="100">
                <a:latin typeface="Times New Roman" panose="02020603050405020304" pitchFamily="18" charset="0"/>
                <a:cs typeface="Times New Roman" panose="02020603050405020304" pitchFamily="18" charset="0"/>
              </a:rPr>
              <a:t>Review and discuss data gaps</a:t>
            </a:r>
            <a:endParaRPr lang="ka-GE" altLang="ka-GE" sz="2800" spc="100">
              <a:latin typeface="Times New Roman" panose="02020603050405020304" pitchFamily="18" charset="0"/>
              <a:cs typeface="Times New Roman" panose="02020603050405020304" pitchFamily="18" charset="0"/>
            </a:endParaRPr>
          </a:p>
          <a:p>
            <a:pPr marL="914400" lvl="1" indent="-457200">
              <a:spcBef>
                <a:spcPts val="1200"/>
              </a:spcBef>
              <a:spcAft>
                <a:spcPts val="1200"/>
              </a:spcAft>
              <a:buFont typeface="Wingdings" pitchFamily="2" charset="2"/>
              <a:buChar char="§"/>
            </a:pPr>
            <a:r>
              <a:rPr lang="en-US" altLang="tr-TR" sz="2800" spc="100">
                <a:latin typeface="Times New Roman" panose="02020603050405020304" pitchFamily="18" charset="0"/>
                <a:cs typeface="Times New Roman" panose="02020603050405020304" pitchFamily="18" charset="0"/>
              </a:rPr>
              <a:t>Prioritize n</a:t>
            </a:r>
            <a:r>
              <a:rPr lang="tr-TR" altLang="tr-TR" sz="2800" spc="100">
                <a:latin typeface="Times New Roman" panose="02020603050405020304" pitchFamily="18" charset="0"/>
                <a:cs typeface="Times New Roman" panose="02020603050405020304" pitchFamily="18" charset="0"/>
              </a:rPr>
              <a:t>on</a:t>
            </a:r>
            <a:r>
              <a:rPr lang="en-US" altLang="tr-TR" sz="2800" spc="100">
                <a:latin typeface="Times New Roman" panose="02020603050405020304" pitchFamily="18" charset="0"/>
                <a:cs typeface="Times New Roman" panose="02020603050405020304" pitchFamily="18" charset="0"/>
              </a:rPr>
              <a:t>-</a:t>
            </a:r>
            <a:r>
              <a:rPr lang="tr-TR" altLang="tr-TR" sz="2800" spc="100">
                <a:latin typeface="Times New Roman" panose="02020603050405020304" pitchFamily="18" charset="0"/>
                <a:cs typeface="Times New Roman" panose="02020603050405020304" pitchFamily="18" charset="0"/>
              </a:rPr>
              <a:t>produced indicators</a:t>
            </a:r>
            <a:endParaRPr lang="ka-GE" altLang="tr-TR" sz="2800" spc="100">
              <a:latin typeface="Times New Roman" panose="02020603050405020304" pitchFamily="18" charset="0"/>
              <a:cs typeface="Times New Roman" panose="02020603050405020304" pitchFamily="18" charset="0"/>
            </a:endParaRPr>
          </a:p>
          <a:p>
            <a:pPr marL="914400" lvl="1" indent="-457200">
              <a:spcBef>
                <a:spcPts val="1200"/>
              </a:spcBef>
              <a:spcAft>
                <a:spcPts val="600"/>
              </a:spcAft>
              <a:buFont typeface="Wingdings" pitchFamily="2" charset="2"/>
              <a:buChar char="§"/>
            </a:pPr>
            <a:r>
              <a:rPr lang="en-US" sz="2800">
                <a:latin typeface="Sylfaen" pitchFamily="18" charset="0"/>
              </a:rPr>
              <a:t>Use more administrative data for the production of statistics</a:t>
            </a:r>
          </a:p>
          <a:p>
            <a:pPr lvl="3">
              <a:spcBef>
                <a:spcPts val="1200"/>
              </a:spcBef>
              <a:spcAft>
                <a:spcPts val="600"/>
              </a:spcAft>
            </a:pPr>
            <a:r>
              <a:rPr lang="ru-RU" sz="2800">
                <a:latin typeface="Sylfaen" pitchFamily="18" charset="0"/>
              </a:rPr>
              <a:t>      </a:t>
            </a:r>
            <a:r>
              <a:rPr lang="en-US" sz="2800">
                <a:latin typeface="Sylfaen" pitchFamily="18" charset="0"/>
              </a:rPr>
              <a:t>   </a:t>
            </a:r>
            <a:r>
              <a:rPr lang="ru-RU" sz="2400">
                <a:latin typeface="Sylfaen" pitchFamily="18" charset="0"/>
              </a:rPr>
              <a:t>(</a:t>
            </a:r>
            <a:r>
              <a:rPr lang="en-US" sz="2400">
                <a:latin typeface="Sylfaen" pitchFamily="18" charset="0"/>
              </a:rPr>
              <a:t>to offer wider range of data to users</a:t>
            </a:r>
            <a:r>
              <a:rPr lang="ru-RU" sz="2400">
                <a:latin typeface="Sylfaen" pitchFamily="18" charset="0"/>
              </a:rPr>
              <a:t>)</a:t>
            </a:r>
            <a:endParaRPr lang="en-US" altLang="ka-GE" sz="2600" spc="100" dirty="0">
              <a:solidFill>
                <a:srgbClr val="0080BD"/>
              </a:solidFill>
              <a:latin typeface="Times New Roman" panose="02020603050405020304" pitchFamily="18" charset="0"/>
              <a:cs typeface="Times New Roman" panose="02020603050405020304" pitchFamily="18" charset="0"/>
            </a:endParaRPr>
          </a:p>
        </p:txBody>
      </p:sp>
      <p:pic>
        <p:nvPicPr>
          <p:cNvPr id="15" name="Picture 3">
            <a:extLst>
              <a:ext uri="{FF2B5EF4-FFF2-40B4-BE49-F238E27FC236}">
                <a16:creationId xmlns:a16="http://schemas.microsoft.com/office/drawing/2014/main" xmlns="" id="{5C60AFDD-13F1-4BBE-9DE5-C10C6FA0114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78633" y="7989152"/>
            <a:ext cx="3374571" cy="16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xmlns="" id="{73F31155-FE1C-45F8-8F29-F314DDA0999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36719" y="7989152"/>
            <a:ext cx="2426945" cy="156017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7" name="Picture 4" descr="áááááá¨áá ááá£áá á¡á£á ááá">
            <a:extLst>
              <a:ext uri="{FF2B5EF4-FFF2-40B4-BE49-F238E27FC236}">
                <a16:creationId xmlns:a16="http://schemas.microsoft.com/office/drawing/2014/main" xmlns="" id="{12B87A3B-0DFE-4F82-9793-EF59FE1FDEE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022625" y="7933836"/>
            <a:ext cx="2411223" cy="152487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57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750"/>
                                        <p:tgtEl>
                                          <p:spTgt spid="36"/>
                                        </p:tgtEl>
                                      </p:cBhvr>
                                    </p:animEffect>
                                  </p:childTnLst>
                                </p:cTn>
                              </p:par>
                              <p:par>
                                <p:cTn id="8" presetID="16" presetClass="entr" presetSubtype="21" fill="hold" grpId="0" nodeType="withEffect">
                                  <p:stCondLst>
                                    <p:cond delay="50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750"/>
                                        <p:tgtEl>
                                          <p:spTgt spid="34"/>
                                        </p:tgtEl>
                                      </p:cBhvr>
                                    </p:animEffect>
                                  </p:childTnLst>
                                </p:cTn>
                              </p:par>
                            </p:childTnLst>
                          </p:cTn>
                        </p:par>
                        <p:par>
                          <p:cTn id="11" fill="hold">
                            <p:stCondLst>
                              <p:cond delay="1250"/>
                            </p:stCondLst>
                            <p:childTnLst>
                              <p:par>
                                <p:cTn id="12" presetID="50" presetClass="entr" presetSubtype="0" decel="100000" fill="hold" grpId="0" nodeType="afterEffect">
                                  <p:stCondLst>
                                    <p:cond delay="500"/>
                                  </p:stCondLst>
                                  <p:childTnLst>
                                    <p:set>
                                      <p:cBhvr>
                                        <p:cTn id="13" dur="1" fill="hold">
                                          <p:stCondLst>
                                            <p:cond delay="0"/>
                                          </p:stCondLst>
                                        </p:cTn>
                                        <p:tgtEl>
                                          <p:spTgt spid="14"/>
                                        </p:tgtEl>
                                        <p:attrNameLst>
                                          <p:attrName>style.visibility</p:attrName>
                                        </p:attrNameLst>
                                      </p:cBhvr>
                                      <p:to>
                                        <p:strVal val="visible"/>
                                      </p:to>
                                    </p:set>
                                    <p:anim calcmode="lin" valueType="num">
                                      <p:cBhvr>
                                        <p:cTn id="14" dur="1750" fill="hold"/>
                                        <p:tgtEl>
                                          <p:spTgt spid="14"/>
                                        </p:tgtEl>
                                        <p:attrNameLst>
                                          <p:attrName>ppt_w</p:attrName>
                                        </p:attrNameLst>
                                      </p:cBhvr>
                                      <p:tavLst>
                                        <p:tav tm="0">
                                          <p:val>
                                            <p:strVal val="#ppt_w+.3"/>
                                          </p:val>
                                        </p:tav>
                                        <p:tav tm="100000">
                                          <p:val>
                                            <p:strVal val="#ppt_w"/>
                                          </p:val>
                                        </p:tav>
                                      </p:tavLst>
                                    </p:anim>
                                    <p:anim calcmode="lin" valueType="num">
                                      <p:cBhvr>
                                        <p:cTn id="15" dur="1750" fill="hold"/>
                                        <p:tgtEl>
                                          <p:spTgt spid="14"/>
                                        </p:tgtEl>
                                        <p:attrNameLst>
                                          <p:attrName>ppt_h</p:attrName>
                                        </p:attrNameLst>
                                      </p:cBhvr>
                                      <p:tavLst>
                                        <p:tav tm="0">
                                          <p:val>
                                            <p:strVal val="#ppt_h"/>
                                          </p:val>
                                        </p:tav>
                                        <p:tav tm="100000">
                                          <p:val>
                                            <p:strVal val="#ppt_h"/>
                                          </p:val>
                                        </p:tav>
                                      </p:tavLst>
                                    </p:anim>
                                    <p:animEffect transition="in" filter="fade">
                                      <p:cBhvr>
                                        <p:cTn id="16" dur="1750"/>
                                        <p:tgtEl>
                                          <p:spTgt spid="14"/>
                                        </p:tgtEl>
                                      </p:cBhvr>
                                    </p:animEffect>
                                  </p:childTnLst>
                                </p:cTn>
                              </p:par>
                            </p:childTnLst>
                          </p:cTn>
                        </p:par>
                        <p:par>
                          <p:cTn id="17" fill="hold">
                            <p:stCondLst>
                              <p:cond delay="3500"/>
                            </p:stCondLst>
                            <p:childTnLst>
                              <p:par>
                                <p:cTn id="18" presetID="49" presetClass="entr" presetSubtype="0" decel="10000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1000" fill="hold"/>
                                        <p:tgtEl>
                                          <p:spTgt spid="16"/>
                                        </p:tgtEl>
                                        <p:attrNameLst>
                                          <p:attrName>ppt_w</p:attrName>
                                        </p:attrNameLst>
                                      </p:cBhvr>
                                      <p:tavLst>
                                        <p:tav tm="0">
                                          <p:val>
                                            <p:fltVal val="0"/>
                                          </p:val>
                                        </p:tav>
                                        <p:tav tm="100000">
                                          <p:val>
                                            <p:strVal val="#ppt_w"/>
                                          </p:val>
                                        </p:tav>
                                      </p:tavLst>
                                    </p:anim>
                                    <p:anim calcmode="lin" valueType="num">
                                      <p:cBhvr>
                                        <p:cTn id="21" dur="1000" fill="hold"/>
                                        <p:tgtEl>
                                          <p:spTgt spid="16"/>
                                        </p:tgtEl>
                                        <p:attrNameLst>
                                          <p:attrName>ppt_h</p:attrName>
                                        </p:attrNameLst>
                                      </p:cBhvr>
                                      <p:tavLst>
                                        <p:tav tm="0">
                                          <p:val>
                                            <p:fltVal val="0"/>
                                          </p:val>
                                        </p:tav>
                                        <p:tav tm="100000">
                                          <p:val>
                                            <p:strVal val="#ppt_h"/>
                                          </p:val>
                                        </p:tav>
                                      </p:tavLst>
                                    </p:anim>
                                    <p:anim calcmode="lin" valueType="num">
                                      <p:cBhvr>
                                        <p:cTn id="22" dur="1000" fill="hold"/>
                                        <p:tgtEl>
                                          <p:spTgt spid="16"/>
                                        </p:tgtEl>
                                        <p:attrNameLst>
                                          <p:attrName>style.rotation</p:attrName>
                                        </p:attrNameLst>
                                      </p:cBhvr>
                                      <p:tavLst>
                                        <p:tav tm="0">
                                          <p:val>
                                            <p:fltVal val="360"/>
                                          </p:val>
                                        </p:tav>
                                        <p:tav tm="100000">
                                          <p:val>
                                            <p:fltVal val="0"/>
                                          </p:val>
                                        </p:tav>
                                      </p:tavLst>
                                    </p:anim>
                                    <p:animEffect transition="in" filter="fade">
                                      <p:cBhvr>
                                        <p:cTn id="23" dur="1000"/>
                                        <p:tgtEl>
                                          <p:spTgt spid="16"/>
                                        </p:tgtEl>
                                      </p:cBhvr>
                                    </p:animEffect>
                                  </p:childTnLst>
                                </p:cTn>
                              </p:par>
                              <p:par>
                                <p:cTn id="24" presetID="2" presetClass="entr" presetSubtype="4"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21">
            <a:extLst>
              <a:ext uri="{FF2B5EF4-FFF2-40B4-BE49-F238E27FC236}">
                <a16:creationId xmlns:a16="http://schemas.microsoft.com/office/drawing/2014/main" xmlns="" id="{BC70352C-8995-4CE3-B9C3-5CF36E202550}"/>
              </a:ext>
            </a:extLst>
          </p:cNvPr>
          <p:cNvSpPr>
            <a:spLocks/>
          </p:cNvSpPr>
          <p:nvPr/>
        </p:nvSpPr>
        <p:spPr bwMode="auto">
          <a:xfrm>
            <a:off x="1" y="1247776"/>
            <a:ext cx="17554575" cy="927100"/>
          </a:xfrm>
          <a:custGeom>
            <a:avLst/>
            <a:gdLst>
              <a:gd name="T0" fmla="*/ 7680 w 7680"/>
              <a:gd name="T1" fmla="*/ 295 h 404"/>
              <a:gd name="T2" fmla="*/ 7680 w 7680"/>
              <a:gd name="T3" fmla="*/ 0 h 404"/>
              <a:gd name="T4" fmla="*/ 0 w 7680"/>
              <a:gd name="T5" fmla="*/ 0 h 404"/>
              <a:gd name="T6" fmla="*/ 0 w 7680"/>
              <a:gd name="T7" fmla="*/ 295 h 404"/>
              <a:gd name="T8" fmla="*/ 3708 w 7680"/>
              <a:gd name="T9" fmla="*/ 404 h 404"/>
              <a:gd name="T10" fmla="*/ 3756 w 7680"/>
              <a:gd name="T11" fmla="*/ 255 h 404"/>
              <a:gd name="T12" fmla="*/ 3972 w 7680"/>
              <a:gd name="T13" fmla="*/ 404 h 404"/>
              <a:gd name="T14" fmla="*/ 7680 w 7680"/>
              <a:gd name="T15" fmla="*/ 295 h 4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80" h="404">
                <a:moveTo>
                  <a:pt x="7680" y="295"/>
                </a:moveTo>
                <a:cubicBezTo>
                  <a:pt x="7680" y="0"/>
                  <a:pt x="7680" y="0"/>
                  <a:pt x="7680" y="0"/>
                </a:cubicBezTo>
                <a:cubicBezTo>
                  <a:pt x="0" y="0"/>
                  <a:pt x="0" y="0"/>
                  <a:pt x="0" y="0"/>
                </a:cubicBezTo>
                <a:cubicBezTo>
                  <a:pt x="0" y="295"/>
                  <a:pt x="0" y="295"/>
                  <a:pt x="0" y="295"/>
                </a:cubicBezTo>
                <a:cubicBezTo>
                  <a:pt x="3708" y="404"/>
                  <a:pt x="3708" y="404"/>
                  <a:pt x="3708" y="404"/>
                </a:cubicBezTo>
                <a:cubicBezTo>
                  <a:pt x="3720" y="387"/>
                  <a:pt x="3690" y="259"/>
                  <a:pt x="3756" y="255"/>
                </a:cubicBezTo>
                <a:cubicBezTo>
                  <a:pt x="4004" y="243"/>
                  <a:pt x="3960" y="387"/>
                  <a:pt x="3972" y="404"/>
                </a:cubicBezTo>
                <a:lnTo>
                  <a:pt x="7680" y="295"/>
                </a:lnTo>
                <a:close/>
              </a:path>
            </a:pathLst>
          </a:custGeom>
          <a:solidFill>
            <a:srgbClr val="77D1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Freeform 22">
            <a:extLst>
              <a:ext uri="{FF2B5EF4-FFF2-40B4-BE49-F238E27FC236}">
                <a16:creationId xmlns:a16="http://schemas.microsoft.com/office/drawing/2014/main" xmlns="" id="{58535D2D-A068-47A4-8A8E-C8B5975B6825}"/>
              </a:ext>
            </a:extLst>
          </p:cNvPr>
          <p:cNvSpPr>
            <a:spLocks/>
          </p:cNvSpPr>
          <p:nvPr/>
        </p:nvSpPr>
        <p:spPr bwMode="auto">
          <a:xfrm>
            <a:off x="1" y="300038"/>
            <a:ext cx="17554575" cy="1876425"/>
          </a:xfrm>
          <a:custGeom>
            <a:avLst/>
            <a:gdLst>
              <a:gd name="T0" fmla="*/ 7680 w 7680"/>
              <a:gd name="T1" fmla="*/ 522 h 818"/>
              <a:gd name="T2" fmla="*/ 7680 w 7680"/>
              <a:gd name="T3" fmla="*/ 0 h 818"/>
              <a:gd name="T4" fmla="*/ 0 w 7680"/>
              <a:gd name="T5" fmla="*/ 0 h 818"/>
              <a:gd name="T6" fmla="*/ 0 w 7680"/>
              <a:gd name="T7" fmla="*/ 522 h 818"/>
              <a:gd name="T8" fmla="*/ 3708 w 7680"/>
              <a:gd name="T9" fmla="*/ 818 h 818"/>
              <a:gd name="T10" fmla="*/ 3832 w 7680"/>
              <a:gd name="T11" fmla="*/ 564 h 818"/>
              <a:gd name="T12" fmla="*/ 3977 w 7680"/>
              <a:gd name="T13" fmla="*/ 818 h 818"/>
              <a:gd name="T14" fmla="*/ 7680 w 7680"/>
              <a:gd name="T15" fmla="*/ 522 h 8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80" h="818">
                <a:moveTo>
                  <a:pt x="7680" y="522"/>
                </a:moveTo>
                <a:cubicBezTo>
                  <a:pt x="7680" y="0"/>
                  <a:pt x="7680" y="0"/>
                  <a:pt x="7680" y="0"/>
                </a:cubicBezTo>
                <a:cubicBezTo>
                  <a:pt x="0" y="0"/>
                  <a:pt x="0" y="0"/>
                  <a:pt x="0" y="0"/>
                </a:cubicBezTo>
                <a:cubicBezTo>
                  <a:pt x="0" y="522"/>
                  <a:pt x="0" y="522"/>
                  <a:pt x="0" y="522"/>
                </a:cubicBezTo>
                <a:cubicBezTo>
                  <a:pt x="3708" y="818"/>
                  <a:pt x="3708" y="818"/>
                  <a:pt x="3708" y="818"/>
                </a:cubicBezTo>
                <a:cubicBezTo>
                  <a:pt x="3720" y="774"/>
                  <a:pt x="3766" y="564"/>
                  <a:pt x="3832" y="564"/>
                </a:cubicBezTo>
                <a:cubicBezTo>
                  <a:pt x="3898" y="564"/>
                  <a:pt x="3965" y="774"/>
                  <a:pt x="3977" y="818"/>
                </a:cubicBezTo>
                <a:lnTo>
                  <a:pt x="7680" y="522"/>
                </a:lnTo>
                <a:close/>
              </a:path>
            </a:pathLst>
          </a:custGeom>
          <a:solidFill>
            <a:srgbClr val="00B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40" name="Рисунок 39">
            <a:extLst>
              <a:ext uri="{FF2B5EF4-FFF2-40B4-BE49-F238E27FC236}">
                <a16:creationId xmlns:a16="http://schemas.microsoft.com/office/drawing/2014/main" xmlns="" id="{2E02C2F6-25B2-442F-9500-1E2738FF458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1274" y="0"/>
            <a:ext cx="17621249" cy="2199077"/>
          </a:xfrm>
          <a:prstGeom prst="rect">
            <a:avLst/>
          </a:prstGeom>
        </p:spPr>
      </p:pic>
      <p:sp>
        <p:nvSpPr>
          <p:cNvPr id="13" name="Прямоугольник 12">
            <a:extLst>
              <a:ext uri="{FF2B5EF4-FFF2-40B4-BE49-F238E27FC236}">
                <a16:creationId xmlns:a16="http://schemas.microsoft.com/office/drawing/2014/main" xmlns="" id="{7EDF2B9F-7D72-4826-BCE8-C292EC1A2434}"/>
              </a:ext>
            </a:extLst>
          </p:cNvPr>
          <p:cNvSpPr/>
          <p:nvPr/>
        </p:nvSpPr>
        <p:spPr>
          <a:xfrm>
            <a:off x="2327924" y="432250"/>
            <a:ext cx="12900313" cy="707886"/>
          </a:xfrm>
          <a:prstGeom prst="rect">
            <a:avLst/>
          </a:prstGeom>
        </p:spPr>
        <p:txBody>
          <a:bodyPr wrap="square">
            <a:spAutoFit/>
          </a:bodyPr>
          <a:lstStyle/>
          <a:p>
            <a:pPr algn="ctr">
              <a:spcBef>
                <a:spcPct val="50000"/>
              </a:spcBef>
              <a:defRPr/>
            </a:pPr>
            <a:r>
              <a:rPr lang="en-US" altLang="en-US" sz="4000" b="1" spc="200" dirty="0">
                <a:solidFill>
                  <a:schemeClr val="bg1"/>
                </a:solidFill>
                <a:latin typeface="Times New Roman" panose="02020603050405020304" pitchFamily="18" charset="0"/>
                <a:cs typeface="Times New Roman" panose="02020603050405020304" pitchFamily="18" charset="0"/>
              </a:rPr>
              <a:t>FUTURE PLANS</a:t>
            </a:r>
          </a:p>
        </p:txBody>
      </p:sp>
      <p:grpSp>
        <p:nvGrpSpPr>
          <p:cNvPr id="2" name="Группа 6">
            <a:extLst>
              <a:ext uri="{FF2B5EF4-FFF2-40B4-BE49-F238E27FC236}">
                <a16:creationId xmlns:a16="http://schemas.microsoft.com/office/drawing/2014/main" xmlns="" id="{399F3F94-2ECF-428C-8CAE-B74CF7386FBD}"/>
              </a:ext>
            </a:extLst>
          </p:cNvPr>
          <p:cNvGrpSpPr/>
          <p:nvPr/>
        </p:nvGrpSpPr>
        <p:grpSpPr>
          <a:xfrm>
            <a:off x="0" y="1118588"/>
            <a:ext cx="17556163" cy="1585314"/>
            <a:chOff x="0" y="1118588"/>
            <a:chExt cx="17556163" cy="1585314"/>
          </a:xfrm>
        </p:grpSpPr>
        <p:pic>
          <p:nvPicPr>
            <p:cNvPr id="41" name="Рисунок 40">
              <a:extLst>
                <a:ext uri="{FF2B5EF4-FFF2-40B4-BE49-F238E27FC236}">
                  <a16:creationId xmlns:a16="http://schemas.microsoft.com/office/drawing/2014/main" xmlns="" id="{9D7F3FD3-50DA-4EDE-8A34-5CDC5371236A}"/>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0" y="1118588"/>
              <a:ext cx="17556163" cy="1435582"/>
            </a:xfrm>
            <a:prstGeom prst="rect">
              <a:avLst/>
            </a:prstGeom>
          </p:spPr>
        </p:pic>
        <p:grpSp>
          <p:nvGrpSpPr>
            <p:cNvPr id="4" name="Группа 5">
              <a:extLst>
                <a:ext uri="{FF2B5EF4-FFF2-40B4-BE49-F238E27FC236}">
                  <a16:creationId xmlns:a16="http://schemas.microsoft.com/office/drawing/2014/main" xmlns="" id="{0DC75D09-3664-4B0F-96EF-C093D7E11A51}"/>
                </a:ext>
              </a:extLst>
            </p:cNvPr>
            <p:cNvGrpSpPr/>
            <p:nvPr/>
          </p:nvGrpSpPr>
          <p:grpSpPr>
            <a:xfrm>
              <a:off x="8013700" y="1694252"/>
              <a:ext cx="1555750" cy="1009650"/>
              <a:chOff x="8013700" y="1694252"/>
              <a:chExt cx="1555750" cy="1009650"/>
            </a:xfrm>
          </p:grpSpPr>
          <p:sp>
            <p:nvSpPr>
              <p:cNvPr id="5" name="Прямоугольник 4">
                <a:extLst>
                  <a:ext uri="{FF2B5EF4-FFF2-40B4-BE49-F238E27FC236}">
                    <a16:creationId xmlns:a16="http://schemas.microsoft.com/office/drawing/2014/main" xmlns="" id="{251D49A6-2B0D-4594-B56D-FD0704634947}"/>
                  </a:ext>
                </a:extLst>
              </p:cNvPr>
              <p:cNvSpPr/>
              <p:nvPr/>
            </p:nvSpPr>
            <p:spPr>
              <a:xfrm>
                <a:off x="8013700" y="1694252"/>
                <a:ext cx="1555750" cy="1009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 name="Рисунок 2">
                <a:extLst>
                  <a:ext uri="{FF2B5EF4-FFF2-40B4-BE49-F238E27FC236}">
                    <a16:creationId xmlns:a16="http://schemas.microsoft.com/office/drawing/2014/main" xmlns="" id="{3DF3E48A-B68B-4DB7-A5BF-4F50A4558A83}"/>
                  </a:ext>
                </a:extLst>
              </p:cNvPr>
              <p:cNvPicPr>
                <a:picLocks noChangeAspect="1"/>
              </p:cNvPicPr>
              <p:nvPr/>
            </p:nvPicPr>
            <p:blipFill>
              <a:blip r:embed="rId7" cstate="print">
                <a:extLst>
                  <a:ext uri="{96DAC541-7B7A-43D3-8B79-37D633B846F1}">
                    <asvg:svgBlip xmlns:asvg="http://schemas.microsoft.com/office/drawing/2016/SVG/main" xmlns="" r:embed="rId8"/>
                  </a:ext>
                </a:extLst>
              </a:blip>
              <a:stretch>
                <a:fillRect/>
              </a:stretch>
            </p:blipFill>
            <p:spPr>
              <a:xfrm>
                <a:off x="8163720" y="1733490"/>
                <a:ext cx="1221580" cy="787748"/>
              </a:xfrm>
              <a:prstGeom prst="rect">
                <a:avLst/>
              </a:prstGeom>
            </p:spPr>
          </p:pic>
        </p:grpSp>
      </p:grpSp>
      <p:sp>
        <p:nvSpPr>
          <p:cNvPr id="14" name="Прямоугольник 13">
            <a:extLst>
              <a:ext uri="{FF2B5EF4-FFF2-40B4-BE49-F238E27FC236}">
                <a16:creationId xmlns:a16="http://schemas.microsoft.com/office/drawing/2014/main" xmlns="" id="{7A7C1E92-004F-442D-90C5-BFE8971E4B3B}"/>
              </a:ext>
            </a:extLst>
          </p:cNvPr>
          <p:cNvSpPr/>
          <p:nvPr/>
        </p:nvSpPr>
        <p:spPr>
          <a:xfrm>
            <a:off x="927704" y="2511903"/>
            <a:ext cx="17176677" cy="4590937"/>
          </a:xfrm>
          <a:prstGeom prst="rect">
            <a:avLst/>
          </a:prstGeom>
        </p:spPr>
        <p:txBody>
          <a:bodyPr wrap="square">
            <a:spAutoFit/>
          </a:bodyPr>
          <a:lstStyle/>
          <a:p>
            <a:pPr marL="914400" lvl="1" indent="-457200">
              <a:spcBef>
                <a:spcPts val="1200"/>
              </a:spcBef>
              <a:spcAft>
                <a:spcPts val="1200"/>
              </a:spcAft>
              <a:buFont typeface="Wingdings" pitchFamily="2" charset="2"/>
              <a:buChar char="§"/>
            </a:pPr>
            <a:r>
              <a:rPr lang="en-US" sz="2800">
                <a:latin typeface="Sylfaen" pitchFamily="18" charset="0"/>
              </a:rPr>
              <a:t>Revise and improve the procedures of automatic presentation of the information received from administrative bodies in the BR database</a:t>
            </a:r>
            <a:endParaRPr lang="ka-GE" sz="2800">
              <a:latin typeface="Sylfaen" pitchFamily="18" charset="0"/>
            </a:endParaRPr>
          </a:p>
          <a:p>
            <a:pPr marL="914400" lvl="1" indent="-457200">
              <a:spcBef>
                <a:spcPts val="1200"/>
              </a:spcBef>
              <a:spcAft>
                <a:spcPts val="1200"/>
              </a:spcAft>
              <a:buFont typeface="Wingdings" pitchFamily="2" charset="2"/>
              <a:buChar char="§"/>
            </a:pPr>
            <a:r>
              <a:rPr lang="en-US" altLang="en-US" sz="2800" spc="100">
                <a:latin typeface="Times New Roman" panose="02020603050405020304" pitchFamily="18" charset="0"/>
                <a:cs typeface="Times New Roman" panose="02020603050405020304" pitchFamily="18" charset="0"/>
              </a:rPr>
              <a:t>working with data quality</a:t>
            </a:r>
            <a:endParaRPr lang="ka-GE" altLang="en-US" sz="2800" spc="100">
              <a:latin typeface="Times New Roman" panose="02020603050405020304" pitchFamily="18" charset="0"/>
              <a:cs typeface="Times New Roman" panose="02020603050405020304" pitchFamily="18" charset="0"/>
            </a:endParaRPr>
          </a:p>
          <a:p>
            <a:pPr marL="914400" lvl="1" indent="-457200">
              <a:spcBef>
                <a:spcPts val="1200"/>
              </a:spcBef>
              <a:spcAft>
                <a:spcPts val="1200"/>
              </a:spcAft>
              <a:buFont typeface="Wingdings" pitchFamily="2" charset="2"/>
              <a:buChar char="§"/>
            </a:pPr>
            <a:r>
              <a:rPr lang="en-US" altLang="ka-GE" sz="2800" spc="100">
                <a:latin typeface="Times New Roman" panose="02020603050405020304" pitchFamily="18" charset="0"/>
                <a:cs typeface="Times New Roman" panose="02020603050405020304" pitchFamily="18" charset="0"/>
              </a:rPr>
              <a:t>Strengthen national statistical capacities and data collection system</a:t>
            </a:r>
            <a:endParaRPr lang="ka-GE" altLang="ka-GE" sz="2800" spc="100">
              <a:latin typeface="Times New Roman" panose="02020603050405020304" pitchFamily="18" charset="0"/>
              <a:cs typeface="Times New Roman" panose="02020603050405020304" pitchFamily="18" charset="0"/>
            </a:endParaRPr>
          </a:p>
          <a:p>
            <a:pPr marL="914400" lvl="1" indent="-457200">
              <a:spcBef>
                <a:spcPts val="1200"/>
              </a:spcBef>
              <a:spcAft>
                <a:spcPts val="1200"/>
              </a:spcAft>
              <a:buFont typeface="Wingdings" pitchFamily="2" charset="2"/>
              <a:buChar char="§"/>
            </a:pPr>
            <a:r>
              <a:rPr lang="en-US" sz="2800" spc="100">
                <a:latin typeface="Times New Roman" panose="02020603050405020304" pitchFamily="18" charset="0"/>
                <a:cs typeface="Times New Roman" panose="02020603050405020304" pitchFamily="18" charset="0"/>
              </a:rPr>
              <a:t>Implementation of international standards and requirements</a:t>
            </a:r>
            <a:endParaRPr lang="ka-GE" sz="2800" spc="100">
              <a:latin typeface="Times New Roman" panose="02020603050405020304" pitchFamily="18" charset="0"/>
              <a:cs typeface="Times New Roman" panose="02020603050405020304" pitchFamily="18" charset="0"/>
            </a:endParaRPr>
          </a:p>
          <a:p>
            <a:pPr marL="914400" lvl="1" indent="-457200">
              <a:spcBef>
                <a:spcPts val="1200"/>
              </a:spcBef>
              <a:spcAft>
                <a:spcPts val="1200"/>
              </a:spcAft>
              <a:buFont typeface="Wingdings" pitchFamily="2" charset="2"/>
              <a:buChar char="§"/>
            </a:pPr>
            <a:r>
              <a:rPr lang="en-US" altLang="en-US" sz="2800" spc="100">
                <a:latin typeface="Times New Roman" panose="02020603050405020304" pitchFamily="18" charset="0"/>
                <a:cs typeface="Times New Roman" panose="02020603050405020304" pitchFamily="18" charset="0"/>
              </a:rPr>
              <a:t>Active cooperation with international organizations and experts</a:t>
            </a:r>
            <a:endParaRPr lang="ka-GE" altLang="en-US" sz="2800" spc="100">
              <a:latin typeface="Times New Roman" panose="02020603050405020304" pitchFamily="18" charset="0"/>
              <a:cs typeface="Times New Roman" panose="02020603050405020304" pitchFamily="18" charset="0"/>
            </a:endParaRPr>
          </a:p>
          <a:p>
            <a:pPr>
              <a:lnSpc>
                <a:spcPct val="150000"/>
              </a:lnSpc>
            </a:pPr>
            <a:endParaRPr lang="en-US" altLang="ka-GE" sz="2600" spc="100" dirty="0">
              <a:solidFill>
                <a:srgbClr val="0080BD"/>
              </a:solidFill>
              <a:latin typeface="Times New Roman" panose="02020603050405020304" pitchFamily="18" charset="0"/>
              <a:cs typeface="Times New Roman" panose="02020603050405020304" pitchFamily="18" charset="0"/>
            </a:endParaRPr>
          </a:p>
        </p:txBody>
      </p:sp>
      <p:pic>
        <p:nvPicPr>
          <p:cNvPr id="24" name="Picture 3">
            <a:extLst>
              <a:ext uri="{FF2B5EF4-FFF2-40B4-BE49-F238E27FC236}">
                <a16:creationId xmlns:a16="http://schemas.microsoft.com/office/drawing/2014/main" xmlns="" id="{D880B38B-6E01-4950-8C9B-6AFAA90C237E}"/>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705143" y="6943006"/>
            <a:ext cx="5849073" cy="29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a:extLst>
              <a:ext uri="{FF2B5EF4-FFF2-40B4-BE49-F238E27FC236}">
                <a16:creationId xmlns:a16="http://schemas.microsoft.com/office/drawing/2014/main" xmlns="" id="{5C60AFDD-13F1-4BBE-9DE5-C10C6FA0114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7429" y="8076174"/>
            <a:ext cx="3374571" cy="16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xmlns="" id="{73F31155-FE1C-45F8-8F29-F314DDA0999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02951" y="8133477"/>
            <a:ext cx="2426945" cy="156017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7" name="Picture 4" descr="áááááá¨áá ááá£áá á¡á£á ááá">
            <a:extLst>
              <a:ext uri="{FF2B5EF4-FFF2-40B4-BE49-F238E27FC236}">
                <a16:creationId xmlns:a16="http://schemas.microsoft.com/office/drawing/2014/main" xmlns="" id="{12B87A3B-0DFE-4F82-9793-EF59FE1FDEEB}"/>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411908" y="8133477"/>
            <a:ext cx="2411223" cy="152487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6678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750"/>
                                        <p:tgtEl>
                                          <p:spTgt spid="36"/>
                                        </p:tgtEl>
                                      </p:cBhvr>
                                    </p:animEffect>
                                  </p:childTnLst>
                                </p:cTn>
                              </p:par>
                              <p:par>
                                <p:cTn id="8" presetID="16" presetClass="entr" presetSubtype="21" fill="hold" grpId="0" nodeType="withEffect">
                                  <p:stCondLst>
                                    <p:cond delay="50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750"/>
                                        <p:tgtEl>
                                          <p:spTgt spid="34"/>
                                        </p:tgtEl>
                                      </p:cBhvr>
                                    </p:animEffect>
                                  </p:childTnLst>
                                </p:cTn>
                              </p:par>
                            </p:childTnLst>
                          </p:cTn>
                        </p:par>
                        <p:par>
                          <p:cTn id="11" fill="hold">
                            <p:stCondLst>
                              <p:cond delay="1250"/>
                            </p:stCondLst>
                            <p:childTnLst>
                              <p:par>
                                <p:cTn id="12" presetID="50" presetClass="entr" presetSubtype="0" decel="100000" fill="hold" grpId="0" nodeType="afterEffect">
                                  <p:stCondLst>
                                    <p:cond delay="500"/>
                                  </p:stCondLst>
                                  <p:childTnLst>
                                    <p:set>
                                      <p:cBhvr>
                                        <p:cTn id="13" dur="1" fill="hold">
                                          <p:stCondLst>
                                            <p:cond delay="0"/>
                                          </p:stCondLst>
                                        </p:cTn>
                                        <p:tgtEl>
                                          <p:spTgt spid="14"/>
                                        </p:tgtEl>
                                        <p:attrNameLst>
                                          <p:attrName>style.visibility</p:attrName>
                                        </p:attrNameLst>
                                      </p:cBhvr>
                                      <p:to>
                                        <p:strVal val="visible"/>
                                      </p:to>
                                    </p:set>
                                    <p:anim calcmode="lin" valueType="num">
                                      <p:cBhvr>
                                        <p:cTn id="14" dur="1750" fill="hold"/>
                                        <p:tgtEl>
                                          <p:spTgt spid="14"/>
                                        </p:tgtEl>
                                        <p:attrNameLst>
                                          <p:attrName>ppt_w</p:attrName>
                                        </p:attrNameLst>
                                      </p:cBhvr>
                                      <p:tavLst>
                                        <p:tav tm="0">
                                          <p:val>
                                            <p:strVal val="#ppt_w+.3"/>
                                          </p:val>
                                        </p:tav>
                                        <p:tav tm="100000">
                                          <p:val>
                                            <p:strVal val="#ppt_w"/>
                                          </p:val>
                                        </p:tav>
                                      </p:tavLst>
                                    </p:anim>
                                    <p:anim calcmode="lin" valueType="num">
                                      <p:cBhvr>
                                        <p:cTn id="15" dur="1750" fill="hold"/>
                                        <p:tgtEl>
                                          <p:spTgt spid="14"/>
                                        </p:tgtEl>
                                        <p:attrNameLst>
                                          <p:attrName>ppt_h</p:attrName>
                                        </p:attrNameLst>
                                      </p:cBhvr>
                                      <p:tavLst>
                                        <p:tav tm="0">
                                          <p:val>
                                            <p:strVal val="#ppt_h"/>
                                          </p:val>
                                        </p:tav>
                                        <p:tav tm="100000">
                                          <p:val>
                                            <p:strVal val="#ppt_h"/>
                                          </p:val>
                                        </p:tav>
                                      </p:tavLst>
                                    </p:anim>
                                    <p:animEffect transition="in" filter="fade">
                                      <p:cBhvr>
                                        <p:cTn id="16" dur="1750"/>
                                        <p:tgtEl>
                                          <p:spTgt spid="14"/>
                                        </p:tgtEl>
                                      </p:cBhvr>
                                    </p:animEffect>
                                  </p:childTnLst>
                                </p:cTn>
                              </p:par>
                            </p:childTnLst>
                          </p:cTn>
                        </p:par>
                        <p:par>
                          <p:cTn id="17" fill="hold">
                            <p:stCondLst>
                              <p:cond delay="3500"/>
                            </p:stCondLst>
                            <p:childTnLst>
                              <p:par>
                                <p:cTn id="18" presetID="49" presetClass="entr" presetSubtype="0" decel="10000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1000" fill="hold"/>
                                        <p:tgtEl>
                                          <p:spTgt spid="16"/>
                                        </p:tgtEl>
                                        <p:attrNameLst>
                                          <p:attrName>ppt_w</p:attrName>
                                        </p:attrNameLst>
                                      </p:cBhvr>
                                      <p:tavLst>
                                        <p:tav tm="0">
                                          <p:val>
                                            <p:fltVal val="0"/>
                                          </p:val>
                                        </p:tav>
                                        <p:tav tm="100000">
                                          <p:val>
                                            <p:strVal val="#ppt_w"/>
                                          </p:val>
                                        </p:tav>
                                      </p:tavLst>
                                    </p:anim>
                                    <p:anim calcmode="lin" valueType="num">
                                      <p:cBhvr>
                                        <p:cTn id="21" dur="1000" fill="hold"/>
                                        <p:tgtEl>
                                          <p:spTgt spid="16"/>
                                        </p:tgtEl>
                                        <p:attrNameLst>
                                          <p:attrName>ppt_h</p:attrName>
                                        </p:attrNameLst>
                                      </p:cBhvr>
                                      <p:tavLst>
                                        <p:tav tm="0">
                                          <p:val>
                                            <p:fltVal val="0"/>
                                          </p:val>
                                        </p:tav>
                                        <p:tav tm="100000">
                                          <p:val>
                                            <p:strVal val="#ppt_h"/>
                                          </p:val>
                                        </p:tav>
                                      </p:tavLst>
                                    </p:anim>
                                    <p:anim calcmode="lin" valueType="num">
                                      <p:cBhvr>
                                        <p:cTn id="22" dur="1000" fill="hold"/>
                                        <p:tgtEl>
                                          <p:spTgt spid="16"/>
                                        </p:tgtEl>
                                        <p:attrNameLst>
                                          <p:attrName>style.rotation</p:attrName>
                                        </p:attrNameLst>
                                      </p:cBhvr>
                                      <p:tavLst>
                                        <p:tav tm="0">
                                          <p:val>
                                            <p:fltVal val="360"/>
                                          </p:val>
                                        </p:tav>
                                        <p:tav tm="100000">
                                          <p:val>
                                            <p:fltVal val="0"/>
                                          </p:val>
                                        </p:tav>
                                      </p:tavLst>
                                    </p:anim>
                                    <p:animEffect transition="in" filter="fade">
                                      <p:cBhvr>
                                        <p:cTn id="23" dur="1000"/>
                                        <p:tgtEl>
                                          <p:spTgt spid="16"/>
                                        </p:tgtEl>
                                      </p:cBhvr>
                                    </p:animEffect>
                                  </p:childTnLst>
                                </p:cTn>
                              </p:par>
                              <p:par>
                                <p:cTn id="24" presetID="2" presetClass="entr" presetSubtype="4"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21"/>
          <p:cNvSpPr>
            <a:spLocks/>
          </p:cNvSpPr>
          <p:nvPr/>
        </p:nvSpPr>
        <p:spPr bwMode="auto">
          <a:xfrm>
            <a:off x="0" y="1247775"/>
            <a:ext cx="17554575" cy="927100"/>
          </a:xfrm>
          <a:custGeom>
            <a:avLst/>
            <a:gdLst>
              <a:gd name="T0" fmla="*/ 2147483647 w 7680"/>
              <a:gd name="T1" fmla="*/ 2147483647 h 404"/>
              <a:gd name="T2" fmla="*/ 2147483647 w 7680"/>
              <a:gd name="T3" fmla="*/ 0 h 404"/>
              <a:gd name="T4" fmla="*/ 0 w 7680"/>
              <a:gd name="T5" fmla="*/ 0 h 404"/>
              <a:gd name="T6" fmla="*/ 0 w 7680"/>
              <a:gd name="T7" fmla="*/ 2147483647 h 404"/>
              <a:gd name="T8" fmla="*/ 2147483647 w 7680"/>
              <a:gd name="T9" fmla="*/ 2147483647 h 404"/>
              <a:gd name="T10" fmla="*/ 2147483647 w 7680"/>
              <a:gd name="T11" fmla="*/ 2147483647 h 404"/>
              <a:gd name="T12" fmla="*/ 2147483647 w 7680"/>
              <a:gd name="T13" fmla="*/ 2147483647 h 404"/>
              <a:gd name="T14" fmla="*/ 2147483647 w 7680"/>
              <a:gd name="T15" fmla="*/ 2147483647 h 404"/>
              <a:gd name="T16" fmla="*/ 0 60000 65536"/>
              <a:gd name="T17" fmla="*/ 0 60000 65536"/>
              <a:gd name="T18" fmla="*/ 0 60000 65536"/>
              <a:gd name="T19" fmla="*/ 0 60000 65536"/>
              <a:gd name="T20" fmla="*/ 0 60000 65536"/>
              <a:gd name="T21" fmla="*/ 0 60000 65536"/>
              <a:gd name="T22" fmla="*/ 0 60000 65536"/>
              <a:gd name="T23" fmla="*/ 0 60000 65536"/>
              <a:gd name="T24" fmla="*/ 0 w 7680"/>
              <a:gd name="T25" fmla="*/ 0 h 404"/>
              <a:gd name="T26" fmla="*/ 7680 w 7680"/>
              <a:gd name="T27" fmla="*/ 404 h 4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0" h="404">
                <a:moveTo>
                  <a:pt x="7680" y="295"/>
                </a:moveTo>
                <a:cubicBezTo>
                  <a:pt x="7680" y="0"/>
                  <a:pt x="7680" y="0"/>
                  <a:pt x="7680" y="0"/>
                </a:cubicBezTo>
                <a:cubicBezTo>
                  <a:pt x="0" y="0"/>
                  <a:pt x="0" y="0"/>
                  <a:pt x="0" y="0"/>
                </a:cubicBezTo>
                <a:cubicBezTo>
                  <a:pt x="0" y="295"/>
                  <a:pt x="0" y="295"/>
                  <a:pt x="0" y="295"/>
                </a:cubicBezTo>
                <a:cubicBezTo>
                  <a:pt x="3708" y="404"/>
                  <a:pt x="3708" y="404"/>
                  <a:pt x="3708" y="404"/>
                </a:cubicBezTo>
                <a:cubicBezTo>
                  <a:pt x="3720" y="387"/>
                  <a:pt x="3690" y="259"/>
                  <a:pt x="3756" y="255"/>
                </a:cubicBezTo>
                <a:cubicBezTo>
                  <a:pt x="4004" y="243"/>
                  <a:pt x="3960" y="387"/>
                  <a:pt x="3972" y="404"/>
                </a:cubicBezTo>
                <a:lnTo>
                  <a:pt x="7680" y="295"/>
                </a:lnTo>
                <a:close/>
              </a:path>
            </a:pathLst>
          </a:custGeom>
          <a:solidFill>
            <a:srgbClr val="77D1F6"/>
          </a:solidFill>
          <a:ln w="9525">
            <a:noFill/>
            <a:miter lim="800000"/>
            <a:headEnd/>
            <a:tailEnd/>
          </a:ln>
        </p:spPr>
        <p:txBody>
          <a:bodyPr/>
          <a:lstStyle/>
          <a:p>
            <a:endParaRPr lang="ru-RU">
              <a:latin typeface="BPG Nino Mtavruli"/>
            </a:endParaRPr>
          </a:p>
        </p:txBody>
      </p:sp>
      <p:sp>
        <p:nvSpPr>
          <p:cNvPr id="36" name="Freeform 22"/>
          <p:cNvSpPr>
            <a:spLocks/>
          </p:cNvSpPr>
          <p:nvPr/>
        </p:nvSpPr>
        <p:spPr bwMode="auto">
          <a:xfrm>
            <a:off x="0" y="300038"/>
            <a:ext cx="17554575" cy="1876425"/>
          </a:xfrm>
          <a:custGeom>
            <a:avLst/>
            <a:gdLst>
              <a:gd name="T0" fmla="*/ 2147483647 w 7680"/>
              <a:gd name="T1" fmla="*/ 2147483647 h 818"/>
              <a:gd name="T2" fmla="*/ 2147483647 w 7680"/>
              <a:gd name="T3" fmla="*/ 0 h 818"/>
              <a:gd name="T4" fmla="*/ 0 w 7680"/>
              <a:gd name="T5" fmla="*/ 0 h 818"/>
              <a:gd name="T6" fmla="*/ 0 w 7680"/>
              <a:gd name="T7" fmla="*/ 2147483647 h 818"/>
              <a:gd name="T8" fmla="*/ 2147483647 w 7680"/>
              <a:gd name="T9" fmla="*/ 2147483647 h 818"/>
              <a:gd name="T10" fmla="*/ 2147483647 w 7680"/>
              <a:gd name="T11" fmla="*/ 2147483647 h 818"/>
              <a:gd name="T12" fmla="*/ 2147483647 w 7680"/>
              <a:gd name="T13" fmla="*/ 2147483647 h 818"/>
              <a:gd name="T14" fmla="*/ 2147483647 w 7680"/>
              <a:gd name="T15" fmla="*/ 2147483647 h 818"/>
              <a:gd name="T16" fmla="*/ 0 60000 65536"/>
              <a:gd name="T17" fmla="*/ 0 60000 65536"/>
              <a:gd name="T18" fmla="*/ 0 60000 65536"/>
              <a:gd name="T19" fmla="*/ 0 60000 65536"/>
              <a:gd name="T20" fmla="*/ 0 60000 65536"/>
              <a:gd name="T21" fmla="*/ 0 60000 65536"/>
              <a:gd name="T22" fmla="*/ 0 60000 65536"/>
              <a:gd name="T23" fmla="*/ 0 60000 65536"/>
              <a:gd name="T24" fmla="*/ 0 w 7680"/>
              <a:gd name="T25" fmla="*/ 0 h 818"/>
              <a:gd name="T26" fmla="*/ 7680 w 7680"/>
              <a:gd name="T27" fmla="*/ 818 h 8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0" h="818">
                <a:moveTo>
                  <a:pt x="7680" y="522"/>
                </a:moveTo>
                <a:cubicBezTo>
                  <a:pt x="7680" y="0"/>
                  <a:pt x="7680" y="0"/>
                  <a:pt x="7680" y="0"/>
                </a:cubicBezTo>
                <a:cubicBezTo>
                  <a:pt x="0" y="0"/>
                  <a:pt x="0" y="0"/>
                  <a:pt x="0" y="0"/>
                </a:cubicBezTo>
                <a:cubicBezTo>
                  <a:pt x="0" y="522"/>
                  <a:pt x="0" y="522"/>
                  <a:pt x="0" y="522"/>
                </a:cubicBezTo>
                <a:cubicBezTo>
                  <a:pt x="3708" y="818"/>
                  <a:pt x="3708" y="818"/>
                  <a:pt x="3708" y="818"/>
                </a:cubicBezTo>
                <a:cubicBezTo>
                  <a:pt x="3720" y="774"/>
                  <a:pt x="3766" y="564"/>
                  <a:pt x="3832" y="564"/>
                </a:cubicBezTo>
                <a:cubicBezTo>
                  <a:pt x="3898" y="564"/>
                  <a:pt x="3965" y="774"/>
                  <a:pt x="3977" y="818"/>
                </a:cubicBezTo>
                <a:lnTo>
                  <a:pt x="7680" y="522"/>
                </a:lnTo>
                <a:close/>
              </a:path>
            </a:pathLst>
          </a:custGeom>
          <a:solidFill>
            <a:srgbClr val="00B4F0"/>
          </a:solidFill>
          <a:ln w="9525">
            <a:noFill/>
            <a:miter lim="800000"/>
            <a:headEnd/>
            <a:tailEnd/>
          </a:ln>
        </p:spPr>
        <p:txBody>
          <a:bodyPr/>
          <a:lstStyle/>
          <a:p>
            <a:endParaRPr lang="ru-RU">
              <a:latin typeface="BPG Nino Mtavruli"/>
            </a:endParaRPr>
          </a:p>
        </p:txBody>
      </p:sp>
      <p:pic>
        <p:nvPicPr>
          <p:cNvPr id="43011" name="Рисунок 39"/>
          <p:cNvPicPr>
            <a:picLocks noChangeAspect="1"/>
          </p:cNvPicPr>
          <p:nvPr/>
        </p:nvPicPr>
        <p:blipFill>
          <a:blip r:embed="rId2"/>
          <a:srcRect/>
          <a:stretch>
            <a:fillRect/>
          </a:stretch>
        </p:blipFill>
        <p:spPr bwMode="auto">
          <a:xfrm>
            <a:off x="0" y="-23813"/>
            <a:ext cx="17621250" cy="2198688"/>
          </a:xfrm>
          <a:prstGeom prst="rect">
            <a:avLst/>
          </a:prstGeom>
          <a:noFill/>
          <a:ln w="9525">
            <a:noFill/>
            <a:miter lim="800000"/>
            <a:headEnd/>
            <a:tailEnd/>
          </a:ln>
        </p:spPr>
      </p:pic>
      <p:sp>
        <p:nvSpPr>
          <p:cNvPr id="43012" name="Прямоугольник 12"/>
          <p:cNvSpPr>
            <a:spLocks noChangeArrowheads="1"/>
          </p:cNvSpPr>
          <p:nvPr/>
        </p:nvSpPr>
        <p:spPr bwMode="auto">
          <a:xfrm>
            <a:off x="2324100" y="225425"/>
            <a:ext cx="12900025" cy="1323439"/>
          </a:xfrm>
          <a:prstGeom prst="rect">
            <a:avLst/>
          </a:prstGeom>
          <a:noFill/>
          <a:ln w="9525">
            <a:noFill/>
            <a:miter lim="800000"/>
            <a:headEnd/>
            <a:tailEnd/>
          </a:ln>
        </p:spPr>
        <p:txBody>
          <a:bodyPr>
            <a:spAutoFit/>
          </a:bodyPr>
          <a:lstStyle/>
          <a:p>
            <a:pPr algn="ctr">
              <a:spcBef>
                <a:spcPct val="50000"/>
              </a:spcBef>
              <a:defRPr/>
            </a:pPr>
            <a:r>
              <a:rPr lang="en-US" sz="4000" b="1">
                <a:solidFill>
                  <a:schemeClr val="bg1"/>
                </a:solidFill>
                <a:cs typeface="Arial" charset="0"/>
              </a:rPr>
              <a:t>Website - Access to information</a:t>
            </a:r>
            <a:endParaRPr lang="en-US" sz="4000">
              <a:solidFill>
                <a:schemeClr val="bg1"/>
              </a:solidFill>
              <a:latin typeface="BPG Nino Mtavruli"/>
            </a:endParaRPr>
          </a:p>
          <a:p>
            <a:pPr algn="ctr"/>
            <a:endParaRPr lang="en-US" sz="4000">
              <a:solidFill>
                <a:schemeClr val="bg1"/>
              </a:solidFill>
              <a:latin typeface="BPG Nino Mtavruli"/>
            </a:endParaRPr>
          </a:p>
        </p:txBody>
      </p:sp>
      <p:grpSp>
        <p:nvGrpSpPr>
          <p:cNvPr id="43013" name="Группа 6"/>
          <p:cNvGrpSpPr>
            <a:grpSpLocks/>
          </p:cNvGrpSpPr>
          <p:nvPr/>
        </p:nvGrpSpPr>
        <p:grpSpPr bwMode="auto">
          <a:xfrm>
            <a:off x="65088" y="914400"/>
            <a:ext cx="17556162" cy="1584325"/>
            <a:chOff x="0" y="1118588"/>
            <a:chExt cx="17556163" cy="1585314"/>
          </a:xfrm>
        </p:grpSpPr>
        <p:pic>
          <p:nvPicPr>
            <p:cNvPr id="43015" name="Рисунок 40"/>
            <p:cNvPicPr>
              <a:picLocks noChangeAspect="1"/>
            </p:cNvPicPr>
            <p:nvPr/>
          </p:nvPicPr>
          <p:blipFill>
            <a:blip r:embed="rId3"/>
            <a:srcRect/>
            <a:stretch>
              <a:fillRect/>
            </a:stretch>
          </p:blipFill>
          <p:spPr bwMode="auto">
            <a:xfrm>
              <a:off x="0" y="1118588"/>
              <a:ext cx="17556163" cy="1435582"/>
            </a:xfrm>
            <a:prstGeom prst="rect">
              <a:avLst/>
            </a:prstGeom>
            <a:noFill/>
            <a:ln w="9525">
              <a:noFill/>
              <a:miter lim="800000"/>
              <a:headEnd/>
              <a:tailEnd/>
            </a:ln>
          </p:spPr>
        </p:pic>
        <p:grpSp>
          <p:nvGrpSpPr>
            <p:cNvPr id="43016" name="Группа 5"/>
            <p:cNvGrpSpPr>
              <a:grpSpLocks/>
            </p:cNvGrpSpPr>
            <p:nvPr/>
          </p:nvGrpSpPr>
          <p:grpSpPr bwMode="auto">
            <a:xfrm>
              <a:off x="8013700" y="1694252"/>
              <a:ext cx="1555750" cy="1009650"/>
              <a:chOff x="8013700" y="1694252"/>
              <a:chExt cx="1555750" cy="1009650"/>
            </a:xfrm>
          </p:grpSpPr>
          <p:sp>
            <p:nvSpPr>
              <p:cNvPr id="5" name="Прямоугольник 4">
                <a:extLst>
                  <a:ext uri="{FF2B5EF4-FFF2-40B4-BE49-F238E27FC236}"/>
                </a:extLst>
              </p:cNvPr>
              <p:cNvSpPr/>
              <p:nvPr/>
            </p:nvSpPr>
            <p:spPr>
              <a:xfrm>
                <a:off x="8013700" y="1693622"/>
                <a:ext cx="1555750" cy="1010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43018" name="Рисунок 2"/>
              <p:cNvPicPr>
                <a:picLocks noChangeAspect="1"/>
              </p:cNvPicPr>
              <p:nvPr/>
            </p:nvPicPr>
            <p:blipFill>
              <a:blip r:embed="rId4"/>
              <a:srcRect/>
              <a:stretch>
                <a:fillRect/>
              </a:stretch>
            </p:blipFill>
            <p:spPr bwMode="auto">
              <a:xfrm>
                <a:off x="8163720" y="1733490"/>
                <a:ext cx="1221580" cy="787748"/>
              </a:xfrm>
              <a:prstGeom prst="rect">
                <a:avLst/>
              </a:prstGeom>
              <a:noFill/>
              <a:ln w="9525">
                <a:noFill/>
                <a:miter lim="800000"/>
                <a:headEnd/>
                <a:tailEnd/>
              </a:ln>
            </p:spPr>
          </p:pic>
        </p:grpSp>
      </p:grpSp>
      <p:pic>
        <p:nvPicPr>
          <p:cNvPr id="2" name="Picture 1"/>
          <p:cNvPicPr>
            <a:picLocks noChangeAspect="1"/>
          </p:cNvPicPr>
          <p:nvPr/>
        </p:nvPicPr>
        <p:blipFill>
          <a:blip r:embed="rId5"/>
          <a:stretch>
            <a:fillRect/>
          </a:stretch>
        </p:blipFill>
        <p:spPr>
          <a:xfrm>
            <a:off x="4021138" y="2521741"/>
            <a:ext cx="8782050" cy="7743825"/>
          </a:xfrm>
          <a:prstGeom prst="rect">
            <a:avLst/>
          </a:prstGeom>
        </p:spPr>
      </p:pic>
    </p:spTree>
    <p:extLst>
      <p:ext uri="{BB962C8B-B14F-4D97-AF65-F5344CB8AC3E}">
        <p14:creationId xmlns:p14="http://schemas.microsoft.com/office/powerpoint/2010/main" val="4096211061"/>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750"/>
                                        <p:tgtEl>
                                          <p:spTgt spid="36"/>
                                        </p:tgtEl>
                                      </p:cBhvr>
                                    </p:animEffect>
                                  </p:childTnLst>
                                </p:cTn>
                              </p:par>
                              <p:par>
                                <p:cTn id="8" presetID="16" presetClass="entr" presetSubtype="21" fill="hold" grpId="0" nodeType="withEffect">
                                  <p:stCondLst>
                                    <p:cond delay="50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21"/>
          <p:cNvSpPr>
            <a:spLocks/>
          </p:cNvSpPr>
          <p:nvPr/>
        </p:nvSpPr>
        <p:spPr bwMode="auto">
          <a:xfrm>
            <a:off x="0" y="1247775"/>
            <a:ext cx="17554575" cy="927100"/>
          </a:xfrm>
          <a:custGeom>
            <a:avLst/>
            <a:gdLst>
              <a:gd name="T0" fmla="*/ 2147483647 w 7680"/>
              <a:gd name="T1" fmla="*/ 2147483647 h 404"/>
              <a:gd name="T2" fmla="*/ 2147483647 w 7680"/>
              <a:gd name="T3" fmla="*/ 0 h 404"/>
              <a:gd name="T4" fmla="*/ 0 w 7680"/>
              <a:gd name="T5" fmla="*/ 0 h 404"/>
              <a:gd name="T6" fmla="*/ 0 w 7680"/>
              <a:gd name="T7" fmla="*/ 2147483647 h 404"/>
              <a:gd name="T8" fmla="*/ 2147483647 w 7680"/>
              <a:gd name="T9" fmla="*/ 2147483647 h 404"/>
              <a:gd name="T10" fmla="*/ 2147483647 w 7680"/>
              <a:gd name="T11" fmla="*/ 2147483647 h 404"/>
              <a:gd name="T12" fmla="*/ 2147483647 w 7680"/>
              <a:gd name="T13" fmla="*/ 2147483647 h 404"/>
              <a:gd name="T14" fmla="*/ 2147483647 w 7680"/>
              <a:gd name="T15" fmla="*/ 2147483647 h 404"/>
              <a:gd name="T16" fmla="*/ 0 60000 65536"/>
              <a:gd name="T17" fmla="*/ 0 60000 65536"/>
              <a:gd name="T18" fmla="*/ 0 60000 65536"/>
              <a:gd name="T19" fmla="*/ 0 60000 65536"/>
              <a:gd name="T20" fmla="*/ 0 60000 65536"/>
              <a:gd name="T21" fmla="*/ 0 60000 65536"/>
              <a:gd name="T22" fmla="*/ 0 60000 65536"/>
              <a:gd name="T23" fmla="*/ 0 60000 65536"/>
              <a:gd name="T24" fmla="*/ 0 w 7680"/>
              <a:gd name="T25" fmla="*/ 0 h 404"/>
              <a:gd name="T26" fmla="*/ 7680 w 7680"/>
              <a:gd name="T27" fmla="*/ 404 h 4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0" h="404">
                <a:moveTo>
                  <a:pt x="7680" y="295"/>
                </a:moveTo>
                <a:cubicBezTo>
                  <a:pt x="7680" y="0"/>
                  <a:pt x="7680" y="0"/>
                  <a:pt x="7680" y="0"/>
                </a:cubicBezTo>
                <a:cubicBezTo>
                  <a:pt x="0" y="0"/>
                  <a:pt x="0" y="0"/>
                  <a:pt x="0" y="0"/>
                </a:cubicBezTo>
                <a:cubicBezTo>
                  <a:pt x="0" y="295"/>
                  <a:pt x="0" y="295"/>
                  <a:pt x="0" y="295"/>
                </a:cubicBezTo>
                <a:cubicBezTo>
                  <a:pt x="3708" y="404"/>
                  <a:pt x="3708" y="404"/>
                  <a:pt x="3708" y="404"/>
                </a:cubicBezTo>
                <a:cubicBezTo>
                  <a:pt x="3720" y="387"/>
                  <a:pt x="3690" y="259"/>
                  <a:pt x="3756" y="255"/>
                </a:cubicBezTo>
                <a:cubicBezTo>
                  <a:pt x="4004" y="243"/>
                  <a:pt x="3960" y="387"/>
                  <a:pt x="3972" y="404"/>
                </a:cubicBezTo>
                <a:lnTo>
                  <a:pt x="7680" y="295"/>
                </a:lnTo>
                <a:close/>
              </a:path>
            </a:pathLst>
          </a:custGeom>
          <a:solidFill>
            <a:srgbClr val="77D1F6"/>
          </a:solidFill>
          <a:ln w="9525">
            <a:noFill/>
            <a:miter lim="800000"/>
            <a:headEnd/>
            <a:tailEnd/>
          </a:ln>
        </p:spPr>
        <p:txBody>
          <a:bodyPr/>
          <a:lstStyle/>
          <a:p>
            <a:endParaRPr lang="ru-RU">
              <a:latin typeface="BPG Nino Mtavruli"/>
            </a:endParaRPr>
          </a:p>
        </p:txBody>
      </p:sp>
      <p:sp>
        <p:nvSpPr>
          <p:cNvPr id="36" name="Freeform 22"/>
          <p:cNvSpPr>
            <a:spLocks/>
          </p:cNvSpPr>
          <p:nvPr/>
        </p:nvSpPr>
        <p:spPr bwMode="auto">
          <a:xfrm>
            <a:off x="0" y="300038"/>
            <a:ext cx="17554575" cy="1876425"/>
          </a:xfrm>
          <a:custGeom>
            <a:avLst/>
            <a:gdLst>
              <a:gd name="T0" fmla="*/ 2147483647 w 7680"/>
              <a:gd name="T1" fmla="*/ 2147483647 h 818"/>
              <a:gd name="T2" fmla="*/ 2147483647 w 7680"/>
              <a:gd name="T3" fmla="*/ 0 h 818"/>
              <a:gd name="T4" fmla="*/ 0 w 7680"/>
              <a:gd name="T5" fmla="*/ 0 h 818"/>
              <a:gd name="T6" fmla="*/ 0 w 7680"/>
              <a:gd name="T7" fmla="*/ 2147483647 h 818"/>
              <a:gd name="T8" fmla="*/ 2147483647 w 7680"/>
              <a:gd name="T9" fmla="*/ 2147483647 h 818"/>
              <a:gd name="T10" fmla="*/ 2147483647 w 7680"/>
              <a:gd name="T11" fmla="*/ 2147483647 h 818"/>
              <a:gd name="T12" fmla="*/ 2147483647 w 7680"/>
              <a:gd name="T13" fmla="*/ 2147483647 h 818"/>
              <a:gd name="T14" fmla="*/ 2147483647 w 7680"/>
              <a:gd name="T15" fmla="*/ 2147483647 h 818"/>
              <a:gd name="T16" fmla="*/ 0 60000 65536"/>
              <a:gd name="T17" fmla="*/ 0 60000 65536"/>
              <a:gd name="T18" fmla="*/ 0 60000 65536"/>
              <a:gd name="T19" fmla="*/ 0 60000 65536"/>
              <a:gd name="T20" fmla="*/ 0 60000 65536"/>
              <a:gd name="T21" fmla="*/ 0 60000 65536"/>
              <a:gd name="T22" fmla="*/ 0 60000 65536"/>
              <a:gd name="T23" fmla="*/ 0 60000 65536"/>
              <a:gd name="T24" fmla="*/ 0 w 7680"/>
              <a:gd name="T25" fmla="*/ 0 h 818"/>
              <a:gd name="T26" fmla="*/ 7680 w 7680"/>
              <a:gd name="T27" fmla="*/ 818 h 8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0" h="818">
                <a:moveTo>
                  <a:pt x="7680" y="522"/>
                </a:moveTo>
                <a:cubicBezTo>
                  <a:pt x="7680" y="0"/>
                  <a:pt x="7680" y="0"/>
                  <a:pt x="7680" y="0"/>
                </a:cubicBezTo>
                <a:cubicBezTo>
                  <a:pt x="0" y="0"/>
                  <a:pt x="0" y="0"/>
                  <a:pt x="0" y="0"/>
                </a:cubicBezTo>
                <a:cubicBezTo>
                  <a:pt x="0" y="522"/>
                  <a:pt x="0" y="522"/>
                  <a:pt x="0" y="522"/>
                </a:cubicBezTo>
                <a:cubicBezTo>
                  <a:pt x="3708" y="818"/>
                  <a:pt x="3708" y="818"/>
                  <a:pt x="3708" y="818"/>
                </a:cubicBezTo>
                <a:cubicBezTo>
                  <a:pt x="3720" y="774"/>
                  <a:pt x="3766" y="564"/>
                  <a:pt x="3832" y="564"/>
                </a:cubicBezTo>
                <a:cubicBezTo>
                  <a:pt x="3898" y="564"/>
                  <a:pt x="3965" y="774"/>
                  <a:pt x="3977" y="818"/>
                </a:cubicBezTo>
                <a:lnTo>
                  <a:pt x="7680" y="522"/>
                </a:lnTo>
                <a:close/>
              </a:path>
            </a:pathLst>
          </a:custGeom>
          <a:solidFill>
            <a:srgbClr val="00B4F0"/>
          </a:solidFill>
          <a:ln w="9525">
            <a:noFill/>
            <a:miter lim="800000"/>
            <a:headEnd/>
            <a:tailEnd/>
          </a:ln>
        </p:spPr>
        <p:txBody>
          <a:bodyPr/>
          <a:lstStyle/>
          <a:p>
            <a:endParaRPr lang="ru-RU">
              <a:latin typeface="BPG Nino Mtavruli"/>
            </a:endParaRPr>
          </a:p>
        </p:txBody>
      </p:sp>
      <p:pic>
        <p:nvPicPr>
          <p:cNvPr id="44035" name="Рисунок 39"/>
          <p:cNvPicPr>
            <a:picLocks noChangeAspect="1"/>
          </p:cNvPicPr>
          <p:nvPr/>
        </p:nvPicPr>
        <p:blipFill>
          <a:blip r:embed="rId2"/>
          <a:srcRect/>
          <a:stretch>
            <a:fillRect/>
          </a:stretch>
        </p:blipFill>
        <p:spPr bwMode="auto">
          <a:xfrm>
            <a:off x="-28575" y="0"/>
            <a:ext cx="17621250" cy="2198688"/>
          </a:xfrm>
          <a:prstGeom prst="rect">
            <a:avLst/>
          </a:prstGeom>
          <a:noFill/>
          <a:ln w="9525">
            <a:noFill/>
            <a:miter lim="800000"/>
            <a:headEnd/>
            <a:tailEnd/>
          </a:ln>
        </p:spPr>
      </p:pic>
      <p:grpSp>
        <p:nvGrpSpPr>
          <p:cNvPr id="44036" name="Группа 6"/>
          <p:cNvGrpSpPr>
            <a:grpSpLocks/>
          </p:cNvGrpSpPr>
          <p:nvPr/>
        </p:nvGrpSpPr>
        <p:grpSpPr bwMode="auto">
          <a:xfrm>
            <a:off x="0" y="1119188"/>
            <a:ext cx="17556163" cy="1584325"/>
            <a:chOff x="0" y="1118588"/>
            <a:chExt cx="17556163" cy="1585314"/>
          </a:xfrm>
        </p:grpSpPr>
        <p:pic>
          <p:nvPicPr>
            <p:cNvPr id="44043" name="Рисунок 40"/>
            <p:cNvPicPr>
              <a:picLocks noChangeAspect="1"/>
            </p:cNvPicPr>
            <p:nvPr/>
          </p:nvPicPr>
          <p:blipFill>
            <a:blip r:embed="rId3"/>
            <a:srcRect/>
            <a:stretch>
              <a:fillRect/>
            </a:stretch>
          </p:blipFill>
          <p:spPr bwMode="auto">
            <a:xfrm>
              <a:off x="0" y="1118588"/>
              <a:ext cx="17556163" cy="1435582"/>
            </a:xfrm>
            <a:prstGeom prst="rect">
              <a:avLst/>
            </a:prstGeom>
            <a:noFill/>
            <a:ln w="9525">
              <a:noFill/>
              <a:miter lim="800000"/>
              <a:headEnd/>
              <a:tailEnd/>
            </a:ln>
          </p:spPr>
        </p:pic>
        <p:grpSp>
          <p:nvGrpSpPr>
            <p:cNvPr id="44044" name="Группа 5"/>
            <p:cNvGrpSpPr>
              <a:grpSpLocks/>
            </p:cNvGrpSpPr>
            <p:nvPr/>
          </p:nvGrpSpPr>
          <p:grpSpPr bwMode="auto">
            <a:xfrm>
              <a:off x="8013700" y="1694252"/>
              <a:ext cx="1555750" cy="1009650"/>
              <a:chOff x="8013700" y="1694252"/>
              <a:chExt cx="1555750" cy="1009650"/>
            </a:xfrm>
          </p:grpSpPr>
          <p:sp>
            <p:nvSpPr>
              <p:cNvPr id="5" name="Прямоугольник 4">
                <a:extLst>
                  <a:ext uri="{FF2B5EF4-FFF2-40B4-BE49-F238E27FC236}"/>
                </a:extLst>
              </p:cNvPr>
              <p:cNvSpPr/>
              <p:nvPr/>
            </p:nvSpPr>
            <p:spPr>
              <a:xfrm>
                <a:off x="8013700" y="1693622"/>
                <a:ext cx="1555750" cy="1010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44046" name="Рисунок 2"/>
              <p:cNvPicPr>
                <a:picLocks noChangeAspect="1"/>
              </p:cNvPicPr>
              <p:nvPr/>
            </p:nvPicPr>
            <p:blipFill>
              <a:blip r:embed="rId4"/>
              <a:srcRect/>
              <a:stretch>
                <a:fillRect/>
              </a:stretch>
            </p:blipFill>
            <p:spPr bwMode="auto">
              <a:xfrm>
                <a:off x="8163720" y="1733490"/>
                <a:ext cx="1221580" cy="787748"/>
              </a:xfrm>
              <a:prstGeom prst="rect">
                <a:avLst/>
              </a:prstGeom>
              <a:noFill/>
              <a:ln w="9525">
                <a:noFill/>
                <a:miter lim="800000"/>
                <a:headEnd/>
                <a:tailEnd/>
              </a:ln>
            </p:spPr>
          </p:pic>
        </p:grpSp>
      </p:grpSp>
      <p:pic>
        <p:nvPicPr>
          <p:cNvPr id="44037" name="Picture 8"/>
          <p:cNvPicPr>
            <a:picLocks noChangeAspect="1"/>
          </p:cNvPicPr>
          <p:nvPr/>
        </p:nvPicPr>
        <p:blipFill>
          <a:blip r:embed="rId5"/>
          <a:srcRect/>
          <a:stretch>
            <a:fillRect/>
          </a:stretch>
        </p:blipFill>
        <p:spPr bwMode="auto">
          <a:xfrm>
            <a:off x="3057525" y="2751138"/>
            <a:ext cx="10944225" cy="6991350"/>
          </a:xfrm>
          <a:prstGeom prst="rect">
            <a:avLst/>
          </a:prstGeom>
          <a:noFill/>
          <a:ln w="9525">
            <a:noFill/>
            <a:miter lim="800000"/>
            <a:headEnd/>
            <a:tailEnd/>
          </a:ln>
        </p:spPr>
      </p:pic>
      <p:grpSp>
        <p:nvGrpSpPr>
          <p:cNvPr id="44038" name="Группа 6"/>
          <p:cNvGrpSpPr>
            <a:grpSpLocks/>
          </p:cNvGrpSpPr>
          <p:nvPr/>
        </p:nvGrpSpPr>
        <p:grpSpPr bwMode="auto">
          <a:xfrm>
            <a:off x="65088" y="1271588"/>
            <a:ext cx="17556162" cy="1584325"/>
            <a:chOff x="0" y="1118588"/>
            <a:chExt cx="17556163" cy="1585314"/>
          </a:xfrm>
        </p:grpSpPr>
        <p:pic>
          <p:nvPicPr>
            <p:cNvPr id="44039" name="Рисунок 40"/>
            <p:cNvPicPr>
              <a:picLocks noChangeAspect="1"/>
            </p:cNvPicPr>
            <p:nvPr/>
          </p:nvPicPr>
          <p:blipFill>
            <a:blip r:embed="rId3"/>
            <a:srcRect/>
            <a:stretch>
              <a:fillRect/>
            </a:stretch>
          </p:blipFill>
          <p:spPr bwMode="auto">
            <a:xfrm>
              <a:off x="0" y="1118588"/>
              <a:ext cx="17556163" cy="1435582"/>
            </a:xfrm>
            <a:prstGeom prst="rect">
              <a:avLst/>
            </a:prstGeom>
            <a:noFill/>
            <a:ln w="9525">
              <a:noFill/>
              <a:miter lim="800000"/>
              <a:headEnd/>
              <a:tailEnd/>
            </a:ln>
          </p:spPr>
        </p:pic>
        <p:grpSp>
          <p:nvGrpSpPr>
            <p:cNvPr id="44040" name="Группа 5"/>
            <p:cNvGrpSpPr>
              <a:grpSpLocks/>
            </p:cNvGrpSpPr>
            <p:nvPr/>
          </p:nvGrpSpPr>
          <p:grpSpPr bwMode="auto">
            <a:xfrm>
              <a:off x="8013700" y="1694252"/>
              <a:ext cx="1555750" cy="1009650"/>
              <a:chOff x="8013700" y="1694252"/>
              <a:chExt cx="1555750" cy="1009650"/>
            </a:xfrm>
          </p:grpSpPr>
          <p:sp>
            <p:nvSpPr>
              <p:cNvPr id="27" name="Прямоугольник 4">
                <a:extLst>
                  <a:ext uri="{FF2B5EF4-FFF2-40B4-BE49-F238E27FC236}"/>
                </a:extLst>
              </p:cNvPr>
              <p:cNvSpPr/>
              <p:nvPr/>
            </p:nvSpPr>
            <p:spPr>
              <a:xfrm>
                <a:off x="8013700" y="1693622"/>
                <a:ext cx="1555750" cy="1010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44042" name="Рисунок 2"/>
              <p:cNvPicPr>
                <a:picLocks noChangeAspect="1"/>
              </p:cNvPicPr>
              <p:nvPr/>
            </p:nvPicPr>
            <p:blipFill>
              <a:blip r:embed="rId4"/>
              <a:srcRect/>
              <a:stretch>
                <a:fillRect/>
              </a:stretch>
            </p:blipFill>
            <p:spPr bwMode="auto">
              <a:xfrm>
                <a:off x="8163720" y="1733490"/>
                <a:ext cx="1221580" cy="787748"/>
              </a:xfrm>
              <a:prstGeom prst="rect">
                <a:avLst/>
              </a:prstGeom>
              <a:noFill/>
              <a:ln w="9525">
                <a:noFill/>
                <a:miter lim="800000"/>
                <a:headEnd/>
                <a:tailEnd/>
              </a:ln>
            </p:spPr>
          </p:pic>
        </p:grpSp>
      </p:gr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750"/>
                                        <p:tgtEl>
                                          <p:spTgt spid="36"/>
                                        </p:tgtEl>
                                      </p:cBhvr>
                                    </p:animEffect>
                                  </p:childTnLst>
                                </p:cTn>
                              </p:par>
                              <p:par>
                                <p:cTn id="8" presetID="16" presetClass="entr" presetSubtype="21" fill="hold" grpId="0" nodeType="withEffect">
                                  <p:stCondLst>
                                    <p:cond delay="50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21"/>
          <p:cNvSpPr>
            <a:spLocks/>
          </p:cNvSpPr>
          <p:nvPr/>
        </p:nvSpPr>
        <p:spPr bwMode="auto">
          <a:xfrm>
            <a:off x="0" y="1247775"/>
            <a:ext cx="17554575" cy="927100"/>
          </a:xfrm>
          <a:custGeom>
            <a:avLst/>
            <a:gdLst>
              <a:gd name="T0" fmla="*/ 2147483647 w 7680"/>
              <a:gd name="T1" fmla="*/ 2147483647 h 404"/>
              <a:gd name="T2" fmla="*/ 2147483647 w 7680"/>
              <a:gd name="T3" fmla="*/ 0 h 404"/>
              <a:gd name="T4" fmla="*/ 0 w 7680"/>
              <a:gd name="T5" fmla="*/ 0 h 404"/>
              <a:gd name="T6" fmla="*/ 0 w 7680"/>
              <a:gd name="T7" fmla="*/ 2147483647 h 404"/>
              <a:gd name="T8" fmla="*/ 2147483647 w 7680"/>
              <a:gd name="T9" fmla="*/ 2147483647 h 404"/>
              <a:gd name="T10" fmla="*/ 2147483647 w 7680"/>
              <a:gd name="T11" fmla="*/ 2147483647 h 404"/>
              <a:gd name="T12" fmla="*/ 2147483647 w 7680"/>
              <a:gd name="T13" fmla="*/ 2147483647 h 404"/>
              <a:gd name="T14" fmla="*/ 2147483647 w 7680"/>
              <a:gd name="T15" fmla="*/ 2147483647 h 404"/>
              <a:gd name="T16" fmla="*/ 0 60000 65536"/>
              <a:gd name="T17" fmla="*/ 0 60000 65536"/>
              <a:gd name="T18" fmla="*/ 0 60000 65536"/>
              <a:gd name="T19" fmla="*/ 0 60000 65536"/>
              <a:gd name="T20" fmla="*/ 0 60000 65536"/>
              <a:gd name="T21" fmla="*/ 0 60000 65536"/>
              <a:gd name="T22" fmla="*/ 0 60000 65536"/>
              <a:gd name="T23" fmla="*/ 0 60000 65536"/>
              <a:gd name="T24" fmla="*/ 0 w 7680"/>
              <a:gd name="T25" fmla="*/ 0 h 404"/>
              <a:gd name="T26" fmla="*/ 7680 w 7680"/>
              <a:gd name="T27" fmla="*/ 404 h 4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0" h="404">
                <a:moveTo>
                  <a:pt x="7680" y="295"/>
                </a:moveTo>
                <a:cubicBezTo>
                  <a:pt x="7680" y="0"/>
                  <a:pt x="7680" y="0"/>
                  <a:pt x="7680" y="0"/>
                </a:cubicBezTo>
                <a:cubicBezTo>
                  <a:pt x="0" y="0"/>
                  <a:pt x="0" y="0"/>
                  <a:pt x="0" y="0"/>
                </a:cubicBezTo>
                <a:cubicBezTo>
                  <a:pt x="0" y="295"/>
                  <a:pt x="0" y="295"/>
                  <a:pt x="0" y="295"/>
                </a:cubicBezTo>
                <a:cubicBezTo>
                  <a:pt x="3708" y="404"/>
                  <a:pt x="3708" y="404"/>
                  <a:pt x="3708" y="404"/>
                </a:cubicBezTo>
                <a:cubicBezTo>
                  <a:pt x="3720" y="387"/>
                  <a:pt x="3690" y="259"/>
                  <a:pt x="3756" y="255"/>
                </a:cubicBezTo>
                <a:cubicBezTo>
                  <a:pt x="4004" y="243"/>
                  <a:pt x="3960" y="387"/>
                  <a:pt x="3972" y="404"/>
                </a:cubicBezTo>
                <a:lnTo>
                  <a:pt x="7680" y="295"/>
                </a:lnTo>
                <a:close/>
              </a:path>
            </a:pathLst>
          </a:custGeom>
          <a:solidFill>
            <a:srgbClr val="77D1F6"/>
          </a:solidFill>
          <a:ln w="9525">
            <a:noFill/>
            <a:miter lim="800000"/>
            <a:headEnd/>
            <a:tailEnd/>
          </a:ln>
        </p:spPr>
        <p:txBody>
          <a:bodyPr/>
          <a:lstStyle/>
          <a:p>
            <a:endParaRPr lang="ru-RU">
              <a:latin typeface="BPG Nino Mtavruli"/>
            </a:endParaRPr>
          </a:p>
        </p:txBody>
      </p:sp>
      <p:sp>
        <p:nvSpPr>
          <p:cNvPr id="36" name="Freeform 22"/>
          <p:cNvSpPr>
            <a:spLocks/>
          </p:cNvSpPr>
          <p:nvPr/>
        </p:nvSpPr>
        <p:spPr bwMode="auto">
          <a:xfrm>
            <a:off x="0" y="300038"/>
            <a:ext cx="17554575" cy="1876425"/>
          </a:xfrm>
          <a:custGeom>
            <a:avLst/>
            <a:gdLst>
              <a:gd name="T0" fmla="*/ 2147483647 w 7680"/>
              <a:gd name="T1" fmla="*/ 2147483647 h 818"/>
              <a:gd name="T2" fmla="*/ 2147483647 w 7680"/>
              <a:gd name="T3" fmla="*/ 0 h 818"/>
              <a:gd name="T4" fmla="*/ 0 w 7680"/>
              <a:gd name="T5" fmla="*/ 0 h 818"/>
              <a:gd name="T6" fmla="*/ 0 w 7680"/>
              <a:gd name="T7" fmla="*/ 2147483647 h 818"/>
              <a:gd name="T8" fmla="*/ 2147483647 w 7680"/>
              <a:gd name="T9" fmla="*/ 2147483647 h 818"/>
              <a:gd name="T10" fmla="*/ 2147483647 w 7680"/>
              <a:gd name="T11" fmla="*/ 2147483647 h 818"/>
              <a:gd name="T12" fmla="*/ 2147483647 w 7680"/>
              <a:gd name="T13" fmla="*/ 2147483647 h 818"/>
              <a:gd name="T14" fmla="*/ 2147483647 w 7680"/>
              <a:gd name="T15" fmla="*/ 2147483647 h 818"/>
              <a:gd name="T16" fmla="*/ 0 60000 65536"/>
              <a:gd name="T17" fmla="*/ 0 60000 65536"/>
              <a:gd name="T18" fmla="*/ 0 60000 65536"/>
              <a:gd name="T19" fmla="*/ 0 60000 65536"/>
              <a:gd name="T20" fmla="*/ 0 60000 65536"/>
              <a:gd name="T21" fmla="*/ 0 60000 65536"/>
              <a:gd name="T22" fmla="*/ 0 60000 65536"/>
              <a:gd name="T23" fmla="*/ 0 60000 65536"/>
              <a:gd name="T24" fmla="*/ 0 w 7680"/>
              <a:gd name="T25" fmla="*/ 0 h 818"/>
              <a:gd name="T26" fmla="*/ 7680 w 7680"/>
              <a:gd name="T27" fmla="*/ 818 h 8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0" h="818">
                <a:moveTo>
                  <a:pt x="7680" y="522"/>
                </a:moveTo>
                <a:cubicBezTo>
                  <a:pt x="7680" y="0"/>
                  <a:pt x="7680" y="0"/>
                  <a:pt x="7680" y="0"/>
                </a:cubicBezTo>
                <a:cubicBezTo>
                  <a:pt x="0" y="0"/>
                  <a:pt x="0" y="0"/>
                  <a:pt x="0" y="0"/>
                </a:cubicBezTo>
                <a:cubicBezTo>
                  <a:pt x="0" y="522"/>
                  <a:pt x="0" y="522"/>
                  <a:pt x="0" y="522"/>
                </a:cubicBezTo>
                <a:cubicBezTo>
                  <a:pt x="3708" y="818"/>
                  <a:pt x="3708" y="818"/>
                  <a:pt x="3708" y="818"/>
                </a:cubicBezTo>
                <a:cubicBezTo>
                  <a:pt x="3720" y="774"/>
                  <a:pt x="3766" y="564"/>
                  <a:pt x="3832" y="564"/>
                </a:cubicBezTo>
                <a:cubicBezTo>
                  <a:pt x="3898" y="564"/>
                  <a:pt x="3965" y="774"/>
                  <a:pt x="3977" y="818"/>
                </a:cubicBezTo>
                <a:lnTo>
                  <a:pt x="7680" y="522"/>
                </a:lnTo>
                <a:close/>
              </a:path>
            </a:pathLst>
          </a:custGeom>
          <a:solidFill>
            <a:srgbClr val="00B4F0"/>
          </a:solidFill>
          <a:ln w="9525">
            <a:noFill/>
            <a:miter lim="800000"/>
            <a:headEnd/>
            <a:tailEnd/>
          </a:ln>
        </p:spPr>
        <p:txBody>
          <a:bodyPr/>
          <a:lstStyle/>
          <a:p>
            <a:endParaRPr lang="ru-RU">
              <a:latin typeface="BPG Nino Mtavruli"/>
            </a:endParaRPr>
          </a:p>
        </p:txBody>
      </p:sp>
      <p:pic>
        <p:nvPicPr>
          <p:cNvPr id="34819" name="Рисунок 39"/>
          <p:cNvPicPr>
            <a:picLocks noChangeAspect="1"/>
          </p:cNvPicPr>
          <p:nvPr/>
        </p:nvPicPr>
        <p:blipFill>
          <a:blip r:embed="rId2"/>
          <a:srcRect/>
          <a:stretch>
            <a:fillRect/>
          </a:stretch>
        </p:blipFill>
        <p:spPr bwMode="auto">
          <a:xfrm>
            <a:off x="0" y="0"/>
            <a:ext cx="17621250" cy="2198688"/>
          </a:xfrm>
          <a:prstGeom prst="rect">
            <a:avLst/>
          </a:prstGeom>
          <a:noFill/>
          <a:ln w="9525">
            <a:noFill/>
            <a:miter lim="800000"/>
            <a:headEnd/>
            <a:tailEnd/>
          </a:ln>
        </p:spPr>
      </p:pic>
      <p:sp>
        <p:nvSpPr>
          <p:cNvPr id="13" name="Прямоугольник 12">
            <a:extLst>
              <a:ext uri="{FF2B5EF4-FFF2-40B4-BE49-F238E27FC236}"/>
            </a:extLst>
          </p:cNvPr>
          <p:cNvSpPr/>
          <p:nvPr/>
        </p:nvSpPr>
        <p:spPr>
          <a:xfrm>
            <a:off x="2327275" y="447675"/>
            <a:ext cx="12901613" cy="1938992"/>
          </a:xfrm>
          <a:prstGeom prst="rect">
            <a:avLst/>
          </a:prstGeom>
        </p:spPr>
        <p:txBody>
          <a:bodyPr>
            <a:spAutoFit/>
          </a:bodyPr>
          <a:lstStyle/>
          <a:p>
            <a:pPr algn="ctr" fontAlgn="auto">
              <a:spcBef>
                <a:spcPts val="0"/>
              </a:spcBef>
              <a:spcAft>
                <a:spcPts val="0"/>
              </a:spcAft>
              <a:defRPr/>
            </a:pPr>
            <a:r>
              <a:rPr lang="en-US" sz="4000" b="1" dirty="0">
                <a:solidFill>
                  <a:schemeClr val="bg1"/>
                </a:solidFill>
                <a:latin typeface="+mn-lt"/>
              </a:rPr>
              <a:t>Statistical </a:t>
            </a:r>
            <a:r>
              <a:rPr lang="en-US" sz="4000" b="1">
                <a:solidFill>
                  <a:schemeClr val="bg1"/>
                </a:solidFill>
                <a:latin typeface="+mn-lt"/>
              </a:rPr>
              <a:t>Business </a:t>
            </a:r>
            <a:r>
              <a:rPr lang="en-US" sz="4000" b="1" smtClean="0">
                <a:solidFill>
                  <a:schemeClr val="bg1"/>
                </a:solidFill>
                <a:latin typeface="+mn-lt"/>
              </a:rPr>
              <a:t>Register</a:t>
            </a:r>
            <a:endParaRPr lang="ru-RU" sz="4000" b="1" smtClean="0">
              <a:solidFill>
                <a:schemeClr val="bg1"/>
              </a:solidFill>
              <a:latin typeface="+mn-lt"/>
            </a:endParaRPr>
          </a:p>
          <a:p>
            <a:pPr algn="ctr" fontAlgn="auto">
              <a:spcBef>
                <a:spcPts val="0"/>
              </a:spcBef>
              <a:spcAft>
                <a:spcPts val="0"/>
              </a:spcAft>
              <a:defRPr/>
            </a:pPr>
            <a:r>
              <a:rPr lang="en-US" sz="4000" b="1" spc="100">
                <a:solidFill>
                  <a:schemeClr val="bg1"/>
                </a:solidFill>
                <a:latin typeface="Sylfaen" panose="010A0502050306030303" pitchFamily="18" charset="0"/>
              </a:rPr>
              <a:t>Introduction</a:t>
            </a:r>
          </a:p>
          <a:p>
            <a:pPr algn="ctr" fontAlgn="auto">
              <a:spcBef>
                <a:spcPts val="0"/>
              </a:spcBef>
              <a:spcAft>
                <a:spcPts val="0"/>
              </a:spcAft>
              <a:defRPr/>
            </a:pPr>
            <a:endParaRPr lang="en-US" altLang="en-US" sz="4000" b="1" spc="200" dirty="0">
              <a:solidFill>
                <a:schemeClr val="bg1"/>
              </a:solidFill>
              <a:latin typeface="BPG Nino Mtavruli" panose="02000506000000020004" pitchFamily="2" charset="0"/>
              <a:cs typeface="Times New Roman" panose="02020603050405020304" pitchFamily="18" charset="0"/>
            </a:endParaRPr>
          </a:p>
        </p:txBody>
      </p:sp>
      <p:grpSp>
        <p:nvGrpSpPr>
          <p:cNvPr id="34821" name="Группа 6"/>
          <p:cNvGrpSpPr>
            <a:grpSpLocks/>
          </p:cNvGrpSpPr>
          <p:nvPr/>
        </p:nvGrpSpPr>
        <p:grpSpPr bwMode="auto">
          <a:xfrm>
            <a:off x="-1588" y="1223309"/>
            <a:ext cx="17556163" cy="1584325"/>
            <a:chOff x="0" y="1118588"/>
            <a:chExt cx="17556163" cy="1585314"/>
          </a:xfrm>
        </p:grpSpPr>
        <p:pic>
          <p:nvPicPr>
            <p:cNvPr id="34823" name="Рисунок 40"/>
            <p:cNvPicPr>
              <a:picLocks noChangeAspect="1"/>
            </p:cNvPicPr>
            <p:nvPr/>
          </p:nvPicPr>
          <p:blipFill>
            <a:blip r:embed="rId3"/>
            <a:srcRect/>
            <a:stretch>
              <a:fillRect/>
            </a:stretch>
          </p:blipFill>
          <p:spPr bwMode="auto">
            <a:xfrm>
              <a:off x="0" y="1118588"/>
              <a:ext cx="17556163" cy="1435582"/>
            </a:xfrm>
            <a:prstGeom prst="rect">
              <a:avLst/>
            </a:prstGeom>
            <a:noFill/>
            <a:ln w="9525">
              <a:noFill/>
              <a:miter lim="800000"/>
              <a:headEnd/>
              <a:tailEnd/>
            </a:ln>
          </p:spPr>
        </p:pic>
        <p:grpSp>
          <p:nvGrpSpPr>
            <p:cNvPr id="34824" name="Группа 5"/>
            <p:cNvGrpSpPr>
              <a:grpSpLocks/>
            </p:cNvGrpSpPr>
            <p:nvPr/>
          </p:nvGrpSpPr>
          <p:grpSpPr bwMode="auto">
            <a:xfrm>
              <a:off x="8013700" y="1694252"/>
              <a:ext cx="1555750" cy="1009650"/>
              <a:chOff x="8013700" y="1694252"/>
              <a:chExt cx="1555750" cy="1009650"/>
            </a:xfrm>
          </p:grpSpPr>
          <p:sp>
            <p:nvSpPr>
              <p:cNvPr id="5" name="Прямоугольник 4">
                <a:extLst>
                  <a:ext uri="{FF2B5EF4-FFF2-40B4-BE49-F238E27FC236}"/>
                </a:extLst>
              </p:cNvPr>
              <p:cNvSpPr/>
              <p:nvPr/>
            </p:nvSpPr>
            <p:spPr>
              <a:xfrm>
                <a:off x="8013700" y="1693622"/>
                <a:ext cx="1555750" cy="1010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34826" name="Рисунок 2"/>
              <p:cNvPicPr>
                <a:picLocks noChangeAspect="1"/>
              </p:cNvPicPr>
              <p:nvPr/>
            </p:nvPicPr>
            <p:blipFill>
              <a:blip r:embed="rId4"/>
              <a:srcRect/>
              <a:stretch>
                <a:fillRect/>
              </a:stretch>
            </p:blipFill>
            <p:spPr bwMode="auto">
              <a:xfrm>
                <a:off x="8163720" y="1733490"/>
                <a:ext cx="1221580" cy="787748"/>
              </a:xfrm>
              <a:prstGeom prst="rect">
                <a:avLst/>
              </a:prstGeom>
              <a:noFill/>
              <a:ln w="9525">
                <a:noFill/>
                <a:miter lim="800000"/>
                <a:headEnd/>
                <a:tailEnd/>
              </a:ln>
            </p:spPr>
          </p:pic>
        </p:grpSp>
      </p:grpSp>
      <p:sp>
        <p:nvSpPr>
          <p:cNvPr id="25" name="Прямоугольник 11"/>
          <p:cNvSpPr>
            <a:spLocks noChangeArrowheads="1"/>
          </p:cNvSpPr>
          <p:nvPr/>
        </p:nvSpPr>
        <p:spPr bwMode="auto">
          <a:xfrm>
            <a:off x="942975" y="2995613"/>
            <a:ext cx="14860588" cy="5770811"/>
          </a:xfrm>
          <a:prstGeom prst="rect">
            <a:avLst/>
          </a:prstGeom>
          <a:noFill/>
          <a:ln w="9525">
            <a:noFill/>
            <a:miter lim="800000"/>
            <a:headEnd/>
            <a:tailEnd/>
          </a:ln>
        </p:spPr>
        <p:txBody>
          <a:bodyPr>
            <a:spAutoFit/>
          </a:bodyPr>
          <a:lstStyle/>
          <a:p>
            <a:pPr algn="just">
              <a:spcBef>
                <a:spcPts val="300"/>
              </a:spcBef>
              <a:spcAft>
                <a:spcPts val="300"/>
              </a:spcAft>
            </a:pPr>
            <a:r>
              <a:rPr lang="en-US" sz="2400" smtClean="0"/>
              <a:t>	The </a:t>
            </a:r>
            <a:r>
              <a:rPr lang="en-US" sz="2400"/>
              <a:t>main aim of BR is to contribute to the development of a sustainable statistical system in Georgia</a:t>
            </a:r>
            <a:r>
              <a:rPr lang="en-US" sz="2400" smtClean="0"/>
              <a:t>.</a:t>
            </a:r>
            <a:endParaRPr lang="ka-GE" sz="2400" smtClean="0"/>
          </a:p>
          <a:p>
            <a:pPr algn="just">
              <a:spcBef>
                <a:spcPts val="300"/>
              </a:spcBef>
              <a:spcAft>
                <a:spcPts val="300"/>
              </a:spcAft>
            </a:pPr>
            <a:r>
              <a:rPr lang="ka-GE" sz="2400" smtClean="0"/>
              <a:t>	</a:t>
            </a:r>
            <a:r>
              <a:rPr lang="ru-RU" sz="2400" smtClean="0"/>
              <a:t>In </a:t>
            </a:r>
            <a:r>
              <a:rPr lang="ru-RU" sz="2400"/>
              <a:t>order to implement state statistics, statistical reporting with modern methods and sample surveys, the maintenance of a statistical business register has started since 1995.</a:t>
            </a:r>
            <a:endParaRPr lang="en-US" sz="2400"/>
          </a:p>
          <a:p>
            <a:pPr algn="just">
              <a:spcBef>
                <a:spcPts val="300"/>
              </a:spcBef>
              <a:spcAft>
                <a:spcPts val="300"/>
              </a:spcAft>
            </a:pPr>
            <a:r>
              <a:rPr lang="en-US" sz="2400" smtClean="0"/>
              <a:t> </a:t>
            </a:r>
            <a:r>
              <a:rPr lang="ka-GE" sz="2400" smtClean="0"/>
              <a:t>	</a:t>
            </a:r>
            <a:r>
              <a:rPr lang="en-US" sz="2400" smtClean="0"/>
              <a:t>The </a:t>
            </a:r>
            <a:r>
              <a:rPr lang="en-US" sz="2400"/>
              <a:t>overall goal of our division is to produce such statistics that will be able to meet national requirements, international regulations, established standards and enhance the possibilities to respond to new demands</a:t>
            </a:r>
            <a:r>
              <a:rPr lang="ka-GE" sz="2400"/>
              <a:t>.</a:t>
            </a:r>
            <a:endParaRPr lang="en-US" sz="2400"/>
          </a:p>
          <a:p>
            <a:pPr algn="just">
              <a:spcBef>
                <a:spcPts val="300"/>
              </a:spcBef>
              <a:spcAft>
                <a:spcPts val="300"/>
              </a:spcAft>
            </a:pPr>
            <a:r>
              <a:rPr lang="ru-RU" sz="3200" dirty="0">
                <a:latin typeface="Sylfaen" pitchFamily="18" charset="0"/>
              </a:rPr>
              <a:t>	</a:t>
            </a:r>
            <a:r>
              <a:rPr lang="ru-RU" sz="2400" dirty="0" err="1"/>
              <a:t>The</a:t>
            </a:r>
            <a:r>
              <a:rPr lang="ru-RU" sz="2400" dirty="0"/>
              <a:t> </a:t>
            </a:r>
            <a:r>
              <a:rPr lang="ru-RU" sz="2400" dirty="0" err="1"/>
              <a:t>register</a:t>
            </a:r>
            <a:r>
              <a:rPr lang="ru-RU" sz="2400" dirty="0"/>
              <a:t> </a:t>
            </a:r>
            <a:r>
              <a:rPr lang="ru-RU" sz="2400" dirty="0" err="1"/>
              <a:t>is</a:t>
            </a:r>
            <a:r>
              <a:rPr lang="ru-RU" sz="2400" dirty="0"/>
              <a:t> </a:t>
            </a:r>
            <a:r>
              <a:rPr lang="ru-RU" sz="2400" dirty="0" err="1"/>
              <a:t>the</a:t>
            </a:r>
            <a:r>
              <a:rPr lang="ru-RU" sz="2400" dirty="0"/>
              <a:t> </a:t>
            </a:r>
            <a:r>
              <a:rPr lang="ru-RU" sz="2400" dirty="0" err="1"/>
              <a:t>basis</a:t>
            </a:r>
            <a:r>
              <a:rPr lang="ru-RU" sz="2400" dirty="0"/>
              <a:t> </a:t>
            </a:r>
            <a:r>
              <a:rPr lang="ru-RU" sz="2400" dirty="0" err="1"/>
              <a:t>for</a:t>
            </a:r>
            <a:r>
              <a:rPr lang="ru-RU" sz="2400" dirty="0"/>
              <a:t> </a:t>
            </a:r>
            <a:r>
              <a:rPr lang="ru-RU" sz="2400" dirty="0" err="1"/>
              <a:t>organizing</a:t>
            </a:r>
            <a:r>
              <a:rPr lang="ru-RU" sz="2400" dirty="0"/>
              <a:t> </a:t>
            </a:r>
            <a:r>
              <a:rPr lang="ru-RU" sz="2400" dirty="0" err="1"/>
              <a:t>single</a:t>
            </a:r>
            <a:r>
              <a:rPr lang="ru-RU" sz="2400" dirty="0"/>
              <a:t> </a:t>
            </a:r>
            <a:r>
              <a:rPr lang="ru-RU" sz="2400" dirty="0" err="1"/>
              <a:t>statistical</a:t>
            </a:r>
            <a:r>
              <a:rPr lang="ru-RU" sz="2400" dirty="0"/>
              <a:t> </a:t>
            </a:r>
            <a:r>
              <a:rPr lang="ru-RU" sz="2400" dirty="0" err="1"/>
              <a:t>recording</a:t>
            </a:r>
            <a:r>
              <a:rPr lang="ru-RU" sz="2400" dirty="0"/>
              <a:t>; </a:t>
            </a:r>
            <a:r>
              <a:rPr lang="ru-RU" sz="2400" dirty="0" err="1"/>
              <a:t>at</a:t>
            </a:r>
            <a:r>
              <a:rPr lang="ru-RU" sz="2400" dirty="0"/>
              <a:t> </a:t>
            </a:r>
            <a:r>
              <a:rPr lang="ru-RU" sz="2400" dirty="0" err="1"/>
              <a:t>the</a:t>
            </a:r>
            <a:r>
              <a:rPr lang="ru-RU" sz="2400" dirty="0"/>
              <a:t> </a:t>
            </a:r>
            <a:r>
              <a:rPr lang="ru-RU" sz="2400" dirty="0" err="1"/>
              <a:t>same</a:t>
            </a:r>
            <a:r>
              <a:rPr lang="ru-RU" sz="2400" dirty="0"/>
              <a:t> </a:t>
            </a:r>
            <a:r>
              <a:rPr lang="ru-RU" sz="2400" dirty="0" err="1"/>
              <a:t>time</a:t>
            </a:r>
            <a:r>
              <a:rPr lang="ru-RU" sz="2400" dirty="0"/>
              <a:t>, </a:t>
            </a:r>
            <a:r>
              <a:rPr lang="ru-RU" sz="2400" dirty="0" err="1"/>
              <a:t>it</a:t>
            </a:r>
            <a:r>
              <a:rPr lang="ru-RU" sz="2400" dirty="0"/>
              <a:t> </a:t>
            </a:r>
            <a:r>
              <a:rPr lang="ru-RU" sz="2400" dirty="0" err="1"/>
              <a:t>provides</a:t>
            </a:r>
            <a:r>
              <a:rPr lang="ru-RU" sz="2400" dirty="0"/>
              <a:t> </a:t>
            </a:r>
            <a:r>
              <a:rPr lang="ru-RU" sz="2400" dirty="0" err="1"/>
              <a:t>an</a:t>
            </a:r>
            <a:r>
              <a:rPr lang="ru-RU" sz="2400" dirty="0"/>
              <a:t> </a:t>
            </a:r>
            <a:r>
              <a:rPr lang="ru-RU" sz="2400" dirty="0" err="1"/>
              <a:t>opportunity</a:t>
            </a:r>
            <a:r>
              <a:rPr lang="ru-RU" sz="2400" dirty="0"/>
              <a:t> </a:t>
            </a:r>
            <a:r>
              <a:rPr lang="ru-RU" sz="2400" dirty="0" err="1"/>
              <a:t>to</a:t>
            </a:r>
            <a:r>
              <a:rPr lang="ru-RU" sz="2400" dirty="0"/>
              <a:t> </a:t>
            </a:r>
            <a:r>
              <a:rPr lang="ru-RU" sz="2400" dirty="0" err="1"/>
              <a:t>observe</a:t>
            </a:r>
            <a:r>
              <a:rPr lang="ru-RU" sz="2400" dirty="0"/>
              <a:t> </a:t>
            </a:r>
            <a:r>
              <a:rPr lang="ru-RU" sz="2400" dirty="0" err="1"/>
              <a:t>the</a:t>
            </a:r>
            <a:r>
              <a:rPr lang="ru-RU" sz="2400" dirty="0"/>
              <a:t> </a:t>
            </a:r>
            <a:r>
              <a:rPr lang="ru-RU" sz="2400" dirty="0" err="1"/>
              <a:t>process</a:t>
            </a:r>
            <a:r>
              <a:rPr lang="ru-RU" sz="2400" dirty="0"/>
              <a:t> </a:t>
            </a:r>
            <a:r>
              <a:rPr lang="ru-RU" sz="2400" dirty="0" err="1"/>
              <a:t>of</a:t>
            </a:r>
            <a:r>
              <a:rPr lang="ru-RU" sz="2400" dirty="0"/>
              <a:t> </a:t>
            </a:r>
            <a:r>
              <a:rPr lang="ru-RU" sz="2400" dirty="0" err="1"/>
              <a:t>creation</a:t>
            </a:r>
            <a:r>
              <a:rPr lang="ru-RU" sz="2400" dirty="0"/>
              <a:t> </a:t>
            </a:r>
            <a:r>
              <a:rPr lang="ru-RU" sz="2400" dirty="0" err="1"/>
              <a:t>of</a:t>
            </a:r>
            <a:r>
              <a:rPr lang="ru-RU" sz="2400" dirty="0"/>
              <a:t> </a:t>
            </a:r>
            <a:r>
              <a:rPr lang="ru-RU" sz="2400" dirty="0" err="1"/>
              <a:t>new</a:t>
            </a:r>
            <a:r>
              <a:rPr lang="ru-RU" sz="2400" dirty="0"/>
              <a:t> </a:t>
            </a:r>
            <a:r>
              <a:rPr lang="ru-RU" sz="2400" dirty="0" err="1"/>
              <a:t>enterprises</a:t>
            </a:r>
            <a:r>
              <a:rPr lang="ru-RU" sz="2400" dirty="0"/>
              <a:t> </a:t>
            </a:r>
            <a:r>
              <a:rPr lang="ru-RU" sz="2400" dirty="0" err="1"/>
              <a:t>and</a:t>
            </a:r>
            <a:r>
              <a:rPr lang="ru-RU" sz="2400" dirty="0"/>
              <a:t> </a:t>
            </a:r>
            <a:r>
              <a:rPr lang="ru-RU" sz="2400" dirty="0" err="1"/>
              <a:t>jobs</a:t>
            </a:r>
            <a:r>
              <a:rPr lang="ru-RU" sz="2400" dirty="0"/>
              <a:t> </a:t>
            </a:r>
            <a:r>
              <a:rPr lang="ru-RU" sz="2400" dirty="0" err="1"/>
              <a:t>in</a:t>
            </a:r>
            <a:r>
              <a:rPr lang="ru-RU" sz="2400" dirty="0"/>
              <a:t> </a:t>
            </a:r>
            <a:r>
              <a:rPr lang="ru-RU" sz="2400" dirty="0" err="1"/>
              <a:t>the</a:t>
            </a:r>
            <a:r>
              <a:rPr lang="ru-RU" sz="2400" dirty="0"/>
              <a:t> </a:t>
            </a:r>
            <a:r>
              <a:rPr lang="ru-RU" sz="2400" dirty="0" err="1"/>
              <a:t>country</a:t>
            </a:r>
            <a:r>
              <a:rPr lang="ru-RU" sz="2400" dirty="0"/>
              <a:t>, </a:t>
            </a:r>
            <a:r>
              <a:rPr lang="ru-RU" sz="2400" dirty="0" err="1"/>
              <a:t>to</a:t>
            </a:r>
            <a:r>
              <a:rPr lang="ru-RU" sz="2400" dirty="0"/>
              <a:t> </a:t>
            </a:r>
            <a:r>
              <a:rPr lang="ru-RU" sz="2400" dirty="0" err="1"/>
              <a:t>group</a:t>
            </a:r>
            <a:r>
              <a:rPr lang="ru-RU" sz="2400" dirty="0"/>
              <a:t> </a:t>
            </a:r>
            <a:r>
              <a:rPr lang="ru-RU" sz="2400" dirty="0" err="1"/>
              <a:t>existing</a:t>
            </a:r>
            <a:r>
              <a:rPr lang="ru-RU" sz="2400" dirty="0"/>
              <a:t> </a:t>
            </a:r>
            <a:r>
              <a:rPr lang="ru-RU" sz="2400" dirty="0" err="1"/>
              <a:t>economic</a:t>
            </a:r>
            <a:r>
              <a:rPr lang="ru-RU" sz="2400" dirty="0"/>
              <a:t> </a:t>
            </a:r>
            <a:r>
              <a:rPr lang="ru-RU" sz="2400" dirty="0" err="1"/>
              <a:t>entities</a:t>
            </a:r>
            <a:r>
              <a:rPr lang="ru-RU" sz="2400" dirty="0"/>
              <a:t> </a:t>
            </a:r>
            <a:r>
              <a:rPr lang="ru-RU" sz="2400" dirty="0" err="1"/>
              <a:t>by</a:t>
            </a:r>
            <a:r>
              <a:rPr lang="ru-RU" sz="2400" dirty="0"/>
              <a:t> </a:t>
            </a:r>
            <a:r>
              <a:rPr lang="ru-RU" sz="2400" dirty="0" err="1"/>
              <a:t>economic</a:t>
            </a:r>
            <a:r>
              <a:rPr lang="ru-RU" sz="2400" dirty="0"/>
              <a:t> </a:t>
            </a:r>
            <a:r>
              <a:rPr lang="ru-RU" sz="2400" dirty="0" err="1"/>
              <a:t>activity</a:t>
            </a:r>
            <a:r>
              <a:rPr lang="ru-RU" sz="2400" dirty="0"/>
              <a:t>, </a:t>
            </a:r>
            <a:r>
              <a:rPr lang="ru-RU" sz="2400" dirty="0" err="1"/>
              <a:t>by</a:t>
            </a:r>
            <a:r>
              <a:rPr lang="ru-RU" sz="2400" dirty="0"/>
              <a:t> </a:t>
            </a:r>
            <a:r>
              <a:rPr lang="ru-RU" sz="2400" dirty="0" err="1"/>
              <a:t>owner</a:t>
            </a:r>
            <a:r>
              <a:rPr lang="ru-RU" sz="2400" dirty="0"/>
              <a:t>, </a:t>
            </a:r>
            <a:r>
              <a:rPr lang="ru-RU" sz="2400" dirty="0" err="1"/>
              <a:t>legal</a:t>
            </a:r>
            <a:r>
              <a:rPr lang="ru-RU" sz="2400" dirty="0"/>
              <a:t> </a:t>
            </a:r>
            <a:r>
              <a:rPr lang="ru-RU" sz="2400" dirty="0" err="1"/>
              <a:t>form</a:t>
            </a:r>
            <a:r>
              <a:rPr lang="ru-RU" sz="2400" dirty="0"/>
              <a:t>, </a:t>
            </a:r>
            <a:r>
              <a:rPr lang="ru-RU" sz="2400" dirty="0" err="1"/>
              <a:t>region</a:t>
            </a:r>
            <a:r>
              <a:rPr lang="ru-RU" sz="2400" dirty="0"/>
              <a:t>, </a:t>
            </a:r>
            <a:r>
              <a:rPr lang="ru-RU" sz="2400" dirty="0" err="1"/>
              <a:t>size</a:t>
            </a:r>
            <a:r>
              <a:rPr lang="ru-RU" sz="2400" dirty="0"/>
              <a:t> </a:t>
            </a:r>
            <a:r>
              <a:rPr lang="ru-RU" sz="2400" dirty="0" err="1"/>
              <a:t>of</a:t>
            </a:r>
            <a:r>
              <a:rPr lang="ru-RU" sz="2400" dirty="0"/>
              <a:t> </a:t>
            </a:r>
            <a:r>
              <a:rPr lang="ru-RU" sz="2400" dirty="0" err="1"/>
              <a:t>enterprises</a:t>
            </a:r>
            <a:r>
              <a:rPr lang="ru-RU" sz="2400" dirty="0"/>
              <a:t> </a:t>
            </a:r>
            <a:r>
              <a:rPr lang="ru-RU" sz="2400" dirty="0" err="1"/>
              <a:t>and</a:t>
            </a:r>
            <a:r>
              <a:rPr lang="ru-RU" sz="2400" dirty="0"/>
              <a:t> </a:t>
            </a:r>
            <a:r>
              <a:rPr lang="ru-RU" sz="2400" dirty="0" err="1"/>
              <a:t>by</a:t>
            </a:r>
            <a:r>
              <a:rPr lang="ru-RU" sz="2400" dirty="0"/>
              <a:t> </a:t>
            </a:r>
            <a:r>
              <a:rPr lang="ru-RU" sz="2400" dirty="0" err="1"/>
              <a:t>many</a:t>
            </a:r>
            <a:r>
              <a:rPr lang="ru-RU" sz="2400" dirty="0"/>
              <a:t> </a:t>
            </a:r>
            <a:r>
              <a:rPr lang="ru-RU" sz="2400" dirty="0" err="1"/>
              <a:t>other</a:t>
            </a:r>
            <a:r>
              <a:rPr lang="ru-RU" sz="2400" dirty="0"/>
              <a:t> </a:t>
            </a:r>
            <a:r>
              <a:rPr lang="ru-RU" sz="2400" err="1"/>
              <a:t>attributes</a:t>
            </a:r>
            <a:r>
              <a:rPr lang="ru-RU" sz="2400" smtClean="0"/>
              <a:t>.</a:t>
            </a:r>
            <a:endParaRPr lang="en-US" sz="2400" smtClean="0"/>
          </a:p>
          <a:p>
            <a:pPr algn="just">
              <a:spcBef>
                <a:spcPts val="300"/>
              </a:spcBef>
              <a:spcAft>
                <a:spcPts val="300"/>
              </a:spcAft>
            </a:pPr>
            <a:r>
              <a:rPr lang="en-US" sz="2400" smtClean="0"/>
              <a:t>	For </a:t>
            </a:r>
            <a:r>
              <a:rPr lang="en-US" sz="2400"/>
              <a:t>all of this Business Register should include all statistical units as well as all the  possible  (needed) characteristics of them</a:t>
            </a:r>
            <a:r>
              <a:rPr lang="ka-GE" sz="2400"/>
              <a:t>, </a:t>
            </a:r>
            <a:r>
              <a:rPr lang="en-US" sz="2400"/>
              <a:t>as it is required by international methodology</a:t>
            </a:r>
            <a:r>
              <a:rPr lang="ka-GE" sz="2400"/>
              <a:t>.</a:t>
            </a:r>
            <a:r>
              <a:rPr lang="en-US" sz="2400"/>
              <a:t>  This information should be as accurate as possible, and it should be updated in a timely manner</a:t>
            </a:r>
            <a:r>
              <a:rPr lang="en-US" sz="2400" smtClean="0"/>
              <a:t>.</a:t>
            </a:r>
          </a:p>
          <a:p>
            <a:pPr algn="just">
              <a:spcBef>
                <a:spcPts val="300"/>
              </a:spcBef>
              <a:spcAft>
                <a:spcPts val="300"/>
              </a:spcAft>
            </a:pPr>
            <a:r>
              <a:rPr lang="en-US" sz="2400"/>
              <a:t>	</a:t>
            </a:r>
            <a:r>
              <a:rPr lang="en-US" sz="2400" smtClean="0"/>
              <a:t>We </a:t>
            </a:r>
            <a:r>
              <a:rPr lang="en-US" sz="2400"/>
              <a:t>can safely say, that today the Geostat’s Business Register </a:t>
            </a:r>
            <a:r>
              <a:rPr lang="en-US" sz="2400" smtClean="0"/>
              <a:t>meets </a:t>
            </a:r>
            <a:r>
              <a:rPr lang="en-US" sz="2400"/>
              <a:t>all these requirements.</a:t>
            </a:r>
            <a:endParaRPr lang="en-US" sz="2400" dirty="0"/>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750"/>
                                        <p:tgtEl>
                                          <p:spTgt spid="36"/>
                                        </p:tgtEl>
                                      </p:cBhvr>
                                    </p:animEffect>
                                  </p:childTnLst>
                                </p:cTn>
                              </p:par>
                              <p:par>
                                <p:cTn id="8" presetID="16" presetClass="entr" presetSubtype="21" fill="hold" grpId="0" nodeType="withEffect">
                                  <p:stCondLst>
                                    <p:cond delay="50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750"/>
                                        <p:tgtEl>
                                          <p:spTgt spid="34"/>
                                        </p:tgtEl>
                                      </p:cBhvr>
                                    </p:animEffect>
                                  </p:childTnLst>
                                </p:cTn>
                              </p:par>
                            </p:childTnLst>
                          </p:cTn>
                        </p:par>
                        <p:par>
                          <p:cTn id="11" fill="hold">
                            <p:stCondLst>
                              <p:cond delay="1250"/>
                            </p:stCondLst>
                            <p:childTnLst>
                              <p:par>
                                <p:cTn id="12" presetID="23" presetClass="entr" presetSubtype="16"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21"/>
          <p:cNvSpPr>
            <a:spLocks/>
          </p:cNvSpPr>
          <p:nvPr/>
        </p:nvSpPr>
        <p:spPr bwMode="auto">
          <a:xfrm>
            <a:off x="0" y="1247775"/>
            <a:ext cx="17554575" cy="927100"/>
          </a:xfrm>
          <a:custGeom>
            <a:avLst/>
            <a:gdLst>
              <a:gd name="T0" fmla="*/ 2147483647 w 7680"/>
              <a:gd name="T1" fmla="*/ 2147483647 h 404"/>
              <a:gd name="T2" fmla="*/ 2147483647 w 7680"/>
              <a:gd name="T3" fmla="*/ 0 h 404"/>
              <a:gd name="T4" fmla="*/ 0 w 7680"/>
              <a:gd name="T5" fmla="*/ 0 h 404"/>
              <a:gd name="T6" fmla="*/ 0 w 7680"/>
              <a:gd name="T7" fmla="*/ 2147483647 h 404"/>
              <a:gd name="T8" fmla="*/ 2147483647 w 7680"/>
              <a:gd name="T9" fmla="*/ 2147483647 h 404"/>
              <a:gd name="T10" fmla="*/ 2147483647 w 7680"/>
              <a:gd name="T11" fmla="*/ 2147483647 h 404"/>
              <a:gd name="T12" fmla="*/ 2147483647 w 7680"/>
              <a:gd name="T13" fmla="*/ 2147483647 h 404"/>
              <a:gd name="T14" fmla="*/ 2147483647 w 7680"/>
              <a:gd name="T15" fmla="*/ 2147483647 h 404"/>
              <a:gd name="T16" fmla="*/ 0 60000 65536"/>
              <a:gd name="T17" fmla="*/ 0 60000 65536"/>
              <a:gd name="T18" fmla="*/ 0 60000 65536"/>
              <a:gd name="T19" fmla="*/ 0 60000 65536"/>
              <a:gd name="T20" fmla="*/ 0 60000 65536"/>
              <a:gd name="T21" fmla="*/ 0 60000 65536"/>
              <a:gd name="T22" fmla="*/ 0 60000 65536"/>
              <a:gd name="T23" fmla="*/ 0 60000 65536"/>
              <a:gd name="T24" fmla="*/ 0 w 7680"/>
              <a:gd name="T25" fmla="*/ 0 h 404"/>
              <a:gd name="T26" fmla="*/ 7680 w 7680"/>
              <a:gd name="T27" fmla="*/ 404 h 4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0" h="404">
                <a:moveTo>
                  <a:pt x="7680" y="295"/>
                </a:moveTo>
                <a:cubicBezTo>
                  <a:pt x="7680" y="0"/>
                  <a:pt x="7680" y="0"/>
                  <a:pt x="7680" y="0"/>
                </a:cubicBezTo>
                <a:cubicBezTo>
                  <a:pt x="0" y="0"/>
                  <a:pt x="0" y="0"/>
                  <a:pt x="0" y="0"/>
                </a:cubicBezTo>
                <a:cubicBezTo>
                  <a:pt x="0" y="295"/>
                  <a:pt x="0" y="295"/>
                  <a:pt x="0" y="295"/>
                </a:cubicBezTo>
                <a:cubicBezTo>
                  <a:pt x="3708" y="404"/>
                  <a:pt x="3708" y="404"/>
                  <a:pt x="3708" y="404"/>
                </a:cubicBezTo>
                <a:cubicBezTo>
                  <a:pt x="3720" y="387"/>
                  <a:pt x="3690" y="259"/>
                  <a:pt x="3756" y="255"/>
                </a:cubicBezTo>
                <a:cubicBezTo>
                  <a:pt x="4004" y="243"/>
                  <a:pt x="3960" y="387"/>
                  <a:pt x="3972" y="404"/>
                </a:cubicBezTo>
                <a:lnTo>
                  <a:pt x="7680" y="295"/>
                </a:lnTo>
                <a:close/>
              </a:path>
            </a:pathLst>
          </a:custGeom>
          <a:solidFill>
            <a:srgbClr val="77D1F6"/>
          </a:solidFill>
          <a:ln w="9525">
            <a:noFill/>
            <a:miter lim="800000"/>
            <a:headEnd/>
            <a:tailEnd/>
          </a:ln>
        </p:spPr>
        <p:txBody>
          <a:bodyPr/>
          <a:lstStyle/>
          <a:p>
            <a:endParaRPr lang="ru-RU">
              <a:latin typeface="BPG Nino Mtavruli"/>
            </a:endParaRPr>
          </a:p>
        </p:txBody>
      </p:sp>
      <p:sp>
        <p:nvSpPr>
          <p:cNvPr id="36" name="Freeform 22"/>
          <p:cNvSpPr>
            <a:spLocks/>
          </p:cNvSpPr>
          <p:nvPr/>
        </p:nvSpPr>
        <p:spPr bwMode="auto">
          <a:xfrm>
            <a:off x="0" y="300038"/>
            <a:ext cx="17554575" cy="1876425"/>
          </a:xfrm>
          <a:custGeom>
            <a:avLst/>
            <a:gdLst>
              <a:gd name="T0" fmla="*/ 2147483647 w 7680"/>
              <a:gd name="T1" fmla="*/ 2147483647 h 818"/>
              <a:gd name="T2" fmla="*/ 2147483647 w 7680"/>
              <a:gd name="T3" fmla="*/ 0 h 818"/>
              <a:gd name="T4" fmla="*/ 0 w 7680"/>
              <a:gd name="T5" fmla="*/ 0 h 818"/>
              <a:gd name="T6" fmla="*/ 0 w 7680"/>
              <a:gd name="T7" fmla="*/ 2147483647 h 818"/>
              <a:gd name="T8" fmla="*/ 2147483647 w 7680"/>
              <a:gd name="T9" fmla="*/ 2147483647 h 818"/>
              <a:gd name="T10" fmla="*/ 2147483647 w 7680"/>
              <a:gd name="T11" fmla="*/ 2147483647 h 818"/>
              <a:gd name="T12" fmla="*/ 2147483647 w 7680"/>
              <a:gd name="T13" fmla="*/ 2147483647 h 818"/>
              <a:gd name="T14" fmla="*/ 2147483647 w 7680"/>
              <a:gd name="T15" fmla="*/ 2147483647 h 818"/>
              <a:gd name="T16" fmla="*/ 0 60000 65536"/>
              <a:gd name="T17" fmla="*/ 0 60000 65536"/>
              <a:gd name="T18" fmla="*/ 0 60000 65536"/>
              <a:gd name="T19" fmla="*/ 0 60000 65536"/>
              <a:gd name="T20" fmla="*/ 0 60000 65536"/>
              <a:gd name="T21" fmla="*/ 0 60000 65536"/>
              <a:gd name="T22" fmla="*/ 0 60000 65536"/>
              <a:gd name="T23" fmla="*/ 0 60000 65536"/>
              <a:gd name="T24" fmla="*/ 0 w 7680"/>
              <a:gd name="T25" fmla="*/ 0 h 818"/>
              <a:gd name="T26" fmla="*/ 7680 w 7680"/>
              <a:gd name="T27" fmla="*/ 818 h 8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0" h="818">
                <a:moveTo>
                  <a:pt x="7680" y="522"/>
                </a:moveTo>
                <a:cubicBezTo>
                  <a:pt x="7680" y="0"/>
                  <a:pt x="7680" y="0"/>
                  <a:pt x="7680" y="0"/>
                </a:cubicBezTo>
                <a:cubicBezTo>
                  <a:pt x="0" y="0"/>
                  <a:pt x="0" y="0"/>
                  <a:pt x="0" y="0"/>
                </a:cubicBezTo>
                <a:cubicBezTo>
                  <a:pt x="0" y="522"/>
                  <a:pt x="0" y="522"/>
                  <a:pt x="0" y="522"/>
                </a:cubicBezTo>
                <a:cubicBezTo>
                  <a:pt x="3708" y="818"/>
                  <a:pt x="3708" y="818"/>
                  <a:pt x="3708" y="818"/>
                </a:cubicBezTo>
                <a:cubicBezTo>
                  <a:pt x="3720" y="774"/>
                  <a:pt x="3766" y="564"/>
                  <a:pt x="3832" y="564"/>
                </a:cubicBezTo>
                <a:cubicBezTo>
                  <a:pt x="3898" y="564"/>
                  <a:pt x="3965" y="774"/>
                  <a:pt x="3977" y="818"/>
                </a:cubicBezTo>
                <a:lnTo>
                  <a:pt x="7680" y="522"/>
                </a:lnTo>
                <a:close/>
              </a:path>
            </a:pathLst>
          </a:custGeom>
          <a:solidFill>
            <a:srgbClr val="00B4F0"/>
          </a:solidFill>
          <a:ln w="9525">
            <a:noFill/>
            <a:miter lim="800000"/>
            <a:headEnd/>
            <a:tailEnd/>
          </a:ln>
        </p:spPr>
        <p:txBody>
          <a:bodyPr/>
          <a:lstStyle/>
          <a:p>
            <a:endParaRPr lang="ru-RU">
              <a:latin typeface="BPG Nino Mtavruli"/>
            </a:endParaRPr>
          </a:p>
        </p:txBody>
      </p:sp>
      <p:pic>
        <p:nvPicPr>
          <p:cNvPr id="45059" name="Рисунок 39"/>
          <p:cNvPicPr>
            <a:picLocks noChangeAspect="1"/>
          </p:cNvPicPr>
          <p:nvPr/>
        </p:nvPicPr>
        <p:blipFill>
          <a:blip r:embed="rId2"/>
          <a:srcRect/>
          <a:stretch>
            <a:fillRect/>
          </a:stretch>
        </p:blipFill>
        <p:spPr bwMode="auto">
          <a:xfrm>
            <a:off x="-28575" y="0"/>
            <a:ext cx="17621250" cy="2198688"/>
          </a:xfrm>
          <a:prstGeom prst="rect">
            <a:avLst/>
          </a:prstGeom>
          <a:noFill/>
          <a:ln w="9525">
            <a:noFill/>
            <a:miter lim="800000"/>
            <a:headEnd/>
            <a:tailEnd/>
          </a:ln>
        </p:spPr>
      </p:pic>
      <p:grpSp>
        <p:nvGrpSpPr>
          <p:cNvPr id="45060" name="Группа 6"/>
          <p:cNvGrpSpPr>
            <a:grpSpLocks/>
          </p:cNvGrpSpPr>
          <p:nvPr/>
        </p:nvGrpSpPr>
        <p:grpSpPr bwMode="auto">
          <a:xfrm>
            <a:off x="0" y="1119188"/>
            <a:ext cx="17556163" cy="1584325"/>
            <a:chOff x="0" y="1118588"/>
            <a:chExt cx="17556163" cy="1585314"/>
          </a:xfrm>
        </p:grpSpPr>
        <p:pic>
          <p:nvPicPr>
            <p:cNvPr id="45072" name="Рисунок 40"/>
            <p:cNvPicPr>
              <a:picLocks noChangeAspect="1"/>
            </p:cNvPicPr>
            <p:nvPr/>
          </p:nvPicPr>
          <p:blipFill>
            <a:blip r:embed="rId3"/>
            <a:srcRect/>
            <a:stretch>
              <a:fillRect/>
            </a:stretch>
          </p:blipFill>
          <p:spPr bwMode="auto">
            <a:xfrm>
              <a:off x="0" y="1118588"/>
              <a:ext cx="17556163" cy="1435582"/>
            </a:xfrm>
            <a:prstGeom prst="rect">
              <a:avLst/>
            </a:prstGeom>
            <a:noFill/>
            <a:ln w="9525">
              <a:noFill/>
              <a:miter lim="800000"/>
              <a:headEnd/>
              <a:tailEnd/>
            </a:ln>
          </p:spPr>
        </p:pic>
        <p:grpSp>
          <p:nvGrpSpPr>
            <p:cNvPr id="45073" name="Группа 5"/>
            <p:cNvGrpSpPr>
              <a:grpSpLocks/>
            </p:cNvGrpSpPr>
            <p:nvPr/>
          </p:nvGrpSpPr>
          <p:grpSpPr bwMode="auto">
            <a:xfrm>
              <a:off x="8013700" y="1694252"/>
              <a:ext cx="1555750" cy="1009650"/>
              <a:chOff x="8013700" y="1694252"/>
              <a:chExt cx="1555750" cy="1009650"/>
            </a:xfrm>
          </p:grpSpPr>
          <p:sp>
            <p:nvSpPr>
              <p:cNvPr id="5" name="Прямоугольник 4">
                <a:extLst>
                  <a:ext uri="{FF2B5EF4-FFF2-40B4-BE49-F238E27FC236}"/>
                </a:extLst>
              </p:cNvPr>
              <p:cNvSpPr/>
              <p:nvPr/>
            </p:nvSpPr>
            <p:spPr>
              <a:xfrm>
                <a:off x="8013700" y="1693622"/>
                <a:ext cx="1555750" cy="1010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45075" name="Рисунок 2"/>
              <p:cNvPicPr>
                <a:picLocks noChangeAspect="1"/>
              </p:cNvPicPr>
              <p:nvPr/>
            </p:nvPicPr>
            <p:blipFill>
              <a:blip r:embed="rId4"/>
              <a:srcRect/>
              <a:stretch>
                <a:fillRect/>
              </a:stretch>
            </p:blipFill>
            <p:spPr bwMode="auto">
              <a:xfrm>
                <a:off x="8163720" y="1733490"/>
                <a:ext cx="1221580" cy="787748"/>
              </a:xfrm>
              <a:prstGeom prst="rect">
                <a:avLst/>
              </a:prstGeom>
              <a:noFill/>
              <a:ln w="9525">
                <a:noFill/>
                <a:miter lim="800000"/>
                <a:headEnd/>
                <a:tailEnd/>
              </a:ln>
            </p:spPr>
          </p:pic>
        </p:grpSp>
      </p:grpSp>
      <p:cxnSp>
        <p:nvCxnSpPr>
          <p:cNvPr id="16" name="Прямая соединительная линия 15">
            <a:extLst>
              <a:ext uri="{FF2B5EF4-FFF2-40B4-BE49-F238E27FC236}"/>
            </a:extLst>
          </p:cNvPr>
          <p:cNvCxnSpPr/>
          <p:nvPr/>
        </p:nvCxnSpPr>
        <p:spPr>
          <a:xfrm>
            <a:off x="6705600" y="4922838"/>
            <a:ext cx="4133850"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7" name="Прямоугольник 16"/>
          <p:cNvSpPr>
            <a:spLocks noChangeArrowheads="1"/>
          </p:cNvSpPr>
          <p:nvPr/>
        </p:nvSpPr>
        <p:spPr bwMode="auto">
          <a:xfrm>
            <a:off x="3373438" y="3357563"/>
            <a:ext cx="10950575" cy="769441"/>
          </a:xfrm>
          <a:prstGeom prst="rect">
            <a:avLst/>
          </a:prstGeom>
          <a:noFill/>
          <a:ln w="9525">
            <a:noFill/>
            <a:miter lim="800000"/>
            <a:headEnd/>
            <a:tailEnd/>
          </a:ln>
        </p:spPr>
        <p:txBody>
          <a:bodyPr>
            <a:spAutoFit/>
          </a:bodyPr>
          <a:lstStyle/>
          <a:p>
            <a:pPr algn="ctr">
              <a:spcBef>
                <a:spcPct val="20000"/>
              </a:spcBef>
              <a:buFont typeface="Wingdings" pitchFamily="2" charset="2"/>
              <a:buNone/>
            </a:pPr>
            <a:r>
              <a:rPr lang="en-US" altLang="ru-RU" sz="4400" smtClean="0">
                <a:solidFill>
                  <a:srgbClr val="0080BD"/>
                </a:solidFill>
                <a:latin typeface="BPG Nino Mtavruli"/>
              </a:rPr>
              <a:t>Thank </a:t>
            </a:r>
            <a:r>
              <a:rPr lang="en-US" altLang="ru-RU" sz="4400">
                <a:solidFill>
                  <a:srgbClr val="0080BD"/>
                </a:solidFill>
                <a:latin typeface="BPG Nino Mtavruli"/>
              </a:rPr>
              <a:t>you for your attention!</a:t>
            </a:r>
            <a:endParaRPr lang="ru-RU" altLang="ru-RU" sz="4400">
              <a:solidFill>
                <a:srgbClr val="0080BD"/>
              </a:solidFill>
              <a:latin typeface="BPG Nino Mtavruli"/>
            </a:endParaRPr>
          </a:p>
        </p:txBody>
      </p:sp>
      <p:sp>
        <p:nvSpPr>
          <p:cNvPr id="21" name="Прямоугольник 11">
            <a:extLst>
              <a:ext uri="{FF2B5EF4-FFF2-40B4-BE49-F238E27FC236}"/>
            </a:extLst>
          </p:cNvPr>
          <p:cNvSpPr/>
          <p:nvPr/>
        </p:nvSpPr>
        <p:spPr>
          <a:xfrm>
            <a:off x="5711825" y="5449888"/>
            <a:ext cx="5922963" cy="646112"/>
          </a:xfrm>
          <a:prstGeom prst="rect">
            <a:avLst/>
          </a:prstGeom>
        </p:spPr>
        <p:txBody>
          <a:bodyPr>
            <a:spAutoFit/>
          </a:bodyPr>
          <a:lstStyle/>
          <a:p>
            <a:pPr algn="ctr" fontAlgn="auto">
              <a:spcBef>
                <a:spcPct val="20000"/>
              </a:spcBef>
              <a:spcAft>
                <a:spcPts val="0"/>
              </a:spcAft>
              <a:defRPr/>
            </a:pPr>
            <a:r>
              <a:rPr lang="en-US" altLang="ru-RU" sz="3600" b="1" spc="100" dirty="0" err="1">
                <a:solidFill>
                  <a:srgbClr val="0080BD"/>
                </a:solidFill>
                <a:latin typeface="BPG Nino Mtavruli" panose="02000506000000020004" pitchFamily="2" charset="0"/>
              </a:rPr>
              <a:t>Manana</a:t>
            </a:r>
            <a:r>
              <a:rPr lang="en-US" altLang="ru-RU" sz="3600" b="1" spc="100" dirty="0">
                <a:solidFill>
                  <a:srgbClr val="0080BD"/>
                </a:solidFill>
                <a:latin typeface="BPG Nino Mtavruli" panose="02000506000000020004" pitchFamily="2" charset="0"/>
              </a:rPr>
              <a:t> </a:t>
            </a:r>
            <a:r>
              <a:rPr lang="en-US" altLang="ru-RU" sz="3600" b="1" spc="100" dirty="0" err="1">
                <a:solidFill>
                  <a:srgbClr val="0080BD"/>
                </a:solidFill>
                <a:latin typeface="BPG Nino Mtavruli" panose="02000506000000020004" pitchFamily="2" charset="0"/>
              </a:rPr>
              <a:t>Telia</a:t>
            </a:r>
            <a:endParaRPr lang="en-US" altLang="ru-RU" sz="3600" b="1" spc="100" dirty="0">
              <a:solidFill>
                <a:srgbClr val="0080BD"/>
              </a:solidFill>
              <a:latin typeface="BPG Nino Mtavruli" panose="02000506000000020004" pitchFamily="2" charset="0"/>
            </a:endParaRPr>
          </a:p>
        </p:txBody>
      </p:sp>
      <p:sp>
        <p:nvSpPr>
          <p:cNvPr id="22" name="Прямоугольник 13">
            <a:extLst>
              <a:ext uri="{FF2B5EF4-FFF2-40B4-BE49-F238E27FC236}"/>
            </a:extLst>
          </p:cNvPr>
          <p:cNvSpPr/>
          <p:nvPr/>
        </p:nvSpPr>
        <p:spPr>
          <a:xfrm>
            <a:off x="5795963" y="6100763"/>
            <a:ext cx="5922962" cy="1447800"/>
          </a:xfrm>
          <a:prstGeom prst="rect">
            <a:avLst/>
          </a:prstGeom>
        </p:spPr>
        <p:txBody>
          <a:bodyPr>
            <a:spAutoFit/>
          </a:bodyPr>
          <a:lstStyle/>
          <a:p>
            <a:pPr algn="ctr" fontAlgn="auto">
              <a:spcBef>
                <a:spcPct val="20000"/>
              </a:spcBef>
              <a:spcAft>
                <a:spcPts val="0"/>
              </a:spcAft>
              <a:defRPr/>
            </a:pPr>
            <a:r>
              <a:rPr lang="en-US" sz="2500" spc="100">
                <a:solidFill>
                  <a:srgbClr val="0080BD"/>
                </a:solidFill>
                <a:latin typeface="BPG Nino Mtavruli" panose="02000506000000020004" pitchFamily="2" charset="0"/>
              </a:rPr>
              <a:t>Head of Business Register Division </a:t>
            </a:r>
            <a:endParaRPr lang="en-US" altLang="ru-RU" sz="2500" spc="100" dirty="0">
              <a:solidFill>
                <a:srgbClr val="0080BD"/>
              </a:solidFill>
              <a:latin typeface="BPG Nino Mtavruli" panose="02000506000000020004" pitchFamily="2" charset="0"/>
            </a:endParaRPr>
          </a:p>
          <a:p>
            <a:pPr algn="ctr" fontAlgn="auto">
              <a:spcBef>
                <a:spcPct val="20000"/>
              </a:spcBef>
              <a:spcAft>
                <a:spcPts val="0"/>
              </a:spcAft>
              <a:defRPr/>
            </a:pPr>
            <a:r>
              <a:rPr lang="en-US" altLang="ru-RU" sz="2500" spc="100" dirty="0">
                <a:solidFill>
                  <a:srgbClr val="0080BD"/>
                </a:solidFill>
                <a:latin typeface="BPG Nino Mtavruli" panose="02000506000000020004" pitchFamily="2" charset="0"/>
              </a:rPr>
              <a:t>Business Statistics Department</a:t>
            </a:r>
          </a:p>
          <a:p>
            <a:pPr algn="ctr" fontAlgn="auto">
              <a:spcBef>
                <a:spcPct val="20000"/>
              </a:spcBef>
              <a:spcAft>
                <a:spcPts val="0"/>
              </a:spcAft>
              <a:defRPr/>
            </a:pPr>
            <a:r>
              <a:rPr lang="en-US" altLang="ru-RU" sz="2500" spc="100" dirty="0">
                <a:solidFill>
                  <a:srgbClr val="0080BD"/>
                </a:solidFill>
                <a:latin typeface="BPG Nino Mtavruli" panose="02000506000000020004" pitchFamily="2" charset="0"/>
              </a:rPr>
              <a:t>National Statistics Office of Georgia</a:t>
            </a:r>
          </a:p>
        </p:txBody>
      </p:sp>
      <p:sp>
        <p:nvSpPr>
          <p:cNvPr id="23" name="Прямоугольник 14">
            <a:extLst>
              <a:ext uri="{FF2B5EF4-FFF2-40B4-BE49-F238E27FC236}"/>
            </a:extLst>
          </p:cNvPr>
          <p:cNvSpPr/>
          <p:nvPr/>
        </p:nvSpPr>
        <p:spPr>
          <a:xfrm>
            <a:off x="5692775" y="7702550"/>
            <a:ext cx="5922963" cy="977900"/>
          </a:xfrm>
          <a:prstGeom prst="rect">
            <a:avLst/>
          </a:prstGeom>
        </p:spPr>
        <p:txBody>
          <a:bodyPr>
            <a:spAutoFit/>
          </a:bodyPr>
          <a:lstStyle/>
          <a:p>
            <a:pPr algn="ctr" fontAlgn="auto">
              <a:spcBef>
                <a:spcPct val="20000"/>
              </a:spcBef>
              <a:spcAft>
                <a:spcPts val="0"/>
              </a:spcAft>
              <a:buFont typeface="Wingdings" panose="05000000000000000000" pitchFamily="2" charset="2"/>
              <a:buNone/>
              <a:defRPr/>
            </a:pPr>
            <a:r>
              <a:rPr lang="en-US" altLang="ru-RU" sz="2400">
                <a:solidFill>
                  <a:srgbClr val="C2151C"/>
                </a:solidFill>
                <a:latin typeface="BPG Nino Mtavruli" panose="02000506000000020004" pitchFamily="2" charset="0"/>
                <a:cs typeface="Times New Roman" panose="02020603050405020304" pitchFamily="18" charset="0"/>
                <a:hlinkClick r:id="rId5"/>
              </a:rPr>
              <a:t>mtelia@geostat.ge</a:t>
            </a:r>
            <a:endParaRPr lang="en-US" altLang="ru-RU" sz="2400" dirty="0">
              <a:solidFill>
                <a:srgbClr val="C2151C"/>
              </a:solidFill>
              <a:latin typeface="BPG Nino Mtavruli" panose="02000506000000020004" pitchFamily="2" charset="0"/>
              <a:cs typeface="Times New Roman" panose="02020603050405020304" pitchFamily="18" charset="0"/>
            </a:endParaRPr>
          </a:p>
          <a:p>
            <a:pPr algn="ctr" fontAlgn="auto">
              <a:spcBef>
                <a:spcPct val="20000"/>
              </a:spcBef>
              <a:spcAft>
                <a:spcPts val="0"/>
              </a:spcAft>
              <a:buFont typeface="Wingdings" panose="05000000000000000000" pitchFamily="2" charset="2"/>
              <a:buNone/>
              <a:defRPr/>
            </a:pPr>
            <a:r>
              <a:rPr lang="en-US" altLang="ru-RU" sz="2800" spc="100" dirty="0">
                <a:solidFill>
                  <a:srgbClr val="0080BD"/>
                </a:solidFill>
                <a:latin typeface="BPG Nino Mtavruli" panose="02000506000000020004" pitchFamily="2" charset="0"/>
              </a:rPr>
              <a:t>www.geostat.ge</a:t>
            </a:r>
            <a:endParaRPr lang="ru-RU" altLang="ru-RU" sz="2800" spc="100" dirty="0">
              <a:solidFill>
                <a:srgbClr val="0080BD"/>
              </a:solidFill>
              <a:latin typeface="BPG Nino Mtavruli" panose="02000506000000020004" pitchFamily="2"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750"/>
                                        <p:tgtEl>
                                          <p:spTgt spid="36"/>
                                        </p:tgtEl>
                                      </p:cBhvr>
                                    </p:animEffect>
                                  </p:childTnLst>
                                </p:cTn>
                              </p:par>
                              <p:par>
                                <p:cTn id="8" presetID="16" presetClass="entr" presetSubtype="21" fill="hold" grpId="0" nodeType="withEffect">
                                  <p:stCondLst>
                                    <p:cond delay="50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750"/>
                                        <p:tgtEl>
                                          <p:spTgt spid="34"/>
                                        </p:tgtEl>
                                      </p:cBhvr>
                                    </p:animEffect>
                                  </p:childTnLst>
                                </p:cTn>
                              </p:par>
                            </p:childTnLst>
                          </p:cTn>
                        </p:par>
                        <p:par>
                          <p:cTn id="11" fill="hold">
                            <p:stCondLst>
                              <p:cond delay="125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7"/>
                                        </p:tgtEl>
                                        <p:attrNameLst>
                                          <p:attrName>style.visibility</p:attrName>
                                        </p:attrNameLst>
                                      </p:cBhvr>
                                      <p:to>
                                        <p:strVal val="visible"/>
                                      </p:to>
                                    </p:set>
                                    <p:anim by="(-#ppt_w*2)" calcmode="lin" valueType="num">
                                      <p:cBhvr rctx="PPT">
                                        <p:cTn id="14" dur="375" autoRev="1" fill="hold">
                                          <p:stCondLst>
                                            <p:cond delay="0"/>
                                          </p:stCondLst>
                                        </p:cTn>
                                        <p:tgtEl>
                                          <p:spTgt spid="17"/>
                                        </p:tgtEl>
                                        <p:attrNameLst>
                                          <p:attrName>ppt_w</p:attrName>
                                        </p:attrNameLst>
                                      </p:cBhvr>
                                    </p:anim>
                                    <p:anim by="(#ppt_w*0.50)" calcmode="lin" valueType="num">
                                      <p:cBhvr>
                                        <p:cTn id="15" dur="375" decel="50000" autoRev="1" fill="hold">
                                          <p:stCondLst>
                                            <p:cond delay="0"/>
                                          </p:stCondLst>
                                        </p:cTn>
                                        <p:tgtEl>
                                          <p:spTgt spid="17"/>
                                        </p:tgtEl>
                                        <p:attrNameLst>
                                          <p:attrName>ppt_x</p:attrName>
                                        </p:attrNameLst>
                                      </p:cBhvr>
                                    </p:anim>
                                    <p:anim from="(-#ppt_h/2)" to="(#ppt_y)" calcmode="lin" valueType="num">
                                      <p:cBhvr>
                                        <p:cTn id="16" dur="750" fill="hold">
                                          <p:stCondLst>
                                            <p:cond delay="0"/>
                                          </p:stCondLst>
                                        </p:cTn>
                                        <p:tgtEl>
                                          <p:spTgt spid="17"/>
                                        </p:tgtEl>
                                        <p:attrNameLst>
                                          <p:attrName>ppt_y</p:attrName>
                                        </p:attrNameLst>
                                      </p:cBhvr>
                                    </p:anim>
                                    <p:animRot by="21600000">
                                      <p:cBhvr>
                                        <p:cTn id="17" dur="750" fill="hold">
                                          <p:stCondLst>
                                            <p:cond delay="0"/>
                                          </p:stCondLst>
                                        </p:cTn>
                                        <p:tgtEl>
                                          <p:spTgt spid="17"/>
                                        </p:tgtEl>
                                        <p:attrNameLst>
                                          <p:attrName>r</p:attrName>
                                        </p:attrNameLst>
                                      </p:cBhvr>
                                    </p:animRot>
                                  </p:childTnLst>
                                </p:cTn>
                              </p:par>
                            </p:childTnLst>
                          </p:cTn>
                        </p:par>
                        <p:par>
                          <p:cTn id="18" fill="hold">
                            <p:stCondLst>
                              <p:cond delay="3800"/>
                            </p:stCondLst>
                            <p:childTnLst>
                              <p:par>
                                <p:cTn id="19" presetID="10" presetClass="entr" presetSubtype="0" fill="hold" nodeType="afterEffect">
                                  <p:stCondLst>
                                    <p:cond delay="25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p:stCondLst>
                              <p:cond delay="4550"/>
                            </p:stCondLst>
                            <p:childTnLst>
                              <p:par>
                                <p:cTn id="23" presetID="42"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55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1500" fill="hold"/>
                                        <p:tgtEl>
                                          <p:spTgt spid="22"/>
                                        </p:tgtEl>
                                        <p:attrNameLst>
                                          <p:attrName>ppt_w</p:attrName>
                                        </p:attrNameLst>
                                      </p:cBhvr>
                                      <p:tavLst>
                                        <p:tav tm="0">
                                          <p:val>
                                            <p:fltVal val="0"/>
                                          </p:val>
                                        </p:tav>
                                        <p:tav tm="100000">
                                          <p:val>
                                            <p:strVal val="#ppt_w"/>
                                          </p:val>
                                        </p:tav>
                                      </p:tavLst>
                                    </p:anim>
                                    <p:anim calcmode="lin" valueType="num">
                                      <p:cBhvr>
                                        <p:cTn id="32" dur="1500" fill="hold"/>
                                        <p:tgtEl>
                                          <p:spTgt spid="22"/>
                                        </p:tgtEl>
                                        <p:attrNameLst>
                                          <p:attrName>ppt_h</p:attrName>
                                        </p:attrNameLst>
                                      </p:cBhvr>
                                      <p:tavLst>
                                        <p:tav tm="0">
                                          <p:val>
                                            <p:fltVal val="0"/>
                                          </p:val>
                                        </p:tav>
                                        <p:tav tm="100000">
                                          <p:val>
                                            <p:strVal val="#ppt_h"/>
                                          </p:val>
                                        </p:tav>
                                      </p:tavLst>
                                    </p:anim>
                                    <p:animEffect transition="in" filter="fade">
                                      <p:cBhvr>
                                        <p:cTn id="33" dur="1500"/>
                                        <p:tgtEl>
                                          <p:spTgt spid="22"/>
                                        </p:tgtEl>
                                      </p:cBhvr>
                                    </p:animEffect>
                                  </p:childTnLst>
                                </p:cTn>
                              </p:par>
                            </p:childTnLst>
                          </p:cTn>
                        </p:par>
                        <p:par>
                          <p:cTn id="34" fill="hold">
                            <p:stCondLst>
                              <p:cond delay="7050"/>
                            </p:stCondLst>
                            <p:childTnLst>
                              <p:par>
                                <p:cTn id="35" presetID="55"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1000" fill="hold"/>
                                        <p:tgtEl>
                                          <p:spTgt spid="23"/>
                                        </p:tgtEl>
                                        <p:attrNameLst>
                                          <p:attrName>ppt_w</p:attrName>
                                        </p:attrNameLst>
                                      </p:cBhvr>
                                      <p:tavLst>
                                        <p:tav tm="0">
                                          <p:val>
                                            <p:strVal val="#ppt_w*0.70"/>
                                          </p:val>
                                        </p:tav>
                                        <p:tav tm="100000">
                                          <p:val>
                                            <p:strVal val="#ppt_w"/>
                                          </p:val>
                                        </p:tav>
                                      </p:tavLst>
                                    </p:anim>
                                    <p:anim calcmode="lin" valueType="num">
                                      <p:cBhvr>
                                        <p:cTn id="38" dur="1000" fill="hold"/>
                                        <p:tgtEl>
                                          <p:spTgt spid="23"/>
                                        </p:tgtEl>
                                        <p:attrNameLst>
                                          <p:attrName>ppt_h</p:attrName>
                                        </p:attrNameLst>
                                      </p:cBhvr>
                                      <p:tavLst>
                                        <p:tav tm="0">
                                          <p:val>
                                            <p:strVal val="#ppt_h"/>
                                          </p:val>
                                        </p:tav>
                                        <p:tav tm="100000">
                                          <p:val>
                                            <p:strVal val="#ppt_h"/>
                                          </p:val>
                                        </p:tav>
                                      </p:tavLst>
                                    </p:anim>
                                    <p:animEffect transition="in" filter="fade">
                                      <p:cBhvr>
                                        <p:cTn id="39"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17" grpId="0"/>
      <p:bldP spid="21" grpId="0"/>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21"/>
          <p:cNvSpPr>
            <a:spLocks/>
          </p:cNvSpPr>
          <p:nvPr/>
        </p:nvSpPr>
        <p:spPr bwMode="auto">
          <a:xfrm>
            <a:off x="15935" y="1254489"/>
            <a:ext cx="17522709" cy="925417"/>
          </a:xfrm>
          <a:custGeom>
            <a:avLst/>
            <a:gdLst>
              <a:gd name="T0" fmla="*/ 2147483647 w 7680"/>
              <a:gd name="T1" fmla="*/ 2147483647 h 404"/>
              <a:gd name="T2" fmla="*/ 2147483647 w 7680"/>
              <a:gd name="T3" fmla="*/ 0 h 404"/>
              <a:gd name="T4" fmla="*/ 0 w 7680"/>
              <a:gd name="T5" fmla="*/ 0 h 404"/>
              <a:gd name="T6" fmla="*/ 0 w 7680"/>
              <a:gd name="T7" fmla="*/ 2147483647 h 404"/>
              <a:gd name="T8" fmla="*/ 2147483647 w 7680"/>
              <a:gd name="T9" fmla="*/ 2147483647 h 404"/>
              <a:gd name="T10" fmla="*/ 2147483647 w 7680"/>
              <a:gd name="T11" fmla="*/ 2147483647 h 404"/>
              <a:gd name="T12" fmla="*/ 2147483647 w 7680"/>
              <a:gd name="T13" fmla="*/ 2147483647 h 404"/>
              <a:gd name="T14" fmla="*/ 2147483647 w 7680"/>
              <a:gd name="T15" fmla="*/ 2147483647 h 404"/>
              <a:gd name="T16" fmla="*/ 0 60000 65536"/>
              <a:gd name="T17" fmla="*/ 0 60000 65536"/>
              <a:gd name="T18" fmla="*/ 0 60000 65536"/>
              <a:gd name="T19" fmla="*/ 0 60000 65536"/>
              <a:gd name="T20" fmla="*/ 0 60000 65536"/>
              <a:gd name="T21" fmla="*/ 0 60000 65536"/>
              <a:gd name="T22" fmla="*/ 0 60000 65536"/>
              <a:gd name="T23" fmla="*/ 0 60000 65536"/>
              <a:gd name="T24" fmla="*/ 0 w 7680"/>
              <a:gd name="T25" fmla="*/ 0 h 404"/>
              <a:gd name="T26" fmla="*/ 7680 w 7680"/>
              <a:gd name="T27" fmla="*/ 404 h 4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0" h="404">
                <a:moveTo>
                  <a:pt x="7680" y="295"/>
                </a:moveTo>
                <a:cubicBezTo>
                  <a:pt x="7680" y="0"/>
                  <a:pt x="7680" y="0"/>
                  <a:pt x="7680" y="0"/>
                </a:cubicBezTo>
                <a:cubicBezTo>
                  <a:pt x="0" y="0"/>
                  <a:pt x="0" y="0"/>
                  <a:pt x="0" y="0"/>
                </a:cubicBezTo>
                <a:cubicBezTo>
                  <a:pt x="0" y="295"/>
                  <a:pt x="0" y="295"/>
                  <a:pt x="0" y="295"/>
                </a:cubicBezTo>
                <a:cubicBezTo>
                  <a:pt x="3708" y="404"/>
                  <a:pt x="3708" y="404"/>
                  <a:pt x="3708" y="404"/>
                </a:cubicBezTo>
                <a:cubicBezTo>
                  <a:pt x="3720" y="387"/>
                  <a:pt x="3690" y="259"/>
                  <a:pt x="3756" y="255"/>
                </a:cubicBezTo>
                <a:cubicBezTo>
                  <a:pt x="4004" y="243"/>
                  <a:pt x="3960" y="387"/>
                  <a:pt x="3972" y="404"/>
                </a:cubicBezTo>
                <a:lnTo>
                  <a:pt x="7680" y="295"/>
                </a:lnTo>
                <a:close/>
              </a:path>
            </a:pathLst>
          </a:custGeom>
          <a:solidFill>
            <a:srgbClr val="77D1F6"/>
          </a:solidFill>
          <a:ln w="9525">
            <a:noFill/>
            <a:miter lim="800000"/>
            <a:headEnd/>
            <a:tailEnd/>
          </a:ln>
        </p:spPr>
        <p:txBody>
          <a:bodyPr/>
          <a:lstStyle/>
          <a:p>
            <a:endParaRPr lang="ru-RU" sz="1797">
              <a:latin typeface="BPG Nino Mtavruli"/>
            </a:endParaRPr>
          </a:p>
        </p:txBody>
      </p:sp>
      <p:sp>
        <p:nvSpPr>
          <p:cNvPr id="36" name="Freeform 22"/>
          <p:cNvSpPr>
            <a:spLocks/>
          </p:cNvSpPr>
          <p:nvPr/>
        </p:nvSpPr>
        <p:spPr bwMode="auto">
          <a:xfrm>
            <a:off x="15935" y="308474"/>
            <a:ext cx="17522709" cy="1873019"/>
          </a:xfrm>
          <a:custGeom>
            <a:avLst/>
            <a:gdLst>
              <a:gd name="T0" fmla="*/ 2147483647 w 7680"/>
              <a:gd name="T1" fmla="*/ 2147483647 h 818"/>
              <a:gd name="T2" fmla="*/ 2147483647 w 7680"/>
              <a:gd name="T3" fmla="*/ 0 h 818"/>
              <a:gd name="T4" fmla="*/ 0 w 7680"/>
              <a:gd name="T5" fmla="*/ 0 h 818"/>
              <a:gd name="T6" fmla="*/ 0 w 7680"/>
              <a:gd name="T7" fmla="*/ 2147483647 h 818"/>
              <a:gd name="T8" fmla="*/ 2147483647 w 7680"/>
              <a:gd name="T9" fmla="*/ 2147483647 h 818"/>
              <a:gd name="T10" fmla="*/ 2147483647 w 7680"/>
              <a:gd name="T11" fmla="*/ 2147483647 h 818"/>
              <a:gd name="T12" fmla="*/ 2147483647 w 7680"/>
              <a:gd name="T13" fmla="*/ 2147483647 h 818"/>
              <a:gd name="T14" fmla="*/ 2147483647 w 7680"/>
              <a:gd name="T15" fmla="*/ 2147483647 h 818"/>
              <a:gd name="T16" fmla="*/ 0 60000 65536"/>
              <a:gd name="T17" fmla="*/ 0 60000 65536"/>
              <a:gd name="T18" fmla="*/ 0 60000 65536"/>
              <a:gd name="T19" fmla="*/ 0 60000 65536"/>
              <a:gd name="T20" fmla="*/ 0 60000 65536"/>
              <a:gd name="T21" fmla="*/ 0 60000 65536"/>
              <a:gd name="T22" fmla="*/ 0 60000 65536"/>
              <a:gd name="T23" fmla="*/ 0 60000 65536"/>
              <a:gd name="T24" fmla="*/ 0 w 7680"/>
              <a:gd name="T25" fmla="*/ 0 h 818"/>
              <a:gd name="T26" fmla="*/ 7680 w 7680"/>
              <a:gd name="T27" fmla="*/ 818 h 8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0" h="818">
                <a:moveTo>
                  <a:pt x="7680" y="522"/>
                </a:moveTo>
                <a:cubicBezTo>
                  <a:pt x="7680" y="0"/>
                  <a:pt x="7680" y="0"/>
                  <a:pt x="7680" y="0"/>
                </a:cubicBezTo>
                <a:cubicBezTo>
                  <a:pt x="0" y="0"/>
                  <a:pt x="0" y="0"/>
                  <a:pt x="0" y="0"/>
                </a:cubicBezTo>
                <a:cubicBezTo>
                  <a:pt x="0" y="522"/>
                  <a:pt x="0" y="522"/>
                  <a:pt x="0" y="522"/>
                </a:cubicBezTo>
                <a:cubicBezTo>
                  <a:pt x="3708" y="818"/>
                  <a:pt x="3708" y="818"/>
                  <a:pt x="3708" y="818"/>
                </a:cubicBezTo>
                <a:cubicBezTo>
                  <a:pt x="3720" y="774"/>
                  <a:pt x="3766" y="564"/>
                  <a:pt x="3832" y="564"/>
                </a:cubicBezTo>
                <a:cubicBezTo>
                  <a:pt x="3898" y="564"/>
                  <a:pt x="3965" y="774"/>
                  <a:pt x="3977" y="818"/>
                </a:cubicBezTo>
                <a:lnTo>
                  <a:pt x="7680" y="522"/>
                </a:lnTo>
                <a:close/>
              </a:path>
            </a:pathLst>
          </a:custGeom>
          <a:solidFill>
            <a:srgbClr val="00B4F0"/>
          </a:solidFill>
          <a:ln w="9525">
            <a:noFill/>
            <a:miter lim="800000"/>
            <a:headEnd/>
            <a:tailEnd/>
          </a:ln>
        </p:spPr>
        <p:txBody>
          <a:bodyPr/>
          <a:lstStyle/>
          <a:p>
            <a:endParaRPr lang="ru-RU" sz="1797">
              <a:latin typeface="BPG Nino Mtavruli"/>
            </a:endParaRPr>
          </a:p>
        </p:txBody>
      </p:sp>
      <p:pic>
        <p:nvPicPr>
          <p:cNvPr id="40963" name="Рисунок 39"/>
          <p:cNvPicPr>
            <a:picLocks noChangeAspect="1"/>
          </p:cNvPicPr>
          <p:nvPr/>
        </p:nvPicPr>
        <p:blipFill>
          <a:blip r:embed="rId2"/>
          <a:srcRect/>
          <a:stretch>
            <a:fillRect/>
          </a:stretch>
        </p:blipFill>
        <p:spPr bwMode="auto">
          <a:xfrm>
            <a:off x="-17342" y="-1883"/>
            <a:ext cx="17589263" cy="2194697"/>
          </a:xfrm>
          <a:prstGeom prst="rect">
            <a:avLst/>
          </a:prstGeom>
          <a:noFill/>
          <a:ln w="9525">
            <a:noFill/>
            <a:miter lim="800000"/>
            <a:headEnd/>
            <a:tailEnd/>
          </a:ln>
        </p:spPr>
      </p:pic>
      <p:grpSp>
        <p:nvGrpSpPr>
          <p:cNvPr id="40965" name="Группа 6"/>
          <p:cNvGrpSpPr>
            <a:grpSpLocks/>
          </p:cNvGrpSpPr>
          <p:nvPr/>
        </p:nvGrpSpPr>
        <p:grpSpPr bwMode="auto">
          <a:xfrm>
            <a:off x="-17342" y="1188832"/>
            <a:ext cx="17524294" cy="1583034"/>
            <a:chOff x="0" y="1118588"/>
            <a:chExt cx="17556163" cy="1585314"/>
          </a:xfrm>
        </p:grpSpPr>
        <p:pic>
          <p:nvPicPr>
            <p:cNvPr id="40967" name="Рисунок 40"/>
            <p:cNvPicPr>
              <a:picLocks noChangeAspect="1"/>
            </p:cNvPicPr>
            <p:nvPr/>
          </p:nvPicPr>
          <p:blipFill>
            <a:blip r:embed="rId3"/>
            <a:srcRect/>
            <a:stretch>
              <a:fillRect/>
            </a:stretch>
          </p:blipFill>
          <p:spPr bwMode="auto">
            <a:xfrm>
              <a:off x="0" y="1118588"/>
              <a:ext cx="17556163" cy="1435582"/>
            </a:xfrm>
            <a:prstGeom prst="rect">
              <a:avLst/>
            </a:prstGeom>
            <a:noFill/>
            <a:ln w="9525">
              <a:noFill/>
              <a:miter lim="800000"/>
              <a:headEnd/>
              <a:tailEnd/>
            </a:ln>
          </p:spPr>
        </p:pic>
        <p:grpSp>
          <p:nvGrpSpPr>
            <p:cNvPr id="40968" name="Группа 5"/>
            <p:cNvGrpSpPr>
              <a:grpSpLocks/>
            </p:cNvGrpSpPr>
            <p:nvPr/>
          </p:nvGrpSpPr>
          <p:grpSpPr bwMode="auto">
            <a:xfrm>
              <a:off x="8013700" y="1694252"/>
              <a:ext cx="1555750" cy="1009650"/>
              <a:chOff x="8013700" y="1694252"/>
              <a:chExt cx="1555750" cy="1009650"/>
            </a:xfrm>
          </p:grpSpPr>
          <p:sp>
            <p:nvSpPr>
              <p:cNvPr id="5" name="Прямоугольник 4">
                <a:extLst>
                  <a:ext uri="{FF2B5EF4-FFF2-40B4-BE49-F238E27FC236}"/>
                </a:extLst>
              </p:cNvPr>
              <p:cNvSpPr/>
              <p:nvPr/>
            </p:nvSpPr>
            <p:spPr>
              <a:xfrm>
                <a:off x="8013700" y="1694633"/>
                <a:ext cx="1555750" cy="1009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797"/>
              </a:p>
            </p:txBody>
          </p:sp>
          <p:pic>
            <p:nvPicPr>
              <p:cNvPr id="40970" name="Рисунок 2"/>
              <p:cNvPicPr>
                <a:picLocks noChangeAspect="1"/>
              </p:cNvPicPr>
              <p:nvPr/>
            </p:nvPicPr>
            <p:blipFill>
              <a:blip r:embed="rId4"/>
              <a:srcRect/>
              <a:stretch>
                <a:fillRect/>
              </a:stretch>
            </p:blipFill>
            <p:spPr bwMode="auto">
              <a:xfrm>
                <a:off x="8163720" y="1733490"/>
                <a:ext cx="1221580" cy="787748"/>
              </a:xfrm>
              <a:prstGeom prst="rect">
                <a:avLst/>
              </a:prstGeom>
              <a:noFill/>
              <a:ln w="9525">
                <a:noFill/>
                <a:miter lim="800000"/>
                <a:headEnd/>
                <a:tailEnd/>
              </a:ln>
            </p:spPr>
          </p:pic>
        </p:grpSp>
      </p:grpSp>
      <p:sp>
        <p:nvSpPr>
          <p:cNvPr id="40966" name="Прямоугольник 11"/>
          <p:cNvSpPr>
            <a:spLocks noChangeArrowheads="1"/>
          </p:cNvSpPr>
          <p:nvPr/>
        </p:nvSpPr>
        <p:spPr bwMode="auto">
          <a:xfrm>
            <a:off x="798750" y="2661151"/>
            <a:ext cx="15957078" cy="4832092"/>
          </a:xfrm>
          <a:prstGeom prst="rect">
            <a:avLst/>
          </a:prstGeom>
          <a:noFill/>
          <a:ln w="9525">
            <a:noFill/>
            <a:miter lim="800000"/>
            <a:headEnd/>
            <a:tailEnd/>
          </a:ln>
        </p:spPr>
        <p:txBody>
          <a:bodyPr wrap="square">
            <a:spAutoFit/>
          </a:bodyPr>
          <a:lstStyle/>
          <a:p>
            <a:pPr marL="456381" indent="-456381">
              <a:spcBef>
                <a:spcPts val="1200"/>
              </a:spcBef>
              <a:spcAft>
                <a:spcPts val="1200"/>
              </a:spcAft>
              <a:buFont typeface="Wingdings" panose="05000000000000000000" pitchFamily="2" charset="2"/>
              <a:buChar char="§"/>
            </a:pPr>
            <a:r>
              <a:rPr lang="en-US" sz="2600" smtClean="0"/>
              <a:t>Transition </a:t>
            </a:r>
            <a:r>
              <a:rPr lang="en-US" sz="2600"/>
              <a:t>from the File-Server System </a:t>
            </a:r>
            <a:r>
              <a:rPr lang="en-US" sz="2600"/>
              <a:t>to </a:t>
            </a:r>
            <a:r>
              <a:rPr lang="en-US" sz="2600" smtClean="0"/>
              <a:t>the Client-Server </a:t>
            </a:r>
            <a:r>
              <a:rPr lang="en-US" sz="2600"/>
              <a:t>System </a:t>
            </a:r>
            <a:endParaRPr lang="en-US" sz="2600" smtClean="0"/>
          </a:p>
          <a:p>
            <a:pPr marL="456381" indent="-456381">
              <a:spcBef>
                <a:spcPts val="1200"/>
              </a:spcBef>
              <a:spcAft>
                <a:spcPts val="1200"/>
              </a:spcAft>
              <a:buFont typeface="Wingdings" panose="05000000000000000000" pitchFamily="2" charset="2"/>
              <a:buChar char="§"/>
            </a:pPr>
            <a:r>
              <a:rPr lang="en-US" sz="2600" smtClean="0"/>
              <a:t>New </a:t>
            </a:r>
            <a:r>
              <a:rPr lang="en-US" sz="2600"/>
              <a:t>structure of the business register and a new model of database based on EU standards</a:t>
            </a:r>
          </a:p>
          <a:p>
            <a:pPr marL="456381" indent="-456381">
              <a:spcBef>
                <a:spcPts val="1200"/>
              </a:spcBef>
              <a:spcAft>
                <a:spcPts val="1200"/>
              </a:spcAft>
              <a:buFont typeface="Wingdings" panose="05000000000000000000" pitchFamily="2" charset="2"/>
              <a:buChar char="§"/>
            </a:pPr>
            <a:r>
              <a:rPr lang="en-US" sz="2600"/>
              <a:t>Software    (New software created)</a:t>
            </a:r>
          </a:p>
          <a:p>
            <a:pPr marL="456381" indent="-456381">
              <a:spcBef>
                <a:spcPts val="1200"/>
              </a:spcBef>
              <a:spcAft>
                <a:spcPts val="1200"/>
              </a:spcAft>
              <a:buFont typeface="Wingdings" panose="05000000000000000000" pitchFamily="2" charset="2"/>
              <a:buChar char="§"/>
            </a:pPr>
            <a:r>
              <a:rPr lang="en-US" sz="2600" smtClean="0"/>
              <a:t>Preparation of BR Documentation </a:t>
            </a:r>
          </a:p>
          <a:p>
            <a:pPr marL="456381" indent="-456381">
              <a:spcBef>
                <a:spcPts val="1200"/>
              </a:spcBef>
              <a:spcAft>
                <a:spcPts val="1200"/>
              </a:spcAft>
              <a:buFont typeface="Wingdings" panose="05000000000000000000" pitchFamily="2" charset="2"/>
              <a:buChar char="§"/>
            </a:pPr>
            <a:r>
              <a:rPr lang="en-US" sz="2600" smtClean="0"/>
              <a:t>Improved </a:t>
            </a:r>
            <a:r>
              <a:rPr lang="en-US" sz="2600"/>
              <a:t>procedures for updating and maintenance of BR  (Priority system</a:t>
            </a:r>
            <a:r>
              <a:rPr lang="ka-GE" sz="2600"/>
              <a:t> - </a:t>
            </a:r>
            <a:r>
              <a:rPr lang="en-US" sz="2600"/>
              <a:t>rules for updating variables from different sources established)</a:t>
            </a:r>
          </a:p>
          <a:p>
            <a:pPr marL="456381" indent="-456381">
              <a:spcBef>
                <a:spcPts val="1200"/>
              </a:spcBef>
              <a:spcAft>
                <a:spcPts val="1200"/>
              </a:spcAft>
              <a:buFont typeface="Wingdings" panose="05000000000000000000" pitchFamily="2" charset="2"/>
              <a:buChar char="§"/>
            </a:pPr>
            <a:r>
              <a:rPr lang="en-US" sz="2600" smtClean="0"/>
              <a:t>Very </a:t>
            </a:r>
            <a:r>
              <a:rPr lang="en-US" sz="2600"/>
              <a:t>successful intensification of co-operation with administrative organs (e.g. MoF’s revenue service) to obtain additional sources of </a:t>
            </a:r>
            <a:r>
              <a:rPr lang="en-US" sz="2600" smtClean="0"/>
              <a:t>information  (</a:t>
            </a:r>
            <a:r>
              <a:rPr lang="en-US" sz="2000" smtClean="0"/>
              <a:t>Sources </a:t>
            </a:r>
            <a:r>
              <a:rPr lang="en-US" sz="2000"/>
              <a:t>of Business Register </a:t>
            </a:r>
            <a:r>
              <a:rPr lang="en-US" sz="2000" smtClean="0"/>
              <a:t>increased</a:t>
            </a:r>
            <a:r>
              <a:rPr lang="en-US" sz="2600" smtClean="0"/>
              <a:t>)</a:t>
            </a:r>
            <a:endParaRPr lang="en-US" sz="2600"/>
          </a:p>
        </p:txBody>
      </p:sp>
      <p:sp>
        <p:nvSpPr>
          <p:cNvPr id="2" name="TextBox 1"/>
          <p:cNvSpPr txBox="1"/>
          <p:nvPr/>
        </p:nvSpPr>
        <p:spPr>
          <a:xfrm>
            <a:off x="3626169" y="209544"/>
            <a:ext cx="10181271" cy="1196655"/>
          </a:xfrm>
          <a:prstGeom prst="rect">
            <a:avLst/>
          </a:prstGeom>
          <a:noFill/>
        </p:spPr>
        <p:txBody>
          <a:bodyPr wrap="square" rtlCol="0">
            <a:spAutoFit/>
          </a:bodyPr>
          <a:lstStyle/>
          <a:p>
            <a:pPr algn="ctr" fontAlgn="auto">
              <a:spcBef>
                <a:spcPts val="0"/>
              </a:spcBef>
              <a:spcAft>
                <a:spcPts val="0"/>
              </a:spcAft>
              <a:defRPr/>
            </a:pPr>
            <a:r>
              <a:rPr lang="en-US" sz="3600">
                <a:solidFill>
                  <a:schemeClr val="bg1"/>
                </a:solidFill>
              </a:rPr>
              <a:t>Significant changes in the business register in </a:t>
            </a:r>
            <a:r>
              <a:rPr lang="en-US" sz="3600">
                <a:solidFill>
                  <a:schemeClr val="bg1"/>
                </a:solidFill>
              </a:rPr>
              <a:t>recent </a:t>
            </a:r>
            <a:r>
              <a:rPr lang="en-US" sz="3600" smtClean="0">
                <a:solidFill>
                  <a:schemeClr val="bg1"/>
                </a:solidFill>
              </a:rPr>
              <a:t>year</a:t>
            </a:r>
            <a:r>
              <a:rPr lang="en-US" sz="3600">
                <a:solidFill>
                  <a:schemeClr val="bg1"/>
                </a:solidFill>
              </a:rPr>
              <a:t>s</a:t>
            </a:r>
            <a:endParaRPr lang="en-US" sz="1797">
              <a:solidFill>
                <a:schemeClr val="bg1"/>
              </a:solidFill>
            </a:endParaRPr>
          </a:p>
        </p:txBody>
      </p:sp>
    </p:spTree>
    <p:extLst>
      <p:ext uri="{BB962C8B-B14F-4D97-AF65-F5344CB8AC3E}">
        <p14:creationId xmlns:p14="http://schemas.microsoft.com/office/powerpoint/2010/main" val="3534710129"/>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750"/>
                                        <p:tgtEl>
                                          <p:spTgt spid="36"/>
                                        </p:tgtEl>
                                      </p:cBhvr>
                                    </p:animEffect>
                                  </p:childTnLst>
                                </p:cTn>
                              </p:par>
                              <p:par>
                                <p:cTn id="8" presetID="16" presetClass="entr" presetSubtype="21" fill="hold" grpId="0" nodeType="withEffect">
                                  <p:stCondLst>
                                    <p:cond delay="50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21"/>
          <p:cNvSpPr>
            <a:spLocks/>
          </p:cNvSpPr>
          <p:nvPr/>
        </p:nvSpPr>
        <p:spPr bwMode="auto">
          <a:xfrm>
            <a:off x="0" y="1247775"/>
            <a:ext cx="17554575" cy="927100"/>
          </a:xfrm>
          <a:custGeom>
            <a:avLst/>
            <a:gdLst>
              <a:gd name="T0" fmla="*/ 2147483647 w 7680"/>
              <a:gd name="T1" fmla="*/ 2147483647 h 404"/>
              <a:gd name="T2" fmla="*/ 2147483647 w 7680"/>
              <a:gd name="T3" fmla="*/ 0 h 404"/>
              <a:gd name="T4" fmla="*/ 0 w 7680"/>
              <a:gd name="T5" fmla="*/ 0 h 404"/>
              <a:gd name="T6" fmla="*/ 0 w 7680"/>
              <a:gd name="T7" fmla="*/ 2147483647 h 404"/>
              <a:gd name="T8" fmla="*/ 2147483647 w 7680"/>
              <a:gd name="T9" fmla="*/ 2147483647 h 404"/>
              <a:gd name="T10" fmla="*/ 2147483647 w 7680"/>
              <a:gd name="T11" fmla="*/ 2147483647 h 404"/>
              <a:gd name="T12" fmla="*/ 2147483647 w 7680"/>
              <a:gd name="T13" fmla="*/ 2147483647 h 404"/>
              <a:gd name="T14" fmla="*/ 2147483647 w 7680"/>
              <a:gd name="T15" fmla="*/ 2147483647 h 404"/>
              <a:gd name="T16" fmla="*/ 0 60000 65536"/>
              <a:gd name="T17" fmla="*/ 0 60000 65536"/>
              <a:gd name="T18" fmla="*/ 0 60000 65536"/>
              <a:gd name="T19" fmla="*/ 0 60000 65536"/>
              <a:gd name="T20" fmla="*/ 0 60000 65536"/>
              <a:gd name="T21" fmla="*/ 0 60000 65536"/>
              <a:gd name="T22" fmla="*/ 0 60000 65536"/>
              <a:gd name="T23" fmla="*/ 0 60000 65536"/>
              <a:gd name="T24" fmla="*/ 0 w 7680"/>
              <a:gd name="T25" fmla="*/ 0 h 404"/>
              <a:gd name="T26" fmla="*/ 7680 w 7680"/>
              <a:gd name="T27" fmla="*/ 404 h 4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0" h="404">
                <a:moveTo>
                  <a:pt x="7680" y="295"/>
                </a:moveTo>
                <a:cubicBezTo>
                  <a:pt x="7680" y="0"/>
                  <a:pt x="7680" y="0"/>
                  <a:pt x="7680" y="0"/>
                </a:cubicBezTo>
                <a:cubicBezTo>
                  <a:pt x="0" y="0"/>
                  <a:pt x="0" y="0"/>
                  <a:pt x="0" y="0"/>
                </a:cubicBezTo>
                <a:cubicBezTo>
                  <a:pt x="0" y="295"/>
                  <a:pt x="0" y="295"/>
                  <a:pt x="0" y="295"/>
                </a:cubicBezTo>
                <a:cubicBezTo>
                  <a:pt x="3708" y="404"/>
                  <a:pt x="3708" y="404"/>
                  <a:pt x="3708" y="404"/>
                </a:cubicBezTo>
                <a:cubicBezTo>
                  <a:pt x="3720" y="387"/>
                  <a:pt x="3690" y="259"/>
                  <a:pt x="3756" y="255"/>
                </a:cubicBezTo>
                <a:cubicBezTo>
                  <a:pt x="4004" y="243"/>
                  <a:pt x="3960" y="387"/>
                  <a:pt x="3972" y="404"/>
                </a:cubicBezTo>
                <a:lnTo>
                  <a:pt x="7680" y="295"/>
                </a:lnTo>
                <a:close/>
              </a:path>
            </a:pathLst>
          </a:custGeom>
          <a:solidFill>
            <a:srgbClr val="77D1F6"/>
          </a:solidFill>
          <a:ln w="9525">
            <a:noFill/>
            <a:miter lim="800000"/>
            <a:headEnd/>
            <a:tailEnd/>
          </a:ln>
        </p:spPr>
        <p:txBody>
          <a:bodyPr/>
          <a:lstStyle/>
          <a:p>
            <a:endParaRPr lang="ru-RU">
              <a:latin typeface="BPG Nino Mtavruli"/>
            </a:endParaRPr>
          </a:p>
        </p:txBody>
      </p:sp>
      <p:sp>
        <p:nvSpPr>
          <p:cNvPr id="36" name="Freeform 22"/>
          <p:cNvSpPr>
            <a:spLocks/>
          </p:cNvSpPr>
          <p:nvPr/>
        </p:nvSpPr>
        <p:spPr bwMode="auto">
          <a:xfrm>
            <a:off x="0" y="300038"/>
            <a:ext cx="17554575" cy="1876425"/>
          </a:xfrm>
          <a:custGeom>
            <a:avLst/>
            <a:gdLst>
              <a:gd name="T0" fmla="*/ 2147483647 w 7680"/>
              <a:gd name="T1" fmla="*/ 2147483647 h 818"/>
              <a:gd name="T2" fmla="*/ 2147483647 w 7680"/>
              <a:gd name="T3" fmla="*/ 0 h 818"/>
              <a:gd name="T4" fmla="*/ 0 w 7680"/>
              <a:gd name="T5" fmla="*/ 0 h 818"/>
              <a:gd name="T6" fmla="*/ 0 w 7680"/>
              <a:gd name="T7" fmla="*/ 2147483647 h 818"/>
              <a:gd name="T8" fmla="*/ 2147483647 w 7680"/>
              <a:gd name="T9" fmla="*/ 2147483647 h 818"/>
              <a:gd name="T10" fmla="*/ 2147483647 w 7680"/>
              <a:gd name="T11" fmla="*/ 2147483647 h 818"/>
              <a:gd name="T12" fmla="*/ 2147483647 w 7680"/>
              <a:gd name="T13" fmla="*/ 2147483647 h 818"/>
              <a:gd name="T14" fmla="*/ 2147483647 w 7680"/>
              <a:gd name="T15" fmla="*/ 2147483647 h 818"/>
              <a:gd name="T16" fmla="*/ 0 60000 65536"/>
              <a:gd name="T17" fmla="*/ 0 60000 65536"/>
              <a:gd name="T18" fmla="*/ 0 60000 65536"/>
              <a:gd name="T19" fmla="*/ 0 60000 65536"/>
              <a:gd name="T20" fmla="*/ 0 60000 65536"/>
              <a:gd name="T21" fmla="*/ 0 60000 65536"/>
              <a:gd name="T22" fmla="*/ 0 60000 65536"/>
              <a:gd name="T23" fmla="*/ 0 60000 65536"/>
              <a:gd name="T24" fmla="*/ 0 w 7680"/>
              <a:gd name="T25" fmla="*/ 0 h 818"/>
              <a:gd name="T26" fmla="*/ 7680 w 7680"/>
              <a:gd name="T27" fmla="*/ 818 h 8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0" h="818">
                <a:moveTo>
                  <a:pt x="7680" y="522"/>
                </a:moveTo>
                <a:cubicBezTo>
                  <a:pt x="7680" y="0"/>
                  <a:pt x="7680" y="0"/>
                  <a:pt x="7680" y="0"/>
                </a:cubicBezTo>
                <a:cubicBezTo>
                  <a:pt x="0" y="0"/>
                  <a:pt x="0" y="0"/>
                  <a:pt x="0" y="0"/>
                </a:cubicBezTo>
                <a:cubicBezTo>
                  <a:pt x="0" y="522"/>
                  <a:pt x="0" y="522"/>
                  <a:pt x="0" y="522"/>
                </a:cubicBezTo>
                <a:cubicBezTo>
                  <a:pt x="3708" y="818"/>
                  <a:pt x="3708" y="818"/>
                  <a:pt x="3708" y="818"/>
                </a:cubicBezTo>
                <a:cubicBezTo>
                  <a:pt x="3720" y="774"/>
                  <a:pt x="3766" y="564"/>
                  <a:pt x="3832" y="564"/>
                </a:cubicBezTo>
                <a:cubicBezTo>
                  <a:pt x="3898" y="564"/>
                  <a:pt x="3965" y="774"/>
                  <a:pt x="3977" y="818"/>
                </a:cubicBezTo>
                <a:lnTo>
                  <a:pt x="7680" y="522"/>
                </a:lnTo>
                <a:close/>
              </a:path>
            </a:pathLst>
          </a:custGeom>
          <a:solidFill>
            <a:srgbClr val="00B4F0"/>
          </a:solidFill>
          <a:ln w="9525">
            <a:noFill/>
            <a:miter lim="800000"/>
            <a:headEnd/>
            <a:tailEnd/>
          </a:ln>
        </p:spPr>
        <p:txBody>
          <a:bodyPr/>
          <a:lstStyle/>
          <a:p>
            <a:endParaRPr lang="ru-RU">
              <a:latin typeface="BPG Nino Mtavruli"/>
            </a:endParaRPr>
          </a:p>
        </p:txBody>
      </p:sp>
      <p:pic>
        <p:nvPicPr>
          <p:cNvPr id="35843" name="Рисунок 39"/>
          <p:cNvPicPr>
            <a:picLocks noChangeAspect="1"/>
          </p:cNvPicPr>
          <p:nvPr/>
        </p:nvPicPr>
        <p:blipFill>
          <a:blip r:embed="rId2"/>
          <a:srcRect/>
          <a:stretch>
            <a:fillRect/>
          </a:stretch>
        </p:blipFill>
        <p:spPr bwMode="auto">
          <a:xfrm>
            <a:off x="0" y="0"/>
            <a:ext cx="17621250" cy="2198688"/>
          </a:xfrm>
          <a:prstGeom prst="rect">
            <a:avLst/>
          </a:prstGeom>
          <a:noFill/>
          <a:ln w="9525">
            <a:noFill/>
            <a:miter lim="800000"/>
            <a:headEnd/>
            <a:tailEnd/>
          </a:ln>
        </p:spPr>
      </p:pic>
      <p:sp>
        <p:nvSpPr>
          <p:cNvPr id="13" name="Прямоугольник 12">
            <a:extLst>
              <a:ext uri="{FF2B5EF4-FFF2-40B4-BE49-F238E27FC236}"/>
            </a:extLst>
          </p:cNvPr>
          <p:cNvSpPr/>
          <p:nvPr/>
        </p:nvSpPr>
        <p:spPr>
          <a:xfrm>
            <a:off x="2327275" y="447675"/>
            <a:ext cx="12901613" cy="1631950"/>
          </a:xfrm>
          <a:prstGeom prst="rect">
            <a:avLst/>
          </a:prstGeom>
        </p:spPr>
        <p:txBody>
          <a:bodyPr>
            <a:spAutoFit/>
          </a:bodyPr>
          <a:lstStyle/>
          <a:p>
            <a:pPr algn="ctr" fontAlgn="auto">
              <a:spcBef>
                <a:spcPts val="0"/>
              </a:spcBef>
              <a:spcAft>
                <a:spcPts val="0"/>
              </a:spcAft>
              <a:defRPr/>
            </a:pPr>
            <a:r>
              <a:rPr lang="en-US" sz="4000" b="1" dirty="0">
                <a:solidFill>
                  <a:schemeClr val="bg1"/>
                </a:solidFill>
                <a:latin typeface="+mn-lt"/>
              </a:rPr>
              <a:t>Statistical Business Register</a:t>
            </a:r>
          </a:p>
          <a:p>
            <a:pPr algn="ctr" fontAlgn="auto">
              <a:spcBef>
                <a:spcPct val="50000"/>
              </a:spcBef>
              <a:spcAft>
                <a:spcPts val="0"/>
              </a:spcAft>
              <a:defRPr/>
            </a:pPr>
            <a:endParaRPr lang="en-US" altLang="en-US" sz="4000" b="1" spc="200" dirty="0">
              <a:solidFill>
                <a:schemeClr val="bg1"/>
              </a:solidFill>
              <a:latin typeface="BPG Nino Mtavruli" panose="02000506000000020004" pitchFamily="2" charset="0"/>
              <a:cs typeface="Times New Roman" panose="02020603050405020304" pitchFamily="18" charset="0"/>
            </a:endParaRPr>
          </a:p>
        </p:txBody>
      </p:sp>
      <p:grpSp>
        <p:nvGrpSpPr>
          <p:cNvPr id="35845" name="Группа 6"/>
          <p:cNvGrpSpPr>
            <a:grpSpLocks/>
          </p:cNvGrpSpPr>
          <p:nvPr/>
        </p:nvGrpSpPr>
        <p:grpSpPr bwMode="auto">
          <a:xfrm>
            <a:off x="0" y="1119188"/>
            <a:ext cx="17556163" cy="1584325"/>
            <a:chOff x="0" y="1118588"/>
            <a:chExt cx="17556163" cy="1585314"/>
          </a:xfrm>
        </p:grpSpPr>
        <p:pic>
          <p:nvPicPr>
            <p:cNvPr id="35847" name="Рисунок 40"/>
            <p:cNvPicPr>
              <a:picLocks noChangeAspect="1"/>
            </p:cNvPicPr>
            <p:nvPr/>
          </p:nvPicPr>
          <p:blipFill>
            <a:blip r:embed="rId3"/>
            <a:srcRect/>
            <a:stretch>
              <a:fillRect/>
            </a:stretch>
          </p:blipFill>
          <p:spPr bwMode="auto">
            <a:xfrm>
              <a:off x="0" y="1118588"/>
              <a:ext cx="17556163" cy="1435582"/>
            </a:xfrm>
            <a:prstGeom prst="rect">
              <a:avLst/>
            </a:prstGeom>
            <a:noFill/>
            <a:ln w="9525">
              <a:noFill/>
              <a:miter lim="800000"/>
              <a:headEnd/>
              <a:tailEnd/>
            </a:ln>
          </p:spPr>
        </p:pic>
        <p:grpSp>
          <p:nvGrpSpPr>
            <p:cNvPr id="35848" name="Группа 5"/>
            <p:cNvGrpSpPr>
              <a:grpSpLocks/>
            </p:cNvGrpSpPr>
            <p:nvPr/>
          </p:nvGrpSpPr>
          <p:grpSpPr bwMode="auto">
            <a:xfrm>
              <a:off x="8013700" y="1694252"/>
              <a:ext cx="1555750" cy="1009650"/>
              <a:chOff x="8013700" y="1694252"/>
              <a:chExt cx="1555750" cy="1009650"/>
            </a:xfrm>
          </p:grpSpPr>
          <p:sp>
            <p:nvSpPr>
              <p:cNvPr id="5" name="Прямоугольник 4">
                <a:extLst>
                  <a:ext uri="{FF2B5EF4-FFF2-40B4-BE49-F238E27FC236}"/>
                </a:extLst>
              </p:cNvPr>
              <p:cNvSpPr/>
              <p:nvPr/>
            </p:nvSpPr>
            <p:spPr>
              <a:xfrm>
                <a:off x="8013700" y="1693622"/>
                <a:ext cx="1555750" cy="1010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35850" name="Рисунок 2"/>
              <p:cNvPicPr>
                <a:picLocks noChangeAspect="1"/>
              </p:cNvPicPr>
              <p:nvPr/>
            </p:nvPicPr>
            <p:blipFill>
              <a:blip r:embed="rId4"/>
              <a:srcRect/>
              <a:stretch>
                <a:fillRect/>
              </a:stretch>
            </p:blipFill>
            <p:spPr bwMode="auto">
              <a:xfrm>
                <a:off x="8163720" y="1733490"/>
                <a:ext cx="1221580" cy="787748"/>
              </a:xfrm>
              <a:prstGeom prst="rect">
                <a:avLst/>
              </a:prstGeom>
              <a:noFill/>
              <a:ln w="9525">
                <a:noFill/>
                <a:miter lim="800000"/>
                <a:headEnd/>
                <a:tailEnd/>
              </a:ln>
            </p:spPr>
          </p:pic>
        </p:grpSp>
      </p:grpSp>
      <p:sp>
        <p:nvSpPr>
          <p:cNvPr id="25" name="Прямоугольник 11"/>
          <p:cNvSpPr>
            <a:spLocks noChangeArrowheads="1"/>
          </p:cNvSpPr>
          <p:nvPr/>
        </p:nvSpPr>
        <p:spPr bwMode="auto">
          <a:xfrm>
            <a:off x="733425" y="2803525"/>
            <a:ext cx="14860588" cy="6494085"/>
          </a:xfrm>
          <a:prstGeom prst="rect">
            <a:avLst/>
          </a:prstGeom>
          <a:noFill/>
          <a:ln w="9525">
            <a:noFill/>
            <a:miter lim="800000"/>
            <a:headEnd/>
            <a:tailEnd/>
          </a:ln>
        </p:spPr>
        <p:txBody>
          <a:bodyPr>
            <a:spAutoFit/>
          </a:bodyPr>
          <a:lstStyle/>
          <a:p>
            <a:pPr algn="just"/>
            <a:r>
              <a:rPr lang="ru-RU" sz="3200" dirty="0">
                <a:latin typeface="Sylfaen" pitchFamily="18" charset="0"/>
              </a:rPr>
              <a:t>	</a:t>
            </a:r>
            <a:r>
              <a:rPr lang="ru-RU" sz="3200" dirty="0" err="1">
                <a:latin typeface="Sylfaen" pitchFamily="18" charset="0"/>
              </a:rPr>
              <a:t>The</a:t>
            </a:r>
            <a:r>
              <a:rPr lang="ru-RU" sz="3200" dirty="0">
                <a:latin typeface="Sylfaen" pitchFamily="18" charset="0"/>
              </a:rPr>
              <a:t> </a:t>
            </a:r>
            <a:r>
              <a:rPr lang="ru-RU" sz="3200" dirty="0" err="1">
                <a:latin typeface="Sylfaen" pitchFamily="18" charset="0"/>
              </a:rPr>
              <a:t>Business</a:t>
            </a:r>
            <a:r>
              <a:rPr lang="ru-RU" sz="3200" dirty="0">
                <a:latin typeface="Sylfaen" pitchFamily="18" charset="0"/>
              </a:rPr>
              <a:t> </a:t>
            </a:r>
            <a:r>
              <a:rPr lang="ru-RU" sz="3200" dirty="0" err="1">
                <a:latin typeface="Sylfaen" pitchFamily="18" charset="0"/>
              </a:rPr>
              <a:t>Register</a:t>
            </a:r>
            <a:r>
              <a:rPr lang="ru-RU" sz="3200" dirty="0">
                <a:latin typeface="Sylfaen" pitchFamily="18" charset="0"/>
              </a:rPr>
              <a:t> (</a:t>
            </a:r>
            <a:r>
              <a:rPr lang="ru-RU" sz="3200" dirty="0" err="1">
                <a:latin typeface="Sylfaen" pitchFamily="18" charset="0"/>
              </a:rPr>
              <a:t>BR</a:t>
            </a:r>
            <a:r>
              <a:rPr lang="ru-RU" sz="3200" dirty="0">
                <a:latin typeface="Sylfaen" pitchFamily="18" charset="0"/>
              </a:rPr>
              <a:t>) </a:t>
            </a:r>
            <a:r>
              <a:rPr lang="ru-RU" sz="3200" dirty="0" err="1">
                <a:latin typeface="Sylfaen" pitchFamily="18" charset="0"/>
              </a:rPr>
              <a:t>covers</a:t>
            </a:r>
            <a:r>
              <a:rPr lang="ru-RU" sz="3200" dirty="0">
                <a:latin typeface="Sylfaen" pitchFamily="18" charset="0"/>
              </a:rPr>
              <a:t> </a:t>
            </a:r>
            <a:r>
              <a:rPr lang="ru-RU" sz="3200" dirty="0" err="1">
                <a:latin typeface="Sylfaen" pitchFamily="18" charset="0"/>
              </a:rPr>
              <a:t>any</a:t>
            </a:r>
            <a:r>
              <a:rPr lang="ru-RU" sz="3200" dirty="0">
                <a:latin typeface="Sylfaen" pitchFamily="18" charset="0"/>
              </a:rPr>
              <a:t> </a:t>
            </a:r>
            <a:r>
              <a:rPr lang="ru-RU" sz="3200" dirty="0" err="1">
                <a:latin typeface="Sylfaen" pitchFamily="18" charset="0"/>
              </a:rPr>
              <a:t>type</a:t>
            </a:r>
            <a:r>
              <a:rPr lang="ru-RU" sz="3200" dirty="0">
                <a:latin typeface="Sylfaen" pitchFamily="18" charset="0"/>
              </a:rPr>
              <a:t> </a:t>
            </a:r>
            <a:r>
              <a:rPr lang="ru-RU" sz="3200" dirty="0" err="1">
                <a:latin typeface="Sylfaen" pitchFamily="18" charset="0"/>
              </a:rPr>
              <a:t>of</a:t>
            </a:r>
            <a:r>
              <a:rPr lang="ru-RU" sz="3200" dirty="0">
                <a:latin typeface="Sylfaen" pitchFamily="18" charset="0"/>
              </a:rPr>
              <a:t> </a:t>
            </a:r>
            <a:r>
              <a:rPr lang="ru-RU" sz="3200" dirty="0" err="1">
                <a:latin typeface="Sylfaen" pitchFamily="18" charset="0"/>
              </a:rPr>
              <a:t>economic</a:t>
            </a:r>
            <a:r>
              <a:rPr lang="ru-RU" sz="3200" dirty="0">
                <a:latin typeface="Sylfaen" pitchFamily="18" charset="0"/>
              </a:rPr>
              <a:t> </a:t>
            </a:r>
            <a:r>
              <a:rPr lang="ru-RU" sz="3200" dirty="0" err="1">
                <a:latin typeface="Sylfaen" pitchFamily="18" charset="0"/>
              </a:rPr>
              <a:t>entity</a:t>
            </a:r>
            <a:r>
              <a:rPr lang="ru-RU" sz="3200" dirty="0">
                <a:latin typeface="Sylfaen" pitchFamily="18" charset="0"/>
              </a:rPr>
              <a:t> (</a:t>
            </a:r>
            <a:r>
              <a:rPr lang="ru-RU" sz="3200" dirty="0" err="1">
                <a:latin typeface="Sylfaen" pitchFamily="18" charset="0"/>
              </a:rPr>
              <a:t>legal</a:t>
            </a:r>
            <a:r>
              <a:rPr lang="ru-RU" sz="3200" dirty="0">
                <a:latin typeface="Sylfaen" pitchFamily="18" charset="0"/>
              </a:rPr>
              <a:t> </a:t>
            </a:r>
            <a:r>
              <a:rPr lang="ru-RU" sz="3200" dirty="0" err="1">
                <a:latin typeface="Sylfaen" pitchFamily="18" charset="0"/>
              </a:rPr>
              <a:t>entities</a:t>
            </a:r>
            <a:r>
              <a:rPr lang="ru-RU" sz="3200" dirty="0">
                <a:latin typeface="Sylfaen" pitchFamily="18" charset="0"/>
              </a:rPr>
              <a:t> </a:t>
            </a:r>
            <a:r>
              <a:rPr lang="ru-RU" sz="3200" dirty="0" err="1">
                <a:latin typeface="Sylfaen" pitchFamily="18" charset="0"/>
              </a:rPr>
              <a:t>of</a:t>
            </a:r>
            <a:r>
              <a:rPr lang="ru-RU" sz="3200" dirty="0">
                <a:latin typeface="Sylfaen" pitchFamily="18" charset="0"/>
              </a:rPr>
              <a:t> </a:t>
            </a:r>
            <a:r>
              <a:rPr lang="ru-RU" sz="3200" dirty="0" err="1">
                <a:latin typeface="Sylfaen" pitchFamily="18" charset="0"/>
              </a:rPr>
              <a:t>private</a:t>
            </a:r>
            <a:r>
              <a:rPr lang="ru-RU" sz="3200" dirty="0">
                <a:latin typeface="Sylfaen" pitchFamily="18" charset="0"/>
              </a:rPr>
              <a:t> </a:t>
            </a:r>
            <a:r>
              <a:rPr lang="ru-RU" sz="3200" dirty="0" err="1">
                <a:latin typeface="Sylfaen" pitchFamily="18" charset="0"/>
              </a:rPr>
              <a:t>and</a:t>
            </a:r>
            <a:r>
              <a:rPr lang="ru-RU" sz="3200" dirty="0">
                <a:latin typeface="Sylfaen" pitchFamily="18" charset="0"/>
              </a:rPr>
              <a:t> </a:t>
            </a:r>
            <a:r>
              <a:rPr lang="ru-RU" sz="3200" err="1">
                <a:latin typeface="Sylfaen" pitchFamily="18" charset="0"/>
              </a:rPr>
              <a:t>public</a:t>
            </a:r>
            <a:r>
              <a:rPr lang="ru-RU" sz="3200">
                <a:latin typeface="Sylfaen" pitchFamily="18" charset="0"/>
              </a:rPr>
              <a:t> </a:t>
            </a:r>
            <a:r>
              <a:rPr lang="ru-RU" sz="3200" smtClean="0">
                <a:latin typeface="Sylfaen" pitchFamily="18" charset="0"/>
              </a:rPr>
              <a:t>law</a:t>
            </a:r>
            <a:r>
              <a:rPr lang="en-US" sz="3200" smtClean="0">
                <a:latin typeface="Sylfaen" pitchFamily="18" charset="0"/>
              </a:rPr>
              <a:t> and</a:t>
            </a:r>
            <a:r>
              <a:rPr lang="ru-RU" sz="3200" smtClean="0">
                <a:latin typeface="Sylfaen" pitchFamily="18" charset="0"/>
              </a:rPr>
              <a:t> </a:t>
            </a:r>
            <a:r>
              <a:rPr lang="ru-RU" sz="3200" err="1">
                <a:latin typeface="Sylfaen" pitchFamily="18" charset="0"/>
              </a:rPr>
              <a:t>individual</a:t>
            </a:r>
            <a:r>
              <a:rPr lang="ru-RU" sz="3200">
                <a:latin typeface="Sylfaen" pitchFamily="18" charset="0"/>
              </a:rPr>
              <a:t> </a:t>
            </a:r>
            <a:r>
              <a:rPr lang="ru-RU" sz="3200" smtClean="0">
                <a:latin typeface="Sylfaen" pitchFamily="18" charset="0"/>
              </a:rPr>
              <a:t>enterprises)</a:t>
            </a:r>
            <a:r>
              <a:rPr lang="en-US" sz="3200" smtClean="0">
                <a:latin typeface="Sylfaen" pitchFamily="18" charset="0"/>
              </a:rPr>
              <a:t>.</a:t>
            </a:r>
          </a:p>
          <a:p>
            <a:pPr algn="just"/>
            <a:endParaRPr lang="en-US" sz="3200" smtClean="0">
              <a:latin typeface="Sylfaen" pitchFamily="18" charset="0"/>
            </a:endParaRPr>
          </a:p>
          <a:p>
            <a:pPr marL="914400" lvl="1" indent="-457200" algn="just">
              <a:buFont typeface="Wingdings" panose="05000000000000000000" pitchFamily="2" charset="2"/>
              <a:buChar char="§"/>
            </a:pPr>
            <a:r>
              <a:rPr lang="en-US" sz="3200">
                <a:latin typeface="Sylfaen" pitchFamily="18" charset="0"/>
              </a:rPr>
              <a:t>Commercial legal </a:t>
            </a:r>
            <a:r>
              <a:rPr lang="en-US" sz="3200" smtClean="0">
                <a:latin typeface="Sylfaen" pitchFamily="18" charset="0"/>
              </a:rPr>
              <a:t>persons</a:t>
            </a:r>
          </a:p>
          <a:p>
            <a:pPr marL="1828800" lvl="3" indent="-457200" algn="just">
              <a:buFont typeface="Arial" panose="020B0604020202020204" pitchFamily="34" charset="0"/>
              <a:buChar char="•"/>
            </a:pPr>
            <a:r>
              <a:rPr lang="en-US" sz="3200">
                <a:latin typeface="Sylfaen" pitchFamily="18" charset="0"/>
              </a:rPr>
              <a:t>Joint liability </a:t>
            </a:r>
            <a:r>
              <a:rPr lang="en-US" sz="3200" smtClean="0">
                <a:latin typeface="Sylfaen" pitchFamily="18" charset="0"/>
              </a:rPr>
              <a:t>companies</a:t>
            </a:r>
          </a:p>
          <a:p>
            <a:pPr marL="1828800" lvl="3" indent="-457200" algn="just">
              <a:buFont typeface="Arial" panose="020B0604020202020204" pitchFamily="34" charset="0"/>
              <a:buChar char="•"/>
            </a:pPr>
            <a:r>
              <a:rPr lang="en-US" sz="3200">
                <a:latin typeface="Sylfaen" pitchFamily="18" charset="0"/>
              </a:rPr>
              <a:t>Limited </a:t>
            </a:r>
            <a:r>
              <a:rPr lang="en-US" sz="3200" smtClean="0">
                <a:latin typeface="Sylfaen" pitchFamily="18" charset="0"/>
              </a:rPr>
              <a:t>partnerships</a:t>
            </a:r>
          </a:p>
          <a:p>
            <a:pPr marL="1828800" lvl="3" indent="-457200" algn="just">
              <a:buFont typeface="Arial" panose="020B0604020202020204" pitchFamily="34" charset="0"/>
              <a:buChar char="•"/>
            </a:pPr>
            <a:r>
              <a:rPr lang="en-US" sz="3200">
                <a:latin typeface="Sylfaen" pitchFamily="18" charset="0"/>
              </a:rPr>
              <a:t>Limited liability </a:t>
            </a:r>
            <a:r>
              <a:rPr lang="en-US" sz="3200" smtClean="0">
                <a:latin typeface="Sylfaen" pitchFamily="18" charset="0"/>
              </a:rPr>
              <a:t>companies</a:t>
            </a:r>
          </a:p>
          <a:p>
            <a:pPr marL="1828800" lvl="3" indent="-457200" algn="just">
              <a:buFont typeface="Arial" panose="020B0604020202020204" pitchFamily="34" charset="0"/>
              <a:buChar char="•"/>
            </a:pPr>
            <a:r>
              <a:rPr lang="en-US" sz="3200">
                <a:latin typeface="Sylfaen" pitchFamily="18" charset="0"/>
              </a:rPr>
              <a:t>Joint stock </a:t>
            </a:r>
            <a:r>
              <a:rPr lang="en-US" sz="3200" smtClean="0">
                <a:latin typeface="Sylfaen" pitchFamily="18" charset="0"/>
              </a:rPr>
              <a:t>companies</a:t>
            </a:r>
          </a:p>
          <a:p>
            <a:pPr marL="1828800" lvl="3" indent="-457200" algn="just">
              <a:buFont typeface="Arial" panose="020B0604020202020204" pitchFamily="34" charset="0"/>
              <a:buChar char="•"/>
            </a:pPr>
            <a:r>
              <a:rPr lang="en-US" sz="3200">
                <a:latin typeface="Sylfaen" pitchFamily="18" charset="0"/>
              </a:rPr>
              <a:t>Cooperatives</a:t>
            </a:r>
          </a:p>
          <a:p>
            <a:pPr marL="914400" lvl="1" indent="-457200" algn="just">
              <a:buFont typeface="Wingdings" panose="05000000000000000000" pitchFamily="2" charset="2"/>
              <a:buChar char="§"/>
            </a:pPr>
            <a:r>
              <a:rPr lang="en-US" sz="3200" smtClean="0">
                <a:latin typeface="Sylfaen" pitchFamily="18" charset="0"/>
              </a:rPr>
              <a:t>Non-commercial </a:t>
            </a:r>
            <a:r>
              <a:rPr lang="en-US" sz="3200">
                <a:latin typeface="Sylfaen" pitchFamily="18" charset="0"/>
              </a:rPr>
              <a:t>legal </a:t>
            </a:r>
            <a:r>
              <a:rPr lang="en-US" sz="3200" smtClean="0">
                <a:latin typeface="Sylfaen" pitchFamily="18" charset="0"/>
              </a:rPr>
              <a:t>persons</a:t>
            </a:r>
          </a:p>
          <a:p>
            <a:pPr marL="914400" lvl="1" indent="-457200" algn="just">
              <a:buFont typeface="Wingdings" panose="05000000000000000000" pitchFamily="2" charset="2"/>
              <a:buChar char="§"/>
            </a:pPr>
            <a:r>
              <a:rPr lang="en-US" sz="3200">
                <a:latin typeface="Sylfaen" pitchFamily="18" charset="0"/>
              </a:rPr>
              <a:t>Entities of public </a:t>
            </a:r>
            <a:r>
              <a:rPr lang="en-US" sz="3200" smtClean="0">
                <a:latin typeface="Sylfaen" pitchFamily="18" charset="0"/>
              </a:rPr>
              <a:t>law</a:t>
            </a:r>
          </a:p>
          <a:p>
            <a:pPr marL="914400" lvl="1" indent="-457200" algn="just">
              <a:buFont typeface="Wingdings" panose="05000000000000000000" pitchFamily="2" charset="2"/>
              <a:buChar char="§"/>
            </a:pPr>
            <a:r>
              <a:rPr lang="en-US" sz="3200">
                <a:latin typeface="Sylfaen" pitchFamily="18" charset="0"/>
              </a:rPr>
              <a:t>Individual </a:t>
            </a:r>
            <a:r>
              <a:rPr lang="en-US" sz="3200" smtClean="0">
                <a:latin typeface="Sylfaen" pitchFamily="18" charset="0"/>
              </a:rPr>
              <a:t>entrepreneur</a:t>
            </a:r>
          </a:p>
          <a:p>
            <a:pPr marL="914400" lvl="1" indent="-457200" algn="just">
              <a:buFont typeface="Wingdings" panose="05000000000000000000" pitchFamily="2" charset="2"/>
              <a:buChar char="§"/>
            </a:pPr>
            <a:r>
              <a:rPr lang="en-US" sz="3200" smtClean="0">
                <a:latin typeface="Sylfaen" pitchFamily="18" charset="0"/>
              </a:rPr>
              <a:t>Other</a:t>
            </a:r>
            <a:endParaRPr lang="en-US" sz="3200" dirty="0">
              <a:latin typeface="BPG Nino Mtavruli"/>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750"/>
                                        <p:tgtEl>
                                          <p:spTgt spid="36"/>
                                        </p:tgtEl>
                                      </p:cBhvr>
                                    </p:animEffect>
                                  </p:childTnLst>
                                </p:cTn>
                              </p:par>
                              <p:par>
                                <p:cTn id="8" presetID="16" presetClass="entr" presetSubtype="21" fill="hold" grpId="0" nodeType="withEffect">
                                  <p:stCondLst>
                                    <p:cond delay="50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750"/>
                                        <p:tgtEl>
                                          <p:spTgt spid="34"/>
                                        </p:tgtEl>
                                      </p:cBhvr>
                                    </p:animEffect>
                                  </p:childTnLst>
                                </p:cTn>
                              </p:par>
                            </p:childTnLst>
                          </p:cTn>
                        </p:par>
                        <p:par>
                          <p:cTn id="11" fill="hold">
                            <p:stCondLst>
                              <p:cond delay="1250"/>
                            </p:stCondLst>
                            <p:childTnLst>
                              <p:par>
                                <p:cTn id="12" presetID="23" presetClass="entr" presetSubtype="16"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21"/>
          <p:cNvSpPr>
            <a:spLocks/>
          </p:cNvSpPr>
          <p:nvPr/>
        </p:nvSpPr>
        <p:spPr bwMode="auto">
          <a:xfrm>
            <a:off x="0" y="1247775"/>
            <a:ext cx="17554575" cy="927100"/>
          </a:xfrm>
          <a:custGeom>
            <a:avLst/>
            <a:gdLst>
              <a:gd name="T0" fmla="*/ 2147483647 w 7680"/>
              <a:gd name="T1" fmla="*/ 2147483647 h 404"/>
              <a:gd name="T2" fmla="*/ 2147483647 w 7680"/>
              <a:gd name="T3" fmla="*/ 0 h 404"/>
              <a:gd name="T4" fmla="*/ 0 w 7680"/>
              <a:gd name="T5" fmla="*/ 0 h 404"/>
              <a:gd name="T6" fmla="*/ 0 w 7680"/>
              <a:gd name="T7" fmla="*/ 2147483647 h 404"/>
              <a:gd name="T8" fmla="*/ 2147483647 w 7680"/>
              <a:gd name="T9" fmla="*/ 2147483647 h 404"/>
              <a:gd name="T10" fmla="*/ 2147483647 w 7680"/>
              <a:gd name="T11" fmla="*/ 2147483647 h 404"/>
              <a:gd name="T12" fmla="*/ 2147483647 w 7680"/>
              <a:gd name="T13" fmla="*/ 2147483647 h 404"/>
              <a:gd name="T14" fmla="*/ 2147483647 w 7680"/>
              <a:gd name="T15" fmla="*/ 2147483647 h 404"/>
              <a:gd name="T16" fmla="*/ 0 60000 65536"/>
              <a:gd name="T17" fmla="*/ 0 60000 65536"/>
              <a:gd name="T18" fmla="*/ 0 60000 65536"/>
              <a:gd name="T19" fmla="*/ 0 60000 65536"/>
              <a:gd name="T20" fmla="*/ 0 60000 65536"/>
              <a:gd name="T21" fmla="*/ 0 60000 65536"/>
              <a:gd name="T22" fmla="*/ 0 60000 65536"/>
              <a:gd name="T23" fmla="*/ 0 60000 65536"/>
              <a:gd name="T24" fmla="*/ 0 w 7680"/>
              <a:gd name="T25" fmla="*/ 0 h 404"/>
              <a:gd name="T26" fmla="*/ 7680 w 7680"/>
              <a:gd name="T27" fmla="*/ 404 h 4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0" h="404">
                <a:moveTo>
                  <a:pt x="7680" y="295"/>
                </a:moveTo>
                <a:cubicBezTo>
                  <a:pt x="7680" y="0"/>
                  <a:pt x="7680" y="0"/>
                  <a:pt x="7680" y="0"/>
                </a:cubicBezTo>
                <a:cubicBezTo>
                  <a:pt x="0" y="0"/>
                  <a:pt x="0" y="0"/>
                  <a:pt x="0" y="0"/>
                </a:cubicBezTo>
                <a:cubicBezTo>
                  <a:pt x="0" y="295"/>
                  <a:pt x="0" y="295"/>
                  <a:pt x="0" y="295"/>
                </a:cubicBezTo>
                <a:cubicBezTo>
                  <a:pt x="3708" y="404"/>
                  <a:pt x="3708" y="404"/>
                  <a:pt x="3708" y="404"/>
                </a:cubicBezTo>
                <a:cubicBezTo>
                  <a:pt x="3720" y="387"/>
                  <a:pt x="3690" y="259"/>
                  <a:pt x="3756" y="255"/>
                </a:cubicBezTo>
                <a:cubicBezTo>
                  <a:pt x="4004" y="243"/>
                  <a:pt x="3960" y="387"/>
                  <a:pt x="3972" y="404"/>
                </a:cubicBezTo>
                <a:lnTo>
                  <a:pt x="7680" y="295"/>
                </a:lnTo>
                <a:close/>
              </a:path>
            </a:pathLst>
          </a:custGeom>
          <a:solidFill>
            <a:srgbClr val="77D1F6"/>
          </a:solidFill>
          <a:ln w="9525">
            <a:noFill/>
            <a:miter lim="800000"/>
            <a:headEnd/>
            <a:tailEnd/>
          </a:ln>
        </p:spPr>
        <p:txBody>
          <a:bodyPr/>
          <a:lstStyle/>
          <a:p>
            <a:endParaRPr lang="ru-RU">
              <a:latin typeface="BPG Nino Mtavruli"/>
            </a:endParaRPr>
          </a:p>
        </p:txBody>
      </p:sp>
      <p:sp>
        <p:nvSpPr>
          <p:cNvPr id="36" name="Freeform 22"/>
          <p:cNvSpPr>
            <a:spLocks/>
          </p:cNvSpPr>
          <p:nvPr/>
        </p:nvSpPr>
        <p:spPr bwMode="auto">
          <a:xfrm>
            <a:off x="0" y="300038"/>
            <a:ext cx="17554575" cy="1876425"/>
          </a:xfrm>
          <a:custGeom>
            <a:avLst/>
            <a:gdLst>
              <a:gd name="T0" fmla="*/ 2147483647 w 7680"/>
              <a:gd name="T1" fmla="*/ 2147483647 h 818"/>
              <a:gd name="T2" fmla="*/ 2147483647 w 7680"/>
              <a:gd name="T3" fmla="*/ 0 h 818"/>
              <a:gd name="T4" fmla="*/ 0 w 7680"/>
              <a:gd name="T5" fmla="*/ 0 h 818"/>
              <a:gd name="T6" fmla="*/ 0 w 7680"/>
              <a:gd name="T7" fmla="*/ 2147483647 h 818"/>
              <a:gd name="T8" fmla="*/ 2147483647 w 7680"/>
              <a:gd name="T9" fmla="*/ 2147483647 h 818"/>
              <a:gd name="T10" fmla="*/ 2147483647 w 7680"/>
              <a:gd name="T11" fmla="*/ 2147483647 h 818"/>
              <a:gd name="T12" fmla="*/ 2147483647 w 7680"/>
              <a:gd name="T13" fmla="*/ 2147483647 h 818"/>
              <a:gd name="T14" fmla="*/ 2147483647 w 7680"/>
              <a:gd name="T15" fmla="*/ 2147483647 h 818"/>
              <a:gd name="T16" fmla="*/ 0 60000 65536"/>
              <a:gd name="T17" fmla="*/ 0 60000 65536"/>
              <a:gd name="T18" fmla="*/ 0 60000 65536"/>
              <a:gd name="T19" fmla="*/ 0 60000 65536"/>
              <a:gd name="T20" fmla="*/ 0 60000 65536"/>
              <a:gd name="T21" fmla="*/ 0 60000 65536"/>
              <a:gd name="T22" fmla="*/ 0 60000 65536"/>
              <a:gd name="T23" fmla="*/ 0 60000 65536"/>
              <a:gd name="T24" fmla="*/ 0 w 7680"/>
              <a:gd name="T25" fmla="*/ 0 h 818"/>
              <a:gd name="T26" fmla="*/ 7680 w 7680"/>
              <a:gd name="T27" fmla="*/ 818 h 8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0" h="818">
                <a:moveTo>
                  <a:pt x="7680" y="522"/>
                </a:moveTo>
                <a:cubicBezTo>
                  <a:pt x="7680" y="0"/>
                  <a:pt x="7680" y="0"/>
                  <a:pt x="7680" y="0"/>
                </a:cubicBezTo>
                <a:cubicBezTo>
                  <a:pt x="0" y="0"/>
                  <a:pt x="0" y="0"/>
                  <a:pt x="0" y="0"/>
                </a:cubicBezTo>
                <a:cubicBezTo>
                  <a:pt x="0" y="522"/>
                  <a:pt x="0" y="522"/>
                  <a:pt x="0" y="522"/>
                </a:cubicBezTo>
                <a:cubicBezTo>
                  <a:pt x="3708" y="818"/>
                  <a:pt x="3708" y="818"/>
                  <a:pt x="3708" y="818"/>
                </a:cubicBezTo>
                <a:cubicBezTo>
                  <a:pt x="3720" y="774"/>
                  <a:pt x="3766" y="564"/>
                  <a:pt x="3832" y="564"/>
                </a:cubicBezTo>
                <a:cubicBezTo>
                  <a:pt x="3898" y="564"/>
                  <a:pt x="3965" y="774"/>
                  <a:pt x="3977" y="818"/>
                </a:cubicBezTo>
                <a:lnTo>
                  <a:pt x="7680" y="522"/>
                </a:lnTo>
                <a:close/>
              </a:path>
            </a:pathLst>
          </a:custGeom>
          <a:solidFill>
            <a:srgbClr val="00B4F0"/>
          </a:solidFill>
          <a:ln w="9525">
            <a:noFill/>
            <a:miter lim="800000"/>
            <a:headEnd/>
            <a:tailEnd/>
          </a:ln>
        </p:spPr>
        <p:txBody>
          <a:bodyPr/>
          <a:lstStyle/>
          <a:p>
            <a:endParaRPr lang="ru-RU">
              <a:latin typeface="BPG Nino Mtavruli"/>
            </a:endParaRPr>
          </a:p>
        </p:txBody>
      </p:sp>
      <p:pic>
        <p:nvPicPr>
          <p:cNvPr id="36867" name="Рисунок 39"/>
          <p:cNvPicPr>
            <a:picLocks noChangeAspect="1"/>
          </p:cNvPicPr>
          <p:nvPr/>
        </p:nvPicPr>
        <p:blipFill>
          <a:blip r:embed="rId2"/>
          <a:srcRect/>
          <a:stretch>
            <a:fillRect/>
          </a:stretch>
        </p:blipFill>
        <p:spPr bwMode="auto">
          <a:xfrm>
            <a:off x="0" y="0"/>
            <a:ext cx="17621250" cy="2198688"/>
          </a:xfrm>
          <a:prstGeom prst="rect">
            <a:avLst/>
          </a:prstGeom>
          <a:noFill/>
          <a:ln w="9525">
            <a:noFill/>
            <a:miter lim="800000"/>
            <a:headEnd/>
            <a:tailEnd/>
          </a:ln>
        </p:spPr>
      </p:pic>
      <p:sp>
        <p:nvSpPr>
          <p:cNvPr id="13" name="Прямоугольник 12">
            <a:extLst>
              <a:ext uri="{FF2B5EF4-FFF2-40B4-BE49-F238E27FC236}"/>
            </a:extLst>
          </p:cNvPr>
          <p:cNvSpPr/>
          <p:nvPr/>
        </p:nvSpPr>
        <p:spPr>
          <a:xfrm>
            <a:off x="2327275" y="447675"/>
            <a:ext cx="12901613" cy="769938"/>
          </a:xfrm>
          <a:prstGeom prst="rect">
            <a:avLst/>
          </a:prstGeom>
        </p:spPr>
        <p:txBody>
          <a:bodyPr>
            <a:spAutoFit/>
          </a:bodyPr>
          <a:lstStyle/>
          <a:p>
            <a:pPr algn="ctr" fontAlgn="auto">
              <a:spcBef>
                <a:spcPts val="0"/>
              </a:spcBef>
              <a:spcAft>
                <a:spcPts val="0"/>
              </a:spcAft>
              <a:defRPr/>
            </a:pPr>
            <a:r>
              <a:rPr lang="en-US" sz="4400" b="1" dirty="0">
                <a:solidFill>
                  <a:schemeClr val="bg1"/>
                </a:solidFill>
                <a:latin typeface="+mn-lt"/>
              </a:rPr>
              <a:t>Data groups in the Business Register</a:t>
            </a:r>
            <a:endParaRPr lang="en-US" altLang="en-US" sz="4000" b="1" spc="200" dirty="0">
              <a:solidFill>
                <a:schemeClr val="bg1"/>
              </a:solidFill>
              <a:latin typeface="BPG Nino Mtavruli" panose="02000506000000020004" pitchFamily="2" charset="0"/>
              <a:cs typeface="Times New Roman" panose="02020603050405020304" pitchFamily="18" charset="0"/>
            </a:endParaRPr>
          </a:p>
        </p:txBody>
      </p:sp>
      <p:grpSp>
        <p:nvGrpSpPr>
          <p:cNvPr id="36869" name="Группа 6"/>
          <p:cNvGrpSpPr>
            <a:grpSpLocks/>
          </p:cNvGrpSpPr>
          <p:nvPr/>
        </p:nvGrpSpPr>
        <p:grpSpPr bwMode="auto">
          <a:xfrm>
            <a:off x="0" y="1119188"/>
            <a:ext cx="17556163" cy="1584325"/>
            <a:chOff x="0" y="1118588"/>
            <a:chExt cx="17556163" cy="1585314"/>
          </a:xfrm>
        </p:grpSpPr>
        <p:pic>
          <p:nvPicPr>
            <p:cNvPr id="36871" name="Рисунок 40"/>
            <p:cNvPicPr>
              <a:picLocks noChangeAspect="1"/>
            </p:cNvPicPr>
            <p:nvPr/>
          </p:nvPicPr>
          <p:blipFill>
            <a:blip r:embed="rId3"/>
            <a:srcRect/>
            <a:stretch>
              <a:fillRect/>
            </a:stretch>
          </p:blipFill>
          <p:spPr bwMode="auto">
            <a:xfrm>
              <a:off x="0" y="1118588"/>
              <a:ext cx="17556163" cy="1435582"/>
            </a:xfrm>
            <a:prstGeom prst="rect">
              <a:avLst/>
            </a:prstGeom>
            <a:noFill/>
            <a:ln w="9525">
              <a:noFill/>
              <a:miter lim="800000"/>
              <a:headEnd/>
              <a:tailEnd/>
            </a:ln>
          </p:spPr>
        </p:pic>
        <p:grpSp>
          <p:nvGrpSpPr>
            <p:cNvPr id="36872" name="Группа 5"/>
            <p:cNvGrpSpPr>
              <a:grpSpLocks/>
            </p:cNvGrpSpPr>
            <p:nvPr/>
          </p:nvGrpSpPr>
          <p:grpSpPr bwMode="auto">
            <a:xfrm>
              <a:off x="8013700" y="1694252"/>
              <a:ext cx="1555750" cy="1009650"/>
              <a:chOff x="8013700" y="1694252"/>
              <a:chExt cx="1555750" cy="1009650"/>
            </a:xfrm>
          </p:grpSpPr>
          <p:sp>
            <p:nvSpPr>
              <p:cNvPr id="5" name="Прямоугольник 4">
                <a:extLst>
                  <a:ext uri="{FF2B5EF4-FFF2-40B4-BE49-F238E27FC236}"/>
                </a:extLst>
              </p:cNvPr>
              <p:cNvSpPr/>
              <p:nvPr/>
            </p:nvSpPr>
            <p:spPr>
              <a:xfrm>
                <a:off x="8013700" y="1693622"/>
                <a:ext cx="1555750" cy="1010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36874" name="Рисунок 2"/>
              <p:cNvPicPr>
                <a:picLocks noChangeAspect="1"/>
              </p:cNvPicPr>
              <p:nvPr/>
            </p:nvPicPr>
            <p:blipFill>
              <a:blip r:embed="rId4"/>
              <a:srcRect/>
              <a:stretch>
                <a:fillRect/>
              </a:stretch>
            </p:blipFill>
            <p:spPr bwMode="auto">
              <a:xfrm>
                <a:off x="8163720" y="1733490"/>
                <a:ext cx="1221580" cy="787748"/>
              </a:xfrm>
              <a:prstGeom prst="rect">
                <a:avLst/>
              </a:prstGeom>
              <a:noFill/>
              <a:ln w="9525">
                <a:noFill/>
                <a:miter lim="800000"/>
                <a:headEnd/>
                <a:tailEnd/>
              </a:ln>
            </p:spPr>
          </p:pic>
        </p:grpSp>
      </p:grpSp>
      <p:sp>
        <p:nvSpPr>
          <p:cNvPr id="25" name="Прямоугольник 11"/>
          <p:cNvSpPr>
            <a:spLocks noChangeArrowheads="1"/>
          </p:cNvSpPr>
          <p:nvPr/>
        </p:nvSpPr>
        <p:spPr bwMode="auto">
          <a:xfrm>
            <a:off x="1053548" y="2995613"/>
            <a:ext cx="16101391" cy="7602081"/>
          </a:xfrm>
          <a:prstGeom prst="rect">
            <a:avLst/>
          </a:prstGeom>
          <a:noFill/>
          <a:ln w="9525">
            <a:noFill/>
            <a:miter lim="800000"/>
            <a:headEnd/>
            <a:tailEnd/>
          </a:ln>
        </p:spPr>
        <p:txBody>
          <a:bodyPr wrap="square">
            <a:spAutoFit/>
          </a:bodyPr>
          <a:lstStyle/>
          <a:p>
            <a:pPr algn="just"/>
            <a:r>
              <a:rPr lang="ru-RU" sz="3200">
                <a:solidFill>
                  <a:schemeClr val="accent6">
                    <a:lumMod val="50000"/>
                  </a:schemeClr>
                </a:solidFill>
                <a:latin typeface="Sylfaen" pitchFamily="18" charset="0"/>
              </a:rPr>
              <a:t>	</a:t>
            </a:r>
            <a:r>
              <a:rPr lang="en-US" sz="3200" smtClean="0">
                <a:latin typeface="Sylfaen" pitchFamily="18" charset="0"/>
              </a:rPr>
              <a:t>The </a:t>
            </a:r>
            <a:r>
              <a:rPr lang="en-US" sz="3200" dirty="0">
                <a:latin typeface="Sylfaen" pitchFamily="18" charset="0"/>
              </a:rPr>
              <a:t>BR contains the following groups of data</a:t>
            </a:r>
            <a:r>
              <a:rPr lang="ru-RU" sz="3200" dirty="0">
                <a:latin typeface="Sylfaen" pitchFamily="18" charset="0"/>
              </a:rPr>
              <a:t>: </a:t>
            </a:r>
          </a:p>
          <a:p>
            <a:endParaRPr lang="ru-RU" sz="3200" dirty="0">
              <a:latin typeface="Sylfaen" pitchFamily="18" charset="0"/>
            </a:endParaRPr>
          </a:p>
          <a:p>
            <a:pPr>
              <a:buFont typeface="Wingdings" pitchFamily="2" charset="2"/>
              <a:buChar char="§"/>
            </a:pPr>
            <a:r>
              <a:rPr lang="en-US" sz="3200" b="1" dirty="0">
                <a:latin typeface="Sylfaen" pitchFamily="18" charset="0"/>
              </a:rPr>
              <a:t>Identification</a:t>
            </a:r>
            <a:endParaRPr lang="en-US" sz="3200" dirty="0">
              <a:latin typeface="Sylfaen" pitchFamily="18" charset="0"/>
            </a:endParaRPr>
          </a:p>
          <a:p>
            <a:pPr lvl="3"/>
            <a:r>
              <a:rPr lang="ru-RU" sz="3200" dirty="0">
                <a:latin typeface="Sylfaen" pitchFamily="18" charset="0"/>
              </a:rPr>
              <a:t>(</a:t>
            </a:r>
            <a:r>
              <a:rPr lang="en-US" sz="3200" dirty="0">
                <a:latin typeface="Sylfaen" pitchFamily="18" charset="0"/>
              </a:rPr>
              <a:t>identification number</a:t>
            </a:r>
            <a:r>
              <a:rPr lang="ru-RU" sz="3200" dirty="0">
                <a:latin typeface="Sylfaen" pitchFamily="18" charset="0"/>
              </a:rPr>
              <a:t>, </a:t>
            </a:r>
            <a:r>
              <a:rPr lang="en-US" sz="3200" dirty="0">
                <a:latin typeface="Sylfaen" pitchFamily="18" charset="0"/>
              </a:rPr>
              <a:t>name</a:t>
            </a:r>
            <a:r>
              <a:rPr lang="ru-RU" sz="3200" dirty="0">
                <a:latin typeface="Sylfaen" pitchFamily="18" charset="0"/>
              </a:rPr>
              <a:t>, </a:t>
            </a:r>
            <a:r>
              <a:rPr lang="en-US" sz="3200" dirty="0">
                <a:latin typeface="Sylfaen" pitchFamily="18" charset="0"/>
              </a:rPr>
              <a:t>legal status</a:t>
            </a:r>
            <a:r>
              <a:rPr lang="ru-RU" sz="3200" dirty="0">
                <a:latin typeface="Sylfaen" pitchFamily="18" charset="0"/>
              </a:rPr>
              <a:t>)</a:t>
            </a:r>
            <a:endParaRPr lang="en-US" sz="3200" dirty="0">
              <a:latin typeface="Sylfaen" pitchFamily="18" charset="0"/>
            </a:endParaRPr>
          </a:p>
          <a:p>
            <a:pPr>
              <a:buFont typeface="Wingdings" pitchFamily="2" charset="2"/>
              <a:buChar char="§"/>
            </a:pPr>
            <a:r>
              <a:rPr lang="en-US" sz="3200" b="1" dirty="0">
                <a:latin typeface="Sylfaen" pitchFamily="18" charset="0"/>
              </a:rPr>
              <a:t>Classification</a:t>
            </a:r>
            <a:r>
              <a:rPr lang="ru-RU" sz="3200" b="1" dirty="0">
                <a:latin typeface="Sylfaen" pitchFamily="18" charset="0"/>
              </a:rPr>
              <a:t> </a:t>
            </a:r>
            <a:endParaRPr lang="en-US" sz="3200" dirty="0">
              <a:latin typeface="Sylfaen" pitchFamily="18" charset="0"/>
            </a:endParaRPr>
          </a:p>
          <a:p>
            <a:pPr lvl="3"/>
            <a:r>
              <a:rPr lang="ru-RU" sz="3200" smtClean="0">
                <a:latin typeface="Sylfaen" pitchFamily="18" charset="0"/>
              </a:rPr>
              <a:t>(</a:t>
            </a:r>
            <a:r>
              <a:rPr lang="en-US" sz="3200" smtClean="0">
                <a:latin typeface="Sylfaen" pitchFamily="18" charset="0"/>
              </a:rPr>
              <a:t>organisational</a:t>
            </a:r>
            <a:r>
              <a:rPr lang="ka-GE" sz="3200" smtClean="0">
                <a:latin typeface="Sylfaen" pitchFamily="18" charset="0"/>
              </a:rPr>
              <a:t> </a:t>
            </a:r>
            <a:r>
              <a:rPr lang="en-US" sz="3200">
                <a:latin typeface="Sylfaen" pitchFamily="18" charset="0"/>
              </a:rPr>
              <a:t>legal </a:t>
            </a:r>
            <a:r>
              <a:rPr lang="en-US" sz="3200" dirty="0">
                <a:latin typeface="Sylfaen" pitchFamily="18" charset="0"/>
              </a:rPr>
              <a:t>form,</a:t>
            </a:r>
            <a:r>
              <a:rPr lang="ru-RU" sz="3200" dirty="0">
                <a:latin typeface="Sylfaen" pitchFamily="18" charset="0"/>
              </a:rPr>
              <a:t> </a:t>
            </a:r>
            <a:r>
              <a:rPr lang="en-US" sz="3200" dirty="0">
                <a:latin typeface="Sylfaen" pitchFamily="18" charset="0"/>
              </a:rPr>
              <a:t>ownership type</a:t>
            </a:r>
            <a:r>
              <a:rPr lang="ru-RU" sz="3200" dirty="0">
                <a:latin typeface="Sylfaen" pitchFamily="18" charset="0"/>
              </a:rPr>
              <a:t>, </a:t>
            </a:r>
            <a:r>
              <a:rPr lang="en-US" sz="3200" dirty="0">
                <a:latin typeface="Sylfaen" pitchFamily="18" charset="0"/>
              </a:rPr>
              <a:t>data on territorial belonging</a:t>
            </a:r>
            <a:r>
              <a:rPr lang="ru-RU" sz="3200" dirty="0">
                <a:latin typeface="Sylfaen" pitchFamily="18" charset="0"/>
              </a:rPr>
              <a:t>, </a:t>
            </a:r>
            <a:r>
              <a:rPr lang="en-US" sz="3200" dirty="0">
                <a:latin typeface="Sylfaen" pitchFamily="18" charset="0"/>
              </a:rPr>
              <a:t/>
            </a:r>
            <a:br>
              <a:rPr lang="en-US" sz="3200" dirty="0">
                <a:latin typeface="Sylfaen" pitchFamily="18" charset="0"/>
              </a:rPr>
            </a:br>
            <a:r>
              <a:rPr lang="en-US" sz="3200" dirty="0">
                <a:latin typeface="Sylfaen" pitchFamily="18" charset="0"/>
              </a:rPr>
              <a:t>on economic activities</a:t>
            </a:r>
            <a:r>
              <a:rPr lang="ru-RU" sz="3200" dirty="0">
                <a:latin typeface="Sylfaen" pitchFamily="18" charset="0"/>
              </a:rPr>
              <a:t>)</a:t>
            </a:r>
            <a:endParaRPr lang="en-US" sz="3200" dirty="0">
              <a:latin typeface="Sylfaen" pitchFamily="18" charset="0"/>
            </a:endParaRPr>
          </a:p>
          <a:p>
            <a:pPr>
              <a:buFont typeface="Wingdings" pitchFamily="2" charset="2"/>
              <a:buChar char="§"/>
            </a:pPr>
            <a:r>
              <a:rPr lang="en-US" sz="3200" b="1">
                <a:latin typeface="Sylfaen" pitchFamily="18" charset="0"/>
              </a:rPr>
              <a:t>Reference </a:t>
            </a:r>
            <a:endParaRPr lang="en-US" sz="3200" dirty="0">
              <a:latin typeface="Sylfaen" pitchFamily="18" charset="0"/>
            </a:endParaRPr>
          </a:p>
          <a:p>
            <a:pPr lvl="3"/>
            <a:r>
              <a:rPr lang="ru-RU" sz="3200" dirty="0">
                <a:latin typeface="Sylfaen" pitchFamily="18" charset="0"/>
              </a:rPr>
              <a:t>(</a:t>
            </a:r>
            <a:r>
              <a:rPr lang="en-US" sz="3200" dirty="0">
                <a:latin typeface="Sylfaen" pitchFamily="18" charset="0"/>
              </a:rPr>
              <a:t>address</a:t>
            </a:r>
            <a:r>
              <a:rPr lang="ru-RU" sz="3200" dirty="0">
                <a:latin typeface="Sylfaen" pitchFamily="18" charset="0"/>
              </a:rPr>
              <a:t>, </a:t>
            </a:r>
            <a:r>
              <a:rPr lang="en-US" sz="3200" dirty="0">
                <a:latin typeface="Sylfaen" pitchFamily="18" charset="0"/>
              </a:rPr>
              <a:t>telephone</a:t>
            </a:r>
            <a:r>
              <a:rPr lang="ru-RU" sz="3200" dirty="0">
                <a:latin typeface="Sylfaen" pitchFamily="18" charset="0"/>
              </a:rPr>
              <a:t>, </a:t>
            </a:r>
            <a:r>
              <a:rPr lang="en-US" sz="3200" dirty="0">
                <a:latin typeface="Sylfaen" pitchFamily="18" charset="0"/>
              </a:rPr>
              <a:t>fax</a:t>
            </a:r>
            <a:r>
              <a:rPr lang="ru-RU" sz="3200" dirty="0" smtClean="0">
                <a:latin typeface="Sylfaen" pitchFamily="18" charset="0"/>
              </a:rPr>
              <a:t>, </a:t>
            </a:r>
            <a:r>
              <a:rPr lang="en-US" sz="3200" dirty="0">
                <a:latin typeface="Sylfaen" pitchFamily="18" charset="0"/>
              </a:rPr>
              <a:t>director </a:t>
            </a:r>
            <a:r>
              <a:rPr lang="en-US" sz="3200" dirty="0" smtClean="0">
                <a:latin typeface="Sylfaen" pitchFamily="18" charset="0"/>
              </a:rPr>
              <a:t>‘s full name</a:t>
            </a:r>
            <a:r>
              <a:rPr lang="ru-RU" sz="3200" dirty="0" smtClean="0">
                <a:latin typeface="Sylfaen" pitchFamily="18" charset="0"/>
              </a:rPr>
              <a:t>, </a:t>
            </a:r>
            <a:r>
              <a:rPr lang="en-US" sz="3200" dirty="0">
                <a:latin typeface="Sylfaen" pitchFamily="18" charset="0"/>
              </a:rPr>
              <a:t>founders of </a:t>
            </a:r>
            <a:r>
              <a:rPr lang="en-US" sz="3200" dirty="0" smtClean="0">
                <a:latin typeface="Sylfaen" pitchFamily="18" charset="0"/>
              </a:rPr>
              <a:t>enterprise</a:t>
            </a:r>
            <a:r>
              <a:rPr lang="ru-RU" sz="3200" dirty="0">
                <a:latin typeface="Sylfaen" pitchFamily="18" charset="0"/>
              </a:rPr>
              <a:t>)</a:t>
            </a:r>
            <a:endParaRPr lang="en-US" sz="3200" dirty="0">
              <a:latin typeface="Sylfaen" pitchFamily="18" charset="0"/>
            </a:endParaRPr>
          </a:p>
          <a:p>
            <a:pPr>
              <a:buFont typeface="Wingdings" pitchFamily="2" charset="2"/>
              <a:buChar char="§"/>
            </a:pPr>
            <a:r>
              <a:rPr lang="en-US" sz="3200" b="1" dirty="0">
                <a:latin typeface="Sylfaen" pitchFamily="18" charset="0"/>
              </a:rPr>
              <a:t>Economic indicators</a:t>
            </a:r>
            <a:endParaRPr lang="en-US" sz="3200" dirty="0">
              <a:latin typeface="Sylfaen" pitchFamily="18" charset="0"/>
            </a:endParaRPr>
          </a:p>
          <a:p>
            <a:pPr lvl="3"/>
            <a:r>
              <a:rPr lang="ru-RU" sz="3200" b="1" dirty="0">
                <a:latin typeface="Sylfaen" pitchFamily="18" charset="0"/>
              </a:rPr>
              <a:t>(</a:t>
            </a:r>
            <a:r>
              <a:rPr lang="ru-RU" sz="3200" dirty="0">
                <a:latin typeface="Sylfaen" pitchFamily="18" charset="0"/>
              </a:rPr>
              <a:t>“</a:t>
            </a:r>
            <a:r>
              <a:rPr lang="en-US" sz="3200" dirty="0">
                <a:latin typeface="Sylfaen" pitchFamily="18" charset="0"/>
              </a:rPr>
              <a:t>size</a:t>
            </a:r>
            <a:r>
              <a:rPr lang="ru-RU" sz="3200" dirty="0">
                <a:latin typeface="Sylfaen" pitchFamily="18" charset="0"/>
              </a:rPr>
              <a:t>" </a:t>
            </a:r>
            <a:r>
              <a:rPr lang="en-US" sz="3200" dirty="0">
                <a:latin typeface="Sylfaen" pitchFamily="18" charset="0"/>
              </a:rPr>
              <a:t>of </a:t>
            </a:r>
            <a:r>
              <a:rPr lang="en-US" sz="3200" dirty="0" smtClean="0">
                <a:latin typeface="Sylfaen" pitchFamily="18" charset="0"/>
              </a:rPr>
              <a:t>entity</a:t>
            </a:r>
            <a:r>
              <a:rPr lang="ru-RU" sz="3200" dirty="0">
                <a:latin typeface="Sylfaen" pitchFamily="18" charset="0"/>
              </a:rPr>
              <a:t>, </a:t>
            </a:r>
            <a:r>
              <a:rPr lang="en-US" sz="3200" dirty="0">
                <a:latin typeface="Sylfaen" pitchFamily="18" charset="0"/>
              </a:rPr>
              <a:t>data on </a:t>
            </a:r>
            <a:r>
              <a:rPr lang="en-US" sz="3200">
                <a:latin typeface="Sylfaen" pitchFamily="18" charset="0"/>
              </a:rPr>
              <a:t>entity’s </a:t>
            </a:r>
            <a:r>
              <a:rPr lang="en-US" sz="3200" smtClean="0">
                <a:latin typeface="Sylfaen" pitchFamily="18" charset="0"/>
              </a:rPr>
              <a:t>performance, kind of activity</a:t>
            </a:r>
            <a:r>
              <a:rPr lang="ru-RU" sz="3200" smtClean="0">
                <a:latin typeface="Sylfaen" pitchFamily="18" charset="0"/>
              </a:rPr>
              <a:t>)</a:t>
            </a:r>
            <a:endParaRPr lang="ka-GE" sz="3200" smtClean="0">
              <a:latin typeface="Sylfaen" pitchFamily="18" charset="0"/>
            </a:endParaRPr>
          </a:p>
          <a:p>
            <a:pPr lvl="3"/>
            <a:r>
              <a:rPr lang="ru-RU" sz="2400" smtClean="0">
                <a:solidFill>
                  <a:srgbClr val="FF0000"/>
                </a:solidFill>
                <a:latin typeface="Sylfaen" pitchFamily="18" charset="0"/>
              </a:rPr>
              <a:t>The </a:t>
            </a:r>
            <a:r>
              <a:rPr lang="ru-RU" sz="2400">
                <a:solidFill>
                  <a:srgbClr val="FF0000"/>
                </a:solidFill>
                <a:latin typeface="Sylfaen" pitchFamily="18" charset="0"/>
              </a:rPr>
              <a:t>Business Register, like other registers used for statistical purposes, is usually compiled using administrative data. Statistical data are obtained by combining data from registers of various administrative sources and direct studies</a:t>
            </a:r>
            <a:endParaRPr lang="ka-GE" sz="2400">
              <a:solidFill>
                <a:srgbClr val="FF0000"/>
              </a:solidFill>
              <a:latin typeface="Sylfaen" pitchFamily="18" charset="0"/>
            </a:endParaRPr>
          </a:p>
          <a:p>
            <a:pPr lvl="3"/>
            <a:endParaRPr lang="en-US" sz="3200" dirty="0">
              <a:latin typeface="Sylfaen" pitchFamily="18" charset="0"/>
            </a:endParaRPr>
          </a:p>
          <a:p>
            <a:r>
              <a:rPr lang="ru-RU" sz="3200" dirty="0">
                <a:latin typeface="Sylfaen" pitchFamily="18" charset="0"/>
              </a:rPr>
              <a:t> </a:t>
            </a:r>
            <a:endParaRPr lang="en-US" sz="3200" dirty="0">
              <a:latin typeface="Sylfaen" pitchFamily="18"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750"/>
                                        <p:tgtEl>
                                          <p:spTgt spid="36"/>
                                        </p:tgtEl>
                                      </p:cBhvr>
                                    </p:animEffect>
                                  </p:childTnLst>
                                </p:cTn>
                              </p:par>
                              <p:par>
                                <p:cTn id="8" presetID="16" presetClass="entr" presetSubtype="21" fill="hold" grpId="0" nodeType="withEffect">
                                  <p:stCondLst>
                                    <p:cond delay="50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750"/>
                                        <p:tgtEl>
                                          <p:spTgt spid="34"/>
                                        </p:tgtEl>
                                      </p:cBhvr>
                                    </p:animEffect>
                                  </p:childTnLst>
                                </p:cTn>
                              </p:par>
                            </p:childTnLst>
                          </p:cTn>
                        </p:par>
                        <p:par>
                          <p:cTn id="11" fill="hold">
                            <p:stCondLst>
                              <p:cond delay="1250"/>
                            </p:stCondLst>
                            <p:childTnLst>
                              <p:par>
                                <p:cTn id="12" presetID="23" presetClass="entr" presetSubtype="16"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21"/>
          <p:cNvSpPr>
            <a:spLocks/>
          </p:cNvSpPr>
          <p:nvPr/>
        </p:nvSpPr>
        <p:spPr bwMode="auto">
          <a:xfrm>
            <a:off x="0" y="1247775"/>
            <a:ext cx="17554575" cy="927100"/>
          </a:xfrm>
          <a:custGeom>
            <a:avLst/>
            <a:gdLst>
              <a:gd name="T0" fmla="*/ 2147483647 w 7680"/>
              <a:gd name="T1" fmla="*/ 2147483647 h 404"/>
              <a:gd name="T2" fmla="*/ 2147483647 w 7680"/>
              <a:gd name="T3" fmla="*/ 0 h 404"/>
              <a:gd name="T4" fmla="*/ 0 w 7680"/>
              <a:gd name="T5" fmla="*/ 0 h 404"/>
              <a:gd name="T6" fmla="*/ 0 w 7680"/>
              <a:gd name="T7" fmla="*/ 2147483647 h 404"/>
              <a:gd name="T8" fmla="*/ 2147483647 w 7680"/>
              <a:gd name="T9" fmla="*/ 2147483647 h 404"/>
              <a:gd name="T10" fmla="*/ 2147483647 w 7680"/>
              <a:gd name="T11" fmla="*/ 2147483647 h 404"/>
              <a:gd name="T12" fmla="*/ 2147483647 w 7680"/>
              <a:gd name="T13" fmla="*/ 2147483647 h 404"/>
              <a:gd name="T14" fmla="*/ 2147483647 w 7680"/>
              <a:gd name="T15" fmla="*/ 2147483647 h 404"/>
              <a:gd name="T16" fmla="*/ 0 60000 65536"/>
              <a:gd name="T17" fmla="*/ 0 60000 65536"/>
              <a:gd name="T18" fmla="*/ 0 60000 65536"/>
              <a:gd name="T19" fmla="*/ 0 60000 65536"/>
              <a:gd name="T20" fmla="*/ 0 60000 65536"/>
              <a:gd name="T21" fmla="*/ 0 60000 65536"/>
              <a:gd name="T22" fmla="*/ 0 60000 65536"/>
              <a:gd name="T23" fmla="*/ 0 60000 65536"/>
              <a:gd name="T24" fmla="*/ 0 w 7680"/>
              <a:gd name="T25" fmla="*/ 0 h 404"/>
              <a:gd name="T26" fmla="*/ 7680 w 7680"/>
              <a:gd name="T27" fmla="*/ 404 h 4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0" h="404">
                <a:moveTo>
                  <a:pt x="7680" y="295"/>
                </a:moveTo>
                <a:cubicBezTo>
                  <a:pt x="7680" y="0"/>
                  <a:pt x="7680" y="0"/>
                  <a:pt x="7680" y="0"/>
                </a:cubicBezTo>
                <a:cubicBezTo>
                  <a:pt x="0" y="0"/>
                  <a:pt x="0" y="0"/>
                  <a:pt x="0" y="0"/>
                </a:cubicBezTo>
                <a:cubicBezTo>
                  <a:pt x="0" y="295"/>
                  <a:pt x="0" y="295"/>
                  <a:pt x="0" y="295"/>
                </a:cubicBezTo>
                <a:cubicBezTo>
                  <a:pt x="3708" y="404"/>
                  <a:pt x="3708" y="404"/>
                  <a:pt x="3708" y="404"/>
                </a:cubicBezTo>
                <a:cubicBezTo>
                  <a:pt x="3720" y="387"/>
                  <a:pt x="3690" y="259"/>
                  <a:pt x="3756" y="255"/>
                </a:cubicBezTo>
                <a:cubicBezTo>
                  <a:pt x="4004" y="243"/>
                  <a:pt x="3960" y="387"/>
                  <a:pt x="3972" y="404"/>
                </a:cubicBezTo>
                <a:lnTo>
                  <a:pt x="7680" y="295"/>
                </a:lnTo>
                <a:close/>
              </a:path>
            </a:pathLst>
          </a:custGeom>
          <a:solidFill>
            <a:srgbClr val="77D1F6"/>
          </a:solidFill>
          <a:ln w="9525">
            <a:noFill/>
            <a:miter lim="800000"/>
            <a:headEnd/>
            <a:tailEnd/>
          </a:ln>
        </p:spPr>
        <p:txBody>
          <a:bodyPr/>
          <a:lstStyle/>
          <a:p>
            <a:endParaRPr lang="ru-RU">
              <a:latin typeface="BPG Nino Mtavruli"/>
            </a:endParaRPr>
          </a:p>
        </p:txBody>
      </p:sp>
      <p:sp>
        <p:nvSpPr>
          <p:cNvPr id="36" name="Freeform 22"/>
          <p:cNvSpPr>
            <a:spLocks/>
          </p:cNvSpPr>
          <p:nvPr/>
        </p:nvSpPr>
        <p:spPr bwMode="auto">
          <a:xfrm>
            <a:off x="0" y="300038"/>
            <a:ext cx="17554575" cy="1876425"/>
          </a:xfrm>
          <a:custGeom>
            <a:avLst/>
            <a:gdLst>
              <a:gd name="T0" fmla="*/ 2147483647 w 7680"/>
              <a:gd name="T1" fmla="*/ 2147483647 h 818"/>
              <a:gd name="T2" fmla="*/ 2147483647 w 7680"/>
              <a:gd name="T3" fmla="*/ 0 h 818"/>
              <a:gd name="T4" fmla="*/ 0 w 7680"/>
              <a:gd name="T5" fmla="*/ 0 h 818"/>
              <a:gd name="T6" fmla="*/ 0 w 7680"/>
              <a:gd name="T7" fmla="*/ 2147483647 h 818"/>
              <a:gd name="T8" fmla="*/ 2147483647 w 7680"/>
              <a:gd name="T9" fmla="*/ 2147483647 h 818"/>
              <a:gd name="T10" fmla="*/ 2147483647 w 7680"/>
              <a:gd name="T11" fmla="*/ 2147483647 h 818"/>
              <a:gd name="T12" fmla="*/ 2147483647 w 7680"/>
              <a:gd name="T13" fmla="*/ 2147483647 h 818"/>
              <a:gd name="T14" fmla="*/ 2147483647 w 7680"/>
              <a:gd name="T15" fmla="*/ 2147483647 h 818"/>
              <a:gd name="T16" fmla="*/ 0 60000 65536"/>
              <a:gd name="T17" fmla="*/ 0 60000 65536"/>
              <a:gd name="T18" fmla="*/ 0 60000 65536"/>
              <a:gd name="T19" fmla="*/ 0 60000 65536"/>
              <a:gd name="T20" fmla="*/ 0 60000 65536"/>
              <a:gd name="T21" fmla="*/ 0 60000 65536"/>
              <a:gd name="T22" fmla="*/ 0 60000 65536"/>
              <a:gd name="T23" fmla="*/ 0 60000 65536"/>
              <a:gd name="T24" fmla="*/ 0 w 7680"/>
              <a:gd name="T25" fmla="*/ 0 h 818"/>
              <a:gd name="T26" fmla="*/ 7680 w 7680"/>
              <a:gd name="T27" fmla="*/ 818 h 8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0" h="818">
                <a:moveTo>
                  <a:pt x="7680" y="522"/>
                </a:moveTo>
                <a:cubicBezTo>
                  <a:pt x="7680" y="0"/>
                  <a:pt x="7680" y="0"/>
                  <a:pt x="7680" y="0"/>
                </a:cubicBezTo>
                <a:cubicBezTo>
                  <a:pt x="0" y="0"/>
                  <a:pt x="0" y="0"/>
                  <a:pt x="0" y="0"/>
                </a:cubicBezTo>
                <a:cubicBezTo>
                  <a:pt x="0" y="522"/>
                  <a:pt x="0" y="522"/>
                  <a:pt x="0" y="522"/>
                </a:cubicBezTo>
                <a:cubicBezTo>
                  <a:pt x="3708" y="818"/>
                  <a:pt x="3708" y="818"/>
                  <a:pt x="3708" y="818"/>
                </a:cubicBezTo>
                <a:cubicBezTo>
                  <a:pt x="3720" y="774"/>
                  <a:pt x="3766" y="564"/>
                  <a:pt x="3832" y="564"/>
                </a:cubicBezTo>
                <a:cubicBezTo>
                  <a:pt x="3898" y="564"/>
                  <a:pt x="3965" y="774"/>
                  <a:pt x="3977" y="818"/>
                </a:cubicBezTo>
                <a:lnTo>
                  <a:pt x="7680" y="522"/>
                </a:lnTo>
                <a:close/>
              </a:path>
            </a:pathLst>
          </a:custGeom>
          <a:solidFill>
            <a:srgbClr val="00B4F0"/>
          </a:solidFill>
          <a:ln w="9525">
            <a:noFill/>
            <a:miter lim="800000"/>
            <a:headEnd/>
            <a:tailEnd/>
          </a:ln>
        </p:spPr>
        <p:txBody>
          <a:bodyPr/>
          <a:lstStyle/>
          <a:p>
            <a:endParaRPr lang="ru-RU">
              <a:latin typeface="BPG Nino Mtavruli"/>
            </a:endParaRPr>
          </a:p>
        </p:txBody>
      </p:sp>
      <p:pic>
        <p:nvPicPr>
          <p:cNvPr id="37891" name="Рисунок 39"/>
          <p:cNvPicPr>
            <a:picLocks noChangeAspect="1"/>
          </p:cNvPicPr>
          <p:nvPr/>
        </p:nvPicPr>
        <p:blipFill>
          <a:blip r:embed="rId2"/>
          <a:srcRect/>
          <a:stretch>
            <a:fillRect/>
          </a:stretch>
        </p:blipFill>
        <p:spPr bwMode="auto">
          <a:xfrm>
            <a:off x="0" y="0"/>
            <a:ext cx="17621250" cy="2198688"/>
          </a:xfrm>
          <a:prstGeom prst="rect">
            <a:avLst/>
          </a:prstGeom>
          <a:noFill/>
          <a:ln w="9525">
            <a:noFill/>
            <a:miter lim="800000"/>
            <a:headEnd/>
            <a:tailEnd/>
          </a:ln>
        </p:spPr>
      </p:pic>
      <p:sp>
        <p:nvSpPr>
          <p:cNvPr id="13" name="Прямоугольник 12">
            <a:extLst>
              <a:ext uri="{FF2B5EF4-FFF2-40B4-BE49-F238E27FC236}"/>
            </a:extLst>
          </p:cNvPr>
          <p:cNvSpPr/>
          <p:nvPr/>
        </p:nvSpPr>
        <p:spPr>
          <a:xfrm>
            <a:off x="2327275" y="447675"/>
            <a:ext cx="12901613" cy="1631950"/>
          </a:xfrm>
          <a:prstGeom prst="rect">
            <a:avLst/>
          </a:prstGeom>
        </p:spPr>
        <p:txBody>
          <a:bodyPr>
            <a:spAutoFit/>
          </a:bodyPr>
          <a:lstStyle/>
          <a:p>
            <a:pPr algn="ctr" fontAlgn="auto">
              <a:spcBef>
                <a:spcPts val="0"/>
              </a:spcBef>
              <a:spcAft>
                <a:spcPts val="0"/>
              </a:spcAft>
              <a:defRPr/>
            </a:pPr>
            <a:r>
              <a:rPr lang="en-US" sz="4000" b="1" dirty="0">
                <a:solidFill>
                  <a:schemeClr val="bg1"/>
                </a:solidFill>
                <a:latin typeface="+mn-lt"/>
              </a:rPr>
              <a:t>Main administrative sources</a:t>
            </a:r>
            <a:endParaRPr lang="en-US" sz="4000" dirty="0">
              <a:solidFill>
                <a:schemeClr val="bg1"/>
              </a:solidFill>
              <a:latin typeface="+mn-lt"/>
            </a:endParaRPr>
          </a:p>
          <a:p>
            <a:pPr algn="ctr" fontAlgn="auto">
              <a:spcBef>
                <a:spcPct val="50000"/>
              </a:spcBef>
              <a:spcAft>
                <a:spcPts val="0"/>
              </a:spcAft>
              <a:defRPr/>
            </a:pPr>
            <a:endParaRPr lang="en-US" altLang="en-US" sz="4000" b="1" spc="200" dirty="0">
              <a:solidFill>
                <a:schemeClr val="bg1"/>
              </a:solidFill>
              <a:latin typeface="BPG Nino Mtavruli" panose="02000506000000020004" pitchFamily="2" charset="0"/>
              <a:cs typeface="Times New Roman" panose="02020603050405020304" pitchFamily="18" charset="0"/>
            </a:endParaRPr>
          </a:p>
        </p:txBody>
      </p:sp>
      <p:grpSp>
        <p:nvGrpSpPr>
          <p:cNvPr id="37893" name="Группа 6"/>
          <p:cNvGrpSpPr>
            <a:grpSpLocks/>
          </p:cNvGrpSpPr>
          <p:nvPr/>
        </p:nvGrpSpPr>
        <p:grpSpPr bwMode="auto">
          <a:xfrm>
            <a:off x="0" y="1119188"/>
            <a:ext cx="17556163" cy="1584325"/>
            <a:chOff x="0" y="1118588"/>
            <a:chExt cx="17556163" cy="1585314"/>
          </a:xfrm>
        </p:grpSpPr>
        <p:pic>
          <p:nvPicPr>
            <p:cNvPr id="37895" name="Рисунок 40"/>
            <p:cNvPicPr>
              <a:picLocks noChangeAspect="1"/>
            </p:cNvPicPr>
            <p:nvPr/>
          </p:nvPicPr>
          <p:blipFill>
            <a:blip r:embed="rId3"/>
            <a:srcRect/>
            <a:stretch>
              <a:fillRect/>
            </a:stretch>
          </p:blipFill>
          <p:spPr bwMode="auto">
            <a:xfrm>
              <a:off x="0" y="1118588"/>
              <a:ext cx="17556163" cy="1435582"/>
            </a:xfrm>
            <a:prstGeom prst="rect">
              <a:avLst/>
            </a:prstGeom>
            <a:noFill/>
            <a:ln w="9525">
              <a:noFill/>
              <a:miter lim="800000"/>
              <a:headEnd/>
              <a:tailEnd/>
            </a:ln>
          </p:spPr>
        </p:pic>
        <p:grpSp>
          <p:nvGrpSpPr>
            <p:cNvPr id="37896" name="Группа 5"/>
            <p:cNvGrpSpPr>
              <a:grpSpLocks/>
            </p:cNvGrpSpPr>
            <p:nvPr/>
          </p:nvGrpSpPr>
          <p:grpSpPr bwMode="auto">
            <a:xfrm>
              <a:off x="8013700" y="1694252"/>
              <a:ext cx="1555750" cy="1009650"/>
              <a:chOff x="8013700" y="1694252"/>
              <a:chExt cx="1555750" cy="1009650"/>
            </a:xfrm>
          </p:grpSpPr>
          <p:sp>
            <p:nvSpPr>
              <p:cNvPr id="5" name="Прямоугольник 4">
                <a:extLst>
                  <a:ext uri="{FF2B5EF4-FFF2-40B4-BE49-F238E27FC236}"/>
                </a:extLst>
              </p:cNvPr>
              <p:cNvSpPr/>
              <p:nvPr/>
            </p:nvSpPr>
            <p:spPr>
              <a:xfrm>
                <a:off x="8013700" y="1693622"/>
                <a:ext cx="1555750" cy="1010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37898" name="Рисунок 2"/>
              <p:cNvPicPr>
                <a:picLocks noChangeAspect="1"/>
              </p:cNvPicPr>
              <p:nvPr/>
            </p:nvPicPr>
            <p:blipFill>
              <a:blip r:embed="rId4"/>
              <a:srcRect/>
              <a:stretch>
                <a:fillRect/>
              </a:stretch>
            </p:blipFill>
            <p:spPr bwMode="auto">
              <a:xfrm>
                <a:off x="8163720" y="1733490"/>
                <a:ext cx="1221580" cy="787748"/>
              </a:xfrm>
              <a:prstGeom prst="rect">
                <a:avLst/>
              </a:prstGeom>
              <a:noFill/>
              <a:ln w="9525">
                <a:noFill/>
                <a:miter lim="800000"/>
                <a:headEnd/>
                <a:tailEnd/>
              </a:ln>
            </p:spPr>
          </p:pic>
        </p:grpSp>
      </p:grpSp>
      <p:sp>
        <p:nvSpPr>
          <p:cNvPr id="25" name="Прямоугольник 11">
            <a:extLst>
              <a:ext uri="{FF2B5EF4-FFF2-40B4-BE49-F238E27FC236}"/>
            </a:extLst>
          </p:cNvPr>
          <p:cNvSpPr/>
          <p:nvPr/>
        </p:nvSpPr>
        <p:spPr>
          <a:xfrm>
            <a:off x="1316038" y="3149600"/>
            <a:ext cx="14916150" cy="5740033"/>
          </a:xfrm>
          <a:prstGeom prst="rect">
            <a:avLst/>
          </a:prstGeom>
        </p:spPr>
        <p:txBody>
          <a:bodyPr>
            <a:spAutoFit/>
          </a:bodyPr>
          <a:lstStyle/>
          <a:p>
            <a:pPr>
              <a:spcAft>
                <a:spcPts val="2400"/>
              </a:spcAft>
            </a:pPr>
            <a:r>
              <a:rPr lang="en-US" sz="3200" dirty="0">
                <a:latin typeface="Sylfaen" pitchFamily="18" charset="0"/>
              </a:rPr>
              <a:t>In Georgia, the principal administrative sources for updating the BR are</a:t>
            </a:r>
            <a:r>
              <a:rPr lang="ru-RU" sz="3200" dirty="0">
                <a:latin typeface="Sylfaen" pitchFamily="18" charset="0"/>
              </a:rPr>
              <a:t> :</a:t>
            </a:r>
            <a:endParaRPr lang="en-US" sz="3200" dirty="0">
              <a:latin typeface="Sylfaen" pitchFamily="18" charset="0"/>
            </a:endParaRPr>
          </a:p>
          <a:p>
            <a:pPr marL="914400" lvl="1" indent="-457200">
              <a:buFont typeface="Wingdings" pitchFamily="2" charset="2"/>
              <a:buChar char="§"/>
            </a:pPr>
            <a:r>
              <a:rPr lang="en-US" sz="3200" b="1" dirty="0">
                <a:latin typeface="Sylfaen" pitchFamily="18" charset="0"/>
              </a:rPr>
              <a:t>National Agency of Public Registry</a:t>
            </a:r>
            <a:r>
              <a:rPr lang="ru-RU" sz="3200" b="1" dirty="0">
                <a:latin typeface="Sylfaen" pitchFamily="18" charset="0"/>
              </a:rPr>
              <a:t> (</a:t>
            </a:r>
            <a:r>
              <a:rPr lang="en-US" sz="3200" b="1" dirty="0" err="1">
                <a:latin typeface="Sylfaen" pitchFamily="18" charset="0"/>
              </a:rPr>
              <a:t>NAPR</a:t>
            </a:r>
            <a:r>
              <a:rPr lang="ru-RU" sz="3200" b="1" dirty="0">
                <a:latin typeface="Sylfaen" pitchFamily="18" charset="0"/>
              </a:rPr>
              <a:t>)</a:t>
            </a:r>
            <a:endParaRPr lang="en-US" sz="3200" dirty="0">
              <a:latin typeface="Sylfaen" pitchFamily="18" charset="0"/>
            </a:endParaRPr>
          </a:p>
          <a:p>
            <a:pPr marL="914400" lvl="1" indent="-457200">
              <a:spcAft>
                <a:spcPts val="1800"/>
              </a:spcAft>
              <a:buFont typeface="Wingdings" pitchFamily="2" charset="2"/>
              <a:buChar char="§"/>
            </a:pPr>
            <a:r>
              <a:rPr lang="en-US" sz="3200" b="1" dirty="0">
                <a:latin typeface="Sylfaen" pitchFamily="18" charset="0"/>
              </a:rPr>
              <a:t>Revenue Service</a:t>
            </a:r>
            <a:endParaRPr lang="en-US" sz="3200" dirty="0">
              <a:latin typeface="Sylfaen" pitchFamily="18" charset="0"/>
            </a:endParaRPr>
          </a:p>
          <a:p>
            <a:pPr lvl="3"/>
            <a:r>
              <a:rPr lang="en-US" sz="2800" dirty="0">
                <a:latin typeface="Sylfaen" pitchFamily="18" charset="0"/>
              </a:rPr>
              <a:t>Periodicity of receiving </a:t>
            </a:r>
            <a:r>
              <a:rPr lang="en-US" sz="2800" dirty="0" smtClean="0">
                <a:latin typeface="Sylfaen" pitchFamily="18" charset="0"/>
              </a:rPr>
              <a:t>information</a:t>
            </a:r>
            <a:r>
              <a:rPr lang="ru-RU" sz="2800" dirty="0">
                <a:latin typeface="Sylfaen" pitchFamily="18" charset="0"/>
              </a:rPr>
              <a:t>:  </a:t>
            </a:r>
            <a:r>
              <a:rPr lang="en-US" sz="2800" b="1" dirty="0">
                <a:latin typeface="Sylfaen" pitchFamily="18" charset="0"/>
              </a:rPr>
              <a:t>monthly</a:t>
            </a:r>
          </a:p>
          <a:p>
            <a:pPr lvl="3"/>
            <a:r>
              <a:rPr lang="en-US" sz="2800" dirty="0">
                <a:latin typeface="Sylfaen" pitchFamily="18" charset="0"/>
              </a:rPr>
              <a:t>Presentation procedure</a:t>
            </a:r>
            <a:r>
              <a:rPr lang="ru-RU" sz="2800" dirty="0">
                <a:latin typeface="Sylfaen" pitchFamily="18" charset="0"/>
              </a:rPr>
              <a:t>: </a:t>
            </a:r>
            <a:r>
              <a:rPr lang="en-US" sz="2800" b="1" dirty="0">
                <a:latin typeface="Sylfaen" pitchFamily="18" charset="0"/>
              </a:rPr>
              <a:t>automated</a:t>
            </a:r>
            <a:r>
              <a:rPr lang="ru-RU" sz="2800" dirty="0">
                <a:latin typeface="Sylfaen" pitchFamily="18" charset="0"/>
              </a:rPr>
              <a:t> </a:t>
            </a:r>
          </a:p>
          <a:p>
            <a:endParaRPr lang="ru-RU" sz="3200" dirty="0">
              <a:latin typeface="Sylfaen" pitchFamily="18" charset="0"/>
            </a:endParaRPr>
          </a:p>
          <a:p>
            <a:pPr>
              <a:spcAft>
                <a:spcPts val="2400"/>
              </a:spcAft>
            </a:pPr>
            <a:r>
              <a:rPr lang="en-US" sz="3200" b="1" dirty="0">
                <a:latin typeface="Sylfaen" pitchFamily="18" charset="0"/>
              </a:rPr>
              <a:t>The information provided by</a:t>
            </a:r>
            <a:r>
              <a:rPr lang="ru-RU" sz="3200" b="1" dirty="0">
                <a:latin typeface="Sylfaen" pitchFamily="18" charset="0"/>
              </a:rPr>
              <a:t> </a:t>
            </a:r>
            <a:r>
              <a:rPr lang="en-US" sz="3200" b="1" dirty="0" err="1">
                <a:latin typeface="Sylfaen" pitchFamily="18" charset="0"/>
              </a:rPr>
              <a:t>NAPR</a:t>
            </a:r>
            <a:r>
              <a:rPr lang="ru-RU" sz="3200" b="1" dirty="0">
                <a:latin typeface="Sylfaen" pitchFamily="18" charset="0"/>
              </a:rPr>
              <a:t> </a:t>
            </a:r>
            <a:r>
              <a:rPr lang="en-US" sz="3200" b="1" dirty="0">
                <a:latin typeface="Sylfaen" pitchFamily="18" charset="0"/>
              </a:rPr>
              <a:t>and the Revenue Service is used for</a:t>
            </a:r>
            <a:r>
              <a:rPr lang="ru-RU" sz="3200" b="1" dirty="0">
                <a:latin typeface="Sylfaen" pitchFamily="18" charset="0"/>
              </a:rPr>
              <a:t>: </a:t>
            </a:r>
            <a:endParaRPr lang="en-US" sz="3200" dirty="0">
              <a:latin typeface="Sylfaen" pitchFamily="18" charset="0"/>
            </a:endParaRPr>
          </a:p>
          <a:p>
            <a:pPr marL="914400" lvl="1" indent="-457200">
              <a:buFont typeface="Arial" charset="0"/>
              <a:buChar char="•"/>
            </a:pPr>
            <a:r>
              <a:rPr lang="en-US" sz="3200" dirty="0">
                <a:latin typeface="Sylfaen" pitchFamily="18" charset="0"/>
              </a:rPr>
              <a:t>Compiling the statistical business register</a:t>
            </a:r>
          </a:p>
          <a:p>
            <a:pPr marL="914400" lvl="1" indent="-457200">
              <a:buFont typeface="Arial" charset="0"/>
              <a:buChar char="•"/>
            </a:pPr>
            <a:r>
              <a:rPr lang="en-US" sz="3200" dirty="0">
                <a:latin typeface="Sylfaen" pitchFamily="18" charset="0"/>
              </a:rPr>
              <a:t>Compiling the statistical survey frame</a:t>
            </a:r>
          </a:p>
          <a:p>
            <a:pPr marL="914400" lvl="1" indent="-457200"/>
            <a:endParaRPr lang="en-US" sz="3200" dirty="0">
              <a:latin typeface="Sylfaen" pitchFamily="18" charset="0"/>
            </a:endParaRPr>
          </a:p>
        </p:txBody>
      </p:sp>
    </p:spTree>
    <p:extLst>
      <p:ext uri="{BB962C8B-B14F-4D97-AF65-F5344CB8AC3E}">
        <p14:creationId xmlns:p14="http://schemas.microsoft.com/office/powerpoint/2010/main" val="169682713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750"/>
                                        <p:tgtEl>
                                          <p:spTgt spid="36"/>
                                        </p:tgtEl>
                                      </p:cBhvr>
                                    </p:animEffect>
                                  </p:childTnLst>
                                </p:cTn>
                              </p:par>
                              <p:par>
                                <p:cTn id="8" presetID="16" presetClass="entr" presetSubtype="21" fill="hold" grpId="0" nodeType="withEffect">
                                  <p:stCondLst>
                                    <p:cond delay="50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750"/>
                                        <p:tgtEl>
                                          <p:spTgt spid="34"/>
                                        </p:tgtEl>
                                      </p:cBhvr>
                                    </p:animEffect>
                                  </p:childTnLst>
                                </p:cTn>
                              </p:par>
                            </p:childTnLst>
                          </p:cTn>
                        </p:par>
                        <p:par>
                          <p:cTn id="11" fill="hold">
                            <p:stCondLst>
                              <p:cond delay="1250"/>
                            </p:stCondLst>
                            <p:childTnLst>
                              <p:par>
                                <p:cTn id="12" presetID="23" presetClass="entr" presetSubtype="16"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21">
            <a:extLst>
              <a:ext uri="{FF2B5EF4-FFF2-40B4-BE49-F238E27FC236}">
                <a16:creationId xmlns:a16="http://schemas.microsoft.com/office/drawing/2014/main" xmlns="" id="{BC70352C-8995-4CE3-B9C3-5CF36E202550}"/>
              </a:ext>
            </a:extLst>
          </p:cNvPr>
          <p:cNvSpPr>
            <a:spLocks/>
          </p:cNvSpPr>
          <p:nvPr/>
        </p:nvSpPr>
        <p:spPr bwMode="auto">
          <a:xfrm>
            <a:off x="1" y="1247776"/>
            <a:ext cx="17554575" cy="927100"/>
          </a:xfrm>
          <a:custGeom>
            <a:avLst/>
            <a:gdLst>
              <a:gd name="T0" fmla="*/ 7680 w 7680"/>
              <a:gd name="T1" fmla="*/ 295 h 404"/>
              <a:gd name="T2" fmla="*/ 7680 w 7680"/>
              <a:gd name="T3" fmla="*/ 0 h 404"/>
              <a:gd name="T4" fmla="*/ 0 w 7680"/>
              <a:gd name="T5" fmla="*/ 0 h 404"/>
              <a:gd name="T6" fmla="*/ 0 w 7680"/>
              <a:gd name="T7" fmla="*/ 295 h 404"/>
              <a:gd name="T8" fmla="*/ 3708 w 7680"/>
              <a:gd name="T9" fmla="*/ 404 h 404"/>
              <a:gd name="T10" fmla="*/ 3756 w 7680"/>
              <a:gd name="T11" fmla="*/ 255 h 404"/>
              <a:gd name="T12" fmla="*/ 3972 w 7680"/>
              <a:gd name="T13" fmla="*/ 404 h 404"/>
              <a:gd name="T14" fmla="*/ 7680 w 7680"/>
              <a:gd name="T15" fmla="*/ 295 h 4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80" h="404">
                <a:moveTo>
                  <a:pt x="7680" y="295"/>
                </a:moveTo>
                <a:cubicBezTo>
                  <a:pt x="7680" y="0"/>
                  <a:pt x="7680" y="0"/>
                  <a:pt x="7680" y="0"/>
                </a:cubicBezTo>
                <a:cubicBezTo>
                  <a:pt x="0" y="0"/>
                  <a:pt x="0" y="0"/>
                  <a:pt x="0" y="0"/>
                </a:cubicBezTo>
                <a:cubicBezTo>
                  <a:pt x="0" y="295"/>
                  <a:pt x="0" y="295"/>
                  <a:pt x="0" y="295"/>
                </a:cubicBezTo>
                <a:cubicBezTo>
                  <a:pt x="3708" y="404"/>
                  <a:pt x="3708" y="404"/>
                  <a:pt x="3708" y="404"/>
                </a:cubicBezTo>
                <a:cubicBezTo>
                  <a:pt x="3720" y="387"/>
                  <a:pt x="3690" y="259"/>
                  <a:pt x="3756" y="255"/>
                </a:cubicBezTo>
                <a:cubicBezTo>
                  <a:pt x="4004" y="243"/>
                  <a:pt x="3960" y="387"/>
                  <a:pt x="3972" y="404"/>
                </a:cubicBezTo>
                <a:lnTo>
                  <a:pt x="7680" y="295"/>
                </a:lnTo>
                <a:close/>
              </a:path>
            </a:pathLst>
          </a:custGeom>
          <a:solidFill>
            <a:srgbClr val="77D1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Freeform 22">
            <a:extLst>
              <a:ext uri="{FF2B5EF4-FFF2-40B4-BE49-F238E27FC236}">
                <a16:creationId xmlns:a16="http://schemas.microsoft.com/office/drawing/2014/main" xmlns="" id="{58535D2D-A068-47A4-8A8E-C8B5975B6825}"/>
              </a:ext>
            </a:extLst>
          </p:cNvPr>
          <p:cNvSpPr>
            <a:spLocks/>
          </p:cNvSpPr>
          <p:nvPr/>
        </p:nvSpPr>
        <p:spPr bwMode="auto">
          <a:xfrm>
            <a:off x="1" y="300038"/>
            <a:ext cx="17554575" cy="1876425"/>
          </a:xfrm>
          <a:custGeom>
            <a:avLst/>
            <a:gdLst>
              <a:gd name="T0" fmla="*/ 7680 w 7680"/>
              <a:gd name="T1" fmla="*/ 522 h 818"/>
              <a:gd name="T2" fmla="*/ 7680 w 7680"/>
              <a:gd name="T3" fmla="*/ 0 h 818"/>
              <a:gd name="T4" fmla="*/ 0 w 7680"/>
              <a:gd name="T5" fmla="*/ 0 h 818"/>
              <a:gd name="T6" fmla="*/ 0 w 7680"/>
              <a:gd name="T7" fmla="*/ 522 h 818"/>
              <a:gd name="T8" fmla="*/ 3708 w 7680"/>
              <a:gd name="T9" fmla="*/ 818 h 818"/>
              <a:gd name="T10" fmla="*/ 3832 w 7680"/>
              <a:gd name="T11" fmla="*/ 564 h 818"/>
              <a:gd name="T12" fmla="*/ 3977 w 7680"/>
              <a:gd name="T13" fmla="*/ 818 h 818"/>
              <a:gd name="T14" fmla="*/ 7680 w 7680"/>
              <a:gd name="T15" fmla="*/ 522 h 8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80" h="818">
                <a:moveTo>
                  <a:pt x="7680" y="522"/>
                </a:moveTo>
                <a:cubicBezTo>
                  <a:pt x="7680" y="0"/>
                  <a:pt x="7680" y="0"/>
                  <a:pt x="7680" y="0"/>
                </a:cubicBezTo>
                <a:cubicBezTo>
                  <a:pt x="0" y="0"/>
                  <a:pt x="0" y="0"/>
                  <a:pt x="0" y="0"/>
                </a:cubicBezTo>
                <a:cubicBezTo>
                  <a:pt x="0" y="522"/>
                  <a:pt x="0" y="522"/>
                  <a:pt x="0" y="522"/>
                </a:cubicBezTo>
                <a:cubicBezTo>
                  <a:pt x="3708" y="818"/>
                  <a:pt x="3708" y="818"/>
                  <a:pt x="3708" y="818"/>
                </a:cubicBezTo>
                <a:cubicBezTo>
                  <a:pt x="3720" y="774"/>
                  <a:pt x="3766" y="564"/>
                  <a:pt x="3832" y="564"/>
                </a:cubicBezTo>
                <a:cubicBezTo>
                  <a:pt x="3898" y="564"/>
                  <a:pt x="3965" y="774"/>
                  <a:pt x="3977" y="818"/>
                </a:cubicBezTo>
                <a:lnTo>
                  <a:pt x="7680" y="522"/>
                </a:lnTo>
                <a:close/>
              </a:path>
            </a:pathLst>
          </a:custGeom>
          <a:solidFill>
            <a:srgbClr val="00B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40" name="Рисунок 39">
            <a:extLst>
              <a:ext uri="{FF2B5EF4-FFF2-40B4-BE49-F238E27FC236}">
                <a16:creationId xmlns:a16="http://schemas.microsoft.com/office/drawing/2014/main" xmlns="" id="{2E02C2F6-25B2-442F-9500-1E2738FF458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8574" y="0"/>
            <a:ext cx="17621249" cy="2199077"/>
          </a:xfrm>
          <a:prstGeom prst="rect">
            <a:avLst/>
          </a:prstGeom>
        </p:spPr>
      </p:pic>
      <p:sp>
        <p:nvSpPr>
          <p:cNvPr id="13" name="Прямоугольник 12">
            <a:extLst>
              <a:ext uri="{FF2B5EF4-FFF2-40B4-BE49-F238E27FC236}">
                <a16:creationId xmlns:a16="http://schemas.microsoft.com/office/drawing/2014/main" xmlns="" id="{7EDF2B9F-7D72-4826-BCE8-C292EC1A2434}"/>
              </a:ext>
            </a:extLst>
          </p:cNvPr>
          <p:cNvSpPr/>
          <p:nvPr/>
        </p:nvSpPr>
        <p:spPr>
          <a:xfrm>
            <a:off x="5146153" y="174199"/>
            <a:ext cx="12900313" cy="1107996"/>
          </a:xfrm>
          <a:prstGeom prst="rect">
            <a:avLst/>
          </a:prstGeom>
        </p:spPr>
        <p:txBody>
          <a:bodyPr wrap="square">
            <a:spAutoFit/>
          </a:bodyPr>
          <a:lstStyle/>
          <a:p>
            <a:pPr>
              <a:defRPr/>
            </a:pPr>
            <a:r>
              <a:rPr lang="en-US" sz="6600" b="1" spc="99">
                <a:solidFill>
                  <a:schemeClr val="bg1"/>
                </a:solidFill>
                <a:latin typeface="BPG Nino Mtavruli" panose="02000506000000020004" pitchFamily="2" charset="0"/>
              </a:rPr>
              <a:t>Data</a:t>
            </a:r>
            <a:r>
              <a:rPr lang="en-US" sz="5400" b="1" spc="99">
                <a:solidFill>
                  <a:schemeClr val="bg1"/>
                </a:solidFill>
                <a:latin typeface="BPG Nino Mtavruli" panose="02000506000000020004" pitchFamily="2" charset="0"/>
              </a:rPr>
              <a:t> Sources of SBR:</a:t>
            </a:r>
            <a:endParaRPr lang="ka-GE" sz="5400" b="1" spc="99" dirty="0">
              <a:solidFill>
                <a:schemeClr val="bg1"/>
              </a:solidFill>
              <a:latin typeface="BPG Nino Mtavruli" panose="02000506000000020004" pitchFamily="2" charset="0"/>
            </a:endParaRPr>
          </a:p>
        </p:txBody>
      </p:sp>
      <p:grpSp>
        <p:nvGrpSpPr>
          <p:cNvPr id="2" name="Группа 6">
            <a:extLst>
              <a:ext uri="{FF2B5EF4-FFF2-40B4-BE49-F238E27FC236}">
                <a16:creationId xmlns:a16="http://schemas.microsoft.com/office/drawing/2014/main" xmlns="" id="{399F3F94-2ECF-428C-8CAE-B74CF7386FBD}"/>
              </a:ext>
            </a:extLst>
          </p:cNvPr>
          <p:cNvGrpSpPr/>
          <p:nvPr/>
        </p:nvGrpSpPr>
        <p:grpSpPr>
          <a:xfrm>
            <a:off x="0" y="1118588"/>
            <a:ext cx="17556163" cy="1585314"/>
            <a:chOff x="0" y="1118588"/>
            <a:chExt cx="17556163" cy="1585314"/>
          </a:xfrm>
        </p:grpSpPr>
        <p:pic>
          <p:nvPicPr>
            <p:cNvPr id="41" name="Рисунок 40">
              <a:extLst>
                <a:ext uri="{FF2B5EF4-FFF2-40B4-BE49-F238E27FC236}">
                  <a16:creationId xmlns:a16="http://schemas.microsoft.com/office/drawing/2014/main" xmlns="" id="{9D7F3FD3-50DA-4EDE-8A34-5CDC5371236A}"/>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0" y="1118588"/>
              <a:ext cx="17556163" cy="1435582"/>
            </a:xfrm>
            <a:prstGeom prst="rect">
              <a:avLst/>
            </a:prstGeom>
          </p:spPr>
        </p:pic>
        <p:grpSp>
          <p:nvGrpSpPr>
            <p:cNvPr id="4" name="Группа 5">
              <a:extLst>
                <a:ext uri="{FF2B5EF4-FFF2-40B4-BE49-F238E27FC236}">
                  <a16:creationId xmlns:a16="http://schemas.microsoft.com/office/drawing/2014/main" xmlns="" id="{0DC75D09-3664-4B0F-96EF-C093D7E11A51}"/>
                </a:ext>
              </a:extLst>
            </p:cNvPr>
            <p:cNvGrpSpPr/>
            <p:nvPr/>
          </p:nvGrpSpPr>
          <p:grpSpPr>
            <a:xfrm>
              <a:off x="8013700" y="1694252"/>
              <a:ext cx="1555750" cy="1009650"/>
              <a:chOff x="8013700" y="1694252"/>
              <a:chExt cx="1555750" cy="1009650"/>
            </a:xfrm>
          </p:grpSpPr>
          <p:sp>
            <p:nvSpPr>
              <p:cNvPr id="5" name="Прямоугольник 4">
                <a:extLst>
                  <a:ext uri="{FF2B5EF4-FFF2-40B4-BE49-F238E27FC236}">
                    <a16:creationId xmlns:a16="http://schemas.microsoft.com/office/drawing/2014/main" xmlns="" id="{251D49A6-2B0D-4594-B56D-FD0704634947}"/>
                  </a:ext>
                </a:extLst>
              </p:cNvPr>
              <p:cNvSpPr/>
              <p:nvPr/>
            </p:nvSpPr>
            <p:spPr>
              <a:xfrm>
                <a:off x="8013700" y="1694252"/>
                <a:ext cx="1555750" cy="1009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 name="Рисунок 2">
                <a:extLst>
                  <a:ext uri="{FF2B5EF4-FFF2-40B4-BE49-F238E27FC236}">
                    <a16:creationId xmlns:a16="http://schemas.microsoft.com/office/drawing/2014/main" xmlns="" id="{3DF3E48A-B68B-4DB7-A5BF-4F50A4558A83}"/>
                  </a:ext>
                </a:extLst>
              </p:cNvPr>
              <p:cNvPicPr>
                <a:picLocks noChangeAspect="1"/>
              </p:cNvPicPr>
              <p:nvPr/>
            </p:nvPicPr>
            <p:blipFill>
              <a:blip r:embed="rId7" cstate="print">
                <a:extLst>
                  <a:ext uri="{96DAC541-7B7A-43D3-8B79-37D633B846F1}">
                    <asvg:svgBlip xmlns:asvg="http://schemas.microsoft.com/office/drawing/2016/SVG/main" xmlns="" r:embed="rId8"/>
                  </a:ext>
                </a:extLst>
              </a:blip>
              <a:stretch>
                <a:fillRect/>
              </a:stretch>
            </p:blipFill>
            <p:spPr>
              <a:xfrm>
                <a:off x="8163720" y="1733490"/>
                <a:ext cx="1221580" cy="787748"/>
              </a:xfrm>
              <a:prstGeom prst="rect">
                <a:avLst/>
              </a:prstGeom>
            </p:spPr>
          </p:pic>
        </p:grpSp>
      </p:grpSp>
      <p:sp>
        <p:nvSpPr>
          <p:cNvPr id="12" name="Content Placeholder 2">
            <a:extLst>
              <a:ext uri="{FF2B5EF4-FFF2-40B4-BE49-F238E27FC236}">
                <a16:creationId xmlns:a16="http://schemas.microsoft.com/office/drawing/2014/main" xmlns="" id="{4363D535-420B-4A94-922E-E6FC95BD45EC}"/>
              </a:ext>
            </a:extLst>
          </p:cNvPr>
          <p:cNvSpPr>
            <a:spLocks/>
          </p:cNvSpPr>
          <p:nvPr/>
        </p:nvSpPr>
        <p:spPr bwMode="auto">
          <a:xfrm>
            <a:off x="4662058" y="5729800"/>
            <a:ext cx="7696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864" tIns="91440"/>
          <a:lstStyle>
            <a:lvl1pPr marL="438150" indent="-31908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buFont typeface="Wingdings" panose="05000000000000000000" pitchFamily="2" charset="2"/>
              <a:buNone/>
            </a:pPr>
            <a:endParaRPr lang="en-US" altLang="en-US" sz="2400">
              <a:solidFill>
                <a:srgbClr val="000099"/>
              </a:solidFill>
              <a:latin typeface="AcadNusx" pitchFamily="2" charset="0"/>
            </a:endParaRPr>
          </a:p>
        </p:txBody>
      </p:sp>
      <p:sp>
        <p:nvSpPr>
          <p:cNvPr id="14" name="AutoShape 2">
            <a:extLst>
              <a:ext uri="{FF2B5EF4-FFF2-40B4-BE49-F238E27FC236}">
                <a16:creationId xmlns:a16="http://schemas.microsoft.com/office/drawing/2014/main" xmlns="" id="{C29A47C7-2E3D-4C59-BC22-DEC269F3B658}"/>
              </a:ext>
            </a:extLst>
          </p:cNvPr>
          <p:cNvSpPr>
            <a:spLocks noChangeArrowheads="1"/>
          </p:cNvSpPr>
          <p:nvPr/>
        </p:nvSpPr>
        <p:spPr bwMode="auto">
          <a:xfrm flipH="1">
            <a:off x="7616164" y="4885261"/>
            <a:ext cx="2368553" cy="1295377"/>
          </a:xfrm>
          <a:prstGeom prst="roundRect">
            <a:avLst>
              <a:gd name="adj" fmla="val 20273"/>
            </a:avLst>
          </a:prstGeom>
          <a:solidFill>
            <a:schemeClr val="tx2">
              <a:lumMod val="60000"/>
              <a:lumOff val="40000"/>
            </a:schemeClr>
          </a:solidFill>
          <a:ln>
            <a:headEnd/>
            <a:tailEnd/>
          </a:ln>
        </p:spPr>
        <p:style>
          <a:lnRef idx="0">
            <a:schemeClr val="accent2"/>
          </a:lnRef>
          <a:fillRef idx="3">
            <a:schemeClr val="accent2"/>
          </a:fillRef>
          <a:effectRef idx="3">
            <a:schemeClr val="accent2"/>
          </a:effectRef>
          <a:fontRef idx="minor">
            <a:schemeClr val="lt1"/>
          </a:fontRef>
        </p:style>
        <p:txBody>
          <a:bodyPr/>
          <a:lstStyle/>
          <a:p>
            <a:pPr algn="ctr">
              <a:defRPr/>
            </a:pPr>
            <a:endParaRPr lang="fr-CH" sz="2200" dirty="0"/>
          </a:p>
        </p:txBody>
      </p:sp>
      <p:sp>
        <p:nvSpPr>
          <p:cNvPr id="15" name="Rectangle 3">
            <a:extLst>
              <a:ext uri="{FF2B5EF4-FFF2-40B4-BE49-F238E27FC236}">
                <a16:creationId xmlns:a16="http://schemas.microsoft.com/office/drawing/2014/main" xmlns="" id="{07A8A822-340F-4002-AFB8-DF80F3447315}"/>
              </a:ext>
            </a:extLst>
          </p:cNvPr>
          <p:cNvSpPr>
            <a:spLocks noChangeArrowheads="1"/>
          </p:cNvSpPr>
          <p:nvPr/>
        </p:nvSpPr>
        <p:spPr bwMode="auto">
          <a:xfrm flipH="1">
            <a:off x="7926427" y="5071712"/>
            <a:ext cx="1644649"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CH" altLang="en-US" sz="5500" b="1" dirty="0">
                <a:latin typeface="Verdana" panose="020B0604030504040204" pitchFamily="34" charset="0"/>
              </a:rPr>
              <a:t>SBR</a:t>
            </a:r>
            <a:endParaRPr lang="fr-CH" altLang="en-US" sz="5500" dirty="0">
              <a:latin typeface="Verdana" panose="020B0604030504040204" pitchFamily="34" charset="0"/>
            </a:endParaRPr>
          </a:p>
        </p:txBody>
      </p:sp>
      <p:sp>
        <p:nvSpPr>
          <p:cNvPr id="16" name="Rectangle 26">
            <a:extLst>
              <a:ext uri="{FF2B5EF4-FFF2-40B4-BE49-F238E27FC236}">
                <a16:creationId xmlns:a16="http://schemas.microsoft.com/office/drawing/2014/main" xmlns="" id="{7E572753-4E37-404F-866A-4D650F64733F}"/>
              </a:ext>
            </a:extLst>
          </p:cNvPr>
          <p:cNvSpPr>
            <a:spLocks noChangeArrowheads="1"/>
          </p:cNvSpPr>
          <p:nvPr/>
        </p:nvSpPr>
        <p:spPr bwMode="auto">
          <a:xfrm>
            <a:off x="11040604" y="3857438"/>
            <a:ext cx="3601338" cy="3961721"/>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7" name="Rectangle 27">
            <a:extLst>
              <a:ext uri="{FF2B5EF4-FFF2-40B4-BE49-F238E27FC236}">
                <a16:creationId xmlns:a16="http://schemas.microsoft.com/office/drawing/2014/main" xmlns="" id="{8585C49A-ABCE-4485-9DCD-96D7BBCC77E6}"/>
              </a:ext>
            </a:extLst>
          </p:cNvPr>
          <p:cNvSpPr>
            <a:spLocks noChangeArrowheads="1"/>
          </p:cNvSpPr>
          <p:nvPr/>
        </p:nvSpPr>
        <p:spPr bwMode="auto">
          <a:xfrm>
            <a:off x="11119798" y="3991792"/>
            <a:ext cx="344487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200" b="1" dirty="0">
                <a:latin typeface="Verdana" panose="020B0604030504040204" pitchFamily="34" charset="0"/>
              </a:rPr>
              <a:t>Statistical Sources</a:t>
            </a:r>
          </a:p>
        </p:txBody>
      </p:sp>
      <p:sp>
        <p:nvSpPr>
          <p:cNvPr id="18" name="Line 46">
            <a:extLst>
              <a:ext uri="{FF2B5EF4-FFF2-40B4-BE49-F238E27FC236}">
                <a16:creationId xmlns:a16="http://schemas.microsoft.com/office/drawing/2014/main" xmlns="" id="{2431C86E-D1F2-4A92-AD4F-EFFEF059E405}"/>
              </a:ext>
            </a:extLst>
          </p:cNvPr>
          <p:cNvSpPr>
            <a:spLocks noChangeShapeType="1"/>
          </p:cNvSpPr>
          <p:nvPr/>
        </p:nvSpPr>
        <p:spPr bwMode="auto">
          <a:xfrm flipH="1">
            <a:off x="6881549" y="5562107"/>
            <a:ext cx="576262" cy="0"/>
          </a:xfrm>
          <a:prstGeom prst="line">
            <a:avLst/>
          </a:prstGeom>
          <a:noFill/>
          <a:ln w="476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9" name="Line 48">
            <a:extLst>
              <a:ext uri="{FF2B5EF4-FFF2-40B4-BE49-F238E27FC236}">
                <a16:creationId xmlns:a16="http://schemas.microsoft.com/office/drawing/2014/main" xmlns="" id="{1CE98B9E-B167-4566-9A64-15065E92B248}"/>
              </a:ext>
            </a:extLst>
          </p:cNvPr>
          <p:cNvSpPr>
            <a:spLocks noChangeShapeType="1"/>
          </p:cNvSpPr>
          <p:nvPr/>
        </p:nvSpPr>
        <p:spPr bwMode="auto">
          <a:xfrm flipH="1" flipV="1">
            <a:off x="10117312" y="5520828"/>
            <a:ext cx="647700" cy="1587"/>
          </a:xfrm>
          <a:prstGeom prst="line">
            <a:avLst/>
          </a:prstGeom>
          <a:noFill/>
          <a:ln w="476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20" name="Text Box 63">
            <a:extLst>
              <a:ext uri="{FF2B5EF4-FFF2-40B4-BE49-F238E27FC236}">
                <a16:creationId xmlns:a16="http://schemas.microsoft.com/office/drawing/2014/main" xmlns="" id="{BD4DBA08-2F33-4BDB-806E-4D5C2BE4D21B}"/>
              </a:ext>
            </a:extLst>
          </p:cNvPr>
          <p:cNvSpPr txBox="1">
            <a:spLocks noChangeArrowheads="1"/>
          </p:cNvSpPr>
          <p:nvPr/>
        </p:nvSpPr>
        <p:spPr bwMode="auto">
          <a:xfrm>
            <a:off x="11256681" y="4531237"/>
            <a:ext cx="2603500" cy="576263"/>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nchor="ctr"/>
          <a:lstStyle/>
          <a:p>
            <a:pPr marL="0" lvl="2" algn="ctr">
              <a:spcBef>
                <a:spcPct val="50000"/>
              </a:spcBef>
              <a:defRPr/>
            </a:pPr>
            <a:endParaRPr lang="en-US" sz="1300" b="1" dirty="0">
              <a:latin typeface="Verdana" pitchFamily="34" charset="0"/>
            </a:endParaRPr>
          </a:p>
          <a:p>
            <a:pPr marL="0" lvl="2" algn="ctr">
              <a:spcBef>
                <a:spcPct val="50000"/>
              </a:spcBef>
              <a:defRPr/>
            </a:pPr>
            <a:r>
              <a:rPr lang="en-US" sz="1300" b="1" dirty="0">
                <a:latin typeface="Verdana" pitchFamily="34" charset="0"/>
              </a:rPr>
              <a:t>Quarterly business surveys </a:t>
            </a:r>
          </a:p>
          <a:p>
            <a:pPr algn="ctr">
              <a:spcBef>
                <a:spcPct val="50000"/>
              </a:spcBef>
              <a:defRPr/>
            </a:pPr>
            <a:endParaRPr lang="en-US" sz="1300" b="1" dirty="0">
              <a:latin typeface="Verdana" pitchFamily="34" charset="0"/>
            </a:endParaRPr>
          </a:p>
        </p:txBody>
      </p:sp>
      <p:sp>
        <p:nvSpPr>
          <p:cNvPr id="21" name="Text Box 64">
            <a:extLst>
              <a:ext uri="{FF2B5EF4-FFF2-40B4-BE49-F238E27FC236}">
                <a16:creationId xmlns:a16="http://schemas.microsoft.com/office/drawing/2014/main" xmlns="" id="{8CEA60AB-D5CE-4249-8D6B-5E71D46A90B9}"/>
              </a:ext>
            </a:extLst>
          </p:cNvPr>
          <p:cNvSpPr txBox="1">
            <a:spLocks noChangeArrowheads="1"/>
          </p:cNvSpPr>
          <p:nvPr/>
        </p:nvSpPr>
        <p:spPr bwMode="auto">
          <a:xfrm>
            <a:off x="11256681" y="5178937"/>
            <a:ext cx="2603500" cy="576263"/>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nchor="ctr"/>
          <a:lstStyle/>
          <a:p>
            <a:pPr marL="0" lvl="2" algn="ctr">
              <a:spcBef>
                <a:spcPct val="50000"/>
              </a:spcBef>
              <a:defRPr/>
            </a:pPr>
            <a:r>
              <a:rPr lang="en-US" sz="1300" b="1" dirty="0">
                <a:latin typeface="Verdana" pitchFamily="34" charset="0"/>
              </a:rPr>
              <a:t>Annual business    surveys </a:t>
            </a:r>
          </a:p>
        </p:txBody>
      </p:sp>
      <p:sp>
        <p:nvSpPr>
          <p:cNvPr id="23" name="Text Box 66">
            <a:extLst>
              <a:ext uri="{FF2B5EF4-FFF2-40B4-BE49-F238E27FC236}">
                <a16:creationId xmlns:a16="http://schemas.microsoft.com/office/drawing/2014/main" xmlns="" id="{6DF68AAB-350C-4195-AA23-F98E5685CA3F}"/>
              </a:ext>
            </a:extLst>
          </p:cNvPr>
          <p:cNvSpPr txBox="1">
            <a:spLocks noChangeArrowheads="1"/>
          </p:cNvSpPr>
          <p:nvPr/>
        </p:nvSpPr>
        <p:spPr bwMode="auto">
          <a:xfrm>
            <a:off x="11256680" y="6471853"/>
            <a:ext cx="3186683" cy="1261914"/>
          </a:xfrm>
          <a:prstGeom prst="rect">
            <a:avLst/>
          </a:prstGeom>
          <a:solidFill>
            <a:schemeClr val="tx2">
              <a:lumMod val="60000"/>
              <a:lumOff val="40000"/>
            </a:schemeClr>
          </a:solidFill>
          <a:ln>
            <a:headEnd/>
            <a:tailEnd/>
          </a:ln>
        </p:spPr>
        <p:style>
          <a:lnRef idx="3">
            <a:schemeClr val="lt1"/>
          </a:lnRef>
          <a:fillRef idx="1">
            <a:schemeClr val="accent2"/>
          </a:fillRef>
          <a:effectRef idx="1">
            <a:schemeClr val="accent2"/>
          </a:effectRef>
          <a:fontRef idx="minor">
            <a:schemeClr val="lt1"/>
          </a:fontRef>
        </p:style>
        <p:txBody>
          <a:bodyPr anchor="ctr"/>
          <a:lstStyle/>
          <a:p>
            <a:pPr algn="ctr">
              <a:lnSpc>
                <a:spcPts val="1100"/>
              </a:lnSpc>
              <a:defRPr/>
            </a:pPr>
            <a:endParaRPr lang="en-US" b="1" dirty="0">
              <a:latin typeface="Verdana" pitchFamily="34" charset="0"/>
            </a:endParaRPr>
          </a:p>
          <a:p>
            <a:pPr algn="ctr">
              <a:lnSpc>
                <a:spcPts val="1100"/>
              </a:lnSpc>
              <a:defRPr/>
            </a:pPr>
            <a:endParaRPr lang="en-US" b="1" dirty="0">
              <a:latin typeface="Verdana" pitchFamily="34" charset="0"/>
            </a:endParaRPr>
          </a:p>
          <a:p>
            <a:pPr algn="ctr">
              <a:lnSpc>
                <a:spcPts val="1100"/>
              </a:lnSpc>
              <a:defRPr/>
            </a:pPr>
            <a:endParaRPr lang="en-US" b="1" dirty="0">
              <a:latin typeface="Verdana" pitchFamily="34" charset="0"/>
            </a:endParaRPr>
          </a:p>
          <a:p>
            <a:pPr algn="ctr">
              <a:lnSpc>
                <a:spcPts val="1100"/>
              </a:lnSpc>
              <a:defRPr/>
            </a:pPr>
            <a:r>
              <a:rPr lang="en-US" b="1" dirty="0">
                <a:latin typeface="Verdana" pitchFamily="34" charset="0"/>
              </a:rPr>
              <a:t>Other business</a:t>
            </a:r>
          </a:p>
          <a:p>
            <a:pPr algn="ctr">
              <a:lnSpc>
                <a:spcPts val="1100"/>
              </a:lnSpc>
              <a:defRPr/>
            </a:pPr>
            <a:endParaRPr lang="en-US" b="1" dirty="0">
              <a:latin typeface="Verdana" pitchFamily="34" charset="0"/>
            </a:endParaRPr>
          </a:p>
          <a:p>
            <a:pPr algn="ctr">
              <a:lnSpc>
                <a:spcPts val="1100"/>
              </a:lnSpc>
              <a:defRPr/>
            </a:pPr>
            <a:r>
              <a:rPr lang="en-US" b="1" dirty="0">
                <a:latin typeface="Verdana" pitchFamily="34" charset="0"/>
              </a:rPr>
              <a:t> surveys</a:t>
            </a:r>
          </a:p>
        </p:txBody>
      </p:sp>
      <p:sp>
        <p:nvSpPr>
          <p:cNvPr id="24" name="Rectangle 27">
            <a:extLst>
              <a:ext uri="{FF2B5EF4-FFF2-40B4-BE49-F238E27FC236}">
                <a16:creationId xmlns:a16="http://schemas.microsoft.com/office/drawing/2014/main" xmlns="" id="{FBBDF4FB-A8EE-4C7D-90DA-6AF589C833FF}"/>
              </a:ext>
            </a:extLst>
          </p:cNvPr>
          <p:cNvSpPr>
            <a:spLocks noChangeArrowheads="1"/>
          </p:cNvSpPr>
          <p:nvPr/>
        </p:nvSpPr>
        <p:spPr bwMode="auto">
          <a:xfrm>
            <a:off x="3345484" y="4072312"/>
            <a:ext cx="36013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dirty="0">
                <a:latin typeface="Verdana" panose="020B0604030504040204" pitchFamily="34" charset="0"/>
              </a:rPr>
              <a:t>Administrative Sources</a:t>
            </a:r>
          </a:p>
        </p:txBody>
      </p:sp>
      <p:sp>
        <p:nvSpPr>
          <p:cNvPr id="25" name="Text Box 63">
            <a:extLst>
              <a:ext uri="{FF2B5EF4-FFF2-40B4-BE49-F238E27FC236}">
                <a16:creationId xmlns:a16="http://schemas.microsoft.com/office/drawing/2014/main" xmlns="" id="{FF66467C-C6B3-4EC0-9337-4F915235529C}"/>
              </a:ext>
            </a:extLst>
          </p:cNvPr>
          <p:cNvSpPr txBox="1">
            <a:spLocks noChangeArrowheads="1"/>
          </p:cNvSpPr>
          <p:nvPr/>
        </p:nvSpPr>
        <p:spPr bwMode="auto">
          <a:xfrm>
            <a:off x="3345484" y="4476375"/>
            <a:ext cx="3276937" cy="702562"/>
          </a:xfrm>
          <a:prstGeom prst="rect">
            <a:avLst/>
          </a:prstGeom>
          <a:solidFill>
            <a:schemeClr val="tx2">
              <a:lumMod val="60000"/>
              <a:lumOff val="40000"/>
            </a:schemeClr>
          </a:solidFill>
          <a:ln>
            <a:headEnd/>
            <a:tailEnd/>
          </a:ln>
        </p:spPr>
        <p:style>
          <a:lnRef idx="3">
            <a:schemeClr val="lt1"/>
          </a:lnRef>
          <a:fillRef idx="1">
            <a:schemeClr val="accent2"/>
          </a:fillRef>
          <a:effectRef idx="1">
            <a:schemeClr val="accent2"/>
          </a:effectRef>
          <a:fontRef idx="minor">
            <a:schemeClr val="lt1"/>
          </a:fontRef>
        </p:style>
        <p:txBody>
          <a:bodyPr anchor="ctr"/>
          <a:lstStyle/>
          <a:p>
            <a:pPr>
              <a:spcBef>
                <a:spcPct val="50000"/>
              </a:spcBef>
              <a:defRPr/>
            </a:pPr>
            <a:r>
              <a:rPr lang="en-US" b="1" dirty="0">
                <a:latin typeface="Verdana" pitchFamily="34" charset="0"/>
              </a:rPr>
              <a:t>NAPR</a:t>
            </a:r>
          </a:p>
        </p:txBody>
      </p:sp>
      <p:sp>
        <p:nvSpPr>
          <p:cNvPr id="26" name="Text Box 64">
            <a:extLst>
              <a:ext uri="{FF2B5EF4-FFF2-40B4-BE49-F238E27FC236}">
                <a16:creationId xmlns:a16="http://schemas.microsoft.com/office/drawing/2014/main" xmlns="" id="{207127A5-9E7E-4600-A77D-80D777886503}"/>
              </a:ext>
            </a:extLst>
          </p:cNvPr>
          <p:cNvSpPr txBox="1">
            <a:spLocks noChangeArrowheads="1"/>
          </p:cNvSpPr>
          <p:nvPr/>
        </p:nvSpPr>
        <p:spPr bwMode="auto">
          <a:xfrm>
            <a:off x="3345484" y="5224628"/>
            <a:ext cx="2722069" cy="808983"/>
          </a:xfrm>
          <a:prstGeom prst="rect">
            <a:avLst/>
          </a:prstGeom>
          <a:solidFill>
            <a:schemeClr val="tx2">
              <a:lumMod val="60000"/>
              <a:lumOff val="40000"/>
            </a:schemeClr>
          </a:solidFill>
          <a:ln>
            <a:headEnd/>
            <a:tailEnd/>
          </a:ln>
        </p:spPr>
        <p:style>
          <a:lnRef idx="3">
            <a:schemeClr val="lt1"/>
          </a:lnRef>
          <a:fillRef idx="1">
            <a:schemeClr val="accent2"/>
          </a:fillRef>
          <a:effectRef idx="1">
            <a:schemeClr val="accent2"/>
          </a:effectRef>
          <a:fontRef idx="minor">
            <a:schemeClr val="lt1"/>
          </a:fontRef>
        </p:style>
        <p:txBody>
          <a:bodyPr anchor="ctr"/>
          <a:lstStyle/>
          <a:p>
            <a:pPr>
              <a:spcBef>
                <a:spcPct val="50000"/>
              </a:spcBef>
              <a:defRPr/>
            </a:pPr>
            <a:r>
              <a:rPr lang="fr-CH" b="1" dirty="0" err="1">
                <a:latin typeface="Verdana" pitchFamily="34" charset="0"/>
              </a:rPr>
              <a:t>Tax</a:t>
            </a:r>
            <a:r>
              <a:rPr lang="fr-CH" b="1" dirty="0">
                <a:latin typeface="Verdana" pitchFamily="34" charset="0"/>
              </a:rPr>
              <a:t> Office</a:t>
            </a:r>
            <a:endParaRPr lang="fr-FR" b="1" dirty="0">
              <a:latin typeface="Verdana" pitchFamily="34" charset="0"/>
            </a:endParaRPr>
          </a:p>
        </p:txBody>
      </p:sp>
      <p:sp>
        <p:nvSpPr>
          <p:cNvPr id="27" name="Rectangle 26">
            <a:extLst>
              <a:ext uri="{FF2B5EF4-FFF2-40B4-BE49-F238E27FC236}">
                <a16:creationId xmlns:a16="http://schemas.microsoft.com/office/drawing/2014/main" xmlns="" id="{6888A29E-32F4-4947-A4D9-B898D29C3F53}"/>
              </a:ext>
            </a:extLst>
          </p:cNvPr>
          <p:cNvSpPr>
            <a:spLocks noChangeArrowheads="1"/>
          </p:cNvSpPr>
          <p:nvPr/>
        </p:nvSpPr>
        <p:spPr bwMode="auto">
          <a:xfrm>
            <a:off x="3112801" y="3899884"/>
            <a:ext cx="3691474" cy="2569633"/>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pic>
        <p:nvPicPr>
          <p:cNvPr id="29" name="Picture 16" descr="revenue service georgia-ის სურათის შედეგი">
            <a:extLst>
              <a:ext uri="{FF2B5EF4-FFF2-40B4-BE49-F238E27FC236}">
                <a16:creationId xmlns:a16="http://schemas.microsoft.com/office/drawing/2014/main" xmlns="" id="{0CBDFD61-763E-409E-B66F-BABA1CCAAB0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70174" y="5203003"/>
            <a:ext cx="1752246" cy="830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7">
            <a:extLst>
              <a:ext uri="{FF2B5EF4-FFF2-40B4-BE49-F238E27FC236}">
                <a16:creationId xmlns:a16="http://schemas.microsoft.com/office/drawing/2014/main" xmlns="" id="{A930506E-4A34-4B5F-95E2-D6E94E00B953}"/>
              </a:ext>
            </a:extLst>
          </p:cNvPr>
          <p:cNvSpPr>
            <a:spLocks noChangeArrowheads="1"/>
          </p:cNvSpPr>
          <p:nvPr/>
        </p:nvSpPr>
        <p:spPr bwMode="auto">
          <a:xfrm>
            <a:off x="10754803" y="2723580"/>
            <a:ext cx="4322102" cy="769441"/>
          </a:xfrm>
          <a:prstGeom prst="rect">
            <a:avLst/>
          </a:prstGeom>
          <a:noFill/>
          <a:ln w="9525">
            <a:noFill/>
            <a:miter lim="800000"/>
            <a:headEnd/>
            <a:tailEnd/>
          </a:ln>
        </p:spPr>
        <p:txBody>
          <a:bodyPr wrap="square" lIns="0" tIns="0" rIns="0" bIns="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000" b="1" i="1" spc="50" dirty="0">
                <a:ln w="11430"/>
                <a:solidFill>
                  <a:srgbClr val="FF0000"/>
                </a:solidFill>
                <a:effectLst>
                  <a:outerShdw blurRad="76200" dist="50800" dir="5400000" algn="tl" rotWithShape="0">
                    <a:srgbClr val="000000">
                      <a:alpha val="65000"/>
                    </a:srgbClr>
                  </a:outerShdw>
                </a:effectLst>
                <a:latin typeface="Verdana" pitchFamily="34" charset="0"/>
                <a:cs typeface="Arial" charset="0"/>
              </a:rPr>
              <a:t>Internal</a:t>
            </a:r>
          </a:p>
        </p:txBody>
      </p:sp>
      <p:sp>
        <p:nvSpPr>
          <p:cNvPr id="31" name="Rectangle 27">
            <a:extLst>
              <a:ext uri="{FF2B5EF4-FFF2-40B4-BE49-F238E27FC236}">
                <a16:creationId xmlns:a16="http://schemas.microsoft.com/office/drawing/2014/main" xmlns="" id="{E531F133-4385-4A8F-B459-799A552DF2AE}"/>
              </a:ext>
            </a:extLst>
          </p:cNvPr>
          <p:cNvSpPr>
            <a:spLocks noChangeArrowheads="1"/>
          </p:cNvSpPr>
          <p:nvPr/>
        </p:nvSpPr>
        <p:spPr bwMode="auto">
          <a:xfrm>
            <a:off x="2726874" y="2646011"/>
            <a:ext cx="4322102" cy="769441"/>
          </a:xfrm>
          <a:prstGeom prst="rect">
            <a:avLst/>
          </a:prstGeom>
          <a:noFill/>
          <a:ln w="9525">
            <a:noFill/>
            <a:miter lim="800000"/>
            <a:headEnd/>
            <a:tailEnd/>
          </a:ln>
        </p:spPr>
        <p:txBody>
          <a:bodyPr wrap="square" lIns="0" tIns="0" rIns="0" bIns="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000" b="1" i="1" spc="50" dirty="0">
                <a:ln w="11430"/>
                <a:solidFill>
                  <a:srgbClr val="FF0000"/>
                </a:solidFill>
                <a:effectLst>
                  <a:outerShdw blurRad="76200" dist="50800" dir="5400000" algn="tl" rotWithShape="0">
                    <a:srgbClr val="000000">
                      <a:alpha val="65000"/>
                    </a:srgbClr>
                  </a:outerShdw>
                </a:effectLst>
                <a:latin typeface="Verdana" pitchFamily="34" charset="0"/>
                <a:cs typeface="Arial" charset="0"/>
              </a:rPr>
              <a:t>External</a:t>
            </a:r>
          </a:p>
        </p:txBody>
      </p:sp>
      <p:sp>
        <p:nvSpPr>
          <p:cNvPr id="32" name="Text Box 63">
            <a:extLst>
              <a:ext uri="{FF2B5EF4-FFF2-40B4-BE49-F238E27FC236}">
                <a16:creationId xmlns:a16="http://schemas.microsoft.com/office/drawing/2014/main" xmlns="" id="{14CF7221-0A28-434C-AF64-0899EEBE7C22}"/>
              </a:ext>
            </a:extLst>
          </p:cNvPr>
          <p:cNvSpPr txBox="1">
            <a:spLocks noChangeArrowheads="1"/>
          </p:cNvSpPr>
          <p:nvPr/>
        </p:nvSpPr>
        <p:spPr bwMode="auto">
          <a:xfrm>
            <a:off x="11256680" y="4531099"/>
            <a:ext cx="3186683" cy="1030976"/>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nchor="ctr"/>
          <a:lstStyle/>
          <a:p>
            <a:pPr marL="0" lvl="2" algn="ctr">
              <a:spcBef>
                <a:spcPct val="50000"/>
              </a:spcBef>
              <a:defRPr/>
            </a:pPr>
            <a:r>
              <a:rPr lang="en-US" sz="1600" b="1" dirty="0">
                <a:latin typeface="Verdana" pitchFamily="34" charset="0"/>
              </a:rPr>
              <a:t>Quarterly business surveys </a:t>
            </a:r>
          </a:p>
        </p:txBody>
      </p:sp>
      <p:sp>
        <p:nvSpPr>
          <p:cNvPr id="33" name="Text Box 64">
            <a:extLst>
              <a:ext uri="{FF2B5EF4-FFF2-40B4-BE49-F238E27FC236}">
                <a16:creationId xmlns:a16="http://schemas.microsoft.com/office/drawing/2014/main" xmlns="" id="{4F6E3565-703B-436E-B5E0-CEBA2D6CC13C}"/>
              </a:ext>
            </a:extLst>
          </p:cNvPr>
          <p:cNvSpPr txBox="1">
            <a:spLocks noChangeArrowheads="1"/>
          </p:cNvSpPr>
          <p:nvPr/>
        </p:nvSpPr>
        <p:spPr bwMode="auto">
          <a:xfrm>
            <a:off x="11256680" y="5425150"/>
            <a:ext cx="3186683" cy="844082"/>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nchor="ctr"/>
          <a:lstStyle/>
          <a:p>
            <a:pPr marL="0" lvl="2" algn="ctr">
              <a:spcBef>
                <a:spcPct val="50000"/>
              </a:spcBef>
              <a:defRPr/>
            </a:pPr>
            <a:r>
              <a:rPr lang="en-US" sz="1400" b="1" dirty="0">
                <a:latin typeface="Verdana" pitchFamily="34" charset="0"/>
              </a:rPr>
              <a:t>Annual business                        surveys </a:t>
            </a:r>
          </a:p>
        </p:txBody>
      </p:sp>
      <p:sp>
        <p:nvSpPr>
          <p:cNvPr id="37" name="Text Box 63">
            <a:extLst>
              <a:ext uri="{FF2B5EF4-FFF2-40B4-BE49-F238E27FC236}">
                <a16:creationId xmlns:a16="http://schemas.microsoft.com/office/drawing/2014/main" xmlns="" id="{324BBBF4-C779-498F-A1F6-A4CAE16D55C7}"/>
              </a:ext>
            </a:extLst>
          </p:cNvPr>
          <p:cNvSpPr txBox="1">
            <a:spLocks noChangeArrowheads="1"/>
          </p:cNvSpPr>
          <p:nvPr/>
        </p:nvSpPr>
        <p:spPr bwMode="auto">
          <a:xfrm>
            <a:off x="11256680" y="4531836"/>
            <a:ext cx="3186683" cy="1030976"/>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nchor="ctr"/>
          <a:lstStyle/>
          <a:p>
            <a:pPr marL="0" lvl="2" algn="ctr">
              <a:spcBef>
                <a:spcPct val="50000"/>
              </a:spcBef>
              <a:defRPr/>
            </a:pPr>
            <a:r>
              <a:rPr lang="en-US" b="1" dirty="0">
                <a:latin typeface="Verdana" pitchFamily="34" charset="0"/>
              </a:rPr>
              <a:t>Quarterly business surveys </a:t>
            </a:r>
          </a:p>
        </p:txBody>
      </p:sp>
      <p:sp>
        <p:nvSpPr>
          <p:cNvPr id="38" name="Text Box 64">
            <a:extLst>
              <a:ext uri="{FF2B5EF4-FFF2-40B4-BE49-F238E27FC236}">
                <a16:creationId xmlns:a16="http://schemas.microsoft.com/office/drawing/2014/main" xmlns="" id="{99DFF0D3-F1B9-4AAD-9953-2F181A55A1AC}"/>
              </a:ext>
            </a:extLst>
          </p:cNvPr>
          <p:cNvSpPr txBox="1">
            <a:spLocks noChangeArrowheads="1"/>
          </p:cNvSpPr>
          <p:nvPr/>
        </p:nvSpPr>
        <p:spPr bwMode="auto">
          <a:xfrm>
            <a:off x="11256680" y="5425887"/>
            <a:ext cx="3186683" cy="844082"/>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nchor="ctr"/>
          <a:lstStyle/>
          <a:p>
            <a:pPr marL="0" lvl="2" algn="ctr">
              <a:spcBef>
                <a:spcPct val="50000"/>
              </a:spcBef>
              <a:defRPr/>
            </a:pPr>
            <a:r>
              <a:rPr lang="en-US" b="1" dirty="0">
                <a:latin typeface="Verdana" pitchFamily="34" charset="0"/>
              </a:rPr>
              <a:t>Annual business                        surveys </a:t>
            </a:r>
          </a:p>
        </p:txBody>
      </p:sp>
      <p:sp>
        <p:nvSpPr>
          <p:cNvPr id="42" name="Text Box 63">
            <a:extLst>
              <a:ext uri="{FF2B5EF4-FFF2-40B4-BE49-F238E27FC236}">
                <a16:creationId xmlns:a16="http://schemas.microsoft.com/office/drawing/2014/main" xmlns="" id="{A519CEEC-4BC3-44BC-9B50-6AD9B0C46D90}"/>
              </a:ext>
            </a:extLst>
          </p:cNvPr>
          <p:cNvSpPr txBox="1">
            <a:spLocks noChangeArrowheads="1"/>
          </p:cNvSpPr>
          <p:nvPr/>
        </p:nvSpPr>
        <p:spPr bwMode="auto">
          <a:xfrm>
            <a:off x="11256680" y="4531099"/>
            <a:ext cx="3186683" cy="1030976"/>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nchor="ctr"/>
          <a:lstStyle/>
          <a:p>
            <a:pPr marL="0" lvl="2" algn="ctr">
              <a:spcBef>
                <a:spcPct val="50000"/>
              </a:spcBef>
              <a:defRPr/>
            </a:pPr>
            <a:r>
              <a:rPr lang="en-US" b="1" dirty="0">
                <a:latin typeface="Verdana" pitchFamily="34" charset="0"/>
              </a:rPr>
              <a:t>Quarterly business surveys </a:t>
            </a:r>
          </a:p>
        </p:txBody>
      </p:sp>
      <p:sp>
        <p:nvSpPr>
          <p:cNvPr id="43" name="Text Box 64">
            <a:extLst>
              <a:ext uri="{FF2B5EF4-FFF2-40B4-BE49-F238E27FC236}">
                <a16:creationId xmlns:a16="http://schemas.microsoft.com/office/drawing/2014/main" xmlns="" id="{D126E17D-9487-4DB8-8CF0-68E576426C83}"/>
              </a:ext>
            </a:extLst>
          </p:cNvPr>
          <p:cNvSpPr txBox="1">
            <a:spLocks noChangeArrowheads="1"/>
          </p:cNvSpPr>
          <p:nvPr/>
        </p:nvSpPr>
        <p:spPr bwMode="auto">
          <a:xfrm>
            <a:off x="11256680" y="5425150"/>
            <a:ext cx="3186683" cy="844082"/>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nchor="ctr"/>
          <a:lstStyle/>
          <a:p>
            <a:pPr marL="0" lvl="2" algn="ctr">
              <a:spcBef>
                <a:spcPct val="50000"/>
              </a:spcBef>
              <a:defRPr/>
            </a:pPr>
            <a:r>
              <a:rPr lang="en-US" b="1" dirty="0">
                <a:latin typeface="Verdana" pitchFamily="34" charset="0"/>
              </a:rPr>
              <a:t>Annual business                        surveys </a:t>
            </a:r>
          </a:p>
        </p:txBody>
      </p:sp>
      <p:sp>
        <p:nvSpPr>
          <p:cNvPr id="44" name="Text Box 65">
            <a:extLst>
              <a:ext uri="{FF2B5EF4-FFF2-40B4-BE49-F238E27FC236}">
                <a16:creationId xmlns:a16="http://schemas.microsoft.com/office/drawing/2014/main" xmlns="" id="{4C6AE972-783E-4473-88D6-40FB75560715}"/>
              </a:ext>
            </a:extLst>
          </p:cNvPr>
          <p:cNvSpPr txBox="1">
            <a:spLocks noChangeArrowheads="1"/>
          </p:cNvSpPr>
          <p:nvPr/>
        </p:nvSpPr>
        <p:spPr bwMode="auto">
          <a:xfrm>
            <a:off x="11256680" y="6196510"/>
            <a:ext cx="3186683" cy="642839"/>
          </a:xfrm>
          <a:prstGeom prst="rect">
            <a:avLst/>
          </a:prstGeom>
          <a:solidFill>
            <a:schemeClr val="tx2">
              <a:lumMod val="60000"/>
              <a:lumOff val="40000"/>
            </a:schemeClr>
          </a:solidFill>
          <a:ln>
            <a:headEnd/>
            <a:tailEnd/>
          </a:ln>
        </p:spPr>
        <p:style>
          <a:lnRef idx="3">
            <a:schemeClr val="lt1"/>
          </a:lnRef>
          <a:fillRef idx="1">
            <a:schemeClr val="accent2"/>
          </a:fillRef>
          <a:effectRef idx="1">
            <a:schemeClr val="accent2"/>
          </a:effectRef>
          <a:fontRef idx="minor">
            <a:schemeClr val="lt1"/>
          </a:fontRef>
        </p:style>
        <p:txBody>
          <a:bodyPr anchor="ctr"/>
          <a:lstStyle/>
          <a:p>
            <a:pPr algn="ctr">
              <a:lnSpc>
                <a:spcPts val="1200"/>
              </a:lnSpc>
              <a:defRPr/>
            </a:pPr>
            <a:r>
              <a:rPr lang="en-US" b="1" dirty="0">
                <a:latin typeface="Verdana" pitchFamily="34" charset="0"/>
              </a:rPr>
              <a:t>CATI</a:t>
            </a:r>
            <a:endParaRPr lang="fr-FR" b="1" dirty="0">
              <a:latin typeface="Verdana" pitchFamily="34" charset="0"/>
            </a:endParaRPr>
          </a:p>
        </p:txBody>
      </p:sp>
      <p:sp>
        <p:nvSpPr>
          <p:cNvPr id="45" name="Text Box 63">
            <a:extLst>
              <a:ext uri="{FF2B5EF4-FFF2-40B4-BE49-F238E27FC236}">
                <a16:creationId xmlns:a16="http://schemas.microsoft.com/office/drawing/2014/main" xmlns="" id="{8DDD5E29-5AFA-4C80-A0A2-0DF29203B35C}"/>
              </a:ext>
            </a:extLst>
          </p:cNvPr>
          <p:cNvSpPr txBox="1">
            <a:spLocks noChangeArrowheads="1"/>
          </p:cNvSpPr>
          <p:nvPr/>
        </p:nvSpPr>
        <p:spPr bwMode="auto">
          <a:xfrm>
            <a:off x="11256680" y="4457849"/>
            <a:ext cx="3186683" cy="1030976"/>
          </a:xfrm>
          <a:prstGeom prst="rect">
            <a:avLst/>
          </a:prstGeom>
          <a:solidFill>
            <a:schemeClr val="tx2">
              <a:lumMod val="60000"/>
              <a:lumOff val="40000"/>
            </a:schemeClr>
          </a:solidFill>
          <a:ln>
            <a:headEnd/>
            <a:tailEnd/>
          </a:ln>
        </p:spPr>
        <p:style>
          <a:lnRef idx="3">
            <a:schemeClr val="lt1"/>
          </a:lnRef>
          <a:fillRef idx="1">
            <a:schemeClr val="accent2"/>
          </a:fillRef>
          <a:effectRef idx="1">
            <a:schemeClr val="accent2"/>
          </a:effectRef>
          <a:fontRef idx="minor">
            <a:schemeClr val="lt1"/>
          </a:fontRef>
        </p:style>
        <p:txBody>
          <a:bodyPr anchor="ctr"/>
          <a:lstStyle/>
          <a:p>
            <a:pPr marL="0" lvl="2" algn="ctr">
              <a:spcBef>
                <a:spcPct val="50000"/>
              </a:spcBef>
              <a:defRPr/>
            </a:pPr>
            <a:r>
              <a:rPr lang="en-US" b="1" dirty="0">
                <a:latin typeface="Verdana" pitchFamily="34" charset="0"/>
              </a:rPr>
              <a:t>Quarterly business surveys </a:t>
            </a:r>
          </a:p>
        </p:txBody>
      </p:sp>
      <p:sp>
        <p:nvSpPr>
          <p:cNvPr id="46" name="Text Box 64">
            <a:extLst>
              <a:ext uri="{FF2B5EF4-FFF2-40B4-BE49-F238E27FC236}">
                <a16:creationId xmlns:a16="http://schemas.microsoft.com/office/drawing/2014/main" xmlns="" id="{1221F8B0-0762-4F07-971B-DB10FE09521E}"/>
              </a:ext>
            </a:extLst>
          </p:cNvPr>
          <p:cNvSpPr txBox="1">
            <a:spLocks noChangeArrowheads="1"/>
          </p:cNvSpPr>
          <p:nvPr/>
        </p:nvSpPr>
        <p:spPr bwMode="auto">
          <a:xfrm>
            <a:off x="11256680" y="5364779"/>
            <a:ext cx="3186683" cy="844082"/>
          </a:xfrm>
          <a:prstGeom prst="rect">
            <a:avLst/>
          </a:prstGeom>
          <a:solidFill>
            <a:schemeClr val="tx2">
              <a:lumMod val="60000"/>
              <a:lumOff val="40000"/>
            </a:schemeClr>
          </a:solidFill>
          <a:ln>
            <a:headEnd/>
            <a:tailEnd/>
          </a:ln>
        </p:spPr>
        <p:style>
          <a:lnRef idx="3">
            <a:schemeClr val="lt1"/>
          </a:lnRef>
          <a:fillRef idx="1">
            <a:schemeClr val="accent2"/>
          </a:fillRef>
          <a:effectRef idx="1">
            <a:schemeClr val="accent2"/>
          </a:effectRef>
          <a:fontRef idx="minor">
            <a:schemeClr val="lt1"/>
          </a:fontRef>
        </p:style>
        <p:txBody>
          <a:bodyPr anchor="ctr"/>
          <a:lstStyle/>
          <a:p>
            <a:pPr marL="0" lvl="2" algn="ctr">
              <a:spcBef>
                <a:spcPct val="50000"/>
              </a:spcBef>
              <a:defRPr/>
            </a:pPr>
            <a:r>
              <a:rPr lang="en-US" b="1" dirty="0">
                <a:latin typeface="Verdana" pitchFamily="34" charset="0"/>
              </a:rPr>
              <a:t>Annual business                        surveys </a:t>
            </a:r>
          </a:p>
        </p:txBody>
      </p:sp>
      <p:pic>
        <p:nvPicPr>
          <p:cNvPr id="39" name="Picture 14">
            <a:extLst>
              <a:ext uri="{FF2B5EF4-FFF2-40B4-BE49-F238E27FC236}">
                <a16:creationId xmlns:a16="http://schemas.microsoft.com/office/drawing/2014/main" xmlns="" id="{9B816FBE-FBC4-4E07-BF25-70A603C12AA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70174" y="4482496"/>
            <a:ext cx="1793212" cy="69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p:nvPr/>
        </p:nvGrpSpPr>
        <p:grpSpPr>
          <a:xfrm>
            <a:off x="450772" y="8435521"/>
            <a:ext cx="12992100" cy="1099567"/>
            <a:chOff x="609599" y="7548180"/>
            <a:chExt cx="12992100" cy="1099567"/>
          </a:xfrm>
        </p:grpSpPr>
        <p:sp>
          <p:nvSpPr>
            <p:cNvPr id="6" name="Rectangle 5">
              <a:extLst>
                <a:ext uri="{FF2B5EF4-FFF2-40B4-BE49-F238E27FC236}">
                  <a16:creationId xmlns:a16="http://schemas.microsoft.com/office/drawing/2014/main" xmlns="" id="{183F494B-3DFF-46D4-9BBB-181BAAEE2B85}"/>
                </a:ext>
              </a:extLst>
            </p:cNvPr>
            <p:cNvSpPr/>
            <p:nvPr/>
          </p:nvSpPr>
          <p:spPr>
            <a:xfrm>
              <a:off x="609599" y="7548180"/>
              <a:ext cx="10145203" cy="422936"/>
            </a:xfrm>
            <a:prstGeom prst="rect">
              <a:avLst/>
            </a:prstGeom>
          </p:spPr>
          <p:txBody>
            <a:bodyPr wrap="square">
              <a:spAutoFit/>
            </a:bodyPr>
            <a:lstStyle/>
            <a:p>
              <a:pPr lvl="1">
                <a:lnSpc>
                  <a:spcPts val="2500"/>
                </a:lnSpc>
                <a:spcBef>
                  <a:spcPts val="600"/>
                </a:spcBef>
                <a:buClr>
                  <a:schemeClr val="accent2"/>
                </a:buClr>
                <a:buFont typeface="Wingdings" panose="05000000000000000000" pitchFamily="2" charset="2"/>
                <a:buChar char="Ø"/>
              </a:pPr>
              <a:r>
                <a:rPr lang="en-US" altLang="en-US" sz="3000" i="1" dirty="0">
                  <a:solidFill>
                    <a:srgbClr val="002060"/>
                  </a:solidFill>
                  <a:latin typeface="Times New Roman" panose="02020603050405020304" pitchFamily="18" charset="0"/>
                  <a:cs typeface="Times New Roman" panose="02020603050405020304" pitchFamily="18" charset="0"/>
                </a:rPr>
                <a:t> All business surveys are based on SBR</a:t>
              </a:r>
            </a:p>
          </p:txBody>
        </p:sp>
        <p:sp>
          <p:nvSpPr>
            <p:cNvPr id="7" name="Rectangle 6">
              <a:extLst>
                <a:ext uri="{FF2B5EF4-FFF2-40B4-BE49-F238E27FC236}">
                  <a16:creationId xmlns:a16="http://schemas.microsoft.com/office/drawing/2014/main" xmlns="" id="{6122CA88-37B2-4BBA-8C33-FEC974ABC92A}"/>
                </a:ext>
              </a:extLst>
            </p:cNvPr>
            <p:cNvSpPr/>
            <p:nvPr/>
          </p:nvSpPr>
          <p:spPr>
            <a:xfrm>
              <a:off x="621160" y="8226130"/>
              <a:ext cx="12980539" cy="421617"/>
            </a:xfrm>
            <a:prstGeom prst="rect">
              <a:avLst/>
            </a:prstGeom>
          </p:spPr>
          <p:txBody>
            <a:bodyPr wrap="square">
              <a:spAutoFit/>
            </a:bodyPr>
            <a:lstStyle/>
            <a:p>
              <a:pPr lvl="1">
                <a:lnSpc>
                  <a:spcPts val="2500"/>
                </a:lnSpc>
                <a:spcBef>
                  <a:spcPts val="600"/>
                </a:spcBef>
                <a:buClr>
                  <a:schemeClr val="accent2"/>
                </a:buClr>
                <a:buFont typeface="Wingdings" panose="05000000000000000000" pitchFamily="2" charset="2"/>
                <a:buChar char="Ø"/>
              </a:pPr>
              <a:r>
                <a:rPr lang="en-US" altLang="en-US" sz="3000" i="1" dirty="0">
                  <a:solidFill>
                    <a:srgbClr val="002060"/>
                  </a:solidFill>
                  <a:latin typeface="Times New Roman" panose="02020603050405020304" pitchFamily="18" charset="0"/>
                  <a:cs typeface="Times New Roman" panose="02020603050405020304" pitchFamily="18" charset="0"/>
                </a:rPr>
                <a:t> GEOSTAT uses only one sampling frame for all business surveys</a:t>
              </a:r>
            </a:p>
          </p:txBody>
        </p:sp>
      </p:grpSp>
      <p:sp>
        <p:nvSpPr>
          <p:cNvPr id="48" name="TextBox 47"/>
          <p:cNvSpPr txBox="1"/>
          <p:nvPr/>
        </p:nvSpPr>
        <p:spPr>
          <a:xfrm>
            <a:off x="260840" y="6905081"/>
            <a:ext cx="8487911" cy="954107"/>
          </a:xfrm>
          <a:prstGeom prst="rect">
            <a:avLst/>
          </a:prstGeom>
          <a:noFill/>
        </p:spPr>
        <p:txBody>
          <a:bodyPr wrap="square" rtlCol="0">
            <a:spAutoFit/>
          </a:bodyPr>
          <a:lstStyle/>
          <a:p>
            <a:pPr lvl="3"/>
            <a:r>
              <a:rPr lang="en-US" sz="2800">
                <a:solidFill>
                  <a:schemeClr val="accent5">
                    <a:lumMod val="50000"/>
                  </a:schemeClr>
                </a:solidFill>
                <a:latin typeface="Sylfaen" pitchFamily="18" charset="0"/>
              </a:rPr>
              <a:t>Periodicity of receiving information</a:t>
            </a:r>
            <a:r>
              <a:rPr lang="ru-RU" sz="2800">
                <a:solidFill>
                  <a:schemeClr val="accent5">
                    <a:lumMod val="50000"/>
                  </a:schemeClr>
                </a:solidFill>
                <a:latin typeface="Sylfaen" pitchFamily="18" charset="0"/>
              </a:rPr>
              <a:t>:  </a:t>
            </a:r>
            <a:r>
              <a:rPr lang="en-US" sz="2800" b="1">
                <a:solidFill>
                  <a:schemeClr val="accent5">
                    <a:lumMod val="50000"/>
                  </a:schemeClr>
                </a:solidFill>
                <a:latin typeface="Sylfaen" pitchFamily="18" charset="0"/>
              </a:rPr>
              <a:t>monthly</a:t>
            </a:r>
          </a:p>
          <a:p>
            <a:pPr lvl="3"/>
            <a:r>
              <a:rPr lang="en-US" sz="2800">
                <a:solidFill>
                  <a:schemeClr val="accent5">
                    <a:lumMod val="50000"/>
                  </a:schemeClr>
                </a:solidFill>
                <a:latin typeface="Sylfaen" pitchFamily="18" charset="0"/>
              </a:rPr>
              <a:t>Presentation procedure</a:t>
            </a:r>
            <a:r>
              <a:rPr lang="ru-RU" sz="2800">
                <a:solidFill>
                  <a:schemeClr val="accent5">
                    <a:lumMod val="50000"/>
                  </a:schemeClr>
                </a:solidFill>
                <a:latin typeface="Sylfaen" pitchFamily="18" charset="0"/>
              </a:rPr>
              <a:t>: </a:t>
            </a:r>
            <a:r>
              <a:rPr lang="en-US" sz="2800" b="1">
                <a:solidFill>
                  <a:schemeClr val="accent5">
                    <a:lumMod val="50000"/>
                  </a:schemeClr>
                </a:solidFill>
                <a:latin typeface="Sylfaen" pitchFamily="18" charset="0"/>
              </a:rPr>
              <a:t>automated</a:t>
            </a:r>
            <a:r>
              <a:rPr lang="ru-RU" sz="2800">
                <a:solidFill>
                  <a:schemeClr val="accent5">
                    <a:lumMod val="50000"/>
                  </a:schemeClr>
                </a:solidFill>
                <a:latin typeface="Sylfaen" pitchFamily="18" charset="0"/>
              </a:rPr>
              <a:t> </a:t>
            </a:r>
            <a:endParaRPr lang="ru-RU" sz="2800" dirty="0">
              <a:solidFill>
                <a:schemeClr val="accent5">
                  <a:lumMod val="50000"/>
                </a:schemeClr>
              </a:solidFill>
              <a:latin typeface="Sylfaen" pitchFamily="18" charset="0"/>
            </a:endParaRPr>
          </a:p>
        </p:txBody>
      </p:sp>
    </p:spTree>
    <p:extLst>
      <p:ext uri="{BB962C8B-B14F-4D97-AF65-F5344CB8AC3E}">
        <p14:creationId xmlns:p14="http://schemas.microsoft.com/office/powerpoint/2010/main" val="3869054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750"/>
                                        <p:tgtEl>
                                          <p:spTgt spid="36"/>
                                        </p:tgtEl>
                                      </p:cBhvr>
                                    </p:animEffect>
                                  </p:childTnLst>
                                </p:cTn>
                              </p:par>
                              <p:par>
                                <p:cTn id="8" presetID="16" presetClass="entr" presetSubtype="21" fill="hold" grpId="0" nodeType="withEffect">
                                  <p:stCondLst>
                                    <p:cond delay="50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21"/>
          <p:cNvSpPr>
            <a:spLocks/>
          </p:cNvSpPr>
          <p:nvPr/>
        </p:nvSpPr>
        <p:spPr bwMode="auto">
          <a:xfrm>
            <a:off x="0" y="1247775"/>
            <a:ext cx="17554575" cy="927100"/>
          </a:xfrm>
          <a:custGeom>
            <a:avLst/>
            <a:gdLst>
              <a:gd name="T0" fmla="*/ 2147483647 w 7680"/>
              <a:gd name="T1" fmla="*/ 2147483647 h 404"/>
              <a:gd name="T2" fmla="*/ 2147483647 w 7680"/>
              <a:gd name="T3" fmla="*/ 0 h 404"/>
              <a:gd name="T4" fmla="*/ 0 w 7680"/>
              <a:gd name="T5" fmla="*/ 0 h 404"/>
              <a:gd name="T6" fmla="*/ 0 w 7680"/>
              <a:gd name="T7" fmla="*/ 2147483647 h 404"/>
              <a:gd name="T8" fmla="*/ 2147483647 w 7680"/>
              <a:gd name="T9" fmla="*/ 2147483647 h 404"/>
              <a:gd name="T10" fmla="*/ 2147483647 w 7680"/>
              <a:gd name="T11" fmla="*/ 2147483647 h 404"/>
              <a:gd name="T12" fmla="*/ 2147483647 w 7680"/>
              <a:gd name="T13" fmla="*/ 2147483647 h 404"/>
              <a:gd name="T14" fmla="*/ 2147483647 w 7680"/>
              <a:gd name="T15" fmla="*/ 2147483647 h 404"/>
              <a:gd name="T16" fmla="*/ 0 60000 65536"/>
              <a:gd name="T17" fmla="*/ 0 60000 65536"/>
              <a:gd name="T18" fmla="*/ 0 60000 65536"/>
              <a:gd name="T19" fmla="*/ 0 60000 65536"/>
              <a:gd name="T20" fmla="*/ 0 60000 65536"/>
              <a:gd name="T21" fmla="*/ 0 60000 65536"/>
              <a:gd name="T22" fmla="*/ 0 60000 65536"/>
              <a:gd name="T23" fmla="*/ 0 60000 65536"/>
              <a:gd name="T24" fmla="*/ 0 w 7680"/>
              <a:gd name="T25" fmla="*/ 0 h 404"/>
              <a:gd name="T26" fmla="*/ 7680 w 7680"/>
              <a:gd name="T27" fmla="*/ 404 h 4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0" h="404">
                <a:moveTo>
                  <a:pt x="7680" y="295"/>
                </a:moveTo>
                <a:cubicBezTo>
                  <a:pt x="7680" y="0"/>
                  <a:pt x="7680" y="0"/>
                  <a:pt x="7680" y="0"/>
                </a:cubicBezTo>
                <a:cubicBezTo>
                  <a:pt x="0" y="0"/>
                  <a:pt x="0" y="0"/>
                  <a:pt x="0" y="0"/>
                </a:cubicBezTo>
                <a:cubicBezTo>
                  <a:pt x="0" y="295"/>
                  <a:pt x="0" y="295"/>
                  <a:pt x="0" y="295"/>
                </a:cubicBezTo>
                <a:cubicBezTo>
                  <a:pt x="3708" y="404"/>
                  <a:pt x="3708" y="404"/>
                  <a:pt x="3708" y="404"/>
                </a:cubicBezTo>
                <a:cubicBezTo>
                  <a:pt x="3720" y="387"/>
                  <a:pt x="3690" y="259"/>
                  <a:pt x="3756" y="255"/>
                </a:cubicBezTo>
                <a:cubicBezTo>
                  <a:pt x="4004" y="243"/>
                  <a:pt x="3960" y="387"/>
                  <a:pt x="3972" y="404"/>
                </a:cubicBezTo>
                <a:lnTo>
                  <a:pt x="7680" y="295"/>
                </a:lnTo>
                <a:close/>
              </a:path>
            </a:pathLst>
          </a:custGeom>
          <a:solidFill>
            <a:srgbClr val="77D1F6"/>
          </a:solidFill>
          <a:ln w="9525">
            <a:noFill/>
            <a:miter lim="800000"/>
            <a:headEnd/>
            <a:tailEnd/>
          </a:ln>
        </p:spPr>
        <p:txBody>
          <a:bodyPr/>
          <a:lstStyle/>
          <a:p>
            <a:endParaRPr lang="ru-RU">
              <a:latin typeface="BPG Nino Mtavruli"/>
            </a:endParaRPr>
          </a:p>
        </p:txBody>
      </p:sp>
      <p:sp>
        <p:nvSpPr>
          <p:cNvPr id="36" name="Freeform 22"/>
          <p:cNvSpPr>
            <a:spLocks/>
          </p:cNvSpPr>
          <p:nvPr/>
        </p:nvSpPr>
        <p:spPr bwMode="auto">
          <a:xfrm>
            <a:off x="0" y="300038"/>
            <a:ext cx="17554575" cy="1876425"/>
          </a:xfrm>
          <a:custGeom>
            <a:avLst/>
            <a:gdLst>
              <a:gd name="T0" fmla="*/ 2147483647 w 7680"/>
              <a:gd name="T1" fmla="*/ 2147483647 h 818"/>
              <a:gd name="T2" fmla="*/ 2147483647 w 7680"/>
              <a:gd name="T3" fmla="*/ 0 h 818"/>
              <a:gd name="T4" fmla="*/ 0 w 7680"/>
              <a:gd name="T5" fmla="*/ 0 h 818"/>
              <a:gd name="T6" fmla="*/ 0 w 7680"/>
              <a:gd name="T7" fmla="*/ 2147483647 h 818"/>
              <a:gd name="T8" fmla="*/ 2147483647 w 7680"/>
              <a:gd name="T9" fmla="*/ 2147483647 h 818"/>
              <a:gd name="T10" fmla="*/ 2147483647 w 7680"/>
              <a:gd name="T11" fmla="*/ 2147483647 h 818"/>
              <a:gd name="T12" fmla="*/ 2147483647 w 7680"/>
              <a:gd name="T13" fmla="*/ 2147483647 h 818"/>
              <a:gd name="T14" fmla="*/ 2147483647 w 7680"/>
              <a:gd name="T15" fmla="*/ 2147483647 h 818"/>
              <a:gd name="T16" fmla="*/ 0 60000 65536"/>
              <a:gd name="T17" fmla="*/ 0 60000 65536"/>
              <a:gd name="T18" fmla="*/ 0 60000 65536"/>
              <a:gd name="T19" fmla="*/ 0 60000 65536"/>
              <a:gd name="T20" fmla="*/ 0 60000 65536"/>
              <a:gd name="T21" fmla="*/ 0 60000 65536"/>
              <a:gd name="T22" fmla="*/ 0 60000 65536"/>
              <a:gd name="T23" fmla="*/ 0 60000 65536"/>
              <a:gd name="T24" fmla="*/ 0 w 7680"/>
              <a:gd name="T25" fmla="*/ 0 h 818"/>
              <a:gd name="T26" fmla="*/ 7680 w 7680"/>
              <a:gd name="T27" fmla="*/ 818 h 8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0" h="818">
                <a:moveTo>
                  <a:pt x="7680" y="522"/>
                </a:moveTo>
                <a:cubicBezTo>
                  <a:pt x="7680" y="0"/>
                  <a:pt x="7680" y="0"/>
                  <a:pt x="7680" y="0"/>
                </a:cubicBezTo>
                <a:cubicBezTo>
                  <a:pt x="0" y="0"/>
                  <a:pt x="0" y="0"/>
                  <a:pt x="0" y="0"/>
                </a:cubicBezTo>
                <a:cubicBezTo>
                  <a:pt x="0" y="522"/>
                  <a:pt x="0" y="522"/>
                  <a:pt x="0" y="522"/>
                </a:cubicBezTo>
                <a:cubicBezTo>
                  <a:pt x="3708" y="818"/>
                  <a:pt x="3708" y="818"/>
                  <a:pt x="3708" y="818"/>
                </a:cubicBezTo>
                <a:cubicBezTo>
                  <a:pt x="3720" y="774"/>
                  <a:pt x="3766" y="564"/>
                  <a:pt x="3832" y="564"/>
                </a:cubicBezTo>
                <a:cubicBezTo>
                  <a:pt x="3898" y="564"/>
                  <a:pt x="3965" y="774"/>
                  <a:pt x="3977" y="818"/>
                </a:cubicBezTo>
                <a:lnTo>
                  <a:pt x="7680" y="522"/>
                </a:lnTo>
                <a:close/>
              </a:path>
            </a:pathLst>
          </a:custGeom>
          <a:solidFill>
            <a:srgbClr val="00B4F0"/>
          </a:solidFill>
          <a:ln w="9525">
            <a:noFill/>
            <a:miter lim="800000"/>
            <a:headEnd/>
            <a:tailEnd/>
          </a:ln>
        </p:spPr>
        <p:txBody>
          <a:bodyPr/>
          <a:lstStyle/>
          <a:p>
            <a:endParaRPr lang="ru-RU">
              <a:latin typeface="BPG Nino Mtavruli"/>
            </a:endParaRPr>
          </a:p>
        </p:txBody>
      </p:sp>
      <p:pic>
        <p:nvPicPr>
          <p:cNvPr id="38915" name="Рисунок 39"/>
          <p:cNvPicPr>
            <a:picLocks noChangeAspect="1"/>
          </p:cNvPicPr>
          <p:nvPr/>
        </p:nvPicPr>
        <p:blipFill>
          <a:blip r:embed="rId2"/>
          <a:srcRect/>
          <a:stretch>
            <a:fillRect/>
          </a:stretch>
        </p:blipFill>
        <p:spPr bwMode="auto">
          <a:xfrm>
            <a:off x="0" y="0"/>
            <a:ext cx="17621250" cy="2198688"/>
          </a:xfrm>
          <a:prstGeom prst="rect">
            <a:avLst/>
          </a:prstGeom>
          <a:noFill/>
          <a:ln w="9525">
            <a:noFill/>
            <a:miter lim="800000"/>
            <a:headEnd/>
            <a:tailEnd/>
          </a:ln>
        </p:spPr>
      </p:pic>
      <p:sp>
        <p:nvSpPr>
          <p:cNvPr id="13" name="Прямоугольник 12">
            <a:extLst>
              <a:ext uri="{FF2B5EF4-FFF2-40B4-BE49-F238E27FC236}"/>
            </a:extLst>
          </p:cNvPr>
          <p:cNvSpPr/>
          <p:nvPr/>
        </p:nvSpPr>
        <p:spPr>
          <a:xfrm>
            <a:off x="898525" y="336550"/>
            <a:ext cx="14325600" cy="701675"/>
          </a:xfrm>
          <a:prstGeom prst="rect">
            <a:avLst/>
          </a:prstGeom>
        </p:spPr>
        <p:txBody>
          <a:bodyPr>
            <a:spAutoFit/>
          </a:bodyPr>
          <a:lstStyle/>
          <a:p>
            <a:pPr algn="ctr">
              <a:spcBef>
                <a:spcPct val="50000"/>
              </a:spcBef>
            </a:pPr>
            <a:r>
              <a:rPr lang="en-US" sz="4000" b="1">
                <a:solidFill>
                  <a:schemeClr val="bg1"/>
                </a:solidFill>
                <a:latin typeface="BPG Nino Mtavruli"/>
              </a:rPr>
              <a:t>Data received from NAPR and the Revenue Service</a:t>
            </a:r>
            <a:r>
              <a:rPr lang="ru-RU" sz="4000" b="1">
                <a:solidFill>
                  <a:schemeClr val="bg1"/>
                </a:solidFill>
                <a:latin typeface="BPG Nino Mtavruli"/>
              </a:rPr>
              <a:t> </a:t>
            </a:r>
            <a:endParaRPr lang="en-US" altLang="en-US" sz="4000" b="1">
              <a:solidFill>
                <a:schemeClr val="bg1"/>
              </a:solidFill>
              <a:latin typeface="BPG Nino Mtavruli"/>
              <a:cs typeface="Times New Roman" pitchFamily="18" charset="0"/>
            </a:endParaRPr>
          </a:p>
        </p:txBody>
      </p:sp>
      <p:grpSp>
        <p:nvGrpSpPr>
          <p:cNvPr id="38917" name="Группа 6"/>
          <p:cNvGrpSpPr>
            <a:grpSpLocks/>
          </p:cNvGrpSpPr>
          <p:nvPr/>
        </p:nvGrpSpPr>
        <p:grpSpPr bwMode="auto">
          <a:xfrm>
            <a:off x="0" y="1119188"/>
            <a:ext cx="17556163" cy="1584325"/>
            <a:chOff x="0" y="1118588"/>
            <a:chExt cx="17556163" cy="1585314"/>
          </a:xfrm>
        </p:grpSpPr>
        <p:pic>
          <p:nvPicPr>
            <p:cNvPr id="38919" name="Рисунок 40"/>
            <p:cNvPicPr>
              <a:picLocks noChangeAspect="1"/>
            </p:cNvPicPr>
            <p:nvPr/>
          </p:nvPicPr>
          <p:blipFill>
            <a:blip r:embed="rId3"/>
            <a:srcRect/>
            <a:stretch>
              <a:fillRect/>
            </a:stretch>
          </p:blipFill>
          <p:spPr bwMode="auto">
            <a:xfrm>
              <a:off x="0" y="1118588"/>
              <a:ext cx="17556163" cy="1435582"/>
            </a:xfrm>
            <a:prstGeom prst="rect">
              <a:avLst/>
            </a:prstGeom>
            <a:noFill/>
            <a:ln w="9525">
              <a:noFill/>
              <a:miter lim="800000"/>
              <a:headEnd/>
              <a:tailEnd/>
            </a:ln>
          </p:spPr>
        </p:pic>
        <p:grpSp>
          <p:nvGrpSpPr>
            <p:cNvPr id="38920" name="Группа 5"/>
            <p:cNvGrpSpPr>
              <a:grpSpLocks/>
            </p:cNvGrpSpPr>
            <p:nvPr/>
          </p:nvGrpSpPr>
          <p:grpSpPr bwMode="auto">
            <a:xfrm>
              <a:off x="8013700" y="1694252"/>
              <a:ext cx="1555750" cy="1009650"/>
              <a:chOff x="8013700" y="1694252"/>
              <a:chExt cx="1555750" cy="1009650"/>
            </a:xfrm>
          </p:grpSpPr>
          <p:sp>
            <p:nvSpPr>
              <p:cNvPr id="5" name="Прямоугольник 4">
                <a:extLst>
                  <a:ext uri="{FF2B5EF4-FFF2-40B4-BE49-F238E27FC236}"/>
                </a:extLst>
              </p:cNvPr>
              <p:cNvSpPr/>
              <p:nvPr/>
            </p:nvSpPr>
            <p:spPr>
              <a:xfrm>
                <a:off x="8013700" y="1693622"/>
                <a:ext cx="1555750" cy="1010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38922" name="Рисунок 2"/>
              <p:cNvPicPr>
                <a:picLocks noChangeAspect="1"/>
              </p:cNvPicPr>
              <p:nvPr/>
            </p:nvPicPr>
            <p:blipFill>
              <a:blip r:embed="rId4"/>
              <a:srcRect/>
              <a:stretch>
                <a:fillRect/>
              </a:stretch>
            </p:blipFill>
            <p:spPr bwMode="auto">
              <a:xfrm>
                <a:off x="8163720" y="1733490"/>
                <a:ext cx="1221580" cy="787748"/>
              </a:xfrm>
              <a:prstGeom prst="rect">
                <a:avLst/>
              </a:prstGeom>
              <a:noFill/>
              <a:ln w="9525">
                <a:noFill/>
                <a:miter lim="800000"/>
                <a:headEnd/>
                <a:tailEnd/>
              </a:ln>
            </p:spPr>
          </p:pic>
        </p:grpSp>
      </p:grpSp>
      <p:sp>
        <p:nvSpPr>
          <p:cNvPr id="25" name="Прямоугольник 11">
            <a:extLst>
              <a:ext uri="{FF2B5EF4-FFF2-40B4-BE49-F238E27FC236}"/>
            </a:extLst>
          </p:cNvPr>
          <p:cNvSpPr/>
          <p:nvPr/>
        </p:nvSpPr>
        <p:spPr>
          <a:xfrm>
            <a:off x="898525" y="3149600"/>
            <a:ext cx="15614650" cy="6463308"/>
          </a:xfrm>
          <a:prstGeom prst="rect">
            <a:avLst/>
          </a:prstGeom>
        </p:spPr>
        <p:txBody>
          <a:bodyPr>
            <a:spAutoFit/>
          </a:bodyPr>
          <a:lstStyle/>
          <a:p>
            <a:r>
              <a:rPr lang="en-US" sz="3200" b="1">
                <a:latin typeface="Sylfaen" pitchFamily="18" charset="0"/>
              </a:rPr>
              <a:t>The Business Register receives the following data from NAPR and the Revenue Service</a:t>
            </a:r>
            <a:r>
              <a:rPr lang="ka-GE" sz="3200" b="1">
                <a:latin typeface="Sylfaen" pitchFamily="18" charset="0"/>
              </a:rPr>
              <a:t>:</a:t>
            </a:r>
            <a:endParaRPr lang="ru-RU" sz="3200" b="1">
              <a:latin typeface="Sylfaen" pitchFamily="18" charset="0"/>
            </a:endParaRPr>
          </a:p>
          <a:p>
            <a:endParaRPr lang="ru-RU" sz="3200" b="1">
              <a:latin typeface="Sylfaen" pitchFamily="18" charset="0"/>
            </a:endParaRPr>
          </a:p>
          <a:p>
            <a:pPr marL="914400" lvl="1" indent="-457200">
              <a:buFont typeface="Wingdings" pitchFamily="2" charset="2"/>
              <a:buChar char="§"/>
            </a:pPr>
            <a:r>
              <a:rPr lang="en-US" sz="3200">
                <a:latin typeface="Sylfaen" pitchFamily="18" charset="0"/>
              </a:rPr>
              <a:t>Identification number</a:t>
            </a:r>
          </a:p>
          <a:p>
            <a:pPr marL="914400" lvl="1" indent="-457200">
              <a:buFont typeface="Wingdings" pitchFamily="2" charset="2"/>
              <a:buChar char="§"/>
            </a:pPr>
            <a:r>
              <a:rPr lang="en-US" sz="3200">
                <a:latin typeface="Sylfaen" pitchFamily="18" charset="0"/>
              </a:rPr>
              <a:t>Name of economic entity</a:t>
            </a:r>
          </a:p>
          <a:p>
            <a:pPr marL="914400" lvl="1" indent="-457200">
              <a:buFont typeface="Wingdings" pitchFamily="2" charset="2"/>
              <a:buChar char="§"/>
            </a:pPr>
            <a:r>
              <a:rPr lang="en-US" sz="3200">
                <a:latin typeface="Sylfaen" pitchFamily="18" charset="0"/>
              </a:rPr>
              <a:t>Registered address</a:t>
            </a:r>
          </a:p>
          <a:p>
            <a:pPr marL="914400" lvl="1" indent="-457200">
              <a:buFont typeface="Wingdings" pitchFamily="2" charset="2"/>
              <a:buChar char="§"/>
            </a:pPr>
            <a:r>
              <a:rPr lang="en-US" sz="3200" smtClean="0">
                <a:latin typeface="Sylfaen" pitchFamily="18" charset="0"/>
              </a:rPr>
              <a:t>Telephone</a:t>
            </a:r>
            <a:r>
              <a:rPr lang="ru-RU" sz="3200">
                <a:latin typeface="Sylfaen" pitchFamily="18" charset="0"/>
              </a:rPr>
              <a:t>, </a:t>
            </a:r>
            <a:r>
              <a:rPr lang="en-US" sz="3200">
                <a:latin typeface="Sylfaen" pitchFamily="18" charset="0"/>
              </a:rPr>
              <a:t>fax</a:t>
            </a:r>
            <a:r>
              <a:rPr lang="ru-RU" sz="3200">
                <a:latin typeface="Sylfaen" pitchFamily="18" charset="0"/>
              </a:rPr>
              <a:t>, </a:t>
            </a:r>
            <a:r>
              <a:rPr lang="en-US" sz="3200">
                <a:latin typeface="Sylfaen" pitchFamily="18" charset="0"/>
              </a:rPr>
              <a:t>e-mail</a:t>
            </a:r>
          </a:p>
          <a:p>
            <a:pPr marL="914400" lvl="1" indent="-457200">
              <a:buFont typeface="Wingdings" pitchFamily="2" charset="2"/>
              <a:buChar char="§"/>
            </a:pPr>
            <a:r>
              <a:rPr lang="en-US" sz="3200">
                <a:latin typeface="Sylfaen" pitchFamily="18" charset="0"/>
              </a:rPr>
              <a:t>Legal organisational form</a:t>
            </a:r>
          </a:p>
          <a:p>
            <a:pPr marL="914400" lvl="1" indent="-457200">
              <a:buFont typeface="Wingdings" pitchFamily="2" charset="2"/>
              <a:buChar char="§"/>
            </a:pPr>
            <a:r>
              <a:rPr lang="en-US" sz="3200">
                <a:latin typeface="Sylfaen" pitchFamily="18" charset="0"/>
              </a:rPr>
              <a:t>Ownership type</a:t>
            </a:r>
          </a:p>
          <a:p>
            <a:pPr marL="914400" lvl="1" indent="-457200">
              <a:buFont typeface="Wingdings" pitchFamily="2" charset="2"/>
              <a:buChar char="§"/>
            </a:pPr>
            <a:r>
              <a:rPr lang="en-US" sz="3200">
                <a:latin typeface="Sylfaen" pitchFamily="18" charset="0"/>
              </a:rPr>
              <a:t>First name and last name of the head</a:t>
            </a:r>
          </a:p>
          <a:p>
            <a:pPr marL="914400" lvl="1" indent="-457200">
              <a:buFont typeface="Wingdings" pitchFamily="2" charset="2"/>
              <a:buChar char="§"/>
            </a:pPr>
            <a:r>
              <a:rPr lang="en-US" sz="3200">
                <a:latin typeface="Sylfaen" pitchFamily="18" charset="0"/>
              </a:rPr>
              <a:t>Date of registration with the state registration authority</a:t>
            </a:r>
          </a:p>
          <a:p>
            <a:pPr marL="914400" lvl="1" indent="-457200">
              <a:buFont typeface="Wingdings" pitchFamily="2" charset="2"/>
              <a:buChar char="§"/>
            </a:pPr>
            <a:r>
              <a:rPr lang="en-US" sz="3200">
                <a:latin typeface="Sylfaen" pitchFamily="18" charset="0"/>
              </a:rPr>
              <a:t>Economic activities</a:t>
            </a:r>
            <a:r>
              <a:rPr lang="ru-RU" sz="3200">
                <a:latin typeface="Sylfaen" pitchFamily="18" charset="0"/>
              </a:rPr>
              <a:t> (</a:t>
            </a:r>
            <a:r>
              <a:rPr lang="en-US" sz="3200">
                <a:latin typeface="Sylfaen" pitchFamily="18" charset="0"/>
              </a:rPr>
              <a:t>principal and others</a:t>
            </a:r>
            <a:r>
              <a:rPr lang="ru-RU" sz="3200">
                <a:latin typeface="Sylfaen" pitchFamily="18" charset="0"/>
              </a:rPr>
              <a:t>)</a:t>
            </a:r>
            <a:endParaRPr lang="en-US" sz="3200">
              <a:latin typeface="Sylfaen" pitchFamily="18" charset="0"/>
            </a:endParaRPr>
          </a:p>
          <a:p>
            <a:pPr marL="914400" lvl="1" indent="-457200">
              <a:buFont typeface="Wingdings" pitchFamily="2" charset="2"/>
              <a:buChar char="§"/>
            </a:pPr>
            <a:r>
              <a:rPr lang="en-US" sz="3200">
                <a:latin typeface="Sylfaen" pitchFamily="18" charset="0"/>
              </a:rPr>
              <a:t>Last name and first name of partners, positions, addresses, shares of statutory capital</a:t>
            </a:r>
          </a:p>
          <a:p>
            <a:endParaRPr lang="en-US" sz="3000" b="1">
              <a:solidFill>
                <a:srgbClr val="0080BD"/>
              </a:solidFill>
              <a:latin typeface="BPG Nino Mtavruli"/>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750"/>
                                        <p:tgtEl>
                                          <p:spTgt spid="36"/>
                                        </p:tgtEl>
                                      </p:cBhvr>
                                    </p:animEffect>
                                  </p:childTnLst>
                                </p:cTn>
                              </p:par>
                              <p:par>
                                <p:cTn id="8" presetID="16" presetClass="entr" presetSubtype="21" fill="hold" grpId="0" nodeType="withEffect">
                                  <p:stCondLst>
                                    <p:cond delay="50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750"/>
                                        <p:tgtEl>
                                          <p:spTgt spid="34"/>
                                        </p:tgtEl>
                                      </p:cBhvr>
                                    </p:animEffect>
                                  </p:childTnLst>
                                </p:cTn>
                              </p:par>
                            </p:childTnLst>
                          </p:cTn>
                        </p:par>
                        <p:par>
                          <p:cTn id="11" fill="hold">
                            <p:stCondLst>
                              <p:cond delay="1250"/>
                            </p:stCondLst>
                            <p:childTnLst>
                              <p:par>
                                <p:cTn id="12" presetID="23" presetClass="entr" presetSubtype="16"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25" grpId="0"/>
    </p:bldLst>
  </p:timing>
</p:sld>
</file>

<file path=ppt/theme/theme1.xml><?xml version="1.0" encoding="utf-8"?>
<a:theme xmlns:a="http://schemas.openxmlformats.org/drawingml/2006/main" name="Тема Office">
  <a:themeElements>
    <a:clrScheme name="dziritadi peri">
      <a:dk1>
        <a:sysClr val="windowText" lastClr="000000"/>
      </a:dk1>
      <a:lt1>
        <a:sysClr val="window" lastClr="FFFFFF"/>
      </a:lt1>
      <a:dk2>
        <a:srgbClr val="44546A"/>
      </a:dk2>
      <a:lt2>
        <a:srgbClr val="E7E6E6"/>
      </a:lt2>
      <a:accent1>
        <a:srgbClr val="0080BD"/>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ziritadi shripti">
      <a:majorFont>
        <a:latin typeface="BPG Nino Mtavruli"/>
        <a:ea typeface=""/>
        <a:cs typeface=""/>
      </a:majorFont>
      <a:minorFont>
        <a:latin typeface="BPG Nino Mtavruli"/>
        <a:ea typeface=""/>
        <a:cs typeface=""/>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9254</TotalTime>
  <Words>1410</Words>
  <Application>Microsoft Office PowerPoint</Application>
  <PresentationFormat>Custom</PresentationFormat>
  <Paragraphs>323</Paragraphs>
  <Slides>30</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AcadNusx</vt:lpstr>
      <vt:lpstr>Arial</vt:lpstr>
      <vt:lpstr>BPG Nino Mtavruli</vt:lpstr>
      <vt:lpstr>Calibri</vt:lpstr>
      <vt:lpstr>Calibri Bold</vt:lpstr>
      <vt:lpstr>Calibri Light</vt:lpstr>
      <vt:lpstr>Sylfaen</vt:lpstr>
      <vt:lpstr>Times New Roman</vt:lpstr>
      <vt:lpstr>Verdana</vt:lpstr>
      <vt:lpstr>Wingdings</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Ya Blondinko Edition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Perfectos</dc:creator>
  <cp:lastModifiedBy>manana telia</cp:lastModifiedBy>
  <cp:revision>850</cp:revision>
  <cp:lastPrinted>2019-09-26T13:34:06Z</cp:lastPrinted>
  <dcterms:created xsi:type="dcterms:W3CDTF">2018-07-08T14:40:02Z</dcterms:created>
  <dcterms:modified xsi:type="dcterms:W3CDTF">2019-09-26T13:55:25Z</dcterms:modified>
</cp:coreProperties>
</file>