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9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5765-A8D0-4F5B-90E5-EA0C94A8269A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ADE3-C365-4C64-BB50-413DB6579C7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7268-758A-49BF-8FCE-7F5B26C24BD7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2633-13F0-4CE8-8CF2-7B4ACE10C45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DEF70-8289-4FEF-8C7E-09E42CD25D54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ED6D7-F62A-476B-A60A-90C49958DA6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181A7-0576-44C2-997B-CFB3D9B7F36E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5F12-2AA2-49B4-B5F0-1427CEAF294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97F5-A07E-44D7-AFBC-D0306698C65E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017D5-1F6D-4A60-AFC9-9F4F8A5473D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A547-AFA0-4093-86AA-4794F73AA8AE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13F72-2588-4BE6-AD08-57909DA5183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4F41-B953-4A65-8B12-1CC09CAA5320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331DC-D194-497F-9D2D-4B4A724D846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FE524-A816-4990-83C4-6F59559325A5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96638-8E9D-4729-B17B-AE507607E5D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CCE6-BA95-450D-A3EC-791A8AB9ED7D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F55A0-E261-4577-A7FC-C7E25D18746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A1611-B6A3-4CE3-91E4-9A448B5B84A8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5F3F2-4244-47C1-B3C1-B7C7ADD1413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A977-CD88-4298-8B01-9441FB9A88DE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C5584-5F5A-44BB-BCE7-F5FCAE56375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C10772-4325-4F9A-9A8C-D9C58815657D}" type="datetimeFigureOut">
              <a:rPr lang="it-IT"/>
              <a:pPr>
                <a:defRPr/>
              </a:pPr>
              <a:t>14/03/2012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F270D-A957-446B-A2CE-9197A1A14FF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2" r:id="rId2"/>
    <p:sldLayoutId id="2147483781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82" r:id="rId9"/>
    <p:sldLayoutId id="2147483778" r:id="rId10"/>
    <p:sldLayoutId id="214748377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br>
              <a:rPr lang="it-IT" dirty="0" smtClean="0"/>
            </a:br>
            <a:r>
              <a:rPr lang="it-IT" sz="3600" dirty="0" smtClean="0"/>
              <a:t>ECE  - </a:t>
            </a:r>
            <a:r>
              <a:rPr lang="it-IT" sz="3600" dirty="0" err="1" smtClean="0"/>
              <a:t>Conference</a:t>
            </a:r>
            <a:r>
              <a:rPr lang="it-IT" sz="3600" dirty="0" smtClean="0"/>
              <a:t> </a:t>
            </a:r>
            <a:r>
              <a:rPr lang="it-IT" sz="3600" dirty="0" err="1" smtClean="0"/>
              <a:t>of</a:t>
            </a:r>
            <a:r>
              <a:rPr lang="it-IT" sz="3600" dirty="0" smtClean="0"/>
              <a:t> </a:t>
            </a:r>
            <a:r>
              <a:rPr lang="it-IT" sz="3600" dirty="0" err="1" smtClean="0"/>
              <a:t>European</a:t>
            </a:r>
            <a:r>
              <a:rPr lang="it-IT" sz="3600" dirty="0" smtClean="0"/>
              <a:t> </a:t>
            </a:r>
            <a:r>
              <a:rPr lang="it-IT" sz="3600" dirty="0" err="1" smtClean="0"/>
              <a:t>Statisticians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Work Session on Gender Statistics </a:t>
            </a:r>
            <a:br>
              <a:rPr lang="en-US" sz="3600" dirty="0" smtClean="0"/>
            </a:br>
            <a:r>
              <a:rPr lang="it-IT" sz="3600" dirty="0" smtClean="0"/>
              <a:t>Geneva, 12-14 March 2012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3314" name="Sottotitolo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8039100" cy="3128963"/>
          </a:xfrm>
        </p:spPr>
        <p:txBody>
          <a:bodyPr/>
          <a:lstStyle/>
          <a:p>
            <a:pPr marR="0"/>
            <a:r>
              <a:rPr lang="it-IT" sz="4000" i="1" smtClean="0"/>
              <a:t>Indicators  of  gender  equality </a:t>
            </a:r>
            <a:br>
              <a:rPr lang="it-IT" sz="4000" i="1" smtClean="0"/>
            </a:br>
            <a:endParaRPr lang="it-IT" sz="2800" i="1" smtClean="0"/>
          </a:p>
          <a:p>
            <a:pPr marR="0"/>
            <a:r>
              <a:rPr lang="en-US" sz="2800" smtClean="0"/>
              <a:t>Task Force on Indicators of </a:t>
            </a:r>
          </a:p>
          <a:p>
            <a:pPr marR="0"/>
            <a:r>
              <a:rPr lang="en-US" sz="2800" smtClean="0"/>
              <a:t>Gender Equality</a:t>
            </a:r>
          </a:p>
          <a:p>
            <a:pPr marR="0" algn="l"/>
            <a:r>
              <a:rPr lang="en-US" sz="2800" smtClean="0"/>
              <a:t>Cristina Freguja</a:t>
            </a:r>
          </a:p>
          <a:p>
            <a:pPr marR="0" algn="ctr"/>
            <a:endParaRPr lang="en-US" sz="2800" smtClean="0"/>
          </a:p>
          <a:p>
            <a:pPr marR="0"/>
            <a:r>
              <a:rPr lang="en-US" sz="2800" smtClean="0"/>
              <a:t> </a:t>
            </a:r>
            <a:endParaRPr lang="it-IT" sz="2800" smtClean="0"/>
          </a:p>
          <a:p>
            <a:pPr marR="0"/>
            <a:endParaRPr lang="it-IT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1. Task </a:t>
            </a:r>
            <a:r>
              <a:rPr lang="it-IT" dirty="0" err="1" smtClean="0"/>
              <a:t>Force</a:t>
            </a:r>
            <a:r>
              <a:rPr lang="it-IT" dirty="0" smtClean="0"/>
              <a:t> </a:t>
            </a:r>
            <a:r>
              <a:rPr lang="it-IT" dirty="0" err="1" smtClean="0"/>
              <a:t>Members</a:t>
            </a:r>
            <a:r>
              <a:rPr lang="it-IT" dirty="0" smtClean="0"/>
              <a:t> and </a:t>
            </a:r>
            <a:r>
              <a:rPr lang="it-IT" dirty="0" err="1" smtClean="0"/>
              <a:t>contributors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Mr Andres Vikat, UNECE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Ms Rajni Madan, Australian Bureau of Statistics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Mr Dean Adams, Australian Bureau of Statistics</a:t>
            </a:r>
            <a:endParaRPr lang="it-IT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Ms Yafit Alfandari, Central Bureau of Statistics, Israel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Ms Maria José Carrilho, National Statistics Institute, Portugal</a:t>
            </a:r>
          </a:p>
          <a:p>
            <a:pPr>
              <a:lnSpc>
                <a:spcPct val="90000"/>
              </a:lnSpc>
            </a:pPr>
            <a:r>
              <a:rPr lang="it-IT" sz="2400" smtClean="0"/>
              <a:t>Ms Teresa Escudero, National Statistics Institute, Spain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Ms Karen Hurrell, Equality and Human Rights Commission, United Kingdom</a:t>
            </a:r>
          </a:p>
          <a:p>
            <a:pPr>
              <a:lnSpc>
                <a:spcPct val="90000"/>
              </a:lnSpc>
            </a:pPr>
            <a:r>
              <a:rPr lang="it-IT" sz="2400" smtClean="0"/>
              <a:t>Ms Ilze Burkevica, European Institute for Gender Equality</a:t>
            </a:r>
          </a:p>
          <a:p>
            <a:pPr>
              <a:lnSpc>
                <a:spcPct val="90000"/>
              </a:lnSpc>
            </a:pPr>
            <a:r>
              <a:rPr lang="it-IT" sz="2400" smtClean="0"/>
              <a:t>Ms Sabine Gagel, Eurostat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2. Task </a:t>
            </a:r>
            <a:r>
              <a:rPr lang="it-IT" dirty="0" err="1" smtClean="0"/>
              <a:t>Force</a:t>
            </a:r>
            <a:r>
              <a:rPr lang="it-IT" dirty="0" smtClean="0"/>
              <a:t> </a:t>
            </a:r>
            <a:r>
              <a:rPr lang="it-IT" dirty="0" err="1" smtClean="0"/>
              <a:t>Members</a:t>
            </a:r>
            <a:r>
              <a:rPr lang="it-IT" dirty="0" smtClean="0"/>
              <a:t> and </a:t>
            </a:r>
            <a:r>
              <a:rPr lang="it-IT" dirty="0" err="1" smtClean="0"/>
              <a:t>contributors</a:t>
            </a:r>
            <a:endParaRPr lang="it-IT" dirty="0"/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Ms Karen Hurrell, Equality and Human Rights Commission, United Kingdom</a:t>
            </a:r>
            <a:endParaRPr lang="it-IT" smtClean="0"/>
          </a:p>
          <a:p>
            <a:r>
              <a:rPr lang="en-US" smtClean="0"/>
              <a:t>Ms Adriana Mata Greenwood, International Labour Office</a:t>
            </a:r>
            <a:r>
              <a:rPr lang="en-GB" smtClean="0"/>
              <a:t> </a:t>
            </a:r>
          </a:p>
          <a:p>
            <a:r>
              <a:rPr lang="en-GB" smtClean="0"/>
              <a:t>Mr Piotr Ronkowski, Eurostat</a:t>
            </a:r>
            <a:endParaRPr lang="it-IT" smtClean="0"/>
          </a:p>
          <a:p>
            <a:r>
              <a:rPr lang="en-GB" smtClean="0"/>
              <a:t>Ms Lidia Gargiulo, Istat – Italian National Institute of Statistics</a:t>
            </a:r>
          </a:p>
          <a:p>
            <a:r>
              <a:rPr lang="en-GB" smtClean="0"/>
              <a:t>Ms Giusy Muratore , Istat</a:t>
            </a:r>
          </a:p>
          <a:p>
            <a:r>
              <a:rPr lang="en-GB" smtClean="0"/>
              <a:t>Ms Sara Demofonti , Istat</a:t>
            </a:r>
            <a:endParaRPr 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it-IT" smtClean="0"/>
          </a:p>
          <a:p>
            <a:pPr>
              <a:buFont typeface="Wingdings 2" pitchFamily="18" charset="2"/>
              <a:buNone/>
            </a:pPr>
            <a:endParaRPr lang="it-IT" smtClean="0"/>
          </a:p>
          <a:p>
            <a:pPr algn="ctr">
              <a:buFont typeface="Wingdings 2" pitchFamily="18" charset="2"/>
              <a:buNone/>
            </a:pPr>
            <a:r>
              <a:rPr lang="it-IT" sz="4400" smtClean="0">
                <a:solidFill>
                  <a:srgbClr val="FF0000"/>
                </a:solidFill>
              </a:rPr>
              <a:t>Thanks for your attention!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Background 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need to monitor progress towards internationally agreed gender-related policy goals has led to the </a:t>
            </a:r>
            <a:r>
              <a:rPr lang="en-US" b="1" dirty="0" smtClean="0"/>
              <a:t>proliferation</a:t>
            </a:r>
            <a:r>
              <a:rPr lang="en-US" dirty="0" smtClean="0"/>
              <a:t> of indicators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2010 UNECE work session on gender statistics suggested to review the indicators  with a strong gender dimension and to identify </a:t>
            </a:r>
            <a:r>
              <a:rPr lang="en-US" b="1" dirty="0" smtClean="0"/>
              <a:t>the key indicators</a:t>
            </a:r>
            <a:r>
              <a:rPr lang="en-US" dirty="0" smtClean="0"/>
              <a:t> that UNECE countries would be able to produce.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Such a review would assess the </a:t>
            </a:r>
            <a:r>
              <a:rPr lang="en-US" b="1" dirty="0" smtClean="0"/>
              <a:t>indicators’ suitability </a:t>
            </a:r>
            <a:r>
              <a:rPr lang="en-US" dirty="0" smtClean="0"/>
              <a:t>for </a:t>
            </a:r>
            <a:r>
              <a:rPr lang="en-US" b="1" dirty="0" smtClean="0"/>
              <a:t>describing</a:t>
            </a:r>
            <a:r>
              <a:rPr lang="en-US" dirty="0" smtClean="0"/>
              <a:t> major gender inequalities, for </a:t>
            </a:r>
            <a:r>
              <a:rPr lang="en-US" b="1" dirty="0" smtClean="0"/>
              <a:t>monitoring</a:t>
            </a:r>
            <a:r>
              <a:rPr lang="en-US" dirty="0" smtClean="0"/>
              <a:t> gender-relevant policies, their regular </a:t>
            </a:r>
            <a:r>
              <a:rPr lang="en-US" b="1" dirty="0" smtClean="0"/>
              <a:t>availability</a:t>
            </a:r>
            <a:r>
              <a:rPr lang="en-US" dirty="0" smtClean="0"/>
              <a:t> and </a:t>
            </a:r>
            <a:r>
              <a:rPr lang="en-US" b="1" dirty="0" smtClean="0"/>
              <a:t>comparability </a:t>
            </a:r>
            <a:r>
              <a:rPr lang="en-US" dirty="0" smtClean="0"/>
              <a:t>across countries. 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Objective 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The UNECE Task Force on Indicators of Gender Equality aims to </a:t>
            </a:r>
            <a:r>
              <a:rPr lang="en-US" b="1" dirty="0" smtClean="0"/>
              <a:t>improve the monitoring of gender equality </a:t>
            </a:r>
            <a:r>
              <a:rPr lang="en-US" dirty="0" smtClean="0"/>
              <a:t>in the UNECE region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(a) by consolidating and systematizing the existing indicators, including developing a framework for grouping indicators by domain and a </a:t>
            </a:r>
            <a:r>
              <a:rPr lang="en-US" b="1" dirty="0" smtClean="0"/>
              <a:t>hierarchy of indicators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(b) by proposing </a:t>
            </a:r>
            <a:r>
              <a:rPr lang="en-US" b="1" dirty="0" smtClean="0"/>
              <a:t>ways for sustainable data collection </a:t>
            </a:r>
            <a:r>
              <a:rPr lang="en-US" dirty="0" smtClean="0"/>
              <a:t>on selected indicators and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(c) by proposing </a:t>
            </a:r>
            <a:r>
              <a:rPr lang="en-US" b="1" dirty="0" smtClean="0"/>
              <a:t>measurement approaches </a:t>
            </a:r>
            <a:r>
              <a:rPr lang="en-US" dirty="0" smtClean="0"/>
              <a:t>where internationally consistent measures are lacking.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Framework 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Gender indicators have the function of pointing out </a:t>
            </a:r>
            <a:r>
              <a:rPr lang="en-US" b="1" dirty="0" smtClean="0"/>
              <a:t>gender-related changes in society over time</a:t>
            </a:r>
            <a:r>
              <a:rPr lang="en-US" dirty="0" smtClean="0"/>
              <a:t>, and therefore to measure whether or to what extent gender equality is being achieved.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United Nations Advisory Group on Gender Statistics Database and Indicators is working towards establishing a </a:t>
            </a:r>
            <a:r>
              <a:rPr lang="en-US" b="1" dirty="0" smtClean="0"/>
              <a:t>minimum set of indicators </a:t>
            </a:r>
            <a:r>
              <a:rPr lang="en-US" dirty="0" smtClean="0"/>
              <a:t>for international compilation worldwide, to provide a basis for monitoring gender issues on the global level.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UNECE Task Force is considering this indicator set in defining the indicators for the UNECE region.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1. Selection criteria 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The indicator…..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….. clearly addresses a </a:t>
            </a:r>
            <a:r>
              <a:rPr lang="en-US" b="1" dirty="0" smtClean="0"/>
              <a:t>relevant policy issue </a:t>
            </a:r>
            <a:r>
              <a:rPr lang="en-US" dirty="0" smtClean="0"/>
              <a:t>related to gender equality and/or women’s empowerment;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..… is </a:t>
            </a:r>
            <a:r>
              <a:rPr lang="en-US" b="1" dirty="0" smtClean="0"/>
              <a:t>relevant to the UNECE region</a:t>
            </a:r>
            <a:r>
              <a:rPr lang="en-US" dirty="0" smtClean="0"/>
              <a:t>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.…. is conceptually </a:t>
            </a:r>
            <a:r>
              <a:rPr lang="en-US" b="1" dirty="0" smtClean="0"/>
              <a:t>clear, easy </a:t>
            </a:r>
            <a:r>
              <a:rPr lang="en-US" dirty="0" smtClean="0"/>
              <a:t>to interpret, and has an agreed international definition;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.…. is </a:t>
            </a:r>
            <a:r>
              <a:rPr lang="en-US" b="1" dirty="0" smtClean="0"/>
              <a:t>sensitive</a:t>
            </a:r>
            <a:r>
              <a:rPr lang="en-US" dirty="0" smtClean="0"/>
              <a:t> to changes; changes in the value of the indicator have a clear and unambiguous meaning;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.…. is </a:t>
            </a:r>
            <a:r>
              <a:rPr lang="en-US" b="1" dirty="0" smtClean="0"/>
              <a:t>feasible, robust and reliable</a:t>
            </a:r>
            <a:r>
              <a:rPr lang="en-US" dirty="0" smtClean="0"/>
              <a:t>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….. is </a:t>
            </a:r>
            <a:r>
              <a:rPr lang="en-US" b="1" dirty="0" smtClean="0"/>
              <a:t>comparable over time and enables international comparison </a:t>
            </a:r>
            <a:endParaRPr lang="it-IT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2. Selection criteria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indicators aim at covering </a:t>
            </a:r>
            <a:r>
              <a:rPr lang="en-US" b="1" dirty="0" smtClean="0"/>
              <a:t>all key dimensions </a:t>
            </a:r>
            <a:r>
              <a:rPr lang="en-US" dirty="0" smtClean="0"/>
              <a:t>of gender equality.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set should be limited to a fairly </a:t>
            </a:r>
            <a:r>
              <a:rPr lang="en-US" b="1" dirty="0" smtClean="0"/>
              <a:t>small number </a:t>
            </a:r>
            <a:r>
              <a:rPr lang="en-US" dirty="0" smtClean="0"/>
              <a:t>of indicators, be </a:t>
            </a:r>
            <a:r>
              <a:rPr lang="en-US" b="1" dirty="0" smtClean="0"/>
              <a:t>clear</a:t>
            </a:r>
            <a:r>
              <a:rPr lang="en-US" dirty="0" smtClean="0"/>
              <a:t> , well </a:t>
            </a:r>
            <a:r>
              <a:rPr lang="en-US" b="1" dirty="0" smtClean="0"/>
              <a:t>balanced</a:t>
            </a:r>
            <a:r>
              <a:rPr lang="en-US" dirty="0" smtClean="0"/>
              <a:t> between the different dimensions, based on measures, both </a:t>
            </a:r>
            <a:r>
              <a:rPr lang="en-US" b="1" dirty="0" smtClean="0"/>
              <a:t>objective and subjective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</a:t>
            </a:r>
            <a:r>
              <a:rPr lang="en-US" b="1" dirty="0" smtClean="0"/>
              <a:t>headline indicators </a:t>
            </a:r>
            <a:r>
              <a:rPr lang="en-US" dirty="0" smtClean="0"/>
              <a:t>cover the most essential aspects and can be considered as the key indicators.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</a:t>
            </a:r>
            <a:r>
              <a:rPr lang="en-US" b="1" dirty="0" smtClean="0"/>
              <a:t>supporting indicators </a:t>
            </a:r>
            <a:r>
              <a:rPr lang="en-US" dirty="0" smtClean="0"/>
              <a:t>provide further information on more specific aspects of gender equality. They are valuable to achieve a deeper comprehension of the phenomenon.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1. Domains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Beijing Platform of Action is taken as a starting point for identifying the domains of gender equality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smtClean="0"/>
              <a:t>(a) Woman and </a:t>
            </a:r>
            <a:r>
              <a:rPr lang="it-IT" b="1" dirty="0" err="1" smtClean="0"/>
              <a:t>poverty</a:t>
            </a:r>
            <a:r>
              <a:rPr lang="it-IT" b="1" dirty="0" smtClean="0"/>
              <a:t>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(b) Education and training of  women;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smtClean="0"/>
              <a:t>(c) Women and </a:t>
            </a:r>
            <a:r>
              <a:rPr lang="it-IT" b="1" dirty="0" err="1" smtClean="0"/>
              <a:t>health</a:t>
            </a:r>
            <a:r>
              <a:rPr lang="it-IT" b="1" dirty="0" smtClean="0"/>
              <a:t>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smtClean="0"/>
              <a:t>(d) </a:t>
            </a:r>
            <a:r>
              <a:rPr lang="it-IT" b="1" dirty="0" err="1" smtClean="0"/>
              <a:t>Violence</a:t>
            </a:r>
            <a:r>
              <a:rPr lang="it-IT" b="1" dirty="0" smtClean="0"/>
              <a:t> </a:t>
            </a:r>
            <a:r>
              <a:rPr lang="it-IT" b="1" dirty="0" err="1" smtClean="0"/>
              <a:t>against</a:t>
            </a:r>
            <a:r>
              <a:rPr lang="it-IT" b="1" dirty="0" smtClean="0"/>
              <a:t> women;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(f) Women and the economy (including the </a:t>
            </a:r>
            <a:r>
              <a:rPr lang="en-US" b="1" dirty="0" err="1" smtClean="0"/>
              <a:t>labour</a:t>
            </a:r>
            <a:r>
              <a:rPr lang="en-US" b="1" dirty="0" smtClean="0"/>
              <a:t> market and work-and-family issues);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(g) Women in power and decision making (in society; in the household</a:t>
            </a:r>
            <a:r>
              <a:rPr lang="en-US" dirty="0" smtClean="0"/>
              <a:t>). 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2. Domains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Task Force will also pay attention on the domains for which less info is available, focusing on the needs to fill the data gaps.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(</a:t>
            </a:r>
            <a:r>
              <a:rPr lang="en-US" b="1" dirty="0" smtClean="0"/>
              <a:t>a) Institutional mechanism for the advancement of women (area H of the Beijing Platform for Action);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(b) Human rights of women (I);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(c) Women and the media (J);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(d) Women and the environment (K);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(e) The girl child (L</a:t>
            </a:r>
            <a:r>
              <a:rPr lang="en-US" dirty="0" smtClean="0"/>
              <a:t>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Area E of the Beijing Platform for Action, “Women and armed conflict” is less relevant for the UNECE region and will not be considered in this framework. 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/>
              <a:t>How</a:t>
            </a:r>
            <a:r>
              <a:rPr lang="it-IT" dirty="0" smtClean="0"/>
              <a:t> far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got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the work?</a:t>
            </a:r>
            <a:endParaRPr lang="it-IT" dirty="0"/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The Task Force has started  its  work on  </a:t>
            </a:r>
            <a:r>
              <a:rPr lang="en-US" b="1" smtClean="0"/>
              <a:t>15 December 2010 and most of  the domains have been already discussed </a:t>
            </a:r>
          </a:p>
          <a:p>
            <a:r>
              <a:rPr lang="it-IT" i="1" smtClean="0"/>
              <a:t>Woman and poverty;   </a:t>
            </a:r>
            <a:r>
              <a:rPr lang="en-US" i="1" smtClean="0"/>
              <a:t>Education and training of  women; </a:t>
            </a:r>
            <a:r>
              <a:rPr lang="it-IT" i="1" smtClean="0"/>
              <a:t> Women and health;  Violence against women;  </a:t>
            </a:r>
            <a:r>
              <a:rPr lang="en-US" i="1" smtClean="0"/>
              <a:t>Women and the economy</a:t>
            </a:r>
            <a:r>
              <a:rPr lang="en-US" smtClean="0"/>
              <a:t>; </a:t>
            </a:r>
          </a:p>
          <a:p>
            <a:r>
              <a:rPr lang="en-US" smtClean="0"/>
              <a:t>The </a:t>
            </a:r>
            <a:r>
              <a:rPr lang="en-US" b="1" smtClean="0"/>
              <a:t>Task Force has not yet been reached a final stance </a:t>
            </a:r>
            <a:r>
              <a:rPr lang="en-US" smtClean="0"/>
              <a:t>on all the aspects under debate.</a:t>
            </a:r>
          </a:p>
          <a:p>
            <a:endParaRPr 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719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Constantia</vt:lpstr>
      <vt:lpstr>Arial</vt:lpstr>
      <vt:lpstr>Calibri</vt:lpstr>
      <vt:lpstr>Wingdings 2</vt:lpstr>
      <vt:lpstr>Equinozio</vt:lpstr>
      <vt:lpstr>Equinozio</vt:lpstr>
      <vt:lpstr>Equinozio</vt:lpstr>
      <vt:lpstr>Equinozio</vt:lpstr>
      <vt:lpstr>Slide 1</vt:lpstr>
      <vt:lpstr>Background </vt:lpstr>
      <vt:lpstr>Objective </vt:lpstr>
      <vt:lpstr>Framework </vt:lpstr>
      <vt:lpstr>1. Selection criteria </vt:lpstr>
      <vt:lpstr>2. Selection criteria</vt:lpstr>
      <vt:lpstr>1. Domains</vt:lpstr>
      <vt:lpstr>2. Domains</vt:lpstr>
      <vt:lpstr>How far have we got with the work?</vt:lpstr>
      <vt:lpstr>1. Task Force Members and contributors </vt:lpstr>
      <vt:lpstr>2. Task Force Members and contributors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Cristina Freguja</dc:creator>
  <cp:lastModifiedBy>csd</cp:lastModifiedBy>
  <cp:revision>41</cp:revision>
  <dcterms:created xsi:type="dcterms:W3CDTF">2012-03-10T16:09:49Z</dcterms:created>
  <dcterms:modified xsi:type="dcterms:W3CDTF">2012-03-14T08:04:15Z</dcterms:modified>
</cp:coreProperties>
</file>