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16" r:id="rId84"/>
  </p:sldMasterIdLst>
  <p:notesMasterIdLst>
    <p:notesMasterId r:id="rId99"/>
  </p:notesMasterIdLst>
  <p:handoutMasterIdLst>
    <p:handoutMasterId r:id="rId100"/>
  </p:handoutMasterIdLst>
  <p:sldIdLst>
    <p:sldId id="337" r:id="rId85"/>
    <p:sldId id="316" r:id="rId86"/>
    <p:sldId id="317" r:id="rId87"/>
    <p:sldId id="318" r:id="rId88"/>
    <p:sldId id="335" r:id="rId89"/>
    <p:sldId id="320" r:id="rId90"/>
    <p:sldId id="321" r:id="rId91"/>
    <p:sldId id="322" r:id="rId92"/>
    <p:sldId id="327" r:id="rId93"/>
    <p:sldId id="323" r:id="rId94"/>
    <p:sldId id="324" r:id="rId95"/>
    <p:sldId id="325" r:id="rId96"/>
    <p:sldId id="326" r:id="rId97"/>
    <p:sldId id="336" r:id="rId9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1"/>
      <p:bold r:id="rId102"/>
      <p:italic r:id="rId103"/>
      <p:boldItalic r:id="rId104"/>
    </p:embeddedFont>
    <p:embeddedFont>
      <p:font typeface="Open Sans" panose="020B0606030504020204" pitchFamily="34" charset="0"/>
      <p:regular r:id="rId105"/>
      <p:bold r:id="rId106"/>
      <p:italic r:id="rId107"/>
      <p:boldItalic r:id="rId108"/>
    </p:embeddedFont>
    <p:embeddedFont>
      <p:font typeface="Open Sans Light" panose="020B0306030504020204" pitchFamily="34" charset="0"/>
      <p:regular r:id="rId109"/>
      <p:italic r:id="rId110"/>
    </p:embeddedFont>
    <p:embeddedFont>
      <p:font typeface="Open Sans Semibold" panose="020B0706030804020204" pitchFamily="34" charset="0"/>
      <p:bold r:id="rId111"/>
      <p:boldItalic r:id="rId112"/>
    </p:embeddedFont>
    <p:embeddedFont>
      <p:font typeface="Oswald" panose="02000503000000000000" pitchFamily="2" charset="0"/>
      <p:regular r:id="rId113"/>
      <p:bold r:id="rId114"/>
    </p:embeddedFont>
    <p:embeddedFont>
      <p:font typeface="Roboto Condensed" panose="02000000000000000000" pitchFamily="2" charset="0"/>
      <p:regular r:id="rId115"/>
      <p:bold r:id="rId116"/>
      <p:italic r:id="rId117"/>
      <p:boldItalic r:id="rId118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FF"/>
    <a:srgbClr val="666666"/>
    <a:srgbClr val="999999"/>
    <a:srgbClr val="ECEEF0"/>
    <a:srgbClr val="F2F2F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Mørk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Mørk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Mørk stil 2 - aksent 1 / aks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Mørk stil 2 - aksent 3 / aks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Mørk stil 2 - aksent 5 / aks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94" d="100"/>
          <a:sy n="94" d="100"/>
        </p:scale>
        <p:origin x="557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font" Target="fonts/font17.fntdata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Master" Target="slideMasters/slideMaster1.xml"/><Relationship Id="rId89" Type="http://schemas.openxmlformats.org/officeDocument/2006/relationships/slide" Target="slides/slide5.xml"/><Relationship Id="rId112" Type="http://schemas.openxmlformats.org/officeDocument/2006/relationships/font" Target="fonts/font12.fntdata"/><Relationship Id="rId16" Type="http://schemas.openxmlformats.org/officeDocument/2006/relationships/customXml" Target="../customXml/item16.xml"/><Relationship Id="rId107" Type="http://schemas.openxmlformats.org/officeDocument/2006/relationships/font" Target="fonts/font7.fntdata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font" Target="fonts/font2.fntdata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90" Type="http://schemas.openxmlformats.org/officeDocument/2006/relationships/slide" Target="slides/slide6.xml"/><Relationship Id="rId95" Type="http://schemas.openxmlformats.org/officeDocument/2006/relationships/slide" Target="slides/slide1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handoutMaster" Target="handoutMasters/handoutMaster1.xml"/><Relationship Id="rId105" Type="http://schemas.openxmlformats.org/officeDocument/2006/relationships/font" Target="fonts/font5.fntdata"/><Relationship Id="rId113" Type="http://schemas.openxmlformats.org/officeDocument/2006/relationships/font" Target="fonts/font13.fntdata"/><Relationship Id="rId118" Type="http://schemas.openxmlformats.org/officeDocument/2006/relationships/font" Target="fonts/font18.fntdata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slide" Target="slides/slide1.xml"/><Relationship Id="rId93" Type="http://schemas.openxmlformats.org/officeDocument/2006/relationships/slide" Target="slides/slide9.xml"/><Relationship Id="rId98" Type="http://schemas.openxmlformats.org/officeDocument/2006/relationships/slide" Target="slides/slide14.xml"/><Relationship Id="rId12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font" Target="fonts/font3.fntdata"/><Relationship Id="rId108" Type="http://schemas.openxmlformats.org/officeDocument/2006/relationships/font" Target="fonts/font8.fntdata"/><Relationship Id="rId116" Type="http://schemas.openxmlformats.org/officeDocument/2006/relationships/font" Target="fonts/font16.fntdata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slide" Target="slides/slide4.xml"/><Relationship Id="rId91" Type="http://schemas.openxmlformats.org/officeDocument/2006/relationships/slide" Target="slides/slide7.xml"/><Relationship Id="rId96" Type="http://schemas.openxmlformats.org/officeDocument/2006/relationships/slide" Target="slides/slide12.xml"/><Relationship Id="rId11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font" Target="fonts/font6.fntdata"/><Relationship Id="rId114" Type="http://schemas.openxmlformats.org/officeDocument/2006/relationships/font" Target="fonts/font14.fntdata"/><Relationship Id="rId119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slide" Target="slides/slide2.xml"/><Relationship Id="rId94" Type="http://schemas.openxmlformats.org/officeDocument/2006/relationships/slide" Target="slides/slide10.xml"/><Relationship Id="rId99" Type="http://schemas.openxmlformats.org/officeDocument/2006/relationships/notesMaster" Target="notesMasters/notesMaster1.xml"/><Relationship Id="rId101" Type="http://schemas.openxmlformats.org/officeDocument/2006/relationships/font" Target="fonts/font1.fntdata"/><Relationship Id="rId12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font" Target="fonts/font9.fntdata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13.xml"/><Relationship Id="rId104" Type="http://schemas.openxmlformats.org/officeDocument/2006/relationships/font" Target="fonts/font4.fntdata"/><Relationship Id="rId120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8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" Target="slides/slide3.xml"/><Relationship Id="rId110" Type="http://schemas.openxmlformats.org/officeDocument/2006/relationships/font" Target="fonts/font10.fntdata"/><Relationship Id="rId115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14D9D-5F4E-4696-AB51-F512FAAF9D45}" type="datetimeFigureOut">
              <a:rPr lang="nb-NO" smtClean="0"/>
              <a:t>19.08.2019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9CAE1-00F6-4B2A-A4F3-F873993DF9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98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23E21-8BF8-454B-98B5-60F1819A2577}" type="datetimeFigureOut">
              <a:rPr lang="nb-NO" smtClean="0"/>
              <a:t>19.08.2019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43140-CF7E-4CFE-B41A-BBE2DF743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564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5815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7" y="1268761"/>
            <a:ext cx="6264695" cy="15841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47664" y="3140968"/>
            <a:ext cx="5400600" cy="1512168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055024" y="6453337"/>
            <a:ext cx="981472" cy="28803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2" hasCustomPrompt="1"/>
          </p:nvPr>
        </p:nvSpPr>
        <p:spPr>
          <a:xfrm>
            <a:off x="1547664" y="6309320"/>
            <a:ext cx="5977086" cy="432047"/>
          </a:xfrm>
        </p:spPr>
        <p:txBody>
          <a:bodyPr anchor="b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 dirty="0"/>
              <a:t>Klikk for å legge til info (trådløst nett f.eks.)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56246"/>
            <a:ext cx="3816424" cy="7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9144000" cy="4572000"/>
          </a:xfrm>
        </p:spPr>
        <p:txBody>
          <a:bodyPr tIns="144000" bIns="72000"/>
          <a:lstStyle>
            <a:lvl1pPr marL="342900" indent="-342900"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63801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630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H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9525"/>
            <a:ext cx="9144000" cy="6092474"/>
          </a:xfrm>
          <a:effectLst>
            <a:softEdge rad="12700"/>
          </a:effectLst>
        </p:spPr>
        <p:txBody>
          <a:bodyPr/>
          <a:lstStyle>
            <a:lvl1pPr>
              <a:defRPr/>
            </a:lvl1pPr>
          </a:lstStyle>
          <a:p>
            <a:r>
              <a:rPr lang="nb-NO"/>
              <a:t>Bilde i heldekkende format – bør være minst 960x640 piksler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1835696" y="3068960"/>
            <a:ext cx="5472608" cy="1656184"/>
          </a:xfrm>
          <a:solidFill>
            <a:schemeClr val="bg1">
              <a:alpha val="80000"/>
            </a:schemeClr>
          </a:solidFill>
        </p:spPr>
        <p:txBody>
          <a:bodyPr tIns="144000" bIns="72000" anchor="ctr" anchorCtr="0">
            <a:normAutofit/>
          </a:bodyPr>
          <a:lstStyle>
            <a:lvl1pPr marL="0" indent="0" algn="ctr">
              <a:buClr>
                <a:srgbClr val="999999"/>
              </a:buClr>
              <a:buFontTx/>
              <a:buNone/>
              <a:defRPr sz="4000" b="1">
                <a:solidFill>
                  <a:schemeClr val="tx2"/>
                </a:solidFill>
                <a:latin typeface="Oswald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713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529999"/>
            <a:ext cx="9144000" cy="4572000"/>
          </a:xfrm>
          <a:effectLst>
            <a:softEdge rad="12700"/>
          </a:effectLst>
        </p:spPr>
        <p:txBody>
          <a:bodyPr/>
          <a:lstStyle>
            <a:lvl1pPr>
              <a:defRPr baseline="0"/>
            </a:lvl1pPr>
            <a:lvl2pPr marL="971550" indent="-514350">
              <a:spcBef>
                <a:spcPts val="600"/>
              </a:spcBef>
              <a:buFont typeface="+mj-lt"/>
              <a:buAutoNum type="arabicPeriod"/>
              <a:defRPr/>
            </a:lvl2pPr>
          </a:lstStyle>
          <a:p>
            <a:r>
              <a:rPr lang="nb-NO"/>
              <a:t>Bilde i liggende format – bør være minst 960x480 piksler (2:1)</a:t>
            </a:r>
          </a:p>
          <a:p>
            <a:r>
              <a:rPr lang="nb-NO"/>
              <a:t>Bildet vil alltid legge seg pent kant-i-kant, men dersom du ønsker å forkyve bildet:</a:t>
            </a:r>
          </a:p>
          <a:p>
            <a:pPr lvl="1"/>
            <a:r>
              <a:rPr lang="nb-NO"/>
              <a:t>Høyreklikk</a:t>
            </a:r>
          </a:p>
          <a:p>
            <a:pPr lvl="1"/>
            <a:r>
              <a:rPr lang="nb-NO"/>
              <a:t>Formater bilde &gt; Beskjær</a:t>
            </a:r>
          </a:p>
          <a:p>
            <a:pPr lvl="1"/>
            <a:r>
              <a:rPr lang="nb-NO"/>
              <a:t>Juster verdiene i «Forskyvning X el. Y»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1835696" y="4149080"/>
            <a:ext cx="5472608" cy="864096"/>
          </a:xfrm>
          <a:solidFill>
            <a:schemeClr val="bg1">
              <a:alpha val="80000"/>
            </a:schemeClr>
          </a:solidFill>
        </p:spPr>
        <p:txBody>
          <a:bodyPr tIns="144000" bIns="72000" anchor="ctr" anchorCtr="0"/>
          <a:lstStyle>
            <a:lvl1pPr marL="0" indent="0" algn="ctr">
              <a:buClr>
                <a:srgbClr val="999999"/>
              </a:buClr>
              <a:buFontTx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487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3654000" cy="4572000"/>
          </a:xfrm>
        </p:spPr>
        <p:txBody>
          <a:bodyPr tIns="144000" bIns="72000"/>
          <a:lstStyle>
            <a:lvl1pPr marL="342900" indent="-342900"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3653999" y="1529999"/>
            <a:ext cx="54828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defRPr sz="2000"/>
            </a:lvl1pPr>
            <a:lvl2pPr>
              <a:spcBef>
                <a:spcPts val="600"/>
              </a:spcBef>
              <a:defRPr sz="1800"/>
            </a:lvl2pPr>
          </a:lstStyle>
          <a:p>
            <a:r>
              <a:rPr lang="nb-NO"/>
              <a:t>Bilde, bør være minst 576x480 piksler (6:5)</a:t>
            </a:r>
          </a:p>
          <a:p>
            <a:r>
              <a:rPr lang="nb-NO"/>
              <a:t>Bildet vil alltid legge seg pent kant-i-kant, men dersom du ønsker å forkyve bildet:</a:t>
            </a:r>
          </a:p>
          <a:p>
            <a:pPr lvl="1"/>
            <a:r>
              <a:rPr lang="nb-NO"/>
              <a:t>Høyreklikk</a:t>
            </a:r>
          </a:p>
          <a:p>
            <a:pPr lvl="1"/>
            <a:r>
              <a:rPr lang="nb-NO"/>
              <a:t>Formater bilde &gt; Beskjær</a:t>
            </a:r>
          </a:p>
          <a:p>
            <a:pPr lvl="1"/>
            <a:r>
              <a:rPr lang="nb-NO"/>
              <a:t>Juster verdiene i «Forskyvning X el. Y»</a:t>
            </a:r>
          </a:p>
        </p:txBody>
      </p:sp>
    </p:spTree>
    <p:extLst>
      <p:ext uri="{BB962C8B-B14F-4D97-AF65-F5344CB8AC3E}">
        <p14:creationId xmlns:p14="http://schemas.microsoft.com/office/powerpoint/2010/main" val="48377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Bil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5482800" y="1530000"/>
            <a:ext cx="3654000" cy="4572000"/>
          </a:xfrm>
        </p:spPr>
        <p:txBody>
          <a:bodyPr tIns="144000" bIns="72000"/>
          <a:lstStyle>
            <a:lvl1pPr marL="342900" indent="-342900"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30000"/>
            <a:ext cx="5482800" cy="4572000"/>
          </a:xfrm>
          <a:effectLst>
            <a:softEdge rad="12700"/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/>
            </a:lvl1pPr>
          </a:lstStyle>
          <a:p>
            <a:r>
              <a:rPr lang="nb-NO"/>
              <a:t>Bilde, bør være minst 576x480 piksler (6:5)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055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5482800" cy="4572000"/>
          </a:xfrm>
        </p:spPr>
        <p:txBody>
          <a:bodyPr tIns="144000" bIns="72000"/>
          <a:lstStyle>
            <a:lvl1pPr marL="342900" indent="-342900"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5482799" y="1529999"/>
            <a:ext cx="36540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 sz="2000"/>
            </a:lvl1pPr>
            <a:lvl2pPr>
              <a:spcBef>
                <a:spcPts val="600"/>
              </a:spcBef>
              <a:defRPr sz="1800"/>
            </a:lvl2pPr>
          </a:lstStyle>
          <a:p>
            <a:r>
              <a:rPr lang="nb-NO"/>
              <a:t>Bilde, bør være minst 384x480 piksler (4:5)</a:t>
            </a:r>
          </a:p>
          <a:p>
            <a:r>
              <a:rPr lang="nb-NO"/>
              <a:t>Bildet vil alltid legge seg pent kant-i-kant, men dersom du ønsker å forkyve bildet:</a:t>
            </a:r>
          </a:p>
          <a:p>
            <a:pPr lvl="1"/>
            <a:r>
              <a:rPr lang="nb-NO"/>
              <a:t>Høyreklikk</a:t>
            </a:r>
          </a:p>
          <a:p>
            <a:pPr lvl="1"/>
            <a:r>
              <a:rPr lang="nb-NO"/>
              <a:t>Formater bilde &gt; Beskjær</a:t>
            </a:r>
          </a:p>
          <a:p>
            <a:pPr lvl="1"/>
            <a:r>
              <a:rPr lang="nb-NO"/>
              <a:t>Juster verdiene i «Forskyvning X el. Y»</a:t>
            </a:r>
          </a:p>
        </p:txBody>
      </p:sp>
    </p:spTree>
    <p:extLst>
      <p:ext uri="{BB962C8B-B14F-4D97-AF65-F5344CB8AC3E}">
        <p14:creationId xmlns:p14="http://schemas.microsoft.com/office/powerpoint/2010/main" val="410284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Bil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3654000" y="1530000"/>
            <a:ext cx="5482800" cy="4572000"/>
          </a:xfrm>
        </p:spPr>
        <p:txBody>
          <a:bodyPr tIns="144000" bIns="72000"/>
          <a:lstStyle>
            <a:lvl1pPr marL="342900" indent="-342900"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30000"/>
            <a:ext cx="3654000" cy="4572000"/>
          </a:xfrm>
          <a:effectLst>
            <a:softEdge rad="12700"/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/>
            </a:lvl1pPr>
          </a:lstStyle>
          <a:p>
            <a:r>
              <a:rPr lang="nb-NO"/>
              <a:t>Bilde, bør være minst 384x480 piksler (4:5)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001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7311600" cy="4572000"/>
          </a:xfrm>
        </p:spPr>
        <p:txBody>
          <a:bodyPr tIns="144000" bIns="72000"/>
          <a:lstStyle>
            <a:lvl1pPr marL="342900" indent="-342900"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7311600" y="1529999"/>
            <a:ext cx="1828495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 sz="1800"/>
            </a:lvl1pPr>
          </a:lstStyle>
          <a:p>
            <a:r>
              <a:rPr lang="nb-NO"/>
              <a:t>Bilde, bør være minst 192x480 piksler (2:5)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9904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 hasCustomPrompt="1"/>
          </p:nvPr>
        </p:nvSpPr>
        <p:spPr>
          <a:xfrm>
            <a:off x="0" y="1530000"/>
            <a:ext cx="9144000" cy="4572000"/>
          </a:xfrm>
        </p:spPr>
        <p:txBody>
          <a:bodyPr/>
          <a:lstStyle>
            <a:lvl1pPr>
              <a:defRPr/>
            </a:lvl1pPr>
            <a:lvl2pPr>
              <a:spcBef>
                <a:spcPts val="600"/>
              </a:spcBef>
              <a:defRPr baseline="0"/>
            </a:lvl2pPr>
          </a:lstStyle>
          <a:p>
            <a:pPr lvl="0"/>
            <a:r>
              <a:rPr lang="nb-NO"/>
              <a:t>Innhold fleksibel</a:t>
            </a:r>
          </a:p>
          <a:p>
            <a:pPr lvl="0"/>
            <a:r>
              <a:rPr lang="nb-NO"/>
              <a:t>Skal du bruke dette oppsettet til å vise et bilde eller en bildefil?</a:t>
            </a:r>
          </a:p>
          <a:p>
            <a:pPr lvl="1"/>
            <a:r>
              <a:rPr lang="nb-NO"/>
              <a:t>Bruk heller oppsettene som heter noe med bilde, da vil bildet legge seg pent kant-i-kant.</a:t>
            </a:r>
          </a:p>
        </p:txBody>
      </p:sp>
    </p:spTree>
    <p:extLst>
      <p:ext uri="{BB962C8B-B14F-4D97-AF65-F5344CB8AC3E}">
        <p14:creationId xmlns:p14="http://schemas.microsoft.com/office/powerpoint/2010/main" val="352689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258888" y="1412875"/>
            <a:ext cx="7416800" cy="460851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9661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3654000" cy="4572000"/>
          </a:xfrm>
        </p:spPr>
        <p:txBody>
          <a:bodyPr tIns="144000" bIns="72000"/>
          <a:lstStyle>
            <a:lvl1pPr marL="342900" indent="-342900"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4" hasCustomPrompt="1"/>
          </p:nvPr>
        </p:nvSpPr>
        <p:spPr>
          <a:xfrm>
            <a:off x="3654000" y="1530000"/>
            <a:ext cx="5482800" cy="4572000"/>
          </a:xfrm>
        </p:spPr>
        <p:txBody>
          <a:bodyPr/>
          <a:lstStyle>
            <a:lvl1pPr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nb-NO"/>
              <a:t>Media fleksibel</a:t>
            </a:r>
          </a:p>
          <a:p>
            <a:pPr lvl="0"/>
            <a:r>
              <a:rPr lang="nb-NO"/>
              <a:t>Skal du bruke dette oppsettet til å vise et bilde eller en bildefil?</a:t>
            </a:r>
          </a:p>
          <a:p>
            <a:pPr lvl="1"/>
            <a:r>
              <a:rPr lang="nb-NO"/>
              <a:t>Bruk heller oppsettene som heter noe med bilde, da vil bildet legge seg pent kant-i-kant.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443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216000" y="1530000"/>
            <a:ext cx="8676000" cy="4572000"/>
          </a:xfrm>
        </p:spPr>
        <p:txBody>
          <a:bodyPr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1380648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quarter" idx="13" hasCustomPrompt="1"/>
          </p:nvPr>
        </p:nvSpPr>
        <p:spPr>
          <a:xfrm>
            <a:off x="467544" y="1530000"/>
            <a:ext cx="8676456" cy="4572000"/>
          </a:xfrm>
        </p:spPr>
        <p:txBody>
          <a:bodyPr/>
          <a:lstStyle>
            <a:lvl1pPr>
              <a:defRPr baseline="0"/>
            </a:lvl1pPr>
            <a:lvl2pPr>
              <a:spcBef>
                <a:spcPts val="600"/>
              </a:spcBef>
              <a:defRPr baseline="0"/>
            </a:lvl2pPr>
          </a:lstStyle>
          <a:p>
            <a:r>
              <a:rPr lang="nb-NO"/>
              <a:t>Graf i full bredde (5 spalter)</a:t>
            </a:r>
          </a:p>
          <a:p>
            <a:r>
              <a:rPr lang="nb-NO"/>
              <a:t>Du kan justere grafene som vanlig under:</a:t>
            </a:r>
          </a:p>
          <a:p>
            <a:pPr lvl="1"/>
            <a:r>
              <a:rPr lang="nb-NO"/>
              <a:t>Diagramverktøy &gt; Oppsett</a:t>
            </a:r>
          </a:p>
        </p:txBody>
      </p:sp>
    </p:spTree>
    <p:extLst>
      <p:ext uri="{BB962C8B-B14F-4D97-AF65-F5344CB8AC3E}">
        <p14:creationId xmlns:p14="http://schemas.microsoft.com/office/powerpoint/2010/main" val="634960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quarter" idx="13" hasCustomPrompt="1"/>
          </p:nvPr>
        </p:nvSpPr>
        <p:spPr>
          <a:xfrm>
            <a:off x="467544" y="1530000"/>
            <a:ext cx="6840760" cy="4572000"/>
          </a:xfrm>
        </p:spPr>
        <p:txBody>
          <a:bodyPr/>
          <a:lstStyle>
            <a:lvl1pPr>
              <a:defRPr/>
            </a:lvl1pPr>
            <a:lvl2pPr>
              <a:spcBef>
                <a:spcPts val="600"/>
              </a:spcBef>
              <a:defRPr/>
            </a:lvl2pPr>
          </a:lstStyle>
          <a:p>
            <a:r>
              <a:rPr lang="nb-NO"/>
              <a:t>Graf over 4 spalter</a:t>
            </a:r>
          </a:p>
          <a:p>
            <a:r>
              <a:rPr lang="nb-NO"/>
              <a:t>Du kan justere grafene som vanlig under:</a:t>
            </a:r>
          </a:p>
          <a:p>
            <a:pPr lvl="1"/>
            <a:r>
              <a:rPr lang="nb-NO"/>
              <a:t>Diagramverktøy &gt; Oppsett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3127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SmartArt 7"/>
          <p:cNvSpPr>
            <a:spLocks noGrp="1"/>
          </p:cNvSpPr>
          <p:nvPr>
            <p:ph type="dgm" sz="quarter" idx="14" hasCustomPrompt="1"/>
          </p:nvPr>
        </p:nvSpPr>
        <p:spPr>
          <a:xfrm>
            <a:off x="432000" y="1890000"/>
            <a:ext cx="8280000" cy="3852000"/>
          </a:xfrm>
        </p:spPr>
        <p:txBody>
          <a:bodyPr/>
          <a:lstStyle>
            <a:lvl1pPr>
              <a:defRPr/>
            </a:lvl1pPr>
            <a:lvl2pPr>
              <a:spcBef>
                <a:spcPts val="600"/>
              </a:spcBef>
              <a:defRPr/>
            </a:lvl2pPr>
          </a:lstStyle>
          <a:p>
            <a:r>
              <a:rPr lang="nb-NO"/>
              <a:t>Smart Art-grafikk</a:t>
            </a:r>
          </a:p>
          <a:p>
            <a:r>
              <a:rPr lang="nb-NO"/>
              <a:t>Du kan justere grafikken ved å velge:</a:t>
            </a:r>
          </a:p>
          <a:p>
            <a:pPr lvl="1"/>
            <a:r>
              <a:rPr lang="nb-NO"/>
              <a:t>Smart Art-verktøy &gt; Utforming</a:t>
            </a:r>
          </a:p>
          <a:p>
            <a:pPr lvl="1"/>
            <a:r>
              <a:rPr lang="nb-NO"/>
              <a:t>NB: Bruk SSBs fargepalett og bruk effekter med måte</a:t>
            </a:r>
          </a:p>
        </p:txBody>
      </p:sp>
    </p:spTree>
    <p:extLst>
      <p:ext uri="{BB962C8B-B14F-4D97-AF65-F5344CB8AC3E}">
        <p14:creationId xmlns:p14="http://schemas.microsoft.com/office/powerpoint/2010/main" val="4096152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jerm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3635896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3654000" cy="4572000"/>
          </a:xfrm>
        </p:spPr>
        <p:txBody>
          <a:bodyPr tIns="144000" bIns="72000"/>
          <a:lstStyle>
            <a:lvl1pPr marL="342900" indent="-342900" algn="l"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/>
          </p:nvPr>
        </p:nvSpPr>
        <p:spPr>
          <a:xfrm>
            <a:off x="3653999" y="0"/>
            <a:ext cx="5482800" cy="6838950"/>
          </a:xfrm>
          <a:effectLst>
            <a:softEdge rad="31750"/>
          </a:effectLst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53435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-2" y="1529999"/>
            <a:ext cx="3654000" cy="3051129"/>
          </a:xfrm>
          <a:effectLst>
            <a:softEdge rad="12700"/>
          </a:effectLst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Bilde 384x320 piksler (6:5)</a:t>
            </a:r>
          </a:p>
        </p:txBody>
      </p:sp>
      <p:sp>
        <p:nvSpPr>
          <p:cNvPr id="8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3654000" y="1530000"/>
            <a:ext cx="1828800" cy="15228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192x160px (6:5)</a:t>
            </a:r>
          </a:p>
        </p:txBody>
      </p:sp>
      <p:sp>
        <p:nvSpPr>
          <p:cNvPr id="9" name="Plassholder for bilde 10"/>
          <p:cNvSpPr>
            <a:spLocks noGrp="1"/>
          </p:cNvSpPr>
          <p:nvPr>
            <p:ph type="pic" sz="quarter" idx="16" hasCustomPrompt="1"/>
          </p:nvPr>
        </p:nvSpPr>
        <p:spPr>
          <a:xfrm>
            <a:off x="3654000" y="3052800"/>
            <a:ext cx="1828800" cy="15228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192x160px</a:t>
            </a:r>
          </a:p>
        </p:txBody>
      </p:sp>
      <p:sp>
        <p:nvSpPr>
          <p:cNvPr id="10" name="Plassholder for bilde 1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4575600"/>
            <a:ext cx="1828800" cy="15228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192x160px</a:t>
            </a:r>
          </a:p>
        </p:txBody>
      </p:sp>
      <p:sp>
        <p:nvSpPr>
          <p:cNvPr id="12" name="Plassholder for bilde 10"/>
          <p:cNvSpPr>
            <a:spLocks noGrp="1"/>
          </p:cNvSpPr>
          <p:nvPr>
            <p:ph type="pic" sz="quarter" idx="18" hasCustomPrompt="1"/>
          </p:nvPr>
        </p:nvSpPr>
        <p:spPr>
          <a:xfrm>
            <a:off x="1828800" y="4575600"/>
            <a:ext cx="3654000" cy="15228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384x160px (12:5)</a:t>
            </a:r>
          </a:p>
        </p:txBody>
      </p:sp>
      <p:sp>
        <p:nvSpPr>
          <p:cNvPr id="13" name="Plassholder for bilde 10"/>
          <p:cNvSpPr>
            <a:spLocks noGrp="1"/>
          </p:cNvSpPr>
          <p:nvPr>
            <p:ph type="pic" sz="quarter" idx="19" hasCustomPrompt="1"/>
          </p:nvPr>
        </p:nvSpPr>
        <p:spPr>
          <a:xfrm>
            <a:off x="5482800" y="1530000"/>
            <a:ext cx="18288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192x480px (2:5)</a:t>
            </a:r>
          </a:p>
        </p:txBody>
      </p:sp>
      <p:sp>
        <p:nvSpPr>
          <p:cNvPr id="14" name="Plassholder for bilde 10"/>
          <p:cNvSpPr>
            <a:spLocks noGrp="1"/>
          </p:cNvSpPr>
          <p:nvPr>
            <p:ph type="pic" sz="quarter" idx="20" hasCustomPrompt="1"/>
          </p:nvPr>
        </p:nvSpPr>
        <p:spPr>
          <a:xfrm>
            <a:off x="7311600" y="1530000"/>
            <a:ext cx="1828800" cy="15228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192x160px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21" hasCustomPrompt="1"/>
          </p:nvPr>
        </p:nvSpPr>
        <p:spPr>
          <a:xfrm>
            <a:off x="7311600" y="3052800"/>
            <a:ext cx="1828800" cy="30456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nb-NO"/>
              <a:t>192x320px (3:5)</a:t>
            </a:r>
          </a:p>
        </p:txBody>
      </p:sp>
    </p:spTree>
    <p:extLst>
      <p:ext uri="{BB962C8B-B14F-4D97-AF65-F5344CB8AC3E}">
        <p14:creationId xmlns:p14="http://schemas.microsoft.com/office/powerpoint/2010/main" val="2549724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bilde 10"/>
          <p:cNvSpPr>
            <a:spLocks noGrp="1"/>
          </p:cNvSpPr>
          <p:nvPr>
            <p:ph type="pic" sz="quarter" idx="19"/>
          </p:nvPr>
        </p:nvSpPr>
        <p:spPr>
          <a:xfrm>
            <a:off x="5482800" y="1530000"/>
            <a:ext cx="18288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21"/>
          </p:nvPr>
        </p:nvSpPr>
        <p:spPr>
          <a:xfrm>
            <a:off x="7311600" y="1530000"/>
            <a:ext cx="18288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5" name="Plassholder for bilde 10"/>
          <p:cNvSpPr>
            <a:spLocks noGrp="1"/>
          </p:cNvSpPr>
          <p:nvPr>
            <p:ph type="pic" sz="quarter" idx="22" hasCustomPrompt="1"/>
          </p:nvPr>
        </p:nvSpPr>
        <p:spPr>
          <a:xfrm>
            <a:off x="3654000" y="1530000"/>
            <a:ext cx="18288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192x480px (2:5)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23"/>
          </p:nvPr>
        </p:nvSpPr>
        <p:spPr>
          <a:xfrm>
            <a:off x="0" y="1530000"/>
            <a:ext cx="3654000" cy="4572000"/>
          </a:xfrm>
        </p:spPr>
        <p:txBody>
          <a:bodyPr lIns="432000" rIns="144000" bIns="432000" anchor="b" anchorCtr="0">
            <a:normAutofit/>
          </a:bodyPr>
          <a:lstStyle>
            <a:lvl1pPr marL="0" indent="0">
              <a:buFontTx/>
              <a:buNone/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6976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ilder-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bilde 10"/>
          <p:cNvSpPr>
            <a:spLocks noGrp="1"/>
          </p:cNvSpPr>
          <p:nvPr>
            <p:ph type="pic" sz="quarter" idx="19"/>
          </p:nvPr>
        </p:nvSpPr>
        <p:spPr>
          <a:xfrm>
            <a:off x="5482800" y="1530000"/>
            <a:ext cx="1828800" cy="3045600"/>
          </a:xfrm>
          <a:effectLst>
            <a:softEdge rad="12700"/>
          </a:effectLst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21"/>
          </p:nvPr>
        </p:nvSpPr>
        <p:spPr>
          <a:xfrm>
            <a:off x="7311600" y="1530000"/>
            <a:ext cx="1828800" cy="3045600"/>
          </a:xfrm>
          <a:effectLst>
            <a:softEdge rad="12700"/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5" name="Plassholder for bilde 10"/>
          <p:cNvSpPr>
            <a:spLocks noGrp="1"/>
          </p:cNvSpPr>
          <p:nvPr>
            <p:ph type="pic" sz="quarter" idx="22" hasCustomPrompt="1"/>
          </p:nvPr>
        </p:nvSpPr>
        <p:spPr>
          <a:xfrm>
            <a:off x="3654000" y="1530000"/>
            <a:ext cx="1828800" cy="30456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192x360px (3:5)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23"/>
          </p:nvPr>
        </p:nvSpPr>
        <p:spPr>
          <a:xfrm>
            <a:off x="0" y="1530000"/>
            <a:ext cx="3654000" cy="4572000"/>
          </a:xfrm>
        </p:spPr>
        <p:txBody>
          <a:bodyPr lIns="432000" rIns="144000" bIns="432000" anchor="b" anchorCtr="0">
            <a:normAutofit/>
          </a:bodyPr>
          <a:lstStyle>
            <a:lvl1pPr marL="0" indent="0">
              <a:buFontTx/>
              <a:buNone/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4"/>
          </p:nvPr>
        </p:nvSpPr>
        <p:spPr>
          <a:xfrm>
            <a:off x="3672000" y="4572000"/>
            <a:ext cx="1828800" cy="1522800"/>
          </a:xfrm>
          <a:solidFill>
            <a:srgbClr val="666666"/>
          </a:solidFill>
        </p:spPr>
        <p:txBody>
          <a:bodyPr lIns="72000" rIns="7200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3"/>
          <p:cNvSpPr>
            <a:spLocks noGrp="1"/>
          </p:cNvSpPr>
          <p:nvPr>
            <p:ph type="body" sz="quarter" idx="25"/>
          </p:nvPr>
        </p:nvSpPr>
        <p:spPr>
          <a:xfrm>
            <a:off x="5482800" y="4572000"/>
            <a:ext cx="1828800" cy="1522800"/>
          </a:xfrm>
          <a:solidFill>
            <a:srgbClr val="666666"/>
          </a:solidFill>
        </p:spPr>
        <p:txBody>
          <a:bodyPr lIns="72000" rIns="7200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3"/>
          <p:cNvSpPr>
            <a:spLocks noGrp="1"/>
          </p:cNvSpPr>
          <p:nvPr>
            <p:ph type="body" sz="quarter" idx="26"/>
          </p:nvPr>
        </p:nvSpPr>
        <p:spPr>
          <a:xfrm>
            <a:off x="7311600" y="4572000"/>
            <a:ext cx="1828800" cy="1522800"/>
          </a:xfrm>
          <a:solidFill>
            <a:srgbClr val="666666"/>
          </a:solidFill>
        </p:spPr>
        <p:txBody>
          <a:bodyPr lIns="72000" rIns="7200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63570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ek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5482800" cy="4572000"/>
          </a:xfrm>
        </p:spPr>
        <p:txBody>
          <a:bodyPr tIns="144000" bIns="72000"/>
          <a:lstStyle>
            <a:lvl1pPr marL="342900" indent="-342900"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bilde 10"/>
          <p:cNvSpPr>
            <a:spLocks noGrp="1"/>
          </p:cNvSpPr>
          <p:nvPr>
            <p:ph type="pic" sz="quarter" idx="16" hasCustomPrompt="1"/>
          </p:nvPr>
        </p:nvSpPr>
        <p:spPr>
          <a:xfrm>
            <a:off x="5482800" y="3045600"/>
            <a:ext cx="3654000" cy="3045600"/>
          </a:xfrm>
          <a:effectLst>
            <a:softEdge rad="12700"/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/>
            </a:lvl1pPr>
          </a:lstStyle>
          <a:p>
            <a:r>
              <a:rPr lang="nb-NO"/>
              <a:t>Bilde3</a:t>
            </a:r>
          </a:p>
        </p:txBody>
      </p:sp>
      <p:sp>
        <p:nvSpPr>
          <p:cNvPr id="8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5482800" y="2282400"/>
            <a:ext cx="3654000" cy="3045600"/>
          </a:xfrm>
          <a:effectLst>
            <a:softEdge rad="12700"/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/>
            </a:lvl1pPr>
          </a:lstStyle>
          <a:p>
            <a:r>
              <a:rPr lang="nb-NO"/>
              <a:t>Bilde2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5482799" y="1529999"/>
            <a:ext cx="3654000" cy="3045600"/>
          </a:xfrm>
          <a:effectLst>
            <a:softEdge rad="12700"/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/>
            </a:lvl1pPr>
          </a:lstStyle>
          <a:p>
            <a:r>
              <a:rPr lang="nb-NO"/>
              <a:t>Bilde1</a:t>
            </a:r>
          </a:p>
        </p:txBody>
      </p:sp>
    </p:spTree>
    <p:extLst>
      <p:ext uri="{BB962C8B-B14F-4D97-AF65-F5344CB8AC3E}">
        <p14:creationId xmlns:p14="http://schemas.microsoft.com/office/powerpoint/2010/main" val="21344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258888" y="1412875"/>
            <a:ext cx="3529136" cy="46085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6"/>
          <p:cNvSpPr>
            <a:spLocks noGrp="1"/>
          </p:cNvSpPr>
          <p:nvPr>
            <p:ph sz="quarter" idx="14"/>
          </p:nvPr>
        </p:nvSpPr>
        <p:spPr>
          <a:xfrm>
            <a:off x="5148064" y="1412875"/>
            <a:ext cx="3529136" cy="46085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9599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Over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9525"/>
            <a:ext cx="9144000" cy="6092474"/>
          </a:xfrm>
          <a:effectLst>
            <a:softEdge rad="12700"/>
          </a:effectLst>
        </p:spPr>
        <p:txBody>
          <a:bodyPr/>
          <a:lstStyle>
            <a:lvl1pPr>
              <a:defRPr/>
            </a:lvl1pPr>
          </a:lstStyle>
          <a:p>
            <a:r>
              <a:rPr lang="nb-NO"/>
              <a:t>Bilde i heldekkende format – bør være minst 960x640 piksler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64704"/>
          </a:xfrm>
          <a:solidFill>
            <a:schemeClr val="bg1">
              <a:alpha val="70000"/>
            </a:schemeClr>
          </a:solidFill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1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én linje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5" hasCustomPrompt="1"/>
          </p:nvPr>
        </p:nvSpPr>
        <p:spPr>
          <a:xfrm>
            <a:off x="0" y="763200"/>
            <a:ext cx="9144000" cy="5327650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/>
              <a:t>Legg inn graf først, flytt grafen bakover, legg inn bilde, flytt bildet bakover, formater grafens diagramområde (heldekkende hvitt, 30 % gjennomsiktighet)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9326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9525"/>
            <a:ext cx="9144000" cy="6092474"/>
          </a:xfrm>
          <a:effectLst>
            <a:softEdge rad="12700"/>
          </a:effectLst>
        </p:spPr>
        <p:txBody>
          <a:bodyPr/>
          <a:lstStyle>
            <a:lvl1pPr>
              <a:defRPr/>
            </a:lvl1pPr>
          </a:lstStyle>
          <a:p>
            <a:r>
              <a:rPr lang="nb-NO"/>
              <a:t>Bilde i heldekkende format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9143999" cy="6102000"/>
          </a:xfrm>
          <a:solidFill>
            <a:schemeClr val="bg1">
              <a:alpha val="80000"/>
            </a:schemeClr>
          </a:solidFill>
        </p:spPr>
        <p:txBody>
          <a:bodyPr tIns="144000" rIns="432000" bIns="72000" anchor="ctr" anchorCtr="0">
            <a:noAutofit/>
          </a:bodyPr>
          <a:lstStyle>
            <a:lvl1pPr marL="0" indent="0" algn="ctr">
              <a:buClr>
                <a:srgbClr val="999999"/>
              </a:buClr>
              <a:buFontTx/>
              <a:buNone/>
              <a:defRPr sz="8800" b="0">
                <a:latin typeface="Oswald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Skriv inn store tall og flytt objektet bakover for å legge inn bilde</a:t>
            </a:r>
          </a:p>
        </p:txBody>
      </p:sp>
    </p:spTree>
    <p:extLst>
      <p:ext uri="{BB962C8B-B14F-4D97-AF65-F5344CB8AC3E}">
        <p14:creationId xmlns:p14="http://schemas.microsoft.com/office/powerpoint/2010/main" val="2511056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440688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én linje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0" y="763200"/>
            <a:ext cx="9144000" cy="5338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02844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440688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én linje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3"/>
          </p:nvPr>
        </p:nvSpPr>
        <p:spPr>
          <a:xfrm>
            <a:off x="468000" y="763199"/>
            <a:ext cx="8676000" cy="5338800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2558662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440688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én linje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SmartArt 7"/>
          <p:cNvSpPr>
            <a:spLocks noGrp="1"/>
          </p:cNvSpPr>
          <p:nvPr>
            <p:ph type="dgm" sz="quarter" idx="13"/>
          </p:nvPr>
        </p:nvSpPr>
        <p:spPr>
          <a:xfrm>
            <a:off x="432000" y="763200"/>
            <a:ext cx="8280000" cy="5338800"/>
          </a:xfrm>
        </p:spPr>
        <p:txBody>
          <a:bodyPr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781430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440688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én linje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6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344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31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9144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743" y="2722289"/>
            <a:ext cx="7042514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45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0743" y="3909549"/>
            <a:ext cx="7042514" cy="265457"/>
          </a:xfrm>
        </p:spPr>
        <p:txBody>
          <a:bodyPr>
            <a:spAutoFit/>
          </a:bodyPr>
          <a:lstStyle>
            <a:lvl1pPr marL="0" indent="0" algn="ctr">
              <a:buNone/>
              <a:defRPr sz="1125" cap="all" spc="56" baseline="0"/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nb-NO" noProof="0" dirty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205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315200" y="6516688"/>
            <a:ext cx="990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CA3CC-E78F-42BC-A15A-9A70EF2580E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70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0" y="180000"/>
            <a:ext cx="6732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000" y="1026000"/>
            <a:ext cx="8100000" cy="4806000"/>
          </a:xfrm>
          <a:noFill/>
          <a:effectLst/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62000" y="6318000"/>
            <a:ext cx="1260000" cy="360000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9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2959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5482800" cy="4572000"/>
          </a:xfrm>
        </p:spPr>
        <p:txBody>
          <a:bodyPr tIns="144000" bIns="72000"/>
          <a:lstStyle>
            <a:lvl1pPr marL="342900" indent="-342900"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4" hasCustomPrompt="1"/>
          </p:nvPr>
        </p:nvSpPr>
        <p:spPr>
          <a:xfrm>
            <a:off x="5482800" y="1530000"/>
            <a:ext cx="3654000" cy="45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Media fleksibel</a:t>
            </a:r>
          </a:p>
        </p:txBody>
      </p:sp>
    </p:spTree>
    <p:extLst>
      <p:ext uri="{BB962C8B-B14F-4D97-AF65-F5344CB8AC3E}">
        <p14:creationId xmlns:p14="http://schemas.microsoft.com/office/powerpoint/2010/main" val="341175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9632" y="1412776"/>
            <a:ext cx="7427168" cy="4248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8" name="Rett linje 7"/>
          <p:cNvCxnSpPr/>
          <p:nvPr/>
        </p:nvCxnSpPr>
        <p:spPr>
          <a:xfrm>
            <a:off x="1283696" y="6135176"/>
            <a:ext cx="7380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4000">
                  <a:srgbClr val="82B061"/>
                </a:gs>
                <a:gs pos="100000">
                  <a:srgbClr val="D3FFAF"/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046912" y="6453337"/>
            <a:ext cx="981472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27984" y="6453337"/>
            <a:ext cx="2520280" cy="28803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72400" y="6453337"/>
            <a:ext cx="514400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/>
          <p:cNvCxnSpPr/>
          <p:nvPr/>
        </p:nvCxnSpPr>
        <p:spPr>
          <a:xfrm>
            <a:off x="1283696" y="6135176"/>
            <a:ext cx="7380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4000">
                  <a:srgbClr val="82B061"/>
                </a:gs>
                <a:gs pos="100000">
                  <a:srgbClr val="D3FFAF"/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lassholder for innhold 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" y="6204768"/>
            <a:ext cx="2376264" cy="4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8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650" r:id="rId10"/>
    <p:sldLayoutId id="2147483677" r:id="rId11"/>
    <p:sldLayoutId id="2147483667" r:id="rId12"/>
    <p:sldLayoutId id="2147483663" r:id="rId13"/>
    <p:sldLayoutId id="2147483661" r:id="rId14"/>
    <p:sldLayoutId id="2147483665" r:id="rId15"/>
    <p:sldLayoutId id="2147483660" r:id="rId16"/>
    <p:sldLayoutId id="2147483666" r:id="rId17"/>
    <p:sldLayoutId id="2147483676" r:id="rId18"/>
    <p:sldLayoutId id="2147483670" r:id="rId19"/>
    <p:sldLayoutId id="2147483675" r:id="rId20"/>
    <p:sldLayoutId id="2147483686" r:id="rId21"/>
    <p:sldLayoutId id="2147483668" r:id="rId22"/>
    <p:sldLayoutId id="2147483671" r:id="rId23"/>
    <p:sldLayoutId id="2147483680" r:id="rId24"/>
    <p:sldLayoutId id="2147483664" r:id="rId25"/>
    <p:sldLayoutId id="2147483669" r:id="rId26"/>
    <p:sldLayoutId id="2147483672" r:id="rId27"/>
    <p:sldLayoutId id="2147483673" r:id="rId28"/>
    <p:sldLayoutId id="2147483679" r:id="rId29"/>
    <p:sldLayoutId id="2147483687" r:id="rId30"/>
    <p:sldLayoutId id="2147483678" r:id="rId31"/>
    <p:sldLayoutId id="2147483683" r:id="rId32"/>
    <p:sldLayoutId id="2147483684" r:id="rId33"/>
    <p:sldLayoutId id="2147483685" r:id="rId34"/>
    <p:sldLayoutId id="2147483682" r:id="rId3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Owner-occupied housing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743" y="3933056"/>
            <a:ext cx="7042514" cy="1015791"/>
          </a:xfrm>
        </p:spPr>
        <p:txBody>
          <a:bodyPr/>
          <a:lstStyle/>
          <a:p>
            <a:r>
              <a:rPr lang="en-GB" cap="none" dirty="0"/>
              <a:t>Regional workshop on Consumer price indices</a:t>
            </a:r>
          </a:p>
          <a:p>
            <a:r>
              <a:rPr lang="en-GB" cap="none" dirty="0"/>
              <a:t>11 – 13 September 2019</a:t>
            </a:r>
          </a:p>
          <a:p>
            <a:r>
              <a:rPr lang="en-GB" cap="none" dirty="0"/>
              <a:t>Minsk, Belarus</a:t>
            </a:r>
          </a:p>
          <a:p>
            <a:r>
              <a:rPr lang="nb-NO" cap="none" dirty="0"/>
              <a:t>Raj@ssb.no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570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Rental-equivalence method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977256"/>
          </a:xfrm>
        </p:spPr>
        <p:txBody>
          <a:bodyPr>
            <a:normAutofit/>
          </a:bodyPr>
          <a:lstStyle/>
          <a:p>
            <a:r>
              <a:rPr lang="en-US" dirty="0"/>
              <a:t>Rentals as an alternative cost to owner occupiers</a:t>
            </a:r>
          </a:p>
          <a:p>
            <a:pPr lvl="1"/>
            <a:r>
              <a:rPr lang="en-US" dirty="0"/>
              <a:t>Based on imputed prices (rentals)</a:t>
            </a:r>
          </a:p>
          <a:p>
            <a:pPr lvl="1"/>
            <a:endParaRPr lang="en-US" dirty="0"/>
          </a:p>
          <a:p>
            <a:r>
              <a:rPr lang="en-US" dirty="0"/>
              <a:t>Some requirements:</a:t>
            </a:r>
          </a:p>
          <a:p>
            <a:pPr lvl="1"/>
            <a:r>
              <a:rPr lang="en-US" dirty="0"/>
              <a:t>Significant markets for rented dwellings with characteristics similar to owner-occupiers dwellings</a:t>
            </a:r>
          </a:p>
          <a:p>
            <a:pPr lvl="1"/>
            <a:r>
              <a:rPr lang="en-US" dirty="0"/>
              <a:t>Competitive market, not regulated</a:t>
            </a:r>
          </a:p>
          <a:p>
            <a:pPr lvl="1"/>
            <a:r>
              <a:rPr lang="en-US" dirty="0"/>
              <a:t>Pure rental cost and not include services like electricity and insurance</a:t>
            </a:r>
          </a:p>
          <a:p>
            <a:pPr lvl="1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C5432A5-E582-417E-A09D-7A013C39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A3CC-E78F-42BC-A15A-9A70EF2580E2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29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(Net) Acquisition approach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000" y="1340768"/>
            <a:ext cx="8442488" cy="4608512"/>
          </a:xfrm>
        </p:spPr>
        <p:txBody>
          <a:bodyPr>
            <a:normAutofit/>
          </a:bodyPr>
          <a:lstStyle/>
          <a:p>
            <a:r>
              <a:rPr lang="en-US" dirty="0"/>
              <a:t>Purchase of a dwelling that is part asset (the land) and part consumable (the dwelling)</a:t>
            </a:r>
          </a:p>
          <a:p>
            <a:r>
              <a:rPr lang="en-US" dirty="0"/>
              <a:t>In line with the treatment of other durables in a CPI</a:t>
            </a:r>
          </a:p>
          <a:p>
            <a:r>
              <a:rPr lang="en-US" dirty="0"/>
              <a:t>Changes in real transaction prices </a:t>
            </a:r>
          </a:p>
          <a:p>
            <a:endParaRPr lang="fr-L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8454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72808" cy="720080"/>
          </a:xfrm>
        </p:spPr>
        <p:txBody>
          <a:bodyPr>
            <a:normAutofit fontScale="90000"/>
          </a:bodyPr>
          <a:lstStyle/>
          <a:p>
            <a:r>
              <a:rPr lang="en-US" dirty="0"/>
              <a:t>Net </a:t>
            </a:r>
            <a:r>
              <a:rPr lang="fr-FR" dirty="0"/>
              <a:t>acquisition </a:t>
            </a:r>
            <a:r>
              <a:rPr lang="en-GB" dirty="0"/>
              <a:t>approach</a:t>
            </a:r>
            <a:br>
              <a:rPr lang="fr-FR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04056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Transactions between households out of scope</a:t>
            </a:r>
          </a:p>
          <a:p>
            <a:pPr lvl="1"/>
            <a:r>
              <a:rPr lang="en-US" dirty="0"/>
              <a:t>In practice, the  approach largely focuses on </a:t>
            </a:r>
            <a:r>
              <a:rPr lang="en-US" b="1" dirty="0"/>
              <a:t>new dwellings</a:t>
            </a:r>
          </a:p>
          <a:p>
            <a:pPr lvl="1"/>
            <a:r>
              <a:rPr lang="en-US" b="1" dirty="0"/>
              <a:t>Existing dwellings new to the household sector </a:t>
            </a:r>
            <a:r>
              <a:rPr lang="en-US" dirty="0"/>
              <a:t>are in scope</a:t>
            </a:r>
          </a:p>
          <a:p>
            <a:pPr lvl="1"/>
            <a:r>
              <a:rPr lang="en-US" dirty="0"/>
              <a:t>Dwellings purchased for investment purposes are out of scope</a:t>
            </a:r>
          </a:p>
          <a:p>
            <a:pPr lvl="2"/>
            <a:r>
              <a:rPr lang="en-US" dirty="0"/>
              <a:t>E.g. dwellings purchased for letting out</a:t>
            </a:r>
          </a:p>
          <a:p>
            <a:pPr lvl="2"/>
            <a:r>
              <a:rPr lang="en-US" dirty="0"/>
              <a:t>In principle, the land component is out of scope</a:t>
            </a:r>
          </a:p>
          <a:p>
            <a:pPr lvl="2"/>
            <a:r>
              <a:rPr lang="en-US" dirty="0"/>
              <a:t>In practice this principle may not be so easy to apply</a:t>
            </a:r>
          </a:p>
          <a:p>
            <a:pPr lvl="2"/>
            <a:r>
              <a:rPr lang="en-US" dirty="0"/>
              <a:t>Thus, asset price will be included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B74B3F-B0A5-414B-B88D-2BCF8BF7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4437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Appropriate method?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040560"/>
          </a:xfrm>
        </p:spPr>
        <p:txBody>
          <a:bodyPr>
            <a:normAutofit/>
          </a:bodyPr>
          <a:lstStyle/>
          <a:p>
            <a:r>
              <a:rPr lang="en-GB" dirty="0"/>
              <a:t>Depend on the purpose of your CPI</a:t>
            </a:r>
          </a:p>
          <a:p>
            <a:r>
              <a:rPr lang="en-GB" dirty="0"/>
              <a:t>All approaches have advantages and disadvantages</a:t>
            </a:r>
          </a:p>
          <a:p>
            <a:r>
              <a:rPr lang="en-GB" dirty="0"/>
              <a:t>Omit OOH from your CPI?</a:t>
            </a:r>
          </a:p>
          <a:p>
            <a:pPr lvl="1"/>
            <a:r>
              <a:rPr lang="en-GB" dirty="0"/>
              <a:t>OOH represents a sizeable proportion of household expenditures</a:t>
            </a:r>
          </a:p>
          <a:p>
            <a:pPr lvl="1"/>
            <a:r>
              <a:rPr lang="en-GB" dirty="0"/>
              <a:t>Omitting due to lack of appropriate data </a:t>
            </a:r>
          </a:p>
          <a:p>
            <a:pPr lvl="1"/>
            <a:r>
              <a:rPr lang="en-GB" dirty="0"/>
              <a:t>E.g. house price index </a:t>
            </a:r>
          </a:p>
          <a:p>
            <a:pPr lvl="1"/>
            <a:r>
              <a:rPr lang="en-US" dirty="0"/>
              <a:t>Major repairs and maintenance as a proxy</a:t>
            </a:r>
            <a:endParaRPr lang="en-GB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3E60F1-A55D-495F-91DA-0F770552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4642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72CEEAF-A1C2-4D95-AAC8-CE6CD5F263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9454312-C16A-4CAC-859B-92695134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539"/>
          </a:xfrm>
        </p:spPr>
        <p:txBody>
          <a:bodyPr/>
          <a:lstStyle/>
          <a:p>
            <a:r>
              <a:rPr lang="en-US" sz="2800" b="1" dirty="0"/>
              <a:t>Different approaches,  indices, 2005 = 100 </a:t>
            </a:r>
            <a:endParaRPr lang="nb-NO" sz="280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F226B76-7820-43A7-B465-89EAE35BAC7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2" descr="The indices have been on a upwards trend since 2009 ">
            <a:extLst>
              <a:ext uri="{FF2B5EF4-FFF2-40B4-BE49-F238E27FC236}">
                <a16:creationId xmlns:a16="http://schemas.microsoft.com/office/drawing/2014/main" id="{E3AFFB95-5BB5-410D-B336-686D71BA2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964488" cy="54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A5EEA65-5F49-4139-A2A2-244CE1E7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20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0648"/>
            <a:ext cx="7886700" cy="792088"/>
          </a:xfrm>
        </p:spPr>
        <p:txBody>
          <a:bodyPr>
            <a:normAutofit/>
          </a:bodyPr>
          <a:lstStyle/>
          <a:p>
            <a:r>
              <a:rPr lang="en-GB" altLang="nb-NO" dirty="0"/>
              <a:t>Housing in a CPI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9036496" cy="5040560"/>
          </a:xfrm>
        </p:spPr>
        <p:txBody>
          <a:bodyPr>
            <a:normAutofit/>
          </a:bodyPr>
          <a:lstStyle/>
          <a:p>
            <a:r>
              <a:rPr lang="en-GB" altLang="nb-NO" dirty="0"/>
              <a:t>Housing in COICOP 04:  </a:t>
            </a:r>
          </a:p>
          <a:p>
            <a:r>
              <a:rPr lang="en-GB" altLang="nb-NO" dirty="0"/>
              <a:t>Rental survey (e.g. monthly, quarterly)</a:t>
            </a:r>
          </a:p>
          <a:p>
            <a:pPr lvl="1"/>
            <a:r>
              <a:rPr lang="en-GB" altLang="nb-NO" dirty="0"/>
              <a:t>Actual rentals</a:t>
            </a:r>
          </a:p>
          <a:p>
            <a:pPr lvl="1"/>
            <a:r>
              <a:rPr lang="en-GB" altLang="nb-NO" dirty="0"/>
              <a:t>Imputed rentals - </a:t>
            </a:r>
            <a:r>
              <a:rPr lang="en-US" dirty="0"/>
              <a:t>Owner occupiers’ housing </a:t>
            </a:r>
            <a:endParaRPr lang="en-GB" altLang="nb-NO" dirty="0"/>
          </a:p>
          <a:p>
            <a:r>
              <a:rPr lang="en-GB" altLang="nb-NO" dirty="0"/>
              <a:t>Maintenance and minor repair </a:t>
            </a:r>
          </a:p>
          <a:p>
            <a:pPr lvl="1"/>
            <a:r>
              <a:rPr lang="en-GB" altLang="nb-NO" dirty="0"/>
              <a:t>Materials (monthly)</a:t>
            </a:r>
          </a:p>
          <a:p>
            <a:pPr lvl="1"/>
            <a:r>
              <a:rPr lang="en-GB" altLang="nb-NO" dirty="0"/>
              <a:t>Services (e.g. wage statistics)</a:t>
            </a:r>
          </a:p>
          <a:p>
            <a:r>
              <a:rPr lang="en-GB" altLang="nb-NO" dirty="0"/>
              <a:t>Water, sewage and refuse (often yearly)</a:t>
            </a:r>
          </a:p>
          <a:p>
            <a:r>
              <a:rPr lang="en-GB" altLang="nb-NO" dirty="0"/>
              <a:t>Energy (e.g. monthly)</a:t>
            </a:r>
          </a:p>
          <a:p>
            <a:endParaRPr lang="en-GB" altLang="nb-NO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32FF08C-386C-427D-BEE3-C03D9782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A3CC-E78F-42BC-A15A-9A70EF2580E2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6501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6286500" cy="648072"/>
          </a:xfrm>
        </p:spPr>
        <p:txBody>
          <a:bodyPr>
            <a:normAutofit/>
          </a:bodyPr>
          <a:lstStyle/>
          <a:p>
            <a:r>
              <a:rPr lang="en-GB" altLang="nb-NO" dirty="0"/>
              <a:t>Why housing is difficult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568952" cy="4536504"/>
          </a:xfrm>
        </p:spPr>
        <p:txBody>
          <a:bodyPr>
            <a:normAutofit/>
          </a:bodyPr>
          <a:lstStyle/>
          <a:p>
            <a:r>
              <a:rPr lang="en-GB" altLang="nb-NO" dirty="0"/>
              <a:t>CPI’s restricted to consumer goods and services acquired in monetary transactions</a:t>
            </a:r>
          </a:p>
          <a:p>
            <a:r>
              <a:rPr lang="en-GB" altLang="nb-NO" dirty="0"/>
              <a:t>Purchase of dwellings – investment or consumption?</a:t>
            </a:r>
          </a:p>
          <a:p>
            <a:pPr lvl="1"/>
            <a:r>
              <a:rPr lang="en-GB" altLang="nb-NO" dirty="0"/>
              <a:t>Excluded from household consumption in national accounts</a:t>
            </a:r>
          </a:p>
          <a:p>
            <a:pPr lvl="1"/>
            <a:r>
              <a:rPr lang="en-GB" altLang="nb-NO" dirty="0"/>
              <a:t>Fixed capital</a:t>
            </a:r>
          </a:p>
          <a:p>
            <a:r>
              <a:rPr lang="en-GB" altLang="nb-NO" dirty="0"/>
              <a:t>Purchase of a dwelling – access to shelter services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6D7B-8231-4363-872F-2504CC8F219A}" type="slidenum">
              <a:rPr lang="en-GB" altLang="nb-NO"/>
              <a:pPr/>
              <a:t>3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88881503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0" y="180000"/>
            <a:ext cx="7362368" cy="720000"/>
          </a:xfrm>
        </p:spPr>
        <p:txBody>
          <a:bodyPr>
            <a:normAutofit fontScale="90000"/>
          </a:bodyPr>
          <a:lstStyle/>
          <a:p>
            <a:r>
              <a:rPr lang="en-US" dirty="0"/>
              <a:t>Owner occupiers’ housing (OOH)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0405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costs of housing services associated with owning, maintaining and living in an owner-occupiers dwelling</a:t>
            </a:r>
            <a:endParaRPr lang="nb-NO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Several approaches for measuring the “price development” in a CPI faced by owner-occupiers :</a:t>
            </a:r>
          </a:p>
          <a:p>
            <a:pPr marL="0" indent="0">
              <a:buNone/>
            </a:pPr>
            <a:endParaRPr lang="en-US" sz="1800" b="1" dirty="0"/>
          </a:p>
          <a:p>
            <a:pPr lvl="1"/>
            <a:r>
              <a:rPr lang="en-US" sz="2400" b="1" dirty="0"/>
              <a:t>Payment approach</a:t>
            </a:r>
            <a:endParaRPr lang="fr-LU" sz="2400" b="1" dirty="0"/>
          </a:p>
          <a:p>
            <a:endParaRPr lang="en-US" sz="2400" b="1" dirty="0"/>
          </a:p>
          <a:p>
            <a:pPr lvl="1"/>
            <a:r>
              <a:rPr lang="en-US" sz="2400" b="1" dirty="0"/>
              <a:t>Use approach </a:t>
            </a:r>
            <a:endParaRPr lang="fr-LU" sz="2400" dirty="0"/>
          </a:p>
          <a:p>
            <a:endParaRPr lang="en-US" sz="2400" b="1" dirty="0"/>
          </a:p>
          <a:p>
            <a:pPr lvl="1"/>
            <a:r>
              <a:rPr lang="en-US" sz="2400" b="1" dirty="0"/>
              <a:t>Acquisition approach</a:t>
            </a:r>
          </a:p>
          <a:p>
            <a:pPr lvl="1"/>
            <a:endParaRPr lang="en-US" dirty="0"/>
          </a:p>
          <a:p>
            <a:r>
              <a:rPr lang="en-US" dirty="0"/>
              <a:t>The choice of the OOH approach depends on the purpose of the CPI</a:t>
            </a:r>
            <a:endParaRPr lang="fr-LU" dirty="0"/>
          </a:p>
          <a:p>
            <a:pPr marL="0" indent="0">
              <a:buNone/>
            </a:pPr>
            <a:r>
              <a:rPr lang="en-US" dirty="0"/>
              <a:t> </a:t>
            </a:r>
            <a:endParaRPr lang="fr-L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4702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7CD999-98FB-4AA9-AD90-9A9485BD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000"/>
            <a:ext cx="9144000" cy="656712"/>
          </a:xfrm>
        </p:spPr>
        <p:txBody>
          <a:bodyPr/>
          <a:lstStyle/>
          <a:p>
            <a:r>
              <a:rPr lang="en-GB" altLang="nb-NO" dirty="0"/>
              <a:t>		Purpose of the CPI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D2609C1-C683-43CE-9F78-EC206E30B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" y="978690"/>
            <a:ext cx="4852832" cy="2889758"/>
          </a:xfrm>
        </p:spPr>
        <p:txBody>
          <a:bodyPr/>
          <a:lstStyle/>
          <a:p>
            <a:r>
              <a:rPr lang="en-GB" altLang="nb-NO" sz="2700" dirty="0"/>
              <a:t>Cost-of living index</a:t>
            </a:r>
          </a:p>
          <a:p>
            <a:pPr lvl="1"/>
            <a:r>
              <a:rPr lang="en-GB" altLang="nb-NO" sz="2700" dirty="0"/>
              <a:t>Monetary and non-monetary expenditures</a:t>
            </a:r>
          </a:p>
          <a:p>
            <a:pPr lvl="1"/>
            <a:r>
              <a:rPr lang="en-GB" altLang="nb-NO" sz="2700" dirty="0"/>
              <a:t>Use</a:t>
            </a:r>
          </a:p>
          <a:p>
            <a:pPr lvl="1"/>
            <a:r>
              <a:rPr lang="en-GB" altLang="nb-NO" sz="2700" dirty="0"/>
              <a:t>Payment</a:t>
            </a:r>
          </a:p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6C34BB0-E97F-4F8F-BEDF-677A2D0C13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88024" y="978690"/>
            <a:ext cx="4348776" cy="2666334"/>
          </a:xfrm>
        </p:spPr>
        <p:txBody>
          <a:bodyPr/>
          <a:lstStyle/>
          <a:p>
            <a:r>
              <a:rPr lang="en-GB" altLang="nb-NO" sz="2700" dirty="0"/>
              <a:t>Inflation index</a:t>
            </a:r>
          </a:p>
          <a:p>
            <a:pPr lvl="1"/>
            <a:r>
              <a:rPr lang="en-GB" altLang="nb-NO" sz="2700" dirty="0"/>
              <a:t>Strict monetary expenditures</a:t>
            </a:r>
          </a:p>
          <a:p>
            <a:pPr lvl="1"/>
            <a:r>
              <a:rPr lang="en-GB" altLang="nb-NO" sz="2700" dirty="0"/>
              <a:t>Acquisition</a:t>
            </a:r>
          </a:p>
          <a:p>
            <a:pPr lvl="1"/>
            <a:r>
              <a:rPr lang="en-GB" altLang="nb-NO" sz="2700" dirty="0"/>
              <a:t>Payment</a:t>
            </a:r>
          </a:p>
          <a:p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4EEFC74-544C-4D39-AC4C-6BA3A5A6EC56}"/>
              </a:ext>
            </a:extLst>
          </p:cNvPr>
          <p:cNvSpPr/>
          <p:nvPr/>
        </p:nvSpPr>
        <p:spPr>
          <a:xfrm>
            <a:off x="323528" y="438622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nb-NO" dirty="0"/>
              <a:t>Most common: “fixed basket index” with multiple use and not a strict 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Inflation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Compensation (wages, pensions)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Indexing contracts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Deflators in National Accounts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38BEC4-8FF7-4AD6-BFD6-814F90DF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739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Payment approach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896544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All payments that households make as owner occupiers when “consuming” the dwelling</a:t>
            </a:r>
          </a:p>
          <a:p>
            <a:pPr marL="0" indent="0">
              <a:buNone/>
            </a:pPr>
            <a:endParaRPr lang="en-US" sz="9600" dirty="0"/>
          </a:p>
          <a:p>
            <a:pPr lvl="1"/>
            <a:r>
              <a:rPr lang="en-US" sz="8800" dirty="0"/>
              <a:t>Mortgage repayments, including the interests that are part of these repayments</a:t>
            </a:r>
          </a:p>
          <a:p>
            <a:pPr lvl="1"/>
            <a:r>
              <a:rPr lang="en-US" sz="8800" dirty="0"/>
              <a:t>Insurance of a dwelling</a:t>
            </a:r>
          </a:p>
          <a:p>
            <a:pPr lvl="1"/>
            <a:r>
              <a:rPr lang="en-US" sz="8800" dirty="0"/>
              <a:t>Maintenance and repair</a:t>
            </a:r>
          </a:p>
          <a:p>
            <a:pPr lvl="1"/>
            <a:r>
              <a:rPr lang="en-US" sz="8800" dirty="0"/>
              <a:t>Property rates and taxes</a:t>
            </a:r>
          </a:p>
          <a:p>
            <a:pPr lvl="1"/>
            <a:r>
              <a:rPr lang="en-US" sz="8800" dirty="0"/>
              <a:t>Estate agency fees and legal </a:t>
            </a:r>
            <a:r>
              <a:rPr lang="en-US" sz="8800" dirty="0" err="1"/>
              <a:t>fe</a:t>
            </a:r>
            <a:r>
              <a:rPr lang="nb-NO" sz="8800" dirty="0"/>
              <a:t>es</a:t>
            </a:r>
            <a:r>
              <a:rPr lang="en-GB" sz="8800" dirty="0"/>
              <a:t> for newly purchased dwellings</a:t>
            </a:r>
            <a:endParaRPr lang="en-US" sz="8800" dirty="0"/>
          </a:p>
          <a:p>
            <a:pPr lvl="1"/>
            <a:endParaRPr lang="en-US" sz="8800" dirty="0"/>
          </a:p>
          <a:p>
            <a:r>
              <a:rPr lang="en-US" sz="9600" dirty="0"/>
              <a:t>Includes actually observed data</a:t>
            </a:r>
          </a:p>
          <a:p>
            <a:pPr lvl="1"/>
            <a:endParaRPr lang="en-US" sz="2200" dirty="0"/>
          </a:p>
          <a:p>
            <a:endParaRPr lang="en-US" sz="2600" dirty="0"/>
          </a:p>
          <a:p>
            <a:pPr lvl="1"/>
            <a:endParaRPr lang="en-US" sz="2200" dirty="0"/>
          </a:p>
          <a:p>
            <a:endParaRPr lang="en-US" sz="2600" dirty="0"/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lvl="1"/>
            <a:endParaRPr lang="en-US" sz="2200" dirty="0"/>
          </a:p>
          <a:p>
            <a:endParaRPr lang="fr-L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endParaRPr lang="fr-L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6282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approach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563240"/>
          </a:xfrm>
        </p:spPr>
        <p:txBody>
          <a:bodyPr>
            <a:normAutofit/>
          </a:bodyPr>
          <a:lstStyle/>
          <a:p>
            <a:r>
              <a:rPr lang="en-GB" dirty="0"/>
              <a:t>Cost to owner-occupiers of using the dwelling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Two options:</a:t>
            </a:r>
          </a:p>
          <a:p>
            <a:pPr lvl="1"/>
            <a:r>
              <a:rPr lang="en-GB" b="1" dirty="0"/>
              <a:t>User cost</a:t>
            </a:r>
          </a:p>
          <a:p>
            <a:pPr lvl="1"/>
            <a:r>
              <a:rPr lang="en-GB" b="1" dirty="0"/>
              <a:t>Rental-</a:t>
            </a:r>
            <a:r>
              <a:rPr lang="en-US" b="1" dirty="0"/>
              <a:t>equivalence </a:t>
            </a:r>
          </a:p>
          <a:p>
            <a:pPr lvl="1"/>
            <a:endParaRPr lang="en-US" b="1" dirty="0"/>
          </a:p>
          <a:p>
            <a:pPr lvl="1"/>
            <a:endParaRPr lang="en-GB" b="1" dirty="0"/>
          </a:p>
          <a:p>
            <a:pPr lvl="1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7047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cost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000" y="1052736"/>
            <a:ext cx="8100000" cy="4968552"/>
          </a:xfrm>
        </p:spPr>
        <p:txBody>
          <a:bodyPr>
            <a:normAutofit/>
          </a:bodyPr>
          <a:lstStyle/>
          <a:p>
            <a:r>
              <a:rPr lang="en-US" dirty="0"/>
              <a:t>UC = </a:t>
            </a:r>
            <a:r>
              <a:rPr lang="en-US" dirty="0" err="1"/>
              <a:t>rM</a:t>
            </a:r>
            <a:r>
              <a:rPr lang="en-US" dirty="0"/>
              <a:t> + </a:t>
            </a:r>
            <a:r>
              <a:rPr lang="en-US" dirty="0" err="1"/>
              <a:t>iE</a:t>
            </a:r>
            <a:r>
              <a:rPr lang="en-US" dirty="0"/>
              <a:t> + D + RC – K</a:t>
            </a:r>
          </a:p>
          <a:p>
            <a:endParaRPr lang="en-US" dirty="0"/>
          </a:p>
          <a:p>
            <a:pPr lvl="1"/>
            <a:r>
              <a:rPr lang="en-US" b="1" dirty="0"/>
              <a:t>M</a:t>
            </a:r>
            <a:r>
              <a:rPr lang="en-US" dirty="0"/>
              <a:t> and </a:t>
            </a:r>
            <a:r>
              <a:rPr lang="en-US" b="1" dirty="0"/>
              <a:t>E</a:t>
            </a:r>
            <a:r>
              <a:rPr lang="en-US" dirty="0"/>
              <a:t> represent mortgage debt and owners equity, </a:t>
            </a:r>
          </a:p>
          <a:p>
            <a:pPr lvl="1"/>
            <a:r>
              <a:rPr lang="en-US" b="1" dirty="0"/>
              <a:t>r</a:t>
            </a:r>
            <a:r>
              <a:rPr lang="en-US" dirty="0"/>
              <a:t> and </a:t>
            </a:r>
            <a:r>
              <a:rPr lang="en-US" b="1" dirty="0" err="1"/>
              <a:t>i</a:t>
            </a:r>
            <a:r>
              <a:rPr lang="en-US" dirty="0"/>
              <a:t> is mortgages interest rate and rate of return on alternative assets</a:t>
            </a:r>
          </a:p>
          <a:p>
            <a:pPr lvl="1"/>
            <a:r>
              <a:rPr lang="en-US" b="1" dirty="0"/>
              <a:t>D</a:t>
            </a:r>
            <a:r>
              <a:rPr lang="en-US" dirty="0"/>
              <a:t> is depreciation</a:t>
            </a:r>
          </a:p>
          <a:p>
            <a:pPr lvl="1"/>
            <a:r>
              <a:rPr lang="en-US" b="1" dirty="0"/>
              <a:t>RC</a:t>
            </a:r>
            <a:r>
              <a:rPr lang="en-US" dirty="0"/>
              <a:t> other recurring costs</a:t>
            </a:r>
          </a:p>
          <a:p>
            <a:pPr lvl="1"/>
            <a:r>
              <a:rPr lang="en-US" b="1" dirty="0"/>
              <a:t>K</a:t>
            </a:r>
            <a:r>
              <a:rPr lang="en-US" dirty="0"/>
              <a:t> is capital gains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B8DB88E-AB68-4F21-8225-4918B487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1574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cost, cont.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000" y="1196752"/>
            <a:ext cx="8100000" cy="4635248"/>
          </a:xfrm>
        </p:spPr>
        <p:txBody>
          <a:bodyPr/>
          <a:lstStyle/>
          <a:p>
            <a:r>
              <a:rPr lang="en-GB" dirty="0"/>
              <a:t>Probably the most correct approach given cost of living/compensating purpose of the CPI</a:t>
            </a:r>
          </a:p>
          <a:p>
            <a:r>
              <a:rPr lang="en-GB" dirty="0"/>
              <a:t>Difficult to calculate in practice</a:t>
            </a:r>
          </a:p>
          <a:p>
            <a:r>
              <a:rPr lang="en-GB" dirty="0"/>
              <a:t>Capital gains may give negative costs</a:t>
            </a:r>
          </a:p>
          <a:p>
            <a:r>
              <a:rPr lang="en-GB" dirty="0"/>
              <a:t>Look for a modified version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92CA9F7-9D9D-42F3-B1A5-9198DC6D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15797786"/>
      </p:ext>
    </p:extLst>
  </p:cSld>
  <p:clrMapOvr>
    <a:masterClrMapping/>
  </p:clrMapOvr>
</p:sld>
</file>

<file path=ppt/theme/theme1.xml><?xml version="1.0" encoding="utf-8"?>
<a:theme xmlns:a="http://schemas.openxmlformats.org/drawingml/2006/main" name="SSB PP">
  <a:themeElements>
    <a:clrScheme name="SS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E8601"/>
      </a:accent1>
      <a:accent2>
        <a:srgbClr val="6A0788"/>
      </a:accent2>
      <a:accent3>
        <a:srgbClr val="EBB41F"/>
      </a:accent3>
      <a:accent4>
        <a:srgbClr val="0774D0"/>
      </a:accent4>
      <a:accent5>
        <a:srgbClr val="EB7824"/>
      </a:accent5>
      <a:accent6>
        <a:srgbClr val="7F7F7F"/>
      </a:accent6>
      <a:hlink>
        <a:srgbClr val="003892"/>
      </a:hlink>
      <a:folHlink>
        <a:srgbClr val="A53D7C"/>
      </a:folHlink>
    </a:clrScheme>
    <a:fontScheme name="SSB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BB9E91C-B74A-4D4E-8931-41F7E2226B7C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C8C01D9-3C39-4B6F-A46B-C90572B45221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A3ED4D2-E3E6-42A6-BB65-B24950D6699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A6DE208-64A2-410C-8986-6BF8B199FB29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CB30629-31F5-481A-8A99-E498A1B7D17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DD94587-3558-47BB-B0FB-2B01131B758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90822348-6460-4C3A-85C0-0EEC32E472B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7AC15DF-7DBC-4B2A-86B1-713E7008C729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185CB3BB-36F8-43B8-9F55-31DBE9650C5A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E9B390D3-8752-49F3-B218-70F7EC93E58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49DB8E67-F32A-4C6B-81E5-81F7D7CFA53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586D34E-BB14-47D4-A19A-2AC84701F000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BC5770C-7FC3-423E-A676-551A9E10CE7A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EC987A9-3AD2-47AF-B072-2983E59FE852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EA6F3D3-1332-4874-B2FC-88D373F3B877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1B89079-8742-4DA8-ADE3-2B96D73B8480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7B7B4FFA-6E46-4B9C-B6AA-05A4C5011199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C9F622B-8A99-46A9-8083-BDA4BC69B200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3343C187-2A25-4B56-BE30-586DEF3A3339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B4CBF7B-A775-4BF3-BA8E-F89029435E2B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E63B651-398C-4513-B04A-F6534A0B93EF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909EE261-9B94-44EB-ABEE-B19F1BA7434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002307E-95FB-4314-A1C3-5D8A0438521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738A9699-445A-4238-8C9A-42DF68E3EC69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3B639F0B-712A-494C-8174-CA15F1EF2717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676BD5D6-8894-4062-B2D5-64CDC4DA9C5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0B1F9FB7-D031-4741-B58E-C3E112E7C57E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590DF266-72FB-48A1-87B9-A44993026AA9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13237A8D-BE41-4A8F-9684-67FE5731F642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5D84DEB0-7B1E-411E-809C-D8AF68E6D709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5450FD0-166D-4A3D-9774-99E0346FF49D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581909AD-3C14-4AC4-93BC-F1F47D53BA27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F42CDA71-B58A-4D76-B4E9-F2050B04BF3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DAFB0EB-1ACD-42E9-9E27-757BAF5AA9BF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D9B8BEB7-618F-4336-B017-ABECD3684DEA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74E6722-F278-4E24-AC7A-8BF40406F672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3989753-D481-4121-B7D2-E3DBD163B912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68624C0E-0563-4BE0-B494-8AA599884507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C436AD8B-BEF7-4457-8657-A38F947691B3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D29F6C47-23B4-4D7D-9850-E91F8679C570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8A1A5C68-16DB-4555-A33A-9CD4F5DAD1EE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2723B13C-5CBF-42F7-B1FE-27E0E5E5D99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9AB7AD7E-5511-4183-B994-E7EE68798806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E0AE45DC-2CAD-42FC-949B-12EBF8A9765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6195055-D71C-401C-9C7B-660D1A7E2EFC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3DDBD4B4-56DF-4CDD-A21B-DB3B2032E394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D6161250-A5B3-48BA-9682-5630DA950E4F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13A6E6B1-58BD-4684-965D-AABC774BF2C9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59FADD74-3C57-4753-9C2A-0C2340451D14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1D0CF65E-C057-4B0B-AB7C-232655DACD57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C3161FCE-6015-4673-B6B7-BEBF29D6543F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4427A1BC-51C7-4501-8F78-ED4499F3FA70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8E9E30C2-FCA7-4E2A-83C6-03F79B19F37D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31D24FC9-9B80-4695-AEFB-858F6278A4F7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D44B0F8E-A590-4577-8CB5-9E5E1EF4D04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9FBCEDA-1CA6-4DAB-9B76-C94F97472DC5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58AB9E98-8259-4810-A104-C756C6C193AB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C4D2C4E0-A89D-4662-8F7E-4A675297F99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E4AB29F4-E55F-4811-8D4E-6C1914083C1E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DD184B86-3F86-4CD1-B5EF-7932E90DBC11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22E89940-9237-455F-9967-117B2AAA6922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3188D56F-160E-4B81-83B0-F0E0920568FC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6E74DBD6-7D72-4CF8-9BEE-5924728537BE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726F3507-94A4-46A5-962E-E55FD6775E7D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3A7EFDF1-D549-4BAD-8C12-A8D098F5BB9C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1A974418-3ED4-45E0-844D-CA23411CC60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1495CDE-2A38-47EE-AC77-6D20A3A8B5A1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160523DA-5405-4071-A262-C138298A007E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79348BF-BDAC-4AC8-8024-C680FC2940BD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6ECD085D-5965-4FE6-B704-B8B9E7C2788F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A63D943F-732A-46EB-BC71-50C47905CC8F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49C7FA05-D6AE-495B-8CFA-EE74216EFB62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FC848938-A783-4903-9A13-6EAA94ED1B0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6722ED25-F8C7-4609-87CF-D7381FC75CB8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56D6DA7A-2A7E-43FB-A276-5198DDC1056C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78A43D3F-5021-4CB0-9378-57094323C2A8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4FB014CA-9471-48C6-A47A-AF1DD0B37D0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09F613D-F5A9-43C2-8320-351BCD0FB2BB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E6D19361-B4FD-4400-9C73-6B6E03EC6A7E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B0BC93F1-1A6E-46BB-BAF5-2621FD1B1BDB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0E49909D-87DD-486F-B2F6-D56000954C84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7AC7A0B4-499D-42E6-A2D8-EF776D7F86E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865F3B0-1716-4420-B361-4EF443C13A5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SSB PP</Template>
  <TotalTime>2178</TotalTime>
  <Words>616</Words>
  <Application>Microsoft Office PowerPoint</Application>
  <PresentationFormat>Skjermfremvisning (4:3)</PresentationFormat>
  <Paragraphs>132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3" baseType="lpstr">
      <vt:lpstr>Arial</vt:lpstr>
      <vt:lpstr>Wingdings</vt:lpstr>
      <vt:lpstr>Oswald</vt:lpstr>
      <vt:lpstr>Open Sans</vt:lpstr>
      <vt:lpstr>Calibri</vt:lpstr>
      <vt:lpstr>Open Sans Light</vt:lpstr>
      <vt:lpstr>Open Sans Semibold</vt:lpstr>
      <vt:lpstr>Roboto Condensed</vt:lpstr>
      <vt:lpstr>SSB PP</vt:lpstr>
      <vt:lpstr>Owner-occupied housing</vt:lpstr>
      <vt:lpstr>Housing in a CPI</vt:lpstr>
      <vt:lpstr>Why housing is difficult</vt:lpstr>
      <vt:lpstr>Owner occupiers’ housing (OOH)</vt:lpstr>
      <vt:lpstr>  Purpose of the CPI</vt:lpstr>
      <vt:lpstr>Payment approach</vt:lpstr>
      <vt:lpstr>Use approach</vt:lpstr>
      <vt:lpstr>User cost </vt:lpstr>
      <vt:lpstr>User cost, cont. </vt:lpstr>
      <vt:lpstr>Rental-equivalence method</vt:lpstr>
      <vt:lpstr>(Net) Acquisition approach</vt:lpstr>
      <vt:lpstr>Net acquisition approach </vt:lpstr>
      <vt:lpstr>Appropriate method?</vt:lpstr>
      <vt:lpstr>Different approaches,  indices, 2005 = 100 </vt:lpstr>
    </vt:vector>
  </TitlesOfParts>
  <Company>SSB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Statistisk sentralbyrå - offisiell statistikk fra 1876</dc:title>
  <dc:creator>Thomas Bjørnskau</dc:creator>
  <cp:lastModifiedBy>Johannessen, Randi</cp:lastModifiedBy>
  <cp:revision>157</cp:revision>
  <dcterms:created xsi:type="dcterms:W3CDTF">2015-12-08T07:05:32Z</dcterms:created>
  <dcterms:modified xsi:type="dcterms:W3CDTF">2019-08-19T10:24:17Z</dcterms:modified>
</cp:coreProperties>
</file>