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sldIdLst>
    <p:sldId id="305" r:id="rId2"/>
    <p:sldId id="257" r:id="rId3"/>
    <p:sldId id="309" r:id="rId4"/>
    <p:sldId id="258" r:id="rId5"/>
    <p:sldId id="307" r:id="rId6"/>
    <p:sldId id="272" r:id="rId7"/>
    <p:sldId id="267" r:id="rId8"/>
    <p:sldId id="271" r:id="rId9"/>
    <p:sldId id="300" r:id="rId10"/>
    <p:sldId id="259" r:id="rId11"/>
    <p:sldId id="308" r:id="rId12"/>
    <p:sldId id="302" r:id="rId13"/>
    <p:sldId id="264" r:id="rId14"/>
    <p:sldId id="304" r:id="rId15"/>
    <p:sldId id="260" r:id="rId16"/>
    <p:sldId id="269" r:id="rId17"/>
    <p:sldId id="303" r:id="rId18"/>
    <p:sldId id="268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Roboto Condensed" panose="02000000000000000000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2286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7F82"/>
    <a:srgbClr val="2742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29" autoAdjust="0"/>
  </p:normalViewPr>
  <p:slideViewPr>
    <p:cSldViewPr snapToGrid="0">
      <p:cViewPr varScale="1">
        <p:scale>
          <a:sx n="96" d="100"/>
          <a:sy n="96" d="100"/>
        </p:scale>
        <p:origin x="86" y="14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6F27F9-1C37-4BBD-B788-1F5DAC58AFA2}" type="datetimeFigureOut">
              <a:rPr lang="nb-NO" smtClean="0"/>
              <a:t>19.08.2019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09387-65CD-4862-A27A-A6506B70B4C8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446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Plassholder for lysbilde 1">
            <a:extLst>
              <a:ext uri="{FF2B5EF4-FFF2-40B4-BE49-F238E27FC236}">
                <a16:creationId xmlns:a16="http://schemas.microsoft.com/office/drawing/2014/main" id="{61727553-4143-4BA9-BD6E-A5D3DAE21B7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2738" y="869950"/>
            <a:ext cx="6188075" cy="3481388"/>
          </a:xfrm>
          <a:ln/>
        </p:spPr>
      </p:sp>
      <p:sp>
        <p:nvSpPr>
          <p:cNvPr id="15363" name="Plassholder for notater 2">
            <a:extLst>
              <a:ext uri="{FF2B5EF4-FFF2-40B4-BE49-F238E27FC236}">
                <a16:creationId xmlns:a16="http://schemas.microsoft.com/office/drawing/2014/main" id="{DA6F4776-84DD-4C1E-9DBB-BF6C81BB7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lvl="1"/>
            <a:r>
              <a:rPr lang="en-GB" altLang="nb-NO" sz="1900"/>
              <a:t>Turnover statistics of retail trade stratified by industry (for inst. retail sale of clothing, furniture, games and toys etc.)  </a:t>
            </a:r>
          </a:p>
          <a:p>
            <a:endParaRPr lang="en-GB" altLang="nb-NO"/>
          </a:p>
          <a:p>
            <a:r>
              <a:rPr lang="en-GB" altLang="nb-NO"/>
              <a:t>Sampling plan in need of modernisation – remove regional stratification?</a:t>
            </a:r>
          </a:p>
          <a:p>
            <a:pPr lvl="1"/>
            <a:r>
              <a:rPr lang="en-GB" altLang="nb-NO" sz="1900"/>
              <a:t>Price development differs less across regions</a:t>
            </a:r>
          </a:p>
          <a:p>
            <a:pPr lvl="1"/>
            <a:r>
              <a:rPr lang="en-GB" altLang="nb-NO" sz="1900"/>
              <a:t>Not publishing regional indices</a:t>
            </a:r>
          </a:p>
          <a:p>
            <a:pPr eaLnBrk="1" hangingPunct="1">
              <a:spcBef>
                <a:spcPct val="0"/>
              </a:spcBef>
            </a:pPr>
            <a:endParaRPr lang="en-GB" altLang="nb-NO"/>
          </a:p>
          <a:p>
            <a:endParaRPr lang="en-GB" altLang="nb-NO"/>
          </a:p>
        </p:txBody>
      </p:sp>
      <p:sp>
        <p:nvSpPr>
          <p:cNvPr id="15364" name="Plassholder for lysbildenummer 3">
            <a:extLst>
              <a:ext uri="{FF2B5EF4-FFF2-40B4-BE49-F238E27FC236}">
                <a16:creationId xmlns:a16="http://schemas.microsoft.com/office/drawing/2014/main" id="{B9BEAEF2-454F-41ED-9587-79DBBA16BEF7}"/>
              </a:ext>
            </a:extLst>
          </p:cNvPr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0" y="0"/>
            <a:ext cx="0" cy="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62" tIns="45281" rIns="90562" bIns="45281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5013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1888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843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36763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939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511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083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65563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7B623E4-5438-4175-B485-97201F895E87}" type="slidenum">
              <a:rPr lang="en-US" altLang="nb-NO" sz="2400">
                <a:solidFill>
                  <a:schemeClr val="tx2"/>
                </a:solidFill>
              </a:rPr>
              <a:pPr eaLnBrk="1" hangingPunct="1"/>
              <a:t>9</a:t>
            </a:fld>
            <a:endParaRPr lang="en-US" altLang="nb-NO" sz="2400">
              <a:solidFill>
                <a:schemeClr val="tx2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skjermbilde&#10;&#10;Beskrivelse som er generert med svært høy visshet">
            <a:extLst>
              <a:ext uri="{FF2B5EF4-FFF2-40B4-BE49-F238E27FC236}">
                <a16:creationId xmlns:a16="http://schemas.microsoft.com/office/drawing/2014/main" id="{47F2A11D-5491-478B-9E74-10A8C407A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22288"/>
            <a:ext cx="9390018" cy="1015791"/>
          </a:xfrm>
          <a:ln>
            <a:noFill/>
          </a:ln>
        </p:spPr>
        <p:txBody>
          <a:bodyPr anchor="b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/>
              <a:t>Klikk for å redigere tittelstil</a:t>
            </a:r>
            <a:endParaRPr lang="nb-NO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00991" y="3909549"/>
            <a:ext cx="9390018" cy="401648"/>
          </a:xfrm>
        </p:spPr>
        <p:txBody>
          <a:bodyPr>
            <a:spAutoFit/>
          </a:bodyPr>
          <a:lstStyle>
            <a:lvl1pPr marL="0" indent="0" algn="ctr">
              <a:buNone/>
              <a:defRPr sz="1500" cap="all" spc="75" baseline="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nb-NO" noProof="0" dirty="0"/>
              <a:t>UNDERTITTEL SKAL INN HER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780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(stor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ssholder for bilde 5">
            <a:extLst>
              <a:ext uri="{FF2B5EF4-FFF2-40B4-BE49-F238E27FC236}">
                <a16:creationId xmlns:a16="http://schemas.microsoft.com/office/drawing/2014/main" id="{9C0BB095-47FF-4294-9915-4ED142AC037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10903891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FD3FCA3-4503-49E6-83F2-4DF49013A49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8991" y="3781605"/>
            <a:ext cx="4856516" cy="1816654"/>
          </a:xfrm>
          <a:solidFill>
            <a:schemeClr val="bg1">
              <a:alpha val="90000"/>
            </a:schemeClr>
          </a:solidFill>
        </p:spPr>
        <p:txBody>
          <a:bodyPr lIns="648000" rIns="648000" anchor="ctr" anchorCtr="0"/>
          <a:lstStyle>
            <a:lvl1pPr marL="0" indent="0" algn="ctr">
              <a:buNone/>
              <a:defRPr/>
            </a:lvl1pPr>
          </a:lstStyle>
          <a:p>
            <a:pPr lvl="0"/>
            <a:r>
              <a:rPr lang="nb-NO"/>
              <a:t>Rediger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592550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3994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7465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Agenda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1B50D6-0810-4E43-928C-534B46A7A4EC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>
            <a:lvl1pPr marL="0" marR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lvl1pPr>
          </a:lstStyle>
          <a:p>
            <a:pPr lvl="0"/>
            <a:r>
              <a:rPr lang="nb-NO" noProof="0"/>
              <a:t>Punkt én på agendaen i korte trekk</a:t>
            </a:r>
          </a:p>
          <a:p>
            <a:pPr lvl="0"/>
            <a:r>
              <a:rPr lang="nb-NO" noProof="0"/>
              <a:t>Punkt to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tre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fire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fem på agendaen i korte trekk</a:t>
            </a:r>
          </a:p>
          <a:p>
            <a:pPr marL="0" marR="0" lvl="0" indent="0" algn="l" defTabSz="914446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900"/>
              </a:spcAft>
              <a:buClrTx/>
              <a:buSzTx/>
              <a:buFontTx/>
              <a:buNone/>
              <a:tabLst/>
              <a:defRPr/>
            </a:pPr>
            <a:r>
              <a:rPr lang="nb-NO" noProof="0"/>
              <a:t>Punkt seks på agendaen i korte trekk</a:t>
            </a:r>
          </a:p>
          <a:p>
            <a:pPr lvl="0"/>
            <a:endParaRPr lang="nb-NO" noProof="0"/>
          </a:p>
        </p:txBody>
      </p:sp>
      <p:cxnSp>
        <p:nvCxnSpPr>
          <p:cNvPr id="10" name="Rett linje 9">
            <a:extLst>
              <a:ext uri="{FF2B5EF4-FFF2-40B4-BE49-F238E27FC236}">
                <a16:creationId xmlns:a16="http://schemas.microsoft.com/office/drawing/2014/main" id="{7E2593EF-F9EB-40ED-942A-4879FA78B594}"/>
              </a:ext>
            </a:extLst>
          </p:cNvPr>
          <p:cNvCxnSpPr/>
          <p:nvPr userDrawn="1"/>
        </p:nvCxnSpPr>
        <p:spPr>
          <a:xfrm>
            <a:off x="1219359" y="2478704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Rett linje 10">
            <a:extLst>
              <a:ext uri="{FF2B5EF4-FFF2-40B4-BE49-F238E27FC236}">
                <a16:creationId xmlns:a16="http://schemas.microsoft.com/office/drawing/2014/main" id="{96CA0932-605B-4E71-B8D3-C72AAAA4A91A}"/>
              </a:ext>
            </a:extLst>
          </p:cNvPr>
          <p:cNvCxnSpPr/>
          <p:nvPr userDrawn="1"/>
        </p:nvCxnSpPr>
        <p:spPr>
          <a:xfrm>
            <a:off x="1219359" y="5253391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Rett linje 11">
            <a:extLst>
              <a:ext uri="{FF2B5EF4-FFF2-40B4-BE49-F238E27FC236}">
                <a16:creationId xmlns:a16="http://schemas.microsoft.com/office/drawing/2014/main" id="{2DF21B92-9FD0-4B71-ACA2-7C1925BD0C2C}"/>
              </a:ext>
            </a:extLst>
          </p:cNvPr>
          <p:cNvCxnSpPr/>
          <p:nvPr userDrawn="1"/>
        </p:nvCxnSpPr>
        <p:spPr>
          <a:xfrm>
            <a:off x="1219359" y="3172376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Rett linje 12">
            <a:extLst>
              <a:ext uri="{FF2B5EF4-FFF2-40B4-BE49-F238E27FC236}">
                <a16:creationId xmlns:a16="http://schemas.microsoft.com/office/drawing/2014/main" id="{91D61EF0-049D-489F-9607-DBC47717D8D1}"/>
              </a:ext>
            </a:extLst>
          </p:cNvPr>
          <p:cNvCxnSpPr/>
          <p:nvPr userDrawn="1"/>
        </p:nvCxnSpPr>
        <p:spPr>
          <a:xfrm>
            <a:off x="1219359" y="3866048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Rett linje 13">
            <a:extLst>
              <a:ext uri="{FF2B5EF4-FFF2-40B4-BE49-F238E27FC236}">
                <a16:creationId xmlns:a16="http://schemas.microsoft.com/office/drawing/2014/main" id="{0C7BCC08-99D7-4973-9AB5-A63BAB7784DB}"/>
              </a:ext>
            </a:extLst>
          </p:cNvPr>
          <p:cNvCxnSpPr/>
          <p:nvPr userDrawn="1"/>
        </p:nvCxnSpPr>
        <p:spPr>
          <a:xfrm>
            <a:off x="1219359" y="4559720"/>
            <a:ext cx="9651619" cy="0"/>
          </a:xfrm>
          <a:prstGeom prst="line">
            <a:avLst/>
          </a:prstGeom>
          <a:ln w="6350">
            <a:solidFill>
              <a:srgbClr val="5B7F8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913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esentasj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e 2">
            <a:extLst>
              <a:ext uri="{FF2B5EF4-FFF2-40B4-BE49-F238E27FC236}">
                <a16:creationId xmlns:a16="http://schemas.microsoft.com/office/drawing/2014/main" id="{A3732E95-11BD-4ACF-B5AD-A1CC4F0DB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id="{A57E41EB-05AD-44D6-997C-D31E1B44F13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855" y="1883484"/>
            <a:ext cx="7418289" cy="27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474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 rediger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e 3">
            <a:extLst>
              <a:ext uri="{FF2B5EF4-FFF2-40B4-BE49-F238E27FC236}">
                <a16:creationId xmlns:a16="http://schemas.microsoft.com/office/drawing/2014/main" id="{410EA91D-3B36-4F01-BD03-074913EC30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630018" y="2305881"/>
            <a:ext cx="8984972" cy="1709530"/>
          </a:xfrm>
          <a:ln>
            <a:noFill/>
          </a:ln>
        </p:spPr>
        <p:txBody>
          <a:bodyPr anchor="ctr">
            <a:noAutofit/>
          </a:bodyPr>
          <a:lstStyle>
            <a:lvl1pPr algn="ctr">
              <a:lnSpc>
                <a:spcPct val="100000"/>
              </a:lnSpc>
              <a:defRPr lang="nb-NO" sz="10000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 noProof="0" dirty="0"/>
              <a:t>Takk!</a:t>
            </a:r>
          </a:p>
        </p:txBody>
      </p:sp>
    </p:spTree>
    <p:extLst>
      <p:ext uri="{BB962C8B-B14F-4D97-AF65-F5344CB8AC3E}">
        <p14:creationId xmlns:p14="http://schemas.microsoft.com/office/powerpoint/2010/main" val="2359149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0B5666A2-6AB2-4CFD-B2A4-1116F6205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36007-8955-4840-98F5-C8666B94FEF7}" type="datetime1">
              <a:rPr lang="en-GB" altLang="nb-NO"/>
              <a:pPr>
                <a:defRPr/>
              </a:pPr>
              <a:t>19/08/2019</a:t>
            </a:fld>
            <a:endParaRPr lang="en-GB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DCEFF062-18C6-4AA9-A7AB-C3D756EE4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b-NO"/>
              <a:t>Fordrag et eller annet 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10E119B8-61C6-4907-A545-A01BF9B3E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664587-C62C-4CD7-BB87-6CDC20360D2A}" type="slidenum">
              <a:rPr lang="en-GB" altLang="nb-NO"/>
              <a:pPr>
                <a:defRPr/>
              </a:pPr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16480819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60" y="1862176"/>
            <a:ext cx="9651619" cy="3978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7333103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678517" y="1412875"/>
            <a:ext cx="9889067" cy="460851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BC5B8F-0BE0-4C37-BB23-471D05A5EE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A9A6-99EC-4C56-A3CA-6EF8BF9F02E9}" type="datetime1">
              <a:rPr lang="en-GB" altLang="nb-NO"/>
              <a:pPr>
                <a:defRPr/>
              </a:pPr>
              <a:t>19/08/2019</a:t>
            </a:fld>
            <a:endParaRPr lang="en-GB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6B605E-74D8-4E82-8EED-649FF5B994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b-NO"/>
              <a:t>Fordrag et eller annet 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66A5E7-3DD9-4BD4-8D46-46A0877597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F152-3E92-46C3-8EAC-2C040528CEF7}" type="slidenum">
              <a:rPr lang="en-GB" altLang="nb-NO"/>
              <a:pPr>
                <a:defRPr/>
              </a:pPr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38911126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678517" y="1412875"/>
            <a:ext cx="9889067" cy="460851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BC5B8F-0BE0-4C37-BB23-471D05A5EE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A9A6-99EC-4C56-A3CA-6EF8BF9F02E9}" type="datetime1">
              <a:rPr lang="en-GB" altLang="nb-NO"/>
              <a:pPr>
                <a:defRPr/>
              </a:pPr>
              <a:t>19/08/2019</a:t>
            </a:fld>
            <a:endParaRPr lang="en-GB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6B605E-74D8-4E82-8EED-649FF5B994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b-NO"/>
              <a:t>Fordrag et eller annet 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66A5E7-3DD9-4BD4-8D46-46A0877597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F152-3E92-46C3-8EAC-2C040528CEF7}" type="slidenum">
              <a:rPr lang="en-GB" altLang="nb-NO"/>
              <a:pPr>
                <a:defRPr/>
              </a:pPr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457584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noProof="0"/>
              <a:t>Klikk for å redigere tittelstil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B0DE3-8AB4-4283-AAF7-C599EB450E01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862176"/>
            <a:ext cx="9651619" cy="397886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 noProof="0"/>
              <a:t>Rediger tekststiler i malen</a:t>
            </a:r>
          </a:p>
          <a:p>
            <a:pPr lvl="1"/>
            <a:r>
              <a:rPr lang="nb-NO" noProof="0"/>
              <a:t>Andre nivå</a:t>
            </a:r>
          </a:p>
          <a:p>
            <a:pPr lvl="2"/>
            <a:r>
              <a:rPr lang="nb-NO" noProof="0"/>
              <a:t>Tredje nivå</a:t>
            </a:r>
          </a:p>
          <a:p>
            <a:pPr lvl="3"/>
            <a:r>
              <a:rPr lang="nb-NO" noProof="0"/>
              <a:t>Fjerde nivå</a:t>
            </a:r>
          </a:p>
          <a:p>
            <a:pPr lvl="4"/>
            <a:r>
              <a:rPr lang="nb-NO" noProof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624208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7" name="Plassholder for innhold 6"/>
          <p:cNvSpPr>
            <a:spLocks noGrp="1"/>
          </p:cNvSpPr>
          <p:nvPr>
            <p:ph sz="quarter" idx="13"/>
          </p:nvPr>
        </p:nvSpPr>
        <p:spPr>
          <a:xfrm>
            <a:off x="1678517" y="1412875"/>
            <a:ext cx="9889067" cy="460851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BC5B8F-0BE0-4C37-BB23-471D05A5EE7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4A9A6-99EC-4C56-A3CA-6EF8BF9F02E9}" type="datetime1">
              <a:rPr lang="en-GB" altLang="nb-NO"/>
              <a:pPr>
                <a:defRPr/>
              </a:pPr>
              <a:t>19/08/2019</a:t>
            </a:fld>
            <a:endParaRPr lang="en-GB" alt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A46B605E-74D8-4E82-8EED-649FF5B994C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nb-NO"/>
              <a:t>Fordrag et eller annet 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7166A5E7-3DD9-4BD4-8D46-46A0877597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F152-3E92-46C3-8EAC-2C040528CEF7}" type="slidenum">
              <a:rPr lang="en-GB" altLang="nb-NO"/>
              <a:pPr>
                <a:defRPr/>
              </a:pPr>
              <a:t>‹#›</a:t>
            </a:fld>
            <a:endParaRPr lang="en-GB" altLang="nb-NO"/>
          </a:p>
        </p:txBody>
      </p:sp>
    </p:spTree>
    <p:extLst>
      <p:ext uri="{BB962C8B-B14F-4D97-AF65-F5344CB8AC3E}">
        <p14:creationId xmlns:p14="http://schemas.microsoft.com/office/powerpoint/2010/main" val="2493844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telskil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Et bilde som inneholder skjermbilde&#10;&#10;Beskrivelse som er generert med høy visshet">
            <a:extLst>
              <a:ext uri="{FF2B5EF4-FFF2-40B4-BE49-F238E27FC236}">
                <a16:creationId xmlns:a16="http://schemas.microsoft.com/office/drawing/2014/main" id="{82044551-1680-47B1-A9ED-E2CF3CEB21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"/>
            <a:ext cx="12192000" cy="6857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0991" y="2799917"/>
            <a:ext cx="9390018" cy="1015791"/>
          </a:xfrm>
          <a:ln>
            <a:noFill/>
          </a:ln>
        </p:spPr>
        <p:txBody>
          <a:bodyPr anchor="ctr" anchorCtr="0"/>
          <a:lstStyle>
            <a:lvl1pPr algn="ctr">
              <a:lnSpc>
                <a:spcPct val="100000"/>
              </a:lnSpc>
              <a:defRPr lang="nb-NO" sz="6001" b="1" i="0" u="none" strike="noStrike" baseline="0" smtClean="0">
                <a:latin typeface="Roboto Condensed" panose="02000000000000000000" pitchFamily="2" charset="0"/>
                <a:ea typeface="Roboto Condensed" panose="02000000000000000000" pitchFamily="2" charset="0"/>
              </a:defRPr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5524F468-AFDE-4FA7-A336-BF521DA62E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21606" cy="1886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033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ACC6CF-133F-4327-B59A-5E987B55A2C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11160" y="633486"/>
            <a:ext cx="5149886" cy="527984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D7D4585-68D6-4C8C-9321-1D6936FE092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575264" y="2028632"/>
            <a:ext cx="5520737" cy="3884698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6950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, innhold og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5520737" cy="1477584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1CF5FB5-3D6B-44D1-99CC-F0E11CB949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5263" y="2028632"/>
            <a:ext cx="5520737" cy="3884697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33486"/>
            <a:ext cx="5149886" cy="5279842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31725901-1B6A-4C45-8DFA-5AEEA34F555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95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4112122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C09D97-491E-4B44-B31E-075E94ECFD5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3B0EA0-EE56-4BC2-9A97-1C7D7797FA5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1809960"/>
            <a:ext cx="5149886" cy="4103369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9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tel og to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5262" y="551048"/>
            <a:ext cx="10985784" cy="784958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1809959"/>
            <a:ext cx="5149886" cy="4103369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641741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valgfrie element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298543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35B047-1C6C-4BB1-9AAC-35E8860EA5E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7154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ABDC-D2D5-4A6E-B4C5-2E8F7BF4AC3F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411160" y="619504"/>
            <a:ext cx="5149886" cy="5293824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2093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il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ssholder for bilde 5">
            <a:extLst>
              <a:ext uri="{FF2B5EF4-FFF2-40B4-BE49-F238E27FC236}">
                <a16:creationId xmlns:a16="http://schemas.microsoft.com/office/drawing/2014/main" id="{70F86513-61E2-4B24-BEA6-A699F2FC0AC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411160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</a:p>
        </p:txBody>
      </p:sp>
      <p:sp>
        <p:nvSpPr>
          <p:cNvPr id="5" name="Plassholder for bilde 5">
            <a:extLst>
              <a:ext uri="{FF2B5EF4-FFF2-40B4-BE49-F238E27FC236}">
                <a16:creationId xmlns:a16="http://schemas.microsoft.com/office/drawing/2014/main" id="{B9099586-714C-4DE3-816E-CD6982F9B3F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57154" y="619504"/>
            <a:ext cx="5149886" cy="529382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b-NO"/>
              <a:t>Klikk på ikonet for å legge til et bilde</a:t>
            </a:r>
            <a:endParaRPr lang="nb-NO" dirty="0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09D88CB4-C128-4C0D-85AC-05363983D8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0153" y="6349153"/>
            <a:ext cx="7230416" cy="323165"/>
          </a:xfrm>
        </p:spPr>
        <p:txBody>
          <a:bodyPr>
            <a:spAutoFit/>
          </a:bodyPr>
          <a:lstStyle>
            <a:lvl1pPr marL="0" indent="0">
              <a:buNone/>
              <a:defRPr sz="1000" spc="50" baseline="0">
                <a:latin typeface="+mn-lt"/>
              </a:defRPr>
            </a:lvl1pPr>
          </a:lstStyle>
          <a:p>
            <a:pPr lvl="0"/>
            <a:r>
              <a:rPr lang="nb-NO" dirty="0"/>
              <a:t>Fotokreditering</a:t>
            </a:r>
          </a:p>
        </p:txBody>
      </p:sp>
    </p:spTree>
    <p:extLst>
      <p:ext uri="{BB962C8B-B14F-4D97-AF65-F5344CB8AC3E}">
        <p14:creationId xmlns:p14="http://schemas.microsoft.com/office/powerpoint/2010/main" val="572055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359" y="551048"/>
            <a:ext cx="9651619" cy="1311128"/>
          </a:xfrm>
          <a:prstGeom prst="rect">
            <a:avLst/>
          </a:prstGeom>
        </p:spPr>
        <p:txBody>
          <a:bodyPr vert="horz" wrap="square" lIns="91440" tIns="0" rIns="91440" bIns="45720" rtlCol="0" anchor="ctr" anchorCtr="0">
            <a:normAutofit/>
          </a:bodyPr>
          <a:lstStyle/>
          <a:p>
            <a:r>
              <a:rPr lang="nb-NO" noProof="0" dirty="0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358" y="1862176"/>
            <a:ext cx="9651619" cy="39788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b-NO" noProof="0" dirty="0"/>
              <a:t>Rediger tekststiler i malen</a:t>
            </a:r>
          </a:p>
          <a:p>
            <a:pPr lvl="1"/>
            <a:r>
              <a:rPr lang="nb-NO" noProof="0" dirty="0"/>
              <a:t>Andre nivå</a:t>
            </a:r>
          </a:p>
          <a:p>
            <a:pPr lvl="2"/>
            <a:r>
              <a:rPr lang="nb-NO" noProof="0" dirty="0"/>
              <a:t>Tredje nivå</a:t>
            </a:r>
          </a:p>
          <a:p>
            <a:pPr lvl="3"/>
            <a:r>
              <a:rPr lang="nb-NO" noProof="0" dirty="0"/>
              <a:t>Fjerde nivå</a:t>
            </a:r>
          </a:p>
          <a:p>
            <a:pPr lvl="4"/>
            <a:r>
              <a:rPr lang="nb-NO" noProof="0" dirty="0"/>
              <a:t>Femte nivå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12E8B8B0-4BD5-4668-9018-913E276A5FE9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6461" y="6071524"/>
            <a:ext cx="3025540" cy="786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548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90" r:id="rId5"/>
    <p:sldLayoutId id="2147483674" r:id="rId6"/>
    <p:sldLayoutId id="2147483691" r:id="rId7"/>
    <p:sldLayoutId id="2147483675" r:id="rId8"/>
    <p:sldLayoutId id="2147483692" r:id="rId9"/>
    <p:sldLayoutId id="2147483676" r:id="rId10"/>
    <p:sldLayoutId id="2147483666" r:id="rId11"/>
    <p:sldLayoutId id="2147483667" r:id="rId12"/>
    <p:sldLayoutId id="2147483694" r:id="rId13"/>
    <p:sldLayoutId id="2147483670" r:id="rId14"/>
    <p:sldLayoutId id="2147483695" r:id="rId15"/>
    <p:sldLayoutId id="2147483696" r:id="rId16"/>
    <p:sldLayoutId id="2147483697" r:id="rId17"/>
    <p:sldLayoutId id="2147483698" r:id="rId18"/>
    <p:sldLayoutId id="2147483699" r:id="rId19"/>
    <p:sldLayoutId id="2147483700" r:id="rId20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274247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15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•"/>
        <a:defRPr sz="2400" kern="1200">
          <a:solidFill>
            <a:srgbClr val="274247"/>
          </a:solidFill>
          <a:latin typeface="+mn-lt"/>
          <a:ea typeface="+mn-ea"/>
          <a:cs typeface="+mn-cs"/>
        </a:defRPr>
      </a:lvl1pPr>
      <a:lvl2pPr marL="396079" indent="-144029" algn="l" defTabSz="914446" rtl="0" eaLnBrk="1" latinLnBrk="0" hangingPunct="1">
        <a:lnSpc>
          <a:spcPct val="150000"/>
        </a:lnSpc>
        <a:spcBef>
          <a:spcPts val="0"/>
        </a:spcBef>
        <a:spcAft>
          <a:spcPts val="600"/>
        </a:spcAft>
        <a:buSzPct val="100000"/>
        <a:buFont typeface="Arial" panose="020B0604020202020204" pitchFamily="34" charset="0"/>
        <a:buChar char="◦"/>
        <a:defRPr sz="1800" kern="1200">
          <a:solidFill>
            <a:srgbClr val="274247"/>
          </a:solidFill>
          <a:latin typeface="+mn-lt"/>
          <a:ea typeface="+mn-ea"/>
          <a:cs typeface="+mn-cs"/>
        </a:defRPr>
      </a:lvl2pPr>
      <a:lvl3pPr marL="522104" indent="-108022" algn="l" defTabSz="914446" rtl="0" eaLnBrk="1" latinLnBrk="0" hangingPunct="1">
        <a:lnSpc>
          <a:spcPct val="150000"/>
        </a:lnSpc>
        <a:spcBef>
          <a:spcPts val="300"/>
        </a:spcBef>
        <a:spcAft>
          <a:spcPts val="400"/>
        </a:spcAft>
        <a:buFont typeface="Open Sans" panose="020B0606030504020204" pitchFamily="34" charset="0"/>
        <a:buChar char="­"/>
        <a:defRPr sz="1400" kern="1200">
          <a:solidFill>
            <a:srgbClr val="274247"/>
          </a:solidFill>
          <a:latin typeface="+mn-lt"/>
          <a:ea typeface="+mn-ea"/>
          <a:cs typeface="+mn-cs"/>
        </a:defRPr>
      </a:lvl3pPr>
      <a:lvl4pPr marL="666133" indent="-99020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50" kern="1200">
          <a:solidFill>
            <a:srgbClr val="274247"/>
          </a:solidFill>
          <a:latin typeface="+mn-lt"/>
          <a:ea typeface="+mn-ea"/>
          <a:cs typeface="+mn-cs"/>
        </a:defRPr>
      </a:lvl4pPr>
      <a:lvl5pPr marL="774155" indent="-90018" algn="l" defTabSz="914446" rtl="0" eaLnBrk="1" latinLnBrk="0" hangingPunct="1">
        <a:lnSpc>
          <a:spcPct val="150000"/>
        </a:lnSpc>
        <a:spcBef>
          <a:spcPts val="250"/>
        </a:spcBef>
        <a:buFont typeface="Open Sans" panose="020B0606030504020204" pitchFamily="34" charset="0"/>
        <a:buChar char="­"/>
        <a:defRPr sz="1000" kern="1200">
          <a:solidFill>
            <a:srgbClr val="274247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8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4.emf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16.wmf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0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emf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B419842-592E-434F-A9A0-9D056E8796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altLang="nb-NO" dirty="0"/>
              <a:t>Index calculation</a:t>
            </a:r>
            <a:endParaRPr lang="en-GB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A0095F8-98D7-4910-A38E-D9915094E0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4743" y="3789412"/>
            <a:ext cx="7042514" cy="1816258"/>
          </a:xfrm>
        </p:spPr>
        <p:txBody>
          <a:bodyPr/>
          <a:lstStyle/>
          <a:p>
            <a:r>
              <a:rPr lang="en-GB" cap="none" dirty="0"/>
              <a:t>Regional workshop on Consumer price indices</a:t>
            </a:r>
          </a:p>
          <a:p>
            <a:r>
              <a:rPr lang="en-GB" cap="none" dirty="0"/>
              <a:t>11 – 13 September 2019</a:t>
            </a:r>
          </a:p>
          <a:p>
            <a:r>
              <a:rPr lang="en-GB" cap="none" dirty="0"/>
              <a:t>Minsk, Belarus</a:t>
            </a:r>
          </a:p>
          <a:p>
            <a:r>
              <a:rPr lang="nb-NO" cap="none" dirty="0"/>
              <a:t>Raj@ssb.no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38605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E96785D-1343-4557-B761-75B2046332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1088" y="188913"/>
            <a:ext cx="7859712" cy="787400"/>
          </a:xfrm>
        </p:spPr>
        <p:txBody>
          <a:bodyPr/>
          <a:lstStyle/>
          <a:p>
            <a:pPr eaLnBrk="1" hangingPunct="1"/>
            <a:r>
              <a:rPr lang="en-GB" altLang="nb-NO"/>
              <a:t>Aggregate indices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89323985-63A5-4DA5-B335-F6A8D3DA5E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74826" y="976314"/>
            <a:ext cx="8435975" cy="5045075"/>
          </a:xfrm>
        </p:spPr>
        <p:txBody>
          <a:bodyPr/>
          <a:lstStyle/>
          <a:p>
            <a:pPr eaLnBrk="1" hangingPunct="1"/>
            <a:r>
              <a:rPr lang="en-GB" altLang="nb-NO"/>
              <a:t>Combining price changes with explicit weights (expenditure shares)</a:t>
            </a:r>
          </a:p>
          <a:p>
            <a:pPr lvl="1" eaLnBrk="1" hangingPunct="1"/>
            <a:r>
              <a:rPr lang="en-GB" altLang="nb-NO"/>
              <a:t>May be several levels of aggregation between the elementary and the all-item indices, but the computation is the same</a:t>
            </a:r>
          </a:p>
          <a:p>
            <a:pPr eaLnBrk="1" hangingPunct="1"/>
            <a:r>
              <a:rPr lang="en-GB" altLang="nb-NO"/>
              <a:t>Three main components: </a:t>
            </a:r>
          </a:p>
          <a:p>
            <a:pPr lvl="1" eaLnBrk="1" hangingPunct="1"/>
            <a:r>
              <a:rPr lang="en-GB" altLang="nb-NO"/>
              <a:t>1) Current prices:  </a:t>
            </a:r>
          </a:p>
          <a:p>
            <a:pPr lvl="1" eaLnBrk="1" hangingPunct="1"/>
            <a:r>
              <a:rPr lang="en-GB" altLang="nb-NO"/>
              <a:t>2) Price reference prices: </a:t>
            </a:r>
          </a:p>
          <a:p>
            <a:pPr lvl="2" eaLnBrk="1" hangingPunct="1"/>
            <a:endParaRPr lang="en-GB" altLang="nb-NO"/>
          </a:p>
          <a:p>
            <a:pPr lvl="1" eaLnBrk="1" hangingPunct="1"/>
            <a:r>
              <a:rPr lang="en-GB" altLang="nb-NO"/>
              <a:t>3) Weights (shares of expenditure): </a:t>
            </a:r>
          </a:p>
          <a:p>
            <a:pPr lvl="1" eaLnBrk="1" hangingPunct="1"/>
            <a:endParaRPr lang="en-GB" altLang="nb-NO"/>
          </a:p>
        </p:txBody>
      </p:sp>
      <p:sp>
        <p:nvSpPr>
          <p:cNvPr id="16388" name="Plassholder for lysbildenummer 5">
            <a:extLst>
              <a:ext uri="{FF2B5EF4-FFF2-40B4-BE49-F238E27FC236}">
                <a16:creationId xmlns:a16="http://schemas.microsoft.com/office/drawing/2014/main" id="{780A6BCA-560D-4097-8B17-C1DE316207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E1F6CCC3-F415-4444-8220-154C953910D0}" type="slidenum">
              <a:rPr lang="en-GB" altLang="nb-NO" sz="12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10</a:t>
            </a:fld>
            <a:endParaRPr lang="en-GB" altLang="nb-NO" sz="1200">
              <a:solidFill>
                <a:schemeClr val="tx2"/>
              </a:solidFill>
            </a:endParaRPr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9F07D771-8F2F-4999-9232-7ACE23402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6390" name="Rectangle 7">
            <a:extLst>
              <a:ext uri="{FF2B5EF4-FFF2-40B4-BE49-F238E27FC236}">
                <a16:creationId xmlns:a16="http://schemas.microsoft.com/office/drawing/2014/main" id="{F340F60D-FC80-41C5-A3A3-A2E76B340B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graphicFrame>
        <p:nvGraphicFramePr>
          <p:cNvPr id="16391" name="Object 8">
            <a:extLst>
              <a:ext uri="{FF2B5EF4-FFF2-40B4-BE49-F238E27FC236}">
                <a16:creationId xmlns:a16="http://schemas.microsoft.com/office/drawing/2014/main" id="{78A555C7-67B3-4035-A5EB-91CA5759CC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37239" y="3429000"/>
          <a:ext cx="5175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Formel" r:id="rId3" imgW="190417" imgH="241195" progId="Equation.3">
                  <p:embed/>
                </p:oleObj>
              </mc:Choice>
              <mc:Fallback>
                <p:oleObj name="Formel" r:id="rId3" imgW="190417" imgH="241195" progId="Equation.3">
                  <p:embed/>
                  <p:pic>
                    <p:nvPicPr>
                      <p:cNvPr id="16391" name="Object 8">
                        <a:extLst>
                          <a:ext uri="{FF2B5EF4-FFF2-40B4-BE49-F238E27FC236}">
                            <a16:creationId xmlns:a16="http://schemas.microsoft.com/office/drawing/2014/main" id="{78A555C7-67B3-4035-A5EB-91CA5759CC0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7239" y="3429000"/>
                        <a:ext cx="5175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9">
            <a:extLst>
              <a:ext uri="{FF2B5EF4-FFF2-40B4-BE49-F238E27FC236}">
                <a16:creationId xmlns:a16="http://schemas.microsoft.com/office/drawing/2014/main" id="{ED7C7B98-3F2D-4B1B-AC0D-4A6BFA92F03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42101" y="3956050"/>
          <a:ext cx="544513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Formel" r:id="rId5" imgW="203112" imgH="241195" progId="Equation.3">
                  <p:embed/>
                </p:oleObj>
              </mc:Choice>
              <mc:Fallback>
                <p:oleObj name="Formel" r:id="rId5" imgW="203112" imgH="241195" progId="Equation.3">
                  <p:embed/>
                  <p:pic>
                    <p:nvPicPr>
                      <p:cNvPr id="16392" name="Object 9">
                        <a:extLst>
                          <a:ext uri="{FF2B5EF4-FFF2-40B4-BE49-F238E27FC236}">
                            <a16:creationId xmlns:a16="http://schemas.microsoft.com/office/drawing/2014/main" id="{ED7C7B98-3F2D-4B1B-AC0D-4A6BFA92F03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2101" y="3956050"/>
                        <a:ext cx="544513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4">
            <a:extLst>
              <a:ext uri="{FF2B5EF4-FFF2-40B4-BE49-F238E27FC236}">
                <a16:creationId xmlns:a16="http://schemas.microsoft.com/office/drawing/2014/main" id="{F6C954B9-64E2-4BCE-AB0E-1F6EA387DAD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040688" y="4799013"/>
          <a:ext cx="1312862" cy="958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7" imgW="889000" imgH="647700" progId="Equation.DSMT4">
                  <p:embed/>
                </p:oleObj>
              </mc:Choice>
              <mc:Fallback>
                <p:oleObj name="Equation" r:id="rId7" imgW="889000" imgH="647700" progId="Equation.DSMT4">
                  <p:embed/>
                  <p:pic>
                    <p:nvPicPr>
                      <p:cNvPr id="16393" name="Object 4">
                        <a:extLst>
                          <a:ext uri="{FF2B5EF4-FFF2-40B4-BE49-F238E27FC236}">
                            <a16:creationId xmlns:a16="http://schemas.microsoft.com/office/drawing/2014/main" id="{F6C954B9-64E2-4BCE-AB0E-1F6EA387DA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40688" y="4799013"/>
                        <a:ext cx="1312862" cy="958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:a16="http://schemas.microsoft.com/office/drawing/2014/main" id="{158D2874-B985-441C-8ECA-FB41464019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2888" y="188913"/>
            <a:ext cx="7427912" cy="8175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dirty="0"/>
              <a:t>Aggregate indices, cont. </a:t>
            </a:r>
            <a:br>
              <a:rPr lang="nb-NO" altLang="nb-NO" dirty="0"/>
            </a:br>
            <a:endParaRPr lang="nb-NO" altLang="nb-NO" dirty="0"/>
          </a:p>
        </p:txBody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F4395A55-9403-4DF6-95F6-59E0D59ADF8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052514"/>
            <a:ext cx="8382000" cy="5348287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dirty="0" err="1"/>
              <a:t>Laspeyres</a:t>
            </a:r>
            <a:r>
              <a:rPr lang="en-GB" altLang="nb-NO" dirty="0"/>
              <a:t>: Weights are based on expenditure shares in period 0 – which is same as the price reference period 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nb-NO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altLang="nb-NO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altLang="nb-NO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dirty="0" err="1"/>
              <a:t>Paasche</a:t>
            </a:r>
            <a:r>
              <a:rPr lang="en-GB" altLang="nb-NO" dirty="0"/>
              <a:t>: Weights are based on expenditure shares in the current period</a:t>
            </a:r>
          </a:p>
        </p:txBody>
      </p:sp>
      <p:sp>
        <p:nvSpPr>
          <p:cNvPr id="17412" name="Plassholder for lysbildenummer 5">
            <a:extLst>
              <a:ext uri="{FF2B5EF4-FFF2-40B4-BE49-F238E27FC236}">
                <a16:creationId xmlns:a16="http://schemas.microsoft.com/office/drawing/2014/main" id="{28690DFC-F76E-43FF-B927-6F8D0AF826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2B6F78A-5B60-4398-A71B-5F0145C65A89}" type="slidenum">
              <a:rPr lang="en-GB" altLang="nb-NO" sz="12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11</a:t>
            </a:fld>
            <a:endParaRPr lang="en-GB" altLang="nb-NO" sz="1200">
              <a:solidFill>
                <a:schemeClr val="tx2"/>
              </a:solidFill>
            </a:endParaRPr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FB3833DE-5014-4793-82EC-1B280AA41F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790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7414" name="Rectangle 7">
            <a:extLst>
              <a:ext uri="{FF2B5EF4-FFF2-40B4-BE49-F238E27FC236}">
                <a16:creationId xmlns:a16="http://schemas.microsoft.com/office/drawing/2014/main" id="{186AA7B3-649E-4B51-BC53-C66DF21F44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790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graphicFrame>
        <p:nvGraphicFramePr>
          <p:cNvPr id="17415" name="Object 6">
            <a:extLst>
              <a:ext uri="{FF2B5EF4-FFF2-40B4-BE49-F238E27FC236}">
                <a16:creationId xmlns:a16="http://schemas.microsoft.com/office/drawing/2014/main" id="{35F4325E-CBCC-4EB6-B4A1-653B4FEB467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67214" y="4941888"/>
          <a:ext cx="266382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5" name="Formel" r:id="rId3" imgW="2070100" imgH="838200" progId="Equation.3">
                  <p:embed/>
                </p:oleObj>
              </mc:Choice>
              <mc:Fallback>
                <p:oleObj name="Formel" r:id="rId3" imgW="2070100" imgH="838200" progId="Equation.3">
                  <p:embed/>
                  <p:pic>
                    <p:nvPicPr>
                      <p:cNvPr id="17415" name="Object 6">
                        <a:extLst>
                          <a:ext uri="{FF2B5EF4-FFF2-40B4-BE49-F238E27FC236}">
                            <a16:creationId xmlns:a16="http://schemas.microsoft.com/office/drawing/2014/main" id="{35F4325E-CBCC-4EB6-B4A1-653B4FEB467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7214" y="4941888"/>
                        <a:ext cx="2663825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6" name="Bilde 5">
            <a:extLst>
              <a:ext uri="{FF2B5EF4-FFF2-40B4-BE49-F238E27FC236}">
                <a16:creationId xmlns:a16="http://schemas.microsoft.com/office/drawing/2014/main" id="{BB1CC18C-F1C4-40C4-9FFA-376E9DC19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4" y="2763838"/>
            <a:ext cx="2160587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tel 1">
            <a:extLst>
              <a:ext uri="{FF2B5EF4-FFF2-40B4-BE49-F238E27FC236}">
                <a16:creationId xmlns:a16="http://schemas.microsoft.com/office/drawing/2014/main" id="{24D54B69-3957-4D09-A561-DD0B89548E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88" y="188913"/>
            <a:ext cx="7643812" cy="792162"/>
          </a:xfrm>
        </p:spPr>
        <p:txBody>
          <a:bodyPr/>
          <a:lstStyle/>
          <a:p>
            <a:pPr eaLnBrk="1" hangingPunct="1"/>
            <a:r>
              <a:rPr lang="en-GB" altLang="nb-NO"/>
              <a:t>Young index</a:t>
            </a:r>
            <a:endParaRPr lang="nb-NO" alt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2FDE2DEC-265A-4F1E-9575-77153AE1805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F3D55E0-932F-4741-B67B-7FF00617057E}" type="slidenum">
              <a:rPr lang="en-GB" altLang="nb-NO"/>
              <a:pPr>
                <a:defRPr/>
              </a:pPr>
              <a:t>12</a:t>
            </a:fld>
            <a:endParaRPr lang="en-GB" altLang="nb-NO"/>
          </a:p>
        </p:txBody>
      </p:sp>
      <p:sp>
        <p:nvSpPr>
          <p:cNvPr id="20484" name="Plassholder for innhold 3">
            <a:extLst>
              <a:ext uri="{FF2B5EF4-FFF2-40B4-BE49-F238E27FC236}">
                <a16:creationId xmlns:a16="http://schemas.microsoft.com/office/drawing/2014/main" id="{B5629680-D338-4BF3-8587-63B84B7573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sz="quarter" idx="13"/>
          </p:nvPr>
        </p:nvSpPr>
        <p:spPr>
          <a:xfrm>
            <a:off x="2351088" y="1125538"/>
            <a:ext cx="7848600" cy="4895850"/>
          </a:xfrm>
          <a:blipFill>
            <a:blip r:embed="rId3"/>
            <a:stretch>
              <a:fillRect l="-1399" t="-1370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nb-NO">
                <a:noFill/>
              </a:rPr>
              <a:t> </a:t>
            </a:r>
          </a:p>
        </p:txBody>
      </p:sp>
      <p:graphicFrame>
        <p:nvGraphicFramePr>
          <p:cNvPr id="18437" name="Object 10">
            <a:extLst>
              <a:ext uri="{FF2B5EF4-FFF2-40B4-BE49-F238E27FC236}">
                <a16:creationId xmlns:a16="http://schemas.microsoft.com/office/drawing/2014/main" id="{43D5928D-C10C-491C-AFC5-F21E835DB5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7350" y="4005263"/>
          <a:ext cx="1943100" cy="1001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Formel" r:id="rId4" imgW="1066800" imgH="482600" progId="Equation.3">
                  <p:embed/>
                </p:oleObj>
              </mc:Choice>
              <mc:Fallback>
                <p:oleObj name="Formel" r:id="rId4" imgW="1066800" imgH="482600" progId="Equation.3">
                  <p:embed/>
                  <p:pic>
                    <p:nvPicPr>
                      <p:cNvPr id="18437" name="Object 10">
                        <a:extLst>
                          <a:ext uri="{FF2B5EF4-FFF2-40B4-BE49-F238E27FC236}">
                            <a16:creationId xmlns:a16="http://schemas.microsoft.com/office/drawing/2014/main" id="{43D5928D-C10C-491C-AFC5-F21E835DB57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7350" y="4005263"/>
                        <a:ext cx="1943100" cy="1001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8" name="Object 12">
            <a:extLst>
              <a:ext uri="{FF2B5EF4-FFF2-40B4-BE49-F238E27FC236}">
                <a16:creationId xmlns:a16="http://schemas.microsoft.com/office/drawing/2014/main" id="{658D5367-070B-45CB-8315-49B7D9DA19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00826" y="3944939"/>
          <a:ext cx="143986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Formel" r:id="rId6" imgW="876300" imgH="647700" progId="Equation.3">
                  <p:embed/>
                </p:oleObj>
              </mc:Choice>
              <mc:Fallback>
                <p:oleObj name="Formel" r:id="rId6" imgW="876300" imgH="647700" progId="Equation.3">
                  <p:embed/>
                  <p:pic>
                    <p:nvPicPr>
                      <p:cNvPr id="18438" name="Object 12">
                        <a:extLst>
                          <a:ext uri="{FF2B5EF4-FFF2-40B4-BE49-F238E27FC236}">
                            <a16:creationId xmlns:a16="http://schemas.microsoft.com/office/drawing/2014/main" id="{658D5367-070B-45CB-8315-49B7D9DA193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0826" y="3944939"/>
                        <a:ext cx="1439863" cy="1063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>
            <a:extLst>
              <a:ext uri="{FF2B5EF4-FFF2-40B4-BE49-F238E27FC236}">
                <a16:creationId xmlns:a16="http://schemas.microsoft.com/office/drawing/2014/main" id="{D019C6E9-8308-481A-ACF6-FC5F1B7997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411164"/>
            <a:ext cx="8382000" cy="5603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dirty="0"/>
              <a:t>Lowe index</a:t>
            </a:r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C5C4DD17-2AD9-48E2-8C27-6F33C83C522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2033998" y="1052739"/>
            <a:ext cx="8382000" cy="5103587"/>
          </a:xfrm>
          <a:blipFill>
            <a:blip r:embed="rId3"/>
            <a:stretch>
              <a:fillRect l="-1309" t="-1314" r="-945"/>
            </a:stretch>
          </a:blipFill>
          <a:extLst/>
        </p:spPr>
        <p:txBody>
          <a:bodyPr/>
          <a:lstStyle/>
          <a:p>
            <a:pPr>
              <a:defRPr/>
            </a:pPr>
            <a:r>
              <a:rPr lang="nb-NO">
                <a:noFill/>
              </a:rPr>
              <a:t> </a:t>
            </a:r>
          </a:p>
        </p:txBody>
      </p:sp>
      <p:sp>
        <p:nvSpPr>
          <p:cNvPr id="19460" name="Plassholder for lysbildenummer 5">
            <a:extLst>
              <a:ext uri="{FF2B5EF4-FFF2-40B4-BE49-F238E27FC236}">
                <a16:creationId xmlns:a16="http://schemas.microsoft.com/office/drawing/2014/main" id="{461B04FA-F462-4D5F-8533-5173F7EC0B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B906C18D-63AD-480C-B36F-325F48AD6B40}" type="slidenum">
              <a:rPr lang="en-GB" altLang="nb-NO" sz="12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13</a:t>
            </a:fld>
            <a:endParaRPr lang="en-GB" altLang="nb-NO" sz="1200">
              <a:solidFill>
                <a:schemeClr val="tx2"/>
              </a:solidFill>
            </a:endParaRPr>
          </a:p>
        </p:txBody>
      </p:sp>
      <p:sp>
        <p:nvSpPr>
          <p:cNvPr id="19461" name="Rectangle 4">
            <a:extLst>
              <a:ext uri="{FF2B5EF4-FFF2-40B4-BE49-F238E27FC236}">
                <a16:creationId xmlns:a16="http://schemas.microsoft.com/office/drawing/2014/main" id="{04C2AB0A-4FB5-4A9B-922A-F4C2ECCD5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790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9462" name="Rectangle 6">
            <a:extLst>
              <a:ext uri="{FF2B5EF4-FFF2-40B4-BE49-F238E27FC236}">
                <a16:creationId xmlns:a16="http://schemas.microsoft.com/office/drawing/2014/main" id="{10602866-E466-4496-A026-FBA5627F93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790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9463" name="Rectangle 9">
            <a:extLst>
              <a:ext uri="{FF2B5EF4-FFF2-40B4-BE49-F238E27FC236}">
                <a16:creationId xmlns:a16="http://schemas.microsoft.com/office/drawing/2014/main" id="{6C556076-FA77-4C58-B56E-A58383CA96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graphicFrame>
        <p:nvGraphicFramePr>
          <p:cNvPr id="19464" name="Object 8">
            <a:extLst>
              <a:ext uri="{FF2B5EF4-FFF2-40B4-BE49-F238E27FC236}">
                <a16:creationId xmlns:a16="http://schemas.microsoft.com/office/drawing/2014/main" id="{B15CD5BD-381C-44BF-A01D-7DCD892F35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55914" y="4117975"/>
          <a:ext cx="2592387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name="Formel" r:id="rId4" imgW="1828800" imgH="838200" progId="Equation.3">
                  <p:embed/>
                </p:oleObj>
              </mc:Choice>
              <mc:Fallback>
                <p:oleObj name="Formel" r:id="rId4" imgW="1828800" imgH="838200" progId="Equation.3">
                  <p:embed/>
                  <p:pic>
                    <p:nvPicPr>
                      <p:cNvPr id="19464" name="Object 8">
                        <a:extLst>
                          <a:ext uri="{FF2B5EF4-FFF2-40B4-BE49-F238E27FC236}">
                            <a16:creationId xmlns:a16="http://schemas.microsoft.com/office/drawing/2014/main" id="{B15CD5BD-381C-44BF-A01D-7DCD892F35D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4117975"/>
                        <a:ext cx="2592387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5" name="Rectangle 11">
            <a:extLst>
              <a:ext uri="{FF2B5EF4-FFF2-40B4-BE49-F238E27FC236}">
                <a16:creationId xmlns:a16="http://schemas.microsoft.com/office/drawing/2014/main" id="{FC32EA6B-A193-482E-AC29-FD4912231C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5528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9466" name="Rectangle 13">
            <a:extLst>
              <a:ext uri="{FF2B5EF4-FFF2-40B4-BE49-F238E27FC236}">
                <a16:creationId xmlns:a16="http://schemas.microsoft.com/office/drawing/2014/main" id="{6639C8AB-F86A-4B0B-9537-C4E9EBE3A0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8743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9467" name="Rectangle 21">
            <a:extLst>
              <a:ext uri="{FF2B5EF4-FFF2-40B4-BE49-F238E27FC236}">
                <a16:creationId xmlns:a16="http://schemas.microsoft.com/office/drawing/2014/main" id="{0C71E353-0ACF-4686-8829-C42332564F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b-NO" altLang="nb-NO" sz="1800"/>
          </a:p>
        </p:txBody>
      </p:sp>
      <p:pic>
        <p:nvPicPr>
          <p:cNvPr id="19468" name="Bilde 16">
            <a:extLst>
              <a:ext uri="{FF2B5EF4-FFF2-40B4-BE49-F238E27FC236}">
                <a16:creationId xmlns:a16="http://schemas.microsoft.com/office/drawing/2014/main" id="{EE2328E4-CE34-4F7F-901C-BEFD73D99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3701" y="4117975"/>
            <a:ext cx="1584325" cy="111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tel 1">
            <a:extLst>
              <a:ext uri="{FF2B5EF4-FFF2-40B4-BE49-F238E27FC236}">
                <a16:creationId xmlns:a16="http://schemas.microsoft.com/office/drawing/2014/main" id="{3EE32F83-068E-4ADC-8ECF-93A7AE0A041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2888" y="188913"/>
            <a:ext cx="7427912" cy="863600"/>
          </a:xfrm>
        </p:spPr>
        <p:txBody>
          <a:bodyPr/>
          <a:lstStyle/>
          <a:p>
            <a:pPr eaLnBrk="1" hangingPunct="1"/>
            <a:r>
              <a:rPr lang="nb-NO" altLang="nb-NO"/>
              <a:t>Young or Lowe </a:t>
            </a:r>
            <a:r>
              <a:rPr lang="en-GB" altLang="nb-NO"/>
              <a:t>index</a:t>
            </a:r>
            <a:r>
              <a:rPr lang="nb-NO" altLang="nb-NO"/>
              <a:t>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E5D2734-BF9B-44DF-A7C0-C782B052B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2888" y="1052514"/>
            <a:ext cx="7416800" cy="4968875"/>
          </a:xfrm>
        </p:spPr>
        <p:txBody>
          <a:bodyPr/>
          <a:lstStyle/>
          <a:p>
            <a:pPr eaLnBrk="1" hangingPunct="1">
              <a:defRPr/>
            </a:pPr>
            <a:r>
              <a:rPr lang="en-GB" altLang="nb-NO" dirty="0"/>
              <a:t>Young: expenditure shares combines both prices and quantities from period b </a:t>
            </a:r>
          </a:p>
          <a:p>
            <a:pPr eaLnBrk="1" hangingPunct="1">
              <a:defRPr/>
            </a:pPr>
            <a:r>
              <a:rPr lang="en-GB" altLang="nb-NO" dirty="0"/>
              <a:t>Lowe: expenditure shares combines prices from period 0 and quantities from period </a:t>
            </a:r>
          </a:p>
          <a:p>
            <a:pPr eaLnBrk="1" hangingPunct="1">
              <a:defRPr/>
            </a:pPr>
            <a:endParaRPr lang="en-GB" altLang="nb-NO" dirty="0"/>
          </a:p>
          <a:p>
            <a:pPr eaLnBrk="1" hangingPunct="1">
              <a:defRPr/>
            </a:pPr>
            <a:r>
              <a:rPr lang="en-GB" altLang="nb-NO" dirty="0"/>
              <a:t>Price updating or not?</a:t>
            </a:r>
          </a:p>
          <a:p>
            <a:pPr lvl="1" eaLnBrk="1" hangingPunct="1">
              <a:defRPr/>
            </a:pPr>
            <a:r>
              <a:rPr lang="en-GB" altLang="nb-NO" dirty="0"/>
              <a:t>Keeping the consumption share fixed vs. keeping the implicit quantity structure fixed?</a:t>
            </a:r>
          </a:p>
          <a:p>
            <a:pPr lvl="1" eaLnBrk="1" hangingPunct="1">
              <a:defRPr/>
            </a:pPr>
            <a:r>
              <a:rPr lang="en-GB" altLang="nb-NO" dirty="0"/>
              <a:t>An ongoing debate</a:t>
            </a:r>
          </a:p>
          <a:p>
            <a:pPr marL="457200" lvl="1" indent="0" eaLnBrk="1" hangingPunct="1">
              <a:buNone/>
              <a:defRPr/>
            </a:pPr>
            <a:endParaRPr lang="en-GB" altLang="nb-NO" dirty="0"/>
          </a:p>
          <a:p>
            <a:pPr eaLnBrk="1" hangingPunct="1">
              <a:defRPr/>
            </a:pPr>
            <a:endParaRPr lang="nb-NO" dirty="0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88E15BA-206F-4D89-8B1C-154A41DAB8C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4EAA1C95-10D8-444A-A7C1-C6B8E13CC2B5}" type="slidenum">
              <a:rPr lang="en-GB" altLang="nb-NO" smtClean="0"/>
              <a:pPr>
                <a:defRPr/>
              </a:pPr>
              <a:t>14</a:t>
            </a:fld>
            <a:endParaRPr lang="en-GB" altLang="nb-NO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0541737A-0CE1-4589-AEAC-1DA96E16B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9673" y="457201"/>
            <a:ext cx="9079727" cy="5953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dirty="0"/>
              <a:t>Fixed base index</a:t>
            </a: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5BB7F56A-B736-4CC1-B371-1B773AA76F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81377" y="1052514"/>
            <a:ext cx="9358023" cy="5348287"/>
          </a:xfrm>
        </p:spPr>
        <p:txBody>
          <a:bodyPr/>
          <a:lstStyle/>
          <a:p>
            <a:pPr eaLnBrk="1" hangingPunct="1"/>
            <a:r>
              <a:rPr lang="en-GB" altLang="nb-NO" dirty="0"/>
              <a:t>Fixed set of quantities used in weights</a:t>
            </a:r>
          </a:p>
          <a:p>
            <a:pPr eaLnBrk="1" hangingPunct="1"/>
            <a:r>
              <a:rPr lang="en-GB" altLang="nb-NO" dirty="0"/>
              <a:t>Prices compared directly with those of index reference period</a:t>
            </a:r>
          </a:p>
          <a:p>
            <a:pPr eaLnBrk="1" hangingPunct="1"/>
            <a:r>
              <a:rPr lang="en-GB" altLang="nb-NO" dirty="0"/>
              <a:t>Advantages:</a:t>
            </a:r>
          </a:p>
          <a:p>
            <a:pPr lvl="1" eaLnBrk="1" hangingPunct="1"/>
            <a:r>
              <a:rPr lang="en-GB" altLang="nb-NO" dirty="0"/>
              <a:t>No need for updated weight information</a:t>
            </a:r>
          </a:p>
          <a:p>
            <a:pPr lvl="1" eaLnBrk="1" hangingPunct="1"/>
            <a:r>
              <a:rPr lang="en-GB" altLang="nb-NO" dirty="0"/>
              <a:t>No path dependence</a:t>
            </a:r>
          </a:p>
          <a:p>
            <a:pPr lvl="1" eaLnBrk="1" hangingPunct="1"/>
            <a:r>
              <a:rPr lang="en-GB" altLang="nb-NO" dirty="0"/>
              <a:t>Easy to explain to users</a:t>
            </a:r>
          </a:p>
          <a:p>
            <a:pPr eaLnBrk="1" hangingPunct="1"/>
            <a:r>
              <a:rPr lang="en-GB" altLang="nb-NO" dirty="0"/>
              <a:t>Disadvantages</a:t>
            </a:r>
          </a:p>
          <a:p>
            <a:pPr lvl="1" eaLnBrk="1" hangingPunct="1"/>
            <a:r>
              <a:rPr lang="en-GB" altLang="nb-NO" dirty="0"/>
              <a:t>Weights become progressively out of date</a:t>
            </a:r>
          </a:p>
          <a:p>
            <a:pPr eaLnBrk="1" hangingPunct="1"/>
            <a:endParaRPr lang="en-GB" altLang="nb-NO" dirty="0"/>
          </a:p>
        </p:txBody>
      </p:sp>
      <p:sp>
        <p:nvSpPr>
          <p:cNvPr id="21508" name="Plassholder for lysbildenummer 5">
            <a:extLst>
              <a:ext uri="{FF2B5EF4-FFF2-40B4-BE49-F238E27FC236}">
                <a16:creationId xmlns:a16="http://schemas.microsoft.com/office/drawing/2014/main" id="{C5F0D528-1F2F-432E-B4AD-89A5725F774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728634F-EC78-48B5-8588-6F99FE5D02EE}" type="slidenum">
              <a:rPr lang="en-GB" altLang="nb-NO" sz="12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15</a:t>
            </a:fld>
            <a:endParaRPr lang="en-GB" altLang="nb-NO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tel 1">
            <a:extLst>
              <a:ext uri="{FF2B5EF4-FFF2-40B4-BE49-F238E27FC236}">
                <a16:creationId xmlns:a16="http://schemas.microsoft.com/office/drawing/2014/main" id="{41BBE987-10D8-496E-AB2D-A3C92BDD79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5039" y="484189"/>
            <a:ext cx="8086725" cy="579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dirty="0"/>
              <a:t>Chain indices</a:t>
            </a:r>
          </a:p>
        </p:txBody>
      </p:sp>
      <p:sp>
        <p:nvSpPr>
          <p:cNvPr id="22531" name="Plassholder for innhold 2">
            <a:extLst>
              <a:ext uri="{FF2B5EF4-FFF2-40B4-BE49-F238E27FC236}">
                <a16:creationId xmlns:a16="http://schemas.microsoft.com/office/drawing/2014/main" id="{318BD732-9250-4E7C-A097-64C6B6DEE7C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341438"/>
            <a:ext cx="8382000" cy="5059362"/>
          </a:xfrm>
        </p:spPr>
        <p:txBody>
          <a:bodyPr/>
          <a:lstStyle/>
          <a:p>
            <a:pPr eaLnBrk="1" hangingPunct="1"/>
            <a:r>
              <a:rPr lang="en-US" altLang="nb-NO"/>
              <a:t>A CPI is a (annually or less frequent) chain-linked Laspeyres-type price index</a:t>
            </a:r>
          </a:p>
          <a:p>
            <a:pPr eaLnBrk="1" hangingPunct="1"/>
            <a:r>
              <a:rPr lang="en-US" altLang="nb-NO"/>
              <a:t>Chaining is a consequence of the (annual or less frequent) update of weights.</a:t>
            </a:r>
          </a:p>
          <a:p>
            <a:pPr eaLnBrk="1" hangingPunct="1"/>
            <a:r>
              <a:rPr lang="en-US" altLang="nb-NO"/>
              <a:t>A month (often December) is used as the overlap month to link the series.</a:t>
            </a:r>
            <a:r>
              <a:rPr lang="fr-LU" altLang="nb-NO"/>
              <a:t> </a:t>
            </a:r>
          </a:p>
          <a:p>
            <a:pPr lvl="1" eaLnBrk="1" hangingPunct="1"/>
            <a:r>
              <a:rPr lang="en-US" altLang="nb-NO"/>
              <a:t>Chaining must be performed at each level of aggregation.</a:t>
            </a:r>
          </a:p>
          <a:p>
            <a:pPr lvl="1" eaLnBrk="1" hangingPunct="1"/>
            <a:r>
              <a:rPr lang="en-US" altLang="nb-NO"/>
              <a:t>The technique of chaining implies that consistency in aggregation is lost</a:t>
            </a:r>
            <a:endParaRPr lang="fr-LU" altLang="nb-NO"/>
          </a:p>
          <a:p>
            <a:pPr eaLnBrk="1" hangingPunct="1"/>
            <a:endParaRPr lang="fr-LU" altLang="nb-NO"/>
          </a:p>
          <a:p>
            <a:pPr eaLnBrk="1" hangingPunct="1"/>
            <a:endParaRPr lang="nb-NO" altLang="nb-NO"/>
          </a:p>
        </p:txBody>
      </p:sp>
      <p:sp>
        <p:nvSpPr>
          <p:cNvPr id="22532" name="Plassholder for lysbildenummer 3">
            <a:extLst>
              <a:ext uri="{FF2B5EF4-FFF2-40B4-BE49-F238E27FC236}">
                <a16:creationId xmlns:a16="http://schemas.microsoft.com/office/drawing/2014/main" id="{BCCB1C85-B12C-4012-B282-2C3EF6C9699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D74C927E-1C2B-4683-AED2-4E110E24405C}" type="slidenum">
              <a:rPr lang="en-GB" altLang="nb-NO" sz="12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16</a:t>
            </a:fld>
            <a:endParaRPr lang="en-GB" altLang="nb-NO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tel 1">
            <a:extLst>
              <a:ext uri="{FF2B5EF4-FFF2-40B4-BE49-F238E27FC236}">
                <a16:creationId xmlns:a16="http://schemas.microsoft.com/office/drawing/2014/main" id="{32BE9AFC-49ED-4B13-94BB-F67F11B921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2888" y="188914"/>
            <a:ext cx="7427912" cy="719137"/>
          </a:xfrm>
        </p:spPr>
        <p:txBody>
          <a:bodyPr/>
          <a:lstStyle/>
          <a:p>
            <a:pPr eaLnBrk="1" hangingPunct="1"/>
            <a:r>
              <a:rPr lang="en-GB" altLang="nb-NO"/>
              <a:t>Chain indices, cont.</a:t>
            </a:r>
            <a:endParaRPr lang="nb-NO" altLang="nb-NO"/>
          </a:p>
        </p:txBody>
      </p:sp>
      <p:sp>
        <p:nvSpPr>
          <p:cNvPr id="3" name="Plassholder for lysbildenummer 2">
            <a:extLst>
              <a:ext uri="{FF2B5EF4-FFF2-40B4-BE49-F238E27FC236}">
                <a16:creationId xmlns:a16="http://schemas.microsoft.com/office/drawing/2014/main" id="{7393C103-7AC6-4EF9-AE20-09257CE5EB9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B5EE5A4A-F2A2-46EE-B8E9-A8A2E59D9F47}" type="slidenum">
              <a:rPr lang="en-GB" altLang="nb-NO"/>
              <a:pPr>
                <a:defRPr/>
              </a:pPr>
              <a:t>17</a:t>
            </a:fld>
            <a:endParaRPr lang="en-GB" altLang="nb-NO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DC1C29C-1290-47C5-A062-043209AF5D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48355" y="981075"/>
            <a:ext cx="8951333" cy="51117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 index for May 2019 is compiled as follows: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nb-NO" dirty="0"/>
          </a:p>
        </p:txBody>
      </p:sp>
      <p:sp>
        <p:nvSpPr>
          <p:cNvPr id="7" name="Snakkeboble: rektangel med avrundede hjørner 6">
            <a:extLst>
              <a:ext uri="{FF2B5EF4-FFF2-40B4-BE49-F238E27FC236}">
                <a16:creationId xmlns:a16="http://schemas.microsoft.com/office/drawing/2014/main" id="{96194F1D-DD3F-412C-834B-0195E62F5D82}"/>
              </a:ext>
            </a:extLst>
          </p:cNvPr>
          <p:cNvSpPr/>
          <p:nvPr/>
        </p:nvSpPr>
        <p:spPr>
          <a:xfrm>
            <a:off x="5255812" y="2442034"/>
            <a:ext cx="1988799" cy="960435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88" b="1" dirty="0">
                <a:solidFill>
                  <a:schemeClr val="tx1"/>
                </a:solidFill>
              </a:rPr>
              <a:t>Short-term index based on prices in May 2019 compared with price reference prices in December 2018. </a:t>
            </a:r>
          </a:p>
        </p:txBody>
      </p:sp>
      <p:sp>
        <p:nvSpPr>
          <p:cNvPr id="8" name="Snakkeboble: rektangel med avrundede hjørner 7">
            <a:extLst>
              <a:ext uri="{FF2B5EF4-FFF2-40B4-BE49-F238E27FC236}">
                <a16:creationId xmlns:a16="http://schemas.microsoft.com/office/drawing/2014/main" id="{E5F9425E-8D7E-4300-8FEA-71232C05CF8B}"/>
              </a:ext>
            </a:extLst>
          </p:cNvPr>
          <p:cNvSpPr/>
          <p:nvPr/>
        </p:nvSpPr>
        <p:spPr>
          <a:xfrm>
            <a:off x="3721210" y="2451103"/>
            <a:ext cx="1439187" cy="951366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88" b="1" dirty="0">
                <a:solidFill>
                  <a:schemeClr val="tx1"/>
                </a:solidFill>
              </a:rPr>
              <a:t>Long term chained index (2015=100) in December 2018. </a:t>
            </a:r>
          </a:p>
        </p:txBody>
      </p:sp>
      <p:pic>
        <p:nvPicPr>
          <p:cNvPr id="23559" name="Bilde 4">
            <a:extLst>
              <a:ext uri="{FF2B5EF4-FFF2-40B4-BE49-F238E27FC236}">
                <a16:creationId xmlns:a16="http://schemas.microsoft.com/office/drawing/2014/main" id="{1A4307AA-3B5D-4953-A6F7-13B3180FF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623" y="3551239"/>
            <a:ext cx="6049962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58305F66-0ABF-446D-ACE6-7525486C9F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22576" y="115889"/>
            <a:ext cx="7427913" cy="865187"/>
          </a:xfrm>
        </p:spPr>
        <p:txBody>
          <a:bodyPr/>
          <a:lstStyle/>
          <a:p>
            <a:pPr eaLnBrk="1" hangingPunct="1"/>
            <a:r>
              <a:rPr lang="en-GB" altLang="nb-NO"/>
              <a:t>Further reading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726D9038-61EE-4618-93D5-CD4E415CA81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19358" y="1256306"/>
            <a:ext cx="9651619" cy="4584732"/>
          </a:xfrm>
        </p:spPr>
        <p:txBody>
          <a:bodyPr/>
          <a:lstStyle/>
          <a:p>
            <a:r>
              <a:rPr lang="en-GB" dirty="0"/>
              <a:t>The new draft consumer price index manual (work in progress): </a:t>
            </a:r>
            <a:r>
              <a:rPr lang="en-GB" altLang="nb-NO" sz="1800" dirty="0"/>
              <a:t>Particularly chapter 8</a:t>
            </a:r>
          </a:p>
          <a:p>
            <a:pPr marL="252050" lvl="1" indent="0">
              <a:buNone/>
            </a:pPr>
            <a:r>
              <a:rPr lang="en-GB" sz="1600" dirty="0"/>
              <a:t>https://www.imf.org/en/Data/Statistics/cpi-manual</a:t>
            </a:r>
            <a:endParaRPr lang="en-GB" altLang="nb-NO" dirty="0"/>
          </a:p>
          <a:p>
            <a:pPr eaLnBrk="1" hangingPunct="1"/>
            <a:r>
              <a:rPr lang="en-GB" altLang="nb-NO" dirty="0"/>
              <a:t>System of national accounts (SNA) (UNSD, 2008)</a:t>
            </a:r>
          </a:p>
          <a:p>
            <a:pPr marL="252050" lvl="1" indent="0" eaLnBrk="1" hangingPunct="1">
              <a:buNone/>
            </a:pPr>
            <a:r>
              <a:rPr lang="en-GB" altLang="nb-NO" dirty="0"/>
              <a:t>Particularly section 15.3</a:t>
            </a:r>
          </a:p>
          <a:p>
            <a:pPr marL="252050" lvl="1" indent="0">
              <a:buNone/>
            </a:pPr>
            <a:r>
              <a:rPr lang="en-GB" altLang="nb-NO" dirty="0"/>
              <a:t>https://unstats.un.org/unsd/nationalaccount/docs/SNA2008.pdf</a:t>
            </a:r>
          </a:p>
          <a:p>
            <a:pPr lvl="1" eaLnBrk="1" hangingPunct="1"/>
            <a:endParaRPr lang="en-GB" altLang="nb-NO" dirty="0"/>
          </a:p>
          <a:p>
            <a:pPr eaLnBrk="1" hangingPunct="1">
              <a:buFontTx/>
              <a:buNone/>
            </a:pPr>
            <a:endParaRPr lang="nb-NO" altLang="nb-NO" dirty="0"/>
          </a:p>
        </p:txBody>
      </p:sp>
      <p:sp>
        <p:nvSpPr>
          <p:cNvPr id="24580" name="Plassholder for lysbildenummer 5">
            <a:extLst>
              <a:ext uri="{FF2B5EF4-FFF2-40B4-BE49-F238E27FC236}">
                <a16:creationId xmlns:a16="http://schemas.microsoft.com/office/drawing/2014/main" id="{063A0F98-E855-4C78-BA31-242581F6CB5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3DCD13A-BFA0-411B-AAAA-D42826BE642C}" type="slidenum">
              <a:rPr lang="en-GB" altLang="nb-NO" sz="12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18</a:t>
            </a:fld>
            <a:endParaRPr lang="en-GB" altLang="nb-NO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87866CEE-5FC6-45BC-A5F5-BC41370244C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/>
              <a:t>Overview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E8404EF6-6945-4D60-B51E-B4D90E649B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GB" altLang="nb-NO" dirty="0"/>
              <a:t>Elementary indices</a:t>
            </a:r>
          </a:p>
          <a:p>
            <a:pPr eaLnBrk="1" hangingPunct="1"/>
            <a:r>
              <a:rPr lang="en-GB" altLang="nb-NO" dirty="0"/>
              <a:t>Aggregate indices</a:t>
            </a:r>
          </a:p>
          <a:p>
            <a:pPr lvl="1" eaLnBrk="1" hangingPunct="1"/>
            <a:r>
              <a:rPr lang="en-GB" altLang="nb-NO" dirty="0" err="1"/>
              <a:t>Laspeyres</a:t>
            </a:r>
            <a:endParaRPr lang="en-GB" altLang="nb-NO" dirty="0"/>
          </a:p>
          <a:p>
            <a:pPr lvl="1" eaLnBrk="1" hangingPunct="1"/>
            <a:r>
              <a:rPr lang="en-GB" altLang="nb-NO" dirty="0"/>
              <a:t>Young </a:t>
            </a:r>
          </a:p>
          <a:p>
            <a:pPr lvl="1" eaLnBrk="1" hangingPunct="1"/>
            <a:r>
              <a:rPr lang="en-GB" altLang="nb-NO" dirty="0"/>
              <a:t>Lowe</a:t>
            </a:r>
          </a:p>
          <a:p>
            <a:pPr eaLnBrk="1" hangingPunct="1"/>
            <a:r>
              <a:rPr lang="en-GB" altLang="nb-NO" dirty="0"/>
              <a:t>Fixed base and chained indices</a:t>
            </a:r>
          </a:p>
          <a:p>
            <a:pPr eaLnBrk="1" hangingPunct="1">
              <a:buFontTx/>
              <a:buNone/>
            </a:pPr>
            <a:endParaRPr lang="nb-NO" altLang="nb-NO" dirty="0"/>
          </a:p>
        </p:txBody>
      </p:sp>
      <p:sp>
        <p:nvSpPr>
          <p:cNvPr id="8196" name="Plassholder for lysbildenummer 5">
            <a:extLst>
              <a:ext uri="{FF2B5EF4-FFF2-40B4-BE49-F238E27FC236}">
                <a16:creationId xmlns:a16="http://schemas.microsoft.com/office/drawing/2014/main" id="{3BEB3125-727B-4F34-886E-23045A4361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54F97B92-EAEF-4BD8-858E-CD63A87F3C9E}" type="slidenum">
              <a:rPr lang="en-GB" altLang="nb-NO" sz="12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2</a:t>
            </a:fld>
            <a:endParaRPr lang="en-GB" altLang="nb-NO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F0B2EA14-A039-4922-A88C-769FF31D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359" y="349858"/>
            <a:ext cx="9651619" cy="667104"/>
          </a:xfrm>
        </p:spPr>
        <p:txBody>
          <a:bodyPr/>
          <a:lstStyle/>
          <a:p>
            <a:r>
              <a:rPr lang="en-GB" dirty="0"/>
              <a:t>Some concept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5B94BA7-292A-45DE-BBD4-15F071A5B425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219359" y="1016961"/>
            <a:ext cx="9651619" cy="5367935"/>
          </a:xfrm>
        </p:spPr>
        <p:txBody>
          <a:bodyPr/>
          <a:lstStyle/>
          <a:p>
            <a:r>
              <a:rPr lang="en-GB" b="1" dirty="0"/>
              <a:t>Price reference period</a:t>
            </a:r>
            <a:r>
              <a:rPr lang="nb-NO" b="1" dirty="0"/>
              <a:t> </a:t>
            </a:r>
            <a:r>
              <a:rPr lang="nb-NO" dirty="0"/>
              <a:t>-</a:t>
            </a:r>
            <a:r>
              <a:rPr lang="nb-NO" b="1" dirty="0"/>
              <a:t> </a:t>
            </a:r>
            <a:r>
              <a:rPr lang="nb-NO" dirty="0"/>
              <a:t>t</a:t>
            </a:r>
            <a:r>
              <a:rPr lang="en-US" dirty="0"/>
              <a:t>he period of which the prices appear in the denominators of the price relatives</a:t>
            </a:r>
          </a:p>
          <a:p>
            <a:pPr lvl="1"/>
            <a:r>
              <a:rPr lang="en-US" dirty="0"/>
              <a:t>Often December</a:t>
            </a:r>
          </a:p>
          <a:p>
            <a:r>
              <a:rPr lang="en-US" b="1" dirty="0"/>
              <a:t>The weight reference period </a:t>
            </a:r>
            <a:r>
              <a:rPr lang="en-US" dirty="0"/>
              <a:t>- the period of which the expenditures serve as weights for the index</a:t>
            </a:r>
          </a:p>
          <a:p>
            <a:pPr lvl="1"/>
            <a:r>
              <a:rPr lang="en-US" dirty="0"/>
              <a:t>Usually one year</a:t>
            </a:r>
          </a:p>
          <a:p>
            <a:r>
              <a:rPr lang="en-US" b="1" dirty="0"/>
              <a:t>The index reference period </a:t>
            </a:r>
            <a:r>
              <a:rPr lang="en-US" dirty="0"/>
              <a:t>- the period for which the value of the index is set equal to 100, e.g. 2015=100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76329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420FDE73-67AB-4BB3-B515-38324ED836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495550" y="188913"/>
            <a:ext cx="771525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nb-NO"/>
              <a:t>Elementary indices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FCDCD9B1-19C7-4FBE-9E46-90C766B3F73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81200" y="908050"/>
            <a:ext cx="8578850" cy="5473700"/>
          </a:xfrm>
        </p:spPr>
        <p:txBody>
          <a:bodyPr/>
          <a:lstStyle/>
          <a:p>
            <a:pPr eaLnBrk="1" hangingPunct="1"/>
            <a:r>
              <a:rPr lang="en-GB" altLang="nb-NO"/>
              <a:t>Level before (explicit) weights enter calculations</a:t>
            </a:r>
          </a:p>
          <a:p>
            <a:pPr lvl="1" eaLnBrk="1" hangingPunct="1"/>
            <a:r>
              <a:rPr lang="en-GB" altLang="nb-NO"/>
              <a:t>Going from current and price reference prices to a price index</a:t>
            </a:r>
          </a:p>
          <a:p>
            <a:pPr lvl="2" eaLnBrk="1" hangingPunct="1"/>
            <a:r>
              <a:rPr lang="en-GB" altLang="nb-NO"/>
              <a:t>Current price, period t, item i:</a:t>
            </a:r>
          </a:p>
          <a:p>
            <a:pPr lvl="2" eaLnBrk="1" hangingPunct="1"/>
            <a:endParaRPr lang="en-GB" altLang="nb-NO"/>
          </a:p>
          <a:p>
            <a:pPr lvl="2" eaLnBrk="1" hangingPunct="1"/>
            <a:r>
              <a:rPr lang="en-GB" altLang="nb-NO"/>
              <a:t>Price reference price, item i: </a:t>
            </a:r>
          </a:p>
          <a:p>
            <a:pPr eaLnBrk="1" hangingPunct="1"/>
            <a:endParaRPr lang="en-GB" altLang="nb-NO"/>
          </a:p>
          <a:p>
            <a:pPr eaLnBrk="1" hangingPunct="1"/>
            <a:r>
              <a:rPr lang="en-GB" altLang="nb-NO"/>
              <a:t>Elementary aggregate (EA): </a:t>
            </a:r>
          </a:p>
          <a:p>
            <a:pPr lvl="1" eaLnBrk="1" hangingPunct="1"/>
            <a:r>
              <a:rPr lang="en-US" altLang="nb-NO"/>
              <a:t>The smallest aggregate for which weights are available </a:t>
            </a:r>
          </a:p>
          <a:p>
            <a:pPr lvl="1" eaLnBrk="1" hangingPunct="1"/>
            <a:r>
              <a:rPr lang="en-US" altLang="nb-NO"/>
              <a:t>Consist of relatively homogeneous sets of goods or services.</a:t>
            </a:r>
            <a:endParaRPr lang="en-GB" altLang="nb-NO"/>
          </a:p>
          <a:p>
            <a:pPr eaLnBrk="1" hangingPunct="1"/>
            <a:endParaRPr lang="en-GB" altLang="nb-NO"/>
          </a:p>
          <a:p>
            <a:pPr eaLnBrk="1" hangingPunct="1"/>
            <a:endParaRPr lang="en-GB" altLang="nb-NO"/>
          </a:p>
          <a:p>
            <a:pPr eaLnBrk="1" hangingPunct="1"/>
            <a:endParaRPr lang="en-GB" altLang="nb-NO"/>
          </a:p>
          <a:p>
            <a:pPr eaLnBrk="1" hangingPunct="1"/>
            <a:endParaRPr lang="en-GB" altLang="nb-NO"/>
          </a:p>
        </p:txBody>
      </p:sp>
      <p:sp>
        <p:nvSpPr>
          <p:cNvPr id="9220" name="Plassholder for lysbildenummer 5">
            <a:extLst>
              <a:ext uri="{FF2B5EF4-FFF2-40B4-BE49-F238E27FC236}">
                <a16:creationId xmlns:a16="http://schemas.microsoft.com/office/drawing/2014/main" id="{E842F2D3-B324-465F-9725-BFD4FC2C031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3DC6AE54-AE46-4C71-B8F4-AB35F1EB3904}" type="slidenum">
              <a:rPr lang="en-GB" altLang="nb-NO" sz="12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4</a:t>
            </a:fld>
            <a:endParaRPr lang="en-GB" altLang="nb-NO" sz="1200">
              <a:solidFill>
                <a:schemeClr val="tx2"/>
              </a:solidFill>
            </a:endParaRP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062AC17F-1F2D-4695-BDE1-B5D3BAD9BF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9222" name="Rectangle 7">
            <a:extLst>
              <a:ext uri="{FF2B5EF4-FFF2-40B4-BE49-F238E27FC236}">
                <a16:creationId xmlns:a16="http://schemas.microsoft.com/office/drawing/2014/main" id="{823ADE7D-0072-4288-AC29-EB0A122979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9223" name="Rectangle 9">
            <a:extLst>
              <a:ext uri="{FF2B5EF4-FFF2-40B4-BE49-F238E27FC236}">
                <a16:creationId xmlns:a16="http://schemas.microsoft.com/office/drawing/2014/main" id="{28B1F5A0-BA75-438D-8DE4-31ED2C149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9224" name="Rectangle 11">
            <a:extLst>
              <a:ext uri="{FF2B5EF4-FFF2-40B4-BE49-F238E27FC236}">
                <a16:creationId xmlns:a16="http://schemas.microsoft.com/office/drawing/2014/main" id="{1B16509E-4B1C-4F99-AC91-9362965CD7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9225" name="Rectangle 13">
            <a:extLst>
              <a:ext uri="{FF2B5EF4-FFF2-40B4-BE49-F238E27FC236}">
                <a16:creationId xmlns:a16="http://schemas.microsoft.com/office/drawing/2014/main" id="{232C70F2-3FD2-4214-BBC6-AE351E567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7910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graphicFrame>
        <p:nvGraphicFramePr>
          <p:cNvPr id="9226" name="Object 12">
            <a:extLst>
              <a:ext uri="{FF2B5EF4-FFF2-40B4-BE49-F238E27FC236}">
                <a16:creationId xmlns:a16="http://schemas.microsoft.com/office/drawing/2014/main" id="{5E9EE6F2-623D-4EAA-9D3F-D54A30E3FB9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35876" y="2143125"/>
          <a:ext cx="517525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Formel" r:id="rId3" imgW="190417" imgH="241195" progId="Equation.3">
                  <p:embed/>
                </p:oleObj>
              </mc:Choice>
              <mc:Fallback>
                <p:oleObj name="Formel" r:id="rId3" imgW="190417" imgH="241195" progId="Equation.3">
                  <p:embed/>
                  <p:pic>
                    <p:nvPicPr>
                      <p:cNvPr id="9226" name="Object 12">
                        <a:extLst>
                          <a:ext uri="{FF2B5EF4-FFF2-40B4-BE49-F238E27FC236}">
                            <a16:creationId xmlns:a16="http://schemas.microsoft.com/office/drawing/2014/main" id="{5E9EE6F2-623D-4EAA-9D3F-D54A30E3FB9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76" y="2143125"/>
                        <a:ext cx="517525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7" name="Rectangle 15">
            <a:extLst>
              <a:ext uri="{FF2B5EF4-FFF2-40B4-BE49-F238E27FC236}">
                <a16:creationId xmlns:a16="http://schemas.microsoft.com/office/drawing/2014/main" id="{C2F08ABD-1452-41A2-BE45-AE546200FA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graphicFrame>
        <p:nvGraphicFramePr>
          <p:cNvPr id="9228" name="Object 14">
            <a:extLst>
              <a:ext uri="{FF2B5EF4-FFF2-40B4-BE49-F238E27FC236}">
                <a16:creationId xmlns:a16="http://schemas.microsoft.com/office/drawing/2014/main" id="{F80D76CB-6817-4312-BC34-4E172819FB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08888" y="3105150"/>
          <a:ext cx="5445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Formel" r:id="rId5" imgW="203112" imgH="241195" progId="Equation.3">
                  <p:embed/>
                </p:oleObj>
              </mc:Choice>
              <mc:Fallback>
                <p:oleObj name="Formel" r:id="rId5" imgW="203112" imgH="241195" progId="Equation.3">
                  <p:embed/>
                  <p:pic>
                    <p:nvPicPr>
                      <p:cNvPr id="9228" name="Object 14">
                        <a:extLst>
                          <a:ext uri="{FF2B5EF4-FFF2-40B4-BE49-F238E27FC236}">
                            <a16:creationId xmlns:a16="http://schemas.microsoft.com/office/drawing/2014/main" id="{F80D76CB-6817-4312-BC34-4E172819FB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08888" y="3105150"/>
                        <a:ext cx="544512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9" name="Rectangle 17">
            <a:extLst>
              <a:ext uri="{FF2B5EF4-FFF2-40B4-BE49-F238E27FC236}">
                <a16:creationId xmlns:a16="http://schemas.microsoft.com/office/drawing/2014/main" id="{882F53A7-B5FF-4AF3-B40D-806BEE164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9230" name="Rectangle 19">
            <a:extLst>
              <a:ext uri="{FF2B5EF4-FFF2-40B4-BE49-F238E27FC236}">
                <a16:creationId xmlns:a16="http://schemas.microsoft.com/office/drawing/2014/main" id="{709BC699-AFDC-409D-8D65-3A2D19698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9231" name="Rectangle 21">
            <a:extLst>
              <a:ext uri="{FF2B5EF4-FFF2-40B4-BE49-F238E27FC236}">
                <a16:creationId xmlns:a16="http://schemas.microsoft.com/office/drawing/2014/main" id="{6EA27899-CC23-41E2-9B3B-17E6EA4DD4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695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2110A911-516D-40DB-8C8F-BC370D8C3A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24063" y="473076"/>
            <a:ext cx="8382000" cy="614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GB" altLang="nb-NO"/>
              <a:t>Elementary indices, cont.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FB7E93A6-B11F-464A-9825-A9F1B0B094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412876"/>
            <a:ext cx="8382000" cy="49879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altLang="nb-NO" dirty="0" err="1"/>
              <a:t>Dutot</a:t>
            </a:r>
            <a:r>
              <a:rPr lang="en-GB" altLang="nb-NO" dirty="0"/>
              <a:t> index: Ratio of arithmetic means of prices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endParaRPr lang="en-GB" altLang="nb-NO" dirty="0"/>
          </a:p>
          <a:p>
            <a:pPr lvl="1" eaLnBrk="1" hangingPunct="1">
              <a:lnSpc>
                <a:spcPct val="90000"/>
              </a:lnSpc>
              <a:defRPr/>
            </a:pPr>
            <a:endParaRPr lang="en-GB" altLang="nb-NO" dirty="0"/>
          </a:p>
          <a:p>
            <a:pPr eaLnBrk="1" hangingPunct="1">
              <a:lnSpc>
                <a:spcPct val="90000"/>
              </a:lnSpc>
              <a:defRPr/>
            </a:pPr>
            <a:endParaRPr lang="en-GB" altLang="nb-NO" dirty="0"/>
          </a:p>
          <a:p>
            <a:pPr eaLnBrk="1" hangingPunct="1">
              <a:lnSpc>
                <a:spcPct val="90000"/>
              </a:lnSpc>
              <a:defRPr/>
            </a:pPr>
            <a:endParaRPr lang="en-GB" altLang="nb-NO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GB" altLang="nb-NO" dirty="0"/>
              <a:t>Jevons index: Geometric mean of price relatives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altLang="nb-NO" dirty="0"/>
          </a:p>
          <a:p>
            <a:pPr eaLnBrk="1" hangingPunct="1">
              <a:lnSpc>
                <a:spcPct val="90000"/>
              </a:lnSpc>
              <a:defRPr/>
            </a:pPr>
            <a:endParaRPr lang="en-GB" altLang="nb-NO" dirty="0"/>
          </a:p>
          <a:p>
            <a:pPr eaLnBrk="1" hangingPunct="1">
              <a:lnSpc>
                <a:spcPct val="90000"/>
              </a:lnSpc>
              <a:defRPr/>
            </a:pPr>
            <a:endParaRPr lang="en-GB" altLang="nb-NO" dirty="0"/>
          </a:p>
        </p:txBody>
      </p:sp>
      <p:sp>
        <p:nvSpPr>
          <p:cNvPr id="10244" name="Plassholder for lysbildenummer 5">
            <a:extLst>
              <a:ext uri="{FF2B5EF4-FFF2-40B4-BE49-F238E27FC236}">
                <a16:creationId xmlns:a16="http://schemas.microsoft.com/office/drawing/2014/main" id="{F822DEB2-60C6-4101-BC90-35C7DC4FA5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5FCAE17F-9EE4-45F8-AFF4-F7C7C1230E81}" type="slidenum">
              <a:rPr lang="en-GB" altLang="nb-NO" sz="12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5</a:t>
            </a:fld>
            <a:endParaRPr lang="en-GB" altLang="nb-NO" sz="1200">
              <a:solidFill>
                <a:schemeClr val="tx2"/>
              </a:solidFill>
            </a:endParaRP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8506E327-6F79-46C5-9025-4B0DD8A077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7790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graphicFrame>
        <p:nvGraphicFramePr>
          <p:cNvPr id="10246" name="Object 4">
            <a:extLst>
              <a:ext uri="{FF2B5EF4-FFF2-40B4-BE49-F238E27FC236}">
                <a16:creationId xmlns:a16="http://schemas.microsoft.com/office/drawing/2014/main" id="{4D41B8BE-94CC-4244-8E61-C7C2FE7870B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446714" y="2212975"/>
          <a:ext cx="1296987" cy="123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6" name="Formel" r:id="rId3" imgW="876300" imgH="838200" progId="Equation.3">
                  <p:embed/>
                </p:oleObj>
              </mc:Choice>
              <mc:Fallback>
                <p:oleObj name="Formel" r:id="rId3" imgW="876300" imgH="838200" progId="Equation.3">
                  <p:embed/>
                  <p:pic>
                    <p:nvPicPr>
                      <p:cNvPr id="10246" name="Object 4">
                        <a:extLst>
                          <a:ext uri="{FF2B5EF4-FFF2-40B4-BE49-F238E27FC236}">
                            <a16:creationId xmlns:a16="http://schemas.microsoft.com/office/drawing/2014/main" id="{4D41B8BE-94CC-4244-8E61-C7C2FE7870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6714" y="2212975"/>
                        <a:ext cx="1296987" cy="1239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7" name="Rectangle 7">
            <a:extLst>
              <a:ext uri="{FF2B5EF4-FFF2-40B4-BE49-F238E27FC236}">
                <a16:creationId xmlns:a16="http://schemas.microsoft.com/office/drawing/2014/main" id="{3E5279A5-D447-4B46-A018-3810A27719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4575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0248" name="Rectangle 9">
            <a:extLst>
              <a:ext uri="{FF2B5EF4-FFF2-40B4-BE49-F238E27FC236}">
                <a16:creationId xmlns:a16="http://schemas.microsoft.com/office/drawing/2014/main" id="{1EA62FA8-0094-4953-B0A3-D5A4723086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822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0249" name="Rectangle 11">
            <a:extLst>
              <a:ext uri="{FF2B5EF4-FFF2-40B4-BE49-F238E27FC236}">
                <a16:creationId xmlns:a16="http://schemas.microsoft.com/office/drawing/2014/main" id="{C9A97DC9-6001-48A4-99E1-7446C9570A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1241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graphicFrame>
        <p:nvGraphicFramePr>
          <p:cNvPr id="10250" name="Object 10">
            <a:extLst>
              <a:ext uri="{FF2B5EF4-FFF2-40B4-BE49-F238E27FC236}">
                <a16:creationId xmlns:a16="http://schemas.microsoft.com/office/drawing/2014/main" id="{AE9CB5AD-F4D3-406D-BEA6-6FD86B4ECC4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087938" y="4573589"/>
          <a:ext cx="1511300" cy="87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Formel" r:id="rId5" imgW="990170" imgH="571252" progId="Equation.3">
                  <p:embed/>
                </p:oleObj>
              </mc:Choice>
              <mc:Fallback>
                <p:oleObj name="Formel" r:id="rId5" imgW="990170" imgH="571252" progId="Equation.3">
                  <p:embed/>
                  <p:pic>
                    <p:nvPicPr>
                      <p:cNvPr id="10250" name="Object 10">
                        <a:extLst>
                          <a:ext uri="{FF2B5EF4-FFF2-40B4-BE49-F238E27FC236}">
                            <a16:creationId xmlns:a16="http://schemas.microsoft.com/office/drawing/2014/main" id="{AE9CB5AD-F4D3-406D-BEA6-6FD86B4ECC4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7938" y="4573589"/>
                        <a:ext cx="1511300" cy="87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ED903D70-E7AC-498C-93EC-2005C1C0BA8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82888" y="333375"/>
            <a:ext cx="7427912" cy="998538"/>
          </a:xfrm>
        </p:spPr>
        <p:txBody>
          <a:bodyPr/>
          <a:lstStyle/>
          <a:p>
            <a:pPr eaLnBrk="1" hangingPunct="1"/>
            <a:r>
              <a:rPr lang="nb-NO" altLang="nb-NO"/>
              <a:t>Elementary indices, cont.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4C9C86A8-0498-438C-B8C9-B4C934C7AB8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57400" y="1557339"/>
            <a:ext cx="8382000" cy="4967287"/>
          </a:xfrm>
        </p:spPr>
        <p:txBody>
          <a:bodyPr/>
          <a:lstStyle/>
          <a:p>
            <a:pPr eaLnBrk="1" hangingPunct="1"/>
            <a:r>
              <a:rPr lang="en-GB" altLang="nb-NO"/>
              <a:t>Carli index: Arithmetic mean of price relatives</a:t>
            </a:r>
          </a:p>
          <a:p>
            <a:pPr lvl="1" eaLnBrk="1" hangingPunct="1"/>
            <a:r>
              <a:rPr lang="en-GB" altLang="nb-NO"/>
              <a:t>Does not satisfy time reversal test</a:t>
            </a:r>
          </a:p>
          <a:p>
            <a:pPr lvl="1" eaLnBrk="1" hangingPunct="1"/>
            <a:r>
              <a:rPr lang="en-GB" altLang="nb-NO"/>
              <a:t>Not allowed in the HICP framework</a:t>
            </a:r>
          </a:p>
        </p:txBody>
      </p:sp>
      <p:sp>
        <p:nvSpPr>
          <p:cNvPr id="11268" name="Plassholder for lysbildenummer 5">
            <a:extLst>
              <a:ext uri="{FF2B5EF4-FFF2-40B4-BE49-F238E27FC236}">
                <a16:creationId xmlns:a16="http://schemas.microsoft.com/office/drawing/2014/main" id="{70A9FCA5-02BB-4C13-BC87-6D39CE5685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F2B7E762-01F1-4906-8CE0-7A73B8923F38}" type="slidenum">
              <a:rPr lang="en-GB" altLang="nb-NO" sz="12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6</a:t>
            </a:fld>
            <a:endParaRPr lang="en-GB" altLang="nb-NO" sz="1200">
              <a:solidFill>
                <a:schemeClr val="tx2"/>
              </a:solidFill>
            </a:endParaRP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DA4BD253-9E90-4BF1-BCB5-2C874CB1B3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1270" name="Rectangle 7">
            <a:extLst>
              <a:ext uri="{FF2B5EF4-FFF2-40B4-BE49-F238E27FC236}">
                <a16:creationId xmlns:a16="http://schemas.microsoft.com/office/drawing/2014/main" id="{CA594F26-F7A4-4AEC-9395-F73FC4F922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1271" name="Rectangle 9">
            <a:extLst>
              <a:ext uri="{FF2B5EF4-FFF2-40B4-BE49-F238E27FC236}">
                <a16:creationId xmlns:a16="http://schemas.microsoft.com/office/drawing/2014/main" id="{5ECDE6D7-1BF0-4B6B-B102-0EE08988B1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1272" name="Rectangle 11">
            <a:extLst>
              <a:ext uri="{FF2B5EF4-FFF2-40B4-BE49-F238E27FC236}">
                <a16:creationId xmlns:a16="http://schemas.microsoft.com/office/drawing/2014/main" id="{ED46D0F8-B281-4B8E-9241-A68369597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1273" name="Rectangle 13">
            <a:extLst>
              <a:ext uri="{FF2B5EF4-FFF2-40B4-BE49-F238E27FC236}">
                <a16:creationId xmlns:a16="http://schemas.microsoft.com/office/drawing/2014/main" id="{DD456325-C79A-471D-A176-F2EF0506C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79107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1274" name="Rectangle 15">
            <a:extLst>
              <a:ext uri="{FF2B5EF4-FFF2-40B4-BE49-F238E27FC236}">
                <a16:creationId xmlns:a16="http://schemas.microsoft.com/office/drawing/2014/main" id="{ADCD46EB-D0A3-4663-A98B-A42320BBF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1275" name="Rectangle 17">
            <a:extLst>
              <a:ext uri="{FF2B5EF4-FFF2-40B4-BE49-F238E27FC236}">
                <a16:creationId xmlns:a16="http://schemas.microsoft.com/office/drawing/2014/main" id="{63C5DB8A-FB69-422E-99B1-90A874BAD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1276" name="Rectangle 19">
            <a:extLst>
              <a:ext uri="{FF2B5EF4-FFF2-40B4-BE49-F238E27FC236}">
                <a16:creationId xmlns:a16="http://schemas.microsoft.com/office/drawing/2014/main" id="{EA5E4C2A-B705-49D4-ACED-DE291AD2C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sp>
        <p:nvSpPr>
          <p:cNvPr id="11277" name="Rectangle 21">
            <a:extLst>
              <a:ext uri="{FF2B5EF4-FFF2-40B4-BE49-F238E27FC236}">
                <a16:creationId xmlns:a16="http://schemas.microsoft.com/office/drawing/2014/main" id="{962E3ABE-6F8C-446F-8A72-010DCBBFF4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2969569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nb-NO" altLang="nb-NO" sz="2400">
              <a:solidFill>
                <a:schemeClr val="tx2"/>
              </a:solidFill>
            </a:endParaRPr>
          </a:p>
        </p:txBody>
      </p:sp>
      <p:graphicFrame>
        <p:nvGraphicFramePr>
          <p:cNvPr id="11278" name="Object 20">
            <a:extLst>
              <a:ext uri="{FF2B5EF4-FFF2-40B4-BE49-F238E27FC236}">
                <a16:creationId xmlns:a16="http://schemas.microsoft.com/office/drawing/2014/main" id="{3F7BBDB1-9919-4360-9686-21D97C51A6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08475" y="3460751"/>
          <a:ext cx="1944688" cy="1014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Formel" r:id="rId3" imgW="876300" imgH="457200" progId="Equation.3">
                  <p:embed/>
                </p:oleObj>
              </mc:Choice>
              <mc:Fallback>
                <p:oleObj name="Formel" r:id="rId3" imgW="876300" imgH="457200" progId="Equation.3">
                  <p:embed/>
                  <p:pic>
                    <p:nvPicPr>
                      <p:cNvPr id="11278" name="Object 20">
                        <a:extLst>
                          <a:ext uri="{FF2B5EF4-FFF2-40B4-BE49-F238E27FC236}">
                            <a16:creationId xmlns:a16="http://schemas.microsoft.com/office/drawing/2014/main" id="{3F7BBDB1-9919-4360-9686-21D97C51A6B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08475" y="3460751"/>
                        <a:ext cx="1944688" cy="1014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>
            <a:extLst>
              <a:ext uri="{FF2B5EF4-FFF2-40B4-BE49-F238E27FC236}">
                <a16:creationId xmlns:a16="http://schemas.microsoft.com/office/drawing/2014/main" id="{59515627-3C7B-48CA-B52F-49DFF9F169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35188" y="620714"/>
            <a:ext cx="8208962" cy="5794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dirty="0"/>
              <a:t>Choice of formula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451D8626-1CF1-49BF-95EA-40C85EE9FA0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19288" y="1557338"/>
            <a:ext cx="8640762" cy="4843462"/>
          </a:xfrm>
        </p:spPr>
        <p:txBody>
          <a:bodyPr/>
          <a:lstStyle/>
          <a:p>
            <a:pPr eaLnBrk="1" hangingPunct="1"/>
            <a:r>
              <a:rPr lang="en-GB" altLang="nb-NO"/>
              <a:t>Axiomatic approaches: mathematical properties</a:t>
            </a:r>
          </a:p>
          <a:p>
            <a:pPr lvl="1" eaLnBrk="1" hangingPunct="1"/>
            <a:r>
              <a:rPr lang="en-GB" altLang="nb-NO"/>
              <a:t>Time reversal, transitivity, additivity, proportionality test, commensurability test</a:t>
            </a:r>
          </a:p>
          <a:p>
            <a:pPr lvl="1" eaLnBrk="1" hangingPunct="1"/>
            <a:endParaRPr lang="en-GB" altLang="nb-NO"/>
          </a:p>
          <a:p>
            <a:pPr eaLnBrk="1" hangingPunct="1"/>
            <a:r>
              <a:rPr lang="en-GB" altLang="nb-NO"/>
              <a:t>Economic approach: behaviour of a rational economic agent</a:t>
            </a:r>
          </a:p>
          <a:p>
            <a:pPr lvl="1" eaLnBrk="1" hangingPunct="1"/>
            <a:r>
              <a:rPr lang="en-GB" altLang="nb-NO"/>
              <a:t>Related to cost of living Index</a:t>
            </a:r>
          </a:p>
          <a:p>
            <a:pPr lvl="1" eaLnBrk="1" hangingPunct="1"/>
            <a:r>
              <a:rPr lang="en-GB" altLang="nb-NO"/>
              <a:t>Capture substitution</a:t>
            </a:r>
          </a:p>
          <a:p>
            <a:pPr lvl="1" eaLnBrk="1" hangingPunct="1"/>
            <a:endParaRPr lang="en-GB" altLang="nb-NO"/>
          </a:p>
          <a:p>
            <a:pPr eaLnBrk="1" hangingPunct="1"/>
            <a:endParaRPr lang="en-GB" altLang="nb-NO"/>
          </a:p>
        </p:txBody>
      </p:sp>
      <p:sp>
        <p:nvSpPr>
          <p:cNvPr id="12292" name="Plassholder for lysbildenummer 5">
            <a:extLst>
              <a:ext uri="{FF2B5EF4-FFF2-40B4-BE49-F238E27FC236}">
                <a16:creationId xmlns:a16="http://schemas.microsoft.com/office/drawing/2014/main" id="{F84A4DF1-E454-440F-A489-924F89D8C8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27BBF0C1-C8AD-48E2-8907-2457E5D46F00}" type="slidenum">
              <a:rPr lang="en-GB" altLang="nb-NO" sz="12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7</a:t>
            </a:fld>
            <a:endParaRPr lang="en-GB" altLang="nb-NO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tel 1">
            <a:extLst>
              <a:ext uri="{FF2B5EF4-FFF2-40B4-BE49-F238E27FC236}">
                <a16:creationId xmlns:a16="http://schemas.microsoft.com/office/drawing/2014/main" id="{346CA719-2FCF-4FFC-8F36-3AD6595E629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7400" y="582614"/>
            <a:ext cx="8382000" cy="650875"/>
          </a:xfrm>
        </p:spPr>
        <p:txBody>
          <a:bodyPr/>
          <a:lstStyle/>
          <a:p>
            <a:pPr eaLnBrk="1" hangingPunct="1"/>
            <a:r>
              <a:rPr lang="en-GB" altLang="nb-NO"/>
              <a:t>Elementary indices, cont. </a:t>
            </a:r>
            <a:endParaRPr lang="nb-NO" altLang="nb-NO"/>
          </a:p>
        </p:txBody>
      </p:sp>
      <p:sp>
        <p:nvSpPr>
          <p:cNvPr id="9219" name="Plassholder for innhold 2">
            <a:extLst>
              <a:ext uri="{FF2B5EF4-FFF2-40B4-BE49-F238E27FC236}">
                <a16:creationId xmlns:a16="http://schemas.microsoft.com/office/drawing/2014/main" id="{BD719AF1-C6A5-4F4C-9B0B-344C8B245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7400" y="1484313"/>
            <a:ext cx="8382000" cy="4608512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nb-NO" dirty="0"/>
              <a:t>”Best” formula: Jevons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nb-NO" dirty="0"/>
              <a:t>Satisfies several axiomatic tests (see later slide)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nb-NO" dirty="0"/>
              <a:t>If cross-elasticities of demand are close to one (on average), it is also satisfy an economic approach (see later slide)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nb-NO" dirty="0"/>
              <a:t>Capture “substitution”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altLang="nb-NO" dirty="0"/>
              <a:t>Requires homogenous elementary aggregates</a:t>
            </a:r>
          </a:p>
          <a:p>
            <a:pPr marL="436562" lvl="1" indent="0" eaLnBrk="1" fontAlgn="auto" hangingPunct="1">
              <a:lnSpc>
                <a:spcPct val="90000"/>
              </a:lnSpc>
              <a:spcAft>
                <a:spcPts val="0"/>
              </a:spcAft>
              <a:buNone/>
              <a:defRPr/>
            </a:pPr>
            <a:endParaRPr lang="en-GB" altLang="nb-NO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altLang="nb-NO" dirty="0" err="1"/>
              <a:t>Dutot</a:t>
            </a:r>
            <a:r>
              <a:rPr lang="en-GB" altLang="nb-NO" dirty="0"/>
              <a:t>: Implicitly emphasise price observations with the highest price level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GB" altLang="nb-NO" dirty="0"/>
              <a:t>Work well with homogenous elementary aggregates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nb-NO" altLang="nb-NO" dirty="0"/>
          </a:p>
        </p:txBody>
      </p:sp>
      <p:sp>
        <p:nvSpPr>
          <p:cNvPr id="13316" name="Plassholder for lysbildenummer 3">
            <a:extLst>
              <a:ext uri="{FF2B5EF4-FFF2-40B4-BE49-F238E27FC236}">
                <a16:creationId xmlns:a16="http://schemas.microsoft.com/office/drawing/2014/main" id="{2E655922-E17B-4719-B634-D5A834D9F4E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fld id="{AE4EE1D6-864D-40A2-8315-7FED06EA16BC}" type="slidenum">
              <a:rPr lang="en-GB" altLang="nb-NO" sz="12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t>8</a:t>
            </a:fld>
            <a:endParaRPr lang="en-GB" altLang="nb-NO" sz="12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3D2113-0116-44F5-A54F-3CF203A0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825" y="595314"/>
            <a:ext cx="8281988" cy="674687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b-NO" sz="2800" dirty="0"/>
              <a:t> </a:t>
            </a:r>
            <a:r>
              <a:rPr lang="en-GB" sz="2800" dirty="0"/>
              <a:t>From price observations to overall index</a:t>
            </a:r>
            <a:endParaRPr lang="en-GB" sz="315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70BD81-A006-4C80-99D7-31784816DC73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898651" y="1651001"/>
            <a:ext cx="8366125" cy="428466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950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sz="195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95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95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950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GB" sz="1950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6A9AFE85-ED6B-429B-AFCE-41583DBB1F3A}"/>
              </a:ext>
            </a:extLst>
          </p:cNvPr>
          <p:cNvSpPr/>
          <p:nvPr/>
        </p:nvSpPr>
        <p:spPr>
          <a:xfrm>
            <a:off x="3868739" y="5286376"/>
            <a:ext cx="4498975" cy="6397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tx1"/>
                </a:solidFill>
              </a:rPr>
              <a:t>Price offers from a representative sample of stores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/>
                </a:solidFill>
              </a:rPr>
              <a:t>“Blanket wool, approx. 140x200 cm”…..</a:t>
            </a:r>
          </a:p>
        </p:txBody>
      </p:sp>
      <p:sp>
        <p:nvSpPr>
          <p:cNvPr id="33" name="Rektangel 32">
            <a:extLst>
              <a:ext uri="{FF2B5EF4-FFF2-40B4-BE49-F238E27FC236}">
                <a16:creationId xmlns:a16="http://schemas.microsoft.com/office/drawing/2014/main" id="{844CBED6-A550-4A5E-B016-CE06DE5B6B5B}"/>
              </a:ext>
            </a:extLst>
          </p:cNvPr>
          <p:cNvSpPr/>
          <p:nvPr/>
        </p:nvSpPr>
        <p:spPr>
          <a:xfrm>
            <a:off x="4264025" y="4357688"/>
            <a:ext cx="858838" cy="5064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Region 3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“Blanket wool, approx. 140x200 cm”</a:t>
            </a:r>
          </a:p>
        </p:txBody>
      </p:sp>
      <p:sp>
        <p:nvSpPr>
          <p:cNvPr id="8" name="Pil: opp 7">
            <a:extLst>
              <a:ext uri="{FF2B5EF4-FFF2-40B4-BE49-F238E27FC236}">
                <a16:creationId xmlns:a16="http://schemas.microsoft.com/office/drawing/2014/main" id="{F45CA82C-63B6-4483-AD4F-22D4830E45C0}"/>
              </a:ext>
            </a:extLst>
          </p:cNvPr>
          <p:cNvSpPr/>
          <p:nvPr/>
        </p:nvSpPr>
        <p:spPr>
          <a:xfrm>
            <a:off x="5957889" y="5016501"/>
            <a:ext cx="319087" cy="169863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394F4DC-1923-4FD3-94A8-77E942C3E558}"/>
              </a:ext>
            </a:extLst>
          </p:cNvPr>
          <p:cNvSpPr/>
          <p:nvPr/>
        </p:nvSpPr>
        <p:spPr>
          <a:xfrm>
            <a:off x="3868739" y="3429000"/>
            <a:ext cx="4498975" cy="6175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tx1"/>
                </a:solidFill>
              </a:rPr>
              <a:t>Representative item, national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/>
                </a:solidFill>
              </a:rPr>
              <a:t>“Blanket wool, approx. 140x200 cm”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dirty="0">
              <a:solidFill>
                <a:schemeClr val="tx1"/>
              </a:solidFill>
            </a:endParaRPr>
          </a:p>
        </p:txBody>
      </p:sp>
      <p:sp>
        <p:nvSpPr>
          <p:cNvPr id="37" name="Pil: opp 36">
            <a:extLst>
              <a:ext uri="{FF2B5EF4-FFF2-40B4-BE49-F238E27FC236}">
                <a16:creationId xmlns:a16="http://schemas.microsoft.com/office/drawing/2014/main" id="{651F396E-A319-4BD8-ACD9-5FAD4372B1CA}"/>
              </a:ext>
            </a:extLst>
          </p:cNvPr>
          <p:cNvSpPr/>
          <p:nvPr/>
        </p:nvSpPr>
        <p:spPr>
          <a:xfrm>
            <a:off x="5962651" y="4110038"/>
            <a:ext cx="320675" cy="169862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38" name="Pil: opp 37">
            <a:extLst>
              <a:ext uri="{FF2B5EF4-FFF2-40B4-BE49-F238E27FC236}">
                <a16:creationId xmlns:a16="http://schemas.microsoft.com/office/drawing/2014/main" id="{F5AE787F-652C-483B-8DDF-B84EE99F6C93}"/>
              </a:ext>
            </a:extLst>
          </p:cNvPr>
          <p:cNvSpPr/>
          <p:nvPr/>
        </p:nvSpPr>
        <p:spPr>
          <a:xfrm>
            <a:off x="5959475" y="3201988"/>
            <a:ext cx="319088" cy="169862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40" name="Rektangel 39">
            <a:extLst>
              <a:ext uri="{FF2B5EF4-FFF2-40B4-BE49-F238E27FC236}">
                <a16:creationId xmlns:a16="http://schemas.microsoft.com/office/drawing/2014/main" id="{3125E36D-CF38-4797-BF47-527BCED435F9}"/>
              </a:ext>
            </a:extLst>
          </p:cNvPr>
          <p:cNvSpPr/>
          <p:nvPr/>
        </p:nvSpPr>
        <p:spPr>
          <a:xfrm>
            <a:off x="3868738" y="2498726"/>
            <a:ext cx="4506912" cy="6334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tx1"/>
                </a:solidFill>
              </a:rPr>
              <a:t>COICOP 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900" b="1" dirty="0">
              <a:solidFill>
                <a:schemeClr val="tx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dirty="0">
                <a:solidFill>
                  <a:schemeClr val="tx1"/>
                </a:solidFill>
              </a:rPr>
              <a:t>“Bed linen” </a:t>
            </a:r>
          </a:p>
        </p:txBody>
      </p:sp>
      <p:sp>
        <p:nvSpPr>
          <p:cNvPr id="46" name="Rektangel 45">
            <a:extLst>
              <a:ext uri="{FF2B5EF4-FFF2-40B4-BE49-F238E27FC236}">
                <a16:creationId xmlns:a16="http://schemas.microsoft.com/office/drawing/2014/main" id="{3E7F16B0-AF57-4A9D-8FD9-AC8FCA7AD78A}"/>
              </a:ext>
            </a:extLst>
          </p:cNvPr>
          <p:cNvSpPr/>
          <p:nvPr/>
        </p:nvSpPr>
        <p:spPr>
          <a:xfrm>
            <a:off x="3868739" y="1663701"/>
            <a:ext cx="4498975" cy="5635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900" b="1" dirty="0">
                <a:solidFill>
                  <a:schemeClr val="tx1"/>
                </a:solidFill>
              </a:rPr>
              <a:t>COICOP 4 …and further aggregation</a:t>
            </a:r>
          </a:p>
        </p:txBody>
      </p:sp>
      <p:sp>
        <p:nvSpPr>
          <p:cNvPr id="48" name="Pil: opp 47">
            <a:extLst>
              <a:ext uri="{FF2B5EF4-FFF2-40B4-BE49-F238E27FC236}">
                <a16:creationId xmlns:a16="http://schemas.microsoft.com/office/drawing/2014/main" id="{086DEC35-C797-4654-BB08-22E2597500B7}"/>
              </a:ext>
            </a:extLst>
          </p:cNvPr>
          <p:cNvSpPr/>
          <p:nvPr/>
        </p:nvSpPr>
        <p:spPr>
          <a:xfrm>
            <a:off x="5957889" y="2276476"/>
            <a:ext cx="319087" cy="169863"/>
          </a:xfrm>
          <a:prstGeom prst="upArrow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5" name="Rektangel 14">
            <a:extLst>
              <a:ext uri="{FF2B5EF4-FFF2-40B4-BE49-F238E27FC236}">
                <a16:creationId xmlns:a16="http://schemas.microsoft.com/office/drawing/2014/main" id="{7BFE8721-360C-440F-84F3-01744F85750E}"/>
              </a:ext>
            </a:extLst>
          </p:cNvPr>
          <p:cNvSpPr/>
          <p:nvPr/>
        </p:nvSpPr>
        <p:spPr>
          <a:xfrm>
            <a:off x="3265489" y="4351339"/>
            <a:ext cx="858837" cy="528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Region 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“Blanket wool, approx. 140x200 cm”</a:t>
            </a:r>
          </a:p>
        </p:txBody>
      </p:sp>
      <p:sp>
        <p:nvSpPr>
          <p:cNvPr id="16" name="Rektangel 15">
            <a:extLst>
              <a:ext uri="{FF2B5EF4-FFF2-40B4-BE49-F238E27FC236}">
                <a16:creationId xmlns:a16="http://schemas.microsoft.com/office/drawing/2014/main" id="{FFA40B86-C903-41E1-8A32-5E7EF82C5E39}"/>
              </a:ext>
            </a:extLst>
          </p:cNvPr>
          <p:cNvSpPr/>
          <p:nvPr/>
        </p:nvSpPr>
        <p:spPr>
          <a:xfrm>
            <a:off x="2257425" y="4344989"/>
            <a:ext cx="858838" cy="528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Region 1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“Blanket wool, approx. 140x200 cm”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88838EAC-97A8-4EF1-A4FA-42E8DB5F5C0E}"/>
              </a:ext>
            </a:extLst>
          </p:cNvPr>
          <p:cNvSpPr/>
          <p:nvPr/>
        </p:nvSpPr>
        <p:spPr>
          <a:xfrm>
            <a:off x="5268914" y="4351339"/>
            <a:ext cx="858837" cy="528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Region 4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“Blanket wool, approx. 140x200 cm”</a:t>
            </a: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ACF3E6DD-0749-40D5-8723-00A0E0840B80}"/>
              </a:ext>
            </a:extLst>
          </p:cNvPr>
          <p:cNvSpPr/>
          <p:nvPr/>
        </p:nvSpPr>
        <p:spPr>
          <a:xfrm>
            <a:off x="6278564" y="4335464"/>
            <a:ext cx="858837" cy="53022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Region 5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“Blanket wool, approx. 140x200 cm”</a:t>
            </a:r>
          </a:p>
        </p:txBody>
      </p:sp>
      <p:sp>
        <p:nvSpPr>
          <p:cNvPr id="19" name="Rektangel 18">
            <a:extLst>
              <a:ext uri="{FF2B5EF4-FFF2-40B4-BE49-F238E27FC236}">
                <a16:creationId xmlns:a16="http://schemas.microsoft.com/office/drawing/2014/main" id="{06E10C1D-9323-4324-9C98-93A68EA98EDA}"/>
              </a:ext>
            </a:extLst>
          </p:cNvPr>
          <p:cNvSpPr/>
          <p:nvPr/>
        </p:nvSpPr>
        <p:spPr>
          <a:xfrm>
            <a:off x="7286625" y="4344989"/>
            <a:ext cx="858838" cy="528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Region 6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“Blanket wool, approx. 140x200 cm”</a:t>
            </a: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8C6F141F-D066-4468-9D02-38B88D98D7C0}"/>
              </a:ext>
            </a:extLst>
          </p:cNvPr>
          <p:cNvSpPr/>
          <p:nvPr/>
        </p:nvSpPr>
        <p:spPr>
          <a:xfrm>
            <a:off x="8286750" y="4352925"/>
            <a:ext cx="858838" cy="5286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Region 7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“Blanket wool, approx. 140x200 cm”</a:t>
            </a: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B5BE23B-CE4C-4FF6-8145-C3BA03160A81}"/>
              </a:ext>
            </a:extLst>
          </p:cNvPr>
          <p:cNvSpPr/>
          <p:nvPr/>
        </p:nvSpPr>
        <p:spPr>
          <a:xfrm>
            <a:off x="9293225" y="4335464"/>
            <a:ext cx="858838" cy="52863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Region 8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825" dirty="0">
                <a:solidFill>
                  <a:schemeClr val="tx1"/>
                </a:solidFill>
              </a:rPr>
              <a:t>“Blanket wool, approx. 140x200 cm”</a:t>
            </a:r>
          </a:p>
        </p:txBody>
      </p:sp>
      <p:sp>
        <p:nvSpPr>
          <p:cNvPr id="2" name="Snakkeboble: rektangel med avrundede hjørner 1">
            <a:extLst>
              <a:ext uri="{FF2B5EF4-FFF2-40B4-BE49-F238E27FC236}">
                <a16:creationId xmlns:a16="http://schemas.microsoft.com/office/drawing/2014/main" id="{D319F5F7-D651-4181-936D-59EE8F221D0A}"/>
              </a:ext>
            </a:extLst>
          </p:cNvPr>
          <p:cNvSpPr/>
          <p:nvPr/>
        </p:nvSpPr>
        <p:spPr>
          <a:xfrm>
            <a:off x="9282114" y="3371850"/>
            <a:ext cx="1287462" cy="784225"/>
          </a:xfrm>
          <a:prstGeom prst="wedgeRoundRectCallou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88" b="1" dirty="0">
                <a:solidFill>
                  <a:schemeClr val="tx1"/>
                </a:solidFill>
              </a:rPr>
              <a:t>EA: Geometric mean indices of each representative item within each region</a:t>
            </a:r>
          </a:p>
        </p:txBody>
      </p:sp>
      <p:sp>
        <p:nvSpPr>
          <p:cNvPr id="13" name="Snakkeboble: oval 12">
            <a:extLst>
              <a:ext uri="{FF2B5EF4-FFF2-40B4-BE49-F238E27FC236}">
                <a16:creationId xmlns:a16="http://schemas.microsoft.com/office/drawing/2014/main" id="{A071DDFF-3D43-4E0C-8DA6-5B236CDE8F33}"/>
              </a:ext>
            </a:extLst>
          </p:cNvPr>
          <p:cNvSpPr/>
          <p:nvPr/>
        </p:nvSpPr>
        <p:spPr>
          <a:xfrm>
            <a:off x="7286625" y="2981739"/>
            <a:ext cx="1785813" cy="1240404"/>
          </a:xfrm>
          <a:prstGeom prst="wedgeEllipseCallou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788" dirty="0">
                <a:solidFill>
                  <a:schemeClr val="tx1"/>
                </a:solidFill>
              </a:rPr>
              <a:t>Fixed annual weights (retail trade turnover or expenditure shares) used to create a national index of each representative item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SSB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A9D49"/>
      </a:accent1>
      <a:accent2>
        <a:srgbClr val="274247"/>
      </a:accent2>
      <a:accent3>
        <a:srgbClr val="9582BB"/>
      </a:accent3>
      <a:accent4>
        <a:srgbClr val="3396D2"/>
      </a:accent4>
      <a:accent5>
        <a:srgbClr val="D2BC2A"/>
      </a:accent5>
      <a:accent6>
        <a:srgbClr val="8CA9AA"/>
      </a:accent6>
      <a:hlink>
        <a:srgbClr val="0563C1"/>
      </a:hlink>
      <a:folHlink>
        <a:srgbClr val="954F72"/>
      </a:folHlink>
    </a:clrScheme>
    <a:fontScheme name="SSB">
      <a:majorFont>
        <a:latin typeface="Roboto Condensed"/>
        <a:ea typeface=""/>
        <a:cs typeface=""/>
      </a:majorFont>
      <a:minorFont>
        <a:latin typeface="Open Sans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sbmal_2018.potx" id="{27830765-609B-40A7-BB85-0ABEDBC2E87E}" vid="{F965F0D8-9B15-47DC-9966-C4B99B4DF52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ssbmal_2018</Template>
  <TotalTime>25</TotalTime>
  <Words>913</Words>
  <Application>Microsoft Office PowerPoint</Application>
  <PresentationFormat>Widescreen</PresentationFormat>
  <Paragraphs>164</Paragraphs>
  <Slides>18</Slides>
  <Notes>1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18</vt:i4>
      </vt:variant>
    </vt:vector>
  </HeadingPairs>
  <TitlesOfParts>
    <vt:vector size="25" baseType="lpstr">
      <vt:lpstr>Arial</vt:lpstr>
      <vt:lpstr>Roboto Condensed</vt:lpstr>
      <vt:lpstr>Calibri</vt:lpstr>
      <vt:lpstr>Open Sans</vt:lpstr>
      <vt:lpstr>Office-tema</vt:lpstr>
      <vt:lpstr>Microsoft Formelredigering 3.0</vt:lpstr>
      <vt:lpstr>MathType 6.0 Equation</vt:lpstr>
      <vt:lpstr>Index calculation</vt:lpstr>
      <vt:lpstr>Overview</vt:lpstr>
      <vt:lpstr>Some concept</vt:lpstr>
      <vt:lpstr>Elementary indices</vt:lpstr>
      <vt:lpstr>Elementary indices, cont. </vt:lpstr>
      <vt:lpstr>Elementary indices, cont.</vt:lpstr>
      <vt:lpstr>Choice of formula</vt:lpstr>
      <vt:lpstr>Elementary indices, cont. </vt:lpstr>
      <vt:lpstr> From price observations to overall index</vt:lpstr>
      <vt:lpstr>Aggregate indices</vt:lpstr>
      <vt:lpstr>Aggregate indices, cont.  </vt:lpstr>
      <vt:lpstr>Young index</vt:lpstr>
      <vt:lpstr>Lowe index</vt:lpstr>
      <vt:lpstr>Young or Lowe index?</vt:lpstr>
      <vt:lpstr>Fixed base index</vt:lpstr>
      <vt:lpstr>Chain indices</vt:lpstr>
      <vt:lpstr>Chain indices, cont.</vt:lpstr>
      <vt:lpstr>Further reading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Index calculation</dc:title>
  <dc:creator>Johannessen, Randi</dc:creator>
  <cp:lastModifiedBy>Johannessen, Randi</cp:lastModifiedBy>
  <cp:revision>5</cp:revision>
  <dcterms:created xsi:type="dcterms:W3CDTF">2019-08-19T10:28:07Z</dcterms:created>
  <dcterms:modified xsi:type="dcterms:W3CDTF">2019-08-19T10:53:25Z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bb1e25a-de7b-40d6-a859-76fe2317f0af_Enabled">
    <vt:lpwstr>True</vt:lpwstr>
  </property>
  <property fmtid="{D5CDD505-2E9C-101B-9397-08002B2CF9AE}" pid="3" name="MSIP_Label_ebb1e25a-de7b-40d6-a859-76fe2317f0af_SiteId">
    <vt:lpwstr>c7217092-b240-4e1d-bd61-fa97ba975cbc</vt:lpwstr>
  </property>
  <property fmtid="{D5CDD505-2E9C-101B-9397-08002B2CF9AE}" pid="4" name="MSIP_Label_ebb1e25a-de7b-40d6-a859-76fe2317f0af_Owner">
    <vt:lpwstr>thb@ssb.no</vt:lpwstr>
  </property>
  <property fmtid="{D5CDD505-2E9C-101B-9397-08002B2CF9AE}" pid="5" name="MSIP_Label_ebb1e25a-de7b-40d6-a859-76fe2317f0af_SetDate">
    <vt:lpwstr>2019-01-10T08:15:32.1166307Z</vt:lpwstr>
  </property>
  <property fmtid="{D5CDD505-2E9C-101B-9397-08002B2CF9AE}" pid="6" name="MSIP_Label_ebb1e25a-de7b-40d6-a859-76fe2317f0af_Name">
    <vt:lpwstr>Åpent</vt:lpwstr>
  </property>
  <property fmtid="{D5CDD505-2E9C-101B-9397-08002B2CF9AE}" pid="7" name="MSIP_Label_ebb1e25a-de7b-40d6-a859-76fe2317f0af_Application">
    <vt:lpwstr>Microsoft Azure Information Protection</vt:lpwstr>
  </property>
  <property fmtid="{D5CDD505-2E9C-101B-9397-08002B2CF9AE}" pid="8" name="MSIP_Label_ebb1e25a-de7b-40d6-a859-76fe2317f0af_Extended_MSFT_Method">
    <vt:lpwstr>Automatic</vt:lpwstr>
  </property>
  <property fmtid="{D5CDD505-2E9C-101B-9397-08002B2CF9AE}" pid="9" name="Sensitivity">
    <vt:lpwstr>Åpent</vt:lpwstr>
  </property>
</Properties>
</file>