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86" r:id="rId3"/>
    <p:sldId id="289" r:id="rId4"/>
    <p:sldId id="285" r:id="rId5"/>
  </p:sldIdLst>
  <p:sldSz cx="17556163" cy="9893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BE"/>
    <a:srgbClr val="1208DA"/>
    <a:srgbClr val="0066FF"/>
    <a:srgbClr val="E6E6E6"/>
    <a:srgbClr val="C2151C"/>
    <a:srgbClr val="D51920"/>
    <a:srgbClr val="EAEAEA"/>
    <a:srgbClr val="F04C38"/>
    <a:srgbClr val="ED1C24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46" autoAdjust="0"/>
    <p:restoredTop sz="94660"/>
  </p:normalViewPr>
  <p:slideViewPr>
    <p:cSldViewPr snapToGrid="0">
      <p:cViewPr varScale="1">
        <p:scale>
          <a:sx n="79" d="100"/>
          <a:sy n="79" d="100"/>
        </p:scale>
        <p:origin x="-234" y="-90"/>
      </p:cViewPr>
      <p:guideLst>
        <p:guide orient="horz" pos="3116"/>
        <p:guide pos="5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21" y="1619113"/>
            <a:ext cx="13167122" cy="3444334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21" y="5196273"/>
            <a:ext cx="13167122" cy="2388590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7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563629" y="526727"/>
            <a:ext cx="3785548" cy="838411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06986" y="526727"/>
            <a:ext cx="11137191" cy="83841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0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4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842" y="2466456"/>
            <a:ext cx="15142191" cy="411533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42" y="6620726"/>
            <a:ext cx="15142191" cy="216415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>
                    <a:tint val="75000"/>
                  </a:schemeClr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6986" y="2633633"/>
            <a:ext cx="7461369" cy="6277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7808" y="2633633"/>
            <a:ext cx="7461369" cy="62772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7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3" y="526728"/>
            <a:ext cx="15142191" cy="191224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9274" y="2425233"/>
            <a:ext cx="7427079" cy="1188569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9274" y="3613803"/>
            <a:ext cx="7427079" cy="5315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887807" y="2425233"/>
            <a:ext cx="7463656" cy="1188569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87807" y="3613803"/>
            <a:ext cx="7463656" cy="5315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8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73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4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4" y="659553"/>
            <a:ext cx="5662319" cy="2308437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3656" y="1424453"/>
            <a:ext cx="8887808" cy="7030655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274" y="2967990"/>
            <a:ext cx="5662319" cy="5498569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3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274" y="659553"/>
            <a:ext cx="5662319" cy="2308437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63656" y="1424453"/>
            <a:ext cx="8887808" cy="7030655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9274" y="2967990"/>
            <a:ext cx="5662319" cy="5498569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18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6986" y="526728"/>
            <a:ext cx="15142191" cy="1912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6986" y="2633633"/>
            <a:ext cx="15142191" cy="6277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6986" y="9169624"/>
            <a:ext cx="3950137" cy="52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773E8-8866-4A47-9ACB-DEC3FA1FEC3B}" type="datetimeFigureOut">
              <a:rPr lang="ru-RU" smtClean="0"/>
              <a:t>31.07.2019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5479" y="9169624"/>
            <a:ext cx="5925205" cy="52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399040" y="9169624"/>
            <a:ext cx="3950137" cy="526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3AE67-D731-486F-B925-0224FB3AED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74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gtetrauli@geostat.ge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02EB059-E63C-4646-AB56-69B17486E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2" b="17809"/>
          <a:stretch/>
        </p:blipFill>
        <p:spPr>
          <a:xfrm>
            <a:off x="0" y="12032"/>
            <a:ext cx="17603994" cy="9893301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ED1B7DB-16FB-4A4D-86A0-0A4F0DB2E855}"/>
              </a:ext>
            </a:extLst>
          </p:cNvPr>
          <p:cNvSpPr/>
          <p:nvPr/>
        </p:nvSpPr>
        <p:spPr>
          <a:xfrm>
            <a:off x="5815725" y="7577265"/>
            <a:ext cx="592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ru-RU" sz="3600" b="1" dirty="0">
                <a:solidFill>
                  <a:srgbClr val="0080BE"/>
                </a:solidFill>
                <a:latin typeface="BPG Nino Mtavruli" panose="02000506000000020004" pitchFamily="2" charset="0"/>
                <a:cs typeface="Times New Roman" panose="02020603050405020304" pitchFamily="18" charset="0"/>
              </a:rPr>
              <a:t>Giorgi Tetrauli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A79374D1-7F82-449F-B80C-E6B94F011317}"/>
              </a:ext>
            </a:extLst>
          </p:cNvPr>
          <p:cNvSpPr/>
          <p:nvPr/>
        </p:nvSpPr>
        <p:spPr>
          <a:xfrm>
            <a:off x="5815724" y="8484121"/>
            <a:ext cx="592312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ru-RU" sz="30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Head of Price </a:t>
            </a:r>
            <a:r>
              <a:rPr lang="en-US" altLang="ru-RU" sz="3000" spc="100">
                <a:solidFill>
                  <a:srgbClr val="0080BD"/>
                </a:solidFill>
                <a:latin typeface="BPG Nino Mtavruli" panose="02000506000000020004" pitchFamily="2" charset="0"/>
              </a:rPr>
              <a:t>Statistics Department</a:t>
            </a:r>
            <a:endParaRPr lang="en-US" altLang="ru-RU" sz="3000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ru-RU" sz="30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National Statistics Office of Georgia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81140C9-7888-40AD-8ABA-A5CFFFD701AE}"/>
              </a:ext>
            </a:extLst>
          </p:cNvPr>
          <p:cNvSpPr/>
          <p:nvPr/>
        </p:nvSpPr>
        <p:spPr>
          <a:xfrm>
            <a:off x="0" y="8484121"/>
            <a:ext cx="361950" cy="1016000"/>
          </a:xfrm>
          <a:prstGeom prst="rect">
            <a:avLst/>
          </a:prstGeom>
          <a:solidFill>
            <a:srgbClr val="008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E6E6E6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7300" y="1693315"/>
            <a:ext cx="15076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</a:t>
            </a:r>
            <a:r>
              <a:rPr lang="en-US" sz="2800" b="1" dirty="0"/>
              <a:t>Workshop on Consumer Price Indices for Countries of East Europe</a:t>
            </a:r>
            <a:r>
              <a:rPr lang="en-US" sz="2800" b="1" dirty="0" smtClean="0"/>
              <a:t>, Caucasus </a:t>
            </a:r>
            <a:r>
              <a:rPr lang="en-US" sz="2800" b="1" dirty="0"/>
              <a:t>and Central Asia </a:t>
            </a:r>
            <a:endParaRPr lang="en-US" sz="2800" b="1" dirty="0" smtClean="0"/>
          </a:p>
          <a:p>
            <a:pPr algn="ctr"/>
            <a:r>
              <a:rPr lang="nb-NO" sz="2800" b="1" dirty="0" smtClean="0"/>
              <a:t>11 </a:t>
            </a:r>
            <a:r>
              <a:rPr lang="nb-NO" sz="2800" b="1" dirty="0"/>
              <a:t>– 13 September 2019, Minsk, Belarus </a:t>
            </a:r>
            <a:endParaRPr lang="ka-GE" sz="2800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3535525" y="3670805"/>
            <a:ext cx="170802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Скругленный прямоугольник 2"/>
          <p:cNvSpPr/>
          <p:nvPr/>
        </p:nvSpPr>
        <p:spPr>
          <a:xfrm>
            <a:off x="4114800" y="2815389"/>
            <a:ext cx="9420725" cy="1681059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50095" y="2885975"/>
            <a:ext cx="82810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Treatment of outliers in the CPI of Georgia</a:t>
            </a:r>
            <a:endParaRPr lang="en-US" sz="4800" b="1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06771" y="3655918"/>
            <a:ext cx="170802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F81140C9-7888-40AD-8ABA-A5CFFFD701AE}"/>
              </a:ext>
            </a:extLst>
          </p:cNvPr>
          <p:cNvSpPr/>
          <p:nvPr/>
        </p:nvSpPr>
        <p:spPr>
          <a:xfrm>
            <a:off x="17211673" y="8484121"/>
            <a:ext cx="361950" cy="1016000"/>
          </a:xfrm>
          <a:prstGeom prst="rect">
            <a:avLst/>
          </a:prstGeom>
          <a:solidFill>
            <a:srgbClr val="0080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E6E6E6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457725" y="8328960"/>
            <a:ext cx="2648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8A6187C7-A8BF-4B47-BA1A-E8C2E2FE2549}"/>
              </a:ext>
            </a:extLst>
          </p:cNvPr>
          <p:cNvGrpSpPr/>
          <p:nvPr/>
        </p:nvGrpSpPr>
        <p:grpSpPr>
          <a:xfrm>
            <a:off x="1257300" y="4884277"/>
            <a:ext cx="15066594" cy="2204120"/>
            <a:chOff x="1257300" y="4884277"/>
            <a:chExt cx="15066594" cy="2204120"/>
          </a:xfrm>
        </p:grpSpPr>
        <p:pic>
          <p:nvPicPr>
            <p:cNvPr id="5" name="Рисунок 4">
              <a:extLst>
                <a:ext uri="{FF2B5EF4-FFF2-40B4-BE49-F238E27FC236}">
                  <a16:creationId xmlns="" xmlns:a16="http://schemas.microsoft.com/office/drawing/2014/main" id="{9283170F-9740-4002-B3E4-AE5A9BAC4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37" t="35131" r="9891" b="25362"/>
            <a:stretch/>
          </p:blipFill>
          <p:spPr>
            <a:xfrm>
              <a:off x="4547718" y="4896979"/>
              <a:ext cx="8485758" cy="218580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7BF5E283-9813-4FBD-98C2-4CD82264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6826" y="4896979"/>
              <a:ext cx="3275731" cy="218580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8514CD5D-520E-4B8B-85CC-21BF5C2D8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3476" y="4896978"/>
              <a:ext cx="3290418" cy="2191419"/>
            </a:xfrm>
            <a:prstGeom prst="rect">
              <a:avLst/>
            </a:prstGeom>
          </p:spPr>
        </p:pic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1F9E8F50-2225-4F94-8DF9-648AA0692E52}"/>
                </a:ext>
              </a:extLst>
            </p:cNvPr>
            <p:cNvSpPr/>
            <p:nvPr/>
          </p:nvSpPr>
          <p:spPr>
            <a:xfrm>
              <a:off x="1257300" y="4884277"/>
              <a:ext cx="15066593" cy="49567"/>
            </a:xfrm>
            <a:prstGeom prst="rect">
              <a:avLst/>
            </a:prstGeom>
            <a:solidFill>
              <a:srgbClr val="0080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E6E6E6"/>
                </a:solidFill>
              </a:endParaRPr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6B8B14DA-DFA5-4BC2-8528-59D38F712ED9}"/>
              </a:ext>
            </a:extLst>
          </p:cNvPr>
          <p:cNvSpPr/>
          <p:nvPr/>
        </p:nvSpPr>
        <p:spPr>
          <a:xfrm>
            <a:off x="1262749" y="4928945"/>
            <a:ext cx="3275731" cy="215383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AF07EC3-7963-4FF3-8A17-8BC9577621E6}"/>
              </a:ext>
            </a:extLst>
          </p:cNvPr>
          <p:cNvSpPr/>
          <p:nvPr/>
        </p:nvSpPr>
        <p:spPr>
          <a:xfrm>
            <a:off x="13036651" y="4935295"/>
            <a:ext cx="3296768" cy="2153838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2F845AD-7F8D-4BBD-835F-21DCC7EA6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0453" y="243883"/>
            <a:ext cx="1600200" cy="1033837"/>
          </a:xfrm>
          <a:prstGeom prst="rect">
            <a:avLst/>
          </a:prstGeom>
        </p:spPr>
      </p:pic>
      <p:pic>
        <p:nvPicPr>
          <p:cNvPr id="1027" name="Picture 3" descr="C:\Users\gtetrauli\Desktop\UNECE Logo Landscape-blue-no background-vect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9534"/>
            <a:ext cx="3260082" cy="99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1">
            <a:extLst>
              <a:ext uri="{FF2B5EF4-FFF2-40B4-BE49-F238E27FC236}">
                <a16:creationId xmlns="" xmlns:a16="http://schemas.microsoft.com/office/drawing/2014/main" id="{BC70352C-8995-4CE3-B9C3-5CF36E202550}"/>
              </a:ext>
            </a:extLst>
          </p:cNvPr>
          <p:cNvSpPr>
            <a:spLocks/>
          </p:cNvSpPr>
          <p:nvPr/>
        </p:nvSpPr>
        <p:spPr bwMode="auto">
          <a:xfrm>
            <a:off x="1" y="1247776"/>
            <a:ext cx="17554575" cy="927100"/>
          </a:xfrm>
          <a:custGeom>
            <a:avLst/>
            <a:gdLst>
              <a:gd name="T0" fmla="*/ 7680 w 7680"/>
              <a:gd name="T1" fmla="*/ 295 h 404"/>
              <a:gd name="T2" fmla="*/ 7680 w 7680"/>
              <a:gd name="T3" fmla="*/ 0 h 404"/>
              <a:gd name="T4" fmla="*/ 0 w 7680"/>
              <a:gd name="T5" fmla="*/ 0 h 404"/>
              <a:gd name="T6" fmla="*/ 0 w 7680"/>
              <a:gd name="T7" fmla="*/ 295 h 404"/>
              <a:gd name="T8" fmla="*/ 3708 w 7680"/>
              <a:gd name="T9" fmla="*/ 404 h 404"/>
              <a:gd name="T10" fmla="*/ 3756 w 7680"/>
              <a:gd name="T11" fmla="*/ 255 h 404"/>
              <a:gd name="T12" fmla="*/ 3972 w 7680"/>
              <a:gd name="T13" fmla="*/ 404 h 404"/>
              <a:gd name="T14" fmla="*/ 7680 w 7680"/>
              <a:gd name="T15" fmla="*/ 29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404">
                <a:moveTo>
                  <a:pt x="7680" y="295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5"/>
                  <a:pt x="0" y="295"/>
                  <a:pt x="0" y="295"/>
                </a:cubicBezTo>
                <a:cubicBezTo>
                  <a:pt x="3708" y="404"/>
                  <a:pt x="3708" y="404"/>
                  <a:pt x="3708" y="404"/>
                </a:cubicBezTo>
                <a:cubicBezTo>
                  <a:pt x="3720" y="387"/>
                  <a:pt x="3690" y="259"/>
                  <a:pt x="3756" y="255"/>
                </a:cubicBezTo>
                <a:cubicBezTo>
                  <a:pt x="4004" y="243"/>
                  <a:pt x="3960" y="387"/>
                  <a:pt x="3972" y="404"/>
                </a:cubicBezTo>
                <a:lnTo>
                  <a:pt x="7680" y="295"/>
                </a:lnTo>
                <a:close/>
              </a:path>
            </a:pathLst>
          </a:custGeom>
          <a:solidFill>
            <a:srgbClr val="77D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2">
            <a:extLst>
              <a:ext uri="{FF2B5EF4-FFF2-40B4-BE49-F238E27FC236}">
                <a16:creationId xmlns="" xmlns:a16="http://schemas.microsoft.com/office/drawing/2014/main" id="{58535D2D-A068-47A4-8A8E-C8B5975B6825}"/>
              </a:ext>
            </a:extLst>
          </p:cNvPr>
          <p:cNvSpPr>
            <a:spLocks/>
          </p:cNvSpPr>
          <p:nvPr/>
        </p:nvSpPr>
        <p:spPr bwMode="auto">
          <a:xfrm>
            <a:off x="1" y="300038"/>
            <a:ext cx="17554575" cy="1876425"/>
          </a:xfrm>
          <a:custGeom>
            <a:avLst/>
            <a:gdLst>
              <a:gd name="T0" fmla="*/ 7680 w 7680"/>
              <a:gd name="T1" fmla="*/ 522 h 818"/>
              <a:gd name="T2" fmla="*/ 7680 w 7680"/>
              <a:gd name="T3" fmla="*/ 0 h 818"/>
              <a:gd name="T4" fmla="*/ 0 w 7680"/>
              <a:gd name="T5" fmla="*/ 0 h 818"/>
              <a:gd name="T6" fmla="*/ 0 w 7680"/>
              <a:gd name="T7" fmla="*/ 522 h 818"/>
              <a:gd name="T8" fmla="*/ 3708 w 7680"/>
              <a:gd name="T9" fmla="*/ 818 h 818"/>
              <a:gd name="T10" fmla="*/ 3832 w 7680"/>
              <a:gd name="T11" fmla="*/ 564 h 818"/>
              <a:gd name="T12" fmla="*/ 3977 w 7680"/>
              <a:gd name="T13" fmla="*/ 818 h 818"/>
              <a:gd name="T14" fmla="*/ 7680 w 7680"/>
              <a:gd name="T15" fmla="*/ 522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818">
                <a:moveTo>
                  <a:pt x="7680" y="522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22"/>
                  <a:pt x="0" y="522"/>
                  <a:pt x="0" y="522"/>
                </a:cubicBezTo>
                <a:cubicBezTo>
                  <a:pt x="3708" y="818"/>
                  <a:pt x="3708" y="818"/>
                  <a:pt x="3708" y="818"/>
                </a:cubicBezTo>
                <a:cubicBezTo>
                  <a:pt x="3720" y="774"/>
                  <a:pt x="3766" y="564"/>
                  <a:pt x="3832" y="564"/>
                </a:cubicBezTo>
                <a:cubicBezTo>
                  <a:pt x="3898" y="564"/>
                  <a:pt x="3965" y="774"/>
                  <a:pt x="3977" y="818"/>
                </a:cubicBezTo>
                <a:lnTo>
                  <a:pt x="7680" y="522"/>
                </a:lnTo>
                <a:close/>
              </a:path>
            </a:pathLst>
          </a:custGeom>
          <a:solidFill>
            <a:srgbClr val="00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E02C2F6-25B2-442F-9500-1E2738FF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574" y="0"/>
            <a:ext cx="17621249" cy="219907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DF2B9F-7D72-4826-BCE8-C292EC1A2434}"/>
              </a:ext>
            </a:extLst>
          </p:cNvPr>
          <p:cNvSpPr/>
          <p:nvPr/>
        </p:nvSpPr>
        <p:spPr>
          <a:xfrm>
            <a:off x="1479884" y="447654"/>
            <a:ext cx="143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spc="200" dirty="0" smtClean="0">
                <a:solidFill>
                  <a:schemeClr val="bg1"/>
                </a:solidFill>
                <a:latin typeface="BPG Nino Mtavruli" panose="02000506000000020004" pitchFamily="2" charset="0"/>
                <a:cs typeface="Times New Roman" panose="02020603050405020304" pitchFamily="18" charset="0"/>
              </a:rPr>
              <a:t>Treatment of outliers in the CPI of Georgia</a:t>
            </a:r>
            <a:endParaRPr lang="en-US" altLang="en-US" sz="4000" b="1" spc="200" dirty="0">
              <a:solidFill>
                <a:schemeClr val="bg1"/>
              </a:solidFill>
              <a:latin typeface="BPG Nino Mtavruli" panose="02000506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99F3F94-2ECF-428C-8CAE-B74CF7386FBD}"/>
              </a:ext>
            </a:extLst>
          </p:cNvPr>
          <p:cNvGrpSpPr/>
          <p:nvPr/>
        </p:nvGrpSpPr>
        <p:grpSpPr>
          <a:xfrm>
            <a:off x="0" y="1118588"/>
            <a:ext cx="17556163" cy="1585314"/>
            <a:chOff x="0" y="1118588"/>
            <a:chExt cx="17556163" cy="1585314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D7F3FD3-50DA-4EDE-8A34-5CDC5371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118588"/>
              <a:ext cx="17556163" cy="1435582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0DC75D09-3664-4B0F-96EF-C093D7E11A51}"/>
                </a:ext>
              </a:extLst>
            </p:cNvPr>
            <p:cNvGrpSpPr/>
            <p:nvPr/>
          </p:nvGrpSpPr>
          <p:grpSpPr>
            <a:xfrm>
              <a:off x="8013700" y="1694252"/>
              <a:ext cx="1555750" cy="1009650"/>
              <a:chOff x="8013700" y="1694252"/>
              <a:chExt cx="1555750" cy="1009650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251D49A6-2B0D-4594-B56D-FD0704634947}"/>
                  </a:ext>
                </a:extLst>
              </p:cNvPr>
              <p:cNvSpPr/>
              <p:nvPr/>
            </p:nvSpPr>
            <p:spPr>
              <a:xfrm>
                <a:off x="8013700" y="1694252"/>
                <a:ext cx="1555750" cy="1009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3DF3E48A-B68B-4DB7-A5BF-4F50A4558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63720" y="1733490"/>
                <a:ext cx="1221580" cy="787748"/>
              </a:xfrm>
              <a:prstGeom prst="rect">
                <a:avLst/>
              </a:prstGeom>
            </p:spPr>
          </p:pic>
        </p:grpSp>
      </p:grpSp>
      <p:sp>
        <p:nvSpPr>
          <p:cNvPr id="12" name="Прямоугольник 10">
            <a:extLst>
              <a:ext uri="{FF2B5EF4-FFF2-40B4-BE49-F238E27FC236}">
                <a16:creationId xmlns="" xmlns:a16="http://schemas.microsoft.com/office/drawing/2014/main" id="{5F1DD78C-6911-417B-8862-6C217A7DA986}"/>
              </a:ext>
            </a:extLst>
          </p:cNvPr>
          <p:cNvSpPr/>
          <p:nvPr/>
        </p:nvSpPr>
        <p:spPr>
          <a:xfrm>
            <a:off x="558826" y="2703902"/>
            <a:ext cx="8537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Practice of treatment of outliers in the CPI at </a:t>
            </a:r>
            <a:r>
              <a:rPr lang="en-US" sz="2800" b="1" spc="100" dirty="0" err="1" smtClean="0">
                <a:solidFill>
                  <a:srgbClr val="0080BD"/>
                </a:solidFill>
                <a:latin typeface="BPG Nino Mtavruli" panose="02000506000000020004" pitchFamily="2" charset="0"/>
              </a:rPr>
              <a:t>Geostat</a:t>
            </a: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:</a:t>
            </a:r>
            <a:endParaRPr lang="ka-GE" sz="2800" b="1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46F901-688B-425C-AC0A-6D01A44F5585}"/>
              </a:ext>
            </a:extLst>
          </p:cNvPr>
          <p:cNvSpPr/>
          <p:nvPr/>
        </p:nvSpPr>
        <p:spPr>
          <a:xfrm>
            <a:off x="558827" y="4327121"/>
            <a:ext cx="13526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D50EDDD-F8B8-4971-B955-A391479519BA}"/>
              </a:ext>
            </a:extLst>
          </p:cNvPr>
          <p:cNvSpPr/>
          <p:nvPr/>
        </p:nvSpPr>
        <p:spPr>
          <a:xfrm>
            <a:off x="671384" y="3392209"/>
            <a:ext cx="1523176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Median price ratios are calculated for each elementary index on a city level. A price ratios that are further than 2 times standard deviation from the median, are automatically marked as potential outliers (approximately 4% each month);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Outliers are than checked for correctness. Different factors are taken into account: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Previous month’s price (imputed or real);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Discounts;</a:t>
            </a:r>
          </a:p>
          <a:p>
            <a:pPr marL="914400" lvl="1" indent="-4572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Outlet type, its share on the market, etc.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After rigorous manual checks, up to only 0.3-0.4% of prices are considered to be outliers and are subject to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 excluded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further calculations</a:t>
            </a:r>
            <a:r>
              <a:rPr lang="en-US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1">
            <a:extLst>
              <a:ext uri="{FF2B5EF4-FFF2-40B4-BE49-F238E27FC236}">
                <a16:creationId xmlns="" xmlns:a16="http://schemas.microsoft.com/office/drawing/2014/main" id="{BC70352C-8995-4CE3-B9C3-5CF36E202550}"/>
              </a:ext>
            </a:extLst>
          </p:cNvPr>
          <p:cNvSpPr>
            <a:spLocks/>
          </p:cNvSpPr>
          <p:nvPr/>
        </p:nvSpPr>
        <p:spPr bwMode="auto">
          <a:xfrm>
            <a:off x="1" y="1247776"/>
            <a:ext cx="17554575" cy="927100"/>
          </a:xfrm>
          <a:custGeom>
            <a:avLst/>
            <a:gdLst>
              <a:gd name="T0" fmla="*/ 7680 w 7680"/>
              <a:gd name="T1" fmla="*/ 295 h 404"/>
              <a:gd name="T2" fmla="*/ 7680 w 7680"/>
              <a:gd name="T3" fmla="*/ 0 h 404"/>
              <a:gd name="T4" fmla="*/ 0 w 7680"/>
              <a:gd name="T5" fmla="*/ 0 h 404"/>
              <a:gd name="T6" fmla="*/ 0 w 7680"/>
              <a:gd name="T7" fmla="*/ 295 h 404"/>
              <a:gd name="T8" fmla="*/ 3708 w 7680"/>
              <a:gd name="T9" fmla="*/ 404 h 404"/>
              <a:gd name="T10" fmla="*/ 3756 w 7680"/>
              <a:gd name="T11" fmla="*/ 255 h 404"/>
              <a:gd name="T12" fmla="*/ 3972 w 7680"/>
              <a:gd name="T13" fmla="*/ 404 h 404"/>
              <a:gd name="T14" fmla="*/ 7680 w 7680"/>
              <a:gd name="T15" fmla="*/ 29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404">
                <a:moveTo>
                  <a:pt x="7680" y="295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5"/>
                  <a:pt x="0" y="295"/>
                  <a:pt x="0" y="295"/>
                </a:cubicBezTo>
                <a:cubicBezTo>
                  <a:pt x="3708" y="404"/>
                  <a:pt x="3708" y="404"/>
                  <a:pt x="3708" y="404"/>
                </a:cubicBezTo>
                <a:cubicBezTo>
                  <a:pt x="3720" y="387"/>
                  <a:pt x="3690" y="259"/>
                  <a:pt x="3756" y="255"/>
                </a:cubicBezTo>
                <a:cubicBezTo>
                  <a:pt x="4004" y="243"/>
                  <a:pt x="3960" y="387"/>
                  <a:pt x="3972" y="404"/>
                </a:cubicBezTo>
                <a:lnTo>
                  <a:pt x="7680" y="295"/>
                </a:lnTo>
                <a:close/>
              </a:path>
            </a:pathLst>
          </a:custGeom>
          <a:solidFill>
            <a:srgbClr val="77D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2">
            <a:extLst>
              <a:ext uri="{FF2B5EF4-FFF2-40B4-BE49-F238E27FC236}">
                <a16:creationId xmlns="" xmlns:a16="http://schemas.microsoft.com/office/drawing/2014/main" id="{58535D2D-A068-47A4-8A8E-C8B5975B6825}"/>
              </a:ext>
            </a:extLst>
          </p:cNvPr>
          <p:cNvSpPr>
            <a:spLocks/>
          </p:cNvSpPr>
          <p:nvPr/>
        </p:nvSpPr>
        <p:spPr bwMode="auto">
          <a:xfrm>
            <a:off x="1" y="300038"/>
            <a:ext cx="17554575" cy="1876425"/>
          </a:xfrm>
          <a:custGeom>
            <a:avLst/>
            <a:gdLst>
              <a:gd name="T0" fmla="*/ 7680 w 7680"/>
              <a:gd name="T1" fmla="*/ 522 h 818"/>
              <a:gd name="T2" fmla="*/ 7680 w 7680"/>
              <a:gd name="T3" fmla="*/ 0 h 818"/>
              <a:gd name="T4" fmla="*/ 0 w 7680"/>
              <a:gd name="T5" fmla="*/ 0 h 818"/>
              <a:gd name="T6" fmla="*/ 0 w 7680"/>
              <a:gd name="T7" fmla="*/ 522 h 818"/>
              <a:gd name="T8" fmla="*/ 3708 w 7680"/>
              <a:gd name="T9" fmla="*/ 818 h 818"/>
              <a:gd name="T10" fmla="*/ 3832 w 7680"/>
              <a:gd name="T11" fmla="*/ 564 h 818"/>
              <a:gd name="T12" fmla="*/ 3977 w 7680"/>
              <a:gd name="T13" fmla="*/ 818 h 818"/>
              <a:gd name="T14" fmla="*/ 7680 w 7680"/>
              <a:gd name="T15" fmla="*/ 522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818">
                <a:moveTo>
                  <a:pt x="7680" y="522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22"/>
                  <a:pt x="0" y="522"/>
                  <a:pt x="0" y="522"/>
                </a:cubicBezTo>
                <a:cubicBezTo>
                  <a:pt x="3708" y="818"/>
                  <a:pt x="3708" y="818"/>
                  <a:pt x="3708" y="818"/>
                </a:cubicBezTo>
                <a:cubicBezTo>
                  <a:pt x="3720" y="774"/>
                  <a:pt x="3766" y="564"/>
                  <a:pt x="3832" y="564"/>
                </a:cubicBezTo>
                <a:cubicBezTo>
                  <a:pt x="3898" y="564"/>
                  <a:pt x="3965" y="774"/>
                  <a:pt x="3977" y="818"/>
                </a:cubicBezTo>
                <a:lnTo>
                  <a:pt x="7680" y="522"/>
                </a:lnTo>
                <a:close/>
              </a:path>
            </a:pathLst>
          </a:custGeom>
          <a:solidFill>
            <a:srgbClr val="00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E02C2F6-25B2-442F-9500-1E2738FF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574" y="0"/>
            <a:ext cx="17621249" cy="219907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EDF2B9F-7D72-4826-BCE8-C292EC1A2434}"/>
              </a:ext>
            </a:extLst>
          </p:cNvPr>
          <p:cNvSpPr/>
          <p:nvPr/>
        </p:nvSpPr>
        <p:spPr>
          <a:xfrm>
            <a:off x="1479884" y="447654"/>
            <a:ext cx="14305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4000" b="1" spc="200" dirty="0" smtClean="0">
                <a:solidFill>
                  <a:schemeClr val="bg1"/>
                </a:solidFill>
                <a:latin typeface="BPG Nino Mtavruli" panose="02000506000000020004" pitchFamily="2" charset="0"/>
                <a:cs typeface="Times New Roman" panose="02020603050405020304" pitchFamily="18" charset="0"/>
              </a:rPr>
              <a:t>Treatment of outliers in the CPI of </a:t>
            </a:r>
            <a:r>
              <a:rPr lang="en-US" altLang="en-US" sz="4000" b="1" spc="200" dirty="0" smtClean="0">
                <a:solidFill>
                  <a:schemeClr val="bg1"/>
                </a:solidFill>
                <a:latin typeface="BPG Nino Mtavruli" panose="02000506000000020004" pitchFamily="2" charset="0"/>
                <a:cs typeface="Times New Roman" panose="02020603050405020304" pitchFamily="18" charset="0"/>
              </a:rPr>
              <a:t>Georgia (continued)</a:t>
            </a:r>
            <a:endParaRPr lang="en-US" altLang="en-US" sz="4000" b="1" spc="200" dirty="0">
              <a:solidFill>
                <a:schemeClr val="bg1"/>
              </a:solidFill>
              <a:latin typeface="BPG Nino Mtavruli" panose="020005060000000200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99F3F94-2ECF-428C-8CAE-B74CF7386FBD}"/>
              </a:ext>
            </a:extLst>
          </p:cNvPr>
          <p:cNvGrpSpPr/>
          <p:nvPr/>
        </p:nvGrpSpPr>
        <p:grpSpPr>
          <a:xfrm>
            <a:off x="0" y="1118588"/>
            <a:ext cx="17556163" cy="1585314"/>
            <a:chOff x="0" y="1118588"/>
            <a:chExt cx="17556163" cy="1585314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D7F3FD3-50DA-4EDE-8A34-5CDC5371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118588"/>
              <a:ext cx="17556163" cy="1435582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0DC75D09-3664-4B0F-96EF-C093D7E11A51}"/>
                </a:ext>
              </a:extLst>
            </p:cNvPr>
            <p:cNvGrpSpPr/>
            <p:nvPr/>
          </p:nvGrpSpPr>
          <p:grpSpPr>
            <a:xfrm>
              <a:off x="8013700" y="1694252"/>
              <a:ext cx="1555750" cy="1009650"/>
              <a:chOff x="8013700" y="1694252"/>
              <a:chExt cx="1555750" cy="1009650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251D49A6-2B0D-4594-B56D-FD0704634947}"/>
                  </a:ext>
                </a:extLst>
              </p:cNvPr>
              <p:cNvSpPr/>
              <p:nvPr/>
            </p:nvSpPr>
            <p:spPr>
              <a:xfrm>
                <a:off x="8013700" y="1694252"/>
                <a:ext cx="1555750" cy="1009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3DF3E48A-B68B-4DB7-A5BF-4F50A4558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63720" y="1733490"/>
                <a:ext cx="1221580" cy="787748"/>
              </a:xfrm>
              <a:prstGeom prst="rect">
                <a:avLst/>
              </a:prstGeom>
            </p:spPr>
          </p:pic>
        </p:grpSp>
      </p:grpSp>
      <p:sp>
        <p:nvSpPr>
          <p:cNvPr id="12" name="Прямоугольник 10">
            <a:extLst>
              <a:ext uri="{FF2B5EF4-FFF2-40B4-BE49-F238E27FC236}">
                <a16:creationId xmlns="" xmlns:a16="http://schemas.microsoft.com/office/drawing/2014/main" id="{5F1DD78C-6911-417B-8862-6C217A7DA986}"/>
              </a:ext>
            </a:extLst>
          </p:cNvPr>
          <p:cNvSpPr/>
          <p:nvPr/>
        </p:nvSpPr>
        <p:spPr>
          <a:xfrm>
            <a:off x="558826" y="2703902"/>
            <a:ext cx="66527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Difficulties related to </a:t>
            </a: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the outlier analysis</a:t>
            </a: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:</a:t>
            </a:r>
            <a:endParaRPr lang="ka-GE" sz="2800" b="1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546F901-688B-425C-AC0A-6D01A44F5585}"/>
              </a:ext>
            </a:extLst>
          </p:cNvPr>
          <p:cNvSpPr/>
          <p:nvPr/>
        </p:nvSpPr>
        <p:spPr>
          <a:xfrm>
            <a:off x="558827" y="4327121"/>
            <a:ext cx="13526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D50EDDD-F8B8-4971-B955-A391479519BA}"/>
              </a:ext>
            </a:extLst>
          </p:cNvPr>
          <p:cNvSpPr/>
          <p:nvPr/>
        </p:nvSpPr>
        <p:spPr>
          <a:xfrm>
            <a:off x="671384" y="3392209"/>
            <a:ext cx="1523176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some products (especially services) deleting the outliers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result </a:t>
            </a: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a downward bias of the index, since prices change relatively seldom;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real price that is compared to previous period’s imputed price often shows an extreme change. It is usually difficult to distinguish between a real outlier and a price change “distributed” to several months due to imputation;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Exclusion of outliers from calculation decreases the number of real price quotations and may require more frequent update of the item and outlet samples.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detection of outliers (median, </a:t>
            </a:r>
            <a:r>
              <a:rPr lang="en-GB" sz="2800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Tukey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algorithm, etc.) is </a:t>
            </a:r>
            <a:r>
              <a:rPr lang="en-GB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preferable and used in </a:t>
            </a:r>
            <a:r>
              <a:rPr lang="en-GB" sz="28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practice? </a:t>
            </a:r>
            <a:endParaRPr lang="en-US" sz="2800" b="1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0">
            <a:extLst>
              <a:ext uri="{FF2B5EF4-FFF2-40B4-BE49-F238E27FC236}">
                <a16:creationId xmlns="" xmlns:a16="http://schemas.microsoft.com/office/drawing/2014/main" id="{5F1DD78C-6911-417B-8862-6C217A7DA986}"/>
              </a:ext>
            </a:extLst>
          </p:cNvPr>
          <p:cNvSpPr/>
          <p:nvPr/>
        </p:nvSpPr>
        <p:spPr>
          <a:xfrm>
            <a:off x="558827" y="7250743"/>
            <a:ext cx="4027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spc="100" dirty="0" smtClean="0">
                <a:solidFill>
                  <a:srgbClr val="0080BD"/>
                </a:solidFill>
                <a:latin typeface="BPG Nino Mtavruli" panose="02000506000000020004" pitchFamily="2" charset="0"/>
              </a:rPr>
              <a:t>Question for discussion:</a:t>
            </a:r>
            <a:endParaRPr lang="ka-GE" sz="2800" b="1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5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21">
            <a:extLst>
              <a:ext uri="{FF2B5EF4-FFF2-40B4-BE49-F238E27FC236}">
                <a16:creationId xmlns="" xmlns:a16="http://schemas.microsoft.com/office/drawing/2014/main" id="{BC70352C-8995-4CE3-B9C3-5CF36E202550}"/>
              </a:ext>
            </a:extLst>
          </p:cNvPr>
          <p:cNvSpPr>
            <a:spLocks/>
          </p:cNvSpPr>
          <p:nvPr/>
        </p:nvSpPr>
        <p:spPr bwMode="auto">
          <a:xfrm>
            <a:off x="1" y="1247776"/>
            <a:ext cx="17554575" cy="927100"/>
          </a:xfrm>
          <a:custGeom>
            <a:avLst/>
            <a:gdLst>
              <a:gd name="T0" fmla="*/ 7680 w 7680"/>
              <a:gd name="T1" fmla="*/ 295 h 404"/>
              <a:gd name="T2" fmla="*/ 7680 w 7680"/>
              <a:gd name="T3" fmla="*/ 0 h 404"/>
              <a:gd name="T4" fmla="*/ 0 w 7680"/>
              <a:gd name="T5" fmla="*/ 0 h 404"/>
              <a:gd name="T6" fmla="*/ 0 w 7680"/>
              <a:gd name="T7" fmla="*/ 295 h 404"/>
              <a:gd name="T8" fmla="*/ 3708 w 7680"/>
              <a:gd name="T9" fmla="*/ 404 h 404"/>
              <a:gd name="T10" fmla="*/ 3756 w 7680"/>
              <a:gd name="T11" fmla="*/ 255 h 404"/>
              <a:gd name="T12" fmla="*/ 3972 w 7680"/>
              <a:gd name="T13" fmla="*/ 404 h 404"/>
              <a:gd name="T14" fmla="*/ 7680 w 7680"/>
              <a:gd name="T15" fmla="*/ 295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404">
                <a:moveTo>
                  <a:pt x="7680" y="295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95"/>
                  <a:pt x="0" y="295"/>
                  <a:pt x="0" y="295"/>
                </a:cubicBezTo>
                <a:cubicBezTo>
                  <a:pt x="3708" y="404"/>
                  <a:pt x="3708" y="404"/>
                  <a:pt x="3708" y="404"/>
                </a:cubicBezTo>
                <a:cubicBezTo>
                  <a:pt x="3720" y="387"/>
                  <a:pt x="3690" y="259"/>
                  <a:pt x="3756" y="255"/>
                </a:cubicBezTo>
                <a:cubicBezTo>
                  <a:pt x="4004" y="243"/>
                  <a:pt x="3960" y="387"/>
                  <a:pt x="3972" y="404"/>
                </a:cubicBezTo>
                <a:lnTo>
                  <a:pt x="7680" y="295"/>
                </a:lnTo>
                <a:close/>
              </a:path>
            </a:pathLst>
          </a:custGeom>
          <a:solidFill>
            <a:srgbClr val="77D1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22">
            <a:extLst>
              <a:ext uri="{FF2B5EF4-FFF2-40B4-BE49-F238E27FC236}">
                <a16:creationId xmlns="" xmlns:a16="http://schemas.microsoft.com/office/drawing/2014/main" id="{58535D2D-A068-47A4-8A8E-C8B5975B6825}"/>
              </a:ext>
            </a:extLst>
          </p:cNvPr>
          <p:cNvSpPr>
            <a:spLocks/>
          </p:cNvSpPr>
          <p:nvPr/>
        </p:nvSpPr>
        <p:spPr bwMode="auto">
          <a:xfrm>
            <a:off x="1" y="300038"/>
            <a:ext cx="17554575" cy="1876425"/>
          </a:xfrm>
          <a:custGeom>
            <a:avLst/>
            <a:gdLst>
              <a:gd name="T0" fmla="*/ 7680 w 7680"/>
              <a:gd name="T1" fmla="*/ 522 h 818"/>
              <a:gd name="T2" fmla="*/ 7680 w 7680"/>
              <a:gd name="T3" fmla="*/ 0 h 818"/>
              <a:gd name="T4" fmla="*/ 0 w 7680"/>
              <a:gd name="T5" fmla="*/ 0 h 818"/>
              <a:gd name="T6" fmla="*/ 0 w 7680"/>
              <a:gd name="T7" fmla="*/ 522 h 818"/>
              <a:gd name="T8" fmla="*/ 3708 w 7680"/>
              <a:gd name="T9" fmla="*/ 818 h 818"/>
              <a:gd name="T10" fmla="*/ 3832 w 7680"/>
              <a:gd name="T11" fmla="*/ 564 h 818"/>
              <a:gd name="T12" fmla="*/ 3977 w 7680"/>
              <a:gd name="T13" fmla="*/ 818 h 818"/>
              <a:gd name="T14" fmla="*/ 7680 w 7680"/>
              <a:gd name="T15" fmla="*/ 522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0" h="818">
                <a:moveTo>
                  <a:pt x="7680" y="522"/>
                </a:moveTo>
                <a:cubicBezTo>
                  <a:pt x="7680" y="0"/>
                  <a:pt x="7680" y="0"/>
                  <a:pt x="76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22"/>
                  <a:pt x="0" y="522"/>
                  <a:pt x="0" y="522"/>
                </a:cubicBezTo>
                <a:cubicBezTo>
                  <a:pt x="3708" y="818"/>
                  <a:pt x="3708" y="818"/>
                  <a:pt x="3708" y="818"/>
                </a:cubicBezTo>
                <a:cubicBezTo>
                  <a:pt x="3720" y="774"/>
                  <a:pt x="3766" y="564"/>
                  <a:pt x="3832" y="564"/>
                </a:cubicBezTo>
                <a:cubicBezTo>
                  <a:pt x="3898" y="564"/>
                  <a:pt x="3965" y="774"/>
                  <a:pt x="3977" y="818"/>
                </a:cubicBezTo>
                <a:lnTo>
                  <a:pt x="7680" y="522"/>
                </a:lnTo>
                <a:close/>
              </a:path>
            </a:pathLst>
          </a:custGeom>
          <a:solidFill>
            <a:srgbClr val="00B4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2E02C2F6-25B2-442F-9500-1E2738FF4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574" y="0"/>
            <a:ext cx="17621249" cy="219907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399F3F94-2ECF-428C-8CAE-B74CF7386FBD}"/>
              </a:ext>
            </a:extLst>
          </p:cNvPr>
          <p:cNvGrpSpPr/>
          <p:nvPr/>
        </p:nvGrpSpPr>
        <p:grpSpPr>
          <a:xfrm>
            <a:off x="0" y="1118588"/>
            <a:ext cx="17556163" cy="1585314"/>
            <a:chOff x="0" y="1118588"/>
            <a:chExt cx="17556163" cy="1585314"/>
          </a:xfrm>
        </p:grpSpPr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9D7F3FD3-50DA-4EDE-8A34-5CDC53712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1118588"/>
              <a:ext cx="17556163" cy="1435582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0DC75D09-3664-4B0F-96EF-C093D7E11A51}"/>
                </a:ext>
              </a:extLst>
            </p:cNvPr>
            <p:cNvGrpSpPr/>
            <p:nvPr/>
          </p:nvGrpSpPr>
          <p:grpSpPr>
            <a:xfrm>
              <a:off x="8013700" y="1694252"/>
              <a:ext cx="1555750" cy="1009650"/>
              <a:chOff x="8013700" y="1694252"/>
              <a:chExt cx="1555750" cy="1009650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="" xmlns:a16="http://schemas.microsoft.com/office/drawing/2014/main" id="{251D49A6-2B0D-4594-B56D-FD0704634947}"/>
                  </a:ext>
                </a:extLst>
              </p:cNvPr>
              <p:cNvSpPr/>
              <p:nvPr/>
            </p:nvSpPr>
            <p:spPr>
              <a:xfrm>
                <a:off x="8013700" y="1694252"/>
                <a:ext cx="1555750" cy="10096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" name="Рисунок 2">
                <a:extLst>
                  <a:ext uri="{FF2B5EF4-FFF2-40B4-BE49-F238E27FC236}">
                    <a16:creationId xmlns="" xmlns:a16="http://schemas.microsoft.com/office/drawing/2014/main" id="{3DF3E48A-B68B-4DB7-A5BF-4F50A4558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63720" y="1733490"/>
                <a:ext cx="1221580" cy="787748"/>
              </a:xfrm>
              <a:prstGeom prst="rect">
                <a:avLst/>
              </a:prstGeom>
            </p:spPr>
          </p:pic>
        </p:grpSp>
      </p:grp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75CF59A2-DD6F-4522-805F-FA15A72880D8}"/>
              </a:ext>
            </a:extLst>
          </p:cNvPr>
          <p:cNvSpPr/>
          <p:nvPr/>
        </p:nvSpPr>
        <p:spPr>
          <a:xfrm>
            <a:off x="5803068" y="5365392"/>
            <a:ext cx="5923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ru-RU" sz="3600" b="1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Giorgi Tetrauli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333F16AA-5D0F-4AB0-B3E8-7ACC7A6ECE56}"/>
              </a:ext>
            </a:extLst>
          </p:cNvPr>
          <p:cNvSpPr/>
          <p:nvPr/>
        </p:nvSpPr>
        <p:spPr>
          <a:xfrm>
            <a:off x="5816519" y="6156028"/>
            <a:ext cx="592312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ru-RU" sz="25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Head of Price Statistics Department</a:t>
            </a:r>
          </a:p>
          <a:p>
            <a:pPr algn="ctr">
              <a:spcBef>
                <a:spcPct val="20000"/>
              </a:spcBef>
            </a:pPr>
            <a:r>
              <a:rPr lang="en-US" altLang="ru-RU" sz="25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National Statistics Office of Georgia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D66E365-E512-4459-A14C-F61484E1E99E}"/>
              </a:ext>
            </a:extLst>
          </p:cNvPr>
          <p:cNvSpPr/>
          <p:nvPr/>
        </p:nvSpPr>
        <p:spPr>
          <a:xfrm>
            <a:off x="5816519" y="8111899"/>
            <a:ext cx="592312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400" dirty="0">
                <a:solidFill>
                  <a:srgbClr val="C2151C"/>
                </a:solidFill>
                <a:latin typeface="BPG Nino Mtavruli" panose="02000506000000020004" pitchFamily="2" charset="0"/>
                <a:cs typeface="Times New Roman" panose="02020603050405020304" pitchFamily="18" charset="0"/>
                <a:hlinkClick r:id="rId8"/>
              </a:rPr>
              <a:t>gtetrauli@geostat.ge</a:t>
            </a:r>
            <a:endParaRPr lang="en-US" altLang="ru-RU" sz="2400" dirty="0">
              <a:solidFill>
                <a:srgbClr val="C2151C"/>
              </a:solidFill>
              <a:latin typeface="BPG Nino Mtavruli" panose="02000506000000020004" pitchFamily="2" charset="0"/>
              <a:cs typeface="Times New Roman" panose="02020603050405020304" pitchFamily="18" charset="0"/>
            </a:endParaRPr>
          </a:p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8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www.geostat.ge</a:t>
            </a:r>
            <a:endParaRPr lang="ru-RU" altLang="ru-RU" sz="2800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8B075018-7E89-46F8-B5DD-370C8D18BF87}"/>
              </a:ext>
            </a:extLst>
          </p:cNvPr>
          <p:cNvCxnSpPr/>
          <p:nvPr/>
        </p:nvCxnSpPr>
        <p:spPr>
          <a:xfrm>
            <a:off x="6705392" y="4922775"/>
            <a:ext cx="413405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9FFF036-82C0-4E9F-8F6F-2C00D5A59014}"/>
              </a:ext>
            </a:extLst>
          </p:cNvPr>
          <p:cNvSpPr/>
          <p:nvPr/>
        </p:nvSpPr>
        <p:spPr>
          <a:xfrm>
            <a:off x="3302281" y="3671292"/>
            <a:ext cx="10951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4400" spc="100" dirty="0">
                <a:solidFill>
                  <a:srgbClr val="0080BD"/>
                </a:solidFill>
                <a:latin typeface="BPG Nino Mtavruli" panose="02000506000000020004" pitchFamily="2" charset="0"/>
              </a:rPr>
              <a:t>Thank you for your attention!</a:t>
            </a:r>
            <a:endParaRPr lang="ru-RU" altLang="ru-RU" sz="4400" spc="100" dirty="0">
              <a:solidFill>
                <a:srgbClr val="0080BD"/>
              </a:solidFill>
              <a:latin typeface="BPG Nino Mtavruli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8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dziritadi per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0BD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ziritadi shripti">
      <a:majorFont>
        <a:latin typeface="BPG Nino Mtavruli"/>
        <a:ea typeface=""/>
        <a:cs typeface=""/>
      </a:majorFont>
      <a:minorFont>
        <a:latin typeface="BPG Nino Mtavrul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4937</TotalTime>
  <Words>324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Тема Office</vt:lpstr>
      <vt:lpstr>PowerPoint Presentation</vt:lpstr>
      <vt:lpstr>PowerPoint Presentation</vt:lpstr>
      <vt:lpstr>PowerPoint Presentation</vt:lpstr>
      <vt:lpstr>PowerPoint Presentation</vt:lpstr>
    </vt:vector>
  </TitlesOfParts>
  <Company>Ya Blondinko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Perfectos</dc:creator>
  <cp:lastModifiedBy>giorgi tetrauli</cp:lastModifiedBy>
  <cp:revision>417</cp:revision>
  <dcterms:created xsi:type="dcterms:W3CDTF">2018-07-08T14:40:02Z</dcterms:created>
  <dcterms:modified xsi:type="dcterms:W3CDTF">2019-07-31T12:31:51Z</dcterms:modified>
</cp:coreProperties>
</file>