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94" r:id="rId99"/>
  </p:sldMasterIdLst>
  <p:notesMasterIdLst>
    <p:notesMasterId r:id="rId117"/>
  </p:notesMasterIdLst>
  <p:sldIdLst>
    <p:sldId id="256" r:id="rId100"/>
    <p:sldId id="258" r:id="rId101"/>
    <p:sldId id="259" r:id="rId102"/>
    <p:sldId id="260" r:id="rId103"/>
    <p:sldId id="275" r:id="rId104"/>
    <p:sldId id="278" r:id="rId105"/>
    <p:sldId id="264" r:id="rId106"/>
    <p:sldId id="265" r:id="rId107"/>
    <p:sldId id="266" r:id="rId108"/>
    <p:sldId id="267" r:id="rId109"/>
    <p:sldId id="281" r:id="rId110"/>
    <p:sldId id="282" r:id="rId111"/>
    <p:sldId id="280" r:id="rId112"/>
    <p:sldId id="269" r:id="rId113"/>
    <p:sldId id="271" r:id="rId114"/>
    <p:sldId id="272" r:id="rId115"/>
    <p:sldId id="273" r:id="rId116"/>
  </p:sldIdLst>
  <p:sldSz cx="9144000" cy="6858000" type="screen4x3"/>
  <p:notesSz cx="6811963" cy="9942513"/>
  <p:embeddedFontLst>
    <p:embeddedFont>
      <p:font typeface="Open Sans Light" panose="020B0604020202020204" charset="0"/>
      <p:regular r:id="rId118"/>
      <p:italic r:id="rId119"/>
    </p:embeddedFont>
    <p:embeddedFont>
      <p:font typeface="Calibri" panose="020F0502020204030204" pitchFamily="34" charset="0"/>
      <p:regular r:id="rId120"/>
      <p:bold r:id="rId121"/>
      <p:italic r:id="rId122"/>
      <p:boldItalic r:id="rId123"/>
    </p:embeddedFont>
    <p:embeddedFont>
      <p:font typeface="Oswald" panose="020B0604020202020204" charset="0"/>
      <p:regular r:id="rId124"/>
      <p:bold r:id="rId125"/>
    </p:embeddedFont>
    <p:embeddedFont>
      <p:font typeface="Open Sans" panose="020B0604020202020204" charset="0"/>
      <p:regular r:id="rId126"/>
      <p:bold r:id="rId127"/>
      <p:italic r:id="rId128"/>
      <p:boldItalic r:id="rId129"/>
    </p:embeddedFont>
    <p:embeddedFont>
      <p:font typeface="Arial Narrow" panose="020B0606020202030204" pitchFamily="34" charset="0"/>
      <p:regular r:id="rId130"/>
      <p:bold r:id="rId131"/>
      <p:italic r:id="rId132"/>
      <p:boldItalic r:id="rId133"/>
    </p:embeddedFont>
  </p:embeddedFontLst>
  <p:custDataLst>
    <p:tags r:id="rId134"/>
  </p:custDataLst>
  <p:defaultTextStyle>
    <a:defPPr>
      <a:defRPr lang="nb-NO">
        <a:effectLst/>
      </a:defRPr>
    </a:defPPr>
    <a:lvl1pPr marL="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>
          <p15:clr>
            <a:srgbClr val="A4A3A4"/>
          </p15:clr>
        </p15:guide>
        <p15:guide id="2" orient="horz" pos="2886">
          <p15:clr>
            <a:srgbClr val="A4A3A4"/>
          </p15:clr>
        </p15:guide>
        <p15:guide id="3" orient="horz" pos="981">
          <p15:clr>
            <a:srgbClr val="A4A3A4"/>
          </p15:clr>
        </p15:guide>
        <p15:guide id="4" orient="horz" pos="3838">
          <p15:clr>
            <a:srgbClr val="A4A3A4"/>
          </p15:clr>
        </p15:guide>
        <p15:guide id="5" pos="2290">
          <p15:clr>
            <a:srgbClr val="A4A3A4"/>
          </p15:clr>
        </p15:guide>
        <p15:guide id="6" pos="3470">
          <p15:clr>
            <a:srgbClr val="A4A3A4"/>
          </p15:clr>
        </p15:guide>
        <p15:guide id="7" pos="1156">
          <p15:clr>
            <a:srgbClr val="A4A3A4"/>
          </p15:clr>
        </p15:guide>
        <p15:guide id="8" pos="46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999999"/>
    <a:srgbClr val="ECEEF0"/>
    <a:srgbClr val="F2F2F2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91" autoAdjust="0"/>
    <p:restoredTop sz="94673" autoAdjust="0"/>
  </p:normalViewPr>
  <p:slideViewPr>
    <p:cSldViewPr>
      <p:cViewPr varScale="1">
        <p:scale>
          <a:sx n="69" d="100"/>
          <a:sy n="69" d="100"/>
        </p:scale>
        <p:origin x="1062" y="72"/>
      </p:cViewPr>
      <p:guideLst>
        <p:guide orient="horz" pos="1933"/>
        <p:guide orient="horz" pos="2886"/>
        <p:guide orient="horz" pos="981"/>
        <p:guide orient="horz" pos="3838"/>
        <p:guide pos="2290"/>
        <p:guide pos="3470"/>
        <p:guide pos="1156"/>
        <p:guide pos="46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117" Type="http://schemas.openxmlformats.org/officeDocument/2006/relationships/notesMaster" Target="notesMasters/notesMaster1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customXml" Target="../customXml/item84.xml"/><Relationship Id="rId89" Type="http://schemas.openxmlformats.org/officeDocument/2006/relationships/customXml" Target="../customXml/item89.xml"/><Relationship Id="rId112" Type="http://schemas.openxmlformats.org/officeDocument/2006/relationships/slide" Target="slides/slide13.xml"/><Relationship Id="rId133" Type="http://schemas.openxmlformats.org/officeDocument/2006/relationships/font" Target="fonts/font16.fntdata"/><Relationship Id="rId138" Type="http://schemas.openxmlformats.org/officeDocument/2006/relationships/tableStyles" Target="tableStyles.xml"/><Relationship Id="rId16" Type="http://schemas.openxmlformats.org/officeDocument/2006/relationships/customXml" Target="../customXml/item16.xml"/><Relationship Id="rId107" Type="http://schemas.openxmlformats.org/officeDocument/2006/relationships/slide" Target="slides/slide8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102" Type="http://schemas.openxmlformats.org/officeDocument/2006/relationships/slide" Target="slides/slide3.xml"/><Relationship Id="rId123" Type="http://schemas.openxmlformats.org/officeDocument/2006/relationships/font" Target="fonts/font6.fntdata"/><Relationship Id="rId128" Type="http://schemas.openxmlformats.org/officeDocument/2006/relationships/font" Target="fonts/font11.fntdata"/><Relationship Id="rId5" Type="http://schemas.openxmlformats.org/officeDocument/2006/relationships/customXml" Target="../customXml/item5.xml"/><Relationship Id="rId90" Type="http://schemas.openxmlformats.org/officeDocument/2006/relationships/customXml" Target="../customXml/item90.xml"/><Relationship Id="rId95" Type="http://schemas.openxmlformats.org/officeDocument/2006/relationships/customXml" Target="../customXml/item95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77" Type="http://schemas.openxmlformats.org/officeDocument/2006/relationships/customXml" Target="../customXml/item77.xml"/><Relationship Id="rId100" Type="http://schemas.openxmlformats.org/officeDocument/2006/relationships/slide" Target="slides/slide1.xml"/><Relationship Id="rId105" Type="http://schemas.openxmlformats.org/officeDocument/2006/relationships/slide" Target="slides/slide6.xml"/><Relationship Id="rId113" Type="http://schemas.openxmlformats.org/officeDocument/2006/relationships/slide" Target="slides/slide14.xml"/><Relationship Id="rId118" Type="http://schemas.openxmlformats.org/officeDocument/2006/relationships/font" Target="fonts/font1.fntdata"/><Relationship Id="rId126" Type="http://schemas.openxmlformats.org/officeDocument/2006/relationships/font" Target="fonts/font9.fntdata"/><Relationship Id="rId134" Type="http://schemas.openxmlformats.org/officeDocument/2006/relationships/tags" Target="tags/tag1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font" Target="fonts/font4.fntdata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customXml" Target="../customXml/item67.xml"/><Relationship Id="rId103" Type="http://schemas.openxmlformats.org/officeDocument/2006/relationships/slide" Target="slides/slide4.xml"/><Relationship Id="rId108" Type="http://schemas.openxmlformats.org/officeDocument/2006/relationships/slide" Target="slides/slide9.xml"/><Relationship Id="rId116" Type="http://schemas.openxmlformats.org/officeDocument/2006/relationships/slide" Target="slides/slide17.xml"/><Relationship Id="rId124" Type="http://schemas.openxmlformats.org/officeDocument/2006/relationships/font" Target="fonts/font7.fntdata"/><Relationship Id="rId129" Type="http://schemas.openxmlformats.org/officeDocument/2006/relationships/font" Target="fonts/font12.fntdata"/><Relationship Id="rId137" Type="http://schemas.openxmlformats.org/officeDocument/2006/relationships/theme" Target="theme/theme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11" Type="http://schemas.openxmlformats.org/officeDocument/2006/relationships/slide" Target="slides/slide12.xml"/><Relationship Id="rId132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6" Type="http://schemas.openxmlformats.org/officeDocument/2006/relationships/slide" Target="slides/slide7.xml"/><Relationship Id="rId114" Type="http://schemas.openxmlformats.org/officeDocument/2006/relationships/slide" Target="slides/slide15.xml"/><Relationship Id="rId119" Type="http://schemas.openxmlformats.org/officeDocument/2006/relationships/font" Target="fonts/font2.fntdata"/><Relationship Id="rId127" Type="http://schemas.openxmlformats.org/officeDocument/2006/relationships/font" Target="fonts/font10.fntdata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94" Type="http://schemas.openxmlformats.org/officeDocument/2006/relationships/customXml" Target="../customXml/item94.xml"/><Relationship Id="rId99" Type="http://schemas.openxmlformats.org/officeDocument/2006/relationships/slideMaster" Target="slideMasters/slideMaster1.xml"/><Relationship Id="rId101" Type="http://schemas.openxmlformats.org/officeDocument/2006/relationships/slide" Target="slides/slide2.xml"/><Relationship Id="rId122" Type="http://schemas.openxmlformats.org/officeDocument/2006/relationships/font" Target="fonts/font5.fntdata"/><Relationship Id="rId130" Type="http://schemas.openxmlformats.org/officeDocument/2006/relationships/font" Target="fonts/font13.fntdata"/><Relationship Id="rId135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slide" Target="slides/slide10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slide" Target="slides/slide5.xml"/><Relationship Id="rId120" Type="http://schemas.openxmlformats.org/officeDocument/2006/relationships/font" Target="fonts/font3.fntdata"/><Relationship Id="rId125" Type="http://schemas.openxmlformats.org/officeDocument/2006/relationships/font" Target="fonts/font8.fntdata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slide" Target="slides/slide11.xml"/><Relationship Id="rId115" Type="http://schemas.openxmlformats.org/officeDocument/2006/relationships/slide" Target="slides/slide16.xml"/><Relationship Id="rId131" Type="http://schemas.openxmlformats.org/officeDocument/2006/relationships/font" Target="fonts/font14.fntdata"/><Relationship Id="rId136" Type="http://schemas.openxmlformats.org/officeDocument/2006/relationships/viewProps" Target="viewProps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9" Type="http://schemas.openxmlformats.org/officeDocument/2006/relationships/customXml" Target="../customXml/item1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543351590633392E-2"/>
          <c:y val="7.4359230697154999E-2"/>
          <c:w val="0.91640448570251465"/>
          <c:h val="0.70000177621841431"/>
        </c:manualLayout>
      </c:layout>
      <c:lineChart>
        <c:grouping val="standard"/>
        <c:varyColors val="0"/>
        <c:ser>
          <c:idx val="0"/>
          <c:order val="0"/>
          <c:tx>
            <c:strRef>
              <c:f>Sheet2!$B$101</c:f>
              <c:strCache>
                <c:ptCount val="1"/>
                <c:pt idx="0">
                  <c:v>In season price</c:v>
                </c:pt>
              </c:strCache>
            </c:strRef>
          </c:tx>
          <c:spPr>
            <a:ln w="38100">
              <a:solidFill>
                <a:srgbClr val="000000"/>
              </a:solidFill>
              <a:prstDash val="solid"/>
            </a:ln>
            <a:effectLst/>
          </c:spPr>
          <c:marker>
            <c:symbol val="none"/>
          </c:marker>
          <c:cat>
            <c:strRef>
              <c:f>Sheet2!$C$100:$Q$100</c:f>
              <c:strCache>
                <c:ptCount val="15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</c:strCache>
            </c:strRef>
          </c:cat>
          <c:val>
            <c:numRef>
              <c:f>Sheet2!$C$101:$Q$101</c:f>
              <c:numCache>
                <c:formatCode>General</c:formatCode>
                <c:ptCount val="15"/>
                <c:pt idx="0">
                  <c:v>40</c:v>
                </c:pt>
                <c:pt idx="1">
                  <c:v>39</c:v>
                </c:pt>
                <c:pt idx="2">
                  <c:v>37</c:v>
                </c:pt>
                <c:pt idx="3">
                  <c:v>31</c:v>
                </c:pt>
                <c:pt idx="4">
                  <c:v>18</c:v>
                </c:pt>
                <c:pt idx="12">
                  <c:v>40</c:v>
                </c:pt>
                <c:pt idx="13">
                  <c:v>38</c:v>
                </c:pt>
                <c:pt idx="14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3F-4FCE-9DCD-DEF1214C7E5D}"/>
            </c:ext>
          </c:extLst>
        </c:ser>
        <c:ser>
          <c:idx val="1"/>
          <c:order val="1"/>
          <c:tx>
            <c:strRef>
              <c:f>Sheet2!$B$102</c:f>
              <c:strCache>
                <c:ptCount val="1"/>
                <c:pt idx="0">
                  <c:v>Imputed price</c:v>
                </c:pt>
              </c:strCache>
            </c:strRef>
          </c:tx>
          <c:spPr>
            <a:ln w="25400">
              <a:solidFill>
                <a:srgbClr val="0000D4"/>
              </a:solidFill>
              <a:prstDash val="solid"/>
            </a:ln>
            <a:effectLst/>
          </c:spPr>
          <c:marker>
            <c:symbol val="x"/>
            <c:size val="3"/>
            <c:spPr>
              <a:solidFill>
                <a:srgbClr val="0000D4"/>
              </a:solidFill>
              <a:ln>
                <a:solidFill>
                  <a:srgbClr val="0000D4"/>
                </a:solidFill>
                <a:prstDash val="solid"/>
              </a:ln>
              <a:effectLst/>
            </c:spPr>
          </c:marker>
          <c:cat>
            <c:strRef>
              <c:f>Sheet2!$C$100:$Q$100</c:f>
              <c:strCache>
                <c:ptCount val="15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</c:strCache>
            </c:strRef>
          </c:cat>
          <c:val>
            <c:numRef>
              <c:f>Sheet2!$C$102:$Q$102</c:f>
              <c:numCache>
                <c:formatCode>General</c:formatCode>
                <c:ptCount val="15"/>
                <c:pt idx="4">
                  <c:v>18</c:v>
                </c:pt>
                <c:pt idx="5">
                  <c:v>33</c:v>
                </c:pt>
                <c:pt idx="6">
                  <c:v>33</c:v>
                </c:pt>
                <c:pt idx="7">
                  <c:v>33</c:v>
                </c:pt>
                <c:pt idx="8">
                  <c:v>33</c:v>
                </c:pt>
                <c:pt idx="9">
                  <c:v>33</c:v>
                </c:pt>
                <c:pt idx="10">
                  <c:v>33</c:v>
                </c:pt>
                <c:pt idx="11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3F-4FCE-9DCD-DEF1214C7E5D}"/>
            </c:ext>
          </c:extLst>
        </c:ser>
        <c:ser>
          <c:idx val="2"/>
          <c:order val="2"/>
          <c:tx>
            <c:strRef>
              <c:f>Sheet2!$B$103</c:f>
              <c:strCache>
                <c:ptCount val="1"/>
                <c:pt idx="0">
                  <c:v>Average price</c:v>
                </c:pt>
              </c:strCache>
            </c:strRef>
          </c:tx>
          <c:spPr>
            <a:ln w="25400">
              <a:solidFill>
                <a:srgbClr val="DD0806"/>
              </a:solidFill>
              <a:prstDash val="solid"/>
            </a:ln>
            <a:effectLst/>
          </c:spPr>
          <c:marker>
            <c:symbol val="diamond"/>
            <c:size val="3"/>
            <c:spPr>
              <a:solidFill>
                <a:srgbClr val="DD0806"/>
              </a:solidFill>
              <a:ln>
                <a:solidFill>
                  <a:srgbClr val="DD0806"/>
                </a:solidFill>
                <a:prstDash val="solid"/>
              </a:ln>
              <a:effectLst/>
            </c:spPr>
          </c:marker>
          <c:dPt>
            <c:idx val="12"/>
            <c:marker>
              <c:symbol val="none"/>
            </c:marker>
            <c:bubble3D val="0"/>
            <c:spPr>
              <a:ln w="25400">
                <a:solidFill>
                  <a:srgbClr val="DD0806"/>
                </a:solidFill>
                <a:prstDash val="sys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3F-4FCE-9DCD-DEF1214C7E5D}"/>
              </c:ext>
            </c:extLst>
          </c:dPt>
          <c:cat>
            <c:strRef>
              <c:f>Sheet2!$C$100:$Q$100</c:f>
              <c:strCache>
                <c:ptCount val="15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</c:strCache>
            </c:strRef>
          </c:cat>
          <c:val>
            <c:numRef>
              <c:f>Sheet2!$C$103:$Q$103</c:f>
              <c:numCache>
                <c:formatCode>General</c:formatCode>
                <c:ptCount val="15"/>
                <c:pt idx="0">
                  <c:v>33</c:v>
                </c:pt>
                <c:pt idx="1">
                  <c:v>33</c:v>
                </c:pt>
                <c:pt idx="2">
                  <c:v>33</c:v>
                </c:pt>
                <c:pt idx="3">
                  <c:v>33</c:v>
                </c:pt>
                <c:pt idx="4">
                  <c:v>33</c:v>
                </c:pt>
                <c:pt idx="5">
                  <c:v>33</c:v>
                </c:pt>
                <c:pt idx="6">
                  <c:v>33</c:v>
                </c:pt>
                <c:pt idx="7">
                  <c:v>33</c:v>
                </c:pt>
                <c:pt idx="8">
                  <c:v>33</c:v>
                </c:pt>
                <c:pt idx="9">
                  <c:v>33</c:v>
                </c:pt>
                <c:pt idx="10">
                  <c:v>33</c:v>
                </c:pt>
                <c:pt idx="11">
                  <c:v>33</c:v>
                </c:pt>
                <c:pt idx="12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E3F-4FCE-9DCD-DEF1214C7E5D}"/>
            </c:ext>
          </c:extLst>
        </c:ser>
        <c:ser>
          <c:idx val="3"/>
          <c:order val="3"/>
          <c:tx>
            <c:strRef>
              <c:f>Sheet2!$B$104</c:f>
              <c:strCache>
                <c:ptCount val="1"/>
                <c:pt idx="0">
                  <c:v>Carry forward</c:v>
                </c:pt>
              </c:strCache>
            </c:strRef>
          </c:tx>
          <c:spPr>
            <a:ln w="25400">
              <a:solidFill>
                <a:srgbClr val="0000D4"/>
              </a:solidFill>
              <a:prstDash val="sysDash"/>
            </a:ln>
            <a:effectLst/>
          </c:spPr>
          <c:marker>
            <c:symbol val="none"/>
          </c:marker>
          <c:cat>
            <c:strRef>
              <c:f>Sheet2!$C$100:$Q$100</c:f>
              <c:strCache>
                <c:ptCount val="15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</c:strCache>
            </c:strRef>
          </c:cat>
          <c:val>
            <c:numRef>
              <c:f>Sheet2!$C$104:$Q$104</c:f>
              <c:numCache>
                <c:formatCode>General</c:formatCode>
                <c:ptCount val="15"/>
                <c:pt idx="4">
                  <c:v>18</c:v>
                </c:pt>
                <c:pt idx="5">
                  <c:v>18</c:v>
                </c:pt>
                <c:pt idx="6">
                  <c:v>18</c:v>
                </c:pt>
                <c:pt idx="7">
                  <c:v>18</c:v>
                </c:pt>
                <c:pt idx="8">
                  <c:v>18</c:v>
                </c:pt>
                <c:pt idx="9">
                  <c:v>18</c:v>
                </c:pt>
                <c:pt idx="10">
                  <c:v>18</c:v>
                </c:pt>
                <c:pt idx="11">
                  <c:v>18</c:v>
                </c:pt>
                <c:pt idx="12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E3F-4FCE-9DCD-DEF1214C7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4259200"/>
        <c:axId val="345428352"/>
      </c:lineChart>
      <c:catAx>
        <c:axId val="344259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  <a:effectLst/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defRPr>
            </a:pPr>
            <a:endParaRPr lang="ru-RU"/>
          </a:p>
        </c:txPr>
        <c:crossAx val="34542835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4542835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  <a:effectLst/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defRPr>
            </a:pPr>
            <a:endParaRPr lang="ru-RU"/>
          </a:p>
        </c:txPr>
        <c:crossAx val="344259200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9.4637228175997734E-3"/>
          <c:y val="0.88718163967132568"/>
          <c:w val="0.98422795534133911"/>
          <c:h val="0.10512847453355789"/>
        </c:manualLayout>
      </c:layout>
      <c:overlay val="0"/>
      <c:spPr>
        <a:solidFill>
          <a:srgbClr val="FFFFFF"/>
        </a:solidFill>
        <a:ln w="25400">
          <a:noFill/>
        </a:ln>
        <a:effectLst/>
      </c:spPr>
      <c:txPr>
        <a:bodyPr/>
        <a:lstStyle/>
        <a:p>
          <a:pPr>
            <a:defRPr sz="1080" b="0" i="0" u="none" strike="noStrike" baseline="0">
              <a:solidFill>
                <a:srgbClr val="000000"/>
              </a:solidFill>
              <a:effectLst/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  <a:effectLst/>
  </c:spPr>
  <c:txPr>
    <a:bodyPr/>
    <a:lstStyle/>
    <a:p>
      <a:pPr>
        <a:defRPr sz="1200" b="0" i="0" u="none" strike="noStrike" baseline="0">
          <a:solidFill>
            <a:srgbClr val="000000"/>
          </a:solidFill>
          <a:effectLst/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0.03578</cdr:y>
    </cdr:from>
    <cdr:to>
      <cdr:x>0.71235</cdr:x>
      <cdr:y>0.15612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>
        <a:xfrm xmlns:a="http://schemas.openxmlformats.org/drawingml/2006/main">
          <a:off x="3852428" y="150078"/>
          <a:ext cx="1636126" cy="504762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0">
          <a:solidFill>
            <a:srgbClr val="000000"/>
          </a:solidFill>
          <a:miter lim="800000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>
              <a:solidFill>
                <a:prstClr val="black"/>
              </a:solidFill>
              <a:effectLst/>
            </a:defRPr>
          </a:pPr>
          <a:r>
            <a:rPr lang="nb-NO" sz="1200" b="0" i="0" u="none" strike="noStrike" baseline="0">
              <a:solidFill>
                <a:srgbClr val="000000"/>
              </a:solidFill>
              <a:effectLst/>
              <a:latin typeface="Arial"/>
              <a:cs typeface="Arial"/>
            </a:rPr>
            <a:t>Change from average price </a:t>
          </a:r>
        </a:p>
      </cdr:txBody>
    </cdr:sp>
  </cdr:relSizeAnchor>
  <cdr:relSizeAnchor xmlns:cdr="http://schemas.openxmlformats.org/drawingml/2006/chartDrawing">
    <cdr:from>
      <cdr:x>0.82653</cdr:x>
      <cdr:y>0.52363</cdr:y>
    </cdr:from>
    <cdr:to>
      <cdr:x>1</cdr:x>
      <cdr:y>0.73846</cdr:y>
    </cdr:to>
    <cdr:sp macro="" textlink="">
      <cdr:nvSpPr>
        <cdr:cNvPr id="3" name="Text Box 2"/>
        <cdr:cNvSpPr txBox="1">
          <a:spLocks xmlns:a="http://schemas.openxmlformats.org/drawingml/2006/main" noChangeArrowheads="1"/>
        </cdr:cNvSpPr>
      </cdr:nvSpPr>
      <cdr:spPr>
        <a:xfrm xmlns:a="http://schemas.openxmlformats.org/drawingml/2006/main">
          <a:off x="6368294" y="2196348"/>
          <a:ext cx="1336561" cy="901097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0">
          <a:solidFill>
            <a:srgbClr val="000000"/>
          </a:solidFill>
          <a:miter lim="800000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>
              <a:solidFill>
                <a:prstClr val="black"/>
              </a:solidFill>
              <a:effectLst/>
            </a:defRPr>
          </a:pPr>
          <a:r>
            <a:rPr lang="nb-NO" sz="1200" b="0" i="0" u="none" strike="noStrike" baseline="0">
              <a:solidFill>
                <a:srgbClr val="000000"/>
              </a:solidFill>
              <a:effectLst/>
              <a:latin typeface="Arial"/>
              <a:cs typeface="Arial"/>
            </a:rPr>
            <a:t>Change from last observed  price in season</a:t>
          </a:r>
        </a:p>
      </cdr:txBody>
    </cdr:sp>
  </cdr:relSizeAnchor>
  <cdr:relSizeAnchor xmlns:cdr="http://schemas.openxmlformats.org/drawingml/2006/chartDrawing">
    <cdr:from>
      <cdr:x>0.71818</cdr:x>
      <cdr:y>0.12522</cdr:y>
    </cdr:from>
    <cdr:to>
      <cdr:x>0.79324</cdr:x>
      <cdr:y>0.19722</cdr:y>
    </cdr:to>
    <cdr:sp macro="" textlink="">
      <cdr:nvSpPr>
        <cdr:cNvPr id="4" name="Line 3"/>
        <cdr:cNvSpPr>
          <a:spLocks xmlns:a="http://schemas.openxmlformats.org/drawingml/2006/main" noChangeShapeType="1"/>
        </cdr:cNvSpPr>
      </cdr:nvSpPr>
      <cdr:spPr>
        <a:xfrm xmlns:a="http://schemas.openxmlformats.org/drawingml/2006/main">
          <a:off x="5533473" y="525231"/>
          <a:ext cx="578326" cy="30200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tailEnd type="triangle" w="med" len="med"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>
            <a:defRPr smtId="4294967295">
              <a:solidFill>
                <a:prstClr val="black"/>
              </a:solidFill>
              <a:effectLst/>
            </a:defRPr>
          </a:pPr>
          <a:endParaRPr lang="nb-NO">
            <a:effectLst/>
          </a:endParaRPr>
        </a:p>
      </cdr:txBody>
    </cdr:sp>
  </cdr:relSizeAnchor>
  <cdr:relSizeAnchor xmlns:cdr="http://schemas.openxmlformats.org/drawingml/2006/chartDrawing">
    <cdr:from>
      <cdr:x>0.80635</cdr:x>
      <cdr:y>0.40694</cdr:y>
    </cdr:from>
    <cdr:to>
      <cdr:x>0.89616</cdr:x>
      <cdr:y>0.51437</cdr:y>
    </cdr:to>
    <cdr:sp macro="" textlink="">
      <cdr:nvSpPr>
        <cdr:cNvPr id="5" name="Line 4"/>
        <cdr:cNvSpPr>
          <a:spLocks xmlns:a="http://schemas.openxmlformats.org/drawingml/2006/main" noChangeShapeType="1"/>
        </cdr:cNvSpPr>
      </cdr:nvSpPr>
      <cdr:spPr>
        <a:xfrm xmlns:a="http://schemas.openxmlformats.org/drawingml/2006/main" flipH="1" flipV="1">
          <a:off x="6212810" y="1706896"/>
          <a:ext cx="691973" cy="45061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tailEnd type="triangle" w="med" len="med"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>
            <a:defRPr smtId="4294967295">
              <a:solidFill>
                <a:prstClr val="black"/>
              </a:solidFill>
              <a:effectLst/>
            </a:defRPr>
          </a:pPr>
          <a:endParaRPr lang="nb-NO">
            <a:effectLst/>
          </a:endParaRPr>
        </a:p>
      </cdr:txBody>
    </cdr:sp>
  </cdr:relSizeAnchor>
  <cdr:relSizeAnchor xmlns:cdr="http://schemas.openxmlformats.org/drawingml/2006/chartDrawing">
    <cdr:from>
      <cdr:x>0.2824</cdr:x>
      <cdr:y>0.12522</cdr:y>
    </cdr:from>
    <cdr:to>
      <cdr:x>0.37273</cdr:x>
      <cdr:y>0.28623</cdr:y>
    </cdr:to>
    <cdr:sp macro="" textlink="">
      <cdr:nvSpPr>
        <cdr:cNvPr id="6" name="Line 3"/>
        <cdr:cNvSpPr>
          <a:spLocks xmlns:a="http://schemas.openxmlformats.org/drawingml/2006/main" noChangeShapeType="1"/>
        </cdr:cNvSpPr>
      </cdr:nvSpPr>
      <cdr:spPr>
        <a:xfrm xmlns:a="http://schemas.openxmlformats.org/drawingml/2006/main">
          <a:off x="2175851" y="525231"/>
          <a:ext cx="695980" cy="67535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tailEnd type="triangle" w="med" len="med"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effectLst/>
              <a:latin typeface="+mn-lt"/>
              <a:ea typeface="+mn-ea"/>
              <a:cs typeface="+mn-cs"/>
            </a:defRPr>
          </a:lvl1pPr>
          <a:lvl2pPr marL="457200" indent="0">
            <a:defRPr sz="1100">
              <a:effectLst/>
              <a:latin typeface="+mn-lt"/>
              <a:ea typeface="+mn-ea"/>
              <a:cs typeface="+mn-cs"/>
            </a:defRPr>
          </a:lvl2pPr>
          <a:lvl3pPr marL="914400" indent="0">
            <a:defRPr sz="1100">
              <a:effectLst/>
              <a:latin typeface="+mn-lt"/>
              <a:ea typeface="+mn-ea"/>
              <a:cs typeface="+mn-cs"/>
            </a:defRPr>
          </a:lvl3pPr>
          <a:lvl4pPr marL="1371600" indent="0">
            <a:defRPr sz="1100">
              <a:effectLst/>
              <a:latin typeface="+mn-lt"/>
              <a:ea typeface="+mn-ea"/>
              <a:cs typeface="+mn-cs"/>
            </a:defRPr>
          </a:lvl4pPr>
          <a:lvl5pPr marL="1828800" indent="0">
            <a:defRPr sz="1100">
              <a:effectLst/>
              <a:latin typeface="+mn-lt"/>
              <a:ea typeface="+mn-ea"/>
              <a:cs typeface="+mn-cs"/>
            </a:defRPr>
          </a:lvl5pPr>
          <a:lvl6pPr marL="2286000" indent="0">
            <a:defRPr sz="1100">
              <a:effectLst/>
              <a:latin typeface="+mn-lt"/>
              <a:ea typeface="+mn-ea"/>
              <a:cs typeface="+mn-cs"/>
            </a:defRPr>
          </a:lvl6pPr>
          <a:lvl7pPr marL="2743200" indent="0">
            <a:defRPr sz="1100">
              <a:effectLst/>
              <a:latin typeface="+mn-lt"/>
              <a:ea typeface="+mn-ea"/>
              <a:cs typeface="+mn-cs"/>
            </a:defRPr>
          </a:lvl7pPr>
          <a:lvl8pPr marL="3200400" indent="0">
            <a:defRPr sz="1100">
              <a:effectLst/>
              <a:latin typeface="+mn-lt"/>
              <a:ea typeface="+mn-ea"/>
              <a:cs typeface="+mn-cs"/>
            </a:defRPr>
          </a:lvl8pPr>
          <a:lvl9pPr marL="3657600" indent="0">
            <a:defRPr sz="1100">
              <a:effectLst/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 smtId="4294967295">
              <a:solidFill>
                <a:prstClr val="black"/>
              </a:solidFill>
              <a:effectLst/>
            </a:defRPr>
          </a:pPr>
          <a:endParaRPr lang="nb-NO">
            <a:effectLst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  <a:effectLst/>
        </p:spPr>
        <p:txBody>
          <a:bodyPr vert="horz" lIns="91440" tIns="45720" rIns="91440" bIns="45720" rtlCol="0"/>
          <a:lstStyle>
            <a:lvl1pPr algn="l">
              <a:defRPr sz="1200">
                <a:effectLst/>
              </a:defRPr>
            </a:lvl1pPr>
          </a:lstStyle>
          <a:p>
            <a:endParaRPr lang="nb-NO">
              <a:effectLst/>
            </a:endParaRPr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  <a:effectLst/>
        </p:spPr>
        <p:txBody>
          <a:bodyPr vert="horz" lIns="91440" tIns="45720" rIns="91440" bIns="45720" rtlCol="0"/>
          <a:lstStyle>
            <a:lvl1pPr algn="r">
              <a:defRPr sz="1200">
                <a:effectLst/>
              </a:defRPr>
            </a:lvl1pPr>
          </a:lstStyle>
          <a:p>
            <a:fld id="{E2C23E21-8BF8-454B-98B5-60F1819A2577}" type="datetimeFigureOut">
              <a:rPr lang="nb-NO" smtClean="0">
                <a:effectLst/>
              </a:rPr>
              <a:t>29.08.2019</a:t>
            </a:fld>
            <a:endParaRPr lang="nb-NO">
              <a:effectLst/>
            </a:endParaRPr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  <a:effectLst/>
        </p:spPr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  <a:effectLst/>
        </p:spPr>
        <p:txBody>
          <a:bodyPr vert="horz" lIns="91440" tIns="45720" rIns="91440" bIns="45720" rtlCol="0"/>
          <a:lstStyle/>
          <a:p>
            <a:pPr lvl="0"/>
            <a:r>
              <a:rPr lang="nb-NO">
                <a:effectLst/>
              </a:rPr>
              <a:t>Klikk for å redigere tekststiler i malen</a:t>
            </a:r>
          </a:p>
          <a:p>
            <a:pPr lvl="1"/>
            <a:r>
              <a:rPr lang="nb-NO">
                <a:effectLst/>
              </a:rPr>
              <a:t>Andre nivå</a:t>
            </a:r>
          </a:p>
          <a:p>
            <a:pPr lvl="2"/>
            <a:r>
              <a:rPr lang="nb-NO">
                <a:effectLst/>
              </a:rPr>
              <a:t>Tredje nivå</a:t>
            </a:r>
          </a:p>
          <a:p>
            <a:pPr lvl="3"/>
            <a:r>
              <a:rPr lang="nb-NO">
                <a:effectLst/>
              </a:rPr>
              <a:t>Fjerde nivå</a:t>
            </a:r>
          </a:p>
          <a:p>
            <a:pPr lvl="4"/>
            <a:r>
              <a:rPr lang="nb-NO">
                <a:effectLst/>
              </a:rPr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  <a:effectLst/>
        </p:spPr>
        <p:txBody>
          <a:bodyPr vert="horz" lIns="91440" tIns="45720" rIns="91440" bIns="45720" rtlCol="0" anchor="b"/>
          <a:lstStyle>
            <a:lvl1pPr algn="l">
              <a:defRPr sz="1200">
                <a:effectLst/>
              </a:defRPr>
            </a:lvl1pPr>
          </a:lstStyle>
          <a:p>
            <a:endParaRPr lang="nb-NO">
              <a:effectLst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  <a:effectLst/>
        </p:spPr>
        <p:txBody>
          <a:bodyPr vert="horz" lIns="91440" tIns="45720" rIns="91440" bIns="45720" rtlCol="0" anchor="b"/>
          <a:lstStyle>
            <a:lvl1pPr algn="r">
              <a:defRPr sz="1200">
                <a:effectLst/>
              </a:defRPr>
            </a:lvl1pPr>
          </a:lstStyle>
          <a:p>
            <a:fld id="{76343140-CF7E-4CFE-B41A-BBE2DF743938}" type="slidenum">
              <a:rPr lang="nb-NO" smtClean="0">
                <a:effectLst/>
              </a:rPr>
              <a:t>‹#›</a:t>
            </a:fld>
            <a:endParaRPr lang="nb-NO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3256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1357313"/>
            <a:ext cx="4670425" cy="3503612"/>
          </a:xfrm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nb-NO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10341" y="9538754"/>
            <a:ext cx="2991482" cy="502132"/>
          </a:xfrm>
          <a:prstGeom prst="rect">
            <a:avLst/>
          </a:prstGeom>
          <a:effectLst/>
        </p:spPr>
        <p:txBody>
          <a:bodyPr/>
          <a:lstStyle/>
          <a:p>
            <a:fld id="{3D75BA15-3108-48A7-BBBD-395FDA689B65}" type="slidenum">
              <a:rPr lang="nb-NO" smtClean="0">
                <a:effectLst/>
              </a:rPr>
              <a:t>2</a:t>
            </a:fld>
            <a:endParaRPr lang="nb-NO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29878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nb-NO">
              <a:effectLst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76343140-CF7E-4CFE-B41A-BBE2DF743938}" type="slidenum">
              <a:rPr lang="nb-NO" smtClean="0">
                <a:effectLst/>
              </a:rPr>
              <a:t>8</a:t>
            </a:fld>
            <a:endParaRPr lang="nb-NO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56692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nb-NO">
              <a:effectLst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76343140-CF7E-4CFE-B41A-BBE2DF743938}" type="slidenum">
              <a:rPr lang="nb-NO" smtClean="0">
                <a:effectLst/>
              </a:rPr>
              <a:t>9</a:t>
            </a:fld>
            <a:endParaRPr lang="nb-NO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87610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nb-NO">
              <a:effectLst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76343140-CF7E-4CFE-B41A-BBE2DF743938}" type="slidenum">
              <a:rPr lang="nb-NO" smtClean="0">
                <a:effectLst/>
              </a:rPr>
              <a:t>10</a:t>
            </a:fld>
            <a:endParaRPr lang="nb-NO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3579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nb-NO">
              <a:effectLst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76343140-CF7E-4CFE-B41A-BBE2DF743938}" type="slidenum">
              <a:rPr lang="nb-NO" smtClean="0">
                <a:effectLst/>
              </a:rPr>
              <a:t>11</a:t>
            </a:fld>
            <a:endParaRPr lang="nb-NO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43618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nb-NO">
              <a:effectLst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76343140-CF7E-4CFE-B41A-BBE2DF743938}" type="slidenum">
              <a:rPr lang="nb-NO" smtClean="0">
                <a:effectLst/>
              </a:rPr>
              <a:t>13</a:t>
            </a:fld>
            <a:endParaRPr lang="nb-NO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04776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nb-NO">
              <a:effectLst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76343140-CF7E-4CFE-B41A-BBE2DF743938}" type="slidenum">
              <a:rPr lang="nb-NO" smtClean="0">
                <a:effectLst/>
              </a:rPr>
              <a:t>14</a:t>
            </a:fld>
            <a:endParaRPr lang="nb-NO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95300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nb-NO">
              <a:effectLst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76343140-CF7E-4CFE-B41A-BBE2DF743938}" type="slidenum">
              <a:rPr lang="nb-NO" smtClean="0">
                <a:effectLst/>
              </a:rPr>
              <a:t>17</a:t>
            </a:fld>
            <a:endParaRPr lang="nb-NO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35001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55577" y="1268761"/>
            <a:ext cx="6264695" cy="1584176"/>
          </a:xfrm>
          <a:effectLst/>
        </p:spPr>
        <p:txBody>
          <a:bodyPr anchor="t">
            <a:normAutofit/>
          </a:bodyPr>
          <a:lstStyle>
            <a:lvl1pPr>
              <a:lnSpc>
                <a:spcPts val="4200"/>
              </a:lnSpc>
              <a:defRPr sz="4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nb-NO">
                <a:effectLst/>
              </a:rPr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47664" y="3140968"/>
            <a:ext cx="5400600" cy="1512168"/>
          </a:xfrm>
          <a:effectLst/>
        </p:spPr>
        <p:txBody>
          <a:bodyPr>
            <a:normAutofit/>
          </a:bodyPr>
          <a:lstStyle>
            <a:lvl1pPr marL="0" indent="0" algn="l">
              <a:lnSpc>
                <a:spcPts val="3000"/>
              </a:lnSpc>
              <a:spcBef>
                <a:spcPct val="0"/>
              </a:spcBef>
              <a:buNone/>
              <a:defRPr sz="28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9pPr>
          </a:lstStyle>
          <a:p>
            <a:r>
              <a:rPr lang="nb-NO">
                <a:effectLst/>
              </a:rPr>
              <a:t>Klikk for å redigere undertittelstil i malen</a:t>
            </a: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055024" y="6453337"/>
            <a:ext cx="981472" cy="288032"/>
          </a:xfrm>
          <a:prstGeom prst="rect">
            <a:avLst/>
          </a:prstGeom>
          <a:effectLst/>
        </p:spPr>
        <p:txBody>
          <a:bodyPr/>
          <a:lstStyle>
            <a:lvl1pPr>
              <a:defRPr sz="1200">
                <a:effectLst/>
              </a:defRPr>
            </a:lvl1pPr>
          </a:lstStyle>
          <a:p>
            <a:fld id="{3ECB748F-3ACA-4471-BFAA-E4875CD78A5B}" type="datetimeFigureOut">
              <a:rPr lang="nb-NO" smtClean="0">
                <a:effectLst/>
              </a:rPr>
              <a:t>29.08.2019</a:t>
            </a:fld>
            <a:endParaRPr lang="nb-NO">
              <a:effectLst/>
            </a:endParaRPr>
          </a:p>
        </p:txBody>
      </p:sp>
      <p:sp>
        <p:nvSpPr>
          <p:cNvPr id="35" name="Plassholder for tekst 34"/>
          <p:cNvSpPr>
            <a:spLocks noGrp="1"/>
          </p:cNvSpPr>
          <p:nvPr>
            <p:ph type="body" sz="quarter" idx="12" hasCustomPrompt="1"/>
          </p:nvPr>
        </p:nvSpPr>
        <p:spPr>
          <a:xfrm>
            <a:off x="1547664" y="6309320"/>
            <a:ext cx="5977086" cy="432047"/>
          </a:xfrm>
          <a:effectLst/>
        </p:spPr>
        <p:txBody>
          <a:bodyPr anchor="b">
            <a:noAutofit/>
          </a:bodyPr>
          <a:lstStyle>
            <a:lvl1pPr marL="0" indent="0">
              <a:buNone/>
              <a:defRPr sz="1600" baseline="0">
                <a:effectLst/>
              </a:defRPr>
            </a:lvl1pPr>
            <a:lvl2pPr marL="457200" indent="0">
              <a:buNone/>
              <a:defRPr sz="1600">
                <a:effectLst/>
              </a:defRPr>
            </a:lvl2pPr>
            <a:lvl3pPr marL="914400" indent="0">
              <a:buNone/>
              <a:defRPr sz="1600">
                <a:effectLst/>
              </a:defRPr>
            </a:lvl3pPr>
            <a:lvl4pPr marL="1371600" indent="0">
              <a:buNone/>
              <a:defRPr sz="1600">
                <a:effectLst/>
              </a:defRPr>
            </a:lvl4pPr>
            <a:lvl5pPr marL="1828800" indent="0">
              <a:buNone/>
              <a:defRPr sz="1600">
                <a:effectLst/>
              </a:defRPr>
            </a:lvl5pPr>
          </a:lstStyle>
          <a:p>
            <a:pPr lvl="0"/>
            <a:r>
              <a:rPr lang="nb-NO">
                <a:effectLst/>
              </a:rPr>
              <a:t>Klikk for å legge til info (trådløst nett f.eks.)</a:t>
            </a:r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056246"/>
            <a:ext cx="3816424" cy="74901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62422413"/>
      </p:ext>
    </p:extLst>
  </p:cSld>
  <p:clrMapOvr>
    <a:masterClrMapping/>
  </p:clrMapOvr>
  <p:transition/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9144000" cy="1304784"/>
          </a:xfrm>
          <a:effectLst/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effectLst/>
                <a:latin typeface="Oswald" panose="02000503000000000000" pitchFamily="2" charset="0"/>
              </a:defRPr>
            </a:lvl1pPr>
          </a:lstStyle>
          <a:p>
            <a:r>
              <a:rPr lang="nb-NO">
                <a:effectLst/>
              </a:rPr>
              <a:t>Klikk for å redigere tittelstil som kan gå over to linjer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  <a:effectLst/>
        </p:spPr>
        <p:txBody>
          <a:bodyPr/>
          <a:lstStyle>
            <a:lvl1pPr algn="r">
              <a:defRPr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>
                <a:effectLst/>
              </a:rPr>
              <a:t>EECCA and SEE, Geneva, May 2018</a:t>
            </a:r>
            <a:endParaRPr lang="nb-NO">
              <a:effectLst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  <a:effectLst/>
        </p:spPr>
        <p:txBody>
          <a:bodyPr/>
          <a:lstStyle>
            <a:lvl1pPr algn="ctr">
              <a:defRPr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>
                <a:effectLst/>
              </a:rPr>
              <a:t>‹#›</a:t>
            </a:fld>
            <a:endParaRPr lang="nb-NO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043325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6838950"/>
          </a:xfrm>
          <a:prstGeom prst="rect">
            <a:avLst/>
          </a:prstGeom>
          <a:effectLst/>
        </p:spPr>
      </p:pic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187624" y="3429000"/>
            <a:ext cx="6336704" cy="1080120"/>
          </a:xfrm>
          <a:effectLst/>
        </p:spPr>
        <p:txBody>
          <a:bodyPr lIns="432000" rIns="432000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9pPr>
          </a:lstStyle>
          <a:p>
            <a:r>
              <a:rPr lang="nb-NO">
                <a:effectLst/>
              </a:rPr>
              <a:t>Klikk for å redigere undertittel og foredragsholder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r>
              <a:rPr lang="en-US">
                <a:effectLst/>
              </a:rPr>
              <a:t>EECCA and SEE, Geneva, May 2018</a:t>
            </a:r>
            <a:endParaRPr lang="nb-NO">
              <a:effectLst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11623251-EE32-4CBF-AD53-D522594F4345}" type="slidenum">
              <a:rPr lang="nb-NO" smtClean="0">
                <a:effectLst/>
              </a:rPr>
              <a:t>‹#›</a:t>
            </a:fld>
            <a:endParaRPr lang="nb-NO">
              <a:effectLst/>
            </a:endParaRPr>
          </a:p>
        </p:txBody>
      </p:sp>
      <p:sp>
        <p:nvSpPr>
          <p:cNvPr id="12" name="Tittel 11"/>
          <p:cNvSpPr>
            <a:spLocks noGrp="1"/>
          </p:cNvSpPr>
          <p:nvPr>
            <p:ph type="title"/>
          </p:nvPr>
        </p:nvSpPr>
        <p:spPr>
          <a:xfrm>
            <a:off x="0" y="1844824"/>
            <a:ext cx="7524328" cy="1584176"/>
          </a:xfrm>
          <a:effectLst/>
        </p:spPr>
        <p:txBody>
          <a:bodyPr lIns="576000"/>
          <a:lstStyle/>
          <a:p>
            <a:r>
              <a:rPr lang="nb-NO">
                <a:effectLst/>
              </a:rPr>
              <a:t>Klikk for å redigere tittelstil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786491"/>
            <a:ext cx="3765600" cy="7845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8780094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9144000" cy="1304784"/>
          </a:xfrm>
          <a:effectLst/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effectLst/>
                <a:latin typeface="Oswald" panose="02000503000000000000" pitchFamily="2" charset="0"/>
              </a:defRPr>
            </a:lvl1pPr>
          </a:lstStyle>
          <a:p>
            <a:r>
              <a:rPr lang="nb-NO">
                <a:effectLst/>
              </a:rPr>
              <a:t>Klikk for å redigere tittelstil som kan gå over to linjer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  <a:effectLst/>
        </p:spPr>
        <p:txBody>
          <a:bodyPr/>
          <a:lstStyle>
            <a:lvl1pPr algn="r">
              <a:defRPr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>
                <a:effectLst/>
              </a:rPr>
              <a:t>EECCA and SEE, Geneva, May 2018</a:t>
            </a:r>
            <a:endParaRPr lang="nb-NO">
              <a:effectLst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  <a:effectLst/>
        </p:spPr>
        <p:txBody>
          <a:bodyPr/>
          <a:lstStyle>
            <a:lvl1pPr algn="ctr">
              <a:defRPr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>
                <a:effectLst/>
              </a:rPr>
              <a:t>‹#›</a:t>
            </a:fld>
            <a:endParaRPr lang="nb-NO">
              <a:effectLst/>
            </a:endParaRP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0" y="1530000"/>
            <a:ext cx="9144000" cy="4572000"/>
          </a:xfrm>
          <a:effectLst/>
        </p:spPr>
        <p:txBody>
          <a:bodyPr/>
          <a:lstStyle/>
          <a:p>
            <a:pPr lvl="0"/>
            <a:r>
              <a:rPr lang="nb-NO">
                <a:effectLst/>
              </a:rPr>
              <a:t>Klikk for å redigere tekststiler i malen</a:t>
            </a:r>
          </a:p>
          <a:p>
            <a:pPr lvl="1"/>
            <a:r>
              <a:rPr lang="nb-NO">
                <a:effectLst/>
              </a:rPr>
              <a:t>Andre nivå</a:t>
            </a:r>
          </a:p>
          <a:p>
            <a:pPr lvl="2"/>
            <a:r>
              <a:rPr lang="nb-NO">
                <a:effectLst/>
              </a:rPr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63801680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9144000" cy="1304784"/>
          </a:xfrm>
          <a:effectLst/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effectLst/>
                <a:latin typeface="Oswald" panose="02000503000000000000" pitchFamily="2" charset="0"/>
              </a:defRPr>
            </a:lvl1pPr>
          </a:lstStyle>
          <a:p>
            <a:r>
              <a:rPr lang="nb-NO">
                <a:effectLst/>
              </a:rPr>
              <a:t>Klikk for å redigere tittelstil som kan gå over to linjer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  <a:effectLst/>
        </p:spPr>
        <p:txBody>
          <a:bodyPr/>
          <a:lstStyle>
            <a:lvl1pPr algn="r">
              <a:defRPr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>
                <a:effectLst/>
              </a:rPr>
              <a:t>EECCA and SEE, Geneva, May 2018</a:t>
            </a:r>
            <a:endParaRPr lang="nb-NO">
              <a:effectLst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  <a:effectLst/>
        </p:spPr>
        <p:txBody>
          <a:bodyPr/>
          <a:lstStyle>
            <a:lvl1pPr algn="ctr">
              <a:defRPr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>
                <a:effectLst/>
              </a:rPr>
              <a:t>‹#›</a:t>
            </a:fld>
            <a:endParaRPr lang="nb-NO">
              <a:effectLst/>
            </a:endParaRPr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1529999"/>
            <a:ext cx="9144000" cy="4572000"/>
          </a:xfrm>
          <a:effectLst>
            <a:softEdge rad="12700"/>
          </a:effectLst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>
                <a:srgbClr val="999999"/>
              </a:buClr>
              <a:buSzPct val="120000"/>
              <a:buFont typeface="Wingdings" panose="05000000000000000000" pitchFamily="2" charset="2"/>
              <a:buNone/>
              <a:defRPr sz="2400" baseline="0">
                <a:effectLst/>
              </a:defRPr>
            </a:lvl1pPr>
            <a:lvl2pPr marL="971550" indent="-514350">
              <a:spcBef>
                <a:spcPts val="600"/>
              </a:spcBef>
              <a:buFont typeface="+mj-lt"/>
              <a:buAutoNum type="arabicPeriod"/>
              <a:defRPr>
                <a:effectLst/>
              </a:defRPr>
            </a:lvl2pPr>
          </a:lstStyle>
          <a:p>
            <a:r>
              <a:rPr lang="nb-NO">
                <a:effectLst/>
              </a:rPr>
              <a:t>Bilde i liggende format. Bildet bør være minst 960x480 piksler (2:1). Tekstboks vil komme til syne ved å flytte bildet bakover. Bildet vil alltid legge seg pent kant-i-kant. Husk at du kan forskyve hvilken del av bildet som vises ved å bruke beskjæringsverktøyet. Dersom du bruker «lim inn»-funksjonen, husk å markere dette innholdsfeltet først.</a:t>
            </a:r>
          </a:p>
        </p:txBody>
      </p:sp>
      <p:sp>
        <p:nvSpPr>
          <p:cNvPr id="15" name="Plassholder for tekst 14"/>
          <p:cNvSpPr>
            <a:spLocks noGrp="1"/>
          </p:cNvSpPr>
          <p:nvPr>
            <p:ph type="body" sz="quarter" idx="13"/>
          </p:nvPr>
        </p:nvSpPr>
        <p:spPr>
          <a:xfrm>
            <a:off x="1835696" y="4149080"/>
            <a:ext cx="5472608" cy="864096"/>
          </a:xfrm>
          <a:solidFill>
            <a:schemeClr val="bg1">
              <a:alpha val="80000"/>
            </a:schemeClr>
          </a:solidFill>
          <a:effectLst/>
        </p:spPr>
        <p:txBody>
          <a:bodyPr tIns="144000" bIns="72000" anchor="ctr" anchorCtr="0"/>
          <a:lstStyle>
            <a:lvl1pPr marL="0" indent="0" algn="ctr">
              <a:buClr>
                <a:srgbClr val="999999"/>
              </a:buClr>
              <a:buFontTx/>
              <a:buNone/>
              <a:defRPr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Clr>
                <a:srgbClr val="999999"/>
              </a:buClr>
              <a:buFont typeface="Wingdings" panose="05000000000000000000" pitchFamily="2" charset="2"/>
              <a:buChar char="§"/>
              <a:defRPr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999999"/>
              </a:buClr>
              <a:buFont typeface="Wingdings" panose="05000000000000000000" pitchFamily="2" charset="2"/>
              <a:buChar char="§"/>
              <a:defRPr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>
                <a:effectLst/>
              </a:rPr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4877646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9144000" cy="1304784"/>
          </a:xfrm>
          <a:effectLst/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effectLst/>
                <a:latin typeface="Oswald" panose="02000503000000000000" pitchFamily="2" charset="0"/>
              </a:defRPr>
            </a:lvl1pPr>
          </a:lstStyle>
          <a:p>
            <a:r>
              <a:rPr lang="nb-NO">
                <a:effectLst/>
              </a:rPr>
              <a:t>Klikk for å redigere tittelstil som kan gå over to linjer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  <a:effectLst/>
        </p:spPr>
        <p:txBody>
          <a:bodyPr/>
          <a:lstStyle>
            <a:lvl1pPr algn="r">
              <a:defRPr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>
                <a:effectLst/>
              </a:rPr>
              <a:t>EECCA and SEE, Geneva, May 2018</a:t>
            </a:r>
            <a:endParaRPr lang="nb-NO">
              <a:effectLst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  <a:effectLst/>
        </p:spPr>
        <p:txBody>
          <a:bodyPr/>
          <a:lstStyle>
            <a:lvl1pPr algn="ctr">
              <a:defRPr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>
                <a:effectLst/>
              </a:rPr>
              <a:t>‹#›</a:t>
            </a:fld>
            <a:endParaRPr lang="nb-NO">
              <a:effectLst/>
            </a:endParaRPr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4" hasCustomPrompt="1"/>
          </p:nvPr>
        </p:nvSpPr>
        <p:spPr>
          <a:xfrm>
            <a:off x="3653999" y="1529999"/>
            <a:ext cx="5482800" cy="4572000"/>
          </a:xfrm>
          <a:effectLst>
            <a:softEdge rad="12700"/>
          </a:effectLst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FontTx/>
              <a:buNone/>
              <a:defRPr sz="2000">
                <a:effectLst/>
              </a:defRPr>
            </a:lvl1pPr>
            <a:lvl2pPr>
              <a:spcBef>
                <a:spcPts val="600"/>
              </a:spcBef>
              <a:defRPr sz="1800">
                <a:effectLst/>
              </a:defRPr>
            </a:lvl2pPr>
          </a:lstStyle>
          <a:p>
            <a:r>
              <a:rPr lang="nb-NO">
                <a:effectLst/>
              </a:rPr>
              <a:t>Bilde, bør være minst 576x480 piksler (6:5). Bildet vil alltid legge seg pent kant-i-kant. Husk at du kan forskyve hvilken del av bildet som vises ved å bruke beskjæringsverktøyet. Dersom du bruker «lim inn»-funksjonen, husk å markere dette innholdsfeltet først.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0" y="1530000"/>
            <a:ext cx="3654000" cy="4572000"/>
          </a:xfrm>
          <a:effectLst/>
        </p:spPr>
        <p:txBody>
          <a:bodyPr lIns="108000"/>
          <a:lstStyle/>
          <a:p>
            <a:pPr lvl="0"/>
            <a:r>
              <a:rPr lang="nb-NO">
                <a:effectLst/>
              </a:rPr>
              <a:t>Klikk for å redigere tekststiler i malen</a:t>
            </a:r>
          </a:p>
          <a:p>
            <a:pPr lvl="1"/>
            <a:r>
              <a:rPr lang="nb-NO">
                <a:effectLst/>
              </a:rPr>
              <a:t>Andre nivå</a:t>
            </a:r>
          </a:p>
          <a:p>
            <a:pPr lvl="2"/>
            <a:r>
              <a:rPr lang="nb-NO">
                <a:effectLst/>
              </a:rPr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48377449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9144000" cy="1304784"/>
          </a:xfrm>
          <a:effectLst/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effectLst/>
                <a:latin typeface="Oswald" panose="02000503000000000000" pitchFamily="2" charset="0"/>
              </a:defRPr>
            </a:lvl1pPr>
          </a:lstStyle>
          <a:p>
            <a:r>
              <a:rPr lang="nb-NO">
                <a:effectLst/>
              </a:rPr>
              <a:t>Klikk for å redigere tittelstil som kan gå over to linjer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  <a:effectLst/>
        </p:spPr>
        <p:txBody>
          <a:bodyPr/>
          <a:lstStyle>
            <a:lvl1pPr algn="r">
              <a:defRPr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>
                <a:effectLst/>
              </a:rPr>
              <a:t>EECCA and SEE, Geneva, May 2018</a:t>
            </a:r>
            <a:endParaRPr lang="nb-NO">
              <a:effectLst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  <a:effectLst/>
        </p:spPr>
        <p:txBody>
          <a:bodyPr/>
          <a:lstStyle>
            <a:lvl1pPr algn="ctr">
              <a:defRPr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>
                <a:effectLst/>
              </a:rPr>
              <a:t>‹#›</a:t>
            </a:fld>
            <a:endParaRPr lang="nb-NO">
              <a:effectLst/>
            </a:endParaRPr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4" hasCustomPrompt="1"/>
          </p:nvPr>
        </p:nvSpPr>
        <p:spPr>
          <a:xfrm>
            <a:off x="5482799" y="1529999"/>
            <a:ext cx="3654000" cy="4572000"/>
          </a:xfrm>
          <a:effectLst>
            <a:softEdge rad="12700"/>
          </a:effectLst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999999"/>
              </a:buClr>
              <a:buSzTx/>
              <a:buFontTx/>
              <a:buNone/>
              <a:defRPr sz="2000">
                <a:effectLst/>
              </a:defRPr>
            </a:lvl1pPr>
            <a:lvl2pPr>
              <a:spcBef>
                <a:spcPts val="600"/>
              </a:spcBef>
              <a:defRPr sz="1800">
                <a:effectLst/>
              </a:defRPr>
            </a:lvl2pPr>
          </a:lstStyle>
          <a:p>
            <a:r>
              <a:rPr lang="nb-NO">
                <a:effectLst/>
              </a:rPr>
              <a:t>Bilde, bør være minst 384x480 piksler (4:5). Bildet vil alltid legge seg pent kant-i-kant. Husk at du kan forskyve hvilken del av bildet som vises ved å bruke beskjæringsverktøyet. Dersom du bruker «lim inn»-funksjonen, husk å markere dette innholdsfeltet først.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0" y="1530000"/>
            <a:ext cx="5482800" cy="4572000"/>
          </a:xfrm>
          <a:effectLst/>
        </p:spPr>
        <p:txBody>
          <a:bodyPr lIns="108000"/>
          <a:lstStyle/>
          <a:p>
            <a:pPr lvl="0"/>
            <a:r>
              <a:rPr lang="nb-NO">
                <a:effectLst/>
              </a:rPr>
              <a:t>Klikk for å redigere tekststiler i malen</a:t>
            </a:r>
          </a:p>
          <a:p>
            <a:pPr lvl="1"/>
            <a:r>
              <a:rPr lang="nb-NO">
                <a:effectLst/>
              </a:rPr>
              <a:t>Andre nivå</a:t>
            </a:r>
          </a:p>
          <a:p>
            <a:pPr lvl="2"/>
            <a:r>
              <a:rPr lang="nb-NO">
                <a:effectLst/>
              </a:rPr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41028402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9144000" cy="1304784"/>
          </a:xfrm>
          <a:effectLst/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effectLst/>
                <a:latin typeface="Oswald" panose="02000503000000000000" pitchFamily="2" charset="0"/>
              </a:defRPr>
            </a:lvl1pPr>
          </a:lstStyle>
          <a:p>
            <a:r>
              <a:rPr lang="nb-NO">
                <a:effectLst/>
              </a:rPr>
              <a:t>Klikk for å redigere tittelstil som kan gå over to linjer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  <a:effectLst/>
        </p:spPr>
        <p:txBody>
          <a:bodyPr/>
          <a:lstStyle>
            <a:lvl1pPr algn="r">
              <a:defRPr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>
                <a:effectLst/>
              </a:rPr>
              <a:t>EECCA and SEE, Geneva, May 2018</a:t>
            </a:r>
            <a:endParaRPr lang="nb-NO">
              <a:effectLst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  <a:effectLst/>
        </p:spPr>
        <p:txBody>
          <a:bodyPr/>
          <a:lstStyle>
            <a:lvl1pPr algn="ctr">
              <a:defRPr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>
                <a:effectLst/>
              </a:rPr>
              <a:t>‹#›</a:t>
            </a:fld>
            <a:endParaRPr lang="nb-NO">
              <a:effectLst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4" hasCustomPrompt="1"/>
          </p:nvPr>
        </p:nvSpPr>
        <p:spPr>
          <a:xfrm>
            <a:off x="3654000" y="1530000"/>
            <a:ext cx="5482800" cy="4572000"/>
          </a:xfrm>
          <a:effectLst/>
        </p:spPr>
        <p:txBody>
          <a:bodyPr/>
          <a:lstStyle>
            <a:lvl1pPr>
              <a:defRPr>
                <a:effectLst/>
              </a:defRPr>
            </a:lvl1pPr>
            <a:lvl2pPr>
              <a:spcBef>
                <a:spcPts val="600"/>
              </a:spcBef>
              <a:defRPr>
                <a:effectLst/>
              </a:defRPr>
            </a:lvl2pPr>
          </a:lstStyle>
          <a:p>
            <a:pPr lvl="0"/>
            <a:r>
              <a:rPr lang="nb-NO">
                <a:effectLst/>
              </a:rPr>
              <a:t>Media fleksibel</a:t>
            </a:r>
          </a:p>
          <a:p>
            <a:pPr lvl="0"/>
            <a:r>
              <a:rPr lang="nb-NO">
                <a:effectLst/>
              </a:rPr>
              <a:t>Skal du bruke dette oppsettet til å vise et bilde eller en bildefil?</a:t>
            </a:r>
          </a:p>
          <a:p>
            <a:pPr lvl="1"/>
            <a:r>
              <a:rPr lang="nb-NO">
                <a:effectLst/>
              </a:rPr>
              <a:t>Bruk heller oppsettene som heter noe med bilde, da vil bildet legge seg pent kant-i-kant.</a:t>
            </a:r>
          </a:p>
          <a:p>
            <a:pPr lvl="0"/>
            <a:endParaRPr lang="nb-NO">
              <a:effectLst/>
            </a:endParaRP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5"/>
          </p:nvPr>
        </p:nvSpPr>
        <p:spPr>
          <a:xfrm>
            <a:off x="0" y="1530000"/>
            <a:ext cx="3654000" cy="4572000"/>
          </a:xfrm>
          <a:effectLst/>
        </p:spPr>
        <p:txBody>
          <a:bodyPr lIns="108000"/>
          <a:lstStyle/>
          <a:p>
            <a:pPr lvl="0"/>
            <a:r>
              <a:rPr lang="nb-NO">
                <a:effectLst/>
              </a:rPr>
              <a:t>Klikk for å redigere tekststiler i malen</a:t>
            </a:r>
          </a:p>
          <a:p>
            <a:pPr lvl="1"/>
            <a:r>
              <a:rPr lang="nb-NO">
                <a:effectLst/>
              </a:rPr>
              <a:t>Andre nivå</a:t>
            </a:r>
          </a:p>
          <a:p>
            <a:pPr lvl="2"/>
            <a:r>
              <a:rPr lang="nb-NO">
                <a:effectLst/>
              </a:rPr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108344331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9144000" cy="1304784"/>
          </a:xfrm>
          <a:effectLst/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effectLst/>
                <a:latin typeface="Oswald" panose="02000503000000000000" pitchFamily="2" charset="0"/>
              </a:defRPr>
            </a:lvl1pPr>
          </a:lstStyle>
          <a:p>
            <a:r>
              <a:rPr lang="nb-NO">
                <a:effectLst/>
              </a:rPr>
              <a:t>Klikk for å redigere tittelstil som kan gå over to linjer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  <a:effectLst/>
        </p:spPr>
        <p:txBody>
          <a:bodyPr/>
          <a:lstStyle>
            <a:lvl1pPr algn="r">
              <a:defRPr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>
                <a:effectLst/>
              </a:rPr>
              <a:t>EECCA and SEE, Geneva, May 2018</a:t>
            </a:r>
            <a:endParaRPr lang="nb-NO">
              <a:effectLst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  <a:effectLst/>
        </p:spPr>
        <p:txBody>
          <a:bodyPr/>
          <a:lstStyle>
            <a:lvl1pPr algn="ctr">
              <a:defRPr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>
                <a:effectLst/>
              </a:rPr>
              <a:t>‹#›</a:t>
            </a:fld>
            <a:endParaRPr lang="nb-NO">
              <a:effectLst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4" hasCustomPrompt="1"/>
          </p:nvPr>
        </p:nvSpPr>
        <p:spPr>
          <a:xfrm>
            <a:off x="5482800" y="1530000"/>
            <a:ext cx="3654000" cy="4572000"/>
          </a:xfr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 lvl="0"/>
            <a:r>
              <a:rPr lang="nb-NO">
                <a:effectLst/>
              </a:rPr>
              <a:t>Media fleksibel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5"/>
          </p:nvPr>
        </p:nvSpPr>
        <p:spPr>
          <a:xfrm>
            <a:off x="0" y="1530000"/>
            <a:ext cx="5482800" cy="4572000"/>
          </a:xfrm>
          <a:effectLst/>
        </p:spPr>
        <p:txBody>
          <a:bodyPr lIns="108000"/>
          <a:lstStyle/>
          <a:p>
            <a:pPr lvl="0"/>
            <a:r>
              <a:rPr lang="nb-NO">
                <a:effectLst/>
              </a:rPr>
              <a:t>Klikk for å redigere tekststiler i malen</a:t>
            </a:r>
          </a:p>
          <a:p>
            <a:pPr lvl="1"/>
            <a:r>
              <a:rPr lang="nb-NO">
                <a:effectLst/>
              </a:rPr>
              <a:t>Andre nivå</a:t>
            </a:r>
          </a:p>
          <a:p>
            <a:pPr lvl="2"/>
            <a:r>
              <a:rPr lang="nb-NO">
                <a:effectLst/>
              </a:rPr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123472094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9144000" cy="1304784"/>
          </a:xfrm>
          <a:effectLst/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effectLst/>
                <a:latin typeface="Oswald" panose="02000503000000000000" pitchFamily="2" charset="0"/>
              </a:defRPr>
            </a:lvl1pPr>
          </a:lstStyle>
          <a:p>
            <a:r>
              <a:rPr lang="nb-NO">
                <a:effectLst/>
              </a:rPr>
              <a:t>Klikk for å redigere tittelstil som kan gå over to linjer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  <a:effectLst/>
        </p:spPr>
        <p:txBody>
          <a:bodyPr/>
          <a:lstStyle>
            <a:lvl1pPr algn="r">
              <a:defRPr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>
                <a:effectLst/>
              </a:rPr>
              <a:t>EECCA and SEE, Geneva, May 2018</a:t>
            </a:r>
            <a:endParaRPr lang="nb-NO">
              <a:effectLst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  <a:effectLst/>
        </p:spPr>
        <p:txBody>
          <a:bodyPr/>
          <a:lstStyle>
            <a:lvl1pPr algn="ctr">
              <a:defRPr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>
                <a:effectLst/>
              </a:rPr>
              <a:t>‹#›</a:t>
            </a:fld>
            <a:endParaRPr lang="nb-NO">
              <a:effectLst/>
            </a:endParaRPr>
          </a:p>
        </p:txBody>
      </p:sp>
      <p:sp>
        <p:nvSpPr>
          <p:cNvPr id="4" name="Plassholder for diagram 3"/>
          <p:cNvSpPr>
            <a:spLocks noGrp="1"/>
          </p:cNvSpPr>
          <p:nvPr>
            <p:ph type="chart" sz="quarter" idx="13" hasCustomPrompt="1"/>
          </p:nvPr>
        </p:nvSpPr>
        <p:spPr>
          <a:xfrm>
            <a:off x="467544" y="1530000"/>
            <a:ext cx="8676456" cy="4572000"/>
          </a:xfrm>
          <a:effectLst/>
        </p:spPr>
        <p:txBody>
          <a:bodyPr/>
          <a:lstStyle>
            <a:lvl1pPr>
              <a:defRPr baseline="0">
                <a:effectLst/>
              </a:defRPr>
            </a:lvl1pPr>
            <a:lvl2pPr>
              <a:spcBef>
                <a:spcPts val="600"/>
              </a:spcBef>
              <a:defRPr baseline="0">
                <a:effectLst/>
              </a:defRPr>
            </a:lvl2pPr>
          </a:lstStyle>
          <a:p>
            <a:r>
              <a:rPr lang="nb-NO">
                <a:effectLst/>
              </a:rPr>
              <a:t>Graf i full bredde (5 spalter)</a:t>
            </a:r>
          </a:p>
          <a:p>
            <a:r>
              <a:rPr lang="nb-NO">
                <a:effectLst/>
              </a:rPr>
              <a:t>Du kan justere grafene som vanlig under:</a:t>
            </a:r>
          </a:p>
          <a:p>
            <a:pPr lvl="1"/>
            <a:r>
              <a:rPr lang="nb-NO">
                <a:effectLst/>
              </a:rPr>
              <a:t>Diagramverktøy &gt; Oppsett</a:t>
            </a:r>
          </a:p>
        </p:txBody>
      </p:sp>
    </p:spTree>
    <p:extLst>
      <p:ext uri="{BB962C8B-B14F-4D97-AF65-F5344CB8AC3E}">
        <p14:creationId xmlns:p14="http://schemas.microsoft.com/office/powerpoint/2010/main" val="63496040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Graf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9144000" cy="1304784"/>
          </a:xfrm>
          <a:effectLst/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effectLst/>
                <a:latin typeface="Oswald" panose="02000503000000000000" pitchFamily="2" charset="0"/>
              </a:defRPr>
            </a:lvl1pPr>
          </a:lstStyle>
          <a:p>
            <a:r>
              <a:rPr lang="nb-NO">
                <a:effectLst/>
              </a:rPr>
              <a:t>Klikk for å redigere tittelstil som kan gå over to linjer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580000" y="6381328"/>
            <a:ext cx="3240360" cy="360000"/>
          </a:xfrm>
          <a:effectLst/>
        </p:spPr>
        <p:txBody>
          <a:bodyPr/>
          <a:lstStyle>
            <a:lvl1pPr algn="r">
              <a:defRPr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>
                <a:effectLst/>
              </a:rPr>
              <a:t>EECCA and SEE, Geneva, May 2018</a:t>
            </a:r>
            <a:endParaRPr lang="nb-NO">
              <a:effectLst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  <a:effectLst/>
        </p:spPr>
        <p:txBody>
          <a:bodyPr/>
          <a:lstStyle>
            <a:lvl1pPr algn="ctr">
              <a:defRPr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>
                <a:effectLst/>
              </a:rPr>
              <a:t>‹#›</a:t>
            </a:fld>
            <a:endParaRPr lang="nb-NO">
              <a:effectLst/>
            </a:endParaRPr>
          </a:p>
        </p:txBody>
      </p:sp>
      <p:sp>
        <p:nvSpPr>
          <p:cNvPr id="8" name="Plassholder for innhold 9"/>
          <p:cNvSpPr>
            <a:spLocks noGrp="1"/>
          </p:cNvSpPr>
          <p:nvPr>
            <p:ph sz="quarter" idx="15"/>
          </p:nvPr>
        </p:nvSpPr>
        <p:spPr>
          <a:xfrm>
            <a:off x="432000" y="1530000"/>
            <a:ext cx="4032000" cy="4572000"/>
          </a:xfrm>
          <a:effectLst/>
        </p:spPr>
        <p:txBody>
          <a:bodyPr/>
          <a:lstStyle/>
          <a:p>
            <a:pPr lvl="0"/>
            <a:r>
              <a:rPr lang="nb-NO">
                <a:effectLst/>
              </a:rPr>
              <a:t>Klikk for å redigere tekststiler i malen</a:t>
            </a:r>
          </a:p>
        </p:txBody>
      </p:sp>
      <p:sp>
        <p:nvSpPr>
          <p:cNvPr id="9" name="Plassholder for innhold 11"/>
          <p:cNvSpPr>
            <a:spLocks noGrp="1"/>
          </p:cNvSpPr>
          <p:nvPr>
            <p:ph sz="quarter" idx="16"/>
          </p:nvPr>
        </p:nvSpPr>
        <p:spPr>
          <a:xfrm>
            <a:off x="4788000" y="1530000"/>
            <a:ext cx="4032000" cy="4572000"/>
          </a:xfrm>
          <a:effectLst/>
        </p:spPr>
        <p:txBody>
          <a:bodyPr/>
          <a:lstStyle/>
          <a:p>
            <a:pPr lvl="0"/>
            <a:r>
              <a:rPr lang="nb-NO">
                <a:effectLst/>
              </a:rPr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5657622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nb-NO">
                <a:effectLst/>
              </a:rPr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3ECB748F-3ACA-4471-BFAA-E4875CD78A5B}" type="datetimeFigureOut">
              <a:rPr lang="nb-NO" smtClean="0">
                <a:effectLst/>
              </a:rPr>
              <a:t>29.08.2019</a:t>
            </a:fld>
            <a:endParaRPr lang="nb-NO">
              <a:effectLst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r>
              <a:rPr lang="en-US">
                <a:effectLst/>
              </a:rPr>
              <a:t>EECCA and SEE, Geneva, May 2018</a:t>
            </a:r>
            <a:endParaRPr lang="nb-NO">
              <a:effectLst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11623251-EE32-4CBF-AD53-D522594F4345}" type="slidenum">
              <a:rPr lang="nb-NO" smtClean="0">
                <a:effectLst/>
              </a:rPr>
              <a:t>‹#›</a:t>
            </a:fld>
            <a:endParaRPr lang="nb-NO">
              <a:effectLst/>
            </a:endParaRPr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>
          <a:xfrm>
            <a:off x="1258888" y="1412875"/>
            <a:ext cx="7416800" cy="4608513"/>
          </a:xfrm>
          <a:effectLst/>
        </p:spPr>
        <p:txBody>
          <a:bodyPr/>
          <a:lstStyle/>
          <a:p>
            <a:pPr lvl="0"/>
            <a:r>
              <a:rPr lang="nb-NO">
                <a:effectLst/>
              </a:rPr>
              <a:t>Rediger tekststiler i malen</a:t>
            </a:r>
          </a:p>
          <a:p>
            <a:pPr lvl="1"/>
            <a:r>
              <a:rPr lang="nb-NO">
                <a:effectLst/>
              </a:rPr>
              <a:t>Andre nivå</a:t>
            </a:r>
          </a:p>
          <a:p>
            <a:pPr lvl="2"/>
            <a:r>
              <a:rPr lang="nb-NO">
                <a:effectLst/>
              </a:rPr>
              <a:t>Tredje nivå</a:t>
            </a:r>
          </a:p>
          <a:p>
            <a:pPr lvl="3"/>
            <a:r>
              <a:rPr lang="nb-NO">
                <a:effectLst/>
              </a:rPr>
              <a:t>Fjerde nivå</a:t>
            </a:r>
          </a:p>
          <a:p>
            <a:pPr lvl="4"/>
            <a:r>
              <a:rPr lang="nb-NO">
                <a:effectLst/>
              </a:rPr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19441795"/>
      </p:ext>
    </p:extLst>
  </p:cSld>
  <p:clrMapOvr>
    <a:masterClrMapping/>
  </p:clrMapOvr>
  <p:transition/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nb-NO">
                <a:effectLst/>
              </a:rPr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3ECB748F-3ACA-4471-BFAA-E4875CD78A5B}" type="datetimeFigureOut">
              <a:rPr lang="nb-NO" smtClean="0">
                <a:effectLst/>
              </a:rPr>
              <a:t>29.08.2019</a:t>
            </a:fld>
            <a:endParaRPr lang="nb-NO">
              <a:effectLst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r>
              <a:rPr lang="en-US">
                <a:effectLst/>
              </a:rPr>
              <a:t>EECCA and SEE, Geneva, May 2018</a:t>
            </a:r>
            <a:endParaRPr lang="nb-NO">
              <a:effectLst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11623251-EE32-4CBF-AD53-D522594F4345}" type="slidenum">
              <a:rPr lang="nb-NO" smtClean="0">
                <a:effectLst/>
              </a:rPr>
              <a:t>‹#›</a:t>
            </a:fld>
            <a:endParaRPr lang="nb-NO">
              <a:effectLst/>
            </a:endParaRPr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>
          <a:xfrm>
            <a:off x="1258888" y="1412875"/>
            <a:ext cx="3529136" cy="4608513"/>
          </a:xfrm>
          <a:effectLst/>
        </p:spPr>
        <p:txBody>
          <a:bodyPr/>
          <a:lstStyle>
            <a:lvl1pPr>
              <a:defRPr sz="22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2000">
                <a:effectLst/>
              </a:defRPr>
            </a:lvl4pPr>
            <a:lvl5pPr>
              <a:defRPr sz="2000">
                <a:effectLst/>
              </a:defRPr>
            </a:lvl5pPr>
          </a:lstStyle>
          <a:p>
            <a:pPr lvl="0"/>
            <a:r>
              <a:rPr lang="nb-NO">
                <a:effectLst/>
              </a:rPr>
              <a:t>Rediger tekststiler i malen</a:t>
            </a:r>
          </a:p>
          <a:p>
            <a:pPr lvl="1"/>
            <a:r>
              <a:rPr lang="nb-NO">
                <a:effectLst/>
              </a:rPr>
              <a:t>Andre nivå</a:t>
            </a:r>
          </a:p>
          <a:p>
            <a:pPr lvl="2"/>
            <a:r>
              <a:rPr lang="nb-NO">
                <a:effectLst/>
              </a:rPr>
              <a:t>Tredje nivå</a:t>
            </a:r>
          </a:p>
          <a:p>
            <a:pPr lvl="3"/>
            <a:r>
              <a:rPr lang="nb-NO">
                <a:effectLst/>
              </a:rPr>
              <a:t>Fjerde nivå</a:t>
            </a:r>
          </a:p>
          <a:p>
            <a:pPr lvl="4"/>
            <a:r>
              <a:rPr lang="nb-NO">
                <a:effectLst/>
              </a:rPr>
              <a:t>Femte nivå</a:t>
            </a:r>
          </a:p>
        </p:txBody>
      </p:sp>
      <p:sp>
        <p:nvSpPr>
          <p:cNvPr id="9" name="Plassholder for innhold 6"/>
          <p:cNvSpPr>
            <a:spLocks noGrp="1"/>
          </p:cNvSpPr>
          <p:nvPr>
            <p:ph sz="quarter" idx="14"/>
          </p:nvPr>
        </p:nvSpPr>
        <p:spPr>
          <a:xfrm>
            <a:off x="5148064" y="1412875"/>
            <a:ext cx="3529136" cy="4608513"/>
          </a:xfrm>
          <a:effectLst/>
        </p:spPr>
        <p:txBody>
          <a:bodyPr/>
          <a:lstStyle>
            <a:lvl1pPr>
              <a:defRPr sz="22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2000">
                <a:effectLst/>
              </a:defRPr>
            </a:lvl4pPr>
            <a:lvl5pPr>
              <a:defRPr sz="2000">
                <a:effectLst/>
              </a:defRPr>
            </a:lvl5pPr>
          </a:lstStyle>
          <a:p>
            <a:pPr lvl="0"/>
            <a:r>
              <a:rPr lang="nb-NO">
                <a:effectLst/>
              </a:rPr>
              <a:t>Rediger tekststiler i malen</a:t>
            </a:r>
          </a:p>
          <a:p>
            <a:pPr lvl="1"/>
            <a:r>
              <a:rPr lang="nb-NO">
                <a:effectLst/>
              </a:rPr>
              <a:t>Andre nivå</a:t>
            </a:r>
          </a:p>
          <a:p>
            <a:pPr lvl="2"/>
            <a:r>
              <a:rPr lang="nb-NO">
                <a:effectLst/>
              </a:rPr>
              <a:t>Tredje nivå</a:t>
            </a:r>
          </a:p>
          <a:p>
            <a:pPr lvl="3"/>
            <a:r>
              <a:rPr lang="nb-NO">
                <a:effectLst/>
              </a:rPr>
              <a:t>Fjerde nivå</a:t>
            </a:r>
          </a:p>
          <a:p>
            <a:pPr lvl="4"/>
            <a:r>
              <a:rPr lang="nb-NO">
                <a:effectLst/>
              </a:rPr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01345596"/>
      </p:ext>
    </p:extLst>
  </p:cSld>
  <p:clrMapOvr>
    <a:masterClrMapping/>
  </p:clrMapOvr>
  <p:transition/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nb-NO">
                <a:effectLst/>
              </a:rPr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185BD947-2965-479B-BB90-4DD5A10BCAEA}" type="datetime1">
              <a:rPr lang="nb-NO" smtClean="0">
                <a:effectLst/>
              </a:rPr>
              <a:t>29.08.2019</a:t>
            </a:fld>
            <a:endParaRPr lang="nb-NO">
              <a:effectLst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r>
              <a:rPr lang="en-US">
                <a:effectLst/>
              </a:rPr>
              <a:t>EECCA and SEE, Geneva, May 2018</a:t>
            </a:r>
            <a:endParaRPr lang="nb-NO">
              <a:effectLst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21DE3333-25BC-4DDC-957A-9E12102AA867}" type="slidenum">
              <a:rPr lang="nb-NO" smtClean="0">
                <a:effectLst/>
              </a:rPr>
              <a:t>‹#›</a:t>
            </a:fld>
            <a:endParaRPr lang="nb-NO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069750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3ECB748F-3ACA-4471-BFAA-E4875CD78A5B}" type="datetimeFigureOut">
              <a:rPr lang="nb-NO" smtClean="0">
                <a:effectLst/>
              </a:rPr>
              <a:t>29.08.2019</a:t>
            </a:fld>
            <a:endParaRPr lang="nb-NO">
              <a:effectLst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r>
              <a:rPr lang="en-US">
                <a:effectLst/>
              </a:rPr>
              <a:t>EECCA and SEE, Geneva, May 2018</a:t>
            </a:r>
            <a:endParaRPr lang="nb-NO">
              <a:effectLst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11623251-EE32-4CBF-AD53-D522594F4345}" type="slidenum">
              <a:rPr lang="nb-NO" smtClean="0">
                <a:effectLst/>
              </a:rPr>
              <a:t>‹#›</a:t>
            </a:fld>
            <a:endParaRPr lang="nb-NO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54653426"/>
      </p:ext>
    </p:extLst>
  </p:cSld>
  <p:clrMapOvr>
    <a:masterClrMapping/>
  </p:clrMapOvr>
  <p:transition/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CFB0DF-2DF6-4011-B889-B0CFB0E2E6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effectLst/>
        </p:spPr>
        <p:txBody>
          <a:bodyPr anchor="b"/>
          <a:lstStyle>
            <a:lvl1pPr algn="ctr">
              <a:defRPr sz="6000">
                <a:effectLst/>
              </a:defRPr>
            </a:lvl1pPr>
          </a:lstStyle>
          <a:p>
            <a:r>
              <a:rPr lang="nb-NO">
                <a:effectLst/>
              </a:rPr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99A62D6-9146-45B3-8AE0-1A7F5B9ACD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effectLst/>
        </p:spPr>
        <p:txBody>
          <a:bodyPr/>
          <a:lstStyle>
            <a:lvl1pPr marL="0" indent="0" algn="ctr">
              <a:buNone/>
              <a:defRPr sz="2400">
                <a:effectLst/>
              </a:defRPr>
            </a:lvl1pPr>
            <a:lvl2pPr marL="457200" indent="0" algn="ctr">
              <a:buNone/>
              <a:defRPr sz="2000">
                <a:effectLst/>
              </a:defRPr>
            </a:lvl2pPr>
            <a:lvl3pPr marL="914400" indent="0" algn="ctr">
              <a:buNone/>
              <a:defRPr sz="1800">
                <a:effectLst/>
              </a:defRPr>
            </a:lvl3pPr>
            <a:lvl4pPr marL="1371600" indent="0" algn="ctr">
              <a:buNone/>
              <a:defRPr sz="1600">
                <a:effectLst/>
              </a:defRPr>
            </a:lvl4pPr>
            <a:lvl5pPr marL="1828800" indent="0" algn="ctr">
              <a:buNone/>
              <a:defRPr sz="1600">
                <a:effectLst/>
              </a:defRPr>
            </a:lvl5pPr>
            <a:lvl6pPr marL="2286000" indent="0" algn="ctr">
              <a:buNone/>
              <a:defRPr sz="1600">
                <a:effectLst/>
              </a:defRPr>
            </a:lvl6pPr>
            <a:lvl7pPr marL="2743200" indent="0" algn="ctr">
              <a:buNone/>
              <a:defRPr sz="1600">
                <a:effectLst/>
              </a:defRPr>
            </a:lvl7pPr>
            <a:lvl8pPr marL="3200400" indent="0" algn="ctr">
              <a:buNone/>
              <a:defRPr sz="1600">
                <a:effectLst/>
              </a:defRPr>
            </a:lvl8pPr>
            <a:lvl9pPr marL="3657600" indent="0" algn="ctr">
              <a:buNone/>
              <a:defRPr sz="1600">
                <a:effectLst/>
              </a:defRPr>
            </a:lvl9pPr>
          </a:lstStyle>
          <a:p>
            <a:r>
              <a:rPr lang="nb-NO">
                <a:effectLst/>
              </a:rPr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E0BB77-2C55-4BE9-B602-08320EB6B2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effectLst/>
        </p:spPr>
        <p:txBody>
          <a:bodyPr/>
          <a:lstStyle/>
          <a:p>
            <a:fld id="{32580618-5687-46C6-8AA2-4C0BFD73ACEE}" type="datetime1">
              <a:rPr lang="nb-NO" smtClean="0">
                <a:effectLst/>
              </a:rPr>
              <a:t>29.08.2019</a:t>
            </a:fld>
            <a:endParaRPr lang="nb-NO">
              <a:effectLst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ED76569-6FB2-4EF5-B636-EFB50538B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r>
              <a:rPr lang="en-US">
                <a:effectLst/>
              </a:rPr>
              <a:t>EECCA and SEE, Geneva, May 2018</a:t>
            </a:r>
            <a:endParaRPr lang="nb-NO">
              <a:effectLst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8D4CCE-3258-48AF-AF82-6423840B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21DE3333-25BC-4DDC-957A-9E12102AA867}" type="slidenum">
              <a:rPr lang="nb-NO" smtClean="0">
                <a:effectLst/>
              </a:rPr>
              <a:t>‹#›</a:t>
            </a:fld>
            <a:endParaRPr lang="nb-NO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3361999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Picture 14" descr="rId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539552" y="1220756"/>
            <a:ext cx="7776864" cy="47045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>
              <a:effectLst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4068000" y="6381328"/>
            <a:ext cx="1080000" cy="360000"/>
          </a:xfrm>
          <a:effectLst/>
        </p:spPr>
        <p:txBody>
          <a:bodyPr/>
          <a:lstStyle>
            <a:lvl1pPr algn="ctr">
              <a:defRPr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>
                <a:effectLst/>
              </a:rPr>
              <a:t>‹#›</a:t>
            </a:fld>
            <a:endParaRPr lang="nb-NO">
              <a:effectLst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164639"/>
            <a:ext cx="9144000" cy="960105"/>
          </a:xfrm>
          <a:effectLst/>
        </p:spPr>
        <p:txBody>
          <a:bodyPr anchor="ctr">
            <a:noAutofit/>
          </a:bodyPr>
          <a:lstStyle>
            <a:lvl1pPr>
              <a:defRPr sz="2400"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  <a:endParaRPr lang="nb-NO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9189552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4CC537-1B09-4896-93EF-860C58FC99C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nb-NO">
                <a:effectLst/>
              </a:rPr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3BE8C30-194D-48B4-BA34-F459BF767947}"/>
              </a:ext>
            </a:extLst>
          </p:cNvPr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pPr lvl="0"/>
            <a:r>
              <a:rPr lang="nb-NO">
                <a:effectLst/>
              </a:rPr>
              <a:t>Rediger tekststiler i malen</a:t>
            </a:r>
          </a:p>
          <a:p>
            <a:pPr lvl="1"/>
            <a:r>
              <a:rPr lang="nb-NO">
                <a:effectLst/>
              </a:rPr>
              <a:t>Andre nivå</a:t>
            </a:r>
          </a:p>
          <a:p>
            <a:pPr lvl="2"/>
            <a:r>
              <a:rPr lang="nb-NO">
                <a:effectLst/>
              </a:rPr>
              <a:t>Tredje nivå</a:t>
            </a:r>
          </a:p>
          <a:p>
            <a:pPr lvl="3"/>
            <a:r>
              <a:rPr lang="nb-NO">
                <a:effectLst/>
              </a:rPr>
              <a:t>Fjerde nivå</a:t>
            </a:r>
          </a:p>
          <a:p>
            <a:pPr lvl="4"/>
            <a:r>
              <a:rPr lang="nb-NO">
                <a:effectLst/>
              </a:rPr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FB21329-9E33-441B-83CB-613129FD1D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effectLst/>
        </p:spPr>
        <p:txBody>
          <a:bodyPr/>
          <a:lstStyle/>
          <a:p>
            <a:fld id="{574E923B-663C-43FE-92AA-79CA4FAFD72E}" type="datetime1">
              <a:rPr lang="nb-NO" smtClean="0">
                <a:effectLst/>
              </a:rPr>
              <a:t>29.08.2019</a:t>
            </a:fld>
            <a:endParaRPr lang="nb-NO">
              <a:effectLst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6E0AB14-683A-42AB-B06A-453AE6798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r>
              <a:rPr lang="en-US">
                <a:effectLst/>
              </a:rPr>
              <a:t>EECCA and SEE, Geneva, May 2018</a:t>
            </a:r>
            <a:endParaRPr lang="nb-NO">
              <a:effectLst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7D00B2F-BA34-4582-B44E-16A8F8B09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21DE3333-25BC-4DDC-957A-9E12102AA867}" type="slidenum">
              <a:rPr lang="nb-NO" smtClean="0">
                <a:effectLst/>
              </a:rPr>
              <a:t>‹#›</a:t>
            </a:fld>
            <a:endParaRPr lang="nb-NO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002181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382000" cy="838200"/>
          </a:xfrm>
          <a:effectLst/>
        </p:spPr>
        <p:txBody>
          <a:bodyPr/>
          <a:lstStyle/>
          <a:p>
            <a:r>
              <a:rPr lang="nb-NO">
                <a:effectLst/>
              </a:rPr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533400" y="1752600"/>
            <a:ext cx="4114800" cy="4648200"/>
          </a:xfrm>
          <a:effectLst/>
        </p:spPr>
        <p:txBody>
          <a:bodyPr/>
          <a:lstStyle/>
          <a:p>
            <a:pPr lvl="0"/>
            <a:r>
              <a:rPr lang="nb-NO">
                <a:effectLst/>
              </a:rPr>
              <a:t>Rediger tekststiler i malen</a:t>
            </a:r>
          </a:p>
          <a:p>
            <a:pPr lvl="1"/>
            <a:r>
              <a:rPr lang="nb-NO">
                <a:effectLst/>
              </a:rPr>
              <a:t>Andre nivå</a:t>
            </a:r>
          </a:p>
          <a:p>
            <a:pPr lvl="2"/>
            <a:r>
              <a:rPr lang="nb-NO">
                <a:effectLst/>
              </a:rPr>
              <a:t>Tredje nivå</a:t>
            </a:r>
          </a:p>
          <a:p>
            <a:pPr lvl="3"/>
            <a:r>
              <a:rPr lang="nb-NO">
                <a:effectLst/>
              </a:rPr>
              <a:t>Fjerde nivå</a:t>
            </a:r>
          </a:p>
          <a:p>
            <a:pPr lvl="4"/>
            <a:r>
              <a:rPr lang="nb-NO">
                <a:effectLst/>
              </a:rPr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4114800" cy="4648200"/>
          </a:xfrm>
          <a:effectLst/>
        </p:spPr>
        <p:txBody>
          <a:bodyPr/>
          <a:lstStyle/>
          <a:p>
            <a:pPr lvl="0"/>
            <a:r>
              <a:rPr lang="nb-NO">
                <a:effectLst/>
              </a:rPr>
              <a:t>Rediger tekststiler i malen</a:t>
            </a:r>
          </a:p>
          <a:p>
            <a:pPr lvl="1"/>
            <a:r>
              <a:rPr lang="nb-NO">
                <a:effectLst/>
              </a:rPr>
              <a:t>Andre nivå</a:t>
            </a:r>
          </a:p>
          <a:p>
            <a:pPr lvl="2"/>
            <a:r>
              <a:rPr lang="nb-NO">
                <a:effectLst/>
              </a:rPr>
              <a:t>Tredje nivå</a:t>
            </a:r>
          </a:p>
          <a:p>
            <a:pPr lvl="3"/>
            <a:r>
              <a:rPr lang="nb-NO">
                <a:effectLst/>
              </a:rPr>
              <a:t>Fjerde nivå</a:t>
            </a:r>
          </a:p>
          <a:p>
            <a:pPr lvl="4"/>
            <a:r>
              <a:rPr lang="nb-NO">
                <a:effectLst/>
              </a:rPr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7315200" y="6516688"/>
            <a:ext cx="990600" cy="2286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fld id="{D775CFAC-BB2B-4B53-9F08-5BEE7D1D5F7C}" type="datetime1">
              <a:rPr lang="nb-NO" smtClean="0">
                <a:effectLst/>
              </a:rPr>
              <a:t>29.08.2019</a:t>
            </a:fld>
            <a:endParaRPr lang="nb-NO">
              <a:effectLst/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5029200" y="6516688"/>
            <a:ext cx="2133600" cy="228600"/>
          </a:xfr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r>
              <a:rPr lang="en-US">
                <a:effectLst/>
              </a:rPr>
              <a:t>EECCA and SEE, Geneva, May 2018</a:t>
            </a:r>
            <a:endParaRPr lang="nb-NO">
              <a:effectLst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458200" y="6505579"/>
            <a:ext cx="469900" cy="239713"/>
          </a:xfr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9F374E1C-972D-4AE3-A1FA-334797C203C7}" type="slidenum">
              <a:rPr lang="nb-NO" altLang="nb-NO">
                <a:effectLst/>
              </a:rPr>
              <a:t>‹#›</a:t>
            </a:fld>
            <a:endParaRPr lang="nb-NO" altLang="nb-NO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0558447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27168" cy="1143000"/>
          </a:xfrm>
          <a:prstGeom prst="rect">
            <a:avLst/>
          </a:prstGeom>
          <a:effectLst/>
        </p:spPr>
        <p:txBody>
          <a:bodyPr vert="horz" lIns="0" tIns="0" rIns="0" bIns="0" rtlCol="0" anchor="t">
            <a:normAutofit/>
          </a:bodyPr>
          <a:lstStyle/>
          <a:p>
            <a:r>
              <a:rPr lang="nb-NO">
                <a:effectLst/>
              </a:rPr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59632" y="1412776"/>
            <a:ext cx="7427168" cy="424847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>
                <a:effectLst/>
              </a:rPr>
              <a:t>Klikk for å redigere tekststiler i malen</a:t>
            </a:r>
          </a:p>
          <a:p>
            <a:pPr lvl="1"/>
            <a:r>
              <a:rPr lang="nb-NO">
                <a:effectLst/>
              </a:rPr>
              <a:t>Andre nivå</a:t>
            </a:r>
          </a:p>
          <a:p>
            <a:pPr lvl="2"/>
            <a:r>
              <a:rPr lang="nb-NO">
                <a:effectLst/>
              </a:rPr>
              <a:t>Tredje nivå</a:t>
            </a:r>
          </a:p>
          <a:p>
            <a:pPr lvl="3"/>
            <a:r>
              <a:rPr lang="nb-NO">
                <a:effectLst/>
              </a:rPr>
              <a:t>Fjerde nivå</a:t>
            </a:r>
          </a:p>
          <a:p>
            <a:pPr lvl="4"/>
            <a:r>
              <a:rPr lang="nb-NO">
                <a:effectLst/>
              </a:rPr>
              <a:t>Femte nivå</a:t>
            </a:r>
          </a:p>
        </p:txBody>
      </p:sp>
      <p:cxnSp>
        <p:nvCxnSpPr>
          <p:cNvPr id="8" name="Rett linje 7"/>
          <p:cNvCxnSpPr/>
          <p:nvPr/>
        </p:nvCxnSpPr>
        <p:spPr>
          <a:xfrm>
            <a:off x="1283696" y="6135176"/>
            <a:ext cx="7380000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54000">
                  <a:srgbClr val="82B061"/>
                </a:gs>
                <a:gs pos="100000">
                  <a:srgbClr val="D3FFAF"/>
                </a:gs>
              </a:gsLst>
              <a:lin ang="4800000" scaled="0"/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046912" y="6453337"/>
            <a:ext cx="981472" cy="288032"/>
          </a:xfrm>
          <a:prstGeom prst="rect">
            <a:avLst/>
          </a:prstGeom>
          <a:effectLst/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fld id="{3ECB748F-3ACA-4471-BFAA-E4875CD78A5B}" type="datetimeFigureOut">
              <a:rPr lang="nb-NO" smtClean="0">
                <a:effectLst/>
              </a:rPr>
              <a:t>29.08.2019</a:t>
            </a:fld>
            <a:endParaRPr lang="nb-NO">
              <a:effectLst/>
            </a:endParaRPr>
          </a:p>
        </p:txBody>
      </p:sp>
      <p:sp>
        <p:nvSpPr>
          <p:cNvPr id="1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27984" y="6453337"/>
            <a:ext cx="2520280" cy="288032"/>
          </a:xfrm>
          <a:prstGeom prst="rect">
            <a:avLst/>
          </a:prstGeom>
          <a:effectLst/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>
                <a:effectLst/>
              </a:rPr>
              <a:t>EECCA and SEE, Geneva, May 2018</a:t>
            </a:r>
            <a:endParaRPr lang="nb-NO">
              <a:effectLst/>
            </a:endParaRPr>
          </a:p>
        </p:txBody>
      </p:sp>
      <p:sp>
        <p:nvSpPr>
          <p:cNvPr id="1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172400" y="6453337"/>
            <a:ext cx="514400" cy="288032"/>
          </a:xfrm>
          <a:prstGeom prst="rect">
            <a:avLst/>
          </a:prstGeom>
          <a:effectLst/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fld id="{11623251-EE32-4CBF-AD53-D522594F4345}" type="slidenum">
              <a:rPr lang="nb-NO" smtClean="0">
                <a:effectLst/>
              </a:rPr>
              <a:t>‹#›</a:t>
            </a:fld>
            <a:endParaRPr lang="nb-NO">
              <a:effectLst/>
            </a:endParaRPr>
          </a:p>
        </p:txBody>
      </p:sp>
      <p:cxnSp>
        <p:nvCxnSpPr>
          <p:cNvPr id="10" name="Rett linje 9"/>
          <p:cNvCxnSpPr/>
          <p:nvPr/>
        </p:nvCxnSpPr>
        <p:spPr>
          <a:xfrm>
            <a:off x="1283696" y="6135176"/>
            <a:ext cx="7380000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54000">
                  <a:srgbClr val="82B061"/>
                </a:gs>
                <a:gs pos="100000">
                  <a:srgbClr val="D3FFAF"/>
                </a:gs>
              </a:gsLst>
              <a:lin ang="4800000" scaled="0"/>
              <a:tileRect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lassholder for innhold 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36" y="6204768"/>
            <a:ext cx="2376264" cy="46459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3852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649" r:id="rId11"/>
    <p:sldLayoutId id="2147483650" r:id="rId12"/>
    <p:sldLayoutId id="2147483663" r:id="rId13"/>
    <p:sldLayoutId id="2147483661" r:id="rId14"/>
    <p:sldLayoutId id="2147483660" r:id="rId15"/>
    <p:sldLayoutId id="2147483675" r:id="rId16"/>
    <p:sldLayoutId id="2147483674" r:id="rId17"/>
    <p:sldLayoutId id="2147483668" r:id="rId18"/>
    <p:sldLayoutId id="2147483688" r:id="rId19"/>
  </p:sldLayoutIdLst>
  <p:transition/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  <a:effectLst/>
        </a:defRPr>
      </a:lvl2pPr>
      <a:lvl3pPr eaLnBrk="1" hangingPunct="1">
        <a:defRPr>
          <a:solidFill>
            <a:schemeClr val="tx2"/>
          </a:solidFill>
          <a:effectLst/>
        </a:defRPr>
      </a:lvl3pPr>
      <a:lvl4pPr eaLnBrk="1" hangingPunct="1">
        <a:defRPr>
          <a:solidFill>
            <a:schemeClr val="tx2"/>
          </a:solidFill>
          <a:effectLst/>
        </a:defRPr>
      </a:lvl4pPr>
      <a:lvl5pPr eaLnBrk="1" hangingPunct="1">
        <a:defRPr>
          <a:solidFill>
            <a:schemeClr val="tx2"/>
          </a:solidFill>
          <a:effectLst/>
        </a:defRPr>
      </a:lvl5pPr>
      <a:lvl6pPr eaLnBrk="1" hangingPunct="1">
        <a:defRPr>
          <a:solidFill>
            <a:schemeClr val="tx2"/>
          </a:solidFill>
          <a:effectLst/>
        </a:defRPr>
      </a:lvl6pPr>
      <a:lvl7pPr eaLnBrk="1" hangingPunct="1">
        <a:defRPr>
          <a:solidFill>
            <a:schemeClr val="tx2"/>
          </a:solidFill>
          <a:effectLst/>
        </a:defRPr>
      </a:lvl7pPr>
      <a:lvl8pPr eaLnBrk="1" hangingPunct="1">
        <a:defRPr>
          <a:solidFill>
            <a:schemeClr val="tx2"/>
          </a:solidFill>
          <a:effectLst/>
        </a:defRPr>
      </a:lvl8pPr>
      <a:lvl9pPr eaLnBrk="1" hangingPunct="1">
        <a:defRPr>
          <a:solidFill>
            <a:schemeClr val="tx2"/>
          </a:solidFill>
          <a:effectLst/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nb-NO">
          <a:effectLst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419842-592E-434F-A9A0-9D056E879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776" y="1052736"/>
            <a:ext cx="8604448" cy="2387600"/>
          </a:xfrm>
          <a:effectLst/>
        </p:spPr>
        <p:txBody>
          <a:bodyPr>
            <a:normAutofit fontScale="90000"/>
          </a:bodyPr>
          <a:lstStyle/>
          <a:p>
            <a:pPr rtl="0"/>
            <a:r>
              <a:rPr lang="ru-RU" sz="6000" b="1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Недостающие товары и сезонность спроса и предложения</a:t>
            </a:r>
            <a:br>
              <a:rPr lang="ru-RU" sz="6000" b="1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</a:br>
            <a:endParaRPr lang="ru-RU" sz="6000" b="1" i="0" u="none" strike="noStrike" dirty="0" smtId="4294967295">
              <a:effectLst/>
              <a:highlight>
                <a:srgbClr val="000000">
                  <a:alpha val="0"/>
                </a:srgbClr>
              </a:highlight>
              <a:latin typeface="Arial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A0095F8-98D7-4910-A38E-D9915094E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151" y="3861048"/>
            <a:ext cx="7481697" cy="1339982"/>
          </a:xfrm>
          <a:effectLst/>
        </p:spPr>
        <p:txBody>
          <a:bodyPr>
            <a:normAutofit fontScale="82500" lnSpcReduction="20000"/>
          </a:bodyPr>
          <a:lstStyle/>
          <a:p>
            <a:pPr rtl="0"/>
            <a:r>
              <a:rPr lang="ru-RU" sz="2400" b="0" i="0" u="none" cap="non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Региональный семинар по индексам потребительских цен </a:t>
            </a:r>
          </a:p>
          <a:p>
            <a:pPr rtl="0"/>
            <a:r>
              <a:rPr lang="ru-RU" sz="2400" b="0" i="0" u="none" cap="non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11-13 сентября 2019 года</a:t>
            </a:r>
          </a:p>
          <a:p>
            <a:pPr rtl="0"/>
            <a:r>
              <a:rPr lang="ru-RU" sz="2400" b="0" i="0" u="none" cap="non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Минск, Беларусь</a:t>
            </a:r>
          </a:p>
          <a:p>
            <a:pPr rtl="0"/>
            <a:r>
              <a:rPr lang="ru-RU" sz="2400" b="0" i="0" u="none" cap="non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Raj@ssb.no</a:t>
            </a:r>
          </a:p>
        </p:txBody>
      </p:sp>
    </p:spTree>
    <p:extLst>
      <p:ext uri="{BB962C8B-B14F-4D97-AF65-F5344CB8AC3E}">
        <p14:creationId xmlns:p14="http://schemas.microsoft.com/office/powerpoint/2010/main" val="42947105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5" y="668690"/>
            <a:ext cx="7272807" cy="839372"/>
          </a:xfrm>
          <a:effectLst/>
        </p:spPr>
        <p:txBody>
          <a:bodyPr>
            <a:noAutofit/>
          </a:bodyPr>
          <a:lstStyle/>
          <a:p>
            <a:pPr rtl="0"/>
            <a:r>
              <a:rPr lang="ru-RU" sz="4000" b="1" i="0" u="none" strike="noStrike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 Narrow"/>
              </a:rPr>
              <a:t>Перенести окончательную наблюдаемую цену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00287" y="1970487"/>
            <a:ext cx="2185988" cy="3458765"/>
          </a:xfrm>
          <a:effectLst/>
        </p:spPr>
        <p:txBody>
          <a:bodyPr/>
          <a:lstStyle/>
          <a:p>
            <a:pPr marL="457200" indent="-457200">
              <a:buSzPct val="150000"/>
              <a:buNone/>
            </a:pPr>
            <a:endParaRPr lang="en-GB" altLang="nb-NO" sz="1200" b="1">
              <a:effectLst/>
              <a:latin typeface="Times New Roman" panose="02020603050405020304" pitchFamily="18" charset="0"/>
            </a:endParaRPr>
          </a:p>
          <a:p>
            <a:pPr marL="457200" indent="-457200">
              <a:buSzPct val="150000"/>
              <a:buNone/>
            </a:pPr>
            <a:endParaRPr lang="en-GB" altLang="nb-NO" sz="1200">
              <a:effectLst/>
              <a:latin typeface="Times New Roman" panose="02020603050405020304" pitchFamily="18" charset="0"/>
            </a:endParaRPr>
          </a:p>
          <a:p>
            <a:pPr marL="457200" indent="-457200">
              <a:buSzPct val="150000"/>
              <a:buNone/>
            </a:pPr>
            <a:endParaRPr lang="en-GB" altLang="nb-NO" sz="120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2765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5"/>
            <a:ext cx="7416823" cy="4176464"/>
          </a:xfr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pPr rtl="0"/>
            <a:r>
              <a:rPr lang="ru-RU" sz="12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10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>
          <a:xfrm>
            <a:off x="2000252" y="70720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 sz="135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7777027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848872" cy="1152128"/>
          </a:xfrm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Вернуть к «нормальному состоянию»?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67544" y="1412776"/>
            <a:ext cx="8208912" cy="4464496"/>
          </a:xfrm>
          <a:effectLst/>
        </p:spPr>
        <p:txBody>
          <a:bodyPr>
            <a:normAutofit fontScale="95000"/>
          </a:bodyPr>
          <a:lstStyle/>
          <a:p>
            <a:pPr lvl="0" rtl="0"/>
            <a:r>
              <a:rPr lang="ru-RU" sz="2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Цена в последний месяц сезона может считаться слишком низкой, если продукция продается</a:t>
            </a:r>
          </a:p>
          <a:p>
            <a:pPr lvl="1" rtl="0"/>
            <a:r>
              <a:rPr lang="ru-RU" sz="2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Например, летняя и зимняя одежда</a:t>
            </a:r>
          </a:p>
          <a:p>
            <a:pPr lvl="0" rtl="0"/>
            <a:r>
              <a:rPr lang="ru-RU" sz="2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Окончательная цена перед периодом продаж может считаться «нормальной» ценой.</a:t>
            </a:r>
          </a:p>
          <a:p>
            <a:pPr lvl="0" rtl="0"/>
            <a:r>
              <a:rPr lang="ru-RU" sz="2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Средняя наблюдаемая цена в прошлом сезоне может считаться «нормальной» ценой.</a:t>
            </a:r>
          </a:p>
          <a:p>
            <a:pPr lvl="1" rtl="0"/>
            <a:r>
              <a:rPr lang="ru-RU" sz="2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Например, если цены изменчивы также в течение сезона (фрукты, овощи)</a:t>
            </a:r>
          </a:p>
          <a:p>
            <a:endParaRPr lang="nl-NL" dirty="0">
              <a:effectLst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pPr rtl="0"/>
            <a:r>
              <a:rPr lang="ru-RU" sz="12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61587859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488831" cy="1206134"/>
          </a:xfrm>
          <a:effectLst/>
        </p:spPr>
        <p:txBody>
          <a:bodyPr/>
          <a:lstStyle/>
          <a:p>
            <a:pPr rtl="0"/>
            <a:r>
              <a:rPr lang="ru-RU" sz="40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swald"/>
              </a:rPr>
              <a:t>Перенос средней цены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pPr rtl="0"/>
            <a:r>
              <a:rPr lang="ru-RU" sz="12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 Light"/>
              </a:rPr>
              <a:t>12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95794187"/>
              </p:ext>
            </p:extLst>
          </p:nvPr>
        </p:nvGraphicFramePr>
        <p:xfrm>
          <a:off x="611560" y="1754814"/>
          <a:ext cx="7704855" cy="4194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3032829" y="2281059"/>
            <a:ext cx="1053117" cy="3000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350">
              <a:effectLst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>
          <a:xfrm>
            <a:off x="2845035" y="2127818"/>
            <a:ext cx="1066109" cy="445863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27432" tIns="17145" rIns="27432" bIns="17145" anchor="ctr" upright="1"/>
          <a:lstStyle>
            <a:lvl1pPr marL="0" indent="0">
              <a:defRPr sz="1100">
                <a:effectLst/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effectLst/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effectLst/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effectLst/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effectLst/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effectLst/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effectLst/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effectLst/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effectLst/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>
                <a:effectLst/>
              </a:defRPr>
            </a:pPr>
            <a:r>
              <a:rPr lang="ru-RU" sz="900" b="0" i="0" u="none" strike="noStrike" dirty="0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Верните к «нормальному состоянию»1. месяц (например, средняя цена)</a:t>
            </a:r>
          </a:p>
        </p:txBody>
      </p:sp>
    </p:spTree>
    <p:extLst>
      <p:ext uri="{BB962C8B-B14F-4D97-AF65-F5344CB8AC3E}">
        <p14:creationId xmlns:p14="http://schemas.microsoft.com/office/powerpoint/2010/main" val="266888523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99592" y="476673"/>
            <a:ext cx="6629921" cy="947578"/>
          </a:xfrm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Вменение</a:t>
            </a:r>
            <a:br>
              <a:rPr lang="ru-RU" sz="40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</a:br>
            <a:endParaRPr lang="ru-RU" sz="4000" b="1" i="0" u="none" strike="noStrike" smtId="4294967295">
              <a:effectLst/>
              <a:highlight>
                <a:srgbClr val="000000">
                  <a:alpha val="0"/>
                </a:srgbClr>
              </a:highlight>
              <a:latin typeface="Arial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539552" y="1340768"/>
            <a:ext cx="8147248" cy="4608512"/>
          </a:xfrm>
          <a:effectLst/>
        </p:spPr>
        <p:txBody>
          <a:bodyPr>
            <a:normAutofit/>
          </a:bodyPr>
          <a:lstStyle/>
          <a:p>
            <a:pPr rtl="0"/>
            <a:r>
              <a:rPr lang="ru-RU" sz="2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Вменять цены на несезонные товары, используя динамику цен на несезонные товары в рамках одной и той же группы КИПЦ</a:t>
            </a:r>
          </a:p>
          <a:p>
            <a:endParaRPr lang="en-GB">
              <a:effectLst/>
            </a:endParaRPr>
          </a:p>
          <a:p>
            <a:pPr rtl="0"/>
            <a:r>
              <a:rPr lang="ru-RU" sz="2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Два метода: </a:t>
            </a:r>
          </a:p>
          <a:p>
            <a:pPr lvl="1" rtl="0"/>
            <a:r>
              <a:rPr lang="ru-RU" sz="2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Все позиции в группе КИПЦ (всесезонная оценка)</a:t>
            </a:r>
          </a:p>
          <a:p>
            <a:pPr lvl="1" rtl="0"/>
            <a:r>
              <a:rPr lang="ru-RU" sz="2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Некоторые из пунктов в группе КИПЦ (Контрсезонная оценка)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pPr rtl="0"/>
            <a:r>
              <a:rPr lang="ru-RU" sz="12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72770275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764704"/>
            <a:ext cx="6912768" cy="829771"/>
          </a:xfrm>
          <a:effectLst/>
        </p:spPr>
        <p:txBody>
          <a:bodyPr>
            <a:normAutofit/>
          </a:bodyPr>
          <a:lstStyle/>
          <a:p>
            <a:pPr rtl="0"/>
            <a:r>
              <a:rPr lang="ru-RU" sz="31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</a:rPr>
              <a:t>Вменение на основе товаров в сезоне </a:t>
            </a:r>
            <a:r>
              <a:rPr lang="ru-RU" sz="18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</a:rPr>
              <a:t/>
            </a:r>
            <a:br>
              <a:rPr lang="ru-RU" sz="18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Times New Roman"/>
              </a:rPr>
            </a:br>
            <a:endParaRPr lang="ru-RU" sz="1800" b="1" i="0" u="none" strike="noStrike" smtId="4294967295">
              <a:effectLst/>
              <a:highlight>
                <a:srgbClr val="000000">
                  <a:alpha val="0"/>
                </a:srgbClr>
              </a:highlight>
              <a:latin typeface="Times New Roman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00287" y="1970487"/>
            <a:ext cx="2185988" cy="3458765"/>
          </a:xfrm>
          <a:effectLst/>
        </p:spPr>
        <p:txBody>
          <a:bodyPr/>
          <a:lstStyle/>
          <a:p>
            <a:pPr marL="457200" indent="-457200">
              <a:buSzPct val="150000"/>
              <a:buNone/>
            </a:pPr>
            <a:endParaRPr lang="en-GB" altLang="nb-NO" sz="1200">
              <a:effectLst/>
              <a:latin typeface="Times New Roman" panose="02020603050405020304" pitchFamily="18" charset="0"/>
            </a:endParaRPr>
          </a:p>
          <a:p>
            <a:pPr marL="457200" indent="-457200">
              <a:buSzPct val="150000"/>
              <a:buNone/>
            </a:pPr>
            <a:endParaRPr lang="en-GB" altLang="nb-NO" sz="1200">
              <a:effectLst/>
              <a:latin typeface="Times New Roman" panose="02020603050405020304" pitchFamily="18" charset="0"/>
            </a:endParaRPr>
          </a:p>
          <a:p>
            <a:pPr marL="457200" indent="-457200">
              <a:buSzPct val="150000"/>
              <a:buNone/>
            </a:pPr>
            <a:endParaRPr lang="en-GB" altLang="nb-NO" sz="120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2867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04864"/>
            <a:ext cx="6408712" cy="3600400"/>
          </a:xfr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pPr rtl="0"/>
            <a:r>
              <a:rPr lang="ru-RU" sz="12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14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>
          <a:xfrm>
            <a:off x="2000252" y="70720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 sz="135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835779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31640" y="437722"/>
            <a:ext cx="5915025" cy="739030"/>
          </a:xfrm>
          <a:effectLst/>
        </p:spPr>
        <p:txBody>
          <a:bodyPr/>
          <a:lstStyle/>
          <a:p>
            <a:pPr rtl="0"/>
            <a:r>
              <a:rPr lang="ru-RU" sz="40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Всесезонная оценка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3528" y="1340769"/>
            <a:ext cx="8280920" cy="4680520"/>
          </a:xfrm>
          <a:effectLst/>
        </p:spPr>
        <p:txBody>
          <a:bodyPr/>
          <a:lstStyle/>
          <a:p>
            <a:pPr rtl="0"/>
            <a:r>
              <a:rPr lang="ru-RU" sz="2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Используйте развитие цены всех товаров</a:t>
            </a:r>
          </a:p>
          <a:p>
            <a:pPr lvl="1"/>
            <a:endParaRPr lang="en-GB">
              <a:effectLst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pPr rtl="0"/>
            <a:r>
              <a:rPr lang="ru-RU" sz="12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15</a:t>
            </a:r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812834"/>
              </p:ext>
            </p:extLst>
          </p:nvPr>
        </p:nvGraphicFramePr>
        <p:xfrm>
          <a:off x="1115616" y="2204864"/>
          <a:ext cx="7056784" cy="3672405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804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КИПЦ 0116</a:t>
                      </a:r>
                    </a:p>
                  </a:txBody>
                  <a:tcPr marL="5358" marR="5358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Фрукты</a:t>
                      </a:r>
                    </a:p>
                  </a:txBody>
                  <a:tcPr marL="5358" marR="5358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КИПЦ 01161 </a:t>
                      </a:r>
                    </a:p>
                  </a:txBody>
                  <a:tcPr marL="5358" marR="5358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Свежие фрукты</a:t>
                      </a:r>
                    </a:p>
                  </a:txBody>
                  <a:tcPr marL="5358" marR="5358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58" marR="5358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58" marR="5358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58" marR="5358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Бананы</a:t>
                      </a:r>
                    </a:p>
                  </a:txBody>
                  <a:tcPr marL="5358" marR="5358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58" marR="5358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Яблоки</a:t>
                      </a:r>
                    </a:p>
                  </a:txBody>
                  <a:tcPr marL="5358" marR="5358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58" marR="5358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Груши</a:t>
                      </a:r>
                    </a:p>
                  </a:txBody>
                  <a:tcPr marL="5358" marR="5358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58" marR="5358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Виноград</a:t>
                      </a:r>
                    </a:p>
                  </a:txBody>
                  <a:tcPr marL="5358" marR="5358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58" marR="5358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noProof="0" smtId="4294967295">
                          <a:solidFill>
                            <a:srgbClr val="FF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Дыни</a:t>
                      </a:r>
                      <a:r>
                        <a:rPr lang="ru-RU" sz="1100" b="0" i="0" u="none" strike="noStrike" noProof="0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 (сезонный товар)</a:t>
                      </a:r>
                    </a:p>
                  </a:txBody>
                  <a:tcPr marL="5358" marR="5358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58" marR="5358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Апельсины</a:t>
                      </a:r>
                    </a:p>
                  </a:txBody>
                  <a:tcPr marL="5358" marR="5358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84675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485905" cy="792088"/>
          </a:xfrm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Контрсезонная оценка</a:t>
            </a:r>
            <a:br>
              <a:rPr lang="ru-RU" sz="40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</a:br>
            <a:endParaRPr lang="ru-RU" sz="4000" b="1" i="0" u="none" strike="noStrike" smtId="4294967295">
              <a:effectLst/>
              <a:highlight>
                <a:srgbClr val="000000">
                  <a:alpha val="0"/>
                </a:srgbClr>
              </a:highlight>
              <a:latin typeface="Arial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4896544"/>
          </a:xfrm>
          <a:effectLst/>
        </p:spPr>
        <p:txBody>
          <a:bodyPr/>
          <a:lstStyle/>
          <a:p>
            <a:pPr rtl="0">
              <a:spcBef>
                <a:spcPts val="900"/>
              </a:spcBef>
            </a:pPr>
            <a:r>
              <a:rPr lang="ru-RU" sz="2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Использовать динамику цен сезонных товаров в сезоне</a:t>
            </a:r>
          </a:p>
          <a:p>
            <a:pPr marL="257175" lvl="1" indent="-257175">
              <a:spcBef>
                <a:spcPts val="900"/>
              </a:spcBef>
            </a:pPr>
            <a:endParaRPr lang="en-GB">
              <a:effectLst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pPr rtl="0"/>
            <a:r>
              <a:rPr lang="ru-RU" sz="12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16</a:t>
            </a:r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236015"/>
              </p:ext>
            </p:extLst>
          </p:nvPr>
        </p:nvGraphicFramePr>
        <p:xfrm>
          <a:off x="1259632" y="2060848"/>
          <a:ext cx="7128793" cy="3960431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2121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3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3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995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КИПЦ 0312 </a:t>
                      </a:r>
                    </a:p>
                  </a:txBody>
                  <a:tcPr marL="5358" marR="5358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Одежда</a:t>
                      </a:r>
                    </a:p>
                  </a:txBody>
                  <a:tcPr marL="5358" marR="5358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58" marR="5358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76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КИПЦ 03121 </a:t>
                      </a:r>
                    </a:p>
                  </a:txBody>
                  <a:tcPr marL="5358" marR="5358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Мужская одежда</a:t>
                      </a:r>
                    </a:p>
                  </a:txBody>
                  <a:tcPr marL="5358" marR="5358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b-NO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429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58" marR="5358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58" marR="5358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58" marR="5358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429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58" marR="5358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Носки</a:t>
                      </a:r>
                    </a:p>
                  </a:txBody>
                  <a:tcPr marL="5358" marR="5358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58" marR="5358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429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58" marR="5358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Футболка</a:t>
                      </a:r>
                    </a:p>
                  </a:txBody>
                  <a:tcPr marL="5358" marR="5358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58" marR="5358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429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58" marR="5358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Свитер, хлопок</a:t>
                      </a:r>
                    </a:p>
                  </a:txBody>
                  <a:tcPr marL="5358" marR="5358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b-NO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429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58" marR="5358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Костюм</a:t>
                      </a:r>
                    </a:p>
                  </a:txBody>
                  <a:tcPr marL="5358" marR="5358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58" marR="5358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429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58" marR="5358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Рубашка, длинные рукава</a:t>
                      </a:r>
                    </a:p>
                  </a:txBody>
                  <a:tcPr marL="5358" marR="5358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b-NO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429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58" marR="5358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Рубашка, короткие рукава</a:t>
                      </a:r>
                    </a:p>
                  </a:txBody>
                  <a:tcPr marL="5358" marR="5358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b-NO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429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58" marR="5358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Джинсы</a:t>
                      </a:r>
                    </a:p>
                  </a:txBody>
                  <a:tcPr marL="5358" marR="5358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58" marR="5358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429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58" marR="5358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Пижама</a:t>
                      </a:r>
                    </a:p>
                  </a:txBody>
                  <a:tcPr marL="5358" marR="5358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58" marR="5358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0429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58" marR="5358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noProof="0" smtId="4294967295">
                          <a:solidFill>
                            <a:srgbClr val="FF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Шорты</a:t>
                      </a:r>
                    </a:p>
                  </a:txBody>
                  <a:tcPr marL="5358" marR="5358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noProof="0" smtId="4294967295">
                          <a:solidFill>
                            <a:srgbClr val="000000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(Сезонный товар)</a:t>
                      </a:r>
                    </a:p>
                  </a:txBody>
                  <a:tcPr marL="5358" marR="5358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0429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58" marR="5358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Arial"/>
                        </a:rPr>
                        <a:t>Летние брюки</a:t>
                      </a:r>
                    </a:p>
                  </a:txBody>
                  <a:tcPr marL="5358" marR="5358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b-NO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000833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9552" y="332657"/>
            <a:ext cx="8147248" cy="864095"/>
          </a:xfrm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Все-или контрсезонная оценка?</a:t>
            </a:r>
            <a:r>
              <a:rPr lang="ru-RU" sz="22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/>
            </a:r>
            <a:br>
              <a:rPr lang="ru-RU" sz="22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</a:br>
            <a:r>
              <a:rPr lang="ru-RU" sz="22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/>
            </a:r>
            <a:br>
              <a:rPr lang="ru-RU" sz="22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</a:br>
            <a:r>
              <a:rPr lang="ru-RU" sz="22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		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79512" y="1340768"/>
            <a:ext cx="9144000" cy="6192687"/>
          </a:xfrm>
          <a:effectLst/>
        </p:spPr>
        <p:txBody>
          <a:bodyPr>
            <a:normAutofit/>
          </a:bodyPr>
          <a:lstStyle/>
          <a:p>
            <a:pPr rtl="0"/>
            <a:r>
              <a:rPr lang="ru-RU" sz="28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Межсезонье</a:t>
            </a:r>
            <a:r>
              <a:rPr lang="ru-RU" sz="2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 выгодно для групп потребления, которые содержат как сезонные, так и несезонные товары </a:t>
            </a:r>
          </a:p>
          <a:p>
            <a:pPr rtl="0"/>
            <a:r>
              <a:rPr lang="ru-RU" sz="2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Обычно два сезона для сезонных товаров</a:t>
            </a:r>
          </a:p>
          <a:p>
            <a:pPr lvl="1" rtl="0"/>
            <a:r>
              <a:rPr lang="ru-RU" sz="2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Например, летняя и зимняя одежда</a:t>
            </a:r>
          </a:p>
          <a:p>
            <a:pPr lvl="1"/>
            <a:endParaRPr lang="en-GB">
              <a:effectLst/>
            </a:endParaRPr>
          </a:p>
          <a:p>
            <a:pPr rtl="0"/>
            <a:r>
              <a:rPr lang="ru-RU" sz="28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Всесезонный</a:t>
            </a:r>
            <a:r>
              <a:rPr lang="ru-RU" sz="2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 товар может быть предпочтительным в других случаях</a:t>
            </a:r>
          </a:p>
          <a:p>
            <a:endParaRPr lang="nl-NL">
              <a:effectLst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pPr rtl="0"/>
            <a:r>
              <a:rPr lang="ru-RU" sz="12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42261159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graphicFrame>
        <p:nvGraphicFramePr>
          <p:cNvPr id="156" name="Object 15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2" y="1590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Picture 1" descr="rId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590"/>
                        <a:ext cx="1190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" name="Freeform 198"/>
          <p:cNvSpPr/>
          <p:nvPr/>
        </p:nvSpPr>
        <p:spPr>
          <a:xfrm>
            <a:off x="769325" y="961028"/>
            <a:ext cx="3598082" cy="4815028"/>
          </a:xfrm>
          <a:custGeom>
            <a:avLst/>
            <a:gdLst>
              <a:gd name="connsiteX0" fmla="*/ 0 w 2606634"/>
              <a:gd name="connsiteY0" fmla="*/ 0 h 1620982"/>
              <a:gd name="connsiteX1" fmla="*/ 17813 w 2606634"/>
              <a:gd name="connsiteY1" fmla="*/ 184068 h 1620982"/>
              <a:gd name="connsiteX2" fmla="*/ 77189 w 2606634"/>
              <a:gd name="connsiteY2" fmla="*/ 385948 h 1620982"/>
              <a:gd name="connsiteX3" fmla="*/ 154379 w 2606634"/>
              <a:gd name="connsiteY3" fmla="*/ 552203 h 1620982"/>
              <a:gd name="connsiteX4" fmla="*/ 296883 w 2606634"/>
              <a:gd name="connsiteY4" fmla="*/ 748146 h 1620982"/>
              <a:gd name="connsiteX5" fmla="*/ 486888 w 2606634"/>
              <a:gd name="connsiteY5" fmla="*/ 932213 h 1620982"/>
              <a:gd name="connsiteX6" fmla="*/ 665018 w 2606634"/>
              <a:gd name="connsiteY6" fmla="*/ 1068779 h 1620982"/>
              <a:gd name="connsiteX7" fmla="*/ 908462 w 2606634"/>
              <a:gd name="connsiteY7" fmla="*/ 1211283 h 1620982"/>
              <a:gd name="connsiteX8" fmla="*/ 1122218 w 2606634"/>
              <a:gd name="connsiteY8" fmla="*/ 1318161 h 1620982"/>
              <a:gd name="connsiteX9" fmla="*/ 1430976 w 2606634"/>
              <a:gd name="connsiteY9" fmla="*/ 1430977 h 1620982"/>
              <a:gd name="connsiteX10" fmla="*/ 1686296 w 2606634"/>
              <a:gd name="connsiteY10" fmla="*/ 1502229 h 1620982"/>
              <a:gd name="connsiteX11" fmla="*/ 2054431 w 2606634"/>
              <a:gd name="connsiteY11" fmla="*/ 1573481 h 1620982"/>
              <a:gd name="connsiteX12" fmla="*/ 2339439 w 2606634"/>
              <a:gd name="connsiteY12" fmla="*/ 1603169 h 1620982"/>
              <a:gd name="connsiteX13" fmla="*/ 2606634 w 2606634"/>
              <a:gd name="connsiteY13" fmla="*/ 1620982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06634" h="1620982">
                <a:moveTo>
                  <a:pt x="0" y="0"/>
                </a:moveTo>
                <a:cubicBezTo>
                  <a:pt x="2474" y="59871"/>
                  <a:pt x="4948" y="119743"/>
                  <a:pt x="17813" y="184068"/>
                </a:cubicBezTo>
                <a:cubicBezTo>
                  <a:pt x="30678" y="248393"/>
                  <a:pt x="54428" y="324592"/>
                  <a:pt x="77189" y="385948"/>
                </a:cubicBezTo>
                <a:cubicBezTo>
                  <a:pt x="99950" y="447304"/>
                  <a:pt x="117763" y="491837"/>
                  <a:pt x="154379" y="552203"/>
                </a:cubicBezTo>
                <a:cubicBezTo>
                  <a:pt x="190995" y="612569"/>
                  <a:pt x="241465" y="684811"/>
                  <a:pt x="296883" y="748146"/>
                </a:cubicBezTo>
                <a:cubicBezTo>
                  <a:pt x="352301" y="811481"/>
                  <a:pt x="425532" y="878774"/>
                  <a:pt x="486888" y="932213"/>
                </a:cubicBezTo>
                <a:cubicBezTo>
                  <a:pt x="548244" y="985652"/>
                  <a:pt x="594756" y="1022267"/>
                  <a:pt x="665018" y="1068779"/>
                </a:cubicBezTo>
                <a:cubicBezTo>
                  <a:pt x="735280" y="1115291"/>
                  <a:pt x="832262" y="1169719"/>
                  <a:pt x="908462" y="1211283"/>
                </a:cubicBezTo>
                <a:cubicBezTo>
                  <a:pt x="984662" y="1252847"/>
                  <a:pt x="1035132" y="1281545"/>
                  <a:pt x="1122218" y="1318161"/>
                </a:cubicBezTo>
                <a:cubicBezTo>
                  <a:pt x="1209304" y="1354777"/>
                  <a:pt x="1336963" y="1400299"/>
                  <a:pt x="1430976" y="1430977"/>
                </a:cubicBezTo>
                <a:cubicBezTo>
                  <a:pt x="1524989" y="1461655"/>
                  <a:pt x="1582387" y="1478478"/>
                  <a:pt x="1686296" y="1502229"/>
                </a:cubicBezTo>
                <a:cubicBezTo>
                  <a:pt x="1790205" y="1525980"/>
                  <a:pt x="1945574" y="1556658"/>
                  <a:pt x="2054431" y="1573481"/>
                </a:cubicBezTo>
                <a:cubicBezTo>
                  <a:pt x="2163288" y="1590304"/>
                  <a:pt x="2247405" y="1595252"/>
                  <a:pt x="2339439" y="1603169"/>
                </a:cubicBezTo>
                <a:cubicBezTo>
                  <a:pt x="2431473" y="1611086"/>
                  <a:pt x="2519053" y="1616034"/>
                  <a:pt x="2606634" y="1620982"/>
                </a:cubicBezTo>
              </a:path>
            </a:pathLst>
          </a:cu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00529B"/>
              </a:buClr>
            </a:pPr>
            <a:endParaRPr lang="nb-NO" sz="3600">
              <a:solidFill>
                <a:srgbClr val="000000"/>
              </a:solidFill>
              <a:effectLst/>
            </a:endParaRPr>
          </a:p>
        </p:txBody>
      </p:sp>
      <p:cxnSp>
        <p:nvCxnSpPr>
          <p:cNvPr id="74" name="Straight Connector 73"/>
          <p:cNvCxnSpPr>
            <a:endCxn id="155" idx="6"/>
          </p:cNvCxnSpPr>
          <p:nvPr/>
        </p:nvCxnSpPr>
        <p:spPr>
          <a:xfrm flipV="1">
            <a:off x="3434800" y="2329612"/>
            <a:ext cx="3325878" cy="3206690"/>
          </a:xfrm>
          <a:prstGeom prst="line">
            <a:avLst/>
          </a:prstGeom>
          <a:solidFill>
            <a:srgbClr val="00529B"/>
          </a:solidFill>
          <a:ln w="19050" cap="flat" cmpd="sng" algn="ctr">
            <a:solidFill>
              <a:srgbClr val="46A33F">
                <a:alpha val="3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>
          <a:xfrm flipV="1">
            <a:off x="1856651" y="2054480"/>
            <a:ext cx="4633319" cy="2346261"/>
          </a:xfrm>
          <a:prstGeom prst="line">
            <a:avLst/>
          </a:prstGeom>
          <a:solidFill>
            <a:srgbClr val="00529B"/>
          </a:solidFill>
          <a:ln w="19050" cap="flat" cmpd="sng" algn="ctr">
            <a:solidFill>
              <a:srgbClr val="00254C">
                <a:alpha val="3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>
          <a:xfrm flipV="1">
            <a:off x="969585" y="1538905"/>
            <a:ext cx="5263389" cy="1015983"/>
          </a:xfrm>
          <a:prstGeom prst="line">
            <a:avLst/>
          </a:prstGeom>
          <a:solidFill>
            <a:srgbClr val="00529B"/>
          </a:solidFill>
          <a:ln w="19050" cap="flat" cmpd="sng" algn="ctr">
            <a:solidFill>
              <a:schemeClr val="accent1">
                <a:alpha val="3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/>
          <p:nvPr/>
        </p:nvCxnSpPr>
        <p:spPr>
          <a:xfrm>
            <a:off x="4749498" y="3249590"/>
            <a:ext cx="89039" cy="115343"/>
          </a:xfrm>
          <a:prstGeom prst="line">
            <a:avLst/>
          </a:prstGeom>
          <a:solidFill>
            <a:srgbClr val="00529B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/>
          <p:cNvCxnSpPr/>
          <p:nvPr/>
        </p:nvCxnSpPr>
        <p:spPr>
          <a:xfrm>
            <a:off x="3749812" y="2385555"/>
            <a:ext cx="61406" cy="100948"/>
          </a:xfrm>
          <a:prstGeom prst="line">
            <a:avLst/>
          </a:prstGeom>
          <a:solidFill>
            <a:srgbClr val="00529B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Straight Connector 187"/>
          <p:cNvCxnSpPr/>
          <p:nvPr/>
        </p:nvCxnSpPr>
        <p:spPr>
          <a:xfrm>
            <a:off x="6291150" y="3981026"/>
            <a:ext cx="118115" cy="49193"/>
          </a:xfrm>
          <a:prstGeom prst="line">
            <a:avLst/>
          </a:prstGeom>
          <a:solidFill>
            <a:srgbClr val="00529B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6" name="Straight Connector 195"/>
          <p:cNvCxnSpPr/>
          <p:nvPr/>
        </p:nvCxnSpPr>
        <p:spPr>
          <a:xfrm>
            <a:off x="7357855" y="2702775"/>
            <a:ext cx="118115" cy="49193"/>
          </a:xfrm>
          <a:prstGeom prst="line">
            <a:avLst/>
          </a:prstGeom>
          <a:solidFill>
            <a:srgbClr val="00529B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/>
          <p:nvPr/>
        </p:nvCxnSpPr>
        <p:spPr>
          <a:xfrm flipH="1" flipV="1">
            <a:off x="6626721" y="2201976"/>
            <a:ext cx="65582" cy="88992"/>
          </a:xfrm>
          <a:prstGeom prst="line">
            <a:avLst/>
          </a:prstGeom>
          <a:solidFill>
            <a:srgbClr val="00529B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0" name="Straight Connector 199"/>
          <p:cNvCxnSpPr/>
          <p:nvPr/>
        </p:nvCxnSpPr>
        <p:spPr>
          <a:xfrm flipH="1" flipV="1">
            <a:off x="6212794" y="1685388"/>
            <a:ext cx="65582" cy="88992"/>
          </a:xfrm>
          <a:prstGeom prst="line">
            <a:avLst/>
          </a:prstGeom>
          <a:solidFill>
            <a:srgbClr val="00529B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4" name="Freeform 153"/>
          <p:cNvSpPr/>
          <p:nvPr/>
        </p:nvSpPr>
        <p:spPr>
          <a:xfrm>
            <a:off x="2042605" y="942439"/>
            <a:ext cx="3474160" cy="4527147"/>
          </a:xfrm>
          <a:custGeom>
            <a:avLst/>
            <a:gdLst>
              <a:gd name="connsiteX0" fmla="*/ 0 w 2606634"/>
              <a:gd name="connsiteY0" fmla="*/ 0 h 1620982"/>
              <a:gd name="connsiteX1" fmla="*/ 17813 w 2606634"/>
              <a:gd name="connsiteY1" fmla="*/ 184068 h 1620982"/>
              <a:gd name="connsiteX2" fmla="*/ 77189 w 2606634"/>
              <a:gd name="connsiteY2" fmla="*/ 385948 h 1620982"/>
              <a:gd name="connsiteX3" fmla="*/ 154379 w 2606634"/>
              <a:gd name="connsiteY3" fmla="*/ 552203 h 1620982"/>
              <a:gd name="connsiteX4" fmla="*/ 296883 w 2606634"/>
              <a:gd name="connsiteY4" fmla="*/ 748146 h 1620982"/>
              <a:gd name="connsiteX5" fmla="*/ 486888 w 2606634"/>
              <a:gd name="connsiteY5" fmla="*/ 932213 h 1620982"/>
              <a:gd name="connsiteX6" fmla="*/ 665018 w 2606634"/>
              <a:gd name="connsiteY6" fmla="*/ 1068779 h 1620982"/>
              <a:gd name="connsiteX7" fmla="*/ 908462 w 2606634"/>
              <a:gd name="connsiteY7" fmla="*/ 1211283 h 1620982"/>
              <a:gd name="connsiteX8" fmla="*/ 1122218 w 2606634"/>
              <a:gd name="connsiteY8" fmla="*/ 1318161 h 1620982"/>
              <a:gd name="connsiteX9" fmla="*/ 1430976 w 2606634"/>
              <a:gd name="connsiteY9" fmla="*/ 1430977 h 1620982"/>
              <a:gd name="connsiteX10" fmla="*/ 1686296 w 2606634"/>
              <a:gd name="connsiteY10" fmla="*/ 1502229 h 1620982"/>
              <a:gd name="connsiteX11" fmla="*/ 2054431 w 2606634"/>
              <a:gd name="connsiteY11" fmla="*/ 1573481 h 1620982"/>
              <a:gd name="connsiteX12" fmla="*/ 2339439 w 2606634"/>
              <a:gd name="connsiteY12" fmla="*/ 1603169 h 1620982"/>
              <a:gd name="connsiteX13" fmla="*/ 2606634 w 2606634"/>
              <a:gd name="connsiteY13" fmla="*/ 1620982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06634" h="1620982">
                <a:moveTo>
                  <a:pt x="0" y="0"/>
                </a:moveTo>
                <a:cubicBezTo>
                  <a:pt x="2474" y="59871"/>
                  <a:pt x="4948" y="119743"/>
                  <a:pt x="17813" y="184068"/>
                </a:cubicBezTo>
                <a:cubicBezTo>
                  <a:pt x="30678" y="248393"/>
                  <a:pt x="54428" y="324592"/>
                  <a:pt x="77189" y="385948"/>
                </a:cubicBezTo>
                <a:cubicBezTo>
                  <a:pt x="99950" y="447304"/>
                  <a:pt x="117763" y="491837"/>
                  <a:pt x="154379" y="552203"/>
                </a:cubicBezTo>
                <a:cubicBezTo>
                  <a:pt x="190995" y="612569"/>
                  <a:pt x="241465" y="684811"/>
                  <a:pt x="296883" y="748146"/>
                </a:cubicBezTo>
                <a:cubicBezTo>
                  <a:pt x="352301" y="811481"/>
                  <a:pt x="425532" y="878774"/>
                  <a:pt x="486888" y="932213"/>
                </a:cubicBezTo>
                <a:cubicBezTo>
                  <a:pt x="548244" y="985652"/>
                  <a:pt x="594756" y="1022267"/>
                  <a:pt x="665018" y="1068779"/>
                </a:cubicBezTo>
                <a:cubicBezTo>
                  <a:pt x="735280" y="1115291"/>
                  <a:pt x="832262" y="1169719"/>
                  <a:pt x="908462" y="1211283"/>
                </a:cubicBezTo>
                <a:cubicBezTo>
                  <a:pt x="984662" y="1252847"/>
                  <a:pt x="1035132" y="1281545"/>
                  <a:pt x="1122218" y="1318161"/>
                </a:cubicBezTo>
                <a:cubicBezTo>
                  <a:pt x="1209304" y="1354777"/>
                  <a:pt x="1336963" y="1400299"/>
                  <a:pt x="1430976" y="1430977"/>
                </a:cubicBezTo>
                <a:cubicBezTo>
                  <a:pt x="1524989" y="1461655"/>
                  <a:pt x="1582387" y="1478478"/>
                  <a:pt x="1686296" y="1502229"/>
                </a:cubicBezTo>
                <a:cubicBezTo>
                  <a:pt x="1790205" y="1525980"/>
                  <a:pt x="1945574" y="1556658"/>
                  <a:pt x="2054431" y="1573481"/>
                </a:cubicBezTo>
                <a:cubicBezTo>
                  <a:pt x="2163288" y="1590304"/>
                  <a:pt x="2247405" y="1595252"/>
                  <a:pt x="2339439" y="1603169"/>
                </a:cubicBezTo>
                <a:cubicBezTo>
                  <a:pt x="2431473" y="1611086"/>
                  <a:pt x="2519053" y="1616034"/>
                  <a:pt x="2606634" y="1620982"/>
                </a:cubicBezTo>
              </a:path>
            </a:pathLst>
          </a:custGeom>
          <a:ln w="19050">
            <a:solidFill>
              <a:schemeClr val="bg1">
                <a:lumMod val="65000"/>
                <a:alpha val="89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00529B"/>
              </a:buClr>
            </a:pPr>
            <a:endParaRPr lang="nb-NO" sz="3600">
              <a:solidFill>
                <a:srgbClr val="000000"/>
              </a:solidFill>
              <a:effectLst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pPr rtl="0"/>
            <a:r>
              <a:rPr lang="ru-RU" sz="12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 Light"/>
              </a:rPr>
              <a:t>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81" y="145675"/>
            <a:ext cx="9049476" cy="474089"/>
          </a:xfrm>
          <a:effectLst/>
        </p:spPr>
        <p:txBody>
          <a:bodyPr/>
          <a:lstStyle/>
          <a:p>
            <a:pPr algn="ctr" rtl="0"/>
            <a:r>
              <a:rPr lang="ru-RU" sz="24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Недостающие товары-дорожная карта</a:t>
            </a:r>
          </a:p>
        </p:txBody>
      </p:sp>
      <p:sp>
        <p:nvSpPr>
          <p:cNvPr id="8" name="Rectangle 7"/>
          <p:cNvSpPr/>
          <p:nvPr/>
        </p:nvSpPr>
        <p:spPr>
          <a:xfrm>
            <a:off x="6212793" y="576834"/>
            <a:ext cx="2587117" cy="361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chemeClr val="bg1"/>
            </a:solidFill>
            <a:round/>
          </a:ln>
          <a:effectLst/>
        </p:spPr>
        <p:txBody>
          <a:bodyPr wrap="square" lIns="45720" rIns="45720" rtlCol="0" anchor="ctr"/>
          <a:lstStyle/>
          <a:p>
            <a: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>
                <a:srgbClr val="00529B"/>
              </a:buClr>
            </a:pPr>
            <a:r>
              <a:rPr lang="ru-RU" sz="14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Цель</a:t>
            </a:r>
          </a:p>
        </p:txBody>
      </p:sp>
      <p:sp>
        <p:nvSpPr>
          <p:cNvPr id="9" name="Rectangle 8"/>
          <p:cNvSpPr/>
          <p:nvPr/>
        </p:nvSpPr>
        <p:spPr>
          <a:xfrm>
            <a:off x="949405" y="605366"/>
            <a:ext cx="1073020" cy="3639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chemeClr val="bg1"/>
            </a:solidFill>
            <a:round/>
          </a:ln>
          <a:effectLst/>
        </p:spPr>
        <p:txBody>
          <a:bodyPr wrap="square" lIns="45720" rIns="45720" rtlCol="0" anchor="ctr"/>
          <a:lstStyle/>
          <a:p>
            <a: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>
                <a:srgbClr val="00529B"/>
              </a:buClr>
            </a:pPr>
            <a:r>
              <a:rPr lang="ru-RU" sz="14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Причина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75147" y="613787"/>
            <a:ext cx="1270739" cy="3390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chemeClr val="bg1"/>
            </a:solidFill>
            <a:round/>
          </a:ln>
          <a:effectLst/>
        </p:spPr>
        <p:txBody>
          <a:bodyPr wrap="square" lIns="45720" rIns="45720" rtlCol="0" anchor="ctr"/>
          <a:lstStyle/>
          <a:p>
            <a: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>
                <a:srgbClr val="00529B"/>
              </a:buClr>
            </a:pPr>
            <a:r>
              <a:rPr lang="ru-RU" sz="14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Опция</a:t>
            </a:r>
          </a:p>
        </p:txBody>
      </p:sp>
      <p:sp>
        <p:nvSpPr>
          <p:cNvPr id="155" name="Freeform 154"/>
          <p:cNvSpPr/>
          <p:nvPr/>
        </p:nvSpPr>
        <p:spPr>
          <a:xfrm>
            <a:off x="6062225" y="976843"/>
            <a:ext cx="2737686" cy="2051700"/>
          </a:xfrm>
          <a:custGeom>
            <a:avLst/>
            <a:gdLst>
              <a:gd name="connsiteX0" fmla="*/ 0 w 2606634"/>
              <a:gd name="connsiteY0" fmla="*/ 0 h 1620982"/>
              <a:gd name="connsiteX1" fmla="*/ 17813 w 2606634"/>
              <a:gd name="connsiteY1" fmla="*/ 184068 h 1620982"/>
              <a:gd name="connsiteX2" fmla="*/ 77189 w 2606634"/>
              <a:gd name="connsiteY2" fmla="*/ 385948 h 1620982"/>
              <a:gd name="connsiteX3" fmla="*/ 154379 w 2606634"/>
              <a:gd name="connsiteY3" fmla="*/ 552203 h 1620982"/>
              <a:gd name="connsiteX4" fmla="*/ 296883 w 2606634"/>
              <a:gd name="connsiteY4" fmla="*/ 748146 h 1620982"/>
              <a:gd name="connsiteX5" fmla="*/ 486888 w 2606634"/>
              <a:gd name="connsiteY5" fmla="*/ 932213 h 1620982"/>
              <a:gd name="connsiteX6" fmla="*/ 665018 w 2606634"/>
              <a:gd name="connsiteY6" fmla="*/ 1068779 h 1620982"/>
              <a:gd name="connsiteX7" fmla="*/ 908462 w 2606634"/>
              <a:gd name="connsiteY7" fmla="*/ 1211283 h 1620982"/>
              <a:gd name="connsiteX8" fmla="*/ 1122218 w 2606634"/>
              <a:gd name="connsiteY8" fmla="*/ 1318161 h 1620982"/>
              <a:gd name="connsiteX9" fmla="*/ 1430976 w 2606634"/>
              <a:gd name="connsiteY9" fmla="*/ 1430977 h 1620982"/>
              <a:gd name="connsiteX10" fmla="*/ 1686296 w 2606634"/>
              <a:gd name="connsiteY10" fmla="*/ 1502229 h 1620982"/>
              <a:gd name="connsiteX11" fmla="*/ 2054431 w 2606634"/>
              <a:gd name="connsiteY11" fmla="*/ 1573481 h 1620982"/>
              <a:gd name="connsiteX12" fmla="*/ 2339439 w 2606634"/>
              <a:gd name="connsiteY12" fmla="*/ 1603169 h 1620982"/>
              <a:gd name="connsiteX13" fmla="*/ 2606634 w 2606634"/>
              <a:gd name="connsiteY13" fmla="*/ 1620982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06634" h="1620982">
                <a:moveTo>
                  <a:pt x="0" y="0"/>
                </a:moveTo>
                <a:cubicBezTo>
                  <a:pt x="2474" y="59871"/>
                  <a:pt x="4948" y="119743"/>
                  <a:pt x="17813" y="184068"/>
                </a:cubicBezTo>
                <a:cubicBezTo>
                  <a:pt x="30678" y="248393"/>
                  <a:pt x="54428" y="324592"/>
                  <a:pt x="77189" y="385948"/>
                </a:cubicBezTo>
                <a:cubicBezTo>
                  <a:pt x="99950" y="447304"/>
                  <a:pt x="117763" y="491837"/>
                  <a:pt x="154379" y="552203"/>
                </a:cubicBezTo>
                <a:cubicBezTo>
                  <a:pt x="190995" y="612569"/>
                  <a:pt x="241465" y="684811"/>
                  <a:pt x="296883" y="748146"/>
                </a:cubicBezTo>
                <a:cubicBezTo>
                  <a:pt x="352301" y="811481"/>
                  <a:pt x="425532" y="878774"/>
                  <a:pt x="486888" y="932213"/>
                </a:cubicBezTo>
                <a:cubicBezTo>
                  <a:pt x="548244" y="985652"/>
                  <a:pt x="594756" y="1022267"/>
                  <a:pt x="665018" y="1068779"/>
                </a:cubicBezTo>
                <a:cubicBezTo>
                  <a:pt x="735280" y="1115291"/>
                  <a:pt x="832262" y="1169719"/>
                  <a:pt x="908462" y="1211283"/>
                </a:cubicBezTo>
                <a:cubicBezTo>
                  <a:pt x="984662" y="1252847"/>
                  <a:pt x="1035132" y="1281545"/>
                  <a:pt x="1122218" y="1318161"/>
                </a:cubicBezTo>
                <a:cubicBezTo>
                  <a:pt x="1209304" y="1354777"/>
                  <a:pt x="1336963" y="1400299"/>
                  <a:pt x="1430976" y="1430977"/>
                </a:cubicBezTo>
                <a:cubicBezTo>
                  <a:pt x="1524989" y="1461655"/>
                  <a:pt x="1582387" y="1478478"/>
                  <a:pt x="1686296" y="1502229"/>
                </a:cubicBezTo>
                <a:cubicBezTo>
                  <a:pt x="1790205" y="1525980"/>
                  <a:pt x="1945574" y="1556658"/>
                  <a:pt x="2054431" y="1573481"/>
                </a:cubicBezTo>
                <a:cubicBezTo>
                  <a:pt x="2163288" y="1590304"/>
                  <a:pt x="2247405" y="1595252"/>
                  <a:pt x="2339439" y="1603169"/>
                </a:cubicBezTo>
                <a:cubicBezTo>
                  <a:pt x="2431473" y="1611086"/>
                  <a:pt x="2519053" y="1616034"/>
                  <a:pt x="2606634" y="1620982"/>
                </a:cubicBezTo>
              </a:path>
            </a:pathLst>
          </a:custGeom>
          <a:ln w="19050">
            <a:solidFill>
              <a:schemeClr val="bg1">
                <a:lumMod val="65000"/>
                <a:alpha val="89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00529B"/>
              </a:buClr>
            </a:pPr>
            <a:endParaRPr lang="nb-NO" sz="3600">
              <a:solidFill>
                <a:srgbClr val="000000"/>
              </a:solidFill>
              <a:effectLst/>
            </a:endParaRPr>
          </a:p>
        </p:txBody>
      </p:sp>
      <p:sp>
        <p:nvSpPr>
          <p:cNvPr id="20" name="Freeform 171"/>
          <p:cNvSpPr>
            <a:spLocks noChangeAspect="1" noEditPoints="1"/>
          </p:cNvSpPr>
          <p:nvPr/>
        </p:nvSpPr>
        <p:spPr>
          <a:xfrm>
            <a:off x="378001" y="5826784"/>
            <a:ext cx="131306" cy="132951"/>
          </a:xfrm>
          <a:custGeom>
            <a:avLst/>
            <a:gdLst>
              <a:gd name="T0" fmla="*/ 842 w 1262"/>
              <a:gd name="T1" fmla="*/ 430 h 1293"/>
              <a:gd name="T2" fmla="*/ 842 w 1262"/>
              <a:gd name="T3" fmla="*/ 430 h 1293"/>
              <a:gd name="T4" fmla="*/ 842 w 1262"/>
              <a:gd name="T5" fmla="*/ 276 h 1293"/>
              <a:gd name="T6" fmla="*/ 992 w 1262"/>
              <a:gd name="T7" fmla="*/ 276 h 1293"/>
              <a:gd name="T8" fmla="*/ 992 w 1262"/>
              <a:gd name="T9" fmla="*/ 430 h 1293"/>
              <a:gd name="T10" fmla="*/ 842 w 1262"/>
              <a:gd name="T11" fmla="*/ 430 h 1293"/>
              <a:gd name="T12" fmla="*/ 842 w 1262"/>
              <a:gd name="T13" fmla="*/ 430 h 1293"/>
              <a:gd name="T14" fmla="*/ 772 w 1262"/>
              <a:gd name="T15" fmla="*/ 841 h 1293"/>
              <a:gd name="T16" fmla="*/ 772 w 1262"/>
              <a:gd name="T17" fmla="*/ 841 h 1293"/>
              <a:gd name="T18" fmla="*/ 1208 w 1262"/>
              <a:gd name="T19" fmla="*/ 83 h 1293"/>
              <a:gd name="T20" fmla="*/ 1200 w 1262"/>
              <a:gd name="T21" fmla="*/ 64 h 1293"/>
              <a:gd name="T22" fmla="*/ 1182 w 1262"/>
              <a:gd name="T23" fmla="*/ 56 h 1293"/>
              <a:gd name="T24" fmla="*/ 441 w 1262"/>
              <a:gd name="T25" fmla="*/ 502 h 1293"/>
              <a:gd name="T26" fmla="*/ 26 w 1262"/>
              <a:gd name="T27" fmla="*/ 854 h 1293"/>
              <a:gd name="T28" fmla="*/ 89 w 1262"/>
              <a:gd name="T29" fmla="*/ 921 h 1293"/>
              <a:gd name="T30" fmla="*/ 238 w 1262"/>
              <a:gd name="T31" fmla="*/ 865 h 1293"/>
              <a:gd name="T32" fmla="*/ 418 w 1262"/>
              <a:gd name="T33" fmla="*/ 1049 h 1293"/>
              <a:gd name="T34" fmla="*/ 363 w 1262"/>
              <a:gd name="T35" fmla="*/ 1201 h 1293"/>
              <a:gd name="T36" fmla="*/ 428 w 1262"/>
              <a:gd name="T37" fmla="*/ 1266 h 1293"/>
              <a:gd name="T38" fmla="*/ 772 w 1262"/>
              <a:gd name="T39" fmla="*/ 841 h 1293"/>
              <a:gd name="T40" fmla="*/ 772 w 1262"/>
              <a:gd name="T41" fmla="*/ 841 h 1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62" h="1293">
                <a:moveTo>
                  <a:pt x="842" y="430"/>
                </a:moveTo>
                <a:lnTo>
                  <a:pt x="842" y="430"/>
                </a:lnTo>
                <a:cubicBezTo>
                  <a:pt x="801" y="388"/>
                  <a:pt x="801" y="319"/>
                  <a:pt x="842" y="276"/>
                </a:cubicBezTo>
                <a:cubicBezTo>
                  <a:pt x="884" y="234"/>
                  <a:pt x="951" y="234"/>
                  <a:pt x="992" y="276"/>
                </a:cubicBezTo>
                <a:cubicBezTo>
                  <a:pt x="1034" y="319"/>
                  <a:pt x="1034" y="388"/>
                  <a:pt x="992" y="430"/>
                </a:cubicBezTo>
                <a:cubicBezTo>
                  <a:pt x="951" y="473"/>
                  <a:pt x="884" y="473"/>
                  <a:pt x="842" y="430"/>
                </a:cubicBezTo>
                <a:lnTo>
                  <a:pt x="842" y="430"/>
                </a:lnTo>
                <a:close/>
                <a:moveTo>
                  <a:pt x="772" y="841"/>
                </a:moveTo>
                <a:lnTo>
                  <a:pt x="772" y="841"/>
                </a:lnTo>
                <a:cubicBezTo>
                  <a:pt x="772" y="841"/>
                  <a:pt x="1262" y="488"/>
                  <a:pt x="1208" y="83"/>
                </a:cubicBezTo>
                <a:cubicBezTo>
                  <a:pt x="1207" y="74"/>
                  <a:pt x="1204" y="68"/>
                  <a:pt x="1200" y="64"/>
                </a:cubicBezTo>
                <a:cubicBezTo>
                  <a:pt x="1196" y="60"/>
                  <a:pt x="1191" y="57"/>
                  <a:pt x="1182" y="56"/>
                </a:cubicBezTo>
                <a:cubicBezTo>
                  <a:pt x="786" y="0"/>
                  <a:pt x="441" y="502"/>
                  <a:pt x="441" y="502"/>
                </a:cubicBezTo>
                <a:cubicBezTo>
                  <a:pt x="141" y="466"/>
                  <a:pt x="163" y="526"/>
                  <a:pt x="26" y="854"/>
                </a:cubicBezTo>
                <a:cubicBezTo>
                  <a:pt x="0" y="917"/>
                  <a:pt x="42" y="939"/>
                  <a:pt x="89" y="921"/>
                </a:cubicBezTo>
                <a:cubicBezTo>
                  <a:pt x="135" y="904"/>
                  <a:pt x="238" y="865"/>
                  <a:pt x="238" y="865"/>
                </a:cubicBezTo>
                <a:lnTo>
                  <a:pt x="418" y="1049"/>
                </a:lnTo>
                <a:cubicBezTo>
                  <a:pt x="418" y="1049"/>
                  <a:pt x="380" y="1154"/>
                  <a:pt x="363" y="1201"/>
                </a:cubicBezTo>
                <a:cubicBezTo>
                  <a:pt x="345" y="1249"/>
                  <a:pt x="366" y="1293"/>
                  <a:pt x="428" y="1266"/>
                </a:cubicBezTo>
                <a:cubicBezTo>
                  <a:pt x="749" y="1126"/>
                  <a:pt x="807" y="1148"/>
                  <a:pt x="772" y="841"/>
                </a:cubicBezTo>
                <a:lnTo>
                  <a:pt x="772" y="841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00529B"/>
              </a:buClr>
            </a:pPr>
            <a:endParaRPr lang="nb-NO" sz="3200">
              <a:solidFill>
                <a:srgbClr val="000000"/>
              </a:solidFill>
              <a:effectLst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1484" y="5966200"/>
            <a:ext cx="5114541" cy="316777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19050" algn="ctr">
            <a:solidFill>
              <a:schemeClr val="bg1"/>
            </a:solidFill>
            <a:round/>
          </a:ln>
          <a:effectLst/>
        </p:spPr>
        <p:txBody>
          <a:bodyPr wrap="square" lIns="45720" rIns="45720" rtlCol="0" anchor="ctr"/>
          <a:lstStyle/>
          <a:p>
            <a:pPr algn="ctr" rtl="0">
              <a:spcBef>
                <a:spcPct val="0"/>
              </a:spcBef>
              <a:buClr>
                <a:srgbClr val="00529B"/>
              </a:buClr>
            </a:pPr>
            <a:r>
              <a:rPr lang="ru-RU" sz="1200" b="1" i="0" u="none" strike="noStrike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Сбор информации о ценах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219575" y="5973939"/>
            <a:ext cx="3924425" cy="316777"/>
          </a:xfrm>
          <a:prstGeom prst="roundRect">
            <a:avLst>
              <a:gd name="adj" fmla="val 0"/>
            </a:avLst>
          </a:prstGeom>
          <a:solidFill>
            <a:srgbClr val="7F7F7F"/>
          </a:solidFill>
          <a:ln w="19050" algn="ctr">
            <a:solidFill>
              <a:schemeClr val="bg1"/>
            </a:solidFill>
            <a:round/>
          </a:ln>
          <a:effectLst/>
        </p:spPr>
        <p:txBody>
          <a:bodyPr wrap="square" lIns="45720" rIns="45720" rtlCol="0" anchor="ctr"/>
          <a:lstStyle/>
          <a:p>
            <a:pPr algn="ctr" rtl="0"/>
            <a:r>
              <a:rPr lang="ru-RU" sz="1200" b="1" i="0" u="none" strike="noStrike" smtId="4294967295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Центральный офис</a:t>
            </a:r>
          </a:p>
        </p:txBody>
      </p:sp>
      <p:sp>
        <p:nvSpPr>
          <p:cNvPr id="174" name="Freeform 173"/>
          <p:cNvSpPr/>
          <p:nvPr/>
        </p:nvSpPr>
        <p:spPr>
          <a:xfrm>
            <a:off x="949405" y="1756362"/>
            <a:ext cx="1161146" cy="503688"/>
          </a:xfrm>
          <a:custGeom>
            <a:avLst/>
            <a:gdLst>
              <a:gd name="connsiteX0" fmla="*/ 0 w 6096000"/>
              <a:gd name="connsiteY0" fmla="*/ 42901 h 257400"/>
              <a:gd name="connsiteX1" fmla="*/ 42901 w 6096000"/>
              <a:gd name="connsiteY1" fmla="*/ 0 h 257400"/>
              <a:gd name="connsiteX2" fmla="*/ 6053099 w 6096000"/>
              <a:gd name="connsiteY2" fmla="*/ 0 h 257400"/>
              <a:gd name="connsiteX3" fmla="*/ 6096000 w 6096000"/>
              <a:gd name="connsiteY3" fmla="*/ 42901 h 257400"/>
              <a:gd name="connsiteX4" fmla="*/ 6096000 w 6096000"/>
              <a:gd name="connsiteY4" fmla="*/ 214499 h 257400"/>
              <a:gd name="connsiteX5" fmla="*/ 6053099 w 6096000"/>
              <a:gd name="connsiteY5" fmla="*/ 257400 h 257400"/>
              <a:gd name="connsiteX6" fmla="*/ 42901 w 6096000"/>
              <a:gd name="connsiteY6" fmla="*/ 257400 h 257400"/>
              <a:gd name="connsiteX7" fmla="*/ 0 w 6096000"/>
              <a:gd name="connsiteY7" fmla="*/ 214499 h 257400"/>
              <a:gd name="connsiteX8" fmla="*/ 0 w 6096000"/>
              <a:gd name="connsiteY8" fmla="*/ 42901 h 2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257400">
                <a:moveTo>
                  <a:pt x="0" y="42901"/>
                </a:moveTo>
                <a:cubicBezTo>
                  <a:pt x="0" y="19207"/>
                  <a:pt x="19207" y="0"/>
                  <a:pt x="42901" y="0"/>
                </a:cubicBezTo>
                <a:lnTo>
                  <a:pt x="6053099" y="0"/>
                </a:lnTo>
                <a:cubicBezTo>
                  <a:pt x="6076793" y="0"/>
                  <a:pt x="6096000" y="19207"/>
                  <a:pt x="6096000" y="42901"/>
                </a:cubicBezTo>
                <a:lnTo>
                  <a:pt x="6096000" y="214499"/>
                </a:lnTo>
                <a:cubicBezTo>
                  <a:pt x="6096000" y="238193"/>
                  <a:pt x="6076793" y="257400"/>
                  <a:pt x="6053099" y="257400"/>
                </a:cubicBezTo>
                <a:lnTo>
                  <a:pt x="42901" y="257400"/>
                </a:lnTo>
                <a:cubicBezTo>
                  <a:pt x="19207" y="257400"/>
                  <a:pt x="0" y="238193"/>
                  <a:pt x="0" y="214499"/>
                </a:cubicBezTo>
                <a:lnTo>
                  <a:pt x="0" y="429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475" tIns="54475" rIns="54475" bIns="54475" anchor="ctr" anchorCtr="0">
            <a:noAutofit/>
          </a:bodyPr>
          <a:lstStyle/>
          <a:p>
            <a:pPr defTabSz="488926" rtl="0">
              <a:spcBef>
                <a:spcPct val="0"/>
              </a:spcBef>
              <a:spcAft>
                <a:spcPct val="35000"/>
              </a:spcAft>
            </a:pPr>
            <a:r>
              <a:rPr lang="ru-RU" sz="1600" b="0" i="0" u="none" strike="noStrike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Временно</a:t>
            </a:r>
            <a:r>
              <a:rPr lang="ru-RU" sz="1000" b="0" i="0" u="none" strike="noStrike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 </a:t>
            </a:r>
          </a:p>
        </p:txBody>
      </p:sp>
      <p:sp>
        <p:nvSpPr>
          <p:cNvPr id="177" name="Freeform 176"/>
          <p:cNvSpPr/>
          <p:nvPr/>
        </p:nvSpPr>
        <p:spPr>
          <a:xfrm>
            <a:off x="2261120" y="1294108"/>
            <a:ext cx="1299619" cy="789926"/>
          </a:xfrm>
          <a:custGeom>
            <a:avLst/>
            <a:gdLst>
              <a:gd name="connsiteX0" fmla="*/ 0 w 6096000"/>
              <a:gd name="connsiteY0" fmla="*/ 42901 h 257400"/>
              <a:gd name="connsiteX1" fmla="*/ 42901 w 6096000"/>
              <a:gd name="connsiteY1" fmla="*/ 0 h 257400"/>
              <a:gd name="connsiteX2" fmla="*/ 6053099 w 6096000"/>
              <a:gd name="connsiteY2" fmla="*/ 0 h 257400"/>
              <a:gd name="connsiteX3" fmla="*/ 6096000 w 6096000"/>
              <a:gd name="connsiteY3" fmla="*/ 42901 h 257400"/>
              <a:gd name="connsiteX4" fmla="*/ 6096000 w 6096000"/>
              <a:gd name="connsiteY4" fmla="*/ 214499 h 257400"/>
              <a:gd name="connsiteX5" fmla="*/ 6053099 w 6096000"/>
              <a:gd name="connsiteY5" fmla="*/ 257400 h 257400"/>
              <a:gd name="connsiteX6" fmla="*/ 42901 w 6096000"/>
              <a:gd name="connsiteY6" fmla="*/ 257400 h 257400"/>
              <a:gd name="connsiteX7" fmla="*/ 0 w 6096000"/>
              <a:gd name="connsiteY7" fmla="*/ 214499 h 257400"/>
              <a:gd name="connsiteX8" fmla="*/ 0 w 6096000"/>
              <a:gd name="connsiteY8" fmla="*/ 42901 h 2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257400">
                <a:moveTo>
                  <a:pt x="0" y="42901"/>
                </a:moveTo>
                <a:cubicBezTo>
                  <a:pt x="0" y="19207"/>
                  <a:pt x="19207" y="0"/>
                  <a:pt x="42901" y="0"/>
                </a:cubicBezTo>
                <a:lnTo>
                  <a:pt x="6053099" y="0"/>
                </a:lnTo>
                <a:cubicBezTo>
                  <a:pt x="6076793" y="0"/>
                  <a:pt x="6096000" y="19207"/>
                  <a:pt x="6096000" y="42901"/>
                </a:cubicBezTo>
                <a:lnTo>
                  <a:pt x="6096000" y="214499"/>
                </a:lnTo>
                <a:cubicBezTo>
                  <a:pt x="6096000" y="238193"/>
                  <a:pt x="6076793" y="257400"/>
                  <a:pt x="6053099" y="257400"/>
                </a:cubicBezTo>
                <a:lnTo>
                  <a:pt x="42901" y="257400"/>
                </a:lnTo>
                <a:cubicBezTo>
                  <a:pt x="19207" y="257400"/>
                  <a:pt x="0" y="238193"/>
                  <a:pt x="0" y="214499"/>
                </a:cubicBezTo>
                <a:lnTo>
                  <a:pt x="0" y="429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475" tIns="54475" rIns="54475" bIns="54475" anchor="ctr" anchorCtr="0">
            <a:noAutofit/>
          </a:bodyPr>
          <a:lstStyle/>
          <a:p>
            <a:pPr defTabSz="488926" rtl="0">
              <a:spcBef>
                <a:spcPct val="0"/>
              </a:spcBef>
              <a:spcAft>
                <a:spcPct val="35000"/>
              </a:spcAft>
            </a:pPr>
            <a:r>
              <a:rPr lang="ru-RU" sz="1600" b="0" i="0" u="none" strike="noStrike" dirty="0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Пропустить/</a:t>
            </a:r>
          </a:p>
          <a:p>
            <a:pPr defTabSz="488926" rtl="0">
              <a:spcBef>
                <a:spcPct val="0"/>
              </a:spcBef>
              <a:spcAft>
                <a:spcPct val="35000"/>
              </a:spcAft>
            </a:pPr>
            <a:r>
              <a:rPr lang="ru-RU" sz="1600" b="0" i="0" u="none" strike="noStrike" dirty="0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Сметные цены</a:t>
            </a:r>
          </a:p>
        </p:txBody>
      </p:sp>
      <p:sp>
        <p:nvSpPr>
          <p:cNvPr id="202" name="Freeform 201"/>
          <p:cNvSpPr/>
          <p:nvPr/>
        </p:nvSpPr>
        <p:spPr>
          <a:xfrm>
            <a:off x="4671014" y="4383727"/>
            <a:ext cx="1146579" cy="601726"/>
          </a:xfrm>
          <a:custGeom>
            <a:avLst/>
            <a:gdLst>
              <a:gd name="connsiteX0" fmla="*/ 0 w 6096000"/>
              <a:gd name="connsiteY0" fmla="*/ 42901 h 257400"/>
              <a:gd name="connsiteX1" fmla="*/ 42901 w 6096000"/>
              <a:gd name="connsiteY1" fmla="*/ 0 h 257400"/>
              <a:gd name="connsiteX2" fmla="*/ 6053099 w 6096000"/>
              <a:gd name="connsiteY2" fmla="*/ 0 h 257400"/>
              <a:gd name="connsiteX3" fmla="*/ 6096000 w 6096000"/>
              <a:gd name="connsiteY3" fmla="*/ 42901 h 257400"/>
              <a:gd name="connsiteX4" fmla="*/ 6096000 w 6096000"/>
              <a:gd name="connsiteY4" fmla="*/ 214499 h 257400"/>
              <a:gd name="connsiteX5" fmla="*/ 6053099 w 6096000"/>
              <a:gd name="connsiteY5" fmla="*/ 257400 h 257400"/>
              <a:gd name="connsiteX6" fmla="*/ 42901 w 6096000"/>
              <a:gd name="connsiteY6" fmla="*/ 257400 h 257400"/>
              <a:gd name="connsiteX7" fmla="*/ 0 w 6096000"/>
              <a:gd name="connsiteY7" fmla="*/ 214499 h 257400"/>
              <a:gd name="connsiteX8" fmla="*/ 0 w 6096000"/>
              <a:gd name="connsiteY8" fmla="*/ 42901 h 2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257400">
                <a:moveTo>
                  <a:pt x="0" y="42901"/>
                </a:moveTo>
                <a:cubicBezTo>
                  <a:pt x="0" y="19207"/>
                  <a:pt x="19207" y="0"/>
                  <a:pt x="42901" y="0"/>
                </a:cubicBezTo>
                <a:lnTo>
                  <a:pt x="6053099" y="0"/>
                </a:lnTo>
                <a:cubicBezTo>
                  <a:pt x="6076793" y="0"/>
                  <a:pt x="6096000" y="19207"/>
                  <a:pt x="6096000" y="42901"/>
                </a:cubicBezTo>
                <a:lnTo>
                  <a:pt x="6096000" y="214499"/>
                </a:lnTo>
                <a:cubicBezTo>
                  <a:pt x="6096000" y="238193"/>
                  <a:pt x="6076793" y="257400"/>
                  <a:pt x="6053099" y="257400"/>
                </a:cubicBezTo>
                <a:lnTo>
                  <a:pt x="42901" y="257400"/>
                </a:lnTo>
                <a:cubicBezTo>
                  <a:pt x="19207" y="257400"/>
                  <a:pt x="0" y="238193"/>
                  <a:pt x="0" y="214499"/>
                </a:cubicBezTo>
                <a:lnTo>
                  <a:pt x="0" y="429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475" tIns="54475" rIns="54475" bIns="54475" anchor="ctr" anchorCtr="0">
            <a:noAutofit/>
          </a:bodyPr>
          <a:lstStyle/>
          <a:p>
            <a:pPr defTabSz="488926" rtl="0">
              <a:spcBef>
                <a:spcPct val="0"/>
              </a:spcBef>
              <a:spcAft>
                <a:spcPct val="35000"/>
              </a:spcAft>
            </a:pPr>
            <a:r>
              <a:rPr lang="ru-RU" sz="1400" b="0" i="0" u="none" strike="noStrike" dirty="0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Проблемы с выборкой</a:t>
            </a:r>
          </a:p>
        </p:txBody>
      </p:sp>
      <p:sp>
        <p:nvSpPr>
          <p:cNvPr id="252" name="Freeform 251"/>
          <p:cNvSpPr/>
          <p:nvPr/>
        </p:nvSpPr>
        <p:spPr>
          <a:xfrm>
            <a:off x="4202552" y="976843"/>
            <a:ext cx="1464781" cy="708545"/>
          </a:xfrm>
          <a:custGeom>
            <a:avLst/>
            <a:gdLst>
              <a:gd name="connsiteX0" fmla="*/ 0 w 6096000"/>
              <a:gd name="connsiteY0" fmla="*/ 42901 h 257400"/>
              <a:gd name="connsiteX1" fmla="*/ 42901 w 6096000"/>
              <a:gd name="connsiteY1" fmla="*/ 0 h 257400"/>
              <a:gd name="connsiteX2" fmla="*/ 6053099 w 6096000"/>
              <a:gd name="connsiteY2" fmla="*/ 0 h 257400"/>
              <a:gd name="connsiteX3" fmla="*/ 6096000 w 6096000"/>
              <a:gd name="connsiteY3" fmla="*/ 42901 h 257400"/>
              <a:gd name="connsiteX4" fmla="*/ 6096000 w 6096000"/>
              <a:gd name="connsiteY4" fmla="*/ 214499 h 257400"/>
              <a:gd name="connsiteX5" fmla="*/ 6053099 w 6096000"/>
              <a:gd name="connsiteY5" fmla="*/ 257400 h 257400"/>
              <a:gd name="connsiteX6" fmla="*/ 42901 w 6096000"/>
              <a:gd name="connsiteY6" fmla="*/ 257400 h 257400"/>
              <a:gd name="connsiteX7" fmla="*/ 0 w 6096000"/>
              <a:gd name="connsiteY7" fmla="*/ 214499 h 257400"/>
              <a:gd name="connsiteX8" fmla="*/ 0 w 6096000"/>
              <a:gd name="connsiteY8" fmla="*/ 42901 h 2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257400">
                <a:moveTo>
                  <a:pt x="0" y="42901"/>
                </a:moveTo>
                <a:cubicBezTo>
                  <a:pt x="0" y="19207"/>
                  <a:pt x="19207" y="0"/>
                  <a:pt x="42901" y="0"/>
                </a:cubicBezTo>
                <a:lnTo>
                  <a:pt x="6053099" y="0"/>
                </a:lnTo>
                <a:cubicBezTo>
                  <a:pt x="6076793" y="0"/>
                  <a:pt x="6096000" y="19207"/>
                  <a:pt x="6096000" y="42901"/>
                </a:cubicBezTo>
                <a:lnTo>
                  <a:pt x="6096000" y="214499"/>
                </a:lnTo>
                <a:cubicBezTo>
                  <a:pt x="6096000" y="238193"/>
                  <a:pt x="6076793" y="257400"/>
                  <a:pt x="6053099" y="257400"/>
                </a:cubicBezTo>
                <a:lnTo>
                  <a:pt x="42901" y="257400"/>
                </a:lnTo>
                <a:cubicBezTo>
                  <a:pt x="19207" y="257400"/>
                  <a:pt x="0" y="238193"/>
                  <a:pt x="0" y="214499"/>
                </a:cubicBezTo>
                <a:lnTo>
                  <a:pt x="0" y="429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475" tIns="54475" rIns="54475" bIns="54475" anchor="ctr" anchorCtr="0">
            <a:noAutofit/>
          </a:bodyPr>
          <a:lstStyle/>
          <a:p>
            <a:pPr defTabSz="488926" rtl="0">
              <a:spcBef>
                <a:spcPct val="0"/>
              </a:spcBef>
              <a:spcAft>
                <a:spcPct val="35000"/>
              </a:spcAft>
            </a:pPr>
            <a:r>
              <a:rPr lang="ru-RU" sz="1400" b="0" i="0" u="none" strike="noStrike" dirty="0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Пропустить, перенести, вменить </a:t>
            </a:r>
          </a:p>
        </p:txBody>
      </p:sp>
      <p:sp>
        <p:nvSpPr>
          <p:cNvPr id="274" name="Freeform 18"/>
          <p:cNvSpPr>
            <a:spLocks noChangeAspect="1" noEditPoints="1"/>
          </p:cNvSpPr>
          <p:nvPr/>
        </p:nvSpPr>
        <p:spPr>
          <a:xfrm>
            <a:off x="379753" y="3137637"/>
            <a:ext cx="166784" cy="203453"/>
          </a:xfrm>
          <a:custGeom>
            <a:avLst/>
            <a:gdLst>
              <a:gd name="T0" fmla="*/ 1180 w 1388"/>
              <a:gd name="T1" fmla="*/ 556 h 1250"/>
              <a:gd name="T2" fmla="*/ 1180 w 1388"/>
              <a:gd name="T3" fmla="*/ 556 h 1250"/>
              <a:gd name="T4" fmla="*/ 1180 w 1388"/>
              <a:gd name="T5" fmla="*/ 347 h 1250"/>
              <a:gd name="T6" fmla="*/ 1041 w 1388"/>
              <a:gd name="T7" fmla="*/ 347 h 1250"/>
              <a:gd name="T8" fmla="*/ 1041 w 1388"/>
              <a:gd name="T9" fmla="*/ 556 h 1250"/>
              <a:gd name="T10" fmla="*/ 833 w 1388"/>
              <a:gd name="T11" fmla="*/ 556 h 1250"/>
              <a:gd name="T12" fmla="*/ 833 w 1388"/>
              <a:gd name="T13" fmla="*/ 694 h 1250"/>
              <a:gd name="T14" fmla="*/ 1041 w 1388"/>
              <a:gd name="T15" fmla="*/ 694 h 1250"/>
              <a:gd name="T16" fmla="*/ 1041 w 1388"/>
              <a:gd name="T17" fmla="*/ 903 h 1250"/>
              <a:gd name="T18" fmla="*/ 1180 w 1388"/>
              <a:gd name="T19" fmla="*/ 903 h 1250"/>
              <a:gd name="T20" fmla="*/ 1180 w 1388"/>
              <a:gd name="T21" fmla="*/ 694 h 1250"/>
              <a:gd name="T22" fmla="*/ 1388 w 1388"/>
              <a:gd name="T23" fmla="*/ 694 h 1250"/>
              <a:gd name="T24" fmla="*/ 1388 w 1388"/>
              <a:gd name="T25" fmla="*/ 556 h 1250"/>
              <a:gd name="T26" fmla="*/ 1180 w 1388"/>
              <a:gd name="T27" fmla="*/ 556 h 1250"/>
              <a:gd name="T28" fmla="*/ 1180 w 1388"/>
              <a:gd name="T29" fmla="*/ 556 h 1250"/>
              <a:gd name="T30" fmla="*/ 859 w 1388"/>
              <a:gd name="T31" fmla="*/ 934 h 1250"/>
              <a:gd name="T32" fmla="*/ 859 w 1388"/>
              <a:gd name="T33" fmla="*/ 934 h 1250"/>
              <a:gd name="T34" fmla="*/ 631 w 1388"/>
              <a:gd name="T35" fmla="*/ 706 h 1250"/>
              <a:gd name="T36" fmla="*/ 707 w 1388"/>
              <a:gd name="T37" fmla="*/ 537 h 1250"/>
              <a:gd name="T38" fmla="*/ 772 w 1388"/>
              <a:gd name="T39" fmla="*/ 419 h 1250"/>
              <a:gd name="T40" fmla="*/ 746 w 1388"/>
              <a:gd name="T41" fmla="*/ 360 h 1250"/>
              <a:gd name="T42" fmla="*/ 764 w 1388"/>
              <a:gd name="T43" fmla="*/ 238 h 1250"/>
              <a:gd name="T44" fmla="*/ 486 w 1388"/>
              <a:gd name="T45" fmla="*/ 0 h 1250"/>
              <a:gd name="T46" fmla="*/ 207 w 1388"/>
              <a:gd name="T47" fmla="*/ 238 h 1250"/>
              <a:gd name="T48" fmla="*/ 225 w 1388"/>
              <a:gd name="T49" fmla="*/ 360 h 1250"/>
              <a:gd name="T50" fmla="*/ 199 w 1388"/>
              <a:gd name="T51" fmla="*/ 419 h 1250"/>
              <a:gd name="T52" fmla="*/ 264 w 1388"/>
              <a:gd name="T53" fmla="*/ 537 h 1250"/>
              <a:gd name="T54" fmla="*/ 341 w 1388"/>
              <a:gd name="T55" fmla="*/ 706 h 1250"/>
              <a:gd name="T56" fmla="*/ 112 w 1388"/>
              <a:gd name="T57" fmla="*/ 934 h 1250"/>
              <a:gd name="T58" fmla="*/ 0 w 1388"/>
              <a:gd name="T59" fmla="*/ 971 h 1250"/>
              <a:gd name="T60" fmla="*/ 0 w 1388"/>
              <a:gd name="T61" fmla="*/ 1250 h 1250"/>
              <a:gd name="T62" fmla="*/ 1111 w 1388"/>
              <a:gd name="T63" fmla="*/ 1250 h 1250"/>
              <a:gd name="T64" fmla="*/ 1111 w 1388"/>
              <a:gd name="T65" fmla="*/ 1104 h 1250"/>
              <a:gd name="T66" fmla="*/ 859 w 1388"/>
              <a:gd name="T67" fmla="*/ 934 h 1250"/>
              <a:gd name="T68" fmla="*/ 859 w 1388"/>
              <a:gd name="T69" fmla="*/ 934 h 1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88" h="1250">
                <a:moveTo>
                  <a:pt x="1180" y="556"/>
                </a:moveTo>
                <a:lnTo>
                  <a:pt x="1180" y="556"/>
                </a:lnTo>
                <a:lnTo>
                  <a:pt x="1180" y="347"/>
                </a:lnTo>
                <a:lnTo>
                  <a:pt x="1041" y="347"/>
                </a:lnTo>
                <a:lnTo>
                  <a:pt x="1041" y="556"/>
                </a:lnTo>
                <a:lnTo>
                  <a:pt x="833" y="556"/>
                </a:lnTo>
                <a:lnTo>
                  <a:pt x="833" y="694"/>
                </a:lnTo>
                <a:lnTo>
                  <a:pt x="1041" y="694"/>
                </a:lnTo>
                <a:lnTo>
                  <a:pt x="1041" y="903"/>
                </a:lnTo>
                <a:lnTo>
                  <a:pt x="1180" y="903"/>
                </a:lnTo>
                <a:lnTo>
                  <a:pt x="1180" y="694"/>
                </a:lnTo>
                <a:lnTo>
                  <a:pt x="1388" y="694"/>
                </a:lnTo>
                <a:lnTo>
                  <a:pt x="1388" y="556"/>
                </a:lnTo>
                <a:lnTo>
                  <a:pt x="1180" y="556"/>
                </a:lnTo>
                <a:lnTo>
                  <a:pt x="1180" y="556"/>
                </a:lnTo>
                <a:close/>
                <a:moveTo>
                  <a:pt x="859" y="934"/>
                </a:moveTo>
                <a:lnTo>
                  <a:pt x="859" y="934"/>
                </a:lnTo>
                <a:cubicBezTo>
                  <a:pt x="686" y="872"/>
                  <a:pt x="631" y="819"/>
                  <a:pt x="631" y="706"/>
                </a:cubicBezTo>
                <a:cubicBezTo>
                  <a:pt x="631" y="639"/>
                  <a:pt x="684" y="661"/>
                  <a:pt x="707" y="537"/>
                </a:cubicBezTo>
                <a:cubicBezTo>
                  <a:pt x="716" y="485"/>
                  <a:pt x="763" y="536"/>
                  <a:pt x="772" y="419"/>
                </a:cubicBezTo>
                <a:cubicBezTo>
                  <a:pt x="772" y="372"/>
                  <a:pt x="746" y="360"/>
                  <a:pt x="746" y="360"/>
                </a:cubicBezTo>
                <a:cubicBezTo>
                  <a:pt x="746" y="360"/>
                  <a:pt x="759" y="291"/>
                  <a:pt x="764" y="238"/>
                </a:cubicBezTo>
                <a:cubicBezTo>
                  <a:pt x="771" y="171"/>
                  <a:pt x="726" y="0"/>
                  <a:pt x="486" y="0"/>
                </a:cubicBezTo>
                <a:cubicBezTo>
                  <a:pt x="245" y="0"/>
                  <a:pt x="200" y="171"/>
                  <a:pt x="207" y="238"/>
                </a:cubicBezTo>
                <a:cubicBezTo>
                  <a:pt x="212" y="291"/>
                  <a:pt x="225" y="360"/>
                  <a:pt x="225" y="360"/>
                </a:cubicBezTo>
                <a:cubicBezTo>
                  <a:pt x="225" y="360"/>
                  <a:pt x="199" y="372"/>
                  <a:pt x="199" y="419"/>
                </a:cubicBezTo>
                <a:cubicBezTo>
                  <a:pt x="208" y="536"/>
                  <a:pt x="255" y="485"/>
                  <a:pt x="264" y="537"/>
                </a:cubicBezTo>
                <a:cubicBezTo>
                  <a:pt x="288" y="661"/>
                  <a:pt x="341" y="639"/>
                  <a:pt x="341" y="706"/>
                </a:cubicBezTo>
                <a:cubicBezTo>
                  <a:pt x="341" y="819"/>
                  <a:pt x="285" y="872"/>
                  <a:pt x="112" y="934"/>
                </a:cubicBezTo>
                <a:cubicBezTo>
                  <a:pt x="91" y="941"/>
                  <a:pt x="42" y="953"/>
                  <a:pt x="0" y="971"/>
                </a:cubicBezTo>
                <a:lnTo>
                  <a:pt x="0" y="1250"/>
                </a:lnTo>
                <a:lnTo>
                  <a:pt x="1111" y="1250"/>
                </a:lnTo>
                <a:cubicBezTo>
                  <a:pt x="1111" y="1250"/>
                  <a:pt x="1111" y="1147"/>
                  <a:pt x="1111" y="1104"/>
                </a:cubicBezTo>
                <a:cubicBezTo>
                  <a:pt x="1111" y="1060"/>
                  <a:pt x="1033" y="996"/>
                  <a:pt x="859" y="934"/>
                </a:cubicBezTo>
                <a:lnTo>
                  <a:pt x="859" y="934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endParaRPr lang="en-US">
              <a:effectLst/>
            </a:endParaRPr>
          </a:p>
        </p:txBody>
      </p:sp>
      <p:sp>
        <p:nvSpPr>
          <p:cNvPr id="77" name="Freeform 76"/>
          <p:cNvSpPr/>
          <p:nvPr/>
        </p:nvSpPr>
        <p:spPr>
          <a:xfrm>
            <a:off x="2110552" y="4220738"/>
            <a:ext cx="1183072" cy="487741"/>
          </a:xfrm>
          <a:custGeom>
            <a:avLst/>
            <a:gdLst>
              <a:gd name="connsiteX0" fmla="*/ 0 w 6096000"/>
              <a:gd name="connsiteY0" fmla="*/ 42901 h 257400"/>
              <a:gd name="connsiteX1" fmla="*/ 42901 w 6096000"/>
              <a:gd name="connsiteY1" fmla="*/ 0 h 257400"/>
              <a:gd name="connsiteX2" fmla="*/ 6053099 w 6096000"/>
              <a:gd name="connsiteY2" fmla="*/ 0 h 257400"/>
              <a:gd name="connsiteX3" fmla="*/ 6096000 w 6096000"/>
              <a:gd name="connsiteY3" fmla="*/ 42901 h 257400"/>
              <a:gd name="connsiteX4" fmla="*/ 6096000 w 6096000"/>
              <a:gd name="connsiteY4" fmla="*/ 214499 h 257400"/>
              <a:gd name="connsiteX5" fmla="*/ 6053099 w 6096000"/>
              <a:gd name="connsiteY5" fmla="*/ 257400 h 257400"/>
              <a:gd name="connsiteX6" fmla="*/ 42901 w 6096000"/>
              <a:gd name="connsiteY6" fmla="*/ 257400 h 257400"/>
              <a:gd name="connsiteX7" fmla="*/ 0 w 6096000"/>
              <a:gd name="connsiteY7" fmla="*/ 214499 h 257400"/>
              <a:gd name="connsiteX8" fmla="*/ 0 w 6096000"/>
              <a:gd name="connsiteY8" fmla="*/ 42901 h 2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257400">
                <a:moveTo>
                  <a:pt x="0" y="42901"/>
                </a:moveTo>
                <a:cubicBezTo>
                  <a:pt x="0" y="19207"/>
                  <a:pt x="19207" y="0"/>
                  <a:pt x="42901" y="0"/>
                </a:cubicBezTo>
                <a:lnTo>
                  <a:pt x="6053099" y="0"/>
                </a:lnTo>
                <a:cubicBezTo>
                  <a:pt x="6076793" y="0"/>
                  <a:pt x="6096000" y="19207"/>
                  <a:pt x="6096000" y="42901"/>
                </a:cubicBezTo>
                <a:lnTo>
                  <a:pt x="6096000" y="214499"/>
                </a:lnTo>
                <a:cubicBezTo>
                  <a:pt x="6096000" y="238193"/>
                  <a:pt x="6076793" y="257400"/>
                  <a:pt x="6053099" y="257400"/>
                </a:cubicBezTo>
                <a:lnTo>
                  <a:pt x="42901" y="257400"/>
                </a:lnTo>
                <a:cubicBezTo>
                  <a:pt x="19207" y="257400"/>
                  <a:pt x="0" y="238193"/>
                  <a:pt x="0" y="214499"/>
                </a:cubicBezTo>
                <a:lnTo>
                  <a:pt x="0" y="42901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475" tIns="54475" rIns="54475" bIns="54475" anchor="ctr" anchorCtr="0">
            <a:noAutofit/>
          </a:bodyPr>
          <a:lstStyle/>
          <a:p>
            <a:pPr defTabSz="488926" rtl="0">
              <a:spcBef>
                <a:spcPct val="0"/>
              </a:spcBef>
              <a:spcAft>
                <a:spcPct val="35000"/>
              </a:spcAft>
            </a:pPr>
            <a:r>
              <a:rPr lang="ru-RU" sz="1600" b="0" i="0" u="none" strike="noStrike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Постоянно</a:t>
            </a:r>
          </a:p>
        </p:txBody>
      </p:sp>
      <p:sp>
        <p:nvSpPr>
          <p:cNvPr id="81" name="Freeform 153">
            <a:extLst>
              <a:ext uri="{FF2B5EF4-FFF2-40B4-BE49-F238E27FC236}">
                <a16:creationId xmlns:a16="http://schemas.microsoft.com/office/drawing/2014/main" id="{2C5C1F3D-3597-4914-9275-D77A0D13761C}"/>
              </a:ext>
            </a:extLst>
          </p:cNvPr>
          <p:cNvSpPr/>
          <p:nvPr/>
        </p:nvSpPr>
        <p:spPr>
          <a:xfrm>
            <a:off x="3560738" y="919562"/>
            <a:ext cx="4834328" cy="3778192"/>
          </a:xfrm>
          <a:custGeom>
            <a:avLst/>
            <a:gdLst>
              <a:gd name="connsiteX0" fmla="*/ 0 w 2606634"/>
              <a:gd name="connsiteY0" fmla="*/ 0 h 1620982"/>
              <a:gd name="connsiteX1" fmla="*/ 17813 w 2606634"/>
              <a:gd name="connsiteY1" fmla="*/ 184068 h 1620982"/>
              <a:gd name="connsiteX2" fmla="*/ 77189 w 2606634"/>
              <a:gd name="connsiteY2" fmla="*/ 385948 h 1620982"/>
              <a:gd name="connsiteX3" fmla="*/ 154379 w 2606634"/>
              <a:gd name="connsiteY3" fmla="*/ 552203 h 1620982"/>
              <a:gd name="connsiteX4" fmla="*/ 296883 w 2606634"/>
              <a:gd name="connsiteY4" fmla="*/ 748146 h 1620982"/>
              <a:gd name="connsiteX5" fmla="*/ 486888 w 2606634"/>
              <a:gd name="connsiteY5" fmla="*/ 932213 h 1620982"/>
              <a:gd name="connsiteX6" fmla="*/ 665018 w 2606634"/>
              <a:gd name="connsiteY6" fmla="*/ 1068779 h 1620982"/>
              <a:gd name="connsiteX7" fmla="*/ 908462 w 2606634"/>
              <a:gd name="connsiteY7" fmla="*/ 1211283 h 1620982"/>
              <a:gd name="connsiteX8" fmla="*/ 1122218 w 2606634"/>
              <a:gd name="connsiteY8" fmla="*/ 1318161 h 1620982"/>
              <a:gd name="connsiteX9" fmla="*/ 1430976 w 2606634"/>
              <a:gd name="connsiteY9" fmla="*/ 1430977 h 1620982"/>
              <a:gd name="connsiteX10" fmla="*/ 1686296 w 2606634"/>
              <a:gd name="connsiteY10" fmla="*/ 1502229 h 1620982"/>
              <a:gd name="connsiteX11" fmla="*/ 2054431 w 2606634"/>
              <a:gd name="connsiteY11" fmla="*/ 1573481 h 1620982"/>
              <a:gd name="connsiteX12" fmla="*/ 2339439 w 2606634"/>
              <a:gd name="connsiteY12" fmla="*/ 1603169 h 1620982"/>
              <a:gd name="connsiteX13" fmla="*/ 2606634 w 2606634"/>
              <a:gd name="connsiteY13" fmla="*/ 1620982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06634" h="1620982">
                <a:moveTo>
                  <a:pt x="0" y="0"/>
                </a:moveTo>
                <a:cubicBezTo>
                  <a:pt x="2474" y="59871"/>
                  <a:pt x="4948" y="119743"/>
                  <a:pt x="17813" y="184068"/>
                </a:cubicBezTo>
                <a:cubicBezTo>
                  <a:pt x="30678" y="248393"/>
                  <a:pt x="54428" y="324592"/>
                  <a:pt x="77189" y="385948"/>
                </a:cubicBezTo>
                <a:cubicBezTo>
                  <a:pt x="99950" y="447304"/>
                  <a:pt x="117763" y="491837"/>
                  <a:pt x="154379" y="552203"/>
                </a:cubicBezTo>
                <a:cubicBezTo>
                  <a:pt x="190995" y="612569"/>
                  <a:pt x="241465" y="684811"/>
                  <a:pt x="296883" y="748146"/>
                </a:cubicBezTo>
                <a:cubicBezTo>
                  <a:pt x="352301" y="811481"/>
                  <a:pt x="425532" y="878774"/>
                  <a:pt x="486888" y="932213"/>
                </a:cubicBezTo>
                <a:cubicBezTo>
                  <a:pt x="548244" y="985652"/>
                  <a:pt x="594756" y="1022267"/>
                  <a:pt x="665018" y="1068779"/>
                </a:cubicBezTo>
                <a:cubicBezTo>
                  <a:pt x="735280" y="1115291"/>
                  <a:pt x="832262" y="1169719"/>
                  <a:pt x="908462" y="1211283"/>
                </a:cubicBezTo>
                <a:cubicBezTo>
                  <a:pt x="984662" y="1252847"/>
                  <a:pt x="1035132" y="1281545"/>
                  <a:pt x="1122218" y="1318161"/>
                </a:cubicBezTo>
                <a:cubicBezTo>
                  <a:pt x="1209304" y="1354777"/>
                  <a:pt x="1336963" y="1400299"/>
                  <a:pt x="1430976" y="1430977"/>
                </a:cubicBezTo>
                <a:cubicBezTo>
                  <a:pt x="1524989" y="1461655"/>
                  <a:pt x="1582387" y="1478478"/>
                  <a:pt x="1686296" y="1502229"/>
                </a:cubicBezTo>
                <a:cubicBezTo>
                  <a:pt x="1790205" y="1525980"/>
                  <a:pt x="1945574" y="1556658"/>
                  <a:pt x="2054431" y="1573481"/>
                </a:cubicBezTo>
                <a:cubicBezTo>
                  <a:pt x="2163288" y="1590304"/>
                  <a:pt x="2247405" y="1595252"/>
                  <a:pt x="2339439" y="1603169"/>
                </a:cubicBezTo>
                <a:cubicBezTo>
                  <a:pt x="2431473" y="1611086"/>
                  <a:pt x="2519053" y="1616034"/>
                  <a:pt x="2606634" y="1620982"/>
                </a:cubicBezTo>
              </a:path>
            </a:pathLst>
          </a:custGeom>
          <a:ln w="19050">
            <a:solidFill>
              <a:schemeClr val="bg1">
                <a:lumMod val="65000"/>
                <a:alpha val="89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00529B"/>
              </a:buClr>
            </a:pPr>
            <a:endParaRPr lang="nb-NO" sz="3600">
              <a:solidFill>
                <a:srgbClr val="000000"/>
              </a:solidFill>
              <a:effectLst/>
            </a:endParaRPr>
          </a:p>
        </p:txBody>
      </p:sp>
      <p:sp>
        <p:nvSpPr>
          <p:cNvPr id="83" name="Rectangle 7">
            <a:extLst>
              <a:ext uri="{FF2B5EF4-FFF2-40B4-BE49-F238E27FC236}">
                <a16:creationId xmlns:a16="http://schemas.microsoft.com/office/drawing/2014/main" id="{17F3838E-D802-425F-8B52-A53264E16687}"/>
              </a:ext>
            </a:extLst>
          </p:cNvPr>
          <p:cNvSpPr/>
          <p:nvPr/>
        </p:nvSpPr>
        <p:spPr>
          <a:xfrm>
            <a:off x="3624038" y="593248"/>
            <a:ext cx="2398906" cy="3427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chemeClr val="bg1"/>
            </a:solidFill>
            <a:round/>
          </a:ln>
          <a:effectLst/>
        </p:spPr>
        <p:txBody>
          <a:bodyPr wrap="square" lIns="45720" rIns="45720" rtlCol="0" anchor="ctr"/>
          <a:lstStyle/>
          <a:p>
            <a: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>
                <a:srgbClr val="00529B"/>
              </a:buClr>
            </a:pPr>
            <a:r>
              <a:rPr lang="ru-RU" sz="14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Метод</a:t>
            </a:r>
          </a:p>
        </p:txBody>
      </p:sp>
      <p:sp>
        <p:nvSpPr>
          <p:cNvPr id="84" name="Freeform 176">
            <a:extLst>
              <a:ext uri="{FF2B5EF4-FFF2-40B4-BE49-F238E27FC236}">
                <a16:creationId xmlns:a16="http://schemas.microsoft.com/office/drawing/2014/main" id="{F2FF9379-F259-431C-A6E4-D31CB944E1A9}"/>
              </a:ext>
            </a:extLst>
          </p:cNvPr>
          <p:cNvSpPr/>
          <p:nvPr/>
        </p:nvSpPr>
        <p:spPr>
          <a:xfrm>
            <a:off x="2948062" y="2443613"/>
            <a:ext cx="984045" cy="493890"/>
          </a:xfrm>
          <a:custGeom>
            <a:avLst/>
            <a:gdLst>
              <a:gd name="connsiteX0" fmla="*/ 0 w 6096000"/>
              <a:gd name="connsiteY0" fmla="*/ 42901 h 257400"/>
              <a:gd name="connsiteX1" fmla="*/ 42901 w 6096000"/>
              <a:gd name="connsiteY1" fmla="*/ 0 h 257400"/>
              <a:gd name="connsiteX2" fmla="*/ 6053099 w 6096000"/>
              <a:gd name="connsiteY2" fmla="*/ 0 h 257400"/>
              <a:gd name="connsiteX3" fmla="*/ 6096000 w 6096000"/>
              <a:gd name="connsiteY3" fmla="*/ 42901 h 257400"/>
              <a:gd name="connsiteX4" fmla="*/ 6096000 w 6096000"/>
              <a:gd name="connsiteY4" fmla="*/ 214499 h 257400"/>
              <a:gd name="connsiteX5" fmla="*/ 6053099 w 6096000"/>
              <a:gd name="connsiteY5" fmla="*/ 257400 h 257400"/>
              <a:gd name="connsiteX6" fmla="*/ 42901 w 6096000"/>
              <a:gd name="connsiteY6" fmla="*/ 257400 h 257400"/>
              <a:gd name="connsiteX7" fmla="*/ 0 w 6096000"/>
              <a:gd name="connsiteY7" fmla="*/ 214499 h 257400"/>
              <a:gd name="connsiteX8" fmla="*/ 0 w 6096000"/>
              <a:gd name="connsiteY8" fmla="*/ 42901 h 2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257400">
                <a:moveTo>
                  <a:pt x="0" y="42901"/>
                </a:moveTo>
                <a:cubicBezTo>
                  <a:pt x="0" y="19207"/>
                  <a:pt x="19207" y="0"/>
                  <a:pt x="42901" y="0"/>
                </a:cubicBezTo>
                <a:lnTo>
                  <a:pt x="6053099" y="0"/>
                </a:lnTo>
                <a:cubicBezTo>
                  <a:pt x="6076793" y="0"/>
                  <a:pt x="6096000" y="19207"/>
                  <a:pt x="6096000" y="42901"/>
                </a:cubicBezTo>
                <a:lnTo>
                  <a:pt x="6096000" y="214499"/>
                </a:lnTo>
                <a:cubicBezTo>
                  <a:pt x="6096000" y="238193"/>
                  <a:pt x="6076793" y="257400"/>
                  <a:pt x="6053099" y="257400"/>
                </a:cubicBezTo>
                <a:lnTo>
                  <a:pt x="42901" y="257400"/>
                </a:lnTo>
                <a:cubicBezTo>
                  <a:pt x="19207" y="257400"/>
                  <a:pt x="0" y="238193"/>
                  <a:pt x="0" y="214499"/>
                </a:cubicBezTo>
                <a:lnTo>
                  <a:pt x="0" y="429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475" tIns="54475" rIns="54475" bIns="54475" anchor="ctr" anchorCtr="0">
            <a:noAutofit/>
          </a:bodyPr>
          <a:lstStyle/>
          <a:p>
            <a:pPr defTabSz="488926" rtl="0">
              <a:spcBef>
                <a:spcPct val="0"/>
              </a:spcBef>
              <a:spcAft>
                <a:spcPct val="35000"/>
              </a:spcAft>
            </a:pPr>
            <a:r>
              <a:rPr lang="ru-RU" sz="1600" b="0" i="0" u="none" strike="noStrike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Сметные цены</a:t>
            </a:r>
          </a:p>
        </p:txBody>
      </p:sp>
      <p:sp>
        <p:nvSpPr>
          <p:cNvPr id="85" name="Rectangle 8">
            <a:extLst>
              <a:ext uri="{FF2B5EF4-FFF2-40B4-BE49-F238E27FC236}">
                <a16:creationId xmlns:a16="http://schemas.microsoft.com/office/drawing/2014/main" id="{47DB3084-9A33-47F3-A5C9-44106A8466AB}"/>
              </a:ext>
            </a:extLst>
          </p:cNvPr>
          <p:cNvSpPr/>
          <p:nvPr/>
        </p:nvSpPr>
        <p:spPr>
          <a:xfrm>
            <a:off x="14899" y="611857"/>
            <a:ext cx="1010889" cy="3570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chemeClr val="bg1"/>
            </a:solidFill>
            <a:round/>
          </a:ln>
          <a:effectLst/>
        </p:spPr>
        <p:txBody>
          <a:bodyPr wrap="square" lIns="45720" rIns="45720" rtlCol="0" anchor="ctr"/>
          <a:lstStyle/>
          <a:p>
            <a:pPr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>
                <a:srgbClr val="00529B"/>
              </a:buClr>
            </a:pPr>
            <a:r>
              <a:rPr lang="ru-RU" sz="1400" b="1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Проблема</a:t>
            </a:r>
          </a:p>
        </p:txBody>
      </p:sp>
      <p:sp>
        <p:nvSpPr>
          <p:cNvPr id="48" name="Freeform 173">
            <a:extLst>
              <a:ext uri="{FF2B5EF4-FFF2-40B4-BE49-F238E27FC236}">
                <a16:creationId xmlns:a16="http://schemas.microsoft.com/office/drawing/2014/main" id="{6A23ED47-1E5B-4067-A69F-9DECAE3C981D}"/>
              </a:ext>
            </a:extLst>
          </p:cNvPr>
          <p:cNvSpPr/>
          <p:nvPr/>
        </p:nvSpPr>
        <p:spPr>
          <a:xfrm>
            <a:off x="1432845" y="3137636"/>
            <a:ext cx="1001828" cy="513553"/>
          </a:xfrm>
          <a:custGeom>
            <a:avLst/>
            <a:gdLst>
              <a:gd name="connsiteX0" fmla="*/ 0 w 6096000"/>
              <a:gd name="connsiteY0" fmla="*/ 42901 h 257400"/>
              <a:gd name="connsiteX1" fmla="*/ 42901 w 6096000"/>
              <a:gd name="connsiteY1" fmla="*/ 0 h 257400"/>
              <a:gd name="connsiteX2" fmla="*/ 6053099 w 6096000"/>
              <a:gd name="connsiteY2" fmla="*/ 0 h 257400"/>
              <a:gd name="connsiteX3" fmla="*/ 6096000 w 6096000"/>
              <a:gd name="connsiteY3" fmla="*/ 42901 h 257400"/>
              <a:gd name="connsiteX4" fmla="*/ 6096000 w 6096000"/>
              <a:gd name="connsiteY4" fmla="*/ 214499 h 257400"/>
              <a:gd name="connsiteX5" fmla="*/ 6053099 w 6096000"/>
              <a:gd name="connsiteY5" fmla="*/ 257400 h 257400"/>
              <a:gd name="connsiteX6" fmla="*/ 42901 w 6096000"/>
              <a:gd name="connsiteY6" fmla="*/ 257400 h 257400"/>
              <a:gd name="connsiteX7" fmla="*/ 0 w 6096000"/>
              <a:gd name="connsiteY7" fmla="*/ 214499 h 257400"/>
              <a:gd name="connsiteX8" fmla="*/ 0 w 6096000"/>
              <a:gd name="connsiteY8" fmla="*/ 42901 h 2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257400">
                <a:moveTo>
                  <a:pt x="0" y="42901"/>
                </a:moveTo>
                <a:cubicBezTo>
                  <a:pt x="0" y="19207"/>
                  <a:pt x="19207" y="0"/>
                  <a:pt x="42901" y="0"/>
                </a:cubicBezTo>
                <a:lnTo>
                  <a:pt x="6053099" y="0"/>
                </a:lnTo>
                <a:cubicBezTo>
                  <a:pt x="6076793" y="0"/>
                  <a:pt x="6096000" y="19207"/>
                  <a:pt x="6096000" y="42901"/>
                </a:cubicBezTo>
                <a:lnTo>
                  <a:pt x="6096000" y="214499"/>
                </a:lnTo>
                <a:cubicBezTo>
                  <a:pt x="6096000" y="238193"/>
                  <a:pt x="6076793" y="257400"/>
                  <a:pt x="6053099" y="257400"/>
                </a:cubicBezTo>
                <a:lnTo>
                  <a:pt x="42901" y="257400"/>
                </a:lnTo>
                <a:cubicBezTo>
                  <a:pt x="19207" y="257400"/>
                  <a:pt x="0" y="238193"/>
                  <a:pt x="0" y="214499"/>
                </a:cubicBezTo>
                <a:lnTo>
                  <a:pt x="0" y="429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475" tIns="54475" rIns="54475" bIns="54475" anchor="ctr" anchorCtr="0">
            <a:noAutofit/>
          </a:bodyPr>
          <a:lstStyle/>
          <a:p>
            <a:pPr defTabSz="488926" rtl="0">
              <a:spcBef>
                <a:spcPct val="0"/>
              </a:spcBef>
              <a:spcAft>
                <a:spcPct val="35000"/>
              </a:spcAft>
            </a:pPr>
            <a:r>
              <a:rPr lang="ru-RU" sz="1600" b="0" i="0" u="none" strike="noStrike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Сезонно</a:t>
            </a:r>
          </a:p>
        </p:txBody>
      </p:sp>
      <p:sp>
        <p:nvSpPr>
          <p:cNvPr id="49" name="Freeform 173">
            <a:extLst>
              <a:ext uri="{FF2B5EF4-FFF2-40B4-BE49-F238E27FC236}">
                <a16:creationId xmlns:a16="http://schemas.microsoft.com/office/drawing/2014/main" id="{839FEB42-3198-47EF-A2EA-F4CC2369CED4}"/>
              </a:ext>
            </a:extLst>
          </p:cNvPr>
          <p:cNvSpPr/>
          <p:nvPr/>
        </p:nvSpPr>
        <p:spPr>
          <a:xfrm>
            <a:off x="110282" y="4094628"/>
            <a:ext cx="1885418" cy="887400"/>
          </a:xfrm>
          <a:custGeom>
            <a:avLst/>
            <a:gdLst>
              <a:gd name="connsiteX0" fmla="*/ 0 w 6096000"/>
              <a:gd name="connsiteY0" fmla="*/ 42901 h 257400"/>
              <a:gd name="connsiteX1" fmla="*/ 42901 w 6096000"/>
              <a:gd name="connsiteY1" fmla="*/ 0 h 257400"/>
              <a:gd name="connsiteX2" fmla="*/ 6053099 w 6096000"/>
              <a:gd name="connsiteY2" fmla="*/ 0 h 257400"/>
              <a:gd name="connsiteX3" fmla="*/ 6096000 w 6096000"/>
              <a:gd name="connsiteY3" fmla="*/ 42901 h 257400"/>
              <a:gd name="connsiteX4" fmla="*/ 6096000 w 6096000"/>
              <a:gd name="connsiteY4" fmla="*/ 214499 h 257400"/>
              <a:gd name="connsiteX5" fmla="*/ 6053099 w 6096000"/>
              <a:gd name="connsiteY5" fmla="*/ 257400 h 257400"/>
              <a:gd name="connsiteX6" fmla="*/ 42901 w 6096000"/>
              <a:gd name="connsiteY6" fmla="*/ 257400 h 257400"/>
              <a:gd name="connsiteX7" fmla="*/ 0 w 6096000"/>
              <a:gd name="connsiteY7" fmla="*/ 214499 h 257400"/>
              <a:gd name="connsiteX8" fmla="*/ 0 w 6096000"/>
              <a:gd name="connsiteY8" fmla="*/ 42901 h 2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257400">
                <a:moveTo>
                  <a:pt x="0" y="42901"/>
                </a:moveTo>
                <a:cubicBezTo>
                  <a:pt x="0" y="19207"/>
                  <a:pt x="19207" y="0"/>
                  <a:pt x="42901" y="0"/>
                </a:cubicBezTo>
                <a:lnTo>
                  <a:pt x="6053099" y="0"/>
                </a:lnTo>
                <a:cubicBezTo>
                  <a:pt x="6076793" y="0"/>
                  <a:pt x="6096000" y="19207"/>
                  <a:pt x="6096000" y="42901"/>
                </a:cubicBezTo>
                <a:lnTo>
                  <a:pt x="6096000" y="214499"/>
                </a:lnTo>
                <a:cubicBezTo>
                  <a:pt x="6096000" y="238193"/>
                  <a:pt x="6076793" y="257400"/>
                  <a:pt x="6053099" y="257400"/>
                </a:cubicBezTo>
                <a:lnTo>
                  <a:pt x="42901" y="257400"/>
                </a:lnTo>
                <a:cubicBezTo>
                  <a:pt x="19207" y="257400"/>
                  <a:pt x="0" y="238193"/>
                  <a:pt x="0" y="214499"/>
                </a:cubicBezTo>
                <a:lnTo>
                  <a:pt x="0" y="429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475" tIns="54475" rIns="54475" bIns="54475" anchor="ctr" anchorCtr="0">
            <a:noAutofit/>
          </a:bodyPr>
          <a:lstStyle/>
          <a:p>
            <a:pPr defTabSz="488926" rtl="0">
              <a:spcBef>
                <a:spcPct val="0"/>
              </a:spcBef>
              <a:spcAft>
                <a:spcPct val="35000"/>
              </a:spcAft>
            </a:pPr>
            <a:r>
              <a:rPr lang="ru-RU" sz="2000" b="1" i="0" u="none" strike="noStrike" dirty="0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Недостающие товары</a:t>
            </a:r>
          </a:p>
        </p:txBody>
      </p:sp>
      <p:sp>
        <p:nvSpPr>
          <p:cNvPr id="50" name="Freeform 173">
            <a:extLst>
              <a:ext uri="{FF2B5EF4-FFF2-40B4-BE49-F238E27FC236}">
                <a16:creationId xmlns:a16="http://schemas.microsoft.com/office/drawing/2014/main" id="{6469D18D-9D6D-48DF-AA23-D2E3BB5B1FA7}"/>
              </a:ext>
            </a:extLst>
          </p:cNvPr>
          <p:cNvSpPr/>
          <p:nvPr/>
        </p:nvSpPr>
        <p:spPr>
          <a:xfrm>
            <a:off x="3889124" y="5185562"/>
            <a:ext cx="928854" cy="503688"/>
          </a:xfrm>
          <a:custGeom>
            <a:avLst/>
            <a:gdLst>
              <a:gd name="connsiteX0" fmla="*/ 0 w 6096000"/>
              <a:gd name="connsiteY0" fmla="*/ 42901 h 257400"/>
              <a:gd name="connsiteX1" fmla="*/ 42901 w 6096000"/>
              <a:gd name="connsiteY1" fmla="*/ 0 h 257400"/>
              <a:gd name="connsiteX2" fmla="*/ 6053099 w 6096000"/>
              <a:gd name="connsiteY2" fmla="*/ 0 h 257400"/>
              <a:gd name="connsiteX3" fmla="*/ 6096000 w 6096000"/>
              <a:gd name="connsiteY3" fmla="*/ 42901 h 257400"/>
              <a:gd name="connsiteX4" fmla="*/ 6096000 w 6096000"/>
              <a:gd name="connsiteY4" fmla="*/ 214499 h 257400"/>
              <a:gd name="connsiteX5" fmla="*/ 6053099 w 6096000"/>
              <a:gd name="connsiteY5" fmla="*/ 257400 h 257400"/>
              <a:gd name="connsiteX6" fmla="*/ 42901 w 6096000"/>
              <a:gd name="connsiteY6" fmla="*/ 257400 h 257400"/>
              <a:gd name="connsiteX7" fmla="*/ 0 w 6096000"/>
              <a:gd name="connsiteY7" fmla="*/ 214499 h 257400"/>
              <a:gd name="connsiteX8" fmla="*/ 0 w 6096000"/>
              <a:gd name="connsiteY8" fmla="*/ 42901 h 2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257400">
                <a:moveTo>
                  <a:pt x="0" y="42901"/>
                </a:moveTo>
                <a:cubicBezTo>
                  <a:pt x="0" y="19207"/>
                  <a:pt x="19207" y="0"/>
                  <a:pt x="42901" y="0"/>
                </a:cubicBezTo>
                <a:lnTo>
                  <a:pt x="6053099" y="0"/>
                </a:lnTo>
                <a:cubicBezTo>
                  <a:pt x="6076793" y="0"/>
                  <a:pt x="6096000" y="19207"/>
                  <a:pt x="6096000" y="42901"/>
                </a:cubicBezTo>
                <a:lnTo>
                  <a:pt x="6096000" y="214499"/>
                </a:lnTo>
                <a:cubicBezTo>
                  <a:pt x="6096000" y="238193"/>
                  <a:pt x="6076793" y="257400"/>
                  <a:pt x="6053099" y="257400"/>
                </a:cubicBezTo>
                <a:lnTo>
                  <a:pt x="42901" y="257400"/>
                </a:lnTo>
                <a:cubicBezTo>
                  <a:pt x="19207" y="257400"/>
                  <a:pt x="0" y="238193"/>
                  <a:pt x="0" y="214499"/>
                </a:cubicBezTo>
                <a:lnTo>
                  <a:pt x="0" y="429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475" tIns="54475" rIns="54475" bIns="54475" anchor="ctr" anchorCtr="0">
            <a:noAutofit/>
          </a:bodyPr>
          <a:lstStyle/>
          <a:p>
            <a:pPr defTabSz="488926" rtl="0">
              <a:spcBef>
                <a:spcPct val="0"/>
              </a:spcBef>
              <a:spcAft>
                <a:spcPct val="35000"/>
              </a:spcAft>
            </a:pPr>
            <a:r>
              <a:rPr lang="ru-RU" sz="1600" b="0" i="0" u="none" strike="noStrike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Магазин закрыт </a:t>
            </a:r>
          </a:p>
        </p:txBody>
      </p:sp>
      <p:sp>
        <p:nvSpPr>
          <p:cNvPr id="51" name="Freeform 173">
            <a:extLst>
              <a:ext uri="{FF2B5EF4-FFF2-40B4-BE49-F238E27FC236}">
                <a16:creationId xmlns:a16="http://schemas.microsoft.com/office/drawing/2014/main" id="{1C6FDE6A-E7E1-4161-AD28-690822DBE581}"/>
              </a:ext>
            </a:extLst>
          </p:cNvPr>
          <p:cNvSpPr/>
          <p:nvPr/>
        </p:nvSpPr>
        <p:spPr>
          <a:xfrm>
            <a:off x="3422526" y="3685278"/>
            <a:ext cx="1059733" cy="495357"/>
          </a:xfrm>
          <a:custGeom>
            <a:avLst/>
            <a:gdLst>
              <a:gd name="connsiteX0" fmla="*/ 0 w 6096000"/>
              <a:gd name="connsiteY0" fmla="*/ 42901 h 257400"/>
              <a:gd name="connsiteX1" fmla="*/ 42901 w 6096000"/>
              <a:gd name="connsiteY1" fmla="*/ 0 h 257400"/>
              <a:gd name="connsiteX2" fmla="*/ 6053099 w 6096000"/>
              <a:gd name="connsiteY2" fmla="*/ 0 h 257400"/>
              <a:gd name="connsiteX3" fmla="*/ 6096000 w 6096000"/>
              <a:gd name="connsiteY3" fmla="*/ 42901 h 257400"/>
              <a:gd name="connsiteX4" fmla="*/ 6096000 w 6096000"/>
              <a:gd name="connsiteY4" fmla="*/ 214499 h 257400"/>
              <a:gd name="connsiteX5" fmla="*/ 6053099 w 6096000"/>
              <a:gd name="connsiteY5" fmla="*/ 257400 h 257400"/>
              <a:gd name="connsiteX6" fmla="*/ 42901 w 6096000"/>
              <a:gd name="connsiteY6" fmla="*/ 257400 h 257400"/>
              <a:gd name="connsiteX7" fmla="*/ 0 w 6096000"/>
              <a:gd name="connsiteY7" fmla="*/ 214499 h 257400"/>
              <a:gd name="connsiteX8" fmla="*/ 0 w 6096000"/>
              <a:gd name="connsiteY8" fmla="*/ 42901 h 2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257400">
                <a:moveTo>
                  <a:pt x="0" y="42901"/>
                </a:moveTo>
                <a:cubicBezTo>
                  <a:pt x="0" y="19207"/>
                  <a:pt x="19207" y="0"/>
                  <a:pt x="42901" y="0"/>
                </a:cubicBezTo>
                <a:lnTo>
                  <a:pt x="6053099" y="0"/>
                </a:lnTo>
                <a:cubicBezTo>
                  <a:pt x="6076793" y="0"/>
                  <a:pt x="6096000" y="19207"/>
                  <a:pt x="6096000" y="42901"/>
                </a:cubicBezTo>
                <a:lnTo>
                  <a:pt x="6096000" y="214499"/>
                </a:lnTo>
                <a:cubicBezTo>
                  <a:pt x="6096000" y="238193"/>
                  <a:pt x="6076793" y="257400"/>
                  <a:pt x="6053099" y="257400"/>
                </a:cubicBezTo>
                <a:lnTo>
                  <a:pt x="42901" y="257400"/>
                </a:lnTo>
                <a:cubicBezTo>
                  <a:pt x="19207" y="257400"/>
                  <a:pt x="0" y="238193"/>
                  <a:pt x="0" y="214499"/>
                </a:cubicBezTo>
                <a:lnTo>
                  <a:pt x="0" y="429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475" tIns="54475" rIns="54475" bIns="54475" anchor="ctr" anchorCtr="0">
            <a:noAutofit/>
          </a:bodyPr>
          <a:lstStyle/>
          <a:p>
            <a:pPr defTabSz="488926" rtl="0">
              <a:spcBef>
                <a:spcPct val="0"/>
              </a:spcBef>
              <a:spcAft>
                <a:spcPct val="35000"/>
              </a:spcAft>
            </a:pPr>
            <a:r>
              <a:rPr lang="ru-RU" sz="1600" b="0" i="0" u="none" strike="noStrike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Замена</a:t>
            </a:r>
            <a:r>
              <a:rPr lang="ru-RU" sz="1000" b="0" i="0" u="none" strike="noStrike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 </a:t>
            </a:r>
          </a:p>
        </p:txBody>
      </p:sp>
      <p:sp>
        <p:nvSpPr>
          <p:cNvPr id="52" name="Freeform 173">
            <a:extLst>
              <a:ext uri="{FF2B5EF4-FFF2-40B4-BE49-F238E27FC236}">
                <a16:creationId xmlns:a16="http://schemas.microsoft.com/office/drawing/2014/main" id="{A996F8CB-FA6D-47E2-ACF5-7AAF365A43A7}"/>
              </a:ext>
            </a:extLst>
          </p:cNvPr>
          <p:cNvSpPr/>
          <p:nvPr/>
        </p:nvSpPr>
        <p:spPr>
          <a:xfrm>
            <a:off x="4381341" y="1947008"/>
            <a:ext cx="1250276" cy="796856"/>
          </a:xfrm>
          <a:custGeom>
            <a:avLst/>
            <a:gdLst>
              <a:gd name="connsiteX0" fmla="*/ 0 w 6096000"/>
              <a:gd name="connsiteY0" fmla="*/ 42901 h 257400"/>
              <a:gd name="connsiteX1" fmla="*/ 42901 w 6096000"/>
              <a:gd name="connsiteY1" fmla="*/ 0 h 257400"/>
              <a:gd name="connsiteX2" fmla="*/ 6053099 w 6096000"/>
              <a:gd name="connsiteY2" fmla="*/ 0 h 257400"/>
              <a:gd name="connsiteX3" fmla="*/ 6096000 w 6096000"/>
              <a:gd name="connsiteY3" fmla="*/ 42901 h 257400"/>
              <a:gd name="connsiteX4" fmla="*/ 6096000 w 6096000"/>
              <a:gd name="connsiteY4" fmla="*/ 214499 h 257400"/>
              <a:gd name="connsiteX5" fmla="*/ 6053099 w 6096000"/>
              <a:gd name="connsiteY5" fmla="*/ 257400 h 257400"/>
              <a:gd name="connsiteX6" fmla="*/ 42901 w 6096000"/>
              <a:gd name="connsiteY6" fmla="*/ 257400 h 257400"/>
              <a:gd name="connsiteX7" fmla="*/ 0 w 6096000"/>
              <a:gd name="connsiteY7" fmla="*/ 214499 h 257400"/>
              <a:gd name="connsiteX8" fmla="*/ 0 w 6096000"/>
              <a:gd name="connsiteY8" fmla="*/ 42901 h 2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257400">
                <a:moveTo>
                  <a:pt x="0" y="42901"/>
                </a:moveTo>
                <a:cubicBezTo>
                  <a:pt x="0" y="19207"/>
                  <a:pt x="19207" y="0"/>
                  <a:pt x="42901" y="0"/>
                </a:cubicBezTo>
                <a:lnTo>
                  <a:pt x="6053099" y="0"/>
                </a:lnTo>
                <a:cubicBezTo>
                  <a:pt x="6076793" y="0"/>
                  <a:pt x="6096000" y="19207"/>
                  <a:pt x="6096000" y="42901"/>
                </a:cubicBezTo>
                <a:lnTo>
                  <a:pt x="6096000" y="214499"/>
                </a:lnTo>
                <a:cubicBezTo>
                  <a:pt x="6096000" y="238193"/>
                  <a:pt x="6076793" y="257400"/>
                  <a:pt x="6053099" y="257400"/>
                </a:cubicBezTo>
                <a:lnTo>
                  <a:pt x="42901" y="257400"/>
                </a:lnTo>
                <a:cubicBezTo>
                  <a:pt x="19207" y="257400"/>
                  <a:pt x="0" y="238193"/>
                  <a:pt x="0" y="214499"/>
                </a:cubicBezTo>
                <a:lnTo>
                  <a:pt x="0" y="429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475" tIns="54475" rIns="54475" bIns="54475" anchor="ctr" anchorCtr="0">
            <a:noAutofit/>
          </a:bodyPr>
          <a:lstStyle/>
          <a:p>
            <a:pPr defTabSz="488926" rtl="0">
              <a:spcBef>
                <a:spcPct val="0"/>
              </a:spcBef>
              <a:spcAft>
                <a:spcPct val="35000"/>
              </a:spcAft>
            </a:pPr>
            <a:r>
              <a:rPr lang="ru-RU" sz="1400" b="0" i="0" u="none" strike="noStrike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Перенести, вменить</a:t>
            </a:r>
          </a:p>
        </p:txBody>
      </p:sp>
      <p:cxnSp>
        <p:nvCxnSpPr>
          <p:cNvPr id="56" name="Straight Connector 73">
            <a:extLst>
              <a:ext uri="{FF2B5EF4-FFF2-40B4-BE49-F238E27FC236}">
                <a16:creationId xmlns:a16="http://schemas.microsoft.com/office/drawing/2014/main" id="{1C1C8D7F-8B5B-4238-AE77-C53DC87A7046}"/>
              </a:ext>
            </a:extLst>
          </p:cNvPr>
          <p:cNvCxnSpPr/>
          <p:nvPr/>
        </p:nvCxnSpPr>
        <p:spPr>
          <a:xfrm flipV="1">
            <a:off x="5246025" y="2630886"/>
            <a:ext cx="2022975" cy="3328849"/>
          </a:xfrm>
          <a:prstGeom prst="line">
            <a:avLst/>
          </a:prstGeom>
          <a:solidFill>
            <a:srgbClr val="00529B"/>
          </a:solidFill>
          <a:ln w="19050" cap="flat" cmpd="sng" algn="ctr">
            <a:solidFill>
              <a:srgbClr val="46A33F">
                <a:alpha val="3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ktangel 17">
            <a:extLst>
              <a:ext uri="{FF2B5EF4-FFF2-40B4-BE49-F238E27FC236}">
                <a16:creationId xmlns:a16="http://schemas.microsoft.com/office/drawing/2014/main" id="{DF4FDC11-D729-4BC3-BB18-A7A3862BD7AB}"/>
              </a:ext>
            </a:extLst>
          </p:cNvPr>
          <p:cNvSpPr/>
          <p:nvPr/>
        </p:nvSpPr>
        <p:spPr>
          <a:xfrm>
            <a:off x="4897640" y="2766933"/>
            <a:ext cx="2032761" cy="51867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rtl="0"/>
            <a:r>
              <a:rPr lang="ru-RU" sz="1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Найти замену,</a:t>
            </a:r>
          </a:p>
          <a:p>
            <a:pPr rtl="0"/>
            <a:r>
              <a:rPr lang="ru-RU" sz="1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регулировка качества 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66A8BAA7-0B11-45AE-A756-AB431CD150BF}"/>
              </a:ext>
            </a:extLst>
          </p:cNvPr>
          <p:cNvSpPr/>
          <p:nvPr/>
        </p:nvSpPr>
        <p:spPr>
          <a:xfrm>
            <a:off x="6572457" y="1100808"/>
            <a:ext cx="2431924" cy="120032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rtl="0"/>
            <a:r>
              <a:rPr lang="ru-RU" sz="1800" b="1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  Сбалансированное количество цен в компиляции</a:t>
            </a:r>
          </a:p>
        </p:txBody>
      </p:sp>
      <p:sp>
        <p:nvSpPr>
          <p:cNvPr id="43" name="Freeform 201"/>
          <p:cNvSpPr/>
          <p:nvPr/>
        </p:nvSpPr>
        <p:spPr>
          <a:xfrm>
            <a:off x="6031797" y="3385503"/>
            <a:ext cx="1444173" cy="722958"/>
          </a:xfrm>
          <a:custGeom>
            <a:avLst/>
            <a:gdLst>
              <a:gd name="connsiteX0" fmla="*/ 0 w 6096000"/>
              <a:gd name="connsiteY0" fmla="*/ 42901 h 257400"/>
              <a:gd name="connsiteX1" fmla="*/ 42901 w 6096000"/>
              <a:gd name="connsiteY1" fmla="*/ 0 h 257400"/>
              <a:gd name="connsiteX2" fmla="*/ 6053099 w 6096000"/>
              <a:gd name="connsiteY2" fmla="*/ 0 h 257400"/>
              <a:gd name="connsiteX3" fmla="*/ 6096000 w 6096000"/>
              <a:gd name="connsiteY3" fmla="*/ 42901 h 257400"/>
              <a:gd name="connsiteX4" fmla="*/ 6096000 w 6096000"/>
              <a:gd name="connsiteY4" fmla="*/ 214499 h 257400"/>
              <a:gd name="connsiteX5" fmla="*/ 6053099 w 6096000"/>
              <a:gd name="connsiteY5" fmla="*/ 257400 h 257400"/>
              <a:gd name="connsiteX6" fmla="*/ 42901 w 6096000"/>
              <a:gd name="connsiteY6" fmla="*/ 257400 h 257400"/>
              <a:gd name="connsiteX7" fmla="*/ 0 w 6096000"/>
              <a:gd name="connsiteY7" fmla="*/ 214499 h 257400"/>
              <a:gd name="connsiteX8" fmla="*/ 0 w 6096000"/>
              <a:gd name="connsiteY8" fmla="*/ 42901 h 2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257400">
                <a:moveTo>
                  <a:pt x="0" y="42901"/>
                </a:moveTo>
                <a:cubicBezTo>
                  <a:pt x="0" y="19207"/>
                  <a:pt x="19207" y="0"/>
                  <a:pt x="42901" y="0"/>
                </a:cubicBezTo>
                <a:lnTo>
                  <a:pt x="6053099" y="0"/>
                </a:lnTo>
                <a:cubicBezTo>
                  <a:pt x="6076793" y="0"/>
                  <a:pt x="6096000" y="19207"/>
                  <a:pt x="6096000" y="42901"/>
                </a:cubicBezTo>
                <a:lnTo>
                  <a:pt x="6096000" y="214499"/>
                </a:lnTo>
                <a:cubicBezTo>
                  <a:pt x="6096000" y="238193"/>
                  <a:pt x="6076793" y="257400"/>
                  <a:pt x="6053099" y="257400"/>
                </a:cubicBezTo>
                <a:lnTo>
                  <a:pt x="42901" y="257400"/>
                </a:lnTo>
                <a:cubicBezTo>
                  <a:pt x="19207" y="257400"/>
                  <a:pt x="0" y="238193"/>
                  <a:pt x="0" y="214499"/>
                </a:cubicBezTo>
                <a:lnTo>
                  <a:pt x="0" y="429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475" tIns="54475" rIns="54475" bIns="54475" anchor="ctr" anchorCtr="0">
            <a:noAutofit/>
          </a:bodyPr>
          <a:lstStyle/>
          <a:p>
            <a:pPr defTabSz="488926" rtl="0">
              <a:spcBef>
                <a:spcPct val="0"/>
              </a:spcBef>
              <a:spcAft>
                <a:spcPct val="35000"/>
              </a:spcAft>
            </a:pPr>
            <a:r>
              <a:rPr lang="ru-RU" sz="1400" b="0" i="0" u="none" strike="noStrike" dirty="0" smtId="4294967295">
                <a:solidFill>
                  <a:srgbClr val="000000"/>
                </a:solidFill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Заменить магазин, проследовать на новое место</a:t>
            </a:r>
          </a:p>
        </p:txBody>
      </p:sp>
    </p:spTree>
    <p:extLst>
      <p:ext uri="{BB962C8B-B14F-4D97-AF65-F5344CB8AC3E}">
        <p14:creationId xmlns:p14="http://schemas.microsoft.com/office/powerpoint/2010/main" val="2821503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DF1C72-8EE9-4452-AC96-8C439FBD9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Временно недостающие товары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08E8F84-877C-4925-9B14-97CCC4715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96753"/>
            <a:ext cx="7886700" cy="4896544"/>
          </a:xfrm>
          <a:effectLst/>
        </p:spPr>
        <p:txBody>
          <a:bodyPr>
            <a:normAutofit fontScale="95000"/>
          </a:bodyPr>
          <a:lstStyle/>
          <a:p>
            <a:pPr rtl="0"/>
            <a:r>
              <a:rPr lang="ru-RU" sz="2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Отсутствующее ценовое наблюдение за товаром или услугой в конкретном магазине, которое будет доступно в (ближайшем) будущем</a:t>
            </a:r>
          </a:p>
          <a:p>
            <a:pPr rtl="0"/>
            <a:r>
              <a:rPr lang="ru-RU" sz="2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Как действовать: </a:t>
            </a:r>
          </a:p>
          <a:p>
            <a:pPr lvl="1" rtl="0"/>
            <a:r>
              <a:rPr lang="ru-RU" sz="2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Пропустить конкретный товар в текущем и учетном периоде цены</a:t>
            </a:r>
          </a:p>
          <a:p>
            <a:pPr lvl="1" rtl="0"/>
            <a:r>
              <a:rPr lang="ru-RU" sz="2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Перенести окончательную наблюдаемую цену</a:t>
            </a:r>
          </a:p>
          <a:p>
            <a:pPr lvl="1" rtl="0"/>
            <a:r>
              <a:rPr lang="ru-RU" sz="2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Вменить</a:t>
            </a:r>
          </a:p>
          <a:p>
            <a:pPr rtl="0"/>
            <a:r>
              <a:rPr lang="ru-RU" sz="2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СИПЦ; вменить первый и второй месяц, найти замену на третий месяц</a:t>
            </a:r>
          </a:p>
          <a:p>
            <a:endParaRPr lang="nb-NO">
              <a:effectLst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pPr rtl="0"/>
            <a:r>
              <a:rPr lang="ru-RU" sz="12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2850449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D2B018-2750-42A1-95E8-66DA37D9F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80000"/>
            <a:ext cx="8460432" cy="872736"/>
          </a:xfrm>
          <a:effectLst/>
        </p:spPr>
        <p:txBody>
          <a:bodyPr/>
          <a:lstStyle/>
          <a:p>
            <a:pPr rtl="0"/>
            <a:r>
              <a:rPr lang="ru-RU" sz="40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Вменение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4A61C21-5F07-4A7A-892E-BDC4F682E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2404"/>
            <a:ext cx="7886700" cy="4974559"/>
          </a:xfrm>
          <a:effectLst/>
        </p:spPr>
        <p:txBody>
          <a:bodyPr>
            <a:normAutofit fontScale="95000" lnSpcReduction="10000"/>
          </a:bodyPr>
          <a:lstStyle/>
          <a:p>
            <a:pPr rtl="0"/>
            <a:r>
              <a:rPr lang="ru-RU" sz="2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Комплексное вменение</a:t>
            </a:r>
          </a:p>
          <a:p>
            <a:pPr lvl="1" rtl="0"/>
            <a:r>
              <a:rPr lang="ru-RU" sz="2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Использовать изменение средней цены всех других аналогичных товаров (наблюдения за ценами) за тот же период и в той же географической области</a:t>
            </a:r>
          </a:p>
          <a:p>
            <a:pPr lvl="1" rtl="0"/>
            <a:r>
              <a:rPr lang="ru-RU" sz="2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Если мало наблюдений за ценами в пределах географического района-используйте всю страну</a:t>
            </a:r>
          </a:p>
          <a:p>
            <a:pPr lvl="1" rtl="0"/>
            <a:r>
              <a:rPr lang="ru-RU" sz="2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Главным образом продукты питания и напитки</a:t>
            </a:r>
          </a:p>
          <a:p>
            <a:pPr rtl="0"/>
            <a:r>
              <a:rPr lang="ru-RU" sz="2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Групповое среднее</a:t>
            </a:r>
          </a:p>
          <a:p>
            <a:pPr lvl="1" rtl="0"/>
            <a:r>
              <a:rPr lang="ru-RU" sz="2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Используйте изменения цен только для тех разновидностей отсутствующего товара, которые считаются похожими</a:t>
            </a:r>
          </a:p>
          <a:p>
            <a:pPr lvl="1" rtl="0"/>
            <a:r>
              <a:rPr lang="ru-RU" sz="2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В основном непродовольственные товары</a:t>
            </a:r>
          </a:p>
          <a:p>
            <a:pPr lvl="1"/>
            <a:endParaRPr lang="nb-NO">
              <a:effectLst/>
            </a:endParaRPr>
          </a:p>
          <a:p>
            <a:pPr marL="0" indent="0">
              <a:buNone/>
            </a:pPr>
            <a:endParaRPr lang="nb-NO">
              <a:effectLst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pPr rtl="0"/>
            <a:r>
              <a:rPr lang="ru-RU" sz="12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5520901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8E3984-43F3-4021-822B-07AD89485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0001"/>
            <a:ext cx="8748464" cy="872736"/>
          </a:xfrm>
          <a:effectLst/>
        </p:spPr>
        <p:txBody>
          <a:bodyPr/>
          <a:lstStyle/>
          <a:p>
            <a:pPr rtl="0"/>
            <a:r>
              <a:rPr lang="ru-RU" sz="40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Постоянно недостающие товары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446C837-AAD2-4658-BD9F-9F840B2C6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24745"/>
            <a:ext cx="8928992" cy="4896544"/>
          </a:xfrm>
          <a:effectLst/>
        </p:spPr>
        <p:txBody>
          <a:bodyPr>
            <a:normAutofit/>
          </a:bodyPr>
          <a:lstStyle/>
          <a:p>
            <a:pPr rtl="0"/>
            <a:r>
              <a:rPr lang="ru-RU" sz="28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Товар </a:t>
            </a:r>
            <a:r>
              <a:rPr lang="ru-RU" sz="2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навсегда исчезает из магазина</a:t>
            </a:r>
          </a:p>
          <a:p>
            <a:pPr rtl="0"/>
            <a:r>
              <a:rPr lang="ru-RU" sz="2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Как действовать: </a:t>
            </a:r>
          </a:p>
          <a:p>
            <a:pPr lvl="1" rtl="0"/>
            <a:r>
              <a:rPr lang="ru-RU" sz="2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Сборщик данных о ценах должен найти замену (новый элемент), который служит той же полезности для потребителей</a:t>
            </a:r>
          </a:p>
          <a:p>
            <a:pPr lvl="1" rtl="0"/>
            <a:r>
              <a:rPr lang="ru-RU" sz="2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Определите любые различия в качестве между старым элементом и заменой</a:t>
            </a:r>
          </a:p>
          <a:p>
            <a:pPr lvl="1" rtl="0"/>
            <a:r>
              <a:rPr lang="ru-RU" sz="2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Регулировка качества при необходимости (центральный офис)</a:t>
            </a:r>
          </a:p>
          <a:p>
            <a:pPr lvl="1" rtl="0"/>
            <a:r>
              <a:rPr lang="ru-RU" sz="2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Расчет новой эталонной цены замены (новый товар)</a:t>
            </a:r>
          </a:p>
          <a:p>
            <a:pPr lvl="2" rtl="0"/>
            <a:r>
              <a:rPr lang="ru-RU" sz="2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Вменить или просто перенести</a:t>
            </a:r>
          </a:p>
          <a:p>
            <a:pPr lvl="1"/>
            <a:endParaRPr lang="nb-NO" dirty="0">
              <a:effectLst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pPr rtl="0"/>
            <a:r>
              <a:rPr lang="ru-RU" sz="12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5118697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528" y="180000"/>
            <a:ext cx="8820472" cy="944744"/>
          </a:xfrm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Магазин закрыт или </a:t>
            </a:r>
            <a:r>
              <a:rPr lang="ru-RU" sz="4000" b="1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изменено его </a:t>
            </a:r>
            <a:r>
              <a:rPr lang="ru-RU" sz="4000" b="1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местоположение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4905248"/>
          </a:xfrm>
          <a:effectLst/>
        </p:spPr>
        <p:txBody>
          <a:bodyPr>
            <a:normAutofit/>
          </a:bodyPr>
          <a:lstStyle/>
          <a:p>
            <a:pPr rtl="0"/>
            <a:r>
              <a:rPr lang="ru-RU" sz="2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Если магазин выходит из бизнеса или отказывается </a:t>
            </a:r>
            <a:r>
              <a:rPr lang="ru-RU" sz="28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сотрудничать, </a:t>
            </a:r>
            <a:r>
              <a:rPr lang="ru-RU" sz="2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его следует заменить на магазин того же типа</a:t>
            </a:r>
          </a:p>
          <a:p>
            <a:pPr rtl="0"/>
            <a:r>
              <a:rPr lang="ru-RU" sz="2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Магазин меняет местоположение: должен ли сборщик данных о ценах следовать новому местоположению?</a:t>
            </a:r>
          </a:p>
          <a:p>
            <a:pPr lvl="1" rtl="0"/>
            <a:r>
              <a:rPr lang="ru-RU" sz="2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В пределах одного слоя? </a:t>
            </a:r>
          </a:p>
          <a:p>
            <a:pPr lvl="2" rtl="0"/>
            <a:r>
              <a:rPr lang="ru-RU" sz="2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Например, географический район, тип магазина </a:t>
            </a:r>
          </a:p>
          <a:p>
            <a:pPr lvl="1" rtl="0"/>
            <a:r>
              <a:rPr lang="ru-RU" sz="2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Размер выборки необходимо учитывать </a:t>
            </a:r>
          </a:p>
          <a:p>
            <a:pPr lvl="1" rtl="0"/>
            <a:r>
              <a:rPr lang="ru-RU" sz="2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Следовать за магазином на новое место может быть неудобно 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pPr rtl="0"/>
            <a:r>
              <a:rPr lang="ru-RU" sz="12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0906264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75CF9B-279F-4B28-A7BE-765361BA4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15854"/>
            <a:ext cx="8568952" cy="752906"/>
          </a:xfrm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Сезонность спроса и предложения в ИПЦ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8FC5D3A-C6EA-4470-A49D-83F4601C3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56793"/>
            <a:ext cx="8640960" cy="4392488"/>
          </a:xfrm>
          <a:effectLst/>
        </p:spPr>
        <p:txBody>
          <a:bodyPr>
            <a:normAutofit fontScale="87500" lnSpcReduction="10000"/>
          </a:bodyPr>
          <a:lstStyle/>
          <a:p>
            <a:pPr rtl="0"/>
            <a:r>
              <a:rPr lang="ru-RU" sz="2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Цены на некоторые предметы варьируются в течение года, часто следуя структуре сезонных колебаний </a:t>
            </a:r>
          </a:p>
          <a:p>
            <a:pPr rtl="0"/>
            <a:r>
              <a:rPr lang="ru-RU" sz="2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Потребители покупают товары в различных количествах, часто следуя структуре сезонных колебаний</a:t>
            </a:r>
          </a:p>
          <a:p>
            <a:pPr rtl="0"/>
            <a:r>
              <a:rPr lang="ru-RU" sz="2800" b="1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Предметы, недоступные для покупки в магазинах (или только в незначительных количествах) в определенные месяцы года, в типичной структуре сезонных колебаний</a:t>
            </a:r>
          </a:p>
          <a:p>
            <a:pPr lvl="2" rtl="0"/>
            <a:r>
              <a:rPr lang="ru-RU" sz="2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Характеризующиеся высокими показателями сезонные товары</a:t>
            </a:r>
          </a:p>
          <a:p>
            <a:pPr lvl="2" rtl="0"/>
            <a:r>
              <a:rPr lang="ru-RU" sz="2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Примеры: Овощи, фрукты, рыба, одежда, обувь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pPr rtl="0"/>
            <a:r>
              <a:rPr lang="ru-RU" sz="12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60640585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7504" y="116633"/>
            <a:ext cx="9145016" cy="1307618"/>
          </a:xfrm>
          <a:effectLst/>
        </p:spPr>
        <p:txBody>
          <a:bodyPr>
            <a:noAutofit/>
          </a:bodyPr>
          <a:lstStyle/>
          <a:p>
            <a:pPr rtl="0"/>
            <a:r>
              <a:rPr lang="ru-RU" sz="3200" b="1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Комбинация условий для (характеризующихся высокими показателями) сезонных товаров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11560" y="1556792"/>
            <a:ext cx="8136904" cy="4392488"/>
          </a:xfrm>
          <a:effectLst/>
        </p:spPr>
        <p:txBody>
          <a:bodyPr>
            <a:normAutofit/>
          </a:bodyPr>
          <a:lstStyle/>
          <a:p>
            <a:pPr rtl="0"/>
            <a:r>
              <a:rPr lang="ru-RU" sz="2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Метод постоянных весов</a:t>
            </a:r>
          </a:p>
          <a:p>
            <a:pPr lvl="1" rtl="0"/>
            <a:r>
              <a:rPr lang="ru-RU" sz="2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Вес товаров остается фиксированным в течение года</a:t>
            </a:r>
          </a:p>
          <a:p>
            <a:pPr lvl="1" rtl="0"/>
            <a:r>
              <a:rPr lang="ru-RU" sz="2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Переносить или вменять недоступные цены </a:t>
            </a:r>
          </a:p>
          <a:p>
            <a:pPr lvl="1"/>
            <a:endParaRPr lang="en-GB" dirty="0">
              <a:effectLst/>
            </a:endParaRPr>
          </a:p>
          <a:p>
            <a:pPr rtl="0"/>
            <a:r>
              <a:rPr lang="ru-RU" sz="2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Метод переменных весов </a:t>
            </a:r>
          </a:p>
          <a:p>
            <a:pPr lvl="1" rtl="0"/>
            <a:r>
              <a:rPr lang="ru-RU" sz="2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Вес товаров варьируется в течение года в пределах определенной группы КИПЦ</a:t>
            </a:r>
          </a:p>
          <a:p>
            <a:pPr lvl="1" rtl="0"/>
            <a:r>
              <a:rPr lang="ru-RU" sz="2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Сезонный продукт будет иметь нулевой вес в межсезонье </a:t>
            </a:r>
          </a:p>
          <a:p>
            <a:pPr lvl="1"/>
            <a:endParaRPr lang="en-GB" dirty="0">
              <a:effectLst/>
            </a:endParaRPr>
          </a:p>
          <a:p>
            <a:pPr algn="r"/>
            <a:endParaRPr lang="en-GB" dirty="0">
              <a:effectLst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pPr rtl="0"/>
            <a:r>
              <a:rPr lang="ru-RU" sz="12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75667108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60649"/>
            <a:ext cx="7344816" cy="864095"/>
          </a:xfrm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0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Ориентировочные цены - сезонные товары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8280920" cy="4536503"/>
          </a:xfrm>
          <a:effectLst/>
        </p:spPr>
        <p:txBody>
          <a:bodyPr>
            <a:normAutofit fontScale="95000" lnSpcReduction="10000"/>
          </a:bodyPr>
          <a:lstStyle/>
          <a:p>
            <a:pPr rtl="0">
              <a:spcAft>
                <a:spcPct val="50000"/>
              </a:spcAft>
            </a:pPr>
            <a:r>
              <a:rPr lang="ru-RU" sz="2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Перенесите окончательную наблюдаемую цену до тех пор, пока продукт не появится снова </a:t>
            </a:r>
          </a:p>
          <a:p>
            <a:pPr rtl="0">
              <a:spcAft>
                <a:spcPct val="50000"/>
              </a:spcAft>
            </a:pPr>
            <a:r>
              <a:rPr lang="ru-RU" sz="2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Верните цену в «нормальное состояние» и продолжайте, пока товар не появится снова</a:t>
            </a:r>
          </a:p>
          <a:p>
            <a:pPr rtl="0">
              <a:spcAft>
                <a:spcPct val="50000"/>
              </a:spcAft>
            </a:pPr>
            <a:r>
              <a:rPr lang="ru-RU" sz="2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Верните цену к «нормальной» и вменяйте недостающую цену, пока товар не появится снова</a:t>
            </a:r>
          </a:p>
          <a:p>
            <a:pPr lvl="1" rtl="0">
              <a:spcAft>
                <a:spcPct val="50000"/>
              </a:spcAft>
            </a:pPr>
            <a:r>
              <a:rPr lang="ru-RU" sz="2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Это и есть комбинация условий в регулировании ГИПЦ</a:t>
            </a:r>
          </a:p>
          <a:p>
            <a:endParaRPr lang="nb-NO" altLang="nb-NO">
              <a:effectLst/>
            </a:endParaRPr>
          </a:p>
        </p:txBody>
      </p:sp>
      <p:sp>
        <p:nvSpPr>
          <p:cNvPr id="5122" name="Plassholder for lysbildenummer 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2"/>
                </a:solidFill>
                <a:effectLst/>
                <a:latin typeface="Arial" panose="020B0604020202020204" pitchFamily="34" charset="0"/>
              </a:defRPr>
            </a:lvl1pPr>
            <a:lvl2pPr marL="557213" indent="-214313">
              <a:defRPr sz="1800">
                <a:solidFill>
                  <a:schemeClr val="tx2"/>
                </a:solidFill>
                <a:effectLst/>
                <a:latin typeface="Arial" panose="020B0604020202020204" pitchFamily="34" charset="0"/>
              </a:defRPr>
            </a:lvl2pPr>
            <a:lvl3pPr marL="857250" indent="-171450">
              <a:defRPr sz="1800">
                <a:solidFill>
                  <a:schemeClr val="tx2"/>
                </a:solidFill>
                <a:effectLst/>
                <a:latin typeface="Arial" panose="020B0604020202020204" pitchFamily="34" charset="0"/>
              </a:defRPr>
            </a:lvl3pPr>
            <a:lvl4pPr marL="1200150" indent="-171450">
              <a:defRPr sz="1800">
                <a:solidFill>
                  <a:schemeClr val="tx2"/>
                </a:solidFill>
                <a:effectLst/>
                <a:latin typeface="Arial" panose="020B0604020202020204" pitchFamily="34" charset="0"/>
              </a:defRPr>
            </a:lvl4pPr>
            <a:lvl5pPr marL="1543050" indent="-171450">
              <a:defRPr sz="1800">
                <a:solidFill>
                  <a:schemeClr val="tx2"/>
                </a:solidFill>
                <a:effectLst/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effectLst/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effectLst/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effectLst/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2"/>
                </a:solidFill>
                <a:effectLst/>
                <a:latin typeface="Arial" panose="020B0604020202020204" pitchFamily="34" charset="0"/>
              </a:defRPr>
            </a:lvl9pPr>
          </a:lstStyle>
          <a:p>
            <a:pPr rtl="0"/>
            <a:r>
              <a:rPr lang="ru-RU" sz="9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69930657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5.05.12"/>
  <p:tag name="AS_TITLE" val="Aspose.Slides for .NET 4.0 Client Profile"/>
  <p:tag name="AS_VERSION" val="15.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SB PP">
  <a:themeElements>
    <a:clrScheme name="SSB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E8601"/>
      </a:accent1>
      <a:accent2>
        <a:srgbClr val="6A0788"/>
      </a:accent2>
      <a:accent3>
        <a:srgbClr val="EBB41F"/>
      </a:accent3>
      <a:accent4>
        <a:srgbClr val="0774D0"/>
      </a:accent4>
      <a:accent5>
        <a:srgbClr val="EB7824"/>
      </a:accent5>
      <a:accent6>
        <a:srgbClr val="7F7F7F"/>
      </a:accent6>
      <a:hlink>
        <a:srgbClr val="003892"/>
      </a:hlink>
      <a:folHlink>
        <a:srgbClr val="A53D7C"/>
      </a:folHlink>
    </a:clrScheme>
    <a:fontScheme name="SSB PP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extrusionClr>
              <a:prstClr val="black"/>
            </a:extrusionClr>
            <a:contourClr>
              <a:prstClr val="black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extrusionClr>
              <a:prstClr val="black"/>
            </a:extrusionClr>
            <a:contourClr>
              <a:prstClr val="black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6E74DBD6-7D72-4CF8-9BEE-5924728537BE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61290FEE-F74C-43FB-A587-723A5FFCE343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2723B13C-5CBF-42F7-B1FE-27E0E5E5D99D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31F2DD7B-FCFD-4BA6-BA18-9C3D05A8DBA1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F9FBCEDA-1CA6-4DAB-9B76-C94F97472DC5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E6195055-D71C-401C-9C7B-660D1A7E2EFC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0B1F9FB7-D031-4741-B58E-C3E112E7C57E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726F3507-94A4-46A5-962E-E55FD6775E7D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56D6DA7A-2A7E-43FB-A276-5198DDC1056C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4427A1BC-51C7-4501-8F78-ED4499F3FA70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2D8D4B46-C7C1-4BC4-A4AD-5900BE2C4CE8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21B89079-8742-4DA8-ADE3-2B96D73B8480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3DDBD4B4-56DF-4CDD-A21B-DB3B2032E394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D002307E-95FB-4314-A1C3-5D8A04385214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877CE495-DE23-4E96-8A2F-E3719E8D260F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B0BC93F1-1A6E-46BB-BAF5-2621FD1B1BDB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58AB9E98-8259-4810-A104-C756C6C193AB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90928D4A-F3A2-4CF0-80A6-A316C15E205E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FC848938-A783-4903-9A13-6EAA94ED1B00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3BC87E8A-E3E4-4183-8884-4AFDF2F36C24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4BB9E91C-B74A-4D4E-8931-41F7E2226B7C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CC9B9C19-B388-41DF-BF93-C1D1601B6E62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CDF952A8-663A-4C2D-AD26-F1660E9D6A3D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59FADD74-3C57-4753-9C2A-0C2340451D14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E09F613D-F5A9-43C2-8320-351BCD0FB2BB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7AC7A0B4-499D-42E6-A2D8-EF776D7F86E3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9AB7AD7E-5511-4183-B994-E7EE68798806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2BE58C49-A865-4D00-B8A3-F5391F0EC2C6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A621998E-E6F4-4D6D-9CE6-3AED2D4858A3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C3161FCE-6015-4673-B6B7-BEBF29D6543F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E6D19361-B4FD-4400-9C73-6B6E03EC6A7E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6B4CBF7B-A775-4BF3-BA8E-F89029435E2B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909EE261-9B94-44EB-ABEE-B19F1BA74348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676BD5D6-8894-4062-B2D5-64CDC4DA9C54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6722ED25-F8C7-4609-87CF-D7381FC75CB8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FC8C01D9-3C39-4B6F-A46B-C90572B45221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F42CDA71-B58A-4D76-B4E9-F2050B04BF3F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3A7EFDF1-D549-4BAD-8C12-A8D098F5BB9C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738A9699-445A-4238-8C9A-42DF68E3EC69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D1495CDE-2A38-47EE-AC77-6D20A3A8B5A1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EDD94587-3558-47BB-B0FB-2B01131B7580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A141B01F-568F-4593-8D78-F78BF8B09C94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788BB87F-590E-44E1-94C3-04FD309630A1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BBC5770C-7FC3-423E-A676-551A9E10CE7A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DA3ED4D2-E3E6-42A6-BB65-B24950D6699D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8A1A5C68-16DB-4555-A33A-9CD4F5DAD1EE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13A6E6B1-58BD-4684-965D-AABC774BF2C9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FA6DE208-64A2-410C-8986-6BF8B199FB29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98ADCF12-2217-47D2-B3A7-8049B96FF402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4C9F622B-8A99-46A9-8083-BDA4BC69B200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3E63B651-398C-4513-B04A-F6534A0B93EF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13237A8D-BE41-4A8F-9684-67FE5731F642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11FA91AE-EDF4-49D3-9CB5-84622BF3A748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49C7FA05-D6AE-495B-8CFA-EE74216EFB62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8EA6F3D3-1332-4874-B2FC-88D373F3B877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F59B0893-B2BD-457D-BFDB-663581188BB1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78A43D3F-5021-4CB0-9378-57094323C2A8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160523DA-5405-4071-A262-C138298A007E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E4AB29F4-E55F-4811-8D4E-6C1914083C1E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2865F3B0-1716-4420-B361-4EF443C13A54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B3408FB9-8F18-4DBC-98DE-3431436E277F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90822348-6460-4C3A-85C0-0EEC32E472BF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F8E38C82-6CCB-45F4-B0CD-CDF13E23A794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D29F6C47-23B4-4D7D-9850-E91F8679C570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F7AC15DF-7DBC-4B2A-86B1-713E7008C729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73989753-D481-4121-B7D2-E3DBD163B912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8AE961D7-24A9-4013-8970-4FCEFFEAF265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495B32D0-0C64-4F9F-B970-297E2DE33534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7354D4D3-B362-493B-8966-89A727F9A79A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7B7B4FFA-6E46-4B9C-B6AA-05A4C5011199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42DEA16E-C256-4BD4-A699-17E4B7C85F6E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A6BCA2AD-9EAC-43E8-B05A-2C7890D1E154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185CB3BB-36F8-43B8-9F55-31DBE9650C5A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0A4392B3-1676-4BF9-941D-18EA44720B77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49DB8E67-F32A-4C6B-81E5-81F7D7CFA53B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C4D2C4E0-A89D-4662-8F7E-4A675297F990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9DAFB0EB-1ACD-42E9-9E27-757BAF5AA9BF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574E6722-F278-4E24-AC7A-8BF40406F672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E0AE45DC-2CAD-42FC-949B-12EBF8A9765E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22936459-618C-45C4-85DD-300CC145A558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581909AD-3C14-4AC4-93BC-F1F47D53BA27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C436AD8B-BEF7-4457-8657-A38F947691B3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A63D943F-732A-46EB-BC71-50C47905CC8F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37565E9E-FE8D-42C1-9FC5-1411E892AA9E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FB7EDF59-B548-4FA6-92C2-30C1FB3368B2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6ECD085D-5965-4FE6-B704-B8B9E7C2788F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4FB014CA-9471-48C6-A47A-AF1DD0B37D06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8E9E30C2-FCA7-4E2A-83C6-03F79B19F37D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2D7FDDEA-3C7E-41E7-95B3-7F2B6FE7D7AA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CBDA3B93-D5A0-48D1-9A0A-EC4994F49DB7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0586D34E-BB14-47D4-A19A-2AC84701F000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0E49909D-87DD-486F-B2F6-D56000954C84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69FF95E3-45A0-4CEA-AF3D-313D00AA7873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1BDF35C0-458D-4B85-BB31-B94D4D15B3E6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1343C1CD-855C-43F2-8D88-D6BF7A617408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D6BC26B8-A1A8-4ECC-A94E-1B59929CA413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C5450FD0-166D-4A3D-9774-99E0346FF49D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1D0CF65E-C057-4B0B-AB7C-232655DACD57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SSB PP</Template>
  <TotalTime>357</TotalTime>
  <Words>760</Words>
  <Application>Microsoft Office PowerPoint</Application>
  <PresentationFormat>Экран (4:3)</PresentationFormat>
  <Paragraphs>157</Paragraphs>
  <Slides>17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Open Sans Light</vt:lpstr>
      <vt:lpstr>Calibri</vt:lpstr>
      <vt:lpstr>Times New Roman</vt:lpstr>
      <vt:lpstr>Oswald</vt:lpstr>
      <vt:lpstr>Arial</vt:lpstr>
      <vt:lpstr>Open Sans</vt:lpstr>
      <vt:lpstr>Arial Narrow</vt:lpstr>
      <vt:lpstr>Wingdings</vt:lpstr>
      <vt:lpstr>SSB PP</vt:lpstr>
      <vt:lpstr>think-cell Slide</vt:lpstr>
      <vt:lpstr>Недостающие товары и сезонность спроса и предложения </vt:lpstr>
      <vt:lpstr>Недостающие товары-дорожная карта</vt:lpstr>
      <vt:lpstr>Временно недостающие товары</vt:lpstr>
      <vt:lpstr>Вменение</vt:lpstr>
      <vt:lpstr>Постоянно недостающие товары</vt:lpstr>
      <vt:lpstr>Магазин закрыт или изменено его местоположение</vt:lpstr>
      <vt:lpstr>Сезонность спроса и предложения в ИПЦ</vt:lpstr>
      <vt:lpstr>Комбинация условий для (характеризующихся высокими показателями) сезонных товаров</vt:lpstr>
      <vt:lpstr>Ориентировочные цены - сезонные товары</vt:lpstr>
      <vt:lpstr>Перенести окончательную наблюдаемую цену</vt:lpstr>
      <vt:lpstr>Вернуть к «нормальному состоянию»?</vt:lpstr>
      <vt:lpstr>Перенос средней цены</vt:lpstr>
      <vt:lpstr>Вменение </vt:lpstr>
      <vt:lpstr>Вменение на основе товаров в сезоне  </vt:lpstr>
      <vt:lpstr>Всесезонная оценка</vt:lpstr>
      <vt:lpstr>Контрсезонная оценка </vt:lpstr>
      <vt:lpstr>Все-или контрсезонная оценка?    </vt:lpstr>
    </vt:vector>
  </TitlesOfParts>
  <Manager/>
  <Company>SSB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Missing items</dc:title>
  <dc:creator>Johannessen, Randi</dc:creator>
  <cp:lastModifiedBy>Пользователь</cp:lastModifiedBy>
  <cp:revision>40</cp:revision>
  <cp:lastPrinted>2018-04-23T07:05:57Z</cp:lastPrinted>
  <dcterms:created xsi:type="dcterms:W3CDTF">2018-04-20T15:02:41Z</dcterms:created>
  <dcterms:modified xsi:type="dcterms:W3CDTF">2019-08-29T09:11:02Z</dcterms:modified>
</cp:coreProperties>
</file>