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20" r:id="rId3"/>
    <p:sldId id="315" r:id="rId4"/>
    <p:sldId id="264" r:id="rId5"/>
    <p:sldId id="308" r:id="rId6"/>
    <p:sldId id="317" r:id="rId7"/>
    <p:sldId id="310" r:id="rId8"/>
    <p:sldId id="306" r:id="rId9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6CC"/>
    <a:srgbClr val="006699"/>
    <a:srgbClr val="3399FF"/>
    <a:srgbClr val="003366"/>
    <a:srgbClr val="002060"/>
    <a:srgbClr val="003399"/>
    <a:srgbClr val="CCECFF"/>
    <a:srgbClr val="336699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42" autoAdjust="0"/>
    <p:restoredTop sz="80690" autoAdjust="0"/>
  </p:normalViewPr>
  <p:slideViewPr>
    <p:cSldViewPr>
      <p:cViewPr varScale="1">
        <p:scale>
          <a:sx n="93" d="100"/>
          <a:sy n="93" d="100"/>
        </p:scale>
        <p:origin x="-23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.ukibasov\Desktop\&#1087;&#1088;&#1077;&#1079;&#1077;&#1085;&#1090;&#1072;&#1080;&#1103;\&#1075;&#1088;&#1072;&#1092;&#1080;&#1082;%20&#1094;&#1077;&#1085;&#1099;%20&#1085;&#1072;%20&#1084;&#1103;&#1089;&#1072;%20&#1089;%202011%20-%20&#1082;&#1086;&#1087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.ukibasov\Desktop\&#1087;&#1088;&#1077;&#1079;&#1077;&#1085;&#1090;&#1072;&#1080;&#1103;\&#1075;&#1088;&#1072;&#1092;&#1080;&#1082;%20&#1094;&#1077;&#1085;&#1099;%20&#1085;&#1072;%20&#1084;&#1103;&#1089;&#1072;%20&#1089;%202011%20-%20&#1082;&#1086;&#1087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>
        <c:manualLayout>
          <c:layoutTarget val="inner"/>
          <c:xMode val="edge"/>
          <c:yMode val="edge"/>
          <c:x val="6.8387989424385134E-2"/>
          <c:y val="2.9812785029778292E-2"/>
          <c:w val="0.87236958350606453"/>
          <c:h val="0.8525504666536271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66CC">
                  <a:alpha val="91765"/>
                </a:srgbClr>
              </a:solidFill>
            </c:spPr>
          </c:dPt>
          <c:dPt>
            <c:idx val="1"/>
            <c:spPr>
              <a:solidFill>
                <a:srgbClr val="3399FF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0124905936658785E-2"/>
                  <c:y val="0.17578842726046404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7.3558169109556324E-3"/>
                  <c:y val="0.1868224164423639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8.5499017160037948E-3"/>
                  <c:y val="0.1885955777011769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-4.2077323140901235E-2"/>
                  <c:y val="-1.8074893202733762E-2"/>
                </c:manualLayout>
              </c:layout>
              <c:showVal val="1"/>
            </c:dLbl>
            <c:dLbl>
              <c:idx val="6"/>
              <c:layout>
                <c:manualLayout>
                  <c:x val="-5.4588877516206134E-2"/>
                  <c:y val="-2.2988505747126478E-2"/>
                </c:manualLayout>
              </c:layout>
              <c:showVal val="1"/>
            </c:dLbl>
            <c:dLbl>
              <c:idx val="7"/>
              <c:layout>
                <c:manualLayout>
                  <c:x val="-4.9122239586472813E-2"/>
                  <c:y val="-2.368642960056767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'2010-2019'!$A$5:$A$7</c:f>
              <c:numCache>
                <c:formatCode>General</c:formatCode>
                <c:ptCount val="3"/>
              </c:numCache>
            </c:numRef>
          </c:cat>
          <c:val>
            <c:numRef>
              <c:f>'2010-2019'!$B$5:$B$7</c:f>
              <c:numCache>
                <c:formatCode>#,##0</c:formatCode>
                <c:ptCount val="3"/>
                <c:pt idx="0">
                  <c:v>253</c:v>
                </c:pt>
                <c:pt idx="1">
                  <c:v>166</c:v>
                </c:pt>
                <c:pt idx="2">
                  <c:v>91</c:v>
                </c:pt>
              </c:numCache>
            </c:numRef>
          </c:val>
        </c:ser>
        <c:gapWidth val="44"/>
        <c:axId val="101491456"/>
        <c:axId val="100985472"/>
      </c:barChart>
      <c:valAx>
        <c:axId val="100985472"/>
        <c:scaling>
          <c:orientation val="minMax"/>
          <c:max val="270"/>
          <c:min val="0"/>
        </c:scaling>
        <c:axPos val="l"/>
        <c:numFmt formatCode="#,##0" sourceLinked="1"/>
        <c:majorTickMark val="none"/>
        <c:tickLblPos val="none"/>
        <c:crossAx val="101491456"/>
        <c:crosses val="autoZero"/>
        <c:crossBetween val="between"/>
        <c:majorUnit val="30"/>
        <c:minorUnit val="30"/>
      </c:valAx>
      <c:catAx>
        <c:axId val="101491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98547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>
        <c:manualLayout>
          <c:layoutTarget val="inner"/>
          <c:xMode val="edge"/>
          <c:yMode val="edge"/>
          <c:x val="6.8387989424385093E-2"/>
          <c:y val="0.11176192869063156"/>
          <c:w val="0.87236958350606453"/>
          <c:h val="0.75101277629385865"/>
        </c:manualLayout>
      </c:layout>
      <c:pieChart>
        <c:varyColors val="1"/>
        <c:ser>
          <c:idx val="0"/>
          <c:order val="0"/>
          <c:explosion val="3"/>
          <c:dPt>
            <c:idx val="0"/>
            <c:spPr>
              <a:solidFill>
                <a:srgbClr val="3399FF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990604771682463"/>
                  <c:y val="7.842909588174311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0.1138568057197233"/>
                  <c:y val="-0.19913481439680578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24525987569640839"/>
                  <c:y val="0.13248495657412884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5"/>
              <c:layout>
                <c:manualLayout>
                  <c:x val="-4.2077323140901124E-2"/>
                  <c:y val="-1.807489320273372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6"/>
              <c:layout>
                <c:manualLayout>
                  <c:x val="-5.4588877516206114E-2"/>
                  <c:y val="-2.298850574712643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7"/>
              <c:layout>
                <c:manualLayout>
                  <c:x val="-4.9122239586472792E-2"/>
                  <c:y val="-2.368642960056766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numFmt formatCode="#,##0.0" sourceLinked="0"/>
            <c:showVal val="1"/>
            <c:showLeaderLines val="1"/>
          </c:dLbls>
          <c:cat>
            <c:strRef>
              <c:f>'2010-2019'!$A$11:$A$13</c:f>
              <c:strCache>
                <c:ptCount val="3"/>
                <c:pt idx="0">
                  <c:v>Продовольственные товары</c:v>
                </c:pt>
                <c:pt idx="1">
                  <c:v>Непродовольственные товары</c:v>
                </c:pt>
                <c:pt idx="2">
                  <c:v>Платные услуги</c:v>
                </c:pt>
              </c:strCache>
            </c:strRef>
          </c:cat>
          <c:val>
            <c:numRef>
              <c:f>'2010-2019'!$B$11:$B$13</c:f>
              <c:numCache>
                <c:formatCode>#,##0.0</c:formatCode>
                <c:ptCount val="3"/>
                <c:pt idx="0">
                  <c:v>38.800000000000004</c:v>
                </c:pt>
                <c:pt idx="1">
                  <c:v>29.8</c:v>
                </c:pt>
                <c:pt idx="2">
                  <c:v>31.4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4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3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r">
              <a:defRPr sz="1200"/>
            </a:lvl1pPr>
          </a:lstStyle>
          <a:p>
            <a:fld id="{F56CA072-8D99-439E-8908-FC0D68EADB96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3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r">
              <a:defRPr sz="1200"/>
            </a:lvl1pPr>
          </a:lstStyle>
          <a:p>
            <a:fld id="{7D4E1329-8553-4E46-98E3-7002A456F9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3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r">
              <a:defRPr sz="1200"/>
            </a:lvl1pPr>
          </a:lstStyle>
          <a:p>
            <a:fld id="{21655DCB-335A-458E-BA61-E4FC1449C2BB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101" rIns="92199" bIns="461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91"/>
            <a:ext cx="5445760" cy="4472702"/>
          </a:xfrm>
          <a:prstGeom prst="rect">
            <a:avLst/>
          </a:prstGeom>
        </p:spPr>
        <p:txBody>
          <a:bodyPr vert="horz" lIns="92199" tIns="46101" rIns="92199" bIns="4610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3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r">
              <a:defRPr sz="1200"/>
            </a:lvl1pPr>
          </a:lstStyle>
          <a:p>
            <a:fld id="{FEA5C577-6E41-460C-B2E6-881D1486F4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5225" cy="37306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2" y="4722325"/>
            <a:ext cx="5445146" cy="4470761"/>
          </a:xfrm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5225" cy="373062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4" y="4722327"/>
            <a:ext cx="5445146" cy="4470761"/>
          </a:xfrm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2050" cy="3729037"/>
          </a:xfrm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41D2-E26B-4AE4-ACE6-DCF95C85015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2050" cy="3729037"/>
          </a:xfrm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41D2-E26B-4AE4-ACE6-DCF95C85015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12160" y="1124744"/>
            <a:ext cx="288032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Users\JinKinzero\Desktop\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0884" y="1772816"/>
            <a:ext cx="1783116" cy="47919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2375009"/>
            <a:ext cx="7295010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СЕЗОННЫЕ ТОВАРЫ И ИХ УЧЕТ В ИПЦ В РЕСПУБЛИКЕ КАЗАХСТАН</a:t>
            </a:r>
          </a:p>
          <a:p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Семинар по индексам потребительских цен 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для стран Восточной Европы, Кавказ и Центральная Азия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11-13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сентября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201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9 года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Минск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Беларусь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6184" y="5325015"/>
            <a:ext cx="4572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Укибасов К.И.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Управление статистики цен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Комитет по статистике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Министерство национальной экономики Республики Казахстан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Тел. +7 7172 74-95-36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E-mail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ka.ukibasov@economy.gov.kz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6" descr="C:\Users\JinKinzero\Desktop\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04664"/>
            <a:ext cx="3085108" cy="5138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500034" y="350821"/>
            <a:ext cx="81375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МЕТОДОЛОГИЧЕСКИЕ СТАНДАРТЫ, РЕГЛАМЕНТИРУЮЩИЕ ПОРЯДОК УЧЕТА СЕЗОННЫХ ТОВАРОВ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ED8C8-1922-4C55-BC8D-EE2F3986881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107154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1357298"/>
          <a:ext cx="8064000" cy="45720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064000"/>
              </a:tblGrid>
              <a:tr h="914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Руководство по индексу потребительских цен: теория и практика, 2004г. </a:t>
                      </a:r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Правила Европейской Комиссии (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EC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 №330/2009 </a:t>
                      </a:r>
                    </a:p>
                    <a:p>
                      <a:pPr algn="ctr" eaLnBrk="0" hangingPunct="0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«Стандарты  по работе с сезонными товарами»</a:t>
                      </a:r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Практическое руководство ИПЦ, 2009г. </a:t>
                      </a:r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«Методология построения индекса потребительских цен»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 30 декабря 2015 года № 230</a:t>
                      </a:r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«Методика по наблюдению за ценами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потребительские товары и услуги» от 22 сентября 2017 года № 135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 noGrp="1"/>
          </p:cNvGraphicFramePr>
          <p:nvPr/>
        </p:nvGraphicFramePr>
        <p:xfrm>
          <a:off x="714348" y="4143380"/>
          <a:ext cx="2357454" cy="236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0243" name="Picture 2" descr="C:\Users\JinKinzero\Desktop\8.pn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7361238" y="1143000"/>
            <a:ext cx="1782762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3214686"/>
            <a:ext cx="3714776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Набор товаров и услуг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1500" y="642938"/>
            <a:ext cx="8064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Прямоугольник 23"/>
          <p:cNvSpPr>
            <a:spLocks noChangeArrowheads="1"/>
          </p:cNvSpPr>
          <p:nvPr/>
        </p:nvSpPr>
        <p:spPr bwMode="auto">
          <a:xfrm>
            <a:off x="500034" y="242808"/>
            <a:ext cx="3823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ИНДЕКС ПОТРЕБИТЕЛЬСКИХ ЦЕН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Прямоугольник 23"/>
          <p:cNvSpPr>
            <a:spLocks noChangeArrowheads="1"/>
          </p:cNvSpPr>
          <p:nvPr/>
        </p:nvSpPr>
        <p:spPr bwMode="auto">
          <a:xfrm>
            <a:off x="1785918" y="742934"/>
            <a:ext cx="547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Потребительская корзина для расчета ИПЦ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214546" y="5143512"/>
            <a:ext cx="1200661" cy="383173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Платные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услуги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571604" y="4429132"/>
            <a:ext cx="1627802" cy="55910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Продовольственные </a:t>
            </a: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884462" y="3857628"/>
            <a:ext cx="211590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Непродовольственные 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40450" y="2501260"/>
          <a:ext cx="8063998" cy="213360"/>
        </p:xfrm>
        <a:graphic>
          <a:graphicData uri="http://schemas.openxmlformats.org/drawingml/2006/table">
            <a:tbl>
              <a:tblPr/>
              <a:tblGrid>
                <a:gridCol w="1604127"/>
                <a:gridCol w="1604127"/>
                <a:gridCol w="1604127"/>
                <a:gridCol w="1604127"/>
                <a:gridCol w="164749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1995г.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2000г.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2002г.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2008-2015г.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2016-2019гг.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12455" y="1285860"/>
          <a:ext cx="8064001" cy="216000"/>
        </p:xfrm>
        <a:graphic>
          <a:graphicData uri="http://schemas.openxmlformats.org/drawingml/2006/table">
            <a:tbl>
              <a:tblPr/>
              <a:tblGrid>
                <a:gridCol w="1577740"/>
                <a:gridCol w="1577740"/>
                <a:gridCol w="1577740"/>
                <a:gridCol w="1577740"/>
                <a:gridCol w="1753041"/>
              </a:tblGrid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508          </a:t>
                      </a:r>
                      <a:endParaRPr lang="ru-RU" sz="1400" b="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510</a:t>
                      </a:r>
                      <a:endParaRPr lang="ru-RU" sz="1400" b="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99848"/>
            <a:ext cx="1030912" cy="757582"/>
          </a:xfrm>
          <a:prstGeom prst="rect">
            <a:avLst/>
          </a:prstGeom>
          <a:noFill/>
        </p:spPr>
      </p:pic>
      <p:sp>
        <p:nvSpPr>
          <p:cNvPr id="41" name="Прямоугольник 45"/>
          <p:cNvSpPr>
            <a:spLocks noChangeArrowheads="1"/>
          </p:cNvSpPr>
          <p:nvPr/>
        </p:nvSpPr>
        <p:spPr bwMode="auto">
          <a:xfrm>
            <a:off x="500034" y="2764033"/>
            <a:ext cx="8064000" cy="307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Webdings" pitchFamily="18" charset="2"/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Пересматривается 1 раз в 5 лет</a:t>
            </a:r>
          </a:p>
        </p:txBody>
      </p:sp>
      <p:pic>
        <p:nvPicPr>
          <p:cNvPr id="42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1599848"/>
            <a:ext cx="1030912" cy="757582"/>
          </a:xfrm>
          <a:prstGeom prst="rect">
            <a:avLst/>
          </a:prstGeom>
          <a:noFill/>
        </p:spPr>
      </p:pic>
      <p:pic>
        <p:nvPicPr>
          <p:cNvPr id="43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599848"/>
            <a:ext cx="1030912" cy="757582"/>
          </a:xfrm>
          <a:prstGeom prst="rect">
            <a:avLst/>
          </a:prstGeom>
          <a:noFill/>
        </p:spPr>
      </p:pic>
      <p:pic>
        <p:nvPicPr>
          <p:cNvPr id="45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5864" y="1599848"/>
            <a:ext cx="1030912" cy="757582"/>
          </a:xfrm>
          <a:prstGeom prst="rect">
            <a:avLst/>
          </a:prstGeom>
          <a:noFill/>
        </p:spPr>
      </p:pic>
      <p:pic>
        <p:nvPicPr>
          <p:cNvPr id="48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1599848"/>
            <a:ext cx="1030912" cy="757582"/>
          </a:xfrm>
          <a:prstGeom prst="rect">
            <a:avLst/>
          </a:prstGeom>
          <a:noFill/>
        </p:spPr>
      </p:pic>
      <p:sp>
        <p:nvSpPr>
          <p:cNvPr id="51" name="TextBox 1"/>
          <p:cNvSpPr txBox="1"/>
          <p:nvPr/>
        </p:nvSpPr>
        <p:spPr>
          <a:xfrm>
            <a:off x="7444792" y="4441530"/>
            <a:ext cx="1627802" cy="55910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Продовольственные </a:t>
            </a: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5527932" y="5929330"/>
            <a:ext cx="211590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Непродовольственные 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4572000" y="4260273"/>
            <a:ext cx="1200661" cy="383173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Платные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услуги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0" name="Диаграмма 29"/>
          <p:cNvGraphicFramePr>
            <a:graphicFrameLocks noGrp="1"/>
          </p:cNvGraphicFramePr>
          <p:nvPr/>
        </p:nvGraphicFramePr>
        <p:xfrm>
          <a:off x="5429256" y="3929066"/>
          <a:ext cx="2286016" cy="229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857752" y="3214686"/>
            <a:ext cx="3714776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корзины ИПЦ, в %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18" name="Прямоугольник 23"/>
          <p:cNvSpPr>
            <a:spLocks noChangeArrowheads="1"/>
          </p:cNvSpPr>
          <p:nvPr/>
        </p:nvSpPr>
        <p:spPr bwMode="auto">
          <a:xfrm>
            <a:off x="448860" y="436602"/>
            <a:ext cx="8195106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СФЕРА ОХВАТА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JinKinzero\Desktop\8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7360884" y="1196752"/>
            <a:ext cx="1783116" cy="4791944"/>
          </a:xfrm>
          <a:prstGeom prst="rect">
            <a:avLst/>
          </a:prstGeom>
          <a:noFill/>
        </p:spPr>
      </p:pic>
      <p:sp>
        <p:nvSpPr>
          <p:cNvPr id="36" name="Прямоугольник 45"/>
          <p:cNvSpPr>
            <a:spLocks noChangeArrowheads="1"/>
          </p:cNvSpPr>
          <p:nvPr/>
        </p:nvSpPr>
        <p:spPr bwMode="auto">
          <a:xfrm>
            <a:off x="539552" y="1124744"/>
            <a:ext cx="8064000" cy="147732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Географический охват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городские и сельские населенные пункты. Всего 86 населенных пунктов.</a:t>
            </a:r>
          </a:p>
          <a:p>
            <a:pPr algn="just"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Базовое население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все население, осуществляющее расходы на территории страны.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24448" y="2924945"/>
            <a:ext cx="2160000" cy="1728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</a:rPr>
              <a:t>Нур-Султан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2,7 млн. км²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(9-е место в мире)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~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,5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млн.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Казахстанский тенге (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KZT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924944"/>
            <a:ext cx="1188232" cy="1728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400" b="1" dirty="0" smtClean="0">
                <a:solidFill>
                  <a:srgbClr val="257BB0"/>
                </a:solidFill>
              </a:rPr>
              <a:t>Столица:</a:t>
            </a:r>
          </a:p>
          <a:p>
            <a:pPr algn="r">
              <a:lnSpc>
                <a:spcPct val="150000"/>
              </a:lnSpc>
            </a:pPr>
            <a:r>
              <a:rPr lang="ru-RU" sz="1400" b="1" dirty="0" smtClean="0">
                <a:solidFill>
                  <a:srgbClr val="257BB0"/>
                </a:solidFill>
              </a:rPr>
              <a:t>Площадь:</a:t>
            </a:r>
            <a:endParaRPr lang="en-US" sz="1400" b="1" dirty="0" smtClean="0">
              <a:solidFill>
                <a:srgbClr val="257BB0"/>
              </a:solidFill>
            </a:endParaRPr>
          </a:p>
          <a:p>
            <a:pPr algn="r">
              <a:lnSpc>
                <a:spcPct val="150000"/>
              </a:lnSpc>
            </a:pPr>
            <a:endParaRPr lang="ru-RU" sz="1400" b="1" dirty="0" smtClean="0">
              <a:solidFill>
                <a:srgbClr val="257BB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1400" b="1" dirty="0" smtClean="0">
                <a:solidFill>
                  <a:srgbClr val="257BB0"/>
                </a:solidFill>
              </a:rPr>
              <a:t>Население:</a:t>
            </a:r>
          </a:p>
          <a:p>
            <a:pPr algn="r">
              <a:lnSpc>
                <a:spcPct val="150000"/>
              </a:lnSpc>
            </a:pPr>
            <a:r>
              <a:rPr lang="ru-RU" sz="1400" b="1" dirty="0" smtClean="0">
                <a:solidFill>
                  <a:srgbClr val="257BB0"/>
                </a:solidFill>
              </a:rPr>
              <a:t>Валюта:</a:t>
            </a:r>
            <a:endParaRPr lang="en-US" sz="1400" b="1" dirty="0">
              <a:solidFill>
                <a:srgbClr val="257BB0"/>
              </a:solidFill>
            </a:endParaRPr>
          </a:p>
        </p:txBody>
      </p:sp>
      <p:sp>
        <p:nvSpPr>
          <p:cNvPr id="14" name="Прямоугольник 45"/>
          <p:cNvSpPr>
            <a:spLocks noChangeArrowheads="1"/>
          </p:cNvSpPr>
          <p:nvPr/>
        </p:nvSpPr>
        <p:spPr bwMode="auto">
          <a:xfrm>
            <a:off x="611560" y="5214950"/>
            <a:ext cx="8100000" cy="10926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Ежемесячно по стране собирается более 120 тысяч котировок цен по 510 товарам и услугам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выборке участвуют более 11 тысяч объектов торговли и услуг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По всей стране р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егистрируют цены 332 регистратора.</a:t>
            </a:r>
            <a:endParaRPr lang="ru-RU" sz="15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572140"/>
            <a:ext cx="385763" cy="35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1090" y="5214950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k.ukibasov\Desktop\презентаия\Без имени-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643182"/>
            <a:ext cx="4714908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85813" y="1142983"/>
            <a:ext cx="3071812" cy="5000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 err="1">
                <a:solidFill>
                  <a:schemeClr val="accent1">
                    <a:lumMod val="75000"/>
                  </a:schemeClr>
                </a:solidFill>
              </a:rPr>
              <a:t>Сильновыраженные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500688" y="1143000"/>
            <a:ext cx="3000375" cy="50006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Слабовыраженные</a:t>
            </a:r>
          </a:p>
        </p:txBody>
      </p:sp>
      <p:sp>
        <p:nvSpPr>
          <p:cNvPr id="4100" name="Rectangle 18"/>
          <p:cNvSpPr>
            <a:spLocks noChangeArrowheads="1"/>
          </p:cNvSpPr>
          <p:nvPr/>
        </p:nvSpPr>
        <p:spPr bwMode="auto">
          <a:xfrm>
            <a:off x="428596" y="285728"/>
            <a:ext cx="8001056" cy="71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СЕЗОННЫЕ ТОВАРЫ</a:t>
            </a:r>
            <a:endParaRPr lang="ru-RU" sz="2000" b="1" baseline="30000" dirty="0">
              <a:solidFill>
                <a:schemeClr val="accent1">
                  <a:lumMod val="75000"/>
                </a:schemeClr>
              </a:solidFill>
              <a:cs typeface="Tahoma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7C0AB-09A6-4C21-ACFF-6864D9594940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2" name="Прямоугольник 15"/>
          <p:cNvSpPr>
            <a:spLocks noChangeArrowheads="1"/>
          </p:cNvSpPr>
          <p:nvPr/>
        </p:nvSpPr>
        <p:spPr bwMode="auto">
          <a:xfrm>
            <a:off x="571472" y="2425479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Доступны в одну половину года «во время сезона»</a:t>
            </a:r>
          </a:p>
        </p:txBody>
      </p:sp>
      <p:sp>
        <p:nvSpPr>
          <p:cNvPr id="4103" name="Прямоугольник 16"/>
          <p:cNvSpPr>
            <a:spLocks noChangeArrowheads="1"/>
          </p:cNvSpPr>
          <p:nvPr/>
        </p:nvSpPr>
        <p:spPr bwMode="auto">
          <a:xfrm>
            <a:off x="5143504" y="2354041"/>
            <a:ext cx="3571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Реализуются в течение года, но их цена колеблется от времени года </a:t>
            </a:r>
          </a:p>
        </p:txBody>
      </p:sp>
      <p:sp>
        <p:nvSpPr>
          <p:cNvPr id="22" name="Штриховая стрелка вправо 21"/>
          <p:cNvSpPr/>
          <p:nvPr/>
        </p:nvSpPr>
        <p:spPr>
          <a:xfrm rot="5400000">
            <a:off x="1750200" y="1893085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7108051" y="1893085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 rot="5400000">
            <a:off x="1714481" y="3214689"/>
            <a:ext cx="500062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5400000">
            <a:off x="7072333" y="3214686"/>
            <a:ext cx="500062" cy="357187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8" name="Прямоугольник 15"/>
          <p:cNvSpPr>
            <a:spLocks noChangeArrowheads="1"/>
          </p:cNvSpPr>
          <p:nvPr/>
        </p:nvSpPr>
        <p:spPr bwMode="auto">
          <a:xfrm>
            <a:off x="428596" y="3786190"/>
            <a:ext cx="38576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Отдельные виды одежды и обуви,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спортивных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товаров и другие </a:t>
            </a:r>
          </a:p>
        </p:txBody>
      </p:sp>
      <p:sp>
        <p:nvSpPr>
          <p:cNvPr id="4109" name="Прямоугольник 15"/>
          <p:cNvSpPr>
            <a:spLocks noChangeArrowheads="1"/>
          </p:cNvSpPr>
          <p:nvPr/>
        </p:nvSpPr>
        <p:spPr bwMode="auto">
          <a:xfrm>
            <a:off x="5357813" y="3786188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Отдельные виды плодоовощной продукции, рыба и другие</a:t>
            </a:r>
          </a:p>
        </p:txBody>
      </p:sp>
      <p:pic>
        <p:nvPicPr>
          <p:cNvPr id="14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5"/>
          <p:cNvSpPr>
            <a:spLocks noChangeArrowheads="1"/>
          </p:cNvSpPr>
          <p:nvPr/>
        </p:nvSpPr>
        <p:spPr bwMode="auto">
          <a:xfrm>
            <a:off x="500034" y="5429264"/>
            <a:ext cx="27860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Условное исчисление общего среднего/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среднего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класса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рямоугольник 15"/>
          <p:cNvSpPr>
            <a:spLocks noChangeArrowheads="1"/>
          </p:cNvSpPr>
          <p:nvPr/>
        </p:nvSpPr>
        <p:spPr bwMode="auto">
          <a:xfrm>
            <a:off x="6215074" y="5500702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accent1">
                    <a:lumMod val="75000"/>
                  </a:schemeClr>
                </a:solidFill>
              </a:rPr>
              <a:t>Прямое сопоставление цен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 rot="5400000">
            <a:off x="1714481" y="5000635"/>
            <a:ext cx="500062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Штриховая стрелка вправо 28"/>
          <p:cNvSpPr/>
          <p:nvPr/>
        </p:nvSpPr>
        <p:spPr>
          <a:xfrm rot="5400000">
            <a:off x="7072331" y="5000636"/>
            <a:ext cx="500062" cy="357187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500298" y="4643446"/>
            <a:ext cx="4357718" cy="50006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Методы поправок на качество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D0ECA-5CF1-40D5-9DA6-72959427C24A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0034" y="78579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71472" y="1142984"/>
            <a:ext cx="2000264" cy="95494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Метод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постоянных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весов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429388" y="1142984"/>
            <a:ext cx="2000264" cy="95495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Метод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переменных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весов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28596" y="357189"/>
            <a:ext cx="8143875" cy="50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МЕТОДЫ УЧЕТА СЕЗОННЫХ ТОВАРОВ</a:t>
            </a:r>
            <a:endParaRPr lang="ru-RU" sz="20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928925" y="4143378"/>
            <a:ext cx="22145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Способы расчета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1246045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международной практике используются два основных метода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Штриховая стрелка вправо 33"/>
          <p:cNvSpPr/>
          <p:nvPr/>
        </p:nvSpPr>
        <p:spPr>
          <a:xfrm rot="10800000">
            <a:off x="2786053" y="1526434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Штриховая стрелка вправо 34"/>
          <p:cNvSpPr/>
          <p:nvPr/>
        </p:nvSpPr>
        <p:spPr>
          <a:xfrm rot="10800000" flipH="1">
            <a:off x="5786446" y="1526434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Прямоугольник 15"/>
          <p:cNvSpPr>
            <a:spLocks noChangeArrowheads="1"/>
          </p:cNvSpPr>
          <p:nvPr/>
        </p:nvSpPr>
        <p:spPr bwMode="auto">
          <a:xfrm>
            <a:off x="357158" y="2285992"/>
            <a:ext cx="2357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Веса товаров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течение года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остаются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неизменными</a:t>
            </a:r>
          </a:p>
        </p:txBody>
      </p:sp>
      <p:sp>
        <p:nvSpPr>
          <p:cNvPr id="45" name="Прямоугольник 16"/>
          <p:cNvSpPr>
            <a:spLocks noChangeArrowheads="1"/>
          </p:cNvSpPr>
          <p:nvPr/>
        </p:nvSpPr>
        <p:spPr bwMode="auto">
          <a:xfrm>
            <a:off x="6429388" y="2285992"/>
            <a:ext cx="2143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Веса товаров меняются внутри группы товаров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28596" y="2285992"/>
            <a:ext cx="428628" cy="642942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286512" y="2312251"/>
            <a:ext cx="428628" cy="642942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 rot="10800000" flipH="1" flipV="1">
            <a:off x="2928926" y="4572005"/>
            <a:ext cx="2857520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>
            <a:ext uri="{AF507438-7753-43E0-B8FC-AC1667EBCBE1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>
              <a:defRPr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Вне-сезонная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оценка (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counter-seasonal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estimation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) – изменения цен товаров «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вне-сезона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» оцениваются с помощью изменения цен товаров в «сезоне»</a:t>
            </a:r>
            <a:endParaRPr lang="cs-CZ" sz="1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9" name="AutoShape 15"/>
          <p:cNvSpPr>
            <a:spLocks noChangeArrowheads="1"/>
          </p:cNvSpPr>
          <p:nvPr/>
        </p:nvSpPr>
        <p:spPr bwMode="auto">
          <a:xfrm rot="10800000" flipH="1" flipV="1">
            <a:off x="571471" y="4572005"/>
            <a:ext cx="2143141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>
            <a:ext uri="{AF507438-7753-43E0-B8FC-AC1667EBCBE1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 eaLnBrk="0" hangingPunct="0">
              <a:buClr>
                <a:srgbClr val="FF0000"/>
              </a:buClr>
              <a:buSzPct val="150000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Согласно календарю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сильновыраженных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сезонных товаров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AutoShape 15"/>
          <p:cNvSpPr>
            <a:spLocks noChangeArrowheads="1"/>
          </p:cNvSpPr>
          <p:nvPr/>
        </p:nvSpPr>
        <p:spPr bwMode="auto">
          <a:xfrm rot="10800000" flipH="1" flipV="1">
            <a:off x="6000761" y="4572005"/>
            <a:ext cx="2571767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>
            <a:ext uri="{AF507438-7753-43E0-B8FC-AC1667EBCBE1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 eaLnBrk="0" hangingPunct="0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Условное исчисление общего среднего</a:t>
            </a:r>
          </a:p>
          <a:p>
            <a:pPr eaLnBrk="0" hangingPunct="0">
              <a:buClr>
                <a:srgbClr val="FF0000"/>
              </a:buClr>
              <a:buSzPct val="120000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hangingPunct="0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Условное исчисление среднего класса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Штриховая стрелка вправо 46"/>
          <p:cNvSpPr/>
          <p:nvPr/>
        </p:nvSpPr>
        <p:spPr>
          <a:xfrm rot="5400000">
            <a:off x="1393010" y="3464719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571470" y="4143378"/>
            <a:ext cx="22145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Регистрация цен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43570" y="4071942"/>
            <a:ext cx="3214710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Методы поправок на качество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2857488" y="3571876"/>
            <a:ext cx="314327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buClr>
                <a:srgbClr val="333399"/>
              </a:buClr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РЕСПУБЛИКА КАЗАХСТАН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D0ECA-5CF1-40D5-9DA6-72959427C24A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pPr>
                <a:defRPr/>
              </a:pPr>
              <a:t>7</a:t>
            </a:fld>
            <a:endParaRPr lang="ru-RU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428596" y="428628"/>
            <a:ext cx="728662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КАЛЕНДАРЬ СИЛЬНОВЫРАЖЕННЫХ СЕЗОННЫХ ТОВАРОВ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cs typeface="Tahoma" pitchFamily="34" charset="0"/>
            </a:endParaRPr>
          </a:p>
        </p:txBody>
      </p:sp>
      <p:pic>
        <p:nvPicPr>
          <p:cNvPr id="7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									</a:t>
            </a: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00034" y="928670"/>
          <a:ext cx="8143938" cy="5357847"/>
        </p:xfrm>
        <a:graphic>
          <a:graphicData uri="http://schemas.openxmlformats.org/drawingml/2006/table">
            <a:tbl>
              <a:tblPr/>
              <a:tblGrid>
                <a:gridCol w="2346089"/>
                <a:gridCol w="483154"/>
                <a:gridCol w="483154"/>
                <a:gridCol w="402379"/>
                <a:gridCol w="503348"/>
                <a:gridCol w="503348"/>
                <a:gridCol w="503348"/>
                <a:gridCol w="503348"/>
                <a:gridCol w="415501"/>
                <a:gridCol w="550807"/>
                <a:gridCol w="483154"/>
                <a:gridCol w="483154"/>
                <a:gridCol w="483154"/>
              </a:tblGrid>
              <a:tr h="25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Январь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Февраль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Март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Апрель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Май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Июнь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Июль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Август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Сентябрь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Октябрь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Ноябрь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Декабрь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Дубленка женская 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Дубленка мужская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Куртка для детей школьного возраста зимняя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Шапка меховая мужская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Шапка меховая женская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Мужские зимние сапоги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Женские сапоги зимние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Ботинки, полуботинки для мальчиков зимние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Сапоги, сапожки, ботинки зимние девичьи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Санки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Куртка мужская утепленная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Комбинезон (костюм) зимний для детей дошкольного возраста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Куртка женская из синтетики на утеплителе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Пальто мужское демисезонное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Пальто женское демисезонное (драповое)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Пальто женское синтетическое на утепленной подкладке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Мужские полуботинки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Женские сапоги демисезонные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Уголь каменный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Мужские сандалеты, летние туфли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Женские туфли летние кожаные, босоножки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Туфли летние, сандалеты для мальчиков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Туфли летние девичьи, босоножки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Ролики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х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inKinzero\Desktop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7655353" cy="543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16832"/>
            <a:ext cx="4680520" cy="1728192"/>
          </a:xfrm>
        </p:spPr>
        <p:txBody>
          <a:bodyPr anchor="t"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1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pic>
        <p:nvPicPr>
          <p:cNvPr id="8" name="Picture 2" descr="C:\Users\JinKinzero\Desktop\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60884" y="1772816"/>
            <a:ext cx="1783116" cy="47919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662</Words>
  <Application>Microsoft Office PowerPoint</Application>
  <PresentationFormat>Экран (4:3)</PresentationFormat>
  <Paragraphs>440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JinKinzero</dc:creator>
  <cp:lastModifiedBy>k.ukibasov</cp:lastModifiedBy>
  <cp:revision>555</cp:revision>
  <dcterms:created xsi:type="dcterms:W3CDTF">2016-12-19T01:06:31Z</dcterms:created>
  <dcterms:modified xsi:type="dcterms:W3CDTF">2019-08-02T04:33:47Z</dcterms:modified>
</cp:coreProperties>
</file>