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68" r:id="rId2"/>
    <p:sldId id="377" r:id="rId3"/>
    <p:sldId id="284" r:id="rId4"/>
    <p:sldId id="378" r:id="rId5"/>
    <p:sldId id="382" r:id="rId6"/>
    <p:sldId id="389" r:id="rId7"/>
    <p:sldId id="390" r:id="rId8"/>
    <p:sldId id="391" r:id="rId9"/>
    <p:sldId id="384" r:id="rId10"/>
    <p:sldId id="392" r:id="rId11"/>
    <p:sldId id="381" r:id="rId12"/>
    <p:sldId id="393" r:id="rId13"/>
    <p:sldId id="394" r:id="rId14"/>
    <p:sldId id="395" r:id="rId15"/>
    <p:sldId id="396" r:id="rId16"/>
    <p:sldId id="397" r:id="rId17"/>
    <p:sldId id="375" r:id="rId18"/>
  </p:sldIdLst>
  <p:sldSz cx="9144000" cy="6858000" type="screen4x3"/>
  <p:notesSz cx="6858000" cy="9144000"/>
  <p:defaultTextStyle>
    <a:defPPr>
      <a:defRPr lang="fr-FR"/>
    </a:defPPr>
    <a:lvl1pPr algn="ctr" rtl="0" fontAlgn="base">
      <a:spcBef>
        <a:spcPct val="0"/>
      </a:spcBef>
      <a:spcAft>
        <a:spcPct val="0"/>
      </a:spcAft>
      <a:defRPr sz="1000" b="1" kern="1200">
        <a:solidFill>
          <a:schemeClr val="bg1"/>
        </a:solidFill>
        <a:latin typeface="Arial" charset="0"/>
        <a:ea typeface="+mn-ea"/>
        <a:cs typeface="+mn-cs"/>
      </a:defRPr>
    </a:lvl1pPr>
    <a:lvl2pPr marL="457200" algn="ctr" rtl="0" fontAlgn="base">
      <a:spcBef>
        <a:spcPct val="0"/>
      </a:spcBef>
      <a:spcAft>
        <a:spcPct val="0"/>
      </a:spcAft>
      <a:defRPr sz="1000" b="1" kern="1200">
        <a:solidFill>
          <a:schemeClr val="bg1"/>
        </a:solidFill>
        <a:latin typeface="Arial" charset="0"/>
        <a:ea typeface="+mn-ea"/>
        <a:cs typeface="+mn-cs"/>
      </a:defRPr>
    </a:lvl2pPr>
    <a:lvl3pPr marL="914400" algn="ctr" rtl="0" fontAlgn="base">
      <a:spcBef>
        <a:spcPct val="0"/>
      </a:spcBef>
      <a:spcAft>
        <a:spcPct val="0"/>
      </a:spcAft>
      <a:defRPr sz="1000" b="1" kern="1200">
        <a:solidFill>
          <a:schemeClr val="bg1"/>
        </a:solidFill>
        <a:latin typeface="Arial" charset="0"/>
        <a:ea typeface="+mn-ea"/>
        <a:cs typeface="+mn-cs"/>
      </a:defRPr>
    </a:lvl3pPr>
    <a:lvl4pPr marL="1371600" algn="ctr" rtl="0" fontAlgn="base">
      <a:spcBef>
        <a:spcPct val="0"/>
      </a:spcBef>
      <a:spcAft>
        <a:spcPct val="0"/>
      </a:spcAft>
      <a:defRPr sz="1000" b="1" kern="1200">
        <a:solidFill>
          <a:schemeClr val="bg1"/>
        </a:solidFill>
        <a:latin typeface="Arial" charset="0"/>
        <a:ea typeface="+mn-ea"/>
        <a:cs typeface="+mn-cs"/>
      </a:defRPr>
    </a:lvl4pPr>
    <a:lvl5pPr marL="1828800" algn="ctr" rtl="0" fontAlgn="base">
      <a:spcBef>
        <a:spcPct val="0"/>
      </a:spcBef>
      <a:spcAft>
        <a:spcPct val="0"/>
      </a:spcAft>
      <a:defRPr sz="1000" b="1" kern="1200">
        <a:solidFill>
          <a:schemeClr val="bg1"/>
        </a:solidFill>
        <a:latin typeface="Arial" charset="0"/>
        <a:ea typeface="+mn-ea"/>
        <a:cs typeface="+mn-cs"/>
      </a:defRPr>
    </a:lvl5pPr>
    <a:lvl6pPr marL="2286000" algn="l" defTabSz="914400" rtl="0" eaLnBrk="1" latinLnBrk="0" hangingPunct="1">
      <a:defRPr sz="1000" b="1" kern="1200">
        <a:solidFill>
          <a:schemeClr val="bg1"/>
        </a:solidFill>
        <a:latin typeface="Arial" charset="0"/>
        <a:ea typeface="+mn-ea"/>
        <a:cs typeface="+mn-cs"/>
      </a:defRPr>
    </a:lvl6pPr>
    <a:lvl7pPr marL="2743200" algn="l" defTabSz="914400" rtl="0" eaLnBrk="1" latinLnBrk="0" hangingPunct="1">
      <a:defRPr sz="1000" b="1" kern="1200">
        <a:solidFill>
          <a:schemeClr val="bg1"/>
        </a:solidFill>
        <a:latin typeface="Arial" charset="0"/>
        <a:ea typeface="+mn-ea"/>
        <a:cs typeface="+mn-cs"/>
      </a:defRPr>
    </a:lvl7pPr>
    <a:lvl8pPr marL="3200400" algn="l" defTabSz="914400" rtl="0" eaLnBrk="1" latinLnBrk="0" hangingPunct="1">
      <a:defRPr sz="1000" b="1" kern="1200">
        <a:solidFill>
          <a:schemeClr val="bg1"/>
        </a:solidFill>
        <a:latin typeface="Arial" charset="0"/>
        <a:ea typeface="+mn-ea"/>
        <a:cs typeface="+mn-cs"/>
      </a:defRPr>
    </a:lvl8pPr>
    <a:lvl9pPr marL="3657600" algn="l" defTabSz="914400" rtl="0" eaLnBrk="1" latinLnBrk="0" hangingPunct="1">
      <a:defRPr sz="1000" b="1"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928C"/>
    <a:srgbClr val="098D87"/>
    <a:srgbClr val="076964"/>
    <a:srgbClr val="BDD2F2"/>
    <a:srgbClr val="D4E3F7"/>
    <a:srgbClr val="DDDDDD"/>
    <a:srgbClr val="EAEAEA"/>
    <a:srgbClr val="96B8D6"/>
    <a:srgbClr val="B4CCE2"/>
    <a:srgbClr val="0067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91" autoAdjust="0"/>
    <p:restoredTop sz="94619" autoAdjust="0"/>
  </p:normalViewPr>
  <p:slideViewPr>
    <p:cSldViewPr snapToGrid="0">
      <p:cViewPr>
        <p:scale>
          <a:sx n="100" d="100"/>
          <a:sy n="100" d="100"/>
        </p:scale>
        <p:origin x="-552" y="72"/>
      </p:cViewPr>
      <p:guideLst>
        <p:guide orient="horz" pos="1680"/>
        <p:guide pos="11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2178"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Owner\Desktop\WB\Tabela.Grafike\migrante_te_brendshem.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Owner\Desktop\WB\Tabela.Grafike\migrim_i_perhershem.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b="1" i="0" u="none" strike="noStrike" baseline="0">
                <a:solidFill>
                  <a:srgbClr val="000000"/>
                </a:solidFill>
                <a:latin typeface="Arial"/>
                <a:ea typeface="Arial"/>
                <a:cs typeface="Arial"/>
              </a:defRPr>
            </a:pPr>
            <a:r>
              <a:rPr lang="en-US"/>
              <a:t>Fig.1: Internal migration by years (2008)</a:t>
            </a:r>
          </a:p>
        </c:rich>
      </c:tx>
      <c:layout>
        <c:manualLayout>
          <c:xMode val="edge"/>
          <c:yMode val="edge"/>
          <c:x val="0.20599739243807086"/>
          <c:y val="3.26633165829147E-2"/>
        </c:manualLayout>
      </c:layout>
      <c:spPr>
        <a:noFill/>
        <a:ln w="25400">
          <a:noFill/>
        </a:ln>
      </c:spPr>
    </c:title>
    <c:plotArea>
      <c:layout>
        <c:manualLayout>
          <c:layoutTarget val="inner"/>
          <c:xMode val="edge"/>
          <c:yMode val="edge"/>
          <c:x val="0.12777053455019571"/>
          <c:y val="0.17839195979899522"/>
          <c:w val="0.85397653194263357"/>
          <c:h val="0.64824120603015289"/>
        </c:manualLayout>
      </c:layout>
      <c:lineChart>
        <c:grouping val="standard"/>
        <c:ser>
          <c:idx val="1"/>
          <c:order val="0"/>
          <c:spPr>
            <a:ln w="12700">
              <a:solidFill>
                <a:srgbClr val="FF00FF"/>
              </a:solidFill>
              <a:prstDash val="solid"/>
            </a:ln>
          </c:spPr>
          <c:marker>
            <c:symbol val="none"/>
          </c:marker>
          <c:cat>
            <c:numRef>
              <c:f>'fig3.1'!$B$38:$B$56</c:f>
              <c:numCache>
                <c:formatCode>General</c:formatCode>
                <c:ptCount val="19"/>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numCache>
            </c:numRef>
          </c:cat>
          <c:val>
            <c:numRef>
              <c:f>'fig3.1'!$C$38:$C$56</c:f>
              <c:numCache>
                <c:formatCode>_(* #,##0_);_(* \(#,##0\);_(* "-"??_);_(@_)</c:formatCode>
                <c:ptCount val="19"/>
                <c:pt idx="0">
                  <c:v>15059.844373703003</c:v>
                </c:pt>
                <c:pt idx="1">
                  <c:v>19075.823762893677</c:v>
                </c:pt>
                <c:pt idx="2">
                  <c:v>31516.171714782715</c:v>
                </c:pt>
                <c:pt idx="3">
                  <c:v>27575.205785751379</c:v>
                </c:pt>
                <c:pt idx="4">
                  <c:v>31303.191925048817</c:v>
                </c:pt>
                <c:pt idx="5">
                  <c:v>30843.363618850697</c:v>
                </c:pt>
                <c:pt idx="6">
                  <c:v>37606.2345561982</c:v>
                </c:pt>
                <c:pt idx="7">
                  <c:v>45577.096408843994</c:v>
                </c:pt>
                <c:pt idx="8">
                  <c:v>45175.974885940603</c:v>
                </c:pt>
                <c:pt idx="9">
                  <c:v>32415.834966659513</c:v>
                </c:pt>
                <c:pt idx="10">
                  <c:v>33547.532329559326</c:v>
                </c:pt>
                <c:pt idx="11">
                  <c:v>17524.964763641361</c:v>
                </c:pt>
                <c:pt idx="12">
                  <c:v>32592.806694030762</c:v>
                </c:pt>
                <c:pt idx="13">
                  <c:v>9760.103921890257</c:v>
                </c:pt>
                <c:pt idx="14">
                  <c:v>10293.938169479365</c:v>
                </c:pt>
                <c:pt idx="15">
                  <c:v>8791.4147529602069</c:v>
                </c:pt>
                <c:pt idx="16">
                  <c:v>9958.2915840148926</c:v>
                </c:pt>
                <c:pt idx="17">
                  <c:v>7020.0242996215929</c:v>
                </c:pt>
                <c:pt idx="18">
                  <c:v>3352.3465957641597</c:v>
                </c:pt>
              </c:numCache>
            </c:numRef>
          </c:val>
        </c:ser>
        <c:marker val="1"/>
        <c:axId val="73251456"/>
        <c:axId val="73201152"/>
      </c:lineChart>
      <c:catAx>
        <c:axId val="73251456"/>
        <c:scaling>
          <c:orientation val="minMax"/>
        </c:scaling>
        <c:axPos val="b"/>
        <c:title>
          <c:tx>
            <c:rich>
              <a:bodyPr/>
              <a:lstStyle/>
              <a:p>
                <a:pPr>
                  <a:defRPr sz="1000" b="1" i="0" u="none" strike="noStrike" baseline="0">
                    <a:solidFill>
                      <a:srgbClr val="000000"/>
                    </a:solidFill>
                    <a:latin typeface="Arial"/>
                    <a:ea typeface="Arial"/>
                    <a:cs typeface="Arial"/>
                  </a:defRPr>
                </a:pPr>
                <a:r>
                  <a:rPr lang="en-US"/>
                  <a:t>year moved to current residence</a:t>
                </a:r>
              </a:p>
            </c:rich>
          </c:tx>
          <c:layout>
            <c:manualLayout>
              <c:xMode val="edge"/>
              <c:yMode val="edge"/>
              <c:x val="0.41720990873533226"/>
              <c:y val="0.90452261306532666"/>
            </c:manualLayout>
          </c:layout>
          <c:spPr>
            <a:noFill/>
            <a:ln w="25400">
              <a:noFill/>
            </a:ln>
          </c:spPr>
        </c:title>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73201152"/>
        <c:crosses val="autoZero"/>
        <c:auto val="1"/>
        <c:lblAlgn val="ctr"/>
        <c:lblOffset val="100"/>
        <c:tickLblSkip val="1"/>
        <c:tickMarkSkip val="1"/>
      </c:catAx>
      <c:valAx>
        <c:axId val="73201152"/>
        <c:scaling>
          <c:orientation val="minMax"/>
          <c:max val="50000"/>
        </c:scaling>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n-US"/>
                  <a:t>number</a:t>
                </a:r>
              </a:p>
            </c:rich>
          </c:tx>
          <c:layout>
            <c:manualLayout>
              <c:xMode val="edge"/>
              <c:yMode val="edge"/>
              <c:x val="3.4312867754275819E-3"/>
              <c:y val="0.48241210131419127"/>
            </c:manualLayout>
          </c:layout>
          <c:spPr>
            <a:noFill/>
            <a:ln w="25400">
              <a:noFill/>
            </a:ln>
          </c:spPr>
        </c:title>
        <c:numFmt formatCode="_(* #,##0_);_(* \(#,##0\);_(* &quot;-&quot;??_);_(@_)"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73251456"/>
        <c:crosses val="autoZero"/>
        <c:crossBetween val="between"/>
        <c:majorUnit val="25000"/>
      </c:valAx>
      <c:spPr>
        <a:solidFill>
          <a:srgbClr val="C0C0C0"/>
        </a:solidFill>
        <a:ln w="12700">
          <a:solidFill>
            <a:srgbClr val="808080"/>
          </a:solidFill>
          <a:prstDash val="solid"/>
        </a:ln>
      </c:spPr>
    </c:plotArea>
    <c:plotVisOnly val="1"/>
    <c:dispBlanksAs val="gap"/>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b="1" i="0" u="none" strike="noStrike" baseline="0">
                <a:solidFill>
                  <a:srgbClr val="000000"/>
                </a:solidFill>
                <a:latin typeface="Arial"/>
                <a:ea typeface="Arial"/>
                <a:cs typeface="Arial"/>
              </a:defRPr>
            </a:pPr>
            <a:r>
              <a:rPr lang="en-US"/>
              <a:t>Fig. 3: Permanent migration by the place of origin households</a:t>
            </a:r>
          </a:p>
        </c:rich>
      </c:tx>
      <c:layout>
        <c:manualLayout>
          <c:xMode val="edge"/>
          <c:yMode val="edge"/>
          <c:x val="0.11326878740137573"/>
          <c:y val="3.385425276248364E-2"/>
        </c:manualLayout>
      </c:layout>
      <c:spPr>
        <a:noFill/>
        <a:ln w="25400">
          <a:noFill/>
        </a:ln>
      </c:spPr>
    </c:title>
    <c:plotArea>
      <c:layout>
        <c:manualLayout>
          <c:layoutTarget val="inner"/>
          <c:xMode val="edge"/>
          <c:yMode val="edge"/>
          <c:x val="0.13915879595026159"/>
          <c:y val="0.15881871662593899"/>
          <c:w val="0.83818902677018181"/>
          <c:h val="0.54951615530817266"/>
        </c:manualLayout>
      </c:layout>
      <c:lineChart>
        <c:grouping val="standard"/>
        <c:ser>
          <c:idx val="0"/>
          <c:order val="0"/>
          <c:tx>
            <c:strRef>
              <c:f>'[1]Fig-3.3'!$D$11</c:f>
              <c:strCache>
                <c:ptCount val="1"/>
                <c:pt idx="0">
                  <c:v>tirana_urban</c:v>
                </c:pt>
              </c:strCache>
            </c:strRef>
          </c:tx>
          <c:spPr>
            <a:ln w="12700">
              <a:solidFill>
                <a:srgbClr val="000080"/>
              </a:solidFill>
              <a:prstDash val="solid"/>
            </a:ln>
          </c:spPr>
          <c:marker>
            <c:symbol val="diamond"/>
            <c:size val="5"/>
            <c:spPr>
              <a:solidFill>
                <a:srgbClr val="000080"/>
              </a:solidFill>
              <a:ln>
                <a:solidFill>
                  <a:srgbClr val="000080"/>
                </a:solidFill>
                <a:prstDash val="solid"/>
              </a:ln>
            </c:spPr>
          </c:marker>
          <c:cat>
            <c:numRef>
              <c:f>'fig3.3'!$C$46:$C$63</c:f>
              <c:numCache>
                <c:formatCode>General</c:formatCode>
                <c:ptCount val="1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numCache>
            </c:numRef>
          </c:cat>
          <c:val>
            <c:numRef>
              <c:f>'[1]Fig-3.3'!$D$12:$D$29</c:f>
              <c:numCache>
                <c:formatCode>General</c:formatCode>
                <c:ptCount val="18"/>
                <c:pt idx="0">
                  <c:v>2162.4298553466797</c:v>
                </c:pt>
                <c:pt idx="1">
                  <c:v>1104.8755493164058</c:v>
                </c:pt>
                <c:pt idx="2">
                  <c:v>1617.250595092775</c:v>
                </c:pt>
                <c:pt idx="3">
                  <c:v>1493.3210754394529</c:v>
                </c:pt>
                <c:pt idx="4">
                  <c:v>3774.4385986328125</c:v>
                </c:pt>
                <c:pt idx="5">
                  <c:v>2981.5855407714862</c:v>
                </c:pt>
                <c:pt idx="6">
                  <c:v>7628.9415283203125</c:v>
                </c:pt>
                <c:pt idx="7">
                  <c:v>5863.4341278076172</c:v>
                </c:pt>
                <c:pt idx="8">
                  <c:v>2166.7294006347647</c:v>
                </c:pt>
                <c:pt idx="9">
                  <c:v>9084.1146850585937</c:v>
                </c:pt>
                <c:pt idx="10">
                  <c:v>2060.7072296142551</c:v>
                </c:pt>
                <c:pt idx="11">
                  <c:v>3338.3038787841801</c:v>
                </c:pt>
                <c:pt idx="12">
                  <c:v>4141.0396575927725</c:v>
                </c:pt>
                <c:pt idx="13">
                  <c:v>1580.6310729980455</c:v>
                </c:pt>
                <c:pt idx="14">
                  <c:v>2877.5614166259766</c:v>
                </c:pt>
                <c:pt idx="15">
                  <c:v>4258.8325805664117</c:v>
                </c:pt>
                <c:pt idx="16">
                  <c:v>1635.3256988525391</c:v>
                </c:pt>
                <c:pt idx="17">
                  <c:v>233.73956298828108</c:v>
                </c:pt>
              </c:numCache>
            </c:numRef>
          </c:val>
        </c:ser>
        <c:ser>
          <c:idx val="1"/>
          <c:order val="1"/>
          <c:tx>
            <c:strRef>
              <c:f>'[1]Fig-3.3'!$E$11</c:f>
              <c:strCache>
                <c:ptCount val="1"/>
                <c:pt idx="0">
                  <c:v>other urbane</c:v>
                </c:pt>
              </c:strCache>
            </c:strRef>
          </c:tx>
          <c:spPr>
            <a:ln w="12700">
              <a:solidFill>
                <a:srgbClr val="FF00FF"/>
              </a:solidFill>
              <a:prstDash val="solid"/>
            </a:ln>
          </c:spPr>
          <c:marker>
            <c:symbol val="square"/>
            <c:size val="5"/>
            <c:spPr>
              <a:solidFill>
                <a:srgbClr val="FF00FF"/>
              </a:solidFill>
              <a:ln>
                <a:solidFill>
                  <a:srgbClr val="FF00FF"/>
                </a:solidFill>
                <a:prstDash val="solid"/>
              </a:ln>
            </c:spPr>
          </c:marker>
          <c:cat>
            <c:numRef>
              <c:f>'fig3.3'!$C$46:$C$63</c:f>
              <c:numCache>
                <c:formatCode>General</c:formatCode>
                <c:ptCount val="1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numCache>
            </c:numRef>
          </c:cat>
          <c:val>
            <c:numRef>
              <c:f>'[1]Fig-3.3'!$E$12:$E$29</c:f>
              <c:numCache>
                <c:formatCode>General</c:formatCode>
                <c:ptCount val="18"/>
                <c:pt idx="0">
                  <c:v>6797.0931854248047</c:v>
                </c:pt>
                <c:pt idx="1">
                  <c:v>4365.9081726074219</c:v>
                </c:pt>
                <c:pt idx="2">
                  <c:v>6075.9809036254883</c:v>
                </c:pt>
                <c:pt idx="3">
                  <c:v>4415.2046241760254</c:v>
                </c:pt>
                <c:pt idx="4">
                  <c:v>6114.7231960296704</c:v>
                </c:pt>
                <c:pt idx="5">
                  <c:v>6772.8159523010245</c:v>
                </c:pt>
                <c:pt idx="6">
                  <c:v>9566.4294719696045</c:v>
                </c:pt>
                <c:pt idx="7">
                  <c:v>14552.948583602905</c:v>
                </c:pt>
                <c:pt idx="8">
                  <c:v>7927.4246196746844</c:v>
                </c:pt>
                <c:pt idx="9">
                  <c:v>13116.368331909165</c:v>
                </c:pt>
                <c:pt idx="10">
                  <c:v>9063.1867141723669</c:v>
                </c:pt>
                <c:pt idx="11">
                  <c:v>10145.580711364746</c:v>
                </c:pt>
                <c:pt idx="12">
                  <c:v>10195.966630935658</c:v>
                </c:pt>
                <c:pt idx="13">
                  <c:v>13018.635860443104</c:v>
                </c:pt>
                <c:pt idx="14">
                  <c:v>12450.316976547223</c:v>
                </c:pt>
                <c:pt idx="15">
                  <c:v>11545.105920791621</c:v>
                </c:pt>
                <c:pt idx="16">
                  <c:v>6711.1790428161585</c:v>
                </c:pt>
                <c:pt idx="17">
                  <c:v>642.52484130859375</c:v>
                </c:pt>
              </c:numCache>
            </c:numRef>
          </c:val>
        </c:ser>
        <c:ser>
          <c:idx val="2"/>
          <c:order val="2"/>
          <c:tx>
            <c:strRef>
              <c:f>'[1]Fig-3.3'!$F$11</c:f>
              <c:strCache>
                <c:ptCount val="1"/>
                <c:pt idx="0">
                  <c:v>rural</c:v>
                </c:pt>
              </c:strCache>
            </c:strRef>
          </c:tx>
          <c:spPr>
            <a:ln w="12700">
              <a:solidFill>
                <a:srgbClr val="FFFF00"/>
              </a:solidFill>
              <a:prstDash val="solid"/>
            </a:ln>
          </c:spPr>
          <c:marker>
            <c:symbol val="triangle"/>
            <c:size val="5"/>
            <c:spPr>
              <a:solidFill>
                <a:srgbClr val="FFFF00"/>
              </a:solidFill>
              <a:ln>
                <a:solidFill>
                  <a:srgbClr val="FFFF00"/>
                </a:solidFill>
                <a:prstDash val="solid"/>
              </a:ln>
            </c:spPr>
          </c:marker>
          <c:cat>
            <c:numRef>
              <c:f>'fig3.3'!$C$46:$C$63</c:f>
              <c:numCache>
                <c:formatCode>General</c:formatCode>
                <c:ptCount val="1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numCache>
            </c:numRef>
          </c:cat>
          <c:val>
            <c:numRef>
              <c:f>'[1]Fig-3.3'!$F$12:$F$29</c:f>
              <c:numCache>
                <c:formatCode>General</c:formatCode>
                <c:ptCount val="18"/>
                <c:pt idx="0">
                  <c:v>10081.62969970702</c:v>
                </c:pt>
                <c:pt idx="1">
                  <c:v>6527.3583297729547</c:v>
                </c:pt>
                <c:pt idx="2">
                  <c:v>5555.9580307006836</c:v>
                </c:pt>
                <c:pt idx="3">
                  <c:v>6517.3614120483398</c:v>
                </c:pt>
                <c:pt idx="4">
                  <c:v>8248.4583435058485</c:v>
                </c:pt>
                <c:pt idx="5">
                  <c:v>14421.03980255128</c:v>
                </c:pt>
                <c:pt idx="6">
                  <c:v>13846.698806762695</c:v>
                </c:pt>
                <c:pt idx="7">
                  <c:v>29419.717555999756</c:v>
                </c:pt>
                <c:pt idx="8">
                  <c:v>16006.112312316915</c:v>
                </c:pt>
                <c:pt idx="9">
                  <c:v>23538.768772125266</c:v>
                </c:pt>
                <c:pt idx="10">
                  <c:v>17474.882530212421</c:v>
                </c:pt>
                <c:pt idx="11">
                  <c:v>17611.335647582986</c:v>
                </c:pt>
                <c:pt idx="12">
                  <c:v>13510.095642089844</c:v>
                </c:pt>
                <c:pt idx="13">
                  <c:v>18654.905895233194</c:v>
                </c:pt>
                <c:pt idx="14">
                  <c:v>22940.455951690674</c:v>
                </c:pt>
                <c:pt idx="15">
                  <c:v>34349.737125396729</c:v>
                </c:pt>
                <c:pt idx="16">
                  <c:v>24701.313926696741</c:v>
                </c:pt>
                <c:pt idx="17">
                  <c:v>3253.8303985595749</c:v>
                </c:pt>
              </c:numCache>
            </c:numRef>
          </c:val>
        </c:ser>
        <c:marker val="1"/>
        <c:axId val="73795840"/>
        <c:axId val="73822976"/>
      </c:lineChart>
      <c:catAx>
        <c:axId val="73795840"/>
        <c:scaling>
          <c:orientation val="minMax"/>
        </c:scaling>
        <c:axPos val="b"/>
        <c:title>
          <c:tx>
            <c:rich>
              <a:bodyPr/>
              <a:lstStyle/>
              <a:p>
                <a:pPr>
                  <a:defRPr sz="1000" b="1" i="0" u="none" strike="noStrike" baseline="0">
                    <a:solidFill>
                      <a:srgbClr val="000000"/>
                    </a:solidFill>
                    <a:latin typeface="Arial"/>
                    <a:ea typeface="Arial"/>
                    <a:cs typeface="Arial"/>
                  </a:defRPr>
                </a:pPr>
                <a:r>
                  <a:rPr lang="en-US"/>
                  <a:t>year moved abroad</a:t>
                </a:r>
              </a:p>
            </c:rich>
          </c:tx>
          <c:layout>
            <c:manualLayout>
              <c:xMode val="edge"/>
              <c:yMode val="edge"/>
              <c:x val="0.45469327513980884"/>
              <c:y val="0.82812710603613804"/>
            </c:manualLayout>
          </c:layout>
          <c:spPr>
            <a:noFill/>
            <a:ln w="25400">
              <a:noFill/>
            </a:ln>
          </c:spPr>
        </c:title>
        <c:numFmt formatCode="General" sourceLinked="1"/>
        <c:tickLblPos val="nextTo"/>
        <c:spPr>
          <a:ln w="3175">
            <a:solidFill>
              <a:srgbClr val="000000"/>
            </a:solidFill>
            <a:prstDash val="solid"/>
          </a:ln>
        </c:spPr>
        <c:txPr>
          <a:bodyPr rot="-2700000" vert="horz"/>
          <a:lstStyle/>
          <a:p>
            <a:pPr>
              <a:defRPr sz="1000" b="0" i="0" u="none" strike="noStrike" baseline="0">
                <a:solidFill>
                  <a:srgbClr val="000000"/>
                </a:solidFill>
                <a:latin typeface="Arial"/>
                <a:ea typeface="Arial"/>
                <a:cs typeface="Arial"/>
              </a:defRPr>
            </a:pPr>
            <a:endParaRPr lang="en-US"/>
          </a:p>
        </c:txPr>
        <c:crossAx val="73822976"/>
        <c:crosses val="autoZero"/>
        <c:auto val="1"/>
        <c:lblAlgn val="ctr"/>
        <c:lblOffset val="100"/>
        <c:tickLblSkip val="1"/>
        <c:tickMarkSkip val="1"/>
      </c:catAx>
      <c:valAx>
        <c:axId val="73822976"/>
        <c:scaling>
          <c:orientation val="minMax"/>
        </c:scaling>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n-US"/>
                  <a:t>number</a:t>
                </a:r>
              </a:p>
            </c:rich>
          </c:tx>
          <c:layout>
            <c:manualLayout>
              <c:xMode val="edge"/>
              <c:yMode val="edge"/>
              <c:x val="2.5890008548885891E-2"/>
              <c:y val="0.40364685986038185"/>
            </c:manualLayout>
          </c:layout>
          <c:spPr>
            <a:noFill/>
            <a:ln w="25400">
              <a:noFill/>
            </a:ln>
          </c:spPr>
        </c:title>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73795840"/>
        <c:crosses val="autoZero"/>
        <c:crossBetween val="between"/>
      </c:valAx>
      <c:spPr>
        <a:solidFill>
          <a:srgbClr val="C0C0C0"/>
        </a:solidFill>
        <a:ln w="12700">
          <a:solidFill>
            <a:srgbClr val="808080"/>
          </a:solidFill>
          <a:prstDash val="solid"/>
        </a:ln>
      </c:spPr>
    </c:plotArea>
    <c:legend>
      <c:legendPos val="b"/>
      <c:layout>
        <c:manualLayout>
          <c:xMode val="edge"/>
          <c:yMode val="edge"/>
          <c:x val="0.33009760899829532"/>
          <c:y val="0.91927317116590157"/>
          <c:w val="0.45469327513980884"/>
          <c:h val="6.2500158946123721E-2"/>
        </c:manualLayout>
      </c:layout>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E0FD18-6A75-45F6-8749-80470CCB00EA}" type="datetimeFigureOut">
              <a:rPr lang="en-US" smtClean="0"/>
              <a:pPr/>
              <a:t>10/11/2012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www.instat.gov.al</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534A58-3D26-45CD-9775-2D8AAB208BFF}" type="slidenum">
              <a:rPr lang="en-US" smtClean="0"/>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76BFF4-8EC5-40B1-99A6-AFB764B9CBC1}" type="datetimeFigureOut">
              <a:rPr lang="en-US" smtClean="0"/>
              <a:pPr/>
              <a:t>10/11/2012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www.instat.gov.al</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950380-E5CB-4537-B2FD-2CA6C04A76D0}" type="slidenum">
              <a:rPr lang="en-US" smtClean="0"/>
              <a:pPr/>
              <a:t>‹#›</a:t>
            </a:fld>
            <a:endParaRPr lang="en-US"/>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950380-E5CB-4537-B2FD-2CA6C04A76D0}" type="slidenum">
              <a:rPr lang="en-US" smtClean="0"/>
              <a:pPr/>
              <a:t>1</a:t>
            </a:fld>
            <a:endParaRPr lang="en-US"/>
          </a:p>
        </p:txBody>
      </p:sp>
      <p:sp>
        <p:nvSpPr>
          <p:cNvPr id="5" name="Header Placeholder 4"/>
          <p:cNvSpPr>
            <a:spLocks noGrp="1"/>
          </p:cNvSpPr>
          <p:nvPr>
            <p:ph type="hdr" sz="quarter"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www.instat.gov.al</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213" name="Picture 21" descr="stuff"/>
          <p:cNvPicPr>
            <a:picLocks noChangeAspect="1" noChangeArrowheads="1"/>
          </p:cNvPicPr>
          <p:nvPr userDrawn="1"/>
        </p:nvPicPr>
        <p:blipFill>
          <a:blip r:embed="rId2"/>
          <a:srcRect/>
          <a:stretch>
            <a:fillRect/>
          </a:stretch>
        </p:blipFill>
        <p:spPr bwMode="auto">
          <a:xfrm>
            <a:off x="0" y="0"/>
            <a:ext cx="9144000" cy="5129213"/>
          </a:xfrm>
          <a:prstGeom prst="rect">
            <a:avLst/>
          </a:prstGeom>
          <a:noFill/>
        </p:spPr>
      </p:pic>
      <p:sp>
        <p:nvSpPr>
          <p:cNvPr id="8212" name="Rectangle 20"/>
          <p:cNvSpPr>
            <a:spLocks noChangeArrowheads="1"/>
          </p:cNvSpPr>
          <p:nvPr userDrawn="1"/>
        </p:nvSpPr>
        <p:spPr bwMode="auto">
          <a:xfrm>
            <a:off x="0" y="6613525"/>
            <a:ext cx="9144000" cy="244475"/>
          </a:xfrm>
          <a:prstGeom prst="rect">
            <a:avLst/>
          </a:prstGeom>
          <a:solidFill>
            <a:srgbClr val="003366"/>
          </a:solidFill>
          <a:ln w="9525" algn="ctr">
            <a:noFill/>
            <a:miter lim="800000"/>
            <a:headEnd/>
            <a:tailEnd/>
          </a:ln>
          <a:effectLst/>
        </p:spPr>
        <p:txBody>
          <a:bodyPr>
            <a:spAutoFit/>
          </a:bodyPr>
          <a:lstStyle/>
          <a:p>
            <a:pPr algn="r"/>
            <a:r>
              <a:rPr lang="en-US">
                <a:latin typeface="Verdana" pitchFamily="34" charset="0"/>
              </a:rPr>
              <a:t>ëëë.instat.gov.al</a:t>
            </a:r>
            <a:endParaRPr lang="fr-FR">
              <a:latin typeface="Verdana" pitchFamily="34" charset="0"/>
            </a:endParaRPr>
          </a:p>
        </p:txBody>
      </p:sp>
      <p:sp>
        <p:nvSpPr>
          <p:cNvPr id="8198" name="Rectangle 6"/>
          <p:cNvSpPr>
            <a:spLocks noGrp="1" noChangeArrowheads="1"/>
          </p:cNvSpPr>
          <p:nvPr>
            <p:ph type="subTitle" idx="1"/>
          </p:nvPr>
        </p:nvSpPr>
        <p:spPr>
          <a:xfrm>
            <a:off x="3429000" y="5029200"/>
            <a:ext cx="5715000" cy="609600"/>
          </a:xfrm>
        </p:spPr>
        <p:txBody>
          <a:bodyPr/>
          <a:lstStyle>
            <a:lvl1pPr marL="0" indent="0" algn="ctr">
              <a:buFontTx/>
              <a:buNone/>
              <a:defRPr sz="2000">
                <a:solidFill>
                  <a:schemeClr val="bg1"/>
                </a:solidFill>
              </a:defRPr>
            </a:lvl1pPr>
          </a:lstStyle>
          <a:p>
            <a:r>
              <a:rPr lang="en-US"/>
              <a:t>Click to edit Master subtitle style</a:t>
            </a:r>
          </a:p>
        </p:txBody>
      </p:sp>
      <p:sp>
        <p:nvSpPr>
          <p:cNvPr id="8197" name="Rectangle 5"/>
          <p:cNvSpPr>
            <a:spLocks noGrp="1" noChangeArrowheads="1"/>
          </p:cNvSpPr>
          <p:nvPr>
            <p:ph type="ctrTitle"/>
          </p:nvPr>
        </p:nvSpPr>
        <p:spPr>
          <a:xfrm>
            <a:off x="3429000" y="3581400"/>
            <a:ext cx="5715000" cy="1470025"/>
          </a:xfrm>
          <a:solidFill>
            <a:schemeClr val="bg1"/>
          </a:solidFill>
          <a:ln algn="ctr"/>
        </p:spPr>
        <p:txBody>
          <a:bodyPr lIns="91440" anchor="t"/>
          <a:lstStyle>
            <a:lvl1pPr algn="ctr">
              <a:spcBef>
                <a:spcPct val="20000"/>
              </a:spcBef>
              <a:defRPr sz="4000" b="1">
                <a:solidFill>
                  <a:srgbClr val="FF6600"/>
                </a:solidFill>
                <a:latin typeface="Verdana" pitchFamily="34" charset="0"/>
              </a:defRPr>
            </a:lvl1pPr>
          </a:lstStyle>
          <a:p>
            <a:r>
              <a:rPr lang="en-US"/>
              <a:t>Click to edit Master title style</a:t>
            </a:r>
          </a:p>
        </p:txBody>
      </p:sp>
      <p:pic>
        <p:nvPicPr>
          <p:cNvPr id="8216" name="Picture 24" descr="INSTAT"/>
          <p:cNvPicPr>
            <a:picLocks noChangeAspect="1" noChangeArrowheads="1"/>
          </p:cNvPicPr>
          <p:nvPr userDrawn="1"/>
        </p:nvPicPr>
        <p:blipFill>
          <a:blip r:embed="rId3" cstate="print"/>
          <a:srcRect/>
          <a:stretch>
            <a:fillRect/>
          </a:stretch>
        </p:blipFill>
        <p:spPr bwMode="auto">
          <a:xfrm>
            <a:off x="215900" y="187325"/>
            <a:ext cx="1235075" cy="490538"/>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5200" y="1400175"/>
            <a:ext cx="1828800" cy="4772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1400175"/>
            <a:ext cx="5334000" cy="4772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2133600"/>
            <a:ext cx="3505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86400" y="2133600"/>
            <a:ext cx="3505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4" name="Picture 20" descr="stuff"/>
          <p:cNvPicPr>
            <a:picLocks noChangeAspect="1" noChangeArrowheads="1"/>
          </p:cNvPicPr>
          <p:nvPr userDrawn="1"/>
        </p:nvPicPr>
        <p:blipFill>
          <a:blip r:embed="rId13"/>
          <a:srcRect/>
          <a:stretch>
            <a:fillRect/>
          </a:stretch>
        </p:blipFill>
        <p:spPr bwMode="auto">
          <a:xfrm>
            <a:off x="0" y="0"/>
            <a:ext cx="9144000" cy="5129213"/>
          </a:xfrm>
          <a:prstGeom prst="rect">
            <a:avLst/>
          </a:prstGeom>
          <a:noFill/>
        </p:spPr>
      </p:pic>
      <p:sp>
        <p:nvSpPr>
          <p:cNvPr id="1057" name="Rectangle 33"/>
          <p:cNvSpPr>
            <a:spLocks noChangeArrowheads="1"/>
          </p:cNvSpPr>
          <p:nvPr userDrawn="1"/>
        </p:nvSpPr>
        <p:spPr bwMode="auto">
          <a:xfrm>
            <a:off x="1295400" y="1752600"/>
            <a:ext cx="7848600" cy="3505200"/>
          </a:xfrm>
          <a:prstGeom prst="rect">
            <a:avLst/>
          </a:prstGeom>
          <a:solidFill>
            <a:schemeClr val="bg1"/>
          </a:solidFill>
          <a:ln w="9525" algn="ctr">
            <a:solidFill>
              <a:schemeClr val="bg1"/>
            </a:solidFill>
            <a:miter lim="800000"/>
            <a:headEnd/>
            <a:tailEnd/>
          </a:ln>
          <a:effectLst/>
        </p:spPr>
        <p:txBody>
          <a:bodyPr wrap="none" anchor="ctr"/>
          <a:lstStyle/>
          <a:p>
            <a:endParaRPr lang="en-US"/>
          </a:p>
        </p:txBody>
      </p:sp>
      <p:sp>
        <p:nvSpPr>
          <p:cNvPr id="1026" name="Rectangle 2"/>
          <p:cNvSpPr>
            <a:spLocks noGrp="1" noChangeArrowheads="1"/>
          </p:cNvSpPr>
          <p:nvPr>
            <p:ph type="title"/>
          </p:nvPr>
        </p:nvSpPr>
        <p:spPr bwMode="auto">
          <a:xfrm>
            <a:off x="1828800" y="1400175"/>
            <a:ext cx="7315200" cy="581025"/>
          </a:xfrm>
          <a:prstGeom prst="rect">
            <a:avLst/>
          </a:prstGeom>
          <a:solidFill>
            <a:srgbClr val="003366"/>
          </a:solidFill>
          <a:ln w="9525">
            <a:noFill/>
            <a:miter lim="800000"/>
            <a:headEnd/>
            <a:tailEnd/>
          </a:ln>
          <a:effectLst/>
        </p:spPr>
        <p:txBody>
          <a:bodyPr vert="horz" wrap="square" lIns="198000" tIns="45720" rIns="91440" bIns="45720" numCol="1" anchor="ctr" anchorCtr="0" compatLnSpc="1">
            <a:prstTxWarp prst="textNoShape">
              <a:avLst/>
            </a:prstTxWarp>
          </a:bodyPr>
          <a:lstStyle/>
          <a:p>
            <a:pPr lvl="0"/>
            <a:r>
              <a:rPr lang="fr-FR" smtClean="0"/>
              <a:t>Click to edit Master title style</a:t>
            </a:r>
          </a:p>
        </p:txBody>
      </p:sp>
      <p:sp>
        <p:nvSpPr>
          <p:cNvPr id="1027" name="Rectangle 3"/>
          <p:cNvSpPr>
            <a:spLocks noGrp="1" noChangeArrowheads="1"/>
          </p:cNvSpPr>
          <p:nvPr>
            <p:ph type="body" idx="1"/>
          </p:nvPr>
        </p:nvSpPr>
        <p:spPr bwMode="auto">
          <a:xfrm>
            <a:off x="1828800" y="2133600"/>
            <a:ext cx="71628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p>
        </p:txBody>
      </p:sp>
      <p:sp>
        <p:nvSpPr>
          <p:cNvPr id="1047" name="Oval 23"/>
          <p:cNvSpPr>
            <a:spLocks noChangeArrowheads="1"/>
          </p:cNvSpPr>
          <p:nvPr userDrawn="1"/>
        </p:nvSpPr>
        <p:spPr bwMode="auto">
          <a:xfrm>
            <a:off x="1433513" y="6159500"/>
            <a:ext cx="65087" cy="65088"/>
          </a:xfrm>
          <a:prstGeom prst="ellipse">
            <a:avLst/>
          </a:prstGeom>
          <a:solidFill>
            <a:srgbClr val="BDD2F2"/>
          </a:solidFill>
          <a:ln w="9525" algn="ctr">
            <a:noFill/>
            <a:round/>
            <a:headEnd/>
            <a:tailEnd/>
          </a:ln>
          <a:effectLst/>
        </p:spPr>
        <p:txBody>
          <a:bodyPr wrap="none" anchor="ctr"/>
          <a:lstStyle/>
          <a:p>
            <a:endParaRPr lang="en-US"/>
          </a:p>
        </p:txBody>
      </p:sp>
      <p:sp>
        <p:nvSpPr>
          <p:cNvPr id="1048" name="Oval 24"/>
          <p:cNvSpPr>
            <a:spLocks noChangeArrowheads="1"/>
          </p:cNvSpPr>
          <p:nvPr userDrawn="1"/>
        </p:nvSpPr>
        <p:spPr bwMode="auto">
          <a:xfrm>
            <a:off x="2193925" y="6159500"/>
            <a:ext cx="65088" cy="65088"/>
          </a:xfrm>
          <a:prstGeom prst="ellipse">
            <a:avLst/>
          </a:prstGeom>
          <a:solidFill>
            <a:srgbClr val="BDD2F2"/>
          </a:solidFill>
          <a:ln w="9525" algn="ctr">
            <a:noFill/>
            <a:round/>
            <a:headEnd/>
            <a:tailEnd/>
          </a:ln>
          <a:effectLst/>
        </p:spPr>
        <p:txBody>
          <a:bodyPr wrap="none" anchor="ctr"/>
          <a:lstStyle/>
          <a:p>
            <a:endParaRPr lang="en-US"/>
          </a:p>
        </p:txBody>
      </p:sp>
      <p:sp>
        <p:nvSpPr>
          <p:cNvPr id="1049" name="Oval 25"/>
          <p:cNvSpPr>
            <a:spLocks noChangeArrowheads="1"/>
          </p:cNvSpPr>
          <p:nvPr userDrawn="1"/>
        </p:nvSpPr>
        <p:spPr bwMode="auto">
          <a:xfrm>
            <a:off x="2954338" y="6159500"/>
            <a:ext cx="65087" cy="65088"/>
          </a:xfrm>
          <a:prstGeom prst="ellipse">
            <a:avLst/>
          </a:prstGeom>
          <a:solidFill>
            <a:srgbClr val="BDD2F2"/>
          </a:solidFill>
          <a:ln w="9525" algn="ctr">
            <a:noFill/>
            <a:round/>
            <a:headEnd/>
            <a:tailEnd/>
          </a:ln>
          <a:effectLst/>
        </p:spPr>
        <p:txBody>
          <a:bodyPr wrap="none" anchor="ctr"/>
          <a:lstStyle/>
          <a:p>
            <a:endParaRPr lang="en-US"/>
          </a:p>
        </p:txBody>
      </p:sp>
      <p:sp>
        <p:nvSpPr>
          <p:cNvPr id="1050" name="Oval 26"/>
          <p:cNvSpPr>
            <a:spLocks noChangeArrowheads="1"/>
          </p:cNvSpPr>
          <p:nvPr userDrawn="1"/>
        </p:nvSpPr>
        <p:spPr bwMode="auto">
          <a:xfrm>
            <a:off x="3714750" y="6159500"/>
            <a:ext cx="65088" cy="65088"/>
          </a:xfrm>
          <a:prstGeom prst="ellipse">
            <a:avLst/>
          </a:prstGeom>
          <a:solidFill>
            <a:srgbClr val="BDD2F2"/>
          </a:solidFill>
          <a:ln w="9525" algn="ctr">
            <a:noFill/>
            <a:round/>
            <a:headEnd/>
            <a:tailEnd/>
          </a:ln>
          <a:effectLst/>
        </p:spPr>
        <p:txBody>
          <a:bodyPr wrap="none" anchor="ctr"/>
          <a:lstStyle/>
          <a:p>
            <a:endParaRPr lang="en-US"/>
          </a:p>
        </p:txBody>
      </p:sp>
      <p:sp>
        <p:nvSpPr>
          <p:cNvPr id="1051" name="Oval 27"/>
          <p:cNvSpPr>
            <a:spLocks noChangeArrowheads="1"/>
          </p:cNvSpPr>
          <p:nvPr userDrawn="1"/>
        </p:nvSpPr>
        <p:spPr bwMode="auto">
          <a:xfrm>
            <a:off x="4475163" y="6159500"/>
            <a:ext cx="65087" cy="65088"/>
          </a:xfrm>
          <a:prstGeom prst="ellipse">
            <a:avLst/>
          </a:prstGeom>
          <a:solidFill>
            <a:srgbClr val="BDD2F2"/>
          </a:solidFill>
          <a:ln w="9525" algn="ctr">
            <a:noFill/>
            <a:round/>
            <a:headEnd/>
            <a:tailEnd/>
          </a:ln>
          <a:effectLst/>
        </p:spPr>
        <p:txBody>
          <a:bodyPr wrap="none" anchor="ctr"/>
          <a:lstStyle/>
          <a:p>
            <a:endParaRPr lang="en-US"/>
          </a:p>
        </p:txBody>
      </p:sp>
      <p:sp>
        <p:nvSpPr>
          <p:cNvPr id="1052" name="Oval 28"/>
          <p:cNvSpPr>
            <a:spLocks noChangeArrowheads="1"/>
          </p:cNvSpPr>
          <p:nvPr userDrawn="1"/>
        </p:nvSpPr>
        <p:spPr bwMode="auto">
          <a:xfrm>
            <a:off x="5237163" y="6159500"/>
            <a:ext cx="65087" cy="65088"/>
          </a:xfrm>
          <a:prstGeom prst="ellipse">
            <a:avLst/>
          </a:prstGeom>
          <a:solidFill>
            <a:srgbClr val="BDD2F2"/>
          </a:solidFill>
          <a:ln w="9525" algn="ctr">
            <a:noFill/>
            <a:round/>
            <a:headEnd/>
            <a:tailEnd/>
          </a:ln>
          <a:effectLst/>
        </p:spPr>
        <p:txBody>
          <a:bodyPr wrap="none" anchor="ctr"/>
          <a:lstStyle/>
          <a:p>
            <a:endParaRPr lang="en-US"/>
          </a:p>
        </p:txBody>
      </p:sp>
      <p:sp>
        <p:nvSpPr>
          <p:cNvPr id="1053" name="Oval 29"/>
          <p:cNvSpPr>
            <a:spLocks noChangeArrowheads="1"/>
          </p:cNvSpPr>
          <p:nvPr userDrawn="1"/>
        </p:nvSpPr>
        <p:spPr bwMode="auto">
          <a:xfrm>
            <a:off x="5997575" y="6159500"/>
            <a:ext cx="65088" cy="65088"/>
          </a:xfrm>
          <a:prstGeom prst="ellipse">
            <a:avLst/>
          </a:prstGeom>
          <a:solidFill>
            <a:srgbClr val="BDD2F2"/>
          </a:solidFill>
          <a:ln w="9525" algn="ctr">
            <a:noFill/>
            <a:round/>
            <a:headEnd/>
            <a:tailEnd/>
          </a:ln>
          <a:effectLst/>
        </p:spPr>
        <p:txBody>
          <a:bodyPr wrap="none" anchor="ctr"/>
          <a:lstStyle/>
          <a:p>
            <a:endParaRPr lang="en-US"/>
          </a:p>
        </p:txBody>
      </p:sp>
      <p:sp>
        <p:nvSpPr>
          <p:cNvPr id="1054" name="Oval 30"/>
          <p:cNvSpPr>
            <a:spLocks noChangeArrowheads="1"/>
          </p:cNvSpPr>
          <p:nvPr userDrawn="1"/>
        </p:nvSpPr>
        <p:spPr bwMode="auto">
          <a:xfrm>
            <a:off x="6757988" y="6159500"/>
            <a:ext cx="65087" cy="65088"/>
          </a:xfrm>
          <a:prstGeom prst="ellipse">
            <a:avLst/>
          </a:prstGeom>
          <a:solidFill>
            <a:srgbClr val="BDD2F2"/>
          </a:solidFill>
          <a:ln w="9525" algn="ctr">
            <a:noFill/>
            <a:round/>
            <a:headEnd/>
            <a:tailEnd/>
          </a:ln>
          <a:effectLst/>
        </p:spPr>
        <p:txBody>
          <a:bodyPr wrap="none" anchor="ctr"/>
          <a:lstStyle/>
          <a:p>
            <a:endParaRPr lang="en-US"/>
          </a:p>
        </p:txBody>
      </p:sp>
      <p:sp>
        <p:nvSpPr>
          <p:cNvPr id="1055" name="Oval 31"/>
          <p:cNvSpPr>
            <a:spLocks noChangeArrowheads="1"/>
          </p:cNvSpPr>
          <p:nvPr userDrawn="1"/>
        </p:nvSpPr>
        <p:spPr bwMode="auto">
          <a:xfrm>
            <a:off x="7518400" y="6159500"/>
            <a:ext cx="65088" cy="65088"/>
          </a:xfrm>
          <a:prstGeom prst="ellipse">
            <a:avLst/>
          </a:prstGeom>
          <a:solidFill>
            <a:srgbClr val="BDD2F2"/>
          </a:solidFill>
          <a:ln w="9525" algn="ctr">
            <a:noFill/>
            <a:round/>
            <a:headEnd/>
            <a:tailEnd/>
          </a:ln>
          <a:effectLst/>
        </p:spPr>
        <p:txBody>
          <a:bodyPr wrap="none" anchor="ctr"/>
          <a:lstStyle/>
          <a:p>
            <a:endParaRPr lang="en-US"/>
          </a:p>
        </p:txBody>
      </p:sp>
      <p:sp>
        <p:nvSpPr>
          <p:cNvPr id="1056" name="Oval 32"/>
          <p:cNvSpPr>
            <a:spLocks noChangeArrowheads="1"/>
          </p:cNvSpPr>
          <p:nvPr userDrawn="1"/>
        </p:nvSpPr>
        <p:spPr bwMode="auto">
          <a:xfrm>
            <a:off x="8280400" y="6159500"/>
            <a:ext cx="65088" cy="65088"/>
          </a:xfrm>
          <a:prstGeom prst="ellipse">
            <a:avLst/>
          </a:prstGeom>
          <a:solidFill>
            <a:srgbClr val="BDD2F2"/>
          </a:solidFill>
          <a:ln w="9525" algn="ctr">
            <a:noFill/>
            <a:round/>
            <a:headEnd/>
            <a:tailEnd/>
          </a:ln>
          <a:effectLst/>
        </p:spPr>
        <p:txBody>
          <a:bodyPr wrap="none" anchor="ctr"/>
          <a:lstStyle/>
          <a:p>
            <a:endParaRPr lang="en-US"/>
          </a:p>
        </p:txBody>
      </p:sp>
      <p:pic>
        <p:nvPicPr>
          <p:cNvPr id="1058" name="Picture 34" descr="INSTAT"/>
          <p:cNvPicPr>
            <a:picLocks noChangeAspect="1" noChangeArrowheads="1"/>
          </p:cNvPicPr>
          <p:nvPr userDrawn="1"/>
        </p:nvPicPr>
        <p:blipFill>
          <a:blip r:embed="rId14" cstate="print"/>
          <a:srcRect/>
          <a:stretch>
            <a:fillRect/>
          </a:stretch>
        </p:blipFill>
        <p:spPr bwMode="auto">
          <a:xfrm>
            <a:off x="215900" y="187325"/>
            <a:ext cx="1235075" cy="490538"/>
          </a:xfrm>
          <a:prstGeom prst="rect">
            <a:avLst/>
          </a:prstGeom>
          <a:noFill/>
        </p:spPr>
      </p:pic>
      <p:sp>
        <p:nvSpPr>
          <p:cNvPr id="1059" name="Rectangle 35"/>
          <p:cNvSpPr>
            <a:spLocks noChangeArrowheads="1"/>
          </p:cNvSpPr>
          <p:nvPr userDrawn="1"/>
        </p:nvSpPr>
        <p:spPr bwMode="auto">
          <a:xfrm>
            <a:off x="0" y="6613525"/>
            <a:ext cx="9144000" cy="244475"/>
          </a:xfrm>
          <a:prstGeom prst="rect">
            <a:avLst/>
          </a:prstGeom>
          <a:solidFill>
            <a:srgbClr val="003366"/>
          </a:solidFill>
          <a:ln w="9525" algn="ctr">
            <a:noFill/>
            <a:miter lim="800000"/>
            <a:headEnd/>
            <a:tailEnd/>
          </a:ln>
          <a:effectLst/>
        </p:spPr>
        <p:txBody>
          <a:bodyPr>
            <a:spAutoFit/>
          </a:bodyPr>
          <a:lstStyle/>
          <a:p>
            <a:pPr algn="r"/>
            <a:r>
              <a:rPr lang="en-US">
                <a:latin typeface="Verdana" pitchFamily="34" charset="0"/>
              </a:rPr>
              <a:t>ëëë.instat.gov.al</a:t>
            </a:r>
            <a:endParaRPr lang="fr-FR">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fontAlgn="base">
        <a:spcBef>
          <a:spcPct val="0"/>
        </a:spcBef>
        <a:spcAft>
          <a:spcPct val="0"/>
        </a:spcAft>
        <a:defRPr sz="3600">
          <a:solidFill>
            <a:schemeClr val="bg1"/>
          </a:solidFill>
          <a:latin typeface="+mj-lt"/>
          <a:ea typeface="+mj-ea"/>
          <a:cs typeface="+mj-cs"/>
        </a:defRPr>
      </a:lvl1pPr>
      <a:lvl2pPr algn="l" rtl="0" fontAlgn="base">
        <a:spcBef>
          <a:spcPct val="0"/>
        </a:spcBef>
        <a:spcAft>
          <a:spcPct val="0"/>
        </a:spcAft>
        <a:defRPr sz="3600">
          <a:solidFill>
            <a:schemeClr val="bg1"/>
          </a:solidFill>
          <a:latin typeface="Arial" charset="0"/>
        </a:defRPr>
      </a:lvl2pPr>
      <a:lvl3pPr algn="l" rtl="0" fontAlgn="base">
        <a:spcBef>
          <a:spcPct val="0"/>
        </a:spcBef>
        <a:spcAft>
          <a:spcPct val="0"/>
        </a:spcAft>
        <a:defRPr sz="3600">
          <a:solidFill>
            <a:schemeClr val="bg1"/>
          </a:solidFill>
          <a:latin typeface="Arial" charset="0"/>
        </a:defRPr>
      </a:lvl3pPr>
      <a:lvl4pPr algn="l" rtl="0" fontAlgn="base">
        <a:spcBef>
          <a:spcPct val="0"/>
        </a:spcBef>
        <a:spcAft>
          <a:spcPct val="0"/>
        </a:spcAft>
        <a:defRPr sz="3600">
          <a:solidFill>
            <a:schemeClr val="bg1"/>
          </a:solidFill>
          <a:latin typeface="Arial" charset="0"/>
        </a:defRPr>
      </a:lvl4pPr>
      <a:lvl5pPr algn="l" rtl="0" fontAlgn="base">
        <a:spcBef>
          <a:spcPct val="0"/>
        </a:spcBef>
        <a:spcAft>
          <a:spcPct val="0"/>
        </a:spcAft>
        <a:defRPr sz="3600">
          <a:solidFill>
            <a:schemeClr val="bg1"/>
          </a:solidFill>
          <a:latin typeface="Arial" charset="0"/>
        </a:defRPr>
      </a:lvl5pPr>
      <a:lvl6pPr marL="457200" algn="l" rtl="0" fontAlgn="base">
        <a:spcBef>
          <a:spcPct val="0"/>
        </a:spcBef>
        <a:spcAft>
          <a:spcPct val="0"/>
        </a:spcAft>
        <a:defRPr sz="3600">
          <a:solidFill>
            <a:schemeClr val="bg1"/>
          </a:solidFill>
          <a:latin typeface="Arial" charset="0"/>
        </a:defRPr>
      </a:lvl6pPr>
      <a:lvl7pPr marL="914400" algn="l" rtl="0" fontAlgn="base">
        <a:spcBef>
          <a:spcPct val="0"/>
        </a:spcBef>
        <a:spcAft>
          <a:spcPct val="0"/>
        </a:spcAft>
        <a:defRPr sz="3600">
          <a:solidFill>
            <a:schemeClr val="bg1"/>
          </a:solidFill>
          <a:latin typeface="Arial" charset="0"/>
        </a:defRPr>
      </a:lvl7pPr>
      <a:lvl8pPr marL="1371600" algn="l" rtl="0" fontAlgn="base">
        <a:spcBef>
          <a:spcPct val="0"/>
        </a:spcBef>
        <a:spcAft>
          <a:spcPct val="0"/>
        </a:spcAft>
        <a:defRPr sz="3600">
          <a:solidFill>
            <a:schemeClr val="bg1"/>
          </a:solidFill>
          <a:latin typeface="Arial" charset="0"/>
        </a:defRPr>
      </a:lvl8pPr>
      <a:lvl9pPr marL="1828800" algn="l" rtl="0" fontAlgn="base">
        <a:spcBef>
          <a:spcPct val="0"/>
        </a:spcBef>
        <a:spcAft>
          <a:spcPct val="0"/>
        </a:spcAft>
        <a:defRPr sz="3600">
          <a:solidFill>
            <a:schemeClr val="bg1"/>
          </a:solidFill>
          <a:latin typeface="Arial" charset="0"/>
        </a:defRPr>
      </a:lvl9pPr>
    </p:titleStyle>
    <p:bodyStyle>
      <a:lvl1pPr marL="342900" indent="-342900" algn="l" rtl="0" fontAlgn="base">
        <a:spcBef>
          <a:spcPct val="20000"/>
        </a:spcBef>
        <a:spcAft>
          <a:spcPct val="0"/>
        </a:spcAft>
        <a:buClr>
          <a:srgbClr val="B4CCE2"/>
        </a:buClr>
        <a:buChar char="•"/>
        <a:defRPr sz="2400">
          <a:solidFill>
            <a:schemeClr val="tx1"/>
          </a:solidFill>
          <a:latin typeface="+mn-lt"/>
          <a:ea typeface="+mn-ea"/>
          <a:cs typeface="+mn-cs"/>
        </a:defRPr>
      </a:lvl1pPr>
      <a:lvl2pPr marL="742950" indent="-285750" algn="l" rtl="0" fontAlgn="base">
        <a:spcBef>
          <a:spcPct val="20000"/>
        </a:spcBef>
        <a:spcAft>
          <a:spcPct val="0"/>
        </a:spcAft>
        <a:buClr>
          <a:srgbClr val="B4CCE2"/>
        </a:buClr>
        <a:buChar char="–"/>
        <a:defRPr sz="2000">
          <a:solidFill>
            <a:schemeClr val="tx1"/>
          </a:solidFill>
          <a:latin typeface="+mn-lt"/>
        </a:defRPr>
      </a:lvl2pPr>
      <a:lvl3pPr marL="1143000" indent="-228600" algn="l" rtl="0" fontAlgn="base">
        <a:spcBef>
          <a:spcPct val="20000"/>
        </a:spcBef>
        <a:spcAft>
          <a:spcPct val="0"/>
        </a:spcAft>
        <a:buClr>
          <a:srgbClr val="B4CCE2"/>
        </a:buClr>
        <a:buChar char="•"/>
        <a:defRPr>
          <a:solidFill>
            <a:schemeClr val="tx1"/>
          </a:solidFill>
          <a:latin typeface="+mn-lt"/>
        </a:defRPr>
      </a:lvl3pPr>
      <a:lvl4pPr marL="1600200" indent="-228600" algn="l" rtl="0" fontAlgn="base">
        <a:spcBef>
          <a:spcPct val="20000"/>
        </a:spcBef>
        <a:spcAft>
          <a:spcPct val="0"/>
        </a:spcAft>
        <a:buClr>
          <a:srgbClr val="B4CCE2"/>
        </a:buClr>
        <a:buChar char="–"/>
        <a:defRPr sz="1600">
          <a:solidFill>
            <a:schemeClr val="tx1"/>
          </a:solidFill>
          <a:latin typeface="+mn-lt"/>
        </a:defRPr>
      </a:lvl4pPr>
      <a:lvl5pPr marL="2057400" indent="-228600" algn="l" rtl="0" fontAlgn="base">
        <a:spcBef>
          <a:spcPct val="20000"/>
        </a:spcBef>
        <a:spcAft>
          <a:spcPct val="0"/>
        </a:spcAft>
        <a:buClr>
          <a:srgbClr val="B4CCE2"/>
        </a:buClr>
        <a:buChar char="»"/>
        <a:defRPr sz="1600">
          <a:solidFill>
            <a:schemeClr val="tx1"/>
          </a:solidFill>
          <a:latin typeface="+mn-lt"/>
        </a:defRPr>
      </a:lvl5pPr>
      <a:lvl6pPr marL="2514600" indent="-228600" algn="l" rtl="0" fontAlgn="base">
        <a:spcBef>
          <a:spcPct val="20000"/>
        </a:spcBef>
        <a:spcAft>
          <a:spcPct val="0"/>
        </a:spcAft>
        <a:buClr>
          <a:srgbClr val="B4CCE2"/>
        </a:buClr>
        <a:buChar char="»"/>
        <a:defRPr sz="1600">
          <a:solidFill>
            <a:schemeClr val="tx1"/>
          </a:solidFill>
          <a:latin typeface="+mn-lt"/>
        </a:defRPr>
      </a:lvl6pPr>
      <a:lvl7pPr marL="2971800" indent="-228600" algn="l" rtl="0" fontAlgn="base">
        <a:spcBef>
          <a:spcPct val="20000"/>
        </a:spcBef>
        <a:spcAft>
          <a:spcPct val="0"/>
        </a:spcAft>
        <a:buClr>
          <a:srgbClr val="B4CCE2"/>
        </a:buClr>
        <a:buChar char="»"/>
        <a:defRPr sz="1600">
          <a:solidFill>
            <a:schemeClr val="tx1"/>
          </a:solidFill>
          <a:latin typeface="+mn-lt"/>
        </a:defRPr>
      </a:lvl7pPr>
      <a:lvl8pPr marL="3429000" indent="-228600" algn="l" rtl="0" fontAlgn="base">
        <a:spcBef>
          <a:spcPct val="20000"/>
        </a:spcBef>
        <a:spcAft>
          <a:spcPct val="0"/>
        </a:spcAft>
        <a:buClr>
          <a:srgbClr val="B4CCE2"/>
        </a:buClr>
        <a:buChar char="»"/>
        <a:defRPr sz="1600">
          <a:solidFill>
            <a:schemeClr val="tx1"/>
          </a:solidFill>
          <a:latin typeface="+mn-lt"/>
        </a:defRPr>
      </a:lvl8pPr>
      <a:lvl9pPr marL="3886200" indent="-228600" algn="l" rtl="0" fontAlgn="base">
        <a:spcBef>
          <a:spcPct val="20000"/>
        </a:spcBef>
        <a:spcAft>
          <a:spcPct val="0"/>
        </a:spcAft>
        <a:buClr>
          <a:srgbClr val="B4CCE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1562100" y="6038849"/>
            <a:ext cx="6781800" cy="504825"/>
          </a:xfrm>
        </p:spPr>
        <p:txBody>
          <a:bodyPr/>
          <a:lstStyle/>
          <a:p>
            <a:r>
              <a:rPr lang="en-GB" sz="2600" b="0" i="1" dirty="0" smtClean="0">
                <a:solidFill>
                  <a:schemeClr val="accent1">
                    <a:lumMod val="25000"/>
                  </a:schemeClr>
                </a:solidFill>
              </a:rPr>
              <a:t>16 October 2012</a:t>
            </a:r>
            <a:endParaRPr lang="en-US" sz="2600" b="0" i="1" dirty="0">
              <a:solidFill>
                <a:schemeClr val="accent1">
                  <a:lumMod val="25000"/>
                </a:schemeClr>
              </a:solidFill>
            </a:endParaRPr>
          </a:p>
        </p:txBody>
      </p:sp>
      <p:sp>
        <p:nvSpPr>
          <p:cNvPr id="20485" name="Rectangle 5"/>
          <p:cNvSpPr>
            <a:spLocks noChangeArrowheads="1"/>
          </p:cNvSpPr>
          <p:nvPr/>
        </p:nvSpPr>
        <p:spPr bwMode="auto">
          <a:xfrm>
            <a:off x="742950" y="1993900"/>
            <a:ext cx="8267700" cy="2768600"/>
          </a:xfrm>
          <a:prstGeom prst="rect">
            <a:avLst/>
          </a:prstGeom>
          <a:solidFill>
            <a:schemeClr val="bg1"/>
          </a:solidFill>
          <a:ln w="9525" algn="ctr">
            <a:noFill/>
            <a:miter lim="800000"/>
            <a:headEnd/>
            <a:tailEnd/>
          </a:ln>
          <a:effectLst/>
        </p:spPr>
        <p:txBody>
          <a:bodyPr/>
          <a:lstStyle/>
          <a:p>
            <a:pPr>
              <a:spcBef>
                <a:spcPct val="20000"/>
              </a:spcBef>
            </a:pPr>
            <a:r>
              <a:rPr lang="en-US" sz="4000" dirty="0" smtClean="0">
                <a:solidFill>
                  <a:schemeClr val="tx1"/>
                </a:solidFill>
                <a:latin typeface="Verdana" pitchFamily="34" charset="0"/>
              </a:rPr>
              <a:t>WORKSHOP ON MIGRATION STATISTICS</a:t>
            </a:r>
          </a:p>
          <a:p>
            <a:pPr>
              <a:spcBef>
                <a:spcPct val="20000"/>
              </a:spcBef>
            </a:pPr>
            <a:r>
              <a:rPr lang="en-US" sz="3600" dirty="0" smtClean="0">
                <a:solidFill>
                  <a:schemeClr val="accent4">
                    <a:lumMod val="60000"/>
                    <a:lumOff val="40000"/>
                  </a:schemeClr>
                </a:solidFill>
              </a:rPr>
              <a:t>Topic 5, “Albanian specific examples of migration survey”</a:t>
            </a:r>
            <a:endParaRPr lang="en-US" sz="3600" dirty="0">
              <a:solidFill>
                <a:schemeClr val="accent4">
                  <a:lumMod val="60000"/>
                  <a:lumOff val="40000"/>
                </a:schemeClr>
              </a:solidFill>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Census 2011 on migration</a:t>
            </a:r>
            <a:endParaRPr lang="en-US" dirty="0"/>
          </a:p>
        </p:txBody>
      </p:sp>
      <p:sp>
        <p:nvSpPr>
          <p:cNvPr id="3" name="Content Placeholder 2"/>
          <p:cNvSpPr>
            <a:spLocks noGrp="1"/>
          </p:cNvSpPr>
          <p:nvPr>
            <p:ph idx="1"/>
          </p:nvPr>
        </p:nvSpPr>
        <p:spPr>
          <a:xfrm>
            <a:off x="800100" y="2133600"/>
            <a:ext cx="8191500" cy="4038600"/>
          </a:xfrm>
        </p:spPr>
        <p:txBody>
          <a:bodyPr/>
          <a:lstStyle/>
          <a:p>
            <a:r>
              <a:rPr lang="en-US" dirty="0" smtClean="0"/>
              <a:t>Non-resident population</a:t>
            </a:r>
          </a:p>
          <a:p>
            <a:pPr lvl="1"/>
            <a:r>
              <a:rPr lang="en-US" dirty="0" smtClean="0"/>
              <a:t>Persons live abroad for 12 months or more </a:t>
            </a:r>
          </a:p>
          <a:p>
            <a:pPr lvl="1">
              <a:buNone/>
            </a:pPr>
            <a:endParaRPr lang="en-US" dirty="0" smtClean="0"/>
          </a:p>
          <a:p>
            <a:r>
              <a:rPr lang="en-US" dirty="0" smtClean="0"/>
              <a:t>Resident population (Detailed information for returns migrant)</a:t>
            </a:r>
          </a:p>
          <a:p>
            <a:pPr lvl="1"/>
            <a:r>
              <a:rPr lang="en-US" dirty="0" smtClean="0"/>
              <a:t>Place of birth (Municipality or country abroad)</a:t>
            </a:r>
          </a:p>
          <a:p>
            <a:pPr lvl="1"/>
            <a:r>
              <a:rPr lang="en-US" dirty="0" smtClean="0"/>
              <a:t>Place of usual residence</a:t>
            </a:r>
          </a:p>
          <a:p>
            <a:pPr lvl="1"/>
            <a:r>
              <a:rPr lang="en-US" dirty="0" smtClean="0"/>
              <a:t>Place of last usual residence</a:t>
            </a:r>
          </a:p>
          <a:p>
            <a:pPr lvl="1"/>
            <a:r>
              <a:rPr lang="en-US" dirty="0" smtClean="0"/>
              <a:t>Year </a:t>
            </a:r>
          </a:p>
          <a:p>
            <a:pPr lvl="1"/>
            <a:r>
              <a:rPr lang="en-US" dirty="0" smtClean="0"/>
              <a:t>Reason</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challenge</a:t>
            </a:r>
            <a:endParaRPr lang="en-US" dirty="0"/>
          </a:p>
        </p:txBody>
      </p:sp>
      <p:sp>
        <p:nvSpPr>
          <p:cNvPr id="3" name="Content Placeholder 2"/>
          <p:cNvSpPr>
            <a:spLocks noGrp="1"/>
          </p:cNvSpPr>
          <p:nvPr>
            <p:ph idx="1"/>
          </p:nvPr>
        </p:nvSpPr>
        <p:spPr/>
        <p:txBody>
          <a:bodyPr/>
          <a:lstStyle/>
          <a:p>
            <a:r>
              <a:rPr lang="en-US" dirty="0" smtClean="0"/>
              <a:t>Making a new survey for migration</a:t>
            </a:r>
          </a:p>
          <a:p>
            <a:endParaRPr lang="en-US" dirty="0" smtClean="0"/>
          </a:p>
          <a:p>
            <a:r>
              <a:rPr lang="en-US" dirty="0" smtClean="0"/>
              <a:t>Incorporate a migration module in the  existing household surveys</a:t>
            </a:r>
          </a:p>
          <a:p>
            <a:pPr>
              <a:buNone/>
            </a:pPr>
            <a:endParaRPr lang="en-US" dirty="0" smtClean="0"/>
          </a:p>
          <a:p>
            <a:r>
              <a:rPr lang="en-US" dirty="0" smtClean="0"/>
              <a:t>Keeping comparability with existing data sources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migration</a:t>
            </a:r>
            <a:endParaRPr lang="en-US" dirty="0"/>
          </a:p>
        </p:txBody>
      </p:sp>
      <p:graphicFrame>
        <p:nvGraphicFramePr>
          <p:cNvPr id="4" name="Content Placeholder 3"/>
          <p:cNvGraphicFramePr>
            <a:graphicFrameLocks noGrp="1"/>
          </p:cNvGraphicFramePr>
          <p:nvPr>
            <p:ph idx="1"/>
          </p:nvPr>
        </p:nvGraphicFramePr>
        <p:xfrm>
          <a:off x="1352550" y="2133600"/>
          <a:ext cx="763905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migration</a:t>
            </a:r>
            <a:endParaRPr lang="en-US" dirty="0"/>
          </a:p>
        </p:txBody>
      </p:sp>
      <p:sp>
        <p:nvSpPr>
          <p:cNvPr id="1028" name="Rectangle 4"/>
          <p:cNvSpPr>
            <a:spLocks noChangeArrowheads="1"/>
          </p:cNvSpPr>
          <p:nvPr/>
        </p:nvSpPr>
        <p:spPr bwMode="auto">
          <a:xfrm>
            <a:off x="1574800" y="2800350"/>
            <a:ext cx="4854576" cy="2079625"/>
          </a:xfrm>
          <a:prstGeom prst="rect">
            <a:avLst/>
          </a:prstGeom>
          <a:solidFill>
            <a:srgbClr val="C0C0C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Line 5"/>
          <p:cNvSpPr>
            <a:spLocks noChangeShapeType="1"/>
          </p:cNvSpPr>
          <p:nvPr/>
        </p:nvSpPr>
        <p:spPr bwMode="auto">
          <a:xfrm>
            <a:off x="1574800" y="4459288"/>
            <a:ext cx="4846638"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0" name="Line 6"/>
          <p:cNvSpPr>
            <a:spLocks noChangeShapeType="1"/>
          </p:cNvSpPr>
          <p:nvPr/>
        </p:nvSpPr>
        <p:spPr bwMode="auto">
          <a:xfrm>
            <a:off x="1574800" y="4029075"/>
            <a:ext cx="4846638"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1" name="Line 7"/>
          <p:cNvSpPr>
            <a:spLocks noChangeShapeType="1"/>
          </p:cNvSpPr>
          <p:nvPr/>
        </p:nvSpPr>
        <p:spPr bwMode="auto">
          <a:xfrm>
            <a:off x="1574800" y="3606800"/>
            <a:ext cx="4846638" cy="158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2" name="Line 8"/>
          <p:cNvSpPr>
            <a:spLocks noChangeShapeType="1"/>
          </p:cNvSpPr>
          <p:nvPr/>
        </p:nvSpPr>
        <p:spPr bwMode="auto">
          <a:xfrm>
            <a:off x="1574800" y="3178175"/>
            <a:ext cx="4846638"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3" name="Rectangle 9"/>
          <p:cNvSpPr>
            <a:spLocks noChangeArrowheads="1"/>
          </p:cNvSpPr>
          <p:nvPr/>
        </p:nvSpPr>
        <p:spPr bwMode="auto">
          <a:xfrm>
            <a:off x="1574800" y="3178175"/>
            <a:ext cx="4846638" cy="1701800"/>
          </a:xfrm>
          <a:prstGeom prst="rect">
            <a:avLst/>
          </a:prstGeom>
          <a:noFill/>
          <a:ln w="8255">
            <a:solidFill>
              <a:srgbClr val="80808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4" name="Line 10"/>
          <p:cNvSpPr>
            <a:spLocks noChangeShapeType="1"/>
          </p:cNvSpPr>
          <p:nvPr/>
        </p:nvSpPr>
        <p:spPr bwMode="auto">
          <a:xfrm>
            <a:off x="1574800" y="3178175"/>
            <a:ext cx="0" cy="17018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Line 11"/>
          <p:cNvSpPr>
            <a:spLocks noChangeShapeType="1"/>
          </p:cNvSpPr>
          <p:nvPr/>
        </p:nvSpPr>
        <p:spPr bwMode="auto">
          <a:xfrm>
            <a:off x="1543050" y="4879975"/>
            <a:ext cx="31750" cy="158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6" name="Line 12"/>
          <p:cNvSpPr>
            <a:spLocks noChangeShapeType="1"/>
          </p:cNvSpPr>
          <p:nvPr/>
        </p:nvSpPr>
        <p:spPr bwMode="auto">
          <a:xfrm>
            <a:off x="1543050" y="4459288"/>
            <a:ext cx="31750"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7" name="Line 13"/>
          <p:cNvSpPr>
            <a:spLocks noChangeShapeType="1"/>
          </p:cNvSpPr>
          <p:nvPr/>
        </p:nvSpPr>
        <p:spPr bwMode="auto">
          <a:xfrm>
            <a:off x="1543050" y="4029075"/>
            <a:ext cx="31750"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8" name="Line 14"/>
          <p:cNvSpPr>
            <a:spLocks noChangeShapeType="1"/>
          </p:cNvSpPr>
          <p:nvPr/>
        </p:nvSpPr>
        <p:spPr bwMode="auto">
          <a:xfrm>
            <a:off x="1543050" y="3606800"/>
            <a:ext cx="31750" cy="158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9" name="Line 15"/>
          <p:cNvSpPr>
            <a:spLocks noChangeShapeType="1"/>
          </p:cNvSpPr>
          <p:nvPr/>
        </p:nvSpPr>
        <p:spPr bwMode="auto">
          <a:xfrm>
            <a:off x="1543050" y="3178175"/>
            <a:ext cx="31750"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0" name="Line 16"/>
          <p:cNvSpPr>
            <a:spLocks noChangeShapeType="1"/>
          </p:cNvSpPr>
          <p:nvPr/>
        </p:nvSpPr>
        <p:spPr bwMode="auto">
          <a:xfrm>
            <a:off x="1574800" y="4879975"/>
            <a:ext cx="4846638" cy="158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1" name="Line 17"/>
          <p:cNvSpPr>
            <a:spLocks noChangeShapeType="1"/>
          </p:cNvSpPr>
          <p:nvPr/>
        </p:nvSpPr>
        <p:spPr bwMode="auto">
          <a:xfrm flipV="1">
            <a:off x="1574800" y="4879975"/>
            <a:ext cx="0"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2" name="Line 18"/>
          <p:cNvSpPr>
            <a:spLocks noChangeShapeType="1"/>
          </p:cNvSpPr>
          <p:nvPr/>
        </p:nvSpPr>
        <p:spPr bwMode="auto">
          <a:xfrm flipV="1">
            <a:off x="1827213" y="4879975"/>
            <a:ext cx="0"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3" name="Line 19"/>
          <p:cNvSpPr>
            <a:spLocks noChangeShapeType="1"/>
          </p:cNvSpPr>
          <p:nvPr/>
        </p:nvSpPr>
        <p:spPr bwMode="auto">
          <a:xfrm flipV="1">
            <a:off x="2085975" y="4879975"/>
            <a:ext cx="1588"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4" name="Line 20"/>
          <p:cNvSpPr>
            <a:spLocks noChangeShapeType="1"/>
          </p:cNvSpPr>
          <p:nvPr/>
        </p:nvSpPr>
        <p:spPr bwMode="auto">
          <a:xfrm flipV="1">
            <a:off x="2338388" y="4879975"/>
            <a:ext cx="0"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5" name="Line 21"/>
          <p:cNvSpPr>
            <a:spLocks noChangeShapeType="1"/>
          </p:cNvSpPr>
          <p:nvPr/>
        </p:nvSpPr>
        <p:spPr bwMode="auto">
          <a:xfrm flipV="1">
            <a:off x="2597150" y="4879975"/>
            <a:ext cx="1588"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6" name="Line 22"/>
          <p:cNvSpPr>
            <a:spLocks noChangeShapeType="1"/>
          </p:cNvSpPr>
          <p:nvPr/>
        </p:nvSpPr>
        <p:spPr bwMode="auto">
          <a:xfrm flipV="1">
            <a:off x="2849563" y="4879975"/>
            <a:ext cx="1587"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7" name="Line 23"/>
          <p:cNvSpPr>
            <a:spLocks noChangeShapeType="1"/>
          </p:cNvSpPr>
          <p:nvPr/>
        </p:nvSpPr>
        <p:spPr bwMode="auto">
          <a:xfrm flipV="1">
            <a:off x="3109913" y="4879975"/>
            <a:ext cx="0"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8" name="Line 24"/>
          <p:cNvSpPr>
            <a:spLocks noChangeShapeType="1"/>
          </p:cNvSpPr>
          <p:nvPr/>
        </p:nvSpPr>
        <p:spPr bwMode="auto">
          <a:xfrm flipV="1">
            <a:off x="3360738" y="4879975"/>
            <a:ext cx="1587"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9" name="Line 25"/>
          <p:cNvSpPr>
            <a:spLocks noChangeShapeType="1"/>
          </p:cNvSpPr>
          <p:nvPr/>
        </p:nvSpPr>
        <p:spPr bwMode="auto">
          <a:xfrm flipV="1">
            <a:off x="3613150" y="4879975"/>
            <a:ext cx="0"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0" name="Line 26"/>
          <p:cNvSpPr>
            <a:spLocks noChangeShapeType="1"/>
          </p:cNvSpPr>
          <p:nvPr/>
        </p:nvSpPr>
        <p:spPr bwMode="auto">
          <a:xfrm flipV="1">
            <a:off x="3873500" y="4879975"/>
            <a:ext cx="0"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1" name="Line 27"/>
          <p:cNvSpPr>
            <a:spLocks noChangeShapeType="1"/>
          </p:cNvSpPr>
          <p:nvPr/>
        </p:nvSpPr>
        <p:spPr bwMode="auto">
          <a:xfrm flipV="1">
            <a:off x="4124325" y="4879975"/>
            <a:ext cx="0"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2" name="Line 28"/>
          <p:cNvSpPr>
            <a:spLocks noChangeShapeType="1"/>
          </p:cNvSpPr>
          <p:nvPr/>
        </p:nvSpPr>
        <p:spPr bwMode="auto">
          <a:xfrm flipV="1">
            <a:off x="4384675" y="4879975"/>
            <a:ext cx="0"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3" name="Line 29"/>
          <p:cNvSpPr>
            <a:spLocks noChangeShapeType="1"/>
          </p:cNvSpPr>
          <p:nvPr/>
        </p:nvSpPr>
        <p:spPr bwMode="auto">
          <a:xfrm flipV="1">
            <a:off x="4635500" y="4879975"/>
            <a:ext cx="0"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4" name="Line 30"/>
          <p:cNvSpPr>
            <a:spLocks noChangeShapeType="1"/>
          </p:cNvSpPr>
          <p:nvPr/>
        </p:nvSpPr>
        <p:spPr bwMode="auto">
          <a:xfrm flipV="1">
            <a:off x="4887913" y="4879975"/>
            <a:ext cx="0"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5" name="Line 31"/>
          <p:cNvSpPr>
            <a:spLocks noChangeShapeType="1"/>
          </p:cNvSpPr>
          <p:nvPr/>
        </p:nvSpPr>
        <p:spPr bwMode="auto">
          <a:xfrm flipV="1">
            <a:off x="5146675" y="4879975"/>
            <a:ext cx="1588"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6" name="Line 32"/>
          <p:cNvSpPr>
            <a:spLocks noChangeShapeType="1"/>
          </p:cNvSpPr>
          <p:nvPr/>
        </p:nvSpPr>
        <p:spPr bwMode="auto">
          <a:xfrm flipV="1">
            <a:off x="5399088" y="4879975"/>
            <a:ext cx="0"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7" name="Line 33"/>
          <p:cNvSpPr>
            <a:spLocks noChangeShapeType="1"/>
          </p:cNvSpPr>
          <p:nvPr/>
        </p:nvSpPr>
        <p:spPr bwMode="auto">
          <a:xfrm flipV="1">
            <a:off x="5657850" y="4879975"/>
            <a:ext cx="1588"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8" name="Line 34"/>
          <p:cNvSpPr>
            <a:spLocks noChangeShapeType="1"/>
          </p:cNvSpPr>
          <p:nvPr/>
        </p:nvSpPr>
        <p:spPr bwMode="auto">
          <a:xfrm flipV="1">
            <a:off x="5910263" y="4879975"/>
            <a:ext cx="1587"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9" name="Line 35"/>
          <p:cNvSpPr>
            <a:spLocks noChangeShapeType="1"/>
          </p:cNvSpPr>
          <p:nvPr/>
        </p:nvSpPr>
        <p:spPr bwMode="auto">
          <a:xfrm flipV="1">
            <a:off x="6170613" y="4879975"/>
            <a:ext cx="0"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0" name="Line 36"/>
          <p:cNvSpPr>
            <a:spLocks noChangeShapeType="1"/>
          </p:cNvSpPr>
          <p:nvPr/>
        </p:nvSpPr>
        <p:spPr bwMode="auto">
          <a:xfrm flipV="1">
            <a:off x="6421438" y="4879975"/>
            <a:ext cx="1587" cy="3333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1" name="Freeform 37"/>
          <p:cNvSpPr>
            <a:spLocks/>
          </p:cNvSpPr>
          <p:nvPr/>
        </p:nvSpPr>
        <p:spPr bwMode="auto">
          <a:xfrm>
            <a:off x="1704975" y="4279900"/>
            <a:ext cx="4587875" cy="600075"/>
          </a:xfrm>
          <a:custGeom>
            <a:avLst/>
            <a:gdLst/>
            <a:ahLst/>
            <a:cxnLst>
              <a:cxn ang="0">
                <a:pos x="0" y="33"/>
              </a:cxn>
              <a:cxn ang="0">
                <a:pos x="31" y="38"/>
              </a:cxn>
              <a:cxn ang="0">
                <a:pos x="63" y="26"/>
              </a:cxn>
              <a:cxn ang="0">
                <a:pos x="94" y="40"/>
              </a:cxn>
              <a:cxn ang="0">
                <a:pos x="125" y="9"/>
              </a:cxn>
              <a:cxn ang="0">
                <a:pos x="157" y="43"/>
              </a:cxn>
              <a:cxn ang="0">
                <a:pos x="188" y="22"/>
              </a:cxn>
              <a:cxn ang="0">
                <a:pos x="220" y="40"/>
              </a:cxn>
              <a:cxn ang="0">
                <a:pos x="251" y="11"/>
              </a:cxn>
              <a:cxn ang="0">
                <a:pos x="283" y="57"/>
              </a:cxn>
              <a:cxn ang="0">
                <a:pos x="314" y="29"/>
              </a:cxn>
              <a:cxn ang="0">
                <a:pos x="345" y="36"/>
              </a:cxn>
              <a:cxn ang="0">
                <a:pos x="377" y="0"/>
              </a:cxn>
              <a:cxn ang="0">
                <a:pos x="408" y="43"/>
              </a:cxn>
              <a:cxn ang="0">
                <a:pos x="440" y="69"/>
              </a:cxn>
              <a:cxn ang="0">
                <a:pos x="471" y="74"/>
              </a:cxn>
              <a:cxn ang="0">
                <a:pos x="502" y="49"/>
              </a:cxn>
              <a:cxn ang="0">
                <a:pos x="534" y="71"/>
              </a:cxn>
              <a:cxn ang="0">
                <a:pos x="565" y="66"/>
              </a:cxn>
            </a:cxnLst>
            <a:rect l="0" t="0" r="r" b="b"/>
            <a:pathLst>
              <a:path w="565" h="74">
                <a:moveTo>
                  <a:pt x="0" y="33"/>
                </a:moveTo>
                <a:lnTo>
                  <a:pt x="31" y="38"/>
                </a:lnTo>
                <a:lnTo>
                  <a:pt x="63" y="26"/>
                </a:lnTo>
                <a:lnTo>
                  <a:pt x="94" y="40"/>
                </a:lnTo>
                <a:lnTo>
                  <a:pt x="125" y="9"/>
                </a:lnTo>
                <a:lnTo>
                  <a:pt x="157" y="43"/>
                </a:lnTo>
                <a:lnTo>
                  <a:pt x="188" y="22"/>
                </a:lnTo>
                <a:lnTo>
                  <a:pt x="220" y="40"/>
                </a:lnTo>
                <a:lnTo>
                  <a:pt x="251" y="11"/>
                </a:lnTo>
                <a:lnTo>
                  <a:pt x="283" y="57"/>
                </a:lnTo>
                <a:lnTo>
                  <a:pt x="314" y="29"/>
                </a:lnTo>
                <a:lnTo>
                  <a:pt x="345" y="36"/>
                </a:lnTo>
                <a:lnTo>
                  <a:pt x="377" y="0"/>
                </a:lnTo>
                <a:lnTo>
                  <a:pt x="408" y="43"/>
                </a:lnTo>
                <a:lnTo>
                  <a:pt x="440" y="69"/>
                </a:lnTo>
                <a:lnTo>
                  <a:pt x="471" y="74"/>
                </a:lnTo>
                <a:lnTo>
                  <a:pt x="502" y="49"/>
                </a:lnTo>
                <a:lnTo>
                  <a:pt x="534" y="71"/>
                </a:lnTo>
                <a:lnTo>
                  <a:pt x="565" y="66"/>
                </a:lnTo>
              </a:path>
            </a:pathLst>
          </a:custGeom>
          <a:noFill/>
          <a:ln w="8255">
            <a:solidFill>
              <a:srgbClr val="FF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2" name="Freeform 38"/>
          <p:cNvSpPr>
            <a:spLocks/>
          </p:cNvSpPr>
          <p:nvPr/>
        </p:nvSpPr>
        <p:spPr bwMode="auto">
          <a:xfrm>
            <a:off x="1704975" y="3632200"/>
            <a:ext cx="4587875" cy="1239838"/>
          </a:xfrm>
          <a:custGeom>
            <a:avLst/>
            <a:gdLst/>
            <a:ahLst/>
            <a:cxnLst>
              <a:cxn ang="0">
                <a:pos x="0" y="123"/>
              </a:cxn>
              <a:cxn ang="0">
                <a:pos x="31" y="107"/>
              </a:cxn>
              <a:cxn ang="0">
                <a:pos x="63" y="84"/>
              </a:cxn>
              <a:cxn ang="0">
                <a:pos x="94" y="78"/>
              </a:cxn>
              <a:cxn ang="0">
                <a:pos x="125" y="109"/>
              </a:cxn>
              <a:cxn ang="0">
                <a:pos x="157" y="49"/>
              </a:cxn>
              <a:cxn ang="0">
                <a:pos x="188" y="5"/>
              </a:cxn>
              <a:cxn ang="0">
                <a:pos x="220" y="81"/>
              </a:cxn>
              <a:cxn ang="0">
                <a:pos x="251" y="0"/>
              </a:cxn>
              <a:cxn ang="0">
                <a:pos x="283" y="104"/>
              </a:cxn>
              <a:cxn ang="0">
                <a:pos x="314" y="77"/>
              </a:cxn>
              <a:cxn ang="0">
                <a:pos x="345" y="82"/>
              </a:cxn>
              <a:cxn ang="0">
                <a:pos x="377" y="136"/>
              </a:cxn>
              <a:cxn ang="0">
                <a:pos x="408" y="139"/>
              </a:cxn>
              <a:cxn ang="0">
                <a:pos x="440" y="145"/>
              </a:cxn>
              <a:cxn ang="0">
                <a:pos x="471" y="123"/>
              </a:cxn>
              <a:cxn ang="0">
                <a:pos x="502" y="133"/>
              </a:cxn>
              <a:cxn ang="0">
                <a:pos x="534" y="114"/>
              </a:cxn>
              <a:cxn ang="0">
                <a:pos x="565" y="153"/>
              </a:cxn>
            </a:cxnLst>
            <a:rect l="0" t="0" r="r" b="b"/>
            <a:pathLst>
              <a:path w="565" h="153">
                <a:moveTo>
                  <a:pt x="0" y="123"/>
                </a:moveTo>
                <a:lnTo>
                  <a:pt x="31" y="107"/>
                </a:lnTo>
                <a:lnTo>
                  <a:pt x="63" y="84"/>
                </a:lnTo>
                <a:lnTo>
                  <a:pt x="94" y="78"/>
                </a:lnTo>
                <a:lnTo>
                  <a:pt x="125" y="109"/>
                </a:lnTo>
                <a:lnTo>
                  <a:pt x="157" y="49"/>
                </a:lnTo>
                <a:lnTo>
                  <a:pt x="188" y="5"/>
                </a:lnTo>
                <a:lnTo>
                  <a:pt x="220" y="81"/>
                </a:lnTo>
                <a:lnTo>
                  <a:pt x="251" y="0"/>
                </a:lnTo>
                <a:lnTo>
                  <a:pt x="283" y="104"/>
                </a:lnTo>
                <a:lnTo>
                  <a:pt x="314" y="77"/>
                </a:lnTo>
                <a:lnTo>
                  <a:pt x="345" y="82"/>
                </a:lnTo>
                <a:lnTo>
                  <a:pt x="377" y="136"/>
                </a:lnTo>
                <a:lnTo>
                  <a:pt x="408" y="139"/>
                </a:lnTo>
                <a:lnTo>
                  <a:pt x="440" y="145"/>
                </a:lnTo>
                <a:lnTo>
                  <a:pt x="471" y="123"/>
                </a:lnTo>
                <a:lnTo>
                  <a:pt x="502" y="133"/>
                </a:lnTo>
                <a:lnTo>
                  <a:pt x="534" y="114"/>
                </a:lnTo>
                <a:lnTo>
                  <a:pt x="565" y="153"/>
                </a:lnTo>
              </a:path>
            </a:pathLst>
          </a:custGeom>
          <a:noFill/>
          <a:ln w="8255">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3" name="Freeform 39"/>
          <p:cNvSpPr>
            <a:spLocks/>
          </p:cNvSpPr>
          <p:nvPr/>
        </p:nvSpPr>
        <p:spPr bwMode="auto">
          <a:xfrm>
            <a:off x="1704975" y="3267075"/>
            <a:ext cx="4587875" cy="1484313"/>
          </a:xfrm>
          <a:custGeom>
            <a:avLst/>
            <a:gdLst/>
            <a:ahLst/>
            <a:cxnLst>
              <a:cxn ang="0">
                <a:pos x="0" y="138"/>
              </a:cxn>
              <a:cxn ang="0">
                <a:pos x="31" y="142"/>
              </a:cxn>
              <a:cxn ang="0">
                <a:pos x="63" y="56"/>
              </a:cxn>
              <a:cxn ang="0">
                <a:pos x="94" y="126"/>
              </a:cxn>
              <a:cxn ang="0">
                <a:pos x="125" y="12"/>
              </a:cxn>
              <a:cxn ang="0">
                <a:pos x="157" y="64"/>
              </a:cxn>
              <a:cxn ang="0">
                <a:pos x="188" y="77"/>
              </a:cxn>
              <a:cxn ang="0">
                <a:pos x="220" y="0"/>
              </a:cxn>
              <a:cxn ang="0">
                <a:pos x="251" y="40"/>
              </a:cxn>
              <a:cxn ang="0">
                <a:pos x="283" y="88"/>
              </a:cxn>
              <a:cxn ang="0">
                <a:pos x="314" y="55"/>
              </a:cxn>
              <a:cxn ang="0">
                <a:pos x="345" y="172"/>
              </a:cxn>
              <a:cxn ang="0">
                <a:pos x="377" y="161"/>
              </a:cxn>
              <a:cxn ang="0">
                <a:pos x="408" y="180"/>
              </a:cxn>
              <a:cxn ang="0">
                <a:pos x="440" y="174"/>
              </a:cxn>
              <a:cxn ang="0">
                <a:pos x="471" y="183"/>
              </a:cxn>
              <a:cxn ang="0">
                <a:pos x="502" y="167"/>
              </a:cxn>
              <a:cxn ang="0">
                <a:pos x="534" y="160"/>
              </a:cxn>
              <a:cxn ang="0">
                <a:pos x="565" y="172"/>
              </a:cxn>
            </a:cxnLst>
            <a:rect l="0" t="0" r="r" b="b"/>
            <a:pathLst>
              <a:path w="565" h="183">
                <a:moveTo>
                  <a:pt x="0" y="138"/>
                </a:moveTo>
                <a:lnTo>
                  <a:pt x="31" y="142"/>
                </a:lnTo>
                <a:lnTo>
                  <a:pt x="63" y="56"/>
                </a:lnTo>
                <a:lnTo>
                  <a:pt x="94" y="126"/>
                </a:lnTo>
                <a:lnTo>
                  <a:pt x="125" y="12"/>
                </a:lnTo>
                <a:lnTo>
                  <a:pt x="157" y="64"/>
                </a:lnTo>
                <a:lnTo>
                  <a:pt x="188" y="77"/>
                </a:lnTo>
                <a:lnTo>
                  <a:pt x="220" y="0"/>
                </a:lnTo>
                <a:lnTo>
                  <a:pt x="251" y="40"/>
                </a:lnTo>
                <a:lnTo>
                  <a:pt x="283" y="88"/>
                </a:lnTo>
                <a:lnTo>
                  <a:pt x="314" y="55"/>
                </a:lnTo>
                <a:lnTo>
                  <a:pt x="345" y="172"/>
                </a:lnTo>
                <a:lnTo>
                  <a:pt x="377" y="161"/>
                </a:lnTo>
                <a:lnTo>
                  <a:pt x="408" y="180"/>
                </a:lnTo>
                <a:lnTo>
                  <a:pt x="440" y="174"/>
                </a:lnTo>
                <a:lnTo>
                  <a:pt x="471" y="183"/>
                </a:lnTo>
                <a:lnTo>
                  <a:pt x="502" y="167"/>
                </a:lnTo>
                <a:lnTo>
                  <a:pt x="534" y="160"/>
                </a:lnTo>
                <a:lnTo>
                  <a:pt x="565" y="172"/>
                </a:lnTo>
              </a:path>
            </a:pathLst>
          </a:custGeom>
          <a:noFill/>
          <a:ln w="8255">
            <a:solidFill>
              <a:srgbClr val="00FF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4" name="Rectangle 40"/>
          <p:cNvSpPr>
            <a:spLocks noChangeArrowheads="1"/>
          </p:cNvSpPr>
          <p:nvPr/>
        </p:nvSpPr>
        <p:spPr bwMode="auto">
          <a:xfrm>
            <a:off x="1900238" y="2625725"/>
            <a:ext cx="4164012" cy="1460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rgbClr val="000000"/>
                </a:solidFill>
                <a:effectLst/>
                <a:latin typeface="Arial" pitchFamily="34" charset="0"/>
              </a:rPr>
              <a:t>Fig. 2: Internal migration from rural area by area of destination (2008)</a:t>
            </a:r>
            <a:endParaRPr kumimoji="0" lang="en-US" sz="1800" b="0" i="0" u="none" strike="noStrike" cap="none" normalizeH="0" baseline="0" smtClean="0">
              <a:ln>
                <a:noFill/>
              </a:ln>
              <a:solidFill>
                <a:schemeClr val="tx1"/>
              </a:solidFill>
              <a:effectLst/>
              <a:latin typeface="Arial" pitchFamily="34" charset="0"/>
            </a:endParaRPr>
          </a:p>
        </p:txBody>
      </p:sp>
      <p:sp>
        <p:nvSpPr>
          <p:cNvPr id="1065" name="Rectangle 41"/>
          <p:cNvSpPr>
            <a:spLocks noChangeArrowheads="1"/>
          </p:cNvSpPr>
          <p:nvPr/>
        </p:nvSpPr>
        <p:spPr bwMode="auto">
          <a:xfrm>
            <a:off x="1282700" y="4816475"/>
            <a:ext cx="38100"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a:t>
            </a:r>
            <a:endParaRPr kumimoji="0" lang="en-US" sz="1800" b="0" i="0" u="none" strike="noStrike" cap="none" normalizeH="0" baseline="0" smtClean="0">
              <a:ln>
                <a:noFill/>
              </a:ln>
              <a:solidFill>
                <a:schemeClr val="tx1"/>
              </a:solidFill>
              <a:effectLst/>
              <a:latin typeface="Arial" pitchFamily="34" charset="0"/>
            </a:endParaRPr>
          </a:p>
        </p:txBody>
      </p:sp>
      <p:sp>
        <p:nvSpPr>
          <p:cNvPr id="1066" name="Rectangle 42"/>
          <p:cNvSpPr>
            <a:spLocks noChangeArrowheads="1"/>
          </p:cNvSpPr>
          <p:nvPr/>
        </p:nvSpPr>
        <p:spPr bwMode="auto">
          <a:xfrm>
            <a:off x="1160463" y="4394200"/>
            <a:ext cx="287337" cy="1317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4,000</a:t>
            </a:r>
            <a:endParaRPr kumimoji="0" lang="en-US" sz="1800" b="0" i="0" u="none" strike="noStrike" cap="none" normalizeH="0" baseline="0" smtClean="0">
              <a:ln>
                <a:noFill/>
              </a:ln>
              <a:solidFill>
                <a:schemeClr val="tx1"/>
              </a:solidFill>
              <a:effectLst/>
              <a:latin typeface="Arial" pitchFamily="34" charset="0"/>
            </a:endParaRPr>
          </a:p>
        </p:txBody>
      </p:sp>
      <p:sp>
        <p:nvSpPr>
          <p:cNvPr id="1067" name="Rectangle 43"/>
          <p:cNvSpPr>
            <a:spLocks noChangeArrowheads="1"/>
          </p:cNvSpPr>
          <p:nvPr/>
        </p:nvSpPr>
        <p:spPr bwMode="auto">
          <a:xfrm>
            <a:off x="1160463" y="3963988"/>
            <a:ext cx="287337" cy="13176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8,000</a:t>
            </a:r>
            <a:endParaRPr kumimoji="0" lang="en-US" sz="1800" b="0" i="0" u="none" strike="noStrike" cap="none" normalizeH="0" baseline="0" smtClean="0">
              <a:ln>
                <a:noFill/>
              </a:ln>
              <a:solidFill>
                <a:schemeClr val="tx1"/>
              </a:solidFill>
              <a:effectLst/>
              <a:latin typeface="Arial" pitchFamily="34" charset="0"/>
            </a:endParaRPr>
          </a:p>
        </p:txBody>
      </p:sp>
      <p:sp>
        <p:nvSpPr>
          <p:cNvPr id="1068" name="Rectangle 44"/>
          <p:cNvSpPr>
            <a:spLocks noChangeArrowheads="1"/>
          </p:cNvSpPr>
          <p:nvPr/>
        </p:nvSpPr>
        <p:spPr bwMode="auto">
          <a:xfrm>
            <a:off x="1095375" y="3543300"/>
            <a:ext cx="350838"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12,000</a:t>
            </a:r>
            <a:endParaRPr kumimoji="0" lang="en-US" sz="1800" b="0" i="0" u="none" strike="noStrike" cap="none" normalizeH="0" baseline="0" smtClean="0">
              <a:ln>
                <a:noFill/>
              </a:ln>
              <a:solidFill>
                <a:schemeClr val="tx1"/>
              </a:solidFill>
              <a:effectLst/>
              <a:latin typeface="Arial" pitchFamily="34" charset="0"/>
            </a:endParaRPr>
          </a:p>
        </p:txBody>
      </p:sp>
      <p:sp>
        <p:nvSpPr>
          <p:cNvPr id="1069" name="Rectangle 45"/>
          <p:cNvSpPr>
            <a:spLocks noChangeArrowheads="1"/>
          </p:cNvSpPr>
          <p:nvPr/>
        </p:nvSpPr>
        <p:spPr bwMode="auto">
          <a:xfrm>
            <a:off x="1095375" y="3113088"/>
            <a:ext cx="350838" cy="13176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16,000</a:t>
            </a:r>
            <a:endParaRPr kumimoji="0" lang="en-US" sz="1800" b="0" i="0" u="none" strike="noStrike" cap="none" normalizeH="0" baseline="0" smtClean="0">
              <a:ln>
                <a:noFill/>
              </a:ln>
              <a:solidFill>
                <a:schemeClr val="tx1"/>
              </a:solidFill>
              <a:effectLst/>
              <a:latin typeface="Arial" pitchFamily="34" charset="0"/>
            </a:endParaRPr>
          </a:p>
        </p:txBody>
      </p:sp>
      <p:sp>
        <p:nvSpPr>
          <p:cNvPr id="1070" name="Rectangle 46"/>
          <p:cNvSpPr>
            <a:spLocks noChangeArrowheads="1"/>
          </p:cNvSpPr>
          <p:nvPr/>
        </p:nvSpPr>
        <p:spPr bwMode="auto">
          <a:xfrm>
            <a:off x="1673225" y="4978400"/>
            <a:ext cx="63500"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1</a:t>
            </a:r>
            <a:endParaRPr kumimoji="0" lang="en-US" sz="1800" b="0" i="0" u="none" strike="noStrike" cap="none" normalizeH="0" baseline="0" smtClean="0">
              <a:ln>
                <a:noFill/>
              </a:ln>
              <a:solidFill>
                <a:schemeClr val="tx1"/>
              </a:solidFill>
              <a:effectLst/>
              <a:latin typeface="Arial" pitchFamily="34" charset="0"/>
            </a:endParaRPr>
          </a:p>
        </p:txBody>
      </p:sp>
      <p:sp>
        <p:nvSpPr>
          <p:cNvPr id="1071" name="Rectangle 47"/>
          <p:cNvSpPr>
            <a:spLocks noChangeArrowheads="1"/>
          </p:cNvSpPr>
          <p:nvPr/>
        </p:nvSpPr>
        <p:spPr bwMode="auto">
          <a:xfrm>
            <a:off x="1924050" y="4978400"/>
            <a:ext cx="63500"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2</a:t>
            </a:r>
            <a:endParaRPr kumimoji="0" lang="en-US" sz="1800" b="0" i="0" u="none" strike="noStrike" cap="none" normalizeH="0" baseline="0" smtClean="0">
              <a:ln>
                <a:noFill/>
              </a:ln>
              <a:solidFill>
                <a:schemeClr val="tx1"/>
              </a:solidFill>
              <a:effectLst/>
              <a:latin typeface="Arial" pitchFamily="34" charset="0"/>
            </a:endParaRPr>
          </a:p>
        </p:txBody>
      </p:sp>
      <p:sp>
        <p:nvSpPr>
          <p:cNvPr id="1072" name="Rectangle 48"/>
          <p:cNvSpPr>
            <a:spLocks noChangeArrowheads="1"/>
          </p:cNvSpPr>
          <p:nvPr/>
        </p:nvSpPr>
        <p:spPr bwMode="auto">
          <a:xfrm>
            <a:off x="2184400" y="4978400"/>
            <a:ext cx="63500"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3</a:t>
            </a:r>
            <a:endParaRPr kumimoji="0" lang="en-US" sz="1800" b="0" i="0" u="none" strike="noStrike" cap="none" normalizeH="0" baseline="0" smtClean="0">
              <a:ln>
                <a:noFill/>
              </a:ln>
              <a:solidFill>
                <a:schemeClr val="tx1"/>
              </a:solidFill>
              <a:effectLst/>
              <a:latin typeface="Arial" pitchFamily="34" charset="0"/>
            </a:endParaRPr>
          </a:p>
        </p:txBody>
      </p:sp>
      <p:sp>
        <p:nvSpPr>
          <p:cNvPr id="1073" name="Rectangle 49"/>
          <p:cNvSpPr>
            <a:spLocks noChangeArrowheads="1"/>
          </p:cNvSpPr>
          <p:nvPr/>
        </p:nvSpPr>
        <p:spPr bwMode="auto">
          <a:xfrm>
            <a:off x="2435225" y="4978400"/>
            <a:ext cx="65088"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4</a:t>
            </a:r>
            <a:endParaRPr kumimoji="0" lang="en-US" sz="1800" b="0" i="0" u="none" strike="noStrike" cap="none" normalizeH="0" baseline="0" smtClean="0">
              <a:ln>
                <a:noFill/>
              </a:ln>
              <a:solidFill>
                <a:schemeClr val="tx1"/>
              </a:solidFill>
              <a:effectLst/>
              <a:latin typeface="Arial" pitchFamily="34" charset="0"/>
            </a:endParaRPr>
          </a:p>
        </p:txBody>
      </p:sp>
      <p:sp>
        <p:nvSpPr>
          <p:cNvPr id="1074" name="Rectangle 50"/>
          <p:cNvSpPr>
            <a:spLocks noChangeArrowheads="1"/>
          </p:cNvSpPr>
          <p:nvPr/>
        </p:nvSpPr>
        <p:spPr bwMode="auto">
          <a:xfrm>
            <a:off x="2687638" y="4978400"/>
            <a:ext cx="63500"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5</a:t>
            </a:r>
            <a:endParaRPr kumimoji="0" lang="en-US" sz="1800" b="0" i="0" u="none" strike="noStrike" cap="none" normalizeH="0" baseline="0" smtClean="0">
              <a:ln>
                <a:noFill/>
              </a:ln>
              <a:solidFill>
                <a:schemeClr val="tx1"/>
              </a:solidFill>
              <a:effectLst/>
              <a:latin typeface="Arial" pitchFamily="34" charset="0"/>
            </a:endParaRPr>
          </a:p>
        </p:txBody>
      </p:sp>
      <p:sp>
        <p:nvSpPr>
          <p:cNvPr id="1075" name="Rectangle 51"/>
          <p:cNvSpPr>
            <a:spLocks noChangeArrowheads="1"/>
          </p:cNvSpPr>
          <p:nvPr/>
        </p:nvSpPr>
        <p:spPr bwMode="auto">
          <a:xfrm>
            <a:off x="2946400" y="4978400"/>
            <a:ext cx="65088"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6</a:t>
            </a:r>
            <a:endParaRPr kumimoji="0" lang="en-US" sz="1800" b="0" i="0" u="none" strike="noStrike" cap="none" normalizeH="0" baseline="0" smtClean="0">
              <a:ln>
                <a:noFill/>
              </a:ln>
              <a:solidFill>
                <a:schemeClr val="tx1"/>
              </a:solidFill>
              <a:effectLst/>
              <a:latin typeface="Arial" pitchFamily="34" charset="0"/>
            </a:endParaRPr>
          </a:p>
        </p:txBody>
      </p:sp>
      <p:sp>
        <p:nvSpPr>
          <p:cNvPr id="1076" name="Rectangle 52"/>
          <p:cNvSpPr>
            <a:spLocks noChangeArrowheads="1"/>
          </p:cNvSpPr>
          <p:nvPr/>
        </p:nvSpPr>
        <p:spPr bwMode="auto">
          <a:xfrm>
            <a:off x="3198813" y="4978400"/>
            <a:ext cx="63500"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7</a:t>
            </a:r>
            <a:endParaRPr kumimoji="0" lang="en-US" sz="1800" b="0" i="0" u="none" strike="noStrike" cap="none" normalizeH="0" baseline="0" smtClean="0">
              <a:ln>
                <a:noFill/>
              </a:ln>
              <a:solidFill>
                <a:schemeClr val="tx1"/>
              </a:solidFill>
              <a:effectLst/>
              <a:latin typeface="Arial" pitchFamily="34" charset="0"/>
            </a:endParaRPr>
          </a:p>
        </p:txBody>
      </p:sp>
      <p:sp>
        <p:nvSpPr>
          <p:cNvPr id="1077" name="Rectangle 53"/>
          <p:cNvSpPr>
            <a:spLocks noChangeArrowheads="1"/>
          </p:cNvSpPr>
          <p:nvPr/>
        </p:nvSpPr>
        <p:spPr bwMode="auto">
          <a:xfrm>
            <a:off x="3459163" y="4978400"/>
            <a:ext cx="63500"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8</a:t>
            </a:r>
            <a:endParaRPr kumimoji="0" lang="en-US" sz="1800" b="0" i="0" u="none" strike="noStrike" cap="none" normalizeH="0" baseline="0" smtClean="0">
              <a:ln>
                <a:noFill/>
              </a:ln>
              <a:solidFill>
                <a:schemeClr val="tx1"/>
              </a:solidFill>
              <a:effectLst/>
              <a:latin typeface="Arial" pitchFamily="34" charset="0"/>
            </a:endParaRPr>
          </a:p>
        </p:txBody>
      </p:sp>
      <p:sp>
        <p:nvSpPr>
          <p:cNvPr id="1078" name="Rectangle 54"/>
          <p:cNvSpPr>
            <a:spLocks noChangeArrowheads="1"/>
          </p:cNvSpPr>
          <p:nvPr/>
        </p:nvSpPr>
        <p:spPr bwMode="auto">
          <a:xfrm>
            <a:off x="3709988" y="4978400"/>
            <a:ext cx="65087"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9</a:t>
            </a:r>
            <a:endParaRPr kumimoji="0" lang="en-US" sz="1800" b="0" i="0" u="none" strike="noStrike" cap="none" normalizeH="0" baseline="0" smtClean="0">
              <a:ln>
                <a:noFill/>
              </a:ln>
              <a:solidFill>
                <a:schemeClr val="tx1"/>
              </a:solidFill>
              <a:effectLst/>
              <a:latin typeface="Arial" pitchFamily="34" charset="0"/>
            </a:endParaRPr>
          </a:p>
        </p:txBody>
      </p:sp>
      <p:sp>
        <p:nvSpPr>
          <p:cNvPr id="1079" name="Rectangle 55"/>
          <p:cNvSpPr>
            <a:spLocks noChangeArrowheads="1"/>
          </p:cNvSpPr>
          <p:nvPr/>
        </p:nvSpPr>
        <p:spPr bwMode="auto">
          <a:xfrm>
            <a:off x="3937000" y="4978400"/>
            <a:ext cx="128588"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10</a:t>
            </a:r>
            <a:endParaRPr kumimoji="0" lang="en-US" sz="1800" b="0" i="0" u="none" strike="noStrike" cap="none" normalizeH="0" baseline="0" smtClean="0">
              <a:ln>
                <a:noFill/>
              </a:ln>
              <a:solidFill>
                <a:schemeClr val="tx1"/>
              </a:solidFill>
              <a:effectLst/>
              <a:latin typeface="Arial" pitchFamily="34" charset="0"/>
            </a:endParaRPr>
          </a:p>
        </p:txBody>
      </p:sp>
      <p:sp>
        <p:nvSpPr>
          <p:cNvPr id="1080" name="Rectangle 56"/>
          <p:cNvSpPr>
            <a:spLocks noChangeArrowheads="1"/>
          </p:cNvSpPr>
          <p:nvPr/>
        </p:nvSpPr>
        <p:spPr bwMode="auto">
          <a:xfrm>
            <a:off x="4189413" y="4978400"/>
            <a:ext cx="127000"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11</a:t>
            </a:r>
            <a:endParaRPr kumimoji="0" lang="en-US" sz="1800" b="0" i="0" u="none" strike="noStrike" cap="none" normalizeH="0" baseline="0" smtClean="0">
              <a:ln>
                <a:noFill/>
              </a:ln>
              <a:solidFill>
                <a:schemeClr val="tx1"/>
              </a:solidFill>
              <a:effectLst/>
              <a:latin typeface="Arial" pitchFamily="34" charset="0"/>
            </a:endParaRPr>
          </a:p>
        </p:txBody>
      </p:sp>
      <p:sp>
        <p:nvSpPr>
          <p:cNvPr id="1081" name="Rectangle 57"/>
          <p:cNvSpPr>
            <a:spLocks noChangeArrowheads="1"/>
          </p:cNvSpPr>
          <p:nvPr/>
        </p:nvSpPr>
        <p:spPr bwMode="auto">
          <a:xfrm>
            <a:off x="4441825" y="4978400"/>
            <a:ext cx="127000"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12</a:t>
            </a:r>
            <a:endParaRPr kumimoji="0" lang="en-US" sz="1800" b="0" i="0" u="none" strike="noStrike" cap="none" normalizeH="0" baseline="0" smtClean="0">
              <a:ln>
                <a:noFill/>
              </a:ln>
              <a:solidFill>
                <a:schemeClr val="tx1"/>
              </a:solidFill>
              <a:effectLst/>
              <a:latin typeface="Arial" pitchFamily="34" charset="0"/>
            </a:endParaRPr>
          </a:p>
        </p:txBody>
      </p:sp>
      <p:sp>
        <p:nvSpPr>
          <p:cNvPr id="1082" name="Rectangle 58"/>
          <p:cNvSpPr>
            <a:spLocks noChangeArrowheads="1"/>
          </p:cNvSpPr>
          <p:nvPr/>
        </p:nvSpPr>
        <p:spPr bwMode="auto">
          <a:xfrm>
            <a:off x="4700588" y="4978400"/>
            <a:ext cx="128587"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13</a:t>
            </a:r>
            <a:endParaRPr kumimoji="0" lang="en-US" sz="1800" b="0" i="0" u="none" strike="noStrike" cap="none" normalizeH="0" baseline="0" smtClean="0">
              <a:ln>
                <a:noFill/>
              </a:ln>
              <a:solidFill>
                <a:schemeClr val="tx1"/>
              </a:solidFill>
              <a:effectLst/>
              <a:latin typeface="Arial" pitchFamily="34" charset="0"/>
            </a:endParaRPr>
          </a:p>
        </p:txBody>
      </p:sp>
      <p:sp>
        <p:nvSpPr>
          <p:cNvPr id="1083" name="Rectangle 59"/>
          <p:cNvSpPr>
            <a:spLocks noChangeArrowheads="1"/>
          </p:cNvSpPr>
          <p:nvPr/>
        </p:nvSpPr>
        <p:spPr bwMode="auto">
          <a:xfrm>
            <a:off x="4953000" y="4978400"/>
            <a:ext cx="127000"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14</a:t>
            </a:r>
            <a:endParaRPr kumimoji="0" lang="en-US" sz="1800" b="0" i="0" u="none" strike="noStrike" cap="none" normalizeH="0" baseline="0" smtClean="0">
              <a:ln>
                <a:noFill/>
              </a:ln>
              <a:solidFill>
                <a:schemeClr val="tx1"/>
              </a:solidFill>
              <a:effectLst/>
              <a:latin typeface="Arial" pitchFamily="34" charset="0"/>
            </a:endParaRPr>
          </a:p>
        </p:txBody>
      </p:sp>
      <p:sp>
        <p:nvSpPr>
          <p:cNvPr id="1084" name="Rectangle 60"/>
          <p:cNvSpPr>
            <a:spLocks noChangeArrowheads="1"/>
          </p:cNvSpPr>
          <p:nvPr/>
        </p:nvSpPr>
        <p:spPr bwMode="auto">
          <a:xfrm>
            <a:off x="5211763" y="4978400"/>
            <a:ext cx="128587"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15</a:t>
            </a:r>
            <a:endParaRPr kumimoji="0" lang="en-US" sz="1800" b="0" i="0" u="none" strike="noStrike" cap="none" normalizeH="0" baseline="0" smtClean="0">
              <a:ln>
                <a:noFill/>
              </a:ln>
              <a:solidFill>
                <a:schemeClr val="tx1"/>
              </a:solidFill>
              <a:effectLst/>
              <a:latin typeface="Arial" pitchFamily="34" charset="0"/>
            </a:endParaRPr>
          </a:p>
        </p:txBody>
      </p:sp>
      <p:sp>
        <p:nvSpPr>
          <p:cNvPr id="1085" name="Rectangle 61"/>
          <p:cNvSpPr>
            <a:spLocks noChangeArrowheads="1"/>
          </p:cNvSpPr>
          <p:nvPr/>
        </p:nvSpPr>
        <p:spPr bwMode="auto">
          <a:xfrm>
            <a:off x="5464175" y="4978400"/>
            <a:ext cx="127000"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16</a:t>
            </a:r>
            <a:endParaRPr kumimoji="0" lang="en-US" sz="1800" b="0" i="0" u="none" strike="noStrike" cap="none" normalizeH="0" baseline="0" smtClean="0">
              <a:ln>
                <a:noFill/>
              </a:ln>
              <a:solidFill>
                <a:schemeClr val="tx1"/>
              </a:solidFill>
              <a:effectLst/>
              <a:latin typeface="Arial" pitchFamily="34" charset="0"/>
            </a:endParaRPr>
          </a:p>
        </p:txBody>
      </p:sp>
      <p:sp>
        <p:nvSpPr>
          <p:cNvPr id="1086" name="Rectangle 62"/>
          <p:cNvSpPr>
            <a:spLocks noChangeArrowheads="1"/>
          </p:cNvSpPr>
          <p:nvPr/>
        </p:nvSpPr>
        <p:spPr bwMode="auto">
          <a:xfrm>
            <a:off x="5715000" y="4978400"/>
            <a:ext cx="128588"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17</a:t>
            </a:r>
            <a:endParaRPr kumimoji="0" lang="en-US" sz="1800" b="0" i="0" u="none" strike="noStrike" cap="none" normalizeH="0" baseline="0" smtClean="0">
              <a:ln>
                <a:noFill/>
              </a:ln>
              <a:solidFill>
                <a:schemeClr val="tx1"/>
              </a:solidFill>
              <a:effectLst/>
              <a:latin typeface="Arial" pitchFamily="34" charset="0"/>
            </a:endParaRPr>
          </a:p>
        </p:txBody>
      </p:sp>
      <p:sp>
        <p:nvSpPr>
          <p:cNvPr id="1087" name="Rectangle 63"/>
          <p:cNvSpPr>
            <a:spLocks noChangeArrowheads="1"/>
          </p:cNvSpPr>
          <p:nvPr/>
        </p:nvSpPr>
        <p:spPr bwMode="auto">
          <a:xfrm>
            <a:off x="5975350" y="4978400"/>
            <a:ext cx="127000"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18</a:t>
            </a:r>
            <a:endParaRPr kumimoji="0" lang="en-US" sz="1800" b="0" i="0" u="none" strike="noStrike" cap="none" normalizeH="0" baseline="0" smtClean="0">
              <a:ln>
                <a:noFill/>
              </a:ln>
              <a:solidFill>
                <a:schemeClr val="tx1"/>
              </a:solidFill>
              <a:effectLst/>
              <a:latin typeface="Arial" pitchFamily="34" charset="0"/>
            </a:endParaRPr>
          </a:p>
        </p:txBody>
      </p:sp>
      <p:sp>
        <p:nvSpPr>
          <p:cNvPr id="1088" name="Rectangle 64"/>
          <p:cNvSpPr>
            <a:spLocks noChangeArrowheads="1"/>
          </p:cNvSpPr>
          <p:nvPr/>
        </p:nvSpPr>
        <p:spPr bwMode="auto">
          <a:xfrm>
            <a:off x="6226175" y="4978400"/>
            <a:ext cx="128588" cy="1301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19</a:t>
            </a:r>
            <a:endParaRPr kumimoji="0" lang="en-US" sz="1800" b="0" i="0" u="none" strike="noStrike" cap="none" normalizeH="0" baseline="0" smtClean="0">
              <a:ln>
                <a:noFill/>
              </a:ln>
              <a:solidFill>
                <a:schemeClr val="tx1"/>
              </a:solidFill>
              <a:effectLst/>
              <a:latin typeface="Arial" pitchFamily="34" charset="0"/>
            </a:endParaRPr>
          </a:p>
        </p:txBody>
      </p:sp>
      <p:sp>
        <p:nvSpPr>
          <p:cNvPr id="1089" name="Rectangle 65"/>
          <p:cNvSpPr>
            <a:spLocks noChangeArrowheads="1"/>
          </p:cNvSpPr>
          <p:nvPr/>
        </p:nvSpPr>
        <p:spPr bwMode="auto">
          <a:xfrm>
            <a:off x="3571875" y="5172075"/>
            <a:ext cx="814388" cy="1317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rgbClr val="000000"/>
                </a:solidFill>
                <a:effectLst/>
                <a:latin typeface="Arial" pitchFamily="34" charset="0"/>
              </a:rPr>
              <a:t>year first move</a:t>
            </a:r>
            <a:endParaRPr kumimoji="0" lang="en-US" sz="1800" b="0" i="0" u="none" strike="noStrike" cap="none" normalizeH="0" baseline="0" smtClean="0">
              <a:ln>
                <a:noFill/>
              </a:ln>
              <a:solidFill>
                <a:schemeClr val="tx1"/>
              </a:solidFill>
              <a:effectLst/>
              <a:latin typeface="Arial" pitchFamily="34" charset="0"/>
            </a:endParaRPr>
          </a:p>
        </p:txBody>
      </p:sp>
      <p:sp>
        <p:nvSpPr>
          <p:cNvPr id="1090" name="Rectangle 66"/>
          <p:cNvSpPr>
            <a:spLocks noChangeArrowheads="1"/>
          </p:cNvSpPr>
          <p:nvPr/>
        </p:nvSpPr>
        <p:spPr bwMode="auto">
          <a:xfrm rot="16200000">
            <a:off x="922337" y="3643313"/>
            <a:ext cx="131763" cy="4206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rgbClr val="000000"/>
                </a:solidFill>
                <a:effectLst/>
                <a:latin typeface="Arial" pitchFamily="34" charset="0"/>
              </a:rPr>
              <a:t>number</a:t>
            </a:r>
            <a:endParaRPr kumimoji="0" lang="en-US" sz="1800" b="0" i="0" u="none" strike="noStrike" cap="none" normalizeH="0" baseline="0" smtClean="0">
              <a:ln>
                <a:noFill/>
              </a:ln>
              <a:solidFill>
                <a:schemeClr val="tx1"/>
              </a:solidFill>
              <a:effectLst/>
              <a:latin typeface="Arial" pitchFamily="34" charset="0"/>
            </a:endParaRPr>
          </a:p>
        </p:txBody>
      </p:sp>
      <p:sp>
        <p:nvSpPr>
          <p:cNvPr id="1091" name="Rectangle 67"/>
          <p:cNvSpPr>
            <a:spLocks noChangeArrowheads="1"/>
          </p:cNvSpPr>
          <p:nvPr/>
        </p:nvSpPr>
        <p:spPr bwMode="auto">
          <a:xfrm>
            <a:off x="2589213" y="5432425"/>
            <a:ext cx="2809875" cy="193675"/>
          </a:xfrm>
          <a:prstGeom prst="rect">
            <a:avLst/>
          </a:prstGeom>
          <a:solidFill>
            <a:srgbClr val="FFFFF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2" name="Line 68"/>
          <p:cNvSpPr>
            <a:spLocks noChangeShapeType="1"/>
          </p:cNvSpPr>
          <p:nvPr/>
        </p:nvSpPr>
        <p:spPr bwMode="auto">
          <a:xfrm>
            <a:off x="2630488" y="5529263"/>
            <a:ext cx="195262" cy="1587"/>
          </a:xfrm>
          <a:prstGeom prst="line">
            <a:avLst/>
          </a:prstGeom>
          <a:noFill/>
          <a:ln w="8255">
            <a:solidFill>
              <a:srgbClr val="FF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3" name="Rectangle 69"/>
          <p:cNvSpPr>
            <a:spLocks noChangeArrowheads="1"/>
          </p:cNvSpPr>
          <p:nvPr/>
        </p:nvSpPr>
        <p:spPr bwMode="auto">
          <a:xfrm>
            <a:off x="2857500" y="5464175"/>
            <a:ext cx="806450" cy="1317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1  Tirana_urban</a:t>
            </a:r>
            <a:endParaRPr kumimoji="0" lang="en-US" sz="1800" b="0" i="0" u="none" strike="noStrike" cap="none" normalizeH="0" baseline="0" smtClean="0">
              <a:ln>
                <a:noFill/>
              </a:ln>
              <a:solidFill>
                <a:schemeClr val="tx1"/>
              </a:solidFill>
              <a:effectLst/>
              <a:latin typeface="Arial" pitchFamily="34" charset="0"/>
            </a:endParaRPr>
          </a:p>
        </p:txBody>
      </p:sp>
      <p:sp>
        <p:nvSpPr>
          <p:cNvPr id="1094" name="Line 70"/>
          <p:cNvSpPr>
            <a:spLocks noChangeShapeType="1"/>
          </p:cNvSpPr>
          <p:nvPr/>
        </p:nvSpPr>
        <p:spPr bwMode="auto">
          <a:xfrm>
            <a:off x="3694113" y="5529263"/>
            <a:ext cx="195262" cy="1587"/>
          </a:xfrm>
          <a:prstGeom prst="line">
            <a:avLst/>
          </a:prstGeom>
          <a:noFill/>
          <a:ln w="8255">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5" name="Rectangle 71"/>
          <p:cNvSpPr>
            <a:spLocks noChangeArrowheads="1"/>
          </p:cNvSpPr>
          <p:nvPr/>
        </p:nvSpPr>
        <p:spPr bwMode="auto">
          <a:xfrm>
            <a:off x="3921125" y="5464175"/>
            <a:ext cx="800100" cy="1317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2  Other urbane</a:t>
            </a:r>
            <a:endParaRPr kumimoji="0" lang="en-US" sz="1800" b="0" i="0" u="none" strike="noStrike" cap="none" normalizeH="0" baseline="0" smtClean="0">
              <a:ln>
                <a:noFill/>
              </a:ln>
              <a:solidFill>
                <a:schemeClr val="tx1"/>
              </a:solidFill>
              <a:effectLst/>
              <a:latin typeface="Arial" pitchFamily="34" charset="0"/>
            </a:endParaRPr>
          </a:p>
        </p:txBody>
      </p:sp>
      <p:sp>
        <p:nvSpPr>
          <p:cNvPr id="1096" name="Line 72"/>
          <p:cNvSpPr>
            <a:spLocks noChangeShapeType="1"/>
          </p:cNvSpPr>
          <p:nvPr/>
        </p:nvSpPr>
        <p:spPr bwMode="auto">
          <a:xfrm>
            <a:off x="4765675" y="5529263"/>
            <a:ext cx="195263" cy="1587"/>
          </a:xfrm>
          <a:prstGeom prst="line">
            <a:avLst/>
          </a:prstGeom>
          <a:noFill/>
          <a:ln w="8255">
            <a:solidFill>
              <a:srgbClr val="00FF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7" name="Rectangle 73"/>
          <p:cNvSpPr>
            <a:spLocks noChangeArrowheads="1"/>
          </p:cNvSpPr>
          <p:nvPr/>
        </p:nvSpPr>
        <p:spPr bwMode="auto">
          <a:xfrm>
            <a:off x="4992688" y="5464175"/>
            <a:ext cx="401637" cy="1317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Arial" pitchFamily="34" charset="0"/>
              </a:rPr>
              <a:t>3  Rural</a:t>
            </a: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ChangeAspect="1" noChangeArrowheads="1"/>
          </p:cNvPicPr>
          <p:nvPr/>
        </p:nvPicPr>
        <p:blipFill>
          <a:blip r:embed="rId2"/>
          <a:srcRect/>
          <a:stretch>
            <a:fillRect/>
          </a:stretch>
        </p:blipFill>
        <p:spPr bwMode="auto">
          <a:xfrm>
            <a:off x="1458913" y="1933575"/>
            <a:ext cx="7065962" cy="35814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1828800" y="2133600"/>
          <a:ext cx="71628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1800" b="1" dirty="0" smtClean="0"/>
              <a:t>The volume of remittances compared to HDI, Trade deficit, foreign aid</a:t>
            </a:r>
            <a:endParaRPr lang="en-US" sz="1800" dirty="0"/>
          </a:p>
        </p:txBody>
      </p:sp>
      <p:pic>
        <p:nvPicPr>
          <p:cNvPr id="4" name="Content Placeholder 3"/>
          <p:cNvPicPr>
            <a:picLocks noGrp="1"/>
          </p:cNvPicPr>
          <p:nvPr>
            <p:ph idx="1"/>
          </p:nvPr>
        </p:nvPicPr>
        <p:blipFill>
          <a:blip r:embed="rId2"/>
          <a:srcRect/>
          <a:stretch>
            <a:fillRect/>
          </a:stretch>
        </p:blipFill>
        <p:spPr bwMode="auto">
          <a:xfrm>
            <a:off x="933451" y="2085975"/>
            <a:ext cx="7601386" cy="3857401"/>
          </a:xfrm>
          <a:prstGeom prst="rect">
            <a:avLst/>
          </a:prstGeom>
          <a:noFill/>
          <a:ln w="9525">
            <a:noFill/>
            <a:miter lim="800000"/>
            <a:headEnd/>
            <a:tailEnd/>
          </a:ln>
        </p:spPr>
      </p:pic>
      <p:sp>
        <p:nvSpPr>
          <p:cNvPr id="30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1100" b="1" i="1"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Source</a:t>
            </a:r>
            <a:r>
              <a:rPr kumimoji="0" lang="sq-AL" sz="1100" b="0" i="1"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 Bank of Albania (2008)</a:t>
            </a:r>
            <a:endParaRPr kumimoji="0" lang="sq-AL"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914399" y="2466976"/>
            <a:ext cx="7724775" cy="1860550"/>
          </a:xfrm>
        </p:spPr>
        <p:txBody>
          <a:bodyPr/>
          <a:lstStyle/>
          <a:p>
            <a:r>
              <a:rPr lang="en-US" dirty="0" smtClean="0">
                <a:solidFill>
                  <a:schemeClr val="accent2">
                    <a:lumMod val="75000"/>
                  </a:schemeClr>
                </a:solidFill>
              </a:rPr>
              <a:t>Thank you!</a:t>
            </a:r>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source of Migration</a:t>
            </a:r>
            <a:endParaRPr lang="en-US" dirty="0"/>
          </a:p>
        </p:txBody>
      </p:sp>
      <p:sp>
        <p:nvSpPr>
          <p:cNvPr id="3" name="Content Placeholder 2"/>
          <p:cNvSpPr>
            <a:spLocks noGrp="1"/>
          </p:cNvSpPr>
          <p:nvPr>
            <p:ph idx="1"/>
          </p:nvPr>
        </p:nvSpPr>
        <p:spPr>
          <a:xfrm>
            <a:off x="1828800" y="2686050"/>
            <a:ext cx="7162800" cy="3486149"/>
          </a:xfrm>
        </p:spPr>
        <p:txBody>
          <a:bodyPr/>
          <a:lstStyle/>
          <a:p>
            <a:r>
              <a:rPr lang="en-US" dirty="0" smtClean="0"/>
              <a:t>LSMS 2002, 2005, 2008, 2012</a:t>
            </a:r>
          </a:p>
          <a:p>
            <a:endParaRPr lang="en-US" dirty="0" smtClean="0"/>
          </a:p>
          <a:p>
            <a:r>
              <a:rPr lang="en-US" dirty="0" smtClean="0"/>
              <a:t>Census 2001, 2011</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828800" y="1009650"/>
            <a:ext cx="7315200" cy="581025"/>
          </a:xfrm>
        </p:spPr>
        <p:txBody>
          <a:bodyPr/>
          <a:lstStyle/>
          <a:p>
            <a:pPr algn="ctr"/>
            <a:r>
              <a:rPr lang="en-US" b="1" dirty="0" smtClean="0"/>
              <a:t>LSMS</a:t>
            </a:r>
            <a:endParaRPr lang="en-US" b="1" dirty="0"/>
          </a:p>
        </p:txBody>
      </p:sp>
      <p:sp>
        <p:nvSpPr>
          <p:cNvPr id="54275" name="Rectangle 3"/>
          <p:cNvSpPr>
            <a:spLocks noGrp="1" noChangeArrowheads="1"/>
          </p:cNvSpPr>
          <p:nvPr>
            <p:ph type="body" idx="1"/>
          </p:nvPr>
        </p:nvSpPr>
        <p:spPr>
          <a:xfrm>
            <a:off x="485775" y="1733550"/>
            <a:ext cx="8505825" cy="4762500"/>
          </a:xfrm>
        </p:spPr>
        <p:txBody>
          <a:bodyPr/>
          <a:lstStyle/>
          <a:p>
            <a:pPr>
              <a:buClr>
                <a:schemeClr val="accent1">
                  <a:lumMod val="50000"/>
                </a:schemeClr>
              </a:buClr>
              <a:buFont typeface="Wingdings" pitchFamily="2" charset="2"/>
              <a:buChar char="§"/>
            </a:pPr>
            <a:r>
              <a:rPr lang="en-US" dirty="0" smtClean="0">
                <a:latin typeface="Times New Roman" pitchFamily="18" charset="0"/>
                <a:cs typeface="Times New Roman" pitchFamily="18" charset="0"/>
              </a:rPr>
              <a:t>The main </a:t>
            </a:r>
            <a:r>
              <a:rPr lang="en-US" b="1" dirty="0" smtClean="0">
                <a:latin typeface="Times New Roman" pitchFamily="18" charset="0"/>
                <a:cs typeface="Times New Roman" pitchFamily="18" charset="0"/>
              </a:rPr>
              <a:t>objective </a:t>
            </a:r>
            <a:r>
              <a:rPr lang="en-US" dirty="0" smtClean="0">
                <a:latin typeface="Times New Roman" pitchFamily="18" charset="0"/>
                <a:cs typeface="Times New Roman" pitchFamily="18" charset="0"/>
              </a:rPr>
              <a:t>of LSMS is to collect information for the construction of measuring welfare and identify factors that determine it. Welfare usually is measured by the aggregate consumer, providing information on the level and distribution of poverty in the country. </a:t>
            </a:r>
          </a:p>
          <a:p>
            <a:pPr>
              <a:buClr>
                <a:schemeClr val="accent1">
                  <a:lumMod val="50000"/>
                </a:schemeClr>
              </a:buClr>
              <a:buFont typeface="Wingdings" pitchFamily="2" charset="2"/>
              <a:buChar char="§"/>
            </a:pPr>
            <a:r>
              <a:rPr lang="en-US" dirty="0" smtClean="0">
                <a:latin typeface="Times New Roman" pitchFamily="18" charset="0"/>
                <a:cs typeface="Times New Roman" pitchFamily="18" charset="0"/>
              </a:rPr>
              <a:t>LSMS is also a powerful tool for assessing and determining the social costs.  </a:t>
            </a:r>
          </a:p>
          <a:p>
            <a:pPr>
              <a:buClr>
                <a:schemeClr val="accent1">
                  <a:lumMod val="50000"/>
                </a:schemeClr>
              </a:buClr>
              <a:buFont typeface="Wingdings" pitchFamily="2" charset="2"/>
              <a:buChar char="§"/>
            </a:pPr>
            <a:r>
              <a:rPr lang="en-US" dirty="0" smtClean="0">
                <a:latin typeface="Times New Roman" pitchFamily="18" charset="0"/>
                <a:cs typeface="Times New Roman" pitchFamily="18" charset="0"/>
              </a:rPr>
              <a:t>It provides a baseline for monitored the progress in reducing poverty and achieving the Millennium Development Goals (MDG).</a:t>
            </a:r>
          </a:p>
          <a:p>
            <a:pPr>
              <a:buClr>
                <a:schemeClr val="accent1">
                  <a:lumMod val="50000"/>
                </a:schemeClr>
              </a:buClr>
              <a:buFont typeface="Wingdings" pitchFamily="2" charset="2"/>
              <a:buChar char="§"/>
            </a:pPr>
            <a:r>
              <a:rPr lang="en-US" dirty="0" smtClean="0">
                <a:latin typeface="Times New Roman" pitchFamily="18" charset="0"/>
                <a:cs typeface="Times New Roman" pitchFamily="18" charset="0"/>
              </a:rPr>
              <a:t>It provides a continuity of social indicators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038225"/>
            <a:ext cx="7315200" cy="942975"/>
          </a:xfrm>
        </p:spPr>
        <p:txBody>
          <a:bodyPr/>
          <a:lstStyle/>
          <a:p>
            <a:pPr algn="ctr"/>
            <a:r>
              <a:rPr lang="en-US" dirty="0" smtClean="0"/>
              <a:t>Content of LSMS migration module</a:t>
            </a:r>
            <a:endParaRPr lang="en-US" dirty="0"/>
          </a:p>
        </p:txBody>
      </p:sp>
      <p:sp>
        <p:nvSpPr>
          <p:cNvPr id="3" name="Content Placeholder 2"/>
          <p:cNvSpPr>
            <a:spLocks noGrp="1"/>
          </p:cNvSpPr>
          <p:nvPr>
            <p:ph idx="1"/>
          </p:nvPr>
        </p:nvSpPr>
        <p:spPr>
          <a:xfrm>
            <a:off x="714375" y="2133599"/>
            <a:ext cx="8277225" cy="3886201"/>
          </a:xfrm>
        </p:spPr>
        <p:txBody>
          <a:bodyPr/>
          <a:lstStyle/>
          <a:p>
            <a:pPr lvl="1">
              <a:buClr>
                <a:srgbClr val="2FAB5E"/>
              </a:buClr>
            </a:pPr>
            <a:r>
              <a:rPr lang="en-US" sz="2400" dirty="0" smtClean="0"/>
              <a:t>Module 6A</a:t>
            </a:r>
            <a:r>
              <a:rPr lang="en-US" sz="2400" dirty="0" smtClean="0">
                <a:sym typeface="Wingdings" pitchFamily="2" charset="2"/>
              </a:rPr>
              <a:t></a:t>
            </a:r>
            <a:r>
              <a:rPr lang="en-GB" sz="2400" dirty="0" smtClean="0"/>
              <a:t> Internal migration of household members</a:t>
            </a:r>
            <a:endParaRPr lang="en-US" sz="2400" dirty="0" smtClean="0">
              <a:sym typeface="Wingdings" pitchFamily="2" charset="2"/>
            </a:endParaRPr>
          </a:p>
          <a:p>
            <a:pPr lvl="1">
              <a:buClr>
                <a:srgbClr val="2FAB5E"/>
              </a:buClr>
            </a:pPr>
            <a:r>
              <a:rPr lang="en-US" sz="2400" dirty="0" smtClean="0"/>
              <a:t>Module 6B</a:t>
            </a:r>
            <a:r>
              <a:rPr lang="en-US" sz="2400" dirty="0" smtClean="0">
                <a:sym typeface="Wingdings" pitchFamily="2" charset="2"/>
              </a:rPr>
              <a:t></a:t>
            </a:r>
            <a:r>
              <a:rPr lang="en-GB" sz="2400" dirty="0" smtClean="0"/>
              <a:t> International migration of household members</a:t>
            </a:r>
            <a:endParaRPr lang="en-US" sz="2400" dirty="0" smtClean="0">
              <a:sym typeface="Wingdings" pitchFamily="2" charset="2"/>
            </a:endParaRPr>
          </a:p>
          <a:p>
            <a:pPr lvl="1">
              <a:buClr>
                <a:srgbClr val="2FAB5E"/>
              </a:buClr>
            </a:pPr>
            <a:r>
              <a:rPr lang="en-US" sz="2400" dirty="0" smtClean="0"/>
              <a:t>Module 6C</a:t>
            </a:r>
            <a:r>
              <a:rPr lang="en-US" sz="2400" dirty="0" smtClean="0">
                <a:sym typeface="Wingdings" pitchFamily="2" charset="2"/>
              </a:rPr>
              <a:t></a:t>
            </a:r>
            <a:r>
              <a:rPr lang="en-GB" sz="2400" dirty="0" smtClean="0"/>
              <a:t> Children living away migration history</a:t>
            </a:r>
            <a:endParaRPr lang="en-US" sz="2400" dirty="0" smtClean="0"/>
          </a:p>
          <a:p>
            <a:pPr lvl="1">
              <a:buClr>
                <a:srgbClr val="2FAB5E"/>
              </a:buClr>
            </a:pPr>
            <a:r>
              <a:rPr lang="en-US" sz="2400" dirty="0" smtClean="0"/>
              <a:t>Module 6D</a:t>
            </a:r>
            <a:r>
              <a:rPr lang="en-US" sz="2400" dirty="0" smtClean="0">
                <a:sym typeface="Wingdings" pitchFamily="2" charset="2"/>
              </a:rPr>
              <a:t></a:t>
            </a:r>
            <a:r>
              <a:rPr lang="en-GB" sz="2400" dirty="0" smtClean="0"/>
              <a:t> Siblings of head and spouse</a:t>
            </a:r>
          </a:p>
          <a:p>
            <a:pPr lvl="2"/>
            <a:endParaRPr lang="en-GB" sz="2000" dirty="0" smtClean="0">
              <a:solidFill>
                <a:srgbClr val="0A928C"/>
              </a:solidFill>
            </a:endParaRPr>
          </a:p>
          <a:p>
            <a:pPr lvl="2"/>
            <a:r>
              <a:rPr lang="en-GB" sz="2000" i="1" dirty="0" smtClean="0">
                <a:solidFill>
                  <a:srgbClr val="0A928C"/>
                </a:solidFill>
              </a:rPr>
              <a:t>Improvement from LSMS 2002 that have only one module and a reduction information about migration</a:t>
            </a:r>
            <a:endParaRPr lang="en-US" sz="2000" i="1" dirty="0" smtClean="0">
              <a:solidFill>
                <a:srgbClr val="0A928C"/>
              </a:solidFill>
            </a:endParaRPr>
          </a:p>
          <a:p>
            <a:endParaRPr lang="en-US" dirty="0" smtClean="0">
              <a:sym typeface="Wingdings" pitchFamily="2" charset="2"/>
            </a:endParaRPr>
          </a:p>
          <a:p>
            <a:endParaRPr lang="en-US" dirty="0" smtClean="0">
              <a:sym typeface="Wingdings" pitchFamily="2" charset="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Actually data source</a:t>
            </a:r>
            <a:endParaRPr lang="en-US" dirty="0"/>
          </a:p>
        </p:txBody>
      </p:sp>
      <p:sp>
        <p:nvSpPr>
          <p:cNvPr id="3" name="Content Placeholder 2"/>
          <p:cNvSpPr>
            <a:spLocks noGrp="1"/>
          </p:cNvSpPr>
          <p:nvPr>
            <p:ph idx="1"/>
          </p:nvPr>
        </p:nvSpPr>
        <p:spPr>
          <a:xfrm>
            <a:off x="742950" y="2133599"/>
            <a:ext cx="8248650" cy="3248025"/>
          </a:xfrm>
        </p:spPr>
        <p:txBody>
          <a:bodyPr/>
          <a:lstStyle/>
          <a:p>
            <a:r>
              <a:rPr lang="en-US" dirty="0" smtClean="0"/>
              <a:t>LSMS improved migration data</a:t>
            </a:r>
          </a:p>
          <a:p>
            <a:r>
              <a:rPr lang="en-US" dirty="0" smtClean="0"/>
              <a:t>3 modules with  comparable data by years and in the line with Census questions</a:t>
            </a:r>
          </a:p>
          <a:p>
            <a:pPr lvl="1"/>
            <a:r>
              <a:rPr lang="en-US" dirty="0" smtClean="0"/>
              <a:t>Module 6A</a:t>
            </a:r>
            <a:r>
              <a:rPr lang="en-US" dirty="0" smtClean="0">
                <a:sym typeface="Wingdings" pitchFamily="2" charset="2"/>
              </a:rPr>
              <a:t></a:t>
            </a:r>
            <a:r>
              <a:rPr lang="en-GB" dirty="0" smtClean="0"/>
              <a:t> Internal migration of household members</a:t>
            </a:r>
            <a:endParaRPr lang="en-US" dirty="0" smtClean="0">
              <a:sym typeface="Wingdings" pitchFamily="2" charset="2"/>
            </a:endParaRPr>
          </a:p>
          <a:p>
            <a:pPr lvl="1"/>
            <a:r>
              <a:rPr lang="en-US" dirty="0" smtClean="0"/>
              <a:t>Module 6B</a:t>
            </a:r>
            <a:r>
              <a:rPr lang="en-US" dirty="0" smtClean="0">
                <a:sym typeface="Wingdings" pitchFamily="2" charset="2"/>
              </a:rPr>
              <a:t></a:t>
            </a:r>
            <a:r>
              <a:rPr lang="en-GB" dirty="0" smtClean="0"/>
              <a:t> International migration of household members</a:t>
            </a:r>
            <a:endParaRPr lang="en-US" dirty="0" smtClean="0">
              <a:sym typeface="Wingdings" pitchFamily="2" charset="2"/>
            </a:endParaRPr>
          </a:p>
          <a:p>
            <a:pPr lvl="1"/>
            <a:r>
              <a:rPr lang="en-US" dirty="0" smtClean="0"/>
              <a:t>Module 6C</a:t>
            </a:r>
            <a:r>
              <a:rPr lang="en-US" dirty="0" smtClean="0">
                <a:sym typeface="Wingdings" pitchFamily="2" charset="2"/>
              </a:rPr>
              <a:t></a:t>
            </a:r>
            <a:r>
              <a:rPr lang="en-GB" dirty="0" smtClean="0"/>
              <a:t> Sons and Daughters living away migration history</a:t>
            </a:r>
            <a:endParaRPr lang="en-US" dirty="0" smtClean="0"/>
          </a:p>
          <a:p>
            <a:r>
              <a:rPr lang="en-US" dirty="0" smtClean="0"/>
              <a:t>Currently we have some questions from Census 2011</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LSMS data on migration</a:t>
            </a:r>
            <a:endParaRPr lang="en-US" dirty="0"/>
          </a:p>
        </p:txBody>
      </p:sp>
      <p:sp>
        <p:nvSpPr>
          <p:cNvPr id="5" name="Content Placeholder 4"/>
          <p:cNvSpPr>
            <a:spLocks noGrp="1"/>
          </p:cNvSpPr>
          <p:nvPr>
            <p:ph idx="1"/>
          </p:nvPr>
        </p:nvSpPr>
        <p:spPr>
          <a:xfrm>
            <a:off x="952500" y="2133600"/>
            <a:ext cx="8039100" cy="4038600"/>
          </a:xfrm>
        </p:spPr>
        <p:txBody>
          <a:bodyPr/>
          <a:lstStyle/>
          <a:p>
            <a:r>
              <a:rPr lang="en-GB" dirty="0" smtClean="0"/>
              <a:t>Internal migration (ever lived in different municipality?) </a:t>
            </a:r>
          </a:p>
          <a:p>
            <a:pPr lvl="1"/>
            <a:r>
              <a:rPr lang="en-US" dirty="0" smtClean="0"/>
              <a:t>Year of last migration</a:t>
            </a:r>
          </a:p>
          <a:p>
            <a:pPr lvl="1"/>
            <a:r>
              <a:rPr lang="en-US" dirty="0" smtClean="0"/>
              <a:t>Place where have born</a:t>
            </a:r>
          </a:p>
          <a:p>
            <a:pPr lvl="1"/>
            <a:r>
              <a:rPr lang="en-US" dirty="0" smtClean="0"/>
              <a:t>Reason of moving</a:t>
            </a:r>
          </a:p>
          <a:p>
            <a:pPr lvl="1"/>
            <a:r>
              <a:rPr lang="en-US" dirty="0" smtClean="0"/>
              <a:t>Where live in 1990</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LSMS data on migration</a:t>
            </a:r>
            <a:endParaRPr lang="en-US" dirty="0"/>
          </a:p>
        </p:txBody>
      </p:sp>
      <p:sp>
        <p:nvSpPr>
          <p:cNvPr id="5" name="Content Placeholder 4"/>
          <p:cNvSpPr>
            <a:spLocks noGrp="1"/>
          </p:cNvSpPr>
          <p:nvPr>
            <p:ph idx="1"/>
          </p:nvPr>
        </p:nvSpPr>
        <p:spPr>
          <a:xfrm>
            <a:off x="571500" y="1943099"/>
            <a:ext cx="8420100" cy="4581525"/>
          </a:xfrm>
        </p:spPr>
        <p:txBody>
          <a:bodyPr/>
          <a:lstStyle/>
          <a:p>
            <a:r>
              <a:rPr lang="en-GB" dirty="0" smtClean="0"/>
              <a:t>International migration (Migrate abroad for a total time of at least three months) </a:t>
            </a:r>
          </a:p>
          <a:p>
            <a:r>
              <a:rPr lang="en-GB" b="1" dirty="0" smtClean="0">
                <a:solidFill>
                  <a:srgbClr val="098D87"/>
                </a:solidFill>
              </a:rPr>
              <a:t>Last migration and first migration episode</a:t>
            </a:r>
          </a:p>
          <a:p>
            <a:pPr lvl="1"/>
            <a:r>
              <a:rPr lang="en-US" dirty="0" smtClean="0"/>
              <a:t>Year of last migration</a:t>
            </a:r>
          </a:p>
          <a:p>
            <a:pPr lvl="1"/>
            <a:r>
              <a:rPr lang="en-US" dirty="0" smtClean="0"/>
              <a:t>How long stayed abroad</a:t>
            </a:r>
          </a:p>
          <a:p>
            <a:pPr lvl="1"/>
            <a:r>
              <a:rPr lang="en-US" dirty="0" smtClean="0"/>
              <a:t>Reason of migrated abroad</a:t>
            </a:r>
          </a:p>
          <a:p>
            <a:pPr lvl="1"/>
            <a:r>
              <a:rPr lang="en-US" dirty="0" smtClean="0"/>
              <a:t>Country</a:t>
            </a:r>
          </a:p>
          <a:p>
            <a:pPr lvl="1"/>
            <a:r>
              <a:rPr lang="en-US" dirty="0" smtClean="0"/>
              <a:t>Did you work</a:t>
            </a:r>
          </a:p>
          <a:p>
            <a:pPr lvl="1"/>
            <a:r>
              <a:rPr lang="en-US" dirty="0" smtClean="0"/>
              <a:t>Information about partner or children</a:t>
            </a:r>
          </a:p>
          <a:p>
            <a:pPr lvl="1"/>
            <a:r>
              <a:rPr lang="en-US" dirty="0" smtClean="0"/>
              <a:t>Reason of returning</a:t>
            </a:r>
          </a:p>
          <a:p>
            <a:pPr lvl="1"/>
            <a:r>
              <a:rPr lang="en-US" dirty="0" smtClean="0"/>
              <a:t>Plans to migrate again</a:t>
            </a:r>
          </a:p>
          <a:p>
            <a:pPr lvl="1"/>
            <a:r>
              <a:rPr lang="en-US" dirty="0" smtClean="0"/>
              <a:t>Other years migrated between first and last and how long stayed</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LSMS data on migration</a:t>
            </a:r>
            <a:endParaRPr lang="en-US" dirty="0"/>
          </a:p>
        </p:txBody>
      </p:sp>
      <p:sp>
        <p:nvSpPr>
          <p:cNvPr id="5" name="Content Placeholder 4"/>
          <p:cNvSpPr>
            <a:spLocks noGrp="1"/>
          </p:cNvSpPr>
          <p:nvPr>
            <p:ph idx="1"/>
          </p:nvPr>
        </p:nvSpPr>
        <p:spPr>
          <a:xfrm>
            <a:off x="952500" y="2133600"/>
            <a:ext cx="8039100" cy="4038600"/>
          </a:xfrm>
        </p:spPr>
        <p:txBody>
          <a:bodyPr/>
          <a:lstStyle/>
          <a:p>
            <a:r>
              <a:rPr lang="en-GB" dirty="0" smtClean="0"/>
              <a:t>Sons and daughters living abroad</a:t>
            </a:r>
          </a:p>
          <a:p>
            <a:pPr lvl="1"/>
            <a:r>
              <a:rPr lang="en-US" dirty="0" smtClean="0"/>
              <a:t>Include all </a:t>
            </a:r>
            <a:r>
              <a:rPr lang="en-US" dirty="0" err="1" smtClean="0"/>
              <a:t>hh</a:t>
            </a:r>
            <a:r>
              <a:rPr lang="en-US" dirty="0" smtClean="0"/>
              <a:t> members not living in </a:t>
            </a:r>
            <a:r>
              <a:rPr lang="en-US" dirty="0" err="1" smtClean="0"/>
              <a:t>hh</a:t>
            </a:r>
            <a:r>
              <a:rPr lang="en-US" dirty="0" smtClean="0"/>
              <a:t> (even </a:t>
            </a:r>
            <a:r>
              <a:rPr lang="en-US" dirty="0" err="1" smtClean="0"/>
              <a:t>hh</a:t>
            </a:r>
            <a:r>
              <a:rPr lang="en-US" dirty="0" smtClean="0"/>
              <a:t> head and partner)</a:t>
            </a:r>
          </a:p>
          <a:p>
            <a:pPr lvl="1"/>
            <a:r>
              <a:rPr lang="en-US" dirty="0" smtClean="0"/>
              <a:t>Socio-Demographic (Age, Gender, Education, Employment, languages, )</a:t>
            </a:r>
          </a:p>
          <a:p>
            <a:pPr lvl="1"/>
            <a:r>
              <a:rPr lang="en-US" dirty="0" smtClean="0"/>
              <a:t>Remittances in cash or kind</a:t>
            </a:r>
          </a:p>
          <a:p>
            <a:pPr lvl="1"/>
            <a:r>
              <a:rPr lang="en-US" dirty="0" smtClean="0"/>
              <a:t>Information for children currently living in Albania </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 and cons…</a:t>
            </a:r>
            <a:endParaRPr lang="en-US" dirty="0"/>
          </a:p>
        </p:txBody>
      </p:sp>
      <p:sp>
        <p:nvSpPr>
          <p:cNvPr id="3" name="Content Placeholder 2"/>
          <p:cNvSpPr>
            <a:spLocks noGrp="1"/>
          </p:cNvSpPr>
          <p:nvPr>
            <p:ph sz="half" idx="1"/>
          </p:nvPr>
        </p:nvSpPr>
        <p:spPr>
          <a:xfrm>
            <a:off x="609600" y="2114550"/>
            <a:ext cx="4029075" cy="4038600"/>
          </a:xfrm>
        </p:spPr>
        <p:txBody>
          <a:bodyPr/>
          <a:lstStyle/>
          <a:p>
            <a:pPr>
              <a:buClr>
                <a:srgbClr val="098D87"/>
              </a:buClr>
            </a:pPr>
            <a:r>
              <a:rPr lang="en-US" sz="2600" dirty="0" smtClean="0"/>
              <a:t>LSMS collect detailed information about migration</a:t>
            </a:r>
          </a:p>
          <a:p>
            <a:pPr>
              <a:buClr>
                <a:srgbClr val="098D87"/>
              </a:buClr>
            </a:pPr>
            <a:r>
              <a:rPr lang="en-US" sz="2600" dirty="0" smtClean="0"/>
              <a:t>Have comparable data by years</a:t>
            </a:r>
          </a:p>
          <a:p>
            <a:pPr>
              <a:buClr>
                <a:srgbClr val="098D87"/>
              </a:buClr>
            </a:pPr>
            <a:r>
              <a:rPr lang="en-US" sz="2600" dirty="0" smtClean="0"/>
              <a:t>It creates the possibility of disaggregation with other social indicators</a:t>
            </a:r>
            <a:endParaRPr lang="en-US" sz="2600" dirty="0"/>
          </a:p>
        </p:txBody>
      </p:sp>
      <p:sp>
        <p:nvSpPr>
          <p:cNvPr id="4" name="Content Placeholder 3"/>
          <p:cNvSpPr>
            <a:spLocks noGrp="1"/>
          </p:cNvSpPr>
          <p:nvPr>
            <p:ph sz="half" idx="2"/>
          </p:nvPr>
        </p:nvSpPr>
        <p:spPr>
          <a:xfrm>
            <a:off x="4657725" y="2105025"/>
            <a:ext cx="4486275" cy="4038600"/>
          </a:xfrm>
        </p:spPr>
        <p:txBody>
          <a:bodyPr/>
          <a:lstStyle/>
          <a:p>
            <a:pPr>
              <a:buClr>
                <a:srgbClr val="C00000"/>
              </a:buClr>
            </a:pPr>
            <a:r>
              <a:rPr lang="en-US" sz="2600" dirty="0" smtClean="0"/>
              <a:t>It have another purpose not migration</a:t>
            </a:r>
          </a:p>
          <a:p>
            <a:pPr>
              <a:buClr>
                <a:srgbClr val="C00000"/>
              </a:buClr>
            </a:pPr>
            <a:r>
              <a:rPr lang="en-US" sz="2600" dirty="0" smtClean="0"/>
              <a:t>The level of disaggregation in country level and by 4-regions</a:t>
            </a:r>
          </a:p>
          <a:p>
            <a:pPr>
              <a:buClr>
                <a:srgbClr val="C00000"/>
              </a:buClr>
            </a:pPr>
            <a:r>
              <a:rPr lang="en-US" sz="2600" dirty="0" smtClean="0"/>
              <a:t>It is difficult to have all migrant population, it can’t be interview </a:t>
            </a:r>
            <a:r>
              <a:rPr lang="en-US" sz="2600" dirty="0" err="1" smtClean="0"/>
              <a:t>hh</a:t>
            </a:r>
            <a:r>
              <a:rPr lang="en-US" sz="2600" dirty="0" smtClean="0"/>
              <a:t> that are all members abroad</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365B91"/>
      </a:hlink>
      <a:folHlink>
        <a:srgbClr val="0099A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2000</TotalTime>
  <Words>607</Words>
  <Application>Microsoft Office PowerPoint</Application>
  <PresentationFormat>On-screen Show (4:3)</PresentationFormat>
  <Paragraphs>116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16 October 2012</vt:lpstr>
      <vt:lpstr>Recent source of Migration</vt:lpstr>
      <vt:lpstr>LSMS</vt:lpstr>
      <vt:lpstr>Content of LSMS migration module</vt:lpstr>
      <vt:lpstr>Actually data source</vt:lpstr>
      <vt:lpstr>LSMS data on migration</vt:lpstr>
      <vt:lpstr>LSMS data on migration</vt:lpstr>
      <vt:lpstr>LSMS data on migration</vt:lpstr>
      <vt:lpstr>Pro… and cons…</vt:lpstr>
      <vt:lpstr>Census 2011 on migration</vt:lpstr>
      <vt:lpstr>Future challenge</vt:lpstr>
      <vt:lpstr>Internal migration</vt:lpstr>
      <vt:lpstr>International migration</vt:lpstr>
      <vt:lpstr>Slide 14</vt:lpstr>
      <vt:lpstr>Slide 15</vt:lpstr>
      <vt:lpstr>The volume of remittances compared to HDI, Trade deficit, foreign aid</vt:lpstr>
      <vt:lpstr>Thank you!</vt:lpstr>
    </vt:vector>
  </TitlesOfParts>
  <Company>Presentation Helper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2 Template</dc:title>
  <dc:creator>Presentation Helper</dc:creator>
  <cp:lastModifiedBy>insrubi</cp:lastModifiedBy>
  <cp:revision>116</cp:revision>
  <dcterms:created xsi:type="dcterms:W3CDTF">2005-02-28T14:06:28Z</dcterms:created>
  <dcterms:modified xsi:type="dcterms:W3CDTF">2012-10-11T14:15:02Z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Presentation Helper</vt:lpwstr>
  </property>
</Properties>
</file>