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65" r:id="rId2"/>
    <p:sldId id="273" r:id="rId3"/>
    <p:sldId id="261" r:id="rId4"/>
    <p:sldId id="288" r:id="rId5"/>
    <p:sldId id="289" r:id="rId6"/>
    <p:sldId id="286" r:id="rId7"/>
    <p:sldId id="292" r:id="rId8"/>
    <p:sldId id="293" r:id="rId9"/>
    <p:sldId id="259" r:id="rId10"/>
    <p:sldId id="270" r:id="rId11"/>
  </p:sldIdLst>
  <p:sldSz cx="9144000" cy="6858000" type="screen4x3"/>
  <p:notesSz cx="67945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615" autoAdjust="0"/>
    <p:restoredTop sz="99886" autoAdjust="0"/>
  </p:normalViewPr>
  <p:slideViewPr>
    <p:cSldViewPr>
      <p:cViewPr varScale="1">
        <p:scale>
          <a:sx n="74" d="100"/>
          <a:sy n="74" d="100"/>
        </p:scale>
        <p:origin x="-103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3CFB6F-6BB4-4990-8360-425E46354EDE}" type="doc">
      <dgm:prSet loTypeId="urn:microsoft.com/office/officeart/2005/8/layout/arrow2" loCatId="process" qsTypeId="urn:microsoft.com/office/officeart/2005/8/quickstyle/simple2" qsCatId="simple" csTypeId="urn:microsoft.com/office/officeart/2005/8/colors/colorful1" csCatId="colorful" phldr="1"/>
      <dgm:spPr/>
    </dgm:pt>
    <dgm:pt modelId="{EB562BFA-EFBE-4FBD-B98E-AF44AED95C20}">
      <dgm:prSet phldrT="[Text]" custT="1"/>
      <dgm:spPr/>
      <dgm:t>
        <a:bodyPr/>
        <a:lstStyle/>
        <a:p>
          <a:r>
            <a:rPr lang="en-GB" sz="2000" dirty="0" smtClean="0"/>
            <a:t>Setting up PRTRs</a:t>
          </a:r>
        </a:p>
      </dgm:t>
    </dgm:pt>
    <dgm:pt modelId="{065E3708-41C8-4647-B9DF-A062DB64E3CE}" type="parTrans" cxnId="{32E7B6D6-4A94-4F14-93C7-045E3996A6CC}">
      <dgm:prSet/>
      <dgm:spPr/>
      <dgm:t>
        <a:bodyPr/>
        <a:lstStyle/>
        <a:p>
          <a:endParaRPr lang="en-GB"/>
        </a:p>
      </dgm:t>
    </dgm:pt>
    <dgm:pt modelId="{50F52FE3-7BD0-4AA4-8C07-B628C3E2DCCC}" type="sibTrans" cxnId="{32E7B6D6-4A94-4F14-93C7-045E3996A6CC}">
      <dgm:prSet/>
      <dgm:spPr/>
      <dgm:t>
        <a:bodyPr/>
        <a:lstStyle/>
        <a:p>
          <a:endParaRPr lang="en-GB"/>
        </a:p>
      </dgm:t>
    </dgm:pt>
    <dgm:pt modelId="{F1F892EC-EABA-4A74-91EB-C40AF62BB957}">
      <dgm:prSet phldrT="[Text]" custT="1"/>
      <dgm:spPr/>
      <dgm:t>
        <a:bodyPr/>
        <a:lstStyle/>
        <a:p>
          <a:r>
            <a:rPr lang="en-GB" sz="2000" dirty="0" smtClean="0"/>
            <a:t>Improving PRTR</a:t>
          </a:r>
        </a:p>
      </dgm:t>
    </dgm:pt>
    <dgm:pt modelId="{2DB29C97-C7BF-44FB-A04E-BB10DD1878D4}" type="parTrans" cxnId="{992B6CEA-D8B2-4973-B85E-677940FB08AB}">
      <dgm:prSet/>
      <dgm:spPr/>
      <dgm:t>
        <a:bodyPr/>
        <a:lstStyle/>
        <a:p>
          <a:endParaRPr lang="en-GB"/>
        </a:p>
      </dgm:t>
    </dgm:pt>
    <dgm:pt modelId="{0BA4B6A3-23D1-47CA-BF68-22C6E903C297}" type="sibTrans" cxnId="{992B6CEA-D8B2-4973-B85E-677940FB08AB}">
      <dgm:prSet/>
      <dgm:spPr/>
      <dgm:t>
        <a:bodyPr/>
        <a:lstStyle/>
        <a:p>
          <a:endParaRPr lang="en-GB"/>
        </a:p>
      </dgm:t>
    </dgm:pt>
    <dgm:pt modelId="{2018505D-1874-4902-908E-8FBBAC0EB0C2}">
      <dgm:prSet phldrT="[Text]" custT="1"/>
      <dgm:spPr/>
      <dgm:t>
        <a:bodyPr/>
        <a:lstStyle/>
        <a:p>
          <a:r>
            <a:rPr lang="en-GB" sz="2000" dirty="0" smtClean="0">
              <a:solidFill>
                <a:schemeClr val="tx1"/>
              </a:solidFill>
            </a:rPr>
            <a:t>Harmonizing across the world</a:t>
          </a:r>
        </a:p>
      </dgm:t>
    </dgm:pt>
    <dgm:pt modelId="{3E0F072F-BD72-4495-97BE-CF7E3D46A117}" type="parTrans" cxnId="{2141CF4F-1549-47AD-9237-DCF0B21F4785}">
      <dgm:prSet/>
      <dgm:spPr/>
      <dgm:t>
        <a:bodyPr/>
        <a:lstStyle/>
        <a:p>
          <a:endParaRPr lang="en-GB"/>
        </a:p>
      </dgm:t>
    </dgm:pt>
    <dgm:pt modelId="{C8CBB6FA-6441-42BB-BE3B-B72870878796}" type="sibTrans" cxnId="{2141CF4F-1549-47AD-9237-DCF0B21F4785}">
      <dgm:prSet/>
      <dgm:spPr/>
      <dgm:t>
        <a:bodyPr/>
        <a:lstStyle/>
        <a:p>
          <a:endParaRPr lang="en-GB"/>
        </a:p>
      </dgm:t>
    </dgm:pt>
    <dgm:pt modelId="{0BE85443-BA43-49CF-A609-76F7A4712DB8}" type="pres">
      <dgm:prSet presAssocID="{E83CFB6F-6BB4-4990-8360-425E46354EDE}" presName="arrowDiagram" presStyleCnt="0">
        <dgm:presLayoutVars>
          <dgm:chMax val="5"/>
          <dgm:dir/>
          <dgm:resizeHandles val="exact"/>
        </dgm:presLayoutVars>
      </dgm:prSet>
      <dgm:spPr/>
    </dgm:pt>
    <dgm:pt modelId="{D8EEF587-4705-492F-BB19-094314B92879}" type="pres">
      <dgm:prSet presAssocID="{E83CFB6F-6BB4-4990-8360-425E46354EDE}" presName="arrow" presStyleLbl="bgShp" presStyleIdx="0" presStyleCnt="1"/>
      <dgm:spPr/>
    </dgm:pt>
    <dgm:pt modelId="{F59369F9-7DA5-4789-A6A0-3C60B9D0F61E}" type="pres">
      <dgm:prSet presAssocID="{E83CFB6F-6BB4-4990-8360-425E46354EDE}" presName="arrowDiagram3" presStyleCnt="0"/>
      <dgm:spPr/>
    </dgm:pt>
    <dgm:pt modelId="{05F45488-BA3B-4DCE-9386-7A19964D59A7}" type="pres">
      <dgm:prSet presAssocID="{EB562BFA-EFBE-4FBD-B98E-AF44AED95C20}" presName="bullet3a" presStyleLbl="node1" presStyleIdx="0" presStyleCnt="3"/>
      <dgm:spPr/>
    </dgm:pt>
    <dgm:pt modelId="{9618BF87-CE8F-4E16-88E1-64959741B32A}" type="pres">
      <dgm:prSet presAssocID="{EB562BFA-EFBE-4FBD-B98E-AF44AED95C20}" presName="textBox3a" presStyleLbl="revTx" presStyleIdx="0" presStyleCnt="3" custScaleX="148503" custScaleY="52717" custLinFactNeighborX="18835" custLinFactNeighborY="-9338">
        <dgm:presLayoutVars>
          <dgm:bulletEnabled val="1"/>
        </dgm:presLayoutVars>
      </dgm:prSet>
      <dgm:spPr/>
      <dgm:t>
        <a:bodyPr/>
        <a:lstStyle/>
        <a:p>
          <a:endParaRPr lang="en-GB"/>
        </a:p>
      </dgm:t>
    </dgm:pt>
    <dgm:pt modelId="{D54F7AE9-3D59-421F-9309-1E49628C1F14}" type="pres">
      <dgm:prSet presAssocID="{F1F892EC-EABA-4A74-91EB-C40AF62BB957}" presName="bullet3b" presStyleLbl="node1" presStyleIdx="1" presStyleCnt="3" custLinFactX="20139" custLinFactNeighborX="100000" custLinFactNeighborY="-48122"/>
      <dgm:spPr/>
      <dgm:t>
        <a:bodyPr/>
        <a:lstStyle/>
        <a:p>
          <a:endParaRPr lang="en-GB"/>
        </a:p>
      </dgm:t>
    </dgm:pt>
    <dgm:pt modelId="{86804D4A-5FBB-4B45-BDF8-F4B0809B1069}" type="pres">
      <dgm:prSet presAssocID="{F1F892EC-EABA-4A74-91EB-C40AF62BB957}" presName="textBox3b" presStyleLbl="revTx" presStyleIdx="1" presStyleCnt="3" custScaleX="127269" custScaleY="35265" custLinFactNeighborX="-12311" custLinFactNeighborY="-13172">
        <dgm:presLayoutVars>
          <dgm:bulletEnabled val="1"/>
        </dgm:presLayoutVars>
      </dgm:prSet>
      <dgm:spPr/>
      <dgm:t>
        <a:bodyPr/>
        <a:lstStyle/>
        <a:p>
          <a:endParaRPr lang="en-GB"/>
        </a:p>
      </dgm:t>
    </dgm:pt>
    <dgm:pt modelId="{F71E0876-A854-4F34-9380-4B2940CE4B0F}" type="pres">
      <dgm:prSet presAssocID="{2018505D-1874-4902-908E-8FBBAC0EB0C2}" presName="bullet3c" presStyleLbl="node1" presStyleIdx="2" presStyleCnt="3"/>
      <dgm:spPr/>
    </dgm:pt>
    <dgm:pt modelId="{94729BE0-FBA3-4A3A-9DB9-B7C187BF99D9}" type="pres">
      <dgm:prSet presAssocID="{2018505D-1874-4902-908E-8FBBAC0EB0C2}" presName="textBox3c" presStyleLbl="revTx" presStyleIdx="2" presStyleCnt="3" custScaleX="114465" custScaleY="25773" custLinFactNeighborX="19041" custLinFactNeighborY="-34595">
        <dgm:presLayoutVars>
          <dgm:bulletEnabled val="1"/>
        </dgm:presLayoutVars>
      </dgm:prSet>
      <dgm:spPr/>
      <dgm:t>
        <a:bodyPr/>
        <a:lstStyle/>
        <a:p>
          <a:endParaRPr lang="en-GB"/>
        </a:p>
      </dgm:t>
    </dgm:pt>
  </dgm:ptLst>
  <dgm:cxnLst>
    <dgm:cxn modelId="{992B6CEA-D8B2-4973-B85E-677940FB08AB}" srcId="{E83CFB6F-6BB4-4990-8360-425E46354EDE}" destId="{F1F892EC-EABA-4A74-91EB-C40AF62BB957}" srcOrd="1" destOrd="0" parTransId="{2DB29C97-C7BF-44FB-A04E-BB10DD1878D4}" sibTransId="{0BA4B6A3-23D1-47CA-BF68-22C6E903C297}"/>
    <dgm:cxn modelId="{28CF7DA1-B126-4422-A379-6584FCBBC0D2}" type="presOf" srcId="{E83CFB6F-6BB4-4990-8360-425E46354EDE}" destId="{0BE85443-BA43-49CF-A609-76F7A4712DB8}" srcOrd="0" destOrd="0" presId="urn:microsoft.com/office/officeart/2005/8/layout/arrow2"/>
    <dgm:cxn modelId="{292D8C04-D236-4404-A27C-535EF712A13E}" type="presOf" srcId="{F1F892EC-EABA-4A74-91EB-C40AF62BB957}" destId="{86804D4A-5FBB-4B45-BDF8-F4B0809B1069}" srcOrd="0" destOrd="0" presId="urn:microsoft.com/office/officeart/2005/8/layout/arrow2"/>
    <dgm:cxn modelId="{F506DAE1-920D-463D-9D55-76F06099FF55}" type="presOf" srcId="{2018505D-1874-4902-908E-8FBBAC0EB0C2}" destId="{94729BE0-FBA3-4A3A-9DB9-B7C187BF99D9}" srcOrd="0" destOrd="0" presId="urn:microsoft.com/office/officeart/2005/8/layout/arrow2"/>
    <dgm:cxn modelId="{BDFEB57D-4A36-4744-AADD-ECD9DDA42D98}" type="presOf" srcId="{EB562BFA-EFBE-4FBD-B98E-AF44AED95C20}" destId="{9618BF87-CE8F-4E16-88E1-64959741B32A}" srcOrd="0" destOrd="0" presId="urn:microsoft.com/office/officeart/2005/8/layout/arrow2"/>
    <dgm:cxn modelId="{32E7B6D6-4A94-4F14-93C7-045E3996A6CC}" srcId="{E83CFB6F-6BB4-4990-8360-425E46354EDE}" destId="{EB562BFA-EFBE-4FBD-B98E-AF44AED95C20}" srcOrd="0" destOrd="0" parTransId="{065E3708-41C8-4647-B9DF-A062DB64E3CE}" sibTransId="{50F52FE3-7BD0-4AA4-8C07-B628C3E2DCCC}"/>
    <dgm:cxn modelId="{2141CF4F-1549-47AD-9237-DCF0B21F4785}" srcId="{E83CFB6F-6BB4-4990-8360-425E46354EDE}" destId="{2018505D-1874-4902-908E-8FBBAC0EB0C2}" srcOrd="2" destOrd="0" parTransId="{3E0F072F-BD72-4495-97BE-CF7E3D46A117}" sibTransId="{C8CBB6FA-6441-42BB-BE3B-B72870878796}"/>
    <dgm:cxn modelId="{D907D0A2-7B25-4EED-80A1-2B5EE1B90B95}" type="presParOf" srcId="{0BE85443-BA43-49CF-A609-76F7A4712DB8}" destId="{D8EEF587-4705-492F-BB19-094314B92879}" srcOrd="0" destOrd="0" presId="urn:microsoft.com/office/officeart/2005/8/layout/arrow2"/>
    <dgm:cxn modelId="{3D646348-965E-4849-87D0-AC82908CFD28}" type="presParOf" srcId="{0BE85443-BA43-49CF-A609-76F7A4712DB8}" destId="{F59369F9-7DA5-4789-A6A0-3C60B9D0F61E}" srcOrd="1" destOrd="0" presId="urn:microsoft.com/office/officeart/2005/8/layout/arrow2"/>
    <dgm:cxn modelId="{0AFA5BFD-6D84-44B2-913D-EFD21087D282}" type="presParOf" srcId="{F59369F9-7DA5-4789-A6A0-3C60B9D0F61E}" destId="{05F45488-BA3B-4DCE-9386-7A19964D59A7}" srcOrd="0" destOrd="0" presId="urn:microsoft.com/office/officeart/2005/8/layout/arrow2"/>
    <dgm:cxn modelId="{FEF770DD-82AC-4785-A17B-65F3B951C0CE}" type="presParOf" srcId="{F59369F9-7DA5-4789-A6A0-3C60B9D0F61E}" destId="{9618BF87-CE8F-4E16-88E1-64959741B32A}" srcOrd="1" destOrd="0" presId="urn:microsoft.com/office/officeart/2005/8/layout/arrow2"/>
    <dgm:cxn modelId="{4BF40995-8D26-49D2-80F5-6DC958733C96}" type="presParOf" srcId="{F59369F9-7DA5-4789-A6A0-3C60B9D0F61E}" destId="{D54F7AE9-3D59-421F-9309-1E49628C1F14}" srcOrd="2" destOrd="0" presId="urn:microsoft.com/office/officeart/2005/8/layout/arrow2"/>
    <dgm:cxn modelId="{69BD228A-ACC8-4593-824F-D3F954B4F0C3}" type="presParOf" srcId="{F59369F9-7DA5-4789-A6A0-3C60B9D0F61E}" destId="{86804D4A-5FBB-4B45-BDF8-F4B0809B1069}" srcOrd="3" destOrd="0" presId="urn:microsoft.com/office/officeart/2005/8/layout/arrow2"/>
    <dgm:cxn modelId="{279E0D09-AAA8-4131-893D-BE8CB48C2BF0}" type="presParOf" srcId="{F59369F9-7DA5-4789-A6A0-3C60B9D0F61E}" destId="{F71E0876-A854-4F34-9380-4B2940CE4B0F}" srcOrd="4" destOrd="0" presId="urn:microsoft.com/office/officeart/2005/8/layout/arrow2"/>
    <dgm:cxn modelId="{67AA20F6-D675-47FA-B521-3D5BBE10A182}" type="presParOf" srcId="{F59369F9-7DA5-4789-A6A0-3C60B9D0F61E}" destId="{94729BE0-FBA3-4A3A-9DB9-B7C187BF99D9}" srcOrd="5"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10340C-77AF-4C85-959C-75D3D46D06A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GB"/>
        </a:p>
      </dgm:t>
    </dgm:pt>
    <dgm:pt modelId="{79A4783C-1153-485C-A36E-F11B8B0A6598}">
      <dgm:prSet phldrT="[Text]" custT="1"/>
      <dgm:spPr/>
      <dgm:t>
        <a:bodyPr/>
        <a:lstStyle/>
        <a:p>
          <a:r>
            <a:rPr lang="en-GB" sz="2000" dirty="0" smtClean="0"/>
            <a:t>Centre for PRTR Data</a:t>
          </a:r>
          <a:endParaRPr lang="en-GB" sz="2000" dirty="0"/>
        </a:p>
      </dgm:t>
    </dgm:pt>
    <dgm:pt modelId="{240C3B14-F1F0-4672-A491-BC5C947DCCA2}" type="parTrans" cxnId="{BF75B17D-C2DF-47D1-AF3F-F32113C4EDF6}">
      <dgm:prSet/>
      <dgm:spPr/>
      <dgm:t>
        <a:bodyPr/>
        <a:lstStyle/>
        <a:p>
          <a:endParaRPr lang="en-GB" sz="4000"/>
        </a:p>
      </dgm:t>
    </dgm:pt>
    <dgm:pt modelId="{4C28B9F4-2EE5-43C9-96E4-9407C970AEA9}" type="sibTrans" cxnId="{BF75B17D-C2DF-47D1-AF3F-F32113C4EDF6}">
      <dgm:prSet/>
      <dgm:spPr/>
      <dgm:t>
        <a:bodyPr/>
        <a:lstStyle/>
        <a:p>
          <a:endParaRPr lang="en-GB" sz="4000"/>
        </a:p>
      </dgm:t>
    </dgm:pt>
    <dgm:pt modelId="{85629CDE-036E-4BC9-8D4F-75EA71A2E5DE}">
      <dgm:prSet phldrT="[Text]" custT="1"/>
      <dgm:spPr/>
      <dgm:t>
        <a:bodyPr/>
        <a:lstStyle/>
        <a:p>
          <a:r>
            <a:rPr lang="en-GB" sz="1600" dirty="0" smtClean="0"/>
            <a:t>Presenting national PRTR </a:t>
          </a:r>
          <a:r>
            <a:rPr lang="en-US" sz="1600" dirty="0" smtClean="0"/>
            <a:t>data at one Internet location</a:t>
          </a:r>
          <a:endParaRPr lang="en-GB" sz="1600" dirty="0"/>
        </a:p>
      </dgm:t>
    </dgm:pt>
    <dgm:pt modelId="{1C437832-A314-415E-93EB-B13C7D884A15}" type="parTrans" cxnId="{15D4D39B-3C16-45B1-A008-27AF6B4213D7}">
      <dgm:prSet/>
      <dgm:spPr/>
      <dgm:t>
        <a:bodyPr/>
        <a:lstStyle/>
        <a:p>
          <a:endParaRPr lang="en-GB" sz="4000"/>
        </a:p>
      </dgm:t>
    </dgm:pt>
    <dgm:pt modelId="{B7765E53-B48E-47A5-99F6-9B37A2BD6157}" type="sibTrans" cxnId="{15D4D39B-3C16-45B1-A008-27AF6B4213D7}">
      <dgm:prSet/>
      <dgm:spPr/>
      <dgm:t>
        <a:bodyPr/>
        <a:lstStyle/>
        <a:p>
          <a:endParaRPr lang="en-GB" sz="4000"/>
        </a:p>
      </dgm:t>
    </dgm:pt>
    <dgm:pt modelId="{479C3CC9-FF5D-44C4-AD14-B06D77B2D9AA}">
      <dgm:prSet phldrT="[Text]" custT="1"/>
      <dgm:spPr/>
      <dgm:t>
        <a:bodyPr/>
        <a:lstStyle/>
        <a:p>
          <a:r>
            <a:rPr lang="fr-FR" sz="2000" dirty="0" smtClean="0"/>
            <a:t>Resource Centre for Release Estimation Techniques</a:t>
          </a:r>
          <a:endParaRPr lang="en-GB" sz="2000" dirty="0"/>
        </a:p>
      </dgm:t>
    </dgm:pt>
    <dgm:pt modelId="{F4F233B7-335E-4CA6-81E7-CCF14F82F827}" type="parTrans" cxnId="{D2E6B5F7-4836-4138-A4B1-E8C2623604FB}">
      <dgm:prSet/>
      <dgm:spPr/>
      <dgm:t>
        <a:bodyPr/>
        <a:lstStyle/>
        <a:p>
          <a:endParaRPr lang="en-GB" sz="4000"/>
        </a:p>
      </dgm:t>
    </dgm:pt>
    <dgm:pt modelId="{7B7AFEC0-B8CD-41AD-A832-4E788CE29C99}" type="sibTrans" cxnId="{D2E6B5F7-4836-4138-A4B1-E8C2623604FB}">
      <dgm:prSet/>
      <dgm:spPr/>
      <dgm:t>
        <a:bodyPr/>
        <a:lstStyle/>
        <a:p>
          <a:endParaRPr lang="en-GB" sz="4000"/>
        </a:p>
      </dgm:t>
    </dgm:pt>
    <dgm:pt modelId="{CB485D82-BDAC-41C0-B838-5E9F175B9855}">
      <dgm:prSet phldrT="[Text]" custT="1"/>
      <dgm:spPr/>
      <dgm:t>
        <a:bodyPr/>
        <a:lstStyle/>
        <a:p>
          <a:r>
            <a:rPr lang="en-US" sz="1600" dirty="0" smtClean="0"/>
            <a:t>Providing information on available release </a:t>
          </a:r>
          <a:r>
            <a:rPr lang="en-GB" sz="1600" dirty="0" smtClean="0"/>
            <a:t>estimation techniques, overarching documents and general information</a:t>
          </a:r>
          <a:endParaRPr lang="en-GB" sz="1600" dirty="0"/>
        </a:p>
      </dgm:t>
    </dgm:pt>
    <dgm:pt modelId="{9B76294E-807F-44CF-83A4-FC727F415198}" type="parTrans" cxnId="{1F7E5F25-61DE-43FF-9DD0-EA21487FF678}">
      <dgm:prSet/>
      <dgm:spPr/>
      <dgm:t>
        <a:bodyPr/>
        <a:lstStyle/>
        <a:p>
          <a:endParaRPr lang="en-GB" sz="4000"/>
        </a:p>
      </dgm:t>
    </dgm:pt>
    <dgm:pt modelId="{1790C4B8-32ED-4120-AC7D-8E346B823B8F}" type="sibTrans" cxnId="{1F7E5F25-61DE-43FF-9DD0-EA21487FF678}">
      <dgm:prSet/>
      <dgm:spPr/>
      <dgm:t>
        <a:bodyPr/>
        <a:lstStyle/>
        <a:p>
          <a:endParaRPr lang="en-GB" sz="4000"/>
        </a:p>
      </dgm:t>
    </dgm:pt>
    <dgm:pt modelId="{340FDAD5-5E29-47D0-A11C-46F97079A04C}">
      <dgm:prSet phldrT="[Text]" custT="1"/>
      <dgm:spPr/>
      <dgm:t>
        <a:bodyPr/>
        <a:lstStyle/>
        <a:p>
          <a:r>
            <a:rPr lang="en-GB" sz="2000" dirty="0" smtClean="0"/>
            <a:t>PRTR.net</a:t>
          </a:r>
          <a:endParaRPr lang="en-GB" sz="2000" dirty="0"/>
        </a:p>
      </dgm:t>
    </dgm:pt>
    <dgm:pt modelId="{E329D804-54A0-4411-B5D0-E3DD1BB8A59E}" type="parTrans" cxnId="{D82810F6-65A2-4C71-A2ED-EAF0B7006918}">
      <dgm:prSet/>
      <dgm:spPr/>
      <dgm:t>
        <a:bodyPr/>
        <a:lstStyle/>
        <a:p>
          <a:endParaRPr lang="en-GB" sz="4000"/>
        </a:p>
      </dgm:t>
    </dgm:pt>
    <dgm:pt modelId="{1EBDBA6C-13F1-4079-A71E-DF9912286278}" type="sibTrans" cxnId="{D82810F6-65A2-4C71-A2ED-EAF0B7006918}">
      <dgm:prSet/>
      <dgm:spPr/>
      <dgm:t>
        <a:bodyPr/>
        <a:lstStyle/>
        <a:p>
          <a:endParaRPr lang="en-GB" sz="4000"/>
        </a:p>
      </dgm:t>
    </dgm:pt>
    <dgm:pt modelId="{4ADC2223-A267-4E19-AB24-D1321B8421DC}">
      <dgm:prSet phldrT="[Text]" custT="1"/>
      <dgm:spPr/>
      <dgm:t>
        <a:bodyPr/>
        <a:lstStyle/>
        <a:p>
          <a:r>
            <a:rPr lang="en-US" sz="1600" dirty="0" smtClean="0"/>
            <a:t>Providing a global portal to PRTR information and activities from countries and </a:t>
          </a:r>
          <a:r>
            <a:rPr lang="en-GB" sz="1600" dirty="0" smtClean="0"/>
            <a:t>organisations around the world, cooperated by UNECE and UNEP</a:t>
          </a:r>
          <a:endParaRPr lang="en-GB" sz="1600" dirty="0"/>
        </a:p>
      </dgm:t>
    </dgm:pt>
    <dgm:pt modelId="{7F4CBA34-F3AA-4C3E-B873-C43F458F768D}" type="parTrans" cxnId="{BF7A819F-5FC5-46E0-8F4F-ACC28B70CCBF}">
      <dgm:prSet/>
      <dgm:spPr/>
      <dgm:t>
        <a:bodyPr/>
        <a:lstStyle/>
        <a:p>
          <a:endParaRPr lang="en-GB" sz="4000"/>
        </a:p>
      </dgm:t>
    </dgm:pt>
    <dgm:pt modelId="{3A9A5CF5-130E-4D8D-B8A5-C4F38AAFA823}" type="sibTrans" cxnId="{BF7A819F-5FC5-46E0-8F4F-ACC28B70CCBF}">
      <dgm:prSet/>
      <dgm:spPr/>
      <dgm:t>
        <a:bodyPr/>
        <a:lstStyle/>
        <a:p>
          <a:endParaRPr lang="en-GB" sz="4000"/>
        </a:p>
      </dgm:t>
    </dgm:pt>
    <dgm:pt modelId="{BD7186AF-B408-4AD3-921F-6547AC21173E}" type="pres">
      <dgm:prSet presAssocID="{6A10340C-77AF-4C85-959C-75D3D46D06A0}" presName="linear" presStyleCnt="0">
        <dgm:presLayoutVars>
          <dgm:dir/>
          <dgm:animLvl val="lvl"/>
          <dgm:resizeHandles val="exact"/>
        </dgm:presLayoutVars>
      </dgm:prSet>
      <dgm:spPr/>
      <dgm:t>
        <a:bodyPr/>
        <a:lstStyle/>
        <a:p>
          <a:endParaRPr lang="en-GB"/>
        </a:p>
      </dgm:t>
    </dgm:pt>
    <dgm:pt modelId="{3C8F7A63-BC6C-4525-8180-2F135E38010A}" type="pres">
      <dgm:prSet presAssocID="{79A4783C-1153-485C-A36E-F11B8B0A6598}" presName="parentLin" presStyleCnt="0"/>
      <dgm:spPr/>
    </dgm:pt>
    <dgm:pt modelId="{53A6682B-667A-4EB7-9C49-54D382B3E2CB}" type="pres">
      <dgm:prSet presAssocID="{79A4783C-1153-485C-A36E-F11B8B0A6598}" presName="parentLeftMargin" presStyleLbl="node1" presStyleIdx="0" presStyleCnt="3"/>
      <dgm:spPr/>
      <dgm:t>
        <a:bodyPr/>
        <a:lstStyle/>
        <a:p>
          <a:endParaRPr lang="en-GB"/>
        </a:p>
      </dgm:t>
    </dgm:pt>
    <dgm:pt modelId="{B3243A9B-5B7B-440C-B560-E88C9D6FB534}" type="pres">
      <dgm:prSet presAssocID="{79A4783C-1153-485C-A36E-F11B8B0A6598}" presName="parentText" presStyleLbl="node1" presStyleIdx="0" presStyleCnt="3">
        <dgm:presLayoutVars>
          <dgm:chMax val="0"/>
          <dgm:bulletEnabled val="1"/>
        </dgm:presLayoutVars>
      </dgm:prSet>
      <dgm:spPr/>
      <dgm:t>
        <a:bodyPr/>
        <a:lstStyle/>
        <a:p>
          <a:endParaRPr lang="en-GB"/>
        </a:p>
      </dgm:t>
    </dgm:pt>
    <dgm:pt modelId="{8F15FDF8-EEB5-4827-8852-A41193D48069}" type="pres">
      <dgm:prSet presAssocID="{79A4783C-1153-485C-A36E-F11B8B0A6598}" presName="negativeSpace" presStyleCnt="0"/>
      <dgm:spPr/>
    </dgm:pt>
    <dgm:pt modelId="{479E179F-7710-4574-99D8-0CE4E800B76C}" type="pres">
      <dgm:prSet presAssocID="{79A4783C-1153-485C-A36E-F11B8B0A6598}" presName="childText" presStyleLbl="conFgAcc1" presStyleIdx="0" presStyleCnt="3">
        <dgm:presLayoutVars>
          <dgm:bulletEnabled val="1"/>
        </dgm:presLayoutVars>
      </dgm:prSet>
      <dgm:spPr/>
      <dgm:t>
        <a:bodyPr/>
        <a:lstStyle/>
        <a:p>
          <a:endParaRPr lang="en-GB"/>
        </a:p>
      </dgm:t>
    </dgm:pt>
    <dgm:pt modelId="{C28A4120-964C-413F-BE95-0E6F125BD2C6}" type="pres">
      <dgm:prSet presAssocID="{4C28B9F4-2EE5-43C9-96E4-9407C970AEA9}" presName="spaceBetweenRectangles" presStyleCnt="0"/>
      <dgm:spPr/>
    </dgm:pt>
    <dgm:pt modelId="{2AC995EF-39B0-41E5-8616-43E9D514AA7B}" type="pres">
      <dgm:prSet presAssocID="{479C3CC9-FF5D-44C4-AD14-B06D77B2D9AA}" presName="parentLin" presStyleCnt="0"/>
      <dgm:spPr/>
    </dgm:pt>
    <dgm:pt modelId="{426D9280-37D5-40F6-A4AC-606372405E11}" type="pres">
      <dgm:prSet presAssocID="{479C3CC9-FF5D-44C4-AD14-B06D77B2D9AA}" presName="parentLeftMargin" presStyleLbl="node1" presStyleIdx="0" presStyleCnt="3"/>
      <dgm:spPr/>
      <dgm:t>
        <a:bodyPr/>
        <a:lstStyle/>
        <a:p>
          <a:endParaRPr lang="en-GB"/>
        </a:p>
      </dgm:t>
    </dgm:pt>
    <dgm:pt modelId="{A05AEE6A-907D-4D9A-94C2-08101D4DC8A8}" type="pres">
      <dgm:prSet presAssocID="{479C3CC9-FF5D-44C4-AD14-B06D77B2D9AA}" presName="parentText" presStyleLbl="node1" presStyleIdx="1" presStyleCnt="3">
        <dgm:presLayoutVars>
          <dgm:chMax val="0"/>
          <dgm:bulletEnabled val="1"/>
        </dgm:presLayoutVars>
      </dgm:prSet>
      <dgm:spPr/>
      <dgm:t>
        <a:bodyPr/>
        <a:lstStyle/>
        <a:p>
          <a:endParaRPr lang="en-GB"/>
        </a:p>
      </dgm:t>
    </dgm:pt>
    <dgm:pt modelId="{D59D19A7-9F08-4528-BE94-A48A53BEFB21}" type="pres">
      <dgm:prSet presAssocID="{479C3CC9-FF5D-44C4-AD14-B06D77B2D9AA}" presName="negativeSpace" presStyleCnt="0"/>
      <dgm:spPr/>
    </dgm:pt>
    <dgm:pt modelId="{50DF8367-C53E-40A2-89F0-E05FBFB227B1}" type="pres">
      <dgm:prSet presAssocID="{479C3CC9-FF5D-44C4-AD14-B06D77B2D9AA}" presName="childText" presStyleLbl="conFgAcc1" presStyleIdx="1" presStyleCnt="3">
        <dgm:presLayoutVars>
          <dgm:bulletEnabled val="1"/>
        </dgm:presLayoutVars>
      </dgm:prSet>
      <dgm:spPr/>
      <dgm:t>
        <a:bodyPr/>
        <a:lstStyle/>
        <a:p>
          <a:endParaRPr lang="en-GB"/>
        </a:p>
      </dgm:t>
    </dgm:pt>
    <dgm:pt modelId="{0F6E37A3-C8C2-494F-A864-505A1D2F4938}" type="pres">
      <dgm:prSet presAssocID="{7B7AFEC0-B8CD-41AD-A832-4E788CE29C99}" presName="spaceBetweenRectangles" presStyleCnt="0"/>
      <dgm:spPr/>
    </dgm:pt>
    <dgm:pt modelId="{A84858AA-DC8C-4760-A720-39CB02E3FF17}" type="pres">
      <dgm:prSet presAssocID="{340FDAD5-5E29-47D0-A11C-46F97079A04C}" presName="parentLin" presStyleCnt="0"/>
      <dgm:spPr/>
    </dgm:pt>
    <dgm:pt modelId="{322C4658-CE96-4583-B1FE-27A77341D3BE}" type="pres">
      <dgm:prSet presAssocID="{340FDAD5-5E29-47D0-A11C-46F97079A04C}" presName="parentLeftMargin" presStyleLbl="node1" presStyleIdx="1" presStyleCnt="3"/>
      <dgm:spPr/>
      <dgm:t>
        <a:bodyPr/>
        <a:lstStyle/>
        <a:p>
          <a:endParaRPr lang="en-GB"/>
        </a:p>
      </dgm:t>
    </dgm:pt>
    <dgm:pt modelId="{16815505-1B7F-4EA5-A973-E08092B2AB07}" type="pres">
      <dgm:prSet presAssocID="{340FDAD5-5E29-47D0-A11C-46F97079A04C}" presName="parentText" presStyleLbl="node1" presStyleIdx="2" presStyleCnt="3">
        <dgm:presLayoutVars>
          <dgm:chMax val="0"/>
          <dgm:bulletEnabled val="1"/>
        </dgm:presLayoutVars>
      </dgm:prSet>
      <dgm:spPr/>
      <dgm:t>
        <a:bodyPr/>
        <a:lstStyle/>
        <a:p>
          <a:endParaRPr lang="en-GB"/>
        </a:p>
      </dgm:t>
    </dgm:pt>
    <dgm:pt modelId="{0FE99A6E-CF4D-473D-BB66-E84A8AB4D200}" type="pres">
      <dgm:prSet presAssocID="{340FDAD5-5E29-47D0-A11C-46F97079A04C}" presName="negativeSpace" presStyleCnt="0"/>
      <dgm:spPr/>
    </dgm:pt>
    <dgm:pt modelId="{2237AF14-6EF5-4976-B24D-AA3B44E1397B}" type="pres">
      <dgm:prSet presAssocID="{340FDAD5-5E29-47D0-A11C-46F97079A04C}" presName="childText" presStyleLbl="conFgAcc1" presStyleIdx="2" presStyleCnt="3">
        <dgm:presLayoutVars>
          <dgm:bulletEnabled val="1"/>
        </dgm:presLayoutVars>
      </dgm:prSet>
      <dgm:spPr/>
      <dgm:t>
        <a:bodyPr/>
        <a:lstStyle/>
        <a:p>
          <a:endParaRPr lang="en-GB"/>
        </a:p>
      </dgm:t>
    </dgm:pt>
  </dgm:ptLst>
  <dgm:cxnLst>
    <dgm:cxn modelId="{AA6E1F82-2CCC-456E-9A1B-589977D01732}" type="presOf" srcId="{CB485D82-BDAC-41C0-B838-5E9F175B9855}" destId="{50DF8367-C53E-40A2-89F0-E05FBFB227B1}" srcOrd="0" destOrd="0" presId="urn:microsoft.com/office/officeart/2005/8/layout/list1"/>
    <dgm:cxn modelId="{D82810F6-65A2-4C71-A2ED-EAF0B7006918}" srcId="{6A10340C-77AF-4C85-959C-75D3D46D06A0}" destId="{340FDAD5-5E29-47D0-A11C-46F97079A04C}" srcOrd="2" destOrd="0" parTransId="{E329D804-54A0-4411-B5D0-E3DD1BB8A59E}" sibTransId="{1EBDBA6C-13F1-4079-A71E-DF9912286278}"/>
    <dgm:cxn modelId="{F5E65463-4691-42F0-A14A-65F25121E041}" type="presOf" srcId="{4ADC2223-A267-4E19-AB24-D1321B8421DC}" destId="{2237AF14-6EF5-4976-B24D-AA3B44E1397B}" srcOrd="0" destOrd="0" presId="urn:microsoft.com/office/officeart/2005/8/layout/list1"/>
    <dgm:cxn modelId="{15D4D39B-3C16-45B1-A008-27AF6B4213D7}" srcId="{79A4783C-1153-485C-A36E-F11B8B0A6598}" destId="{85629CDE-036E-4BC9-8D4F-75EA71A2E5DE}" srcOrd="0" destOrd="0" parTransId="{1C437832-A314-415E-93EB-B13C7D884A15}" sibTransId="{B7765E53-B48E-47A5-99F6-9B37A2BD6157}"/>
    <dgm:cxn modelId="{82FCBBD9-4EAD-49C6-932A-4FC0DB13F320}" type="presOf" srcId="{79A4783C-1153-485C-A36E-F11B8B0A6598}" destId="{53A6682B-667A-4EB7-9C49-54D382B3E2CB}" srcOrd="0" destOrd="0" presId="urn:microsoft.com/office/officeart/2005/8/layout/list1"/>
    <dgm:cxn modelId="{BF7A819F-5FC5-46E0-8F4F-ACC28B70CCBF}" srcId="{340FDAD5-5E29-47D0-A11C-46F97079A04C}" destId="{4ADC2223-A267-4E19-AB24-D1321B8421DC}" srcOrd="0" destOrd="0" parTransId="{7F4CBA34-F3AA-4C3E-B873-C43F458F768D}" sibTransId="{3A9A5CF5-130E-4D8D-B8A5-C4F38AAFA823}"/>
    <dgm:cxn modelId="{F80819C1-49A9-42BF-B05C-2E8E13F87D2A}" type="presOf" srcId="{6A10340C-77AF-4C85-959C-75D3D46D06A0}" destId="{BD7186AF-B408-4AD3-921F-6547AC21173E}" srcOrd="0" destOrd="0" presId="urn:microsoft.com/office/officeart/2005/8/layout/list1"/>
    <dgm:cxn modelId="{1A33EA64-B000-41CE-B099-F4C0C2B91893}" type="presOf" srcId="{479C3CC9-FF5D-44C4-AD14-B06D77B2D9AA}" destId="{426D9280-37D5-40F6-A4AC-606372405E11}" srcOrd="0" destOrd="0" presId="urn:microsoft.com/office/officeart/2005/8/layout/list1"/>
    <dgm:cxn modelId="{E7DB466E-3E65-4EEE-AF36-541CF073C23E}" type="presOf" srcId="{85629CDE-036E-4BC9-8D4F-75EA71A2E5DE}" destId="{479E179F-7710-4574-99D8-0CE4E800B76C}" srcOrd="0" destOrd="0" presId="urn:microsoft.com/office/officeart/2005/8/layout/list1"/>
    <dgm:cxn modelId="{16F31C87-808D-45F5-AA17-3CEB700BBD0E}" type="presOf" srcId="{79A4783C-1153-485C-A36E-F11B8B0A6598}" destId="{B3243A9B-5B7B-440C-B560-E88C9D6FB534}" srcOrd="1" destOrd="0" presId="urn:microsoft.com/office/officeart/2005/8/layout/list1"/>
    <dgm:cxn modelId="{CE77FEEA-6011-4577-B4BA-470852AF846C}" type="presOf" srcId="{479C3CC9-FF5D-44C4-AD14-B06D77B2D9AA}" destId="{A05AEE6A-907D-4D9A-94C2-08101D4DC8A8}" srcOrd="1" destOrd="0" presId="urn:microsoft.com/office/officeart/2005/8/layout/list1"/>
    <dgm:cxn modelId="{5BD5FE01-A2B5-40C5-9BF8-7ECF7EB6B4D1}" type="presOf" srcId="{340FDAD5-5E29-47D0-A11C-46F97079A04C}" destId="{322C4658-CE96-4583-B1FE-27A77341D3BE}" srcOrd="0" destOrd="0" presId="urn:microsoft.com/office/officeart/2005/8/layout/list1"/>
    <dgm:cxn modelId="{1F7E5F25-61DE-43FF-9DD0-EA21487FF678}" srcId="{479C3CC9-FF5D-44C4-AD14-B06D77B2D9AA}" destId="{CB485D82-BDAC-41C0-B838-5E9F175B9855}" srcOrd="0" destOrd="0" parTransId="{9B76294E-807F-44CF-83A4-FC727F415198}" sibTransId="{1790C4B8-32ED-4120-AC7D-8E346B823B8F}"/>
    <dgm:cxn modelId="{65F24358-2B99-4864-8407-6C4D8A077102}" type="presOf" srcId="{340FDAD5-5E29-47D0-A11C-46F97079A04C}" destId="{16815505-1B7F-4EA5-A973-E08092B2AB07}" srcOrd="1" destOrd="0" presId="urn:microsoft.com/office/officeart/2005/8/layout/list1"/>
    <dgm:cxn modelId="{D2E6B5F7-4836-4138-A4B1-E8C2623604FB}" srcId="{6A10340C-77AF-4C85-959C-75D3D46D06A0}" destId="{479C3CC9-FF5D-44C4-AD14-B06D77B2D9AA}" srcOrd="1" destOrd="0" parTransId="{F4F233B7-335E-4CA6-81E7-CCF14F82F827}" sibTransId="{7B7AFEC0-B8CD-41AD-A832-4E788CE29C99}"/>
    <dgm:cxn modelId="{BF75B17D-C2DF-47D1-AF3F-F32113C4EDF6}" srcId="{6A10340C-77AF-4C85-959C-75D3D46D06A0}" destId="{79A4783C-1153-485C-A36E-F11B8B0A6598}" srcOrd="0" destOrd="0" parTransId="{240C3B14-F1F0-4672-A491-BC5C947DCCA2}" sibTransId="{4C28B9F4-2EE5-43C9-96E4-9407C970AEA9}"/>
    <dgm:cxn modelId="{9B266030-482C-411D-B6D9-A4B6A214A382}" type="presParOf" srcId="{BD7186AF-B408-4AD3-921F-6547AC21173E}" destId="{3C8F7A63-BC6C-4525-8180-2F135E38010A}" srcOrd="0" destOrd="0" presId="urn:microsoft.com/office/officeart/2005/8/layout/list1"/>
    <dgm:cxn modelId="{F4E52EAF-E780-4350-B2DA-15851E776C7D}" type="presParOf" srcId="{3C8F7A63-BC6C-4525-8180-2F135E38010A}" destId="{53A6682B-667A-4EB7-9C49-54D382B3E2CB}" srcOrd="0" destOrd="0" presId="urn:microsoft.com/office/officeart/2005/8/layout/list1"/>
    <dgm:cxn modelId="{0736EF83-F9A5-4BD0-8342-8C0FB7A66A1D}" type="presParOf" srcId="{3C8F7A63-BC6C-4525-8180-2F135E38010A}" destId="{B3243A9B-5B7B-440C-B560-E88C9D6FB534}" srcOrd="1" destOrd="0" presId="urn:microsoft.com/office/officeart/2005/8/layout/list1"/>
    <dgm:cxn modelId="{ED23FBF4-B383-43FA-B8E9-EEF77400745A}" type="presParOf" srcId="{BD7186AF-B408-4AD3-921F-6547AC21173E}" destId="{8F15FDF8-EEB5-4827-8852-A41193D48069}" srcOrd="1" destOrd="0" presId="urn:microsoft.com/office/officeart/2005/8/layout/list1"/>
    <dgm:cxn modelId="{C38356A2-85D5-4F49-9440-352260EF667A}" type="presParOf" srcId="{BD7186AF-B408-4AD3-921F-6547AC21173E}" destId="{479E179F-7710-4574-99D8-0CE4E800B76C}" srcOrd="2" destOrd="0" presId="urn:microsoft.com/office/officeart/2005/8/layout/list1"/>
    <dgm:cxn modelId="{2C3F4395-230A-47DE-9521-D967E1FD5665}" type="presParOf" srcId="{BD7186AF-B408-4AD3-921F-6547AC21173E}" destId="{C28A4120-964C-413F-BE95-0E6F125BD2C6}" srcOrd="3" destOrd="0" presId="urn:microsoft.com/office/officeart/2005/8/layout/list1"/>
    <dgm:cxn modelId="{5637314D-5B08-4D57-A062-D70DA3C2B285}" type="presParOf" srcId="{BD7186AF-B408-4AD3-921F-6547AC21173E}" destId="{2AC995EF-39B0-41E5-8616-43E9D514AA7B}" srcOrd="4" destOrd="0" presId="urn:microsoft.com/office/officeart/2005/8/layout/list1"/>
    <dgm:cxn modelId="{5F00BCDA-504B-4680-A85C-330A25106C6B}" type="presParOf" srcId="{2AC995EF-39B0-41E5-8616-43E9D514AA7B}" destId="{426D9280-37D5-40F6-A4AC-606372405E11}" srcOrd="0" destOrd="0" presId="urn:microsoft.com/office/officeart/2005/8/layout/list1"/>
    <dgm:cxn modelId="{C2D6BB6F-9B1C-4DF1-BB39-2A7BA4776CEC}" type="presParOf" srcId="{2AC995EF-39B0-41E5-8616-43E9D514AA7B}" destId="{A05AEE6A-907D-4D9A-94C2-08101D4DC8A8}" srcOrd="1" destOrd="0" presId="urn:microsoft.com/office/officeart/2005/8/layout/list1"/>
    <dgm:cxn modelId="{F0198CEC-D254-43C4-B9E9-895AD52F05F8}" type="presParOf" srcId="{BD7186AF-B408-4AD3-921F-6547AC21173E}" destId="{D59D19A7-9F08-4528-BE94-A48A53BEFB21}" srcOrd="5" destOrd="0" presId="urn:microsoft.com/office/officeart/2005/8/layout/list1"/>
    <dgm:cxn modelId="{C0BACB7D-619F-4C88-9D70-B823CEB30C5E}" type="presParOf" srcId="{BD7186AF-B408-4AD3-921F-6547AC21173E}" destId="{50DF8367-C53E-40A2-89F0-E05FBFB227B1}" srcOrd="6" destOrd="0" presId="urn:microsoft.com/office/officeart/2005/8/layout/list1"/>
    <dgm:cxn modelId="{001AFAB4-D036-43B6-B1FE-0944C54019CD}" type="presParOf" srcId="{BD7186AF-B408-4AD3-921F-6547AC21173E}" destId="{0F6E37A3-C8C2-494F-A864-505A1D2F4938}" srcOrd="7" destOrd="0" presId="urn:microsoft.com/office/officeart/2005/8/layout/list1"/>
    <dgm:cxn modelId="{C0269A52-2A8B-40ED-93E5-C8AD5DE4281B}" type="presParOf" srcId="{BD7186AF-B408-4AD3-921F-6547AC21173E}" destId="{A84858AA-DC8C-4760-A720-39CB02E3FF17}" srcOrd="8" destOrd="0" presId="urn:microsoft.com/office/officeart/2005/8/layout/list1"/>
    <dgm:cxn modelId="{ABDA3184-4868-4D0C-916C-B67B26DCCE57}" type="presParOf" srcId="{A84858AA-DC8C-4760-A720-39CB02E3FF17}" destId="{322C4658-CE96-4583-B1FE-27A77341D3BE}" srcOrd="0" destOrd="0" presId="urn:microsoft.com/office/officeart/2005/8/layout/list1"/>
    <dgm:cxn modelId="{1906C665-B601-4D34-ACEF-7272BFA7EE9C}" type="presParOf" srcId="{A84858AA-DC8C-4760-A720-39CB02E3FF17}" destId="{16815505-1B7F-4EA5-A973-E08092B2AB07}" srcOrd="1" destOrd="0" presId="urn:microsoft.com/office/officeart/2005/8/layout/list1"/>
    <dgm:cxn modelId="{8BEB5F85-BDFD-4F16-837B-BA0AAD593CE4}" type="presParOf" srcId="{BD7186AF-B408-4AD3-921F-6547AC21173E}" destId="{0FE99A6E-CF4D-473D-BB66-E84A8AB4D200}" srcOrd="9" destOrd="0" presId="urn:microsoft.com/office/officeart/2005/8/layout/list1"/>
    <dgm:cxn modelId="{3A583C93-35CD-48E9-ACF8-77588C74EFF8}" type="presParOf" srcId="{BD7186AF-B408-4AD3-921F-6547AC21173E}" destId="{2237AF14-6EF5-4976-B24D-AA3B44E1397B}"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EEF587-4705-492F-BB19-094314B92879}">
      <dsp:nvSpPr>
        <dsp:cNvPr id="0" name=""/>
        <dsp:cNvSpPr/>
      </dsp:nvSpPr>
      <dsp:spPr>
        <a:xfrm>
          <a:off x="0" y="24010"/>
          <a:ext cx="8218487" cy="5136554"/>
        </a:xfrm>
        <a:prstGeom prst="swooshArrow">
          <a:avLst>
            <a:gd name="adj1" fmla="val 25000"/>
            <a:gd name="adj2" fmla="val 25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5F45488-BA3B-4DCE-9386-7A19964D59A7}">
      <dsp:nvSpPr>
        <dsp:cNvPr id="0" name=""/>
        <dsp:cNvSpPr/>
      </dsp:nvSpPr>
      <dsp:spPr>
        <a:xfrm>
          <a:off x="1043747" y="3569260"/>
          <a:ext cx="213680" cy="213680"/>
        </a:xfrm>
        <a:prstGeom prst="ellipse">
          <a:avLst/>
        </a:prstGeom>
        <a:solidFill>
          <a:schemeClr val="accent2">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sp>
    <dsp:sp modelId="{9618BF87-CE8F-4E16-88E1-64959741B32A}">
      <dsp:nvSpPr>
        <dsp:cNvPr id="0" name=""/>
        <dsp:cNvSpPr/>
      </dsp:nvSpPr>
      <dsp:spPr>
        <a:xfrm>
          <a:off x="1046867" y="3888431"/>
          <a:ext cx="2843695" cy="782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225" tIns="0" rIns="0" bIns="0" numCol="1" spcCol="1270" anchor="t" anchorCtr="0">
          <a:noAutofit/>
        </a:bodyPr>
        <a:lstStyle/>
        <a:p>
          <a:pPr lvl="0" algn="l" defTabSz="889000">
            <a:lnSpc>
              <a:spcPct val="90000"/>
            </a:lnSpc>
            <a:spcBef>
              <a:spcPct val="0"/>
            </a:spcBef>
            <a:spcAft>
              <a:spcPct val="35000"/>
            </a:spcAft>
          </a:pPr>
          <a:r>
            <a:rPr lang="en-GB" sz="2000" kern="1200" dirty="0" smtClean="0"/>
            <a:t>Setting up PRTRs</a:t>
          </a:r>
        </a:p>
      </dsp:txBody>
      <dsp:txXfrm>
        <a:off x="1046867" y="3888431"/>
        <a:ext cx="2843695" cy="782564"/>
      </dsp:txXfrm>
    </dsp:sp>
    <dsp:sp modelId="{D54F7AE9-3D59-421F-9309-1E49628C1F14}">
      <dsp:nvSpPr>
        <dsp:cNvPr id="0" name=""/>
        <dsp:cNvSpPr/>
      </dsp:nvSpPr>
      <dsp:spPr>
        <a:xfrm>
          <a:off x="3393950" y="1987264"/>
          <a:ext cx="386268" cy="386268"/>
        </a:xfrm>
        <a:prstGeom prst="ellipse">
          <a:avLst/>
        </a:prstGeom>
        <a:solidFill>
          <a:schemeClr val="accent3">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sp>
    <dsp:sp modelId="{86804D4A-5FBB-4B45-BDF8-F4B0809B1069}">
      <dsp:nvSpPr>
        <dsp:cNvPr id="0" name=""/>
        <dsp:cNvSpPr/>
      </dsp:nvSpPr>
      <dsp:spPr>
        <a:xfrm>
          <a:off x="2611266" y="2902656"/>
          <a:ext cx="2510300" cy="9854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4676" tIns="0" rIns="0" bIns="0" numCol="1" spcCol="1270" anchor="t" anchorCtr="0">
          <a:noAutofit/>
        </a:bodyPr>
        <a:lstStyle/>
        <a:p>
          <a:pPr lvl="0" algn="l" defTabSz="889000">
            <a:lnSpc>
              <a:spcPct val="90000"/>
            </a:lnSpc>
            <a:spcBef>
              <a:spcPct val="0"/>
            </a:spcBef>
            <a:spcAft>
              <a:spcPct val="35000"/>
            </a:spcAft>
          </a:pPr>
          <a:r>
            <a:rPr lang="en-GB" sz="2000" kern="1200" dirty="0" smtClean="0"/>
            <a:t>Improving PRTR</a:t>
          </a:r>
        </a:p>
      </dsp:txBody>
      <dsp:txXfrm>
        <a:off x="2611266" y="2902656"/>
        <a:ext cx="2510300" cy="985404"/>
      </dsp:txXfrm>
    </dsp:sp>
    <dsp:sp modelId="{F71E0876-A854-4F34-9380-4B2940CE4B0F}">
      <dsp:nvSpPr>
        <dsp:cNvPr id="0" name=""/>
        <dsp:cNvSpPr/>
      </dsp:nvSpPr>
      <dsp:spPr>
        <a:xfrm>
          <a:off x="5198193" y="1323559"/>
          <a:ext cx="534201" cy="534201"/>
        </a:xfrm>
        <a:prstGeom prst="ellipse">
          <a:avLst/>
        </a:prstGeom>
        <a:solidFill>
          <a:schemeClr val="accent4">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sp>
    <dsp:sp modelId="{94729BE0-FBA3-4A3A-9DB9-B7C187BF99D9}">
      <dsp:nvSpPr>
        <dsp:cNvPr id="0" name=""/>
        <dsp:cNvSpPr/>
      </dsp:nvSpPr>
      <dsp:spPr>
        <a:xfrm>
          <a:off x="5698209" y="1680567"/>
          <a:ext cx="2257749" cy="9200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3062" tIns="0" rIns="0" bIns="0" numCol="1" spcCol="1270" anchor="t" anchorCtr="0">
          <a:noAutofit/>
        </a:bodyPr>
        <a:lstStyle/>
        <a:p>
          <a:pPr lvl="0" algn="l" defTabSz="889000">
            <a:lnSpc>
              <a:spcPct val="90000"/>
            </a:lnSpc>
            <a:spcBef>
              <a:spcPct val="0"/>
            </a:spcBef>
            <a:spcAft>
              <a:spcPct val="35000"/>
            </a:spcAft>
          </a:pPr>
          <a:r>
            <a:rPr lang="en-GB" sz="2000" kern="1200" dirty="0" smtClean="0">
              <a:solidFill>
                <a:schemeClr val="tx1"/>
              </a:solidFill>
            </a:rPr>
            <a:t>Harmonizing across the world</a:t>
          </a:r>
        </a:p>
      </dsp:txBody>
      <dsp:txXfrm>
        <a:off x="5698209" y="1680567"/>
        <a:ext cx="2257749" cy="9200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9E179F-7710-4574-99D8-0CE4E800B76C}">
      <dsp:nvSpPr>
        <dsp:cNvPr id="0" name=""/>
        <dsp:cNvSpPr/>
      </dsp:nvSpPr>
      <dsp:spPr>
        <a:xfrm>
          <a:off x="0" y="389813"/>
          <a:ext cx="5112568" cy="10395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6792" tIns="499872" rIns="396792" bIns="113792" numCol="1" spcCol="1270" anchor="t" anchorCtr="0">
          <a:noAutofit/>
        </a:bodyPr>
        <a:lstStyle/>
        <a:p>
          <a:pPr marL="171450" lvl="1" indent="-171450" algn="l" defTabSz="711200">
            <a:lnSpc>
              <a:spcPct val="90000"/>
            </a:lnSpc>
            <a:spcBef>
              <a:spcPct val="0"/>
            </a:spcBef>
            <a:spcAft>
              <a:spcPct val="15000"/>
            </a:spcAft>
            <a:buChar char="••"/>
          </a:pPr>
          <a:r>
            <a:rPr lang="en-GB" sz="1600" kern="1200" dirty="0" smtClean="0"/>
            <a:t>Presenting national PRTR </a:t>
          </a:r>
          <a:r>
            <a:rPr lang="en-US" sz="1600" kern="1200" dirty="0" smtClean="0"/>
            <a:t>data at one Internet location</a:t>
          </a:r>
          <a:endParaRPr lang="en-GB" sz="1600" kern="1200" dirty="0"/>
        </a:p>
      </dsp:txBody>
      <dsp:txXfrm>
        <a:off x="0" y="389813"/>
        <a:ext cx="5112568" cy="1039500"/>
      </dsp:txXfrm>
    </dsp:sp>
    <dsp:sp modelId="{B3243A9B-5B7B-440C-B560-E88C9D6FB534}">
      <dsp:nvSpPr>
        <dsp:cNvPr id="0" name=""/>
        <dsp:cNvSpPr/>
      </dsp:nvSpPr>
      <dsp:spPr>
        <a:xfrm>
          <a:off x="255628" y="35573"/>
          <a:ext cx="3578797" cy="70848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270" tIns="0" rIns="135270" bIns="0" numCol="1" spcCol="1270" anchor="ctr" anchorCtr="0">
          <a:noAutofit/>
        </a:bodyPr>
        <a:lstStyle/>
        <a:p>
          <a:pPr lvl="0" algn="l" defTabSz="889000">
            <a:lnSpc>
              <a:spcPct val="90000"/>
            </a:lnSpc>
            <a:spcBef>
              <a:spcPct val="0"/>
            </a:spcBef>
            <a:spcAft>
              <a:spcPct val="35000"/>
            </a:spcAft>
          </a:pPr>
          <a:r>
            <a:rPr lang="en-GB" sz="2000" kern="1200" dirty="0" smtClean="0"/>
            <a:t>Centre for PRTR Data</a:t>
          </a:r>
          <a:endParaRPr lang="en-GB" sz="2000" kern="1200" dirty="0"/>
        </a:p>
      </dsp:txBody>
      <dsp:txXfrm>
        <a:off x="290213" y="70158"/>
        <a:ext cx="3509627" cy="639310"/>
      </dsp:txXfrm>
    </dsp:sp>
    <dsp:sp modelId="{50DF8367-C53E-40A2-89F0-E05FBFB227B1}">
      <dsp:nvSpPr>
        <dsp:cNvPr id="0" name=""/>
        <dsp:cNvSpPr/>
      </dsp:nvSpPr>
      <dsp:spPr>
        <a:xfrm>
          <a:off x="0" y="1913153"/>
          <a:ext cx="5112568" cy="12474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6792" tIns="499872" rIns="396792"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Providing information on available release </a:t>
          </a:r>
          <a:r>
            <a:rPr lang="en-GB" sz="1600" kern="1200" dirty="0" smtClean="0"/>
            <a:t>estimation techniques, overarching documents and general information</a:t>
          </a:r>
          <a:endParaRPr lang="en-GB" sz="1600" kern="1200" dirty="0"/>
        </a:p>
      </dsp:txBody>
      <dsp:txXfrm>
        <a:off x="0" y="1913153"/>
        <a:ext cx="5112568" cy="1247400"/>
      </dsp:txXfrm>
    </dsp:sp>
    <dsp:sp modelId="{A05AEE6A-907D-4D9A-94C2-08101D4DC8A8}">
      <dsp:nvSpPr>
        <dsp:cNvPr id="0" name=""/>
        <dsp:cNvSpPr/>
      </dsp:nvSpPr>
      <dsp:spPr>
        <a:xfrm>
          <a:off x="255628" y="1558913"/>
          <a:ext cx="3578797" cy="70848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270" tIns="0" rIns="135270" bIns="0" numCol="1" spcCol="1270" anchor="ctr" anchorCtr="0">
          <a:noAutofit/>
        </a:bodyPr>
        <a:lstStyle/>
        <a:p>
          <a:pPr lvl="0" algn="l" defTabSz="889000">
            <a:lnSpc>
              <a:spcPct val="90000"/>
            </a:lnSpc>
            <a:spcBef>
              <a:spcPct val="0"/>
            </a:spcBef>
            <a:spcAft>
              <a:spcPct val="35000"/>
            </a:spcAft>
          </a:pPr>
          <a:r>
            <a:rPr lang="fr-FR" sz="2000" kern="1200" dirty="0" smtClean="0"/>
            <a:t>Resource Centre for Release Estimation Techniques</a:t>
          </a:r>
          <a:endParaRPr lang="en-GB" sz="2000" kern="1200" dirty="0"/>
        </a:p>
      </dsp:txBody>
      <dsp:txXfrm>
        <a:off x="290213" y="1593498"/>
        <a:ext cx="3509627" cy="639310"/>
      </dsp:txXfrm>
    </dsp:sp>
    <dsp:sp modelId="{2237AF14-6EF5-4976-B24D-AA3B44E1397B}">
      <dsp:nvSpPr>
        <dsp:cNvPr id="0" name=""/>
        <dsp:cNvSpPr/>
      </dsp:nvSpPr>
      <dsp:spPr>
        <a:xfrm>
          <a:off x="0" y="3644393"/>
          <a:ext cx="5112568" cy="14742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6792" tIns="499872" rIns="396792"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Providing a global portal to PRTR information and activities from countries and </a:t>
          </a:r>
          <a:r>
            <a:rPr lang="en-GB" sz="1600" kern="1200" dirty="0" smtClean="0"/>
            <a:t>organisations around the world, cooperated by UNECE and UNEP</a:t>
          </a:r>
          <a:endParaRPr lang="en-GB" sz="1600" kern="1200" dirty="0"/>
        </a:p>
      </dsp:txBody>
      <dsp:txXfrm>
        <a:off x="0" y="3644393"/>
        <a:ext cx="5112568" cy="1474200"/>
      </dsp:txXfrm>
    </dsp:sp>
    <dsp:sp modelId="{16815505-1B7F-4EA5-A973-E08092B2AB07}">
      <dsp:nvSpPr>
        <dsp:cNvPr id="0" name=""/>
        <dsp:cNvSpPr/>
      </dsp:nvSpPr>
      <dsp:spPr>
        <a:xfrm>
          <a:off x="255628" y="3290153"/>
          <a:ext cx="3578797" cy="70848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270" tIns="0" rIns="135270" bIns="0" numCol="1" spcCol="1270" anchor="ctr" anchorCtr="0">
          <a:noAutofit/>
        </a:bodyPr>
        <a:lstStyle/>
        <a:p>
          <a:pPr lvl="0" algn="l" defTabSz="889000">
            <a:lnSpc>
              <a:spcPct val="90000"/>
            </a:lnSpc>
            <a:spcBef>
              <a:spcPct val="0"/>
            </a:spcBef>
            <a:spcAft>
              <a:spcPct val="35000"/>
            </a:spcAft>
          </a:pPr>
          <a:r>
            <a:rPr lang="en-GB" sz="2000" kern="1200" dirty="0" smtClean="0"/>
            <a:t>PRTR.net</a:t>
          </a:r>
          <a:endParaRPr lang="en-GB" sz="2000" kern="1200" dirty="0"/>
        </a:p>
      </dsp:txBody>
      <dsp:txXfrm>
        <a:off x="290213" y="3324738"/>
        <a:ext cx="3509627" cy="639310"/>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8100" y="0"/>
            <a:ext cx="2944813" cy="495300"/>
          </a:xfrm>
          <a:prstGeom prst="rect">
            <a:avLst/>
          </a:prstGeom>
        </p:spPr>
        <p:txBody>
          <a:bodyPr vert="horz" lIns="91440" tIns="45720" rIns="91440" bIns="45720" rtlCol="0"/>
          <a:lstStyle>
            <a:lvl1pPr algn="r">
              <a:defRPr sz="1200"/>
            </a:lvl1pPr>
          </a:lstStyle>
          <a:p>
            <a:fld id="{AF891D5C-E2F9-465D-814D-170BA936F284}" type="datetimeFigureOut">
              <a:rPr lang="en-GB" smtClean="0"/>
              <a:t>25/11/2015</a:t>
            </a:fld>
            <a:endParaRPr lang="en-GB"/>
          </a:p>
        </p:txBody>
      </p:sp>
      <p:sp>
        <p:nvSpPr>
          <p:cNvPr id="4" name="Footer Placeholder 3"/>
          <p:cNvSpPr>
            <a:spLocks noGrp="1"/>
          </p:cNvSpPr>
          <p:nvPr>
            <p:ph type="ftr" sz="quarter" idx="2"/>
          </p:nvPr>
        </p:nvSpPr>
        <p:spPr>
          <a:xfrm>
            <a:off x="0" y="9409113"/>
            <a:ext cx="2944813" cy="4953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8100" y="9409113"/>
            <a:ext cx="2944813" cy="495300"/>
          </a:xfrm>
          <a:prstGeom prst="rect">
            <a:avLst/>
          </a:prstGeom>
        </p:spPr>
        <p:txBody>
          <a:bodyPr vert="horz" lIns="91440" tIns="45720" rIns="91440" bIns="45720" rtlCol="0" anchor="b"/>
          <a:lstStyle>
            <a:lvl1pPr algn="r">
              <a:defRPr sz="1200"/>
            </a:lvl1pPr>
          </a:lstStyle>
          <a:p>
            <a:fld id="{7FCBA3D8-9266-4EEA-B99F-7C39CCF09A9F}" type="slidenum">
              <a:rPr lang="en-GB" smtClean="0"/>
              <a:t>‹#›</a:t>
            </a:fld>
            <a:endParaRPr lang="en-GB"/>
          </a:p>
        </p:txBody>
      </p:sp>
    </p:spTree>
    <p:extLst>
      <p:ext uri="{BB962C8B-B14F-4D97-AF65-F5344CB8AC3E}">
        <p14:creationId xmlns:p14="http://schemas.microsoft.com/office/powerpoint/2010/main" val="25366723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8100" y="0"/>
            <a:ext cx="2944813" cy="495300"/>
          </a:xfrm>
          <a:prstGeom prst="rect">
            <a:avLst/>
          </a:prstGeom>
        </p:spPr>
        <p:txBody>
          <a:bodyPr vert="horz" lIns="91440" tIns="45720" rIns="91440" bIns="45720" rtlCol="0"/>
          <a:lstStyle>
            <a:lvl1pPr algn="r">
              <a:defRPr sz="1200"/>
            </a:lvl1pPr>
          </a:lstStyle>
          <a:p>
            <a:fld id="{CB012F50-56BB-4D5F-98D9-DB7E610F5569}" type="datetimeFigureOut">
              <a:rPr lang="en-GB" smtClean="0"/>
              <a:t>25/11/2015</a:t>
            </a:fld>
            <a:endParaRPr lang="en-GB"/>
          </a:p>
        </p:txBody>
      </p:sp>
      <p:sp>
        <p:nvSpPr>
          <p:cNvPr id="4" name="Slide Image Placeholder 3"/>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05350"/>
            <a:ext cx="5435600" cy="44577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09113"/>
            <a:ext cx="2944813" cy="4953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8100" y="9409113"/>
            <a:ext cx="2944813" cy="495300"/>
          </a:xfrm>
          <a:prstGeom prst="rect">
            <a:avLst/>
          </a:prstGeom>
        </p:spPr>
        <p:txBody>
          <a:bodyPr vert="horz" lIns="91440" tIns="45720" rIns="91440" bIns="45720" rtlCol="0" anchor="b"/>
          <a:lstStyle>
            <a:lvl1pPr algn="r">
              <a:defRPr sz="1200"/>
            </a:lvl1pPr>
          </a:lstStyle>
          <a:p>
            <a:fld id="{DF55E60A-EA62-4E50-9F39-C2DB50C018E2}" type="slidenum">
              <a:rPr lang="en-GB" smtClean="0"/>
              <a:t>‹#›</a:t>
            </a:fld>
            <a:endParaRPr lang="en-GB"/>
          </a:p>
        </p:txBody>
      </p:sp>
    </p:spTree>
    <p:extLst>
      <p:ext uri="{BB962C8B-B14F-4D97-AF65-F5344CB8AC3E}">
        <p14:creationId xmlns:p14="http://schemas.microsoft.com/office/powerpoint/2010/main" val="4088374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session will discuss what the Pollutant Release and Transfer Registers are, how they operate and what they are used for (possible matters to be discussed: potential of integrating data of the registers with other data; use of data of the registers to estimate environmental impact of pollutant emissions; use of PRTR as a one-stop window for environmental reporting and compliance with international regulations; the role of PRTR in the collection of greenhouse gas emissions data, among others). The session will include how to integrate the registers in the procedures of the OECD and in the framework of the Kiev Protocol (Aarhus Convention)</a:t>
            </a:r>
            <a:endParaRPr lang="en-GB" dirty="0"/>
          </a:p>
        </p:txBody>
      </p:sp>
      <p:sp>
        <p:nvSpPr>
          <p:cNvPr id="4" name="Slide Number Placeholder 3"/>
          <p:cNvSpPr>
            <a:spLocks noGrp="1"/>
          </p:cNvSpPr>
          <p:nvPr>
            <p:ph type="sldNum" sz="quarter" idx="10"/>
          </p:nvPr>
        </p:nvSpPr>
        <p:spPr/>
        <p:txBody>
          <a:bodyPr/>
          <a:lstStyle/>
          <a:p>
            <a:fld id="{DF55E60A-EA62-4E50-9F39-C2DB50C018E2}" type="slidenum">
              <a:rPr lang="en-GB" smtClean="0"/>
              <a:t>1</a:t>
            </a:fld>
            <a:endParaRPr lang="en-GB"/>
          </a:p>
        </p:txBody>
      </p:sp>
    </p:spTree>
    <p:extLst>
      <p:ext uri="{BB962C8B-B14F-4D97-AF65-F5344CB8AC3E}">
        <p14:creationId xmlns:p14="http://schemas.microsoft.com/office/powerpoint/2010/main" val="1338092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39 countries have operational PRTR system </a:t>
            </a:r>
          </a:p>
          <a:p>
            <a:pPr lvl="1"/>
            <a:r>
              <a:rPr lang="en-GB" dirty="0" smtClean="0"/>
              <a:t>All 28 EU countries, 3 European Economic Area (EEA) countries and 9 other countries)</a:t>
            </a:r>
          </a:p>
          <a:p>
            <a:r>
              <a:rPr lang="en-GB" dirty="0" smtClean="0"/>
              <a:t>Roughly 55% are already including releases from diffuse sources, such as from transport, agriculture, etc.</a:t>
            </a:r>
          </a:p>
          <a:p>
            <a:r>
              <a:rPr lang="en-GB" dirty="0" smtClean="0"/>
              <a:t>Most PRTRs collect annual data on major greenhouse gas emissions.</a:t>
            </a:r>
          </a:p>
          <a:p>
            <a:endParaRPr lang="en-GB" dirty="0"/>
          </a:p>
        </p:txBody>
      </p:sp>
      <p:sp>
        <p:nvSpPr>
          <p:cNvPr id="4" name="Slide Number Placeholder 3"/>
          <p:cNvSpPr>
            <a:spLocks noGrp="1"/>
          </p:cNvSpPr>
          <p:nvPr>
            <p:ph type="sldNum" sz="quarter" idx="10"/>
          </p:nvPr>
        </p:nvSpPr>
        <p:spPr/>
        <p:txBody>
          <a:bodyPr/>
          <a:lstStyle/>
          <a:p>
            <a:fld id="{DF55E60A-EA62-4E50-9F39-C2DB50C018E2}" type="slidenum">
              <a:rPr lang="en-GB" smtClean="0"/>
              <a:t>2</a:t>
            </a:fld>
            <a:endParaRPr lang="en-GB"/>
          </a:p>
        </p:txBody>
      </p:sp>
    </p:spTree>
    <p:extLst>
      <p:ext uri="{BB962C8B-B14F-4D97-AF65-F5344CB8AC3E}">
        <p14:creationId xmlns:p14="http://schemas.microsoft.com/office/powerpoint/2010/main" val="16710268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tx2"/>
        </a:solidFill>
        <a:effectLst/>
      </p:bgPr>
    </p:bg>
    <p:spTree>
      <p:nvGrpSpPr>
        <p:cNvPr id="1" name=""/>
        <p:cNvGrpSpPr/>
        <p:nvPr/>
      </p:nvGrpSpPr>
      <p:grpSpPr>
        <a:xfrm>
          <a:off x="0" y="0"/>
          <a:ext cx="0" cy="0"/>
          <a:chOff x="0" y="0"/>
          <a:chExt cx="0" cy="0"/>
        </a:xfrm>
      </p:grpSpPr>
      <p:pic>
        <p:nvPicPr>
          <p:cNvPr id="38"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000" y="2628508"/>
            <a:ext cx="2628000" cy="4229631"/>
          </a:xfrm>
          <a:prstGeom prst="rect">
            <a:avLst/>
          </a:prstGeom>
        </p:spPr>
      </p:pic>
      <p:pic>
        <p:nvPicPr>
          <p:cNvPr id="39" name="Imag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4000" y="6001200"/>
            <a:ext cx="1742400" cy="685680"/>
          </a:xfrm>
          <a:prstGeom prst="rect">
            <a:avLst/>
          </a:prstGeom>
        </p:spPr>
      </p:pic>
      <p:pic>
        <p:nvPicPr>
          <p:cNvPr id="36"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0" y="508"/>
            <a:ext cx="2628000" cy="4229631"/>
          </a:xfrm>
          <a:prstGeom prst="rect">
            <a:avLst/>
          </a:prstGeom>
        </p:spPr>
      </p:pic>
      <p:sp>
        <p:nvSpPr>
          <p:cNvPr id="8" name="Title 7"/>
          <p:cNvSpPr>
            <a:spLocks noGrp="1"/>
          </p:cNvSpPr>
          <p:nvPr>
            <p:ph type="ctrTitle" hasCustomPrompt="1"/>
          </p:nvPr>
        </p:nvSpPr>
        <p:spPr>
          <a:xfrm>
            <a:off x="1368000" y="2480400"/>
            <a:ext cx="6300000" cy="1267200"/>
          </a:xfrm>
          <a:prstGeom prst="rect">
            <a:avLst/>
          </a:prstGeom>
        </p:spPr>
        <p:txBody>
          <a:bodyPr lIns="90000" rIns="90000" anchor="b">
            <a:spAutoFit/>
          </a:bodyPr>
          <a:lstStyle>
            <a:lvl1pPr>
              <a:lnSpc>
                <a:spcPts val="4500"/>
              </a:lnSpc>
              <a:defRPr sz="4500" cap="all" baseline="0">
                <a:solidFill>
                  <a:schemeClr val="bg1"/>
                </a:solidFill>
              </a:defRPr>
            </a:lvl1pPr>
          </a:lstStyle>
          <a:p>
            <a:r>
              <a:rPr kumimoji="0" lang="fr-FR" dirty="0" smtClean="0"/>
              <a:t>CLIQUEZ POUR MODIFIER LE TITRE</a:t>
            </a:r>
            <a:endParaRPr kumimoji="0" lang="en-US" dirty="0"/>
          </a:p>
        </p:txBody>
      </p:sp>
      <p:sp>
        <p:nvSpPr>
          <p:cNvPr id="9" name="Subtitle 8"/>
          <p:cNvSpPr>
            <a:spLocks noGrp="1"/>
          </p:cNvSpPr>
          <p:nvPr>
            <p:ph type="subTitle" idx="1" hasCustomPrompt="1"/>
          </p:nvPr>
        </p:nvSpPr>
        <p:spPr>
          <a:xfrm>
            <a:off x="1368000" y="3805200"/>
            <a:ext cx="6300000" cy="352800"/>
          </a:xfrm>
        </p:spPr>
        <p:txBody>
          <a:bodyPr lIns="90000" rIns="90000">
            <a:spAutoFit/>
          </a:bodyPr>
          <a:lstStyle>
            <a:lvl1pPr marL="0" indent="0" algn="l">
              <a:lnSpc>
                <a:spcPts val="2000"/>
              </a:lnSpc>
              <a:spcBef>
                <a:spcPts val="0"/>
              </a:spcBef>
              <a:buNone/>
              <a:defRPr sz="1800" baseline="0">
                <a:solidFill>
                  <a:schemeClr val="bg1"/>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dirty="0" smtClean="0"/>
              <a:t>Cliquez pour modifier les sous-titres</a:t>
            </a:r>
            <a:endParaRPr kumimoji="0" lang="en-US" dirty="0"/>
          </a:p>
        </p:txBody>
      </p:sp>
      <p:pic>
        <p:nvPicPr>
          <p:cNvPr id="37" name="Image 11"/>
          <p:cNvPicPr>
            <a:picLocks noChangeAspect="1"/>
          </p:cNvPicPr>
          <p:nvPr/>
        </p:nvPicPr>
        <p:blipFill>
          <a:blip r:embed="rId4" cstate="print"/>
          <a:stretch>
            <a:fillRect/>
          </a:stretch>
        </p:blipFill>
        <p:spPr>
          <a:xfrm>
            <a:off x="511200" y="432000"/>
            <a:ext cx="692307" cy="1440000"/>
          </a:xfrm>
          <a:prstGeom prst="rect">
            <a:avLst/>
          </a:prstGeom>
        </p:spPr>
      </p:pic>
      <p:sp>
        <p:nvSpPr>
          <p:cNvPr id="12"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D32ECDBC-9E7E-4EA5-AD2A-05A71E7CC280}" type="datetimeFigureOut">
              <a:rPr lang="en-GB" smtClean="0"/>
              <a:t>25/11/2015</a:t>
            </a:fld>
            <a:endParaRPr lang="en-GB"/>
          </a:p>
        </p:txBody>
      </p:sp>
      <p:sp>
        <p:nvSpPr>
          <p:cNvPr id="13"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GB"/>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fr-FR" dirty="0" smtClean="0"/>
              <a:t>Cliquez pour modifier les styles du texte du masque</a:t>
            </a:r>
            <a:endParaRPr lang="en-US" dirty="0" smtClean="0"/>
          </a:p>
          <a:p>
            <a:pPr lvl="1" eaLnBrk="1" latinLnBrk="0" hangingPunct="1"/>
            <a:r>
              <a:rPr lang="en-US" dirty="0" err="1" smtClean="0"/>
              <a:t>Deuxième</a:t>
            </a:r>
            <a:r>
              <a:rPr lang="en-US" dirty="0" smtClean="0"/>
              <a:t> </a:t>
            </a:r>
            <a:r>
              <a:rPr lang="en-US" dirty="0" err="1" smtClean="0"/>
              <a:t>niveau</a:t>
            </a:r>
            <a:endParaRPr lang="en-US" dirty="0" smtClean="0"/>
          </a:p>
          <a:p>
            <a:pPr lvl="2" eaLnBrk="1" latinLnBrk="0" hangingPunct="1"/>
            <a:r>
              <a:rPr lang="en-US" dirty="0" err="1" smtClean="0"/>
              <a:t>Troisième</a:t>
            </a:r>
            <a:r>
              <a:rPr lang="en-US" dirty="0" smtClean="0"/>
              <a:t> </a:t>
            </a:r>
            <a:r>
              <a:rPr lang="en-US" dirty="0" err="1" smtClean="0"/>
              <a:t>niveau</a:t>
            </a:r>
            <a:endParaRPr lang="en-US" dirty="0" smtClean="0"/>
          </a:p>
          <a:p>
            <a:pPr lvl="3" eaLnBrk="1" latinLnBrk="0" hangingPunct="1"/>
            <a:r>
              <a:rPr lang="en-US" dirty="0" err="1" smtClean="0"/>
              <a:t>Quatrième</a:t>
            </a:r>
            <a:r>
              <a:rPr lang="en-US" dirty="0" smtClean="0"/>
              <a:t> </a:t>
            </a:r>
            <a:r>
              <a:rPr lang="en-US" dirty="0" err="1" smtClean="0"/>
              <a:t>niveau</a:t>
            </a:r>
            <a:endParaRPr lang="en-US" dirty="0" smtClean="0"/>
          </a:p>
          <a:p>
            <a:pPr lvl="4" eaLnBrk="1" latinLnBrk="0" hangingPunct="1"/>
            <a:r>
              <a:rPr lang="en-US" dirty="0" err="1" smtClean="0"/>
              <a:t>Cinquième</a:t>
            </a:r>
            <a:r>
              <a:rPr lang="en-US" dirty="0" smtClean="0"/>
              <a:t> </a:t>
            </a:r>
            <a:r>
              <a:rPr lang="en-US" dirty="0" err="1" smtClean="0"/>
              <a:t>niveau</a:t>
            </a:r>
            <a:endParaRPr kumimoji="0" lang="en-US" dirty="0"/>
          </a:p>
        </p:txBody>
      </p:sp>
      <p:sp>
        <p:nvSpPr>
          <p:cNvPr id="8"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D32ECDBC-9E7E-4EA5-AD2A-05A71E7CC280}" type="datetimeFigureOut">
              <a:rPr lang="en-GB" smtClean="0"/>
              <a:t>25/11/2015</a:t>
            </a:fld>
            <a:endParaRPr lang="en-GB"/>
          </a:p>
        </p:txBody>
      </p:sp>
      <p:sp>
        <p:nvSpPr>
          <p:cNvPr id="9"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a:p>
        </p:txBody>
      </p:sp>
      <p:sp>
        <p:nvSpPr>
          <p:cNvPr id="10"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F12AAD64-1DA9-49DC-A40E-FB62C65D2036}" type="slidenum">
              <a:rPr lang="en-GB" smtClean="0"/>
              <a:t>‹#›</a:t>
            </a:fld>
            <a:endParaRPr lang="en-GB"/>
          </a:p>
        </p:txBody>
      </p:sp>
      <p:sp>
        <p:nvSpPr>
          <p:cNvPr id="11" name="Title Placeholder 1"/>
          <p:cNvSpPr>
            <a:spLocks noGrp="1"/>
          </p:cNvSpPr>
          <p:nvPr>
            <p:ph type="title" hasCustomPrompt="1"/>
          </p:nvPr>
        </p:nvSpPr>
        <p:spPr>
          <a:xfrm>
            <a:off x="1080000" y="237600"/>
            <a:ext cx="7416000" cy="1022400"/>
          </a:xfrm>
          <a:prstGeom prst="rect">
            <a:avLst/>
          </a:prstGeom>
        </p:spPr>
        <p:txBody>
          <a:bodyPr vert="horz" lIns="91440" tIns="45720" rIns="91440" bIns="45720" rtlCol="0" anchor="ctr">
            <a:noAutofit/>
          </a:bodyPr>
          <a:lstStyle/>
          <a:p>
            <a:r>
              <a:rPr lang="fr-FR" dirty="0" smtClean="0"/>
              <a:t>Cliquez pour modifier le titre</a:t>
            </a:r>
            <a:br>
              <a:rPr lang="fr-FR" dirty="0" smtClean="0"/>
            </a:br>
            <a:r>
              <a:rPr lang="fr-FR" dirty="0" smtClean="0"/>
              <a:t>Le titre peut-être étendu sur deux lignes</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En-tête de section">
    <p:bg>
      <p:bgPr>
        <a:solidFill>
          <a:schemeClr val="tx1"/>
        </a:solidFill>
        <a:effectLst/>
      </p:bgPr>
    </p:bg>
    <p:spTree>
      <p:nvGrpSpPr>
        <p:cNvPr id="1" name=""/>
        <p:cNvGrpSpPr/>
        <p:nvPr/>
      </p:nvGrpSpPr>
      <p:grpSpPr>
        <a:xfrm>
          <a:off x="0" y="0"/>
          <a:ext cx="0" cy="0"/>
          <a:chOff x="0" y="0"/>
          <a:chExt cx="0" cy="0"/>
        </a:xfrm>
      </p:grpSpPr>
      <p:pic>
        <p:nvPicPr>
          <p:cNvPr id="7" name="Image 6"/>
          <p:cNvPicPr>
            <a:picLocks noChangeAspect="1"/>
          </p:cNvPicPr>
          <p:nvPr/>
        </p:nvPicPr>
        <p:blipFill>
          <a:blip r:embed="rId2" cstate="print"/>
          <a:stretch>
            <a:fillRect/>
          </a:stretch>
        </p:blipFill>
        <p:spPr>
          <a:xfrm>
            <a:off x="8193600" y="5328000"/>
            <a:ext cx="950407" cy="1530000"/>
          </a:xfrm>
          <a:prstGeom prst="rect">
            <a:avLst/>
          </a:prstGeom>
        </p:spPr>
      </p:pic>
      <p:pic>
        <p:nvPicPr>
          <p:cNvPr id="8" name="Image 7"/>
          <p:cNvPicPr>
            <a:picLocks noChangeAspect="1"/>
          </p:cNvPicPr>
          <p:nvPr/>
        </p:nvPicPr>
        <p:blipFill>
          <a:blip r:embed="rId3" cstate="print"/>
          <a:stretch>
            <a:fillRect/>
          </a:stretch>
        </p:blipFill>
        <p:spPr>
          <a:xfrm>
            <a:off x="579600" y="468000"/>
            <a:ext cx="692308" cy="1440000"/>
          </a:xfrm>
          <a:prstGeom prst="rect">
            <a:avLst/>
          </a:prstGeom>
        </p:spPr>
      </p:pic>
      <p:sp>
        <p:nvSpPr>
          <p:cNvPr id="9" name="Title 1"/>
          <p:cNvSpPr>
            <a:spLocks noGrp="1"/>
          </p:cNvSpPr>
          <p:nvPr>
            <p:ph type="title" hasCustomPrompt="1"/>
          </p:nvPr>
        </p:nvSpPr>
        <p:spPr>
          <a:xfrm>
            <a:off x="1260000" y="2682992"/>
            <a:ext cx="6624000" cy="1531616"/>
          </a:xfrm>
        </p:spPr>
        <p:txBody>
          <a:bodyPr anchor="ctr" anchorCtr="0">
            <a:spAutoFit/>
          </a:bodyPr>
          <a:lstStyle>
            <a:lvl1pPr algn="ctr">
              <a:lnSpc>
                <a:spcPts val="3700"/>
              </a:lnSpc>
              <a:defRPr sz="3700" b="0" i="0" cap="all" baseline="0">
                <a:solidFill>
                  <a:schemeClr val="bg1"/>
                </a:solidFill>
              </a:defRPr>
            </a:lvl1pPr>
          </a:lstStyle>
          <a:p>
            <a:r>
              <a:rPr lang="fr-FR" dirty="0" smtClean="0"/>
              <a:t>Cliquez pour modifier</a:t>
            </a:r>
            <a:br>
              <a:rPr lang="fr-FR" dirty="0" smtClean="0"/>
            </a:br>
            <a:r>
              <a:rPr lang="fr-FR" dirty="0" smtClean="0"/>
              <a:t>le titre de l'en-tête de section</a:t>
            </a:r>
            <a:endParaRPr lang="en-US" dirty="0"/>
          </a:p>
        </p:txBody>
      </p:sp>
      <p:sp>
        <p:nvSpPr>
          <p:cNvPr id="10"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D32ECDBC-9E7E-4EA5-AD2A-05A71E7CC280}" type="datetimeFigureOut">
              <a:rPr lang="en-GB" smtClean="0"/>
              <a:t>25/11/2015</a:t>
            </a:fld>
            <a:endParaRPr lang="en-GB"/>
          </a:p>
        </p:txBody>
      </p:sp>
      <p:sp>
        <p:nvSpPr>
          <p:cNvPr id="11"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GB"/>
          </a:p>
        </p:txBody>
      </p:sp>
      <p:sp>
        <p:nvSpPr>
          <p:cNvPr id="12"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tx2"/>
                </a:solidFill>
                <a:latin typeface="Arial"/>
              </a:defRPr>
            </a:lvl1pPr>
          </a:lstStyle>
          <a:p>
            <a:fld id="{F12AAD64-1DA9-49DC-A40E-FB62C65D2036}" type="slidenum">
              <a:rPr lang="en-GB" smtClean="0"/>
              <a:t>‹#›</a:t>
            </a:fld>
            <a:endParaRPr lang="en-GB"/>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32ECDBC-9E7E-4EA5-AD2A-05A71E7CC280}" type="datetimeFigureOut">
              <a:rPr lang="en-GB" smtClean="0"/>
              <a:t>25/11/2015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2AAD64-1DA9-49DC-A40E-FB62C65D2036}" type="slidenum">
              <a:rPr lang="en-GB" smtClean="0"/>
              <a:t>‹#›</a:t>
            </a:fld>
            <a:endParaRPr lang="en-GB"/>
          </a:p>
        </p:txBody>
      </p:sp>
    </p:spTree>
    <p:extLst>
      <p:ext uri="{BB962C8B-B14F-4D97-AF65-F5344CB8AC3E}">
        <p14:creationId xmlns:p14="http://schemas.microsoft.com/office/powerpoint/2010/main" val="31859902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32ECDBC-9E7E-4EA5-AD2A-05A71E7CC280}" type="datetimeFigureOut">
              <a:rPr lang="en-GB" smtClean="0"/>
              <a:t>25/11/2015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2AAD64-1DA9-49DC-A40E-FB62C65D2036}" type="slidenum">
              <a:rPr lang="en-GB" smtClean="0"/>
              <a:t>‹#›</a:t>
            </a:fld>
            <a:endParaRPr lang="en-GB"/>
          </a:p>
        </p:txBody>
      </p:sp>
    </p:spTree>
    <p:extLst>
      <p:ext uri="{BB962C8B-B14F-4D97-AF65-F5344CB8AC3E}">
        <p14:creationId xmlns:p14="http://schemas.microsoft.com/office/powerpoint/2010/main" val="31321773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 name="Image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193600" y="5328184"/>
            <a:ext cx="950407" cy="1529631"/>
          </a:xfrm>
          <a:prstGeom prst="rect">
            <a:avLst/>
          </a:prstGeom>
        </p:spPr>
      </p:pic>
      <p:sp>
        <p:nvSpPr>
          <p:cNvPr id="21" name="Rectangle 20"/>
          <p:cNvSpPr/>
          <p:nvPr/>
        </p:nvSpPr>
        <p:spPr bwMode="auto">
          <a:xfrm>
            <a:off x="504000" y="1306800"/>
            <a:ext cx="8154000" cy="0"/>
          </a:xfrm>
          <a:prstGeom prst="rect">
            <a:avLst/>
          </a:prstGeom>
          <a:noFill/>
          <a:ln w="6350" cap="flat" cmpd="sng" algn="ctr">
            <a:solidFill>
              <a:srgbClr val="727272"/>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Helvetica 65 Medium" pitchFamily="34" charset="0"/>
            </a:endParaRPr>
          </a:p>
        </p:txBody>
      </p:sp>
      <p:pic>
        <p:nvPicPr>
          <p:cNvPr id="24" name="Image 7"/>
          <p:cNvPicPr>
            <a:picLocks noChangeAspect="1"/>
          </p:cNvPicPr>
          <p:nvPr/>
        </p:nvPicPr>
        <p:blipFill>
          <a:blip r:embed="rId8" cstate="print"/>
          <a:stretch>
            <a:fillRect/>
          </a:stretch>
        </p:blipFill>
        <p:spPr>
          <a:xfrm>
            <a:off x="500400" y="288000"/>
            <a:ext cx="458653" cy="954000"/>
          </a:xfrm>
          <a:prstGeom prst="rect">
            <a:avLst/>
          </a:prstGeom>
        </p:spPr>
      </p:pic>
      <p:sp>
        <p:nvSpPr>
          <p:cNvPr id="13" name="Text Placeholder 12"/>
          <p:cNvSpPr>
            <a:spLocks noGrp="1"/>
          </p:cNvSpPr>
          <p:nvPr>
            <p:ph type="body" idx="1"/>
          </p:nvPr>
        </p:nvSpPr>
        <p:spPr>
          <a:xfrm>
            <a:off x="468000" y="1602000"/>
            <a:ext cx="8218800" cy="4525200"/>
          </a:xfrm>
          <a:prstGeom prst="rect">
            <a:avLst/>
          </a:prstGeom>
        </p:spPr>
        <p:txBody>
          <a:bodyPr vert="horz">
            <a:normAutofit/>
          </a:bodyPr>
          <a:lstStyle/>
          <a:p>
            <a:pPr lvl="0" eaLnBrk="1" latinLnBrk="0" hangingPunct="1"/>
            <a:r>
              <a:rPr kumimoji="0" lang="fr-FR" dirty="0" smtClean="0"/>
              <a:t>Cliquez pour modifier les styles du texte du masque</a:t>
            </a:r>
            <a:endParaRPr kumimoji="0" lang="en-US" dirty="0" smtClean="0"/>
          </a:p>
          <a:p>
            <a:pPr lvl="1" eaLnBrk="1" latinLnBrk="0" hangingPunct="1"/>
            <a:r>
              <a:rPr kumimoji="0" lang="en-US" dirty="0" err="1" smtClean="0"/>
              <a:t>Deuxième</a:t>
            </a:r>
            <a:r>
              <a:rPr kumimoji="0" lang="en-US" dirty="0" smtClean="0"/>
              <a:t> </a:t>
            </a:r>
            <a:r>
              <a:rPr kumimoji="0" lang="en-US" dirty="0" err="1" smtClean="0"/>
              <a:t>niveau</a:t>
            </a:r>
            <a:endParaRPr kumimoji="0" lang="en-US" dirty="0" smtClean="0"/>
          </a:p>
          <a:p>
            <a:pPr lvl="2" eaLnBrk="1" latinLnBrk="0" hangingPunct="1"/>
            <a:r>
              <a:rPr kumimoji="0" lang="en-US" dirty="0" err="1" smtClean="0"/>
              <a:t>Troisième</a:t>
            </a:r>
            <a:r>
              <a:rPr kumimoji="0" lang="en-US" dirty="0" smtClean="0"/>
              <a:t> </a:t>
            </a:r>
            <a:r>
              <a:rPr kumimoji="0" lang="en-US" dirty="0" err="1" smtClean="0"/>
              <a:t>niveau</a:t>
            </a:r>
            <a:endParaRPr kumimoji="0" lang="en-US" dirty="0" smtClean="0"/>
          </a:p>
          <a:p>
            <a:pPr lvl="3" eaLnBrk="1" latinLnBrk="0" hangingPunct="1"/>
            <a:r>
              <a:rPr kumimoji="0" lang="en-US" dirty="0" err="1" smtClean="0"/>
              <a:t>Quatrième</a:t>
            </a:r>
            <a:r>
              <a:rPr kumimoji="0" lang="en-US" dirty="0" smtClean="0"/>
              <a:t> </a:t>
            </a:r>
            <a:r>
              <a:rPr kumimoji="0" lang="en-US" dirty="0" err="1" smtClean="0"/>
              <a:t>niveau</a:t>
            </a:r>
            <a:endParaRPr kumimoji="0" lang="en-US" dirty="0" smtClean="0"/>
          </a:p>
          <a:p>
            <a:pPr lvl="4" eaLnBrk="1" latinLnBrk="0" hangingPunct="1"/>
            <a:r>
              <a:rPr kumimoji="0" lang="en-US" dirty="0" err="1" smtClean="0"/>
              <a:t>Cinquième</a:t>
            </a:r>
            <a:r>
              <a:rPr kumimoji="0" lang="en-US" dirty="0" smtClean="0"/>
              <a:t> </a:t>
            </a:r>
            <a:r>
              <a:rPr kumimoji="0" lang="en-US" dirty="0" err="1" smtClean="0"/>
              <a:t>niveau</a:t>
            </a:r>
            <a:endParaRPr kumimoji="0" lang="en-US" dirty="0"/>
          </a:p>
        </p:txBody>
      </p:sp>
      <p:sp>
        <p:nvSpPr>
          <p:cNvPr id="25" name="Title Placeholder 1"/>
          <p:cNvSpPr>
            <a:spLocks noGrp="1"/>
          </p:cNvSpPr>
          <p:nvPr>
            <p:ph type="title"/>
          </p:nvPr>
        </p:nvSpPr>
        <p:spPr>
          <a:xfrm>
            <a:off x="1080000" y="237600"/>
            <a:ext cx="7416000" cy="1022400"/>
          </a:xfrm>
          <a:prstGeom prst="rect">
            <a:avLst/>
          </a:prstGeom>
        </p:spPr>
        <p:txBody>
          <a:bodyPr vert="horz" lIns="91440" tIns="45720" rIns="91440" bIns="45720" rtlCol="0" anchor="ctr">
            <a:noAutofit/>
          </a:bodyPr>
          <a:lstStyle/>
          <a:p>
            <a:r>
              <a:rPr lang="fr-FR" dirty="0" smtClean="0"/>
              <a:t>Cliquez pour modifier le titre</a:t>
            </a:r>
            <a:br>
              <a:rPr lang="fr-FR" dirty="0" smtClean="0"/>
            </a:br>
            <a:r>
              <a:rPr lang="fr-FR" dirty="0" smtClean="0"/>
              <a:t>Le titre peut-être étendu sur deux lignes</a:t>
            </a:r>
            <a:endParaRPr lang="en-US" dirty="0"/>
          </a:p>
        </p:txBody>
      </p:sp>
      <p:sp>
        <p:nvSpPr>
          <p:cNvPr id="26"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D32ECDBC-9E7E-4EA5-AD2A-05A71E7CC280}" type="datetimeFigureOut">
              <a:rPr lang="en-GB" smtClean="0"/>
              <a:t>25/11/2015</a:t>
            </a:fld>
            <a:endParaRPr lang="en-GB"/>
          </a:p>
        </p:txBody>
      </p:sp>
      <p:sp>
        <p:nvSpPr>
          <p:cNvPr id="27"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a:p>
        </p:txBody>
      </p:sp>
      <p:sp>
        <p:nvSpPr>
          <p:cNvPr id="41"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F12AAD64-1DA9-49DC-A40E-FB62C65D2036}"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rtl="0" eaLnBrk="1" latinLnBrk="0" hangingPunct="1">
        <a:spcBef>
          <a:spcPct val="0"/>
        </a:spcBef>
        <a:buNone/>
        <a:defRPr kumimoji="0" sz="3200" kern="1200">
          <a:solidFill>
            <a:schemeClr val="tx1"/>
          </a:solidFill>
          <a:latin typeface="+mj-lt"/>
          <a:ea typeface="+mj-ea"/>
          <a:cs typeface="+mj-cs"/>
        </a:defRPr>
      </a:lvl1pPr>
    </p:titleStyle>
    <p:bodyStyle>
      <a:lvl1pPr marL="342000" indent="-342000" algn="l" rtl="0" eaLnBrk="1" latinLnBrk="0" hangingPunct="1">
        <a:spcBef>
          <a:spcPts val="768"/>
        </a:spcBef>
        <a:buClr>
          <a:schemeClr val="tx1"/>
        </a:buClr>
        <a:buFont typeface="Arial" pitchFamily="34" charset="0"/>
        <a:buChar char="•"/>
        <a:defRPr kumimoji="0" sz="3200" kern="1200">
          <a:solidFill>
            <a:schemeClr val="tx1"/>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chemeClr val="tx1"/>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5.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5.png"/><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8000" y="2501105"/>
            <a:ext cx="6300000" cy="1246495"/>
          </a:xfrm>
        </p:spPr>
        <p:txBody>
          <a:bodyPr/>
          <a:lstStyle/>
          <a:p>
            <a:r>
              <a:rPr lang="en-GB" dirty="0" smtClean="0"/>
              <a:t>OECD activities on PRTRs</a:t>
            </a:r>
            <a:endParaRPr lang="en-GB" dirty="0"/>
          </a:p>
        </p:txBody>
      </p:sp>
      <p:sp>
        <p:nvSpPr>
          <p:cNvPr id="3" name="Subtitle 2"/>
          <p:cNvSpPr>
            <a:spLocks noGrp="1"/>
          </p:cNvSpPr>
          <p:nvPr>
            <p:ph type="subTitle" idx="1"/>
          </p:nvPr>
        </p:nvSpPr>
        <p:spPr>
          <a:xfrm>
            <a:off x="1368000" y="3805200"/>
            <a:ext cx="6300000" cy="605294"/>
          </a:xfrm>
        </p:spPr>
        <p:txBody>
          <a:bodyPr/>
          <a:lstStyle/>
          <a:p>
            <a:r>
              <a:rPr lang="en-US" b="1" dirty="0" smtClean="0"/>
              <a:t>4</a:t>
            </a:r>
            <a:r>
              <a:rPr lang="en-US" b="1" baseline="30000" dirty="0" smtClean="0"/>
              <a:t>th</a:t>
            </a:r>
            <a:r>
              <a:rPr lang="en-US" b="1" dirty="0" smtClean="0"/>
              <a:t> PRTRs Protocol Working </a:t>
            </a:r>
            <a:r>
              <a:rPr lang="en-US" b="1" dirty="0"/>
              <a:t>Group of the Parties </a:t>
            </a:r>
            <a:endParaRPr lang="en-US" b="1" dirty="0" smtClean="0"/>
          </a:p>
          <a:p>
            <a:r>
              <a:rPr lang="en-US" b="1" dirty="0" smtClean="0"/>
              <a:t>26 November 2015 /  Madrid, Spain</a:t>
            </a:r>
            <a:endParaRPr lang="en-GB" dirty="0"/>
          </a:p>
        </p:txBody>
      </p:sp>
    </p:spTree>
    <p:extLst>
      <p:ext uri="{BB962C8B-B14F-4D97-AF65-F5344CB8AC3E}">
        <p14:creationId xmlns:p14="http://schemas.microsoft.com/office/powerpoint/2010/main" val="28460453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Website and Key Documents</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2088193202"/>
              </p:ext>
            </p:extLst>
          </p:nvPr>
        </p:nvGraphicFramePr>
        <p:xfrm>
          <a:off x="1115616" y="1412776"/>
          <a:ext cx="7344817" cy="4746798"/>
        </p:xfrm>
        <a:graphic>
          <a:graphicData uri="http://schemas.openxmlformats.org/drawingml/2006/table">
            <a:tbl>
              <a:tblPr>
                <a:tableStyleId>{5C22544A-7EE6-4342-B048-85BDC9FD1C3A}</a:tableStyleId>
              </a:tblPr>
              <a:tblGrid>
                <a:gridCol w="205824"/>
                <a:gridCol w="2032597"/>
                <a:gridCol w="5106396"/>
              </a:tblGrid>
              <a:tr h="178965">
                <a:tc gridSpan="3">
                  <a:txBody>
                    <a:bodyPr/>
                    <a:lstStyle/>
                    <a:p>
                      <a:pPr algn="l" fontAlgn="ctr"/>
                      <a:r>
                        <a:rPr lang="en-GB" sz="1600" b="1" i="0" u="none" strike="noStrike" dirty="0" smtClean="0">
                          <a:solidFill>
                            <a:srgbClr val="000000"/>
                          </a:solidFill>
                          <a:effectLst/>
                          <a:latin typeface="+mn-lt"/>
                        </a:rPr>
                        <a:t>Website</a:t>
                      </a:r>
                      <a:endParaRPr lang="en-GB" sz="1600" b="1" i="0" u="none" strike="noStrike" dirty="0">
                        <a:solidFill>
                          <a:srgbClr val="000000"/>
                        </a:solidFill>
                        <a:effectLst/>
                        <a:latin typeface="+mn-lt"/>
                      </a:endParaRPr>
                    </a:p>
                  </a:txBody>
                  <a:tcPr marL="8164" marR="8164" marT="8164" marB="0" anchor="ctr">
                    <a:noFill/>
                  </a:tcPr>
                </a:tc>
                <a:tc hMerge="1">
                  <a:txBody>
                    <a:bodyPr/>
                    <a:lstStyle/>
                    <a:p>
                      <a:endParaRPr lang="en-GB"/>
                    </a:p>
                  </a:txBody>
                  <a:tcPr/>
                </a:tc>
                <a:tc hMerge="1">
                  <a:txBody>
                    <a:bodyPr/>
                    <a:lstStyle/>
                    <a:p>
                      <a:endParaRPr lang="en-GB"/>
                    </a:p>
                  </a:txBody>
                  <a:tcPr/>
                </a:tc>
              </a:tr>
              <a:tr h="178965">
                <a:tc gridSpan="2">
                  <a:txBody>
                    <a:bodyPr/>
                    <a:lstStyle/>
                    <a:p>
                      <a:pPr algn="l" fontAlgn="ctr"/>
                      <a:r>
                        <a:rPr lang="en-GB" sz="1400" b="0" i="0" u="none" strike="noStrike" dirty="0" smtClean="0">
                          <a:solidFill>
                            <a:srgbClr val="FF0000"/>
                          </a:solidFill>
                          <a:effectLst/>
                          <a:latin typeface="+mn-lt"/>
                        </a:rPr>
                        <a:t>OECD website</a:t>
                      </a:r>
                      <a:endParaRPr lang="en-GB" sz="1400" b="0" i="0" u="none" strike="noStrike" dirty="0">
                        <a:solidFill>
                          <a:srgbClr val="FF0000"/>
                        </a:solidFill>
                        <a:effectLst/>
                        <a:latin typeface="+mn-lt"/>
                      </a:endParaRPr>
                    </a:p>
                  </a:txBody>
                  <a:tcPr marL="8164" marR="8164" marT="8164" marB="0" anchor="ctr">
                    <a:noFill/>
                  </a:tcPr>
                </a:tc>
                <a:tc hMerge="1">
                  <a:txBody>
                    <a:bodyPr/>
                    <a:lstStyle/>
                    <a:p>
                      <a:endParaRPr lang="en-GB"/>
                    </a:p>
                  </a:txBody>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400" b="0" dirty="0" smtClean="0">
                          <a:solidFill>
                            <a:srgbClr val="FF0000"/>
                          </a:solidFill>
                          <a:latin typeface="+mn-lt"/>
                        </a:rPr>
                        <a:t>http://www.oecd.org/env/prtr</a:t>
                      </a:r>
                    </a:p>
                  </a:txBody>
                  <a:tcPr marL="8164" marR="8164" marT="8164" marB="0" anchor="ctr">
                    <a:noFill/>
                  </a:tcPr>
                </a:tc>
              </a:tr>
              <a:tr h="178965">
                <a:tc gridSpan="2">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GB" sz="1400" b="0" i="0" u="none" strike="noStrike" dirty="0" smtClean="0">
                          <a:solidFill>
                            <a:schemeClr val="tx1"/>
                          </a:solidFill>
                          <a:effectLst/>
                          <a:latin typeface="+mn-lt"/>
                        </a:rPr>
                        <a:t>Centre for PRTR Data</a:t>
                      </a:r>
                    </a:p>
                  </a:txBody>
                  <a:tcPr marL="8164" marR="8164" marT="8164" marB="0" anchor="ctr">
                    <a:noFill/>
                  </a:tcPr>
                </a:tc>
                <a:tc hMerge="1">
                  <a:txBody>
                    <a:bodyPr/>
                    <a:lstStyle/>
                    <a:p>
                      <a:endParaRPr lang="en-GB"/>
                    </a:p>
                  </a:txBody>
                  <a:tcPr/>
                </a:tc>
                <a:tc>
                  <a:txBody>
                    <a:bodyPr/>
                    <a:lstStyle/>
                    <a:p>
                      <a:pPr algn="l" fontAlgn="ctr"/>
                      <a:r>
                        <a:rPr lang="en-GB" sz="1400" b="0" i="0" u="none" strike="noStrike" dirty="0" smtClean="0">
                          <a:solidFill>
                            <a:schemeClr val="tx1"/>
                          </a:solidFill>
                          <a:effectLst/>
                          <a:latin typeface="+mn-lt"/>
                        </a:rPr>
                        <a:t>http://www.oecd.org/env_prtr_data/</a:t>
                      </a:r>
                      <a:endParaRPr lang="en-GB" sz="1400" b="0" i="0" u="none" strike="noStrike" dirty="0">
                        <a:solidFill>
                          <a:schemeClr val="tx1"/>
                        </a:solidFill>
                        <a:effectLst/>
                        <a:latin typeface="+mn-lt"/>
                      </a:endParaRPr>
                    </a:p>
                  </a:txBody>
                  <a:tcPr marL="8164" marR="8164" marT="8164" marB="0" anchor="ctr">
                    <a:noFill/>
                  </a:tcPr>
                </a:tc>
              </a:tr>
              <a:tr h="178965">
                <a:tc gridSpan="2">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fr-FR" sz="1400" b="0" dirty="0" smtClean="0">
                          <a:solidFill>
                            <a:schemeClr val="tx1"/>
                          </a:solidFill>
                          <a:latin typeface="+mn-lt"/>
                        </a:rPr>
                        <a:t>Resource Centre for Release Estimation Techniques</a:t>
                      </a:r>
                      <a:endParaRPr lang="en-GB" sz="1400" b="0" dirty="0" smtClean="0">
                        <a:solidFill>
                          <a:schemeClr val="tx1"/>
                        </a:solidFill>
                        <a:latin typeface="+mn-lt"/>
                      </a:endParaRPr>
                    </a:p>
                  </a:txBody>
                  <a:tcPr marL="8164" marR="8164" marT="8164" marB="0" anchor="ctr">
                    <a:noFill/>
                  </a:tcPr>
                </a:tc>
                <a:tc hMerge="1">
                  <a:txBody>
                    <a:bodyPr/>
                    <a:lstStyle/>
                    <a:p>
                      <a:endParaRPr lang="en-GB"/>
                    </a:p>
                  </a:txBody>
                  <a:tcPr/>
                </a:tc>
                <a:tc>
                  <a:txBody>
                    <a:bodyPr/>
                    <a:lstStyle/>
                    <a:p>
                      <a:pPr algn="l" fontAlgn="ctr"/>
                      <a:r>
                        <a:rPr lang="en-GB" sz="1400" b="0" i="0" u="none" strike="noStrike" dirty="0" smtClean="0">
                          <a:solidFill>
                            <a:schemeClr val="tx1"/>
                          </a:solidFill>
                          <a:effectLst/>
                          <a:latin typeface="+mn-lt"/>
                        </a:rPr>
                        <a:t>http://www.oecd.org/env/prtr/rc</a:t>
                      </a:r>
                      <a:endParaRPr lang="en-GB" sz="1400" b="0" i="0" u="none" strike="noStrike" dirty="0">
                        <a:solidFill>
                          <a:schemeClr val="tx1"/>
                        </a:solidFill>
                        <a:effectLst/>
                        <a:latin typeface="+mn-lt"/>
                      </a:endParaRPr>
                    </a:p>
                  </a:txBody>
                  <a:tcPr marL="8164" marR="8164" marT="8164" marB="0" anchor="ctr">
                    <a:noFill/>
                  </a:tcPr>
                </a:tc>
              </a:tr>
              <a:tr h="178965">
                <a:tc gridSpan="2">
                  <a:txBody>
                    <a:bodyPr/>
                    <a:lstStyle/>
                    <a:p>
                      <a:pPr lvl="0"/>
                      <a:r>
                        <a:rPr lang="en-GB" sz="1400" b="0" dirty="0" smtClean="0">
                          <a:solidFill>
                            <a:schemeClr val="tx1"/>
                          </a:solidFill>
                          <a:latin typeface="+mn-lt"/>
                        </a:rPr>
                        <a:t>PRTR.net</a:t>
                      </a:r>
                      <a:endParaRPr lang="en-GB" sz="1400" b="0" dirty="0">
                        <a:solidFill>
                          <a:schemeClr val="tx1"/>
                        </a:solidFill>
                        <a:latin typeface="+mn-lt"/>
                      </a:endParaRPr>
                    </a:p>
                  </a:txBody>
                  <a:tcPr marL="8164" marR="8164" marT="8164" marB="0" anchor="ctr">
                    <a:noFill/>
                  </a:tcPr>
                </a:tc>
                <a:tc hMerge="1">
                  <a:txBody>
                    <a:bodyPr/>
                    <a:lstStyle/>
                    <a:p>
                      <a:endParaRPr lang="en-GB"/>
                    </a:p>
                  </a:txBody>
                  <a:tcPr/>
                </a:tc>
                <a:tc>
                  <a:txBody>
                    <a:bodyPr/>
                    <a:lstStyle/>
                    <a:p>
                      <a:pPr algn="l" fontAlgn="ctr"/>
                      <a:r>
                        <a:rPr lang="en-GB" sz="1400" b="0" i="0" u="none" strike="noStrike" dirty="0" smtClean="0">
                          <a:solidFill>
                            <a:schemeClr val="tx1"/>
                          </a:solidFill>
                          <a:effectLst/>
                          <a:latin typeface="+mn-lt"/>
                        </a:rPr>
                        <a:t>http://www.prtr.net/</a:t>
                      </a:r>
                      <a:endParaRPr lang="en-GB" sz="1400" b="0" i="0" u="none" strike="noStrike" dirty="0">
                        <a:solidFill>
                          <a:schemeClr val="tx1"/>
                        </a:solidFill>
                        <a:effectLst/>
                        <a:latin typeface="+mn-lt"/>
                      </a:endParaRPr>
                    </a:p>
                  </a:txBody>
                  <a:tcPr marL="8164" marR="8164" marT="8164" marB="0" anchor="ctr">
                    <a:noFill/>
                  </a:tcPr>
                </a:tc>
              </a:tr>
              <a:tr h="178965">
                <a:tc gridSpan="2">
                  <a:txBody>
                    <a:bodyPr/>
                    <a:lstStyle/>
                    <a:p>
                      <a:pPr lvl="0"/>
                      <a:r>
                        <a:rPr lang="en-GB" sz="1400" b="0" i="0" u="none" strike="noStrike" dirty="0" smtClean="0">
                          <a:solidFill>
                            <a:schemeClr val="tx1"/>
                          </a:solidFill>
                          <a:effectLst/>
                          <a:latin typeface="+mn-lt"/>
                        </a:rPr>
                        <a:t>IOMC toolbox</a:t>
                      </a:r>
                      <a:endParaRPr lang="en-GB" sz="1400" b="0" dirty="0">
                        <a:solidFill>
                          <a:schemeClr val="tx1"/>
                        </a:solidFill>
                        <a:latin typeface="+mn-lt"/>
                      </a:endParaRPr>
                    </a:p>
                  </a:txBody>
                  <a:tcPr marL="8164" marR="8164" marT="8164" marB="0" anchor="ctr">
                    <a:noFill/>
                  </a:tcPr>
                </a:tc>
                <a:tc hMerge="1">
                  <a:txBody>
                    <a:bodyPr/>
                    <a:lstStyle/>
                    <a:p>
                      <a:endParaRPr lang="en-GB"/>
                    </a:p>
                  </a:txBody>
                  <a:tcPr/>
                </a:tc>
                <a:tc>
                  <a:txBody>
                    <a:bodyPr/>
                    <a:lstStyle/>
                    <a:p>
                      <a:pPr algn="l" fontAlgn="ctr"/>
                      <a:r>
                        <a:rPr lang="en-GB" sz="1400" b="0" i="0" u="none" strike="noStrike" dirty="0" smtClean="0">
                          <a:solidFill>
                            <a:schemeClr val="tx1"/>
                          </a:solidFill>
                          <a:effectLst/>
                          <a:latin typeface="+mn-lt"/>
                        </a:rPr>
                        <a:t>http://iomctoolbox.oecd.org/</a:t>
                      </a:r>
                      <a:endParaRPr lang="en-GB" sz="1400" b="0" i="0" u="none" strike="noStrike" dirty="0">
                        <a:solidFill>
                          <a:schemeClr val="tx1"/>
                        </a:solidFill>
                        <a:effectLst/>
                        <a:latin typeface="+mn-lt"/>
                      </a:endParaRPr>
                    </a:p>
                  </a:txBody>
                  <a:tcPr marL="8164" marR="8164" marT="8164" marB="0" anchor="ctr">
                    <a:noFill/>
                  </a:tcPr>
                </a:tc>
              </a:tr>
              <a:tr h="178965">
                <a:tc gridSpan="3">
                  <a:txBody>
                    <a:bodyPr/>
                    <a:lstStyle/>
                    <a:p>
                      <a:pPr marL="0" marR="0" indent="0" algn="l" defTabSz="914400" rtl="0" eaLnBrk="1" fontAlgn="ctr" latinLnBrk="0" hangingPunct="1">
                        <a:lnSpc>
                          <a:spcPct val="100000"/>
                        </a:lnSpc>
                        <a:spcBef>
                          <a:spcPts val="0"/>
                        </a:spcBef>
                        <a:spcAft>
                          <a:spcPts val="0"/>
                        </a:spcAft>
                        <a:buClrTx/>
                        <a:buSzTx/>
                        <a:buFontTx/>
                        <a:buNone/>
                        <a:tabLst/>
                        <a:defRPr/>
                      </a:pPr>
                      <a:endParaRPr lang="en-GB" sz="1600" b="1" i="0" u="none" strike="noStrike" dirty="0" smtClean="0">
                        <a:solidFill>
                          <a:schemeClr val="tx1"/>
                        </a:solidFill>
                        <a:effectLst/>
                        <a:latin typeface="Arial"/>
                      </a:endParaRPr>
                    </a:p>
                  </a:txBody>
                  <a:tcPr marL="8164" marR="8164" marT="8164" marB="0" anchor="ctr">
                    <a:noFill/>
                  </a:tcPr>
                </a:tc>
                <a:tc hMerge="1">
                  <a:txBody>
                    <a:bodyPr/>
                    <a:lstStyle/>
                    <a:p>
                      <a:endParaRPr lang="en-GB"/>
                    </a:p>
                  </a:txBody>
                  <a:tcPr/>
                </a:tc>
                <a:tc hMerge="1">
                  <a:txBody>
                    <a:bodyPr/>
                    <a:lstStyle/>
                    <a:p>
                      <a:endParaRPr lang="en-GB"/>
                    </a:p>
                  </a:txBody>
                  <a:tcPr/>
                </a:tc>
              </a:tr>
              <a:tr h="178965">
                <a:tc gridSpan="3">
                  <a:txBody>
                    <a:bodyPr/>
                    <a:lstStyle/>
                    <a:p>
                      <a:pPr algn="l" fontAlgn="ctr"/>
                      <a:r>
                        <a:rPr lang="en-GB" sz="1600" b="1" i="0" u="none" strike="noStrike" dirty="0" smtClean="0">
                          <a:solidFill>
                            <a:srgbClr val="000000"/>
                          </a:solidFill>
                          <a:effectLst/>
                          <a:latin typeface="+mn-lt"/>
                        </a:rPr>
                        <a:t>Document</a:t>
                      </a:r>
                      <a:endParaRPr lang="en-GB" sz="1600" b="1" i="0" u="none" strike="noStrike" dirty="0">
                        <a:solidFill>
                          <a:srgbClr val="000000"/>
                        </a:solidFill>
                        <a:effectLst/>
                        <a:latin typeface="+mn-lt"/>
                      </a:endParaRPr>
                    </a:p>
                  </a:txBody>
                  <a:tcPr marL="8164" marR="8164" marT="8164" marB="0" anchor="ctr">
                    <a:noFill/>
                  </a:tcPr>
                </a:tc>
                <a:tc hMerge="1">
                  <a:txBody>
                    <a:bodyPr/>
                    <a:lstStyle/>
                    <a:p>
                      <a:endParaRPr lang="en-GB"/>
                    </a:p>
                  </a:txBody>
                  <a:tcPr/>
                </a:tc>
                <a:tc hMerge="1">
                  <a:txBody>
                    <a:bodyPr/>
                    <a:lstStyle/>
                    <a:p>
                      <a:endParaRPr lang="en-GB"/>
                    </a:p>
                  </a:txBody>
                  <a:tcPr/>
                </a:tc>
              </a:tr>
              <a:tr h="178965">
                <a:tc gridSpan="3">
                  <a:txBody>
                    <a:bodyPr/>
                    <a:lstStyle/>
                    <a:p>
                      <a:pPr algn="l" fontAlgn="ctr"/>
                      <a:r>
                        <a:rPr lang="en-GB" sz="1400" u="none" strike="noStrike" dirty="0">
                          <a:effectLst/>
                        </a:rPr>
                        <a:t> </a:t>
                      </a:r>
                      <a:r>
                        <a:rPr lang="en-GB" sz="1400" u="none" strike="noStrike" dirty="0" smtClean="0">
                          <a:effectLst/>
                        </a:rPr>
                        <a:t>1. Global </a:t>
                      </a:r>
                      <a:r>
                        <a:rPr lang="en-GB" sz="1400" u="none" strike="noStrike" dirty="0">
                          <a:effectLst/>
                        </a:rPr>
                        <a:t>PRTRs</a:t>
                      </a:r>
                      <a:endParaRPr lang="en-GB" sz="1400" b="1" i="0" u="none" strike="noStrike" dirty="0">
                        <a:solidFill>
                          <a:srgbClr val="000000"/>
                        </a:solidFill>
                        <a:effectLst/>
                        <a:latin typeface="Arial"/>
                      </a:endParaRPr>
                    </a:p>
                  </a:txBody>
                  <a:tcPr marL="8164" marR="8164" marT="8164" marB="0" anchor="ctr">
                    <a:noFill/>
                  </a:tcPr>
                </a:tc>
                <a:tc hMerge="1">
                  <a:txBody>
                    <a:bodyPr/>
                    <a:lstStyle/>
                    <a:p>
                      <a:endParaRPr lang="en-GB"/>
                    </a:p>
                  </a:txBody>
                  <a:tcPr/>
                </a:tc>
                <a:tc hMerge="1">
                  <a:txBody>
                    <a:bodyPr/>
                    <a:lstStyle/>
                    <a:p>
                      <a:endParaRPr lang="en-GB"/>
                    </a:p>
                  </a:txBody>
                  <a:tcPr/>
                </a:tc>
              </a:tr>
              <a:tr h="176981">
                <a:tc>
                  <a:txBody>
                    <a:bodyPr/>
                    <a:lstStyle/>
                    <a:p>
                      <a:pPr algn="r" fontAlgn="ctr"/>
                      <a:endParaRPr lang="en-GB" sz="1400" b="0" i="0" u="none" strike="noStrike" dirty="0">
                        <a:solidFill>
                          <a:srgbClr val="000000"/>
                        </a:solidFill>
                        <a:effectLst/>
                        <a:latin typeface="Arial"/>
                      </a:endParaRPr>
                    </a:p>
                  </a:txBody>
                  <a:tcPr marL="8164" marR="8164" marT="8164" marB="0" anchor="ctr">
                    <a:noFill/>
                  </a:tcPr>
                </a:tc>
                <a:tc gridSpan="2">
                  <a:txBody>
                    <a:bodyPr/>
                    <a:lstStyle/>
                    <a:p>
                      <a:pPr algn="l" fontAlgn="ctr"/>
                      <a:r>
                        <a:rPr lang="en-GB" sz="1400" u="none" strike="noStrike" dirty="0">
                          <a:effectLst/>
                        </a:rPr>
                        <a:t>Guidance document on element of a PRTR: Part </a:t>
                      </a:r>
                      <a:r>
                        <a:rPr lang="en-GB" sz="1400" u="none" strike="noStrike" dirty="0" smtClean="0">
                          <a:effectLst/>
                        </a:rPr>
                        <a:t>1 (2014)</a:t>
                      </a:r>
                      <a:endParaRPr lang="en-GB" sz="1400" b="0" i="0" u="none" strike="noStrike" dirty="0">
                        <a:solidFill>
                          <a:srgbClr val="000000"/>
                        </a:solidFill>
                        <a:effectLst/>
                        <a:latin typeface="Arial"/>
                      </a:endParaRPr>
                    </a:p>
                  </a:txBody>
                  <a:tcPr marL="8164" marR="8164" marT="8164" marB="0" anchor="ctr">
                    <a:noFill/>
                  </a:tcPr>
                </a:tc>
                <a:tc hMerge="1">
                  <a:txBody>
                    <a:bodyPr/>
                    <a:lstStyle/>
                    <a:p>
                      <a:endParaRPr lang="en-GB"/>
                    </a:p>
                  </a:txBody>
                  <a:tcPr/>
                </a:tc>
              </a:tr>
              <a:tr h="176981">
                <a:tc>
                  <a:txBody>
                    <a:bodyPr/>
                    <a:lstStyle/>
                    <a:p>
                      <a:pPr algn="r" fontAlgn="ctr"/>
                      <a:endParaRPr lang="en-GB" sz="1400" b="0" i="0" u="none" strike="noStrike" dirty="0">
                        <a:solidFill>
                          <a:srgbClr val="000000"/>
                        </a:solidFill>
                        <a:effectLst/>
                        <a:latin typeface="Arial"/>
                      </a:endParaRPr>
                    </a:p>
                  </a:txBody>
                  <a:tcPr marL="8164" marR="8164" marT="8164" marB="0" anchor="ctr">
                    <a:noFill/>
                  </a:tcPr>
                </a:tc>
                <a:tc gridSpan="2">
                  <a:txBody>
                    <a:bodyPr/>
                    <a:lstStyle/>
                    <a:p>
                      <a:pPr algn="l" fontAlgn="b"/>
                      <a:r>
                        <a:rPr lang="en-GB" sz="1400" u="none" strike="noStrike" dirty="0">
                          <a:effectLst/>
                        </a:rPr>
                        <a:t>Guidance document on element of a PRTR: Part </a:t>
                      </a:r>
                      <a:r>
                        <a:rPr lang="en-GB" sz="1400" u="none" strike="noStrike" dirty="0" smtClean="0">
                          <a:effectLst/>
                        </a:rPr>
                        <a:t>2 (2015)</a:t>
                      </a:r>
                      <a:endParaRPr lang="en-GB" sz="1400" b="0" i="0" u="none" strike="noStrike" dirty="0">
                        <a:solidFill>
                          <a:srgbClr val="000000"/>
                        </a:solidFill>
                        <a:effectLst/>
                        <a:latin typeface="Arial"/>
                      </a:endParaRPr>
                    </a:p>
                  </a:txBody>
                  <a:tcPr marL="8164" marR="8164" marT="8164" marB="0" anchor="b">
                    <a:noFill/>
                  </a:tcPr>
                </a:tc>
                <a:tc hMerge="1">
                  <a:txBody>
                    <a:bodyPr/>
                    <a:lstStyle/>
                    <a:p>
                      <a:endParaRPr lang="en-GB"/>
                    </a:p>
                  </a:txBody>
                  <a:tcPr/>
                </a:tc>
              </a:tr>
              <a:tr h="178965">
                <a:tc gridSpan="3">
                  <a:txBody>
                    <a:bodyPr/>
                    <a:lstStyle/>
                    <a:p>
                      <a:pPr algn="l" fontAlgn="ctr"/>
                      <a:r>
                        <a:rPr lang="en-GB" sz="1400" u="none" strike="noStrike" dirty="0" smtClean="0">
                          <a:effectLst/>
                        </a:rPr>
                        <a:t>2.PRTR </a:t>
                      </a:r>
                      <a:r>
                        <a:rPr lang="en-GB" sz="1400" u="none" strike="noStrike" dirty="0">
                          <a:effectLst/>
                        </a:rPr>
                        <a:t>data application</a:t>
                      </a:r>
                      <a:endParaRPr lang="en-GB" sz="1400" b="1" i="0" u="none" strike="noStrike" dirty="0">
                        <a:solidFill>
                          <a:srgbClr val="000000"/>
                        </a:solidFill>
                        <a:effectLst/>
                        <a:latin typeface="Arial"/>
                      </a:endParaRPr>
                    </a:p>
                  </a:txBody>
                  <a:tcPr marL="8164" marR="8164" marT="8164" marB="0" anchor="ctr">
                    <a:noFill/>
                  </a:tcPr>
                </a:tc>
                <a:tc hMerge="1">
                  <a:txBody>
                    <a:bodyPr/>
                    <a:lstStyle/>
                    <a:p>
                      <a:endParaRPr lang="en-GB"/>
                    </a:p>
                  </a:txBody>
                  <a:tcPr/>
                </a:tc>
                <a:tc hMerge="1">
                  <a:txBody>
                    <a:bodyPr/>
                    <a:lstStyle/>
                    <a:p>
                      <a:endParaRPr lang="en-GB"/>
                    </a:p>
                  </a:txBody>
                  <a:tcPr/>
                </a:tc>
              </a:tr>
              <a:tr h="176981">
                <a:tc>
                  <a:txBody>
                    <a:bodyPr/>
                    <a:lstStyle/>
                    <a:p>
                      <a:pPr algn="r" fontAlgn="ctr"/>
                      <a:endParaRPr lang="en-GB" sz="1400" b="0" i="0" u="none" strike="noStrike" dirty="0">
                        <a:solidFill>
                          <a:srgbClr val="000000"/>
                        </a:solidFill>
                        <a:effectLst/>
                        <a:latin typeface="Arial"/>
                      </a:endParaRPr>
                    </a:p>
                  </a:txBody>
                  <a:tcPr marL="8164" marR="8164" marT="8164" marB="0" anchor="ctr">
                    <a:noFill/>
                  </a:tcPr>
                </a:tc>
                <a:tc gridSpan="2">
                  <a:txBody>
                    <a:bodyPr/>
                    <a:lstStyle/>
                    <a:p>
                      <a:pPr algn="l" fontAlgn="ctr"/>
                      <a:r>
                        <a:rPr lang="en-US" sz="1400" u="none" strike="noStrike" dirty="0">
                          <a:effectLst/>
                        </a:rPr>
                        <a:t>Application, Use and Presentation of PRTR Data</a:t>
                      </a:r>
                      <a:endParaRPr lang="en-US" sz="1400" b="0" i="0" u="none" strike="noStrike" dirty="0">
                        <a:solidFill>
                          <a:srgbClr val="000000"/>
                        </a:solidFill>
                        <a:effectLst/>
                        <a:latin typeface="Arial"/>
                      </a:endParaRPr>
                    </a:p>
                  </a:txBody>
                  <a:tcPr marL="8164" marR="8164" marT="8164" marB="0" anchor="ctr">
                    <a:noFill/>
                  </a:tcPr>
                </a:tc>
                <a:tc hMerge="1">
                  <a:txBody>
                    <a:bodyPr/>
                    <a:lstStyle/>
                    <a:p>
                      <a:endParaRPr lang="en-GB"/>
                    </a:p>
                  </a:txBody>
                  <a:tcPr/>
                </a:tc>
              </a:tr>
              <a:tr h="176981">
                <a:tc>
                  <a:txBody>
                    <a:bodyPr/>
                    <a:lstStyle/>
                    <a:p>
                      <a:pPr algn="r" fontAlgn="ctr"/>
                      <a:endParaRPr lang="en-GB" sz="1400" b="0" i="0" u="none" strike="noStrike" dirty="0">
                        <a:solidFill>
                          <a:srgbClr val="000000"/>
                        </a:solidFill>
                        <a:effectLst/>
                        <a:latin typeface="Arial"/>
                      </a:endParaRPr>
                    </a:p>
                  </a:txBody>
                  <a:tcPr marL="8164" marR="8164" marT="8164" marB="0" anchor="ctr">
                    <a:noFill/>
                  </a:tcPr>
                </a:tc>
                <a:tc gridSpan="2">
                  <a:txBody>
                    <a:bodyPr/>
                    <a:lstStyle/>
                    <a:p>
                      <a:pPr algn="l" fontAlgn="ctr"/>
                      <a:r>
                        <a:rPr lang="en-US" sz="1400" u="none" strike="noStrike" dirty="0">
                          <a:effectLst/>
                        </a:rPr>
                        <a:t>Uses of PRTR Data and Tools for their </a:t>
                      </a:r>
                      <a:r>
                        <a:rPr lang="en-US" sz="1400" u="none" strike="noStrike" dirty="0" smtClean="0">
                          <a:effectLst/>
                        </a:rPr>
                        <a:t>Presentation</a:t>
                      </a:r>
                      <a:endParaRPr lang="en-US" sz="1400" b="0" i="0" u="none" strike="noStrike" dirty="0">
                        <a:solidFill>
                          <a:srgbClr val="000000"/>
                        </a:solidFill>
                        <a:effectLst/>
                        <a:latin typeface="Arial"/>
                      </a:endParaRPr>
                    </a:p>
                  </a:txBody>
                  <a:tcPr marL="8164" marR="8164" marT="8164" marB="0" anchor="ctr">
                    <a:noFill/>
                  </a:tcPr>
                </a:tc>
                <a:tc hMerge="1">
                  <a:txBody>
                    <a:bodyPr/>
                    <a:lstStyle/>
                    <a:p>
                      <a:endParaRPr lang="en-GB"/>
                    </a:p>
                  </a:txBody>
                  <a:tcPr/>
                </a:tc>
              </a:tr>
              <a:tr h="178965">
                <a:tc gridSpan="3">
                  <a:txBody>
                    <a:bodyPr/>
                    <a:lstStyle/>
                    <a:p>
                      <a:pPr algn="l" fontAlgn="b"/>
                      <a:r>
                        <a:rPr lang="en-GB" sz="1400" u="none" strike="noStrike" dirty="0" smtClean="0">
                          <a:effectLst/>
                        </a:rPr>
                        <a:t>3. Release </a:t>
                      </a:r>
                      <a:r>
                        <a:rPr lang="en-GB" sz="1400" u="none" strike="noStrike" dirty="0">
                          <a:effectLst/>
                        </a:rPr>
                        <a:t>Estimation Techniques</a:t>
                      </a:r>
                      <a:endParaRPr lang="en-GB" sz="1400" b="0" i="0" u="none" strike="noStrike" dirty="0">
                        <a:solidFill>
                          <a:srgbClr val="000000"/>
                        </a:solidFill>
                        <a:effectLst/>
                        <a:latin typeface="Arial"/>
                      </a:endParaRPr>
                    </a:p>
                  </a:txBody>
                  <a:tcPr marL="8164" marR="8164" marT="8164" marB="0" anchor="b">
                    <a:noFill/>
                  </a:tcPr>
                </a:tc>
                <a:tc hMerge="1">
                  <a:txBody>
                    <a:bodyPr/>
                    <a:lstStyle/>
                    <a:p>
                      <a:endParaRPr lang="en-GB"/>
                    </a:p>
                  </a:txBody>
                  <a:tcPr/>
                </a:tc>
                <a:tc hMerge="1">
                  <a:txBody>
                    <a:bodyPr/>
                    <a:lstStyle/>
                    <a:p>
                      <a:endParaRPr lang="en-GB"/>
                    </a:p>
                  </a:txBody>
                  <a:tcPr/>
                </a:tc>
              </a:tr>
              <a:tr h="338045">
                <a:tc>
                  <a:txBody>
                    <a:bodyPr/>
                    <a:lstStyle/>
                    <a:p>
                      <a:pPr algn="r" fontAlgn="ctr"/>
                      <a:endParaRPr lang="en-GB" sz="1400" b="0" i="0" u="none" strike="noStrike" dirty="0">
                        <a:solidFill>
                          <a:srgbClr val="000000"/>
                        </a:solidFill>
                        <a:effectLst/>
                        <a:latin typeface="Arial"/>
                      </a:endParaRPr>
                    </a:p>
                  </a:txBody>
                  <a:tcPr marL="8164" marR="8164" marT="8164" marB="0" anchor="ctr">
                    <a:noFill/>
                  </a:tcPr>
                </a:tc>
                <a:tc gridSpan="2">
                  <a:txBody>
                    <a:bodyPr/>
                    <a:lstStyle/>
                    <a:p>
                      <a:pPr algn="l" fontAlgn="ctr"/>
                      <a:r>
                        <a:rPr lang="en-US" sz="1400" u="none" strike="noStrike" dirty="0">
                          <a:effectLst/>
                        </a:rPr>
                        <a:t>Resource Compendium of PRTR Part 1: </a:t>
                      </a:r>
                      <a:r>
                        <a:rPr lang="en-US" sz="1400" u="none" strike="noStrike" dirty="0" smtClean="0">
                          <a:effectLst/>
                        </a:rPr>
                        <a:t>Point </a:t>
                      </a:r>
                      <a:r>
                        <a:rPr lang="en-US" sz="1400" u="none" strike="noStrike" dirty="0">
                          <a:effectLst/>
                        </a:rPr>
                        <a:t>Source</a:t>
                      </a:r>
                      <a:endParaRPr lang="en-US" sz="1400" b="0" i="0" u="none" strike="noStrike" dirty="0">
                        <a:solidFill>
                          <a:srgbClr val="000000"/>
                        </a:solidFill>
                        <a:effectLst/>
                        <a:latin typeface="Arial"/>
                      </a:endParaRPr>
                    </a:p>
                  </a:txBody>
                  <a:tcPr marL="8164" marR="8164" marT="8164" marB="0" anchor="ctr">
                    <a:noFill/>
                  </a:tcPr>
                </a:tc>
                <a:tc hMerge="1">
                  <a:txBody>
                    <a:bodyPr/>
                    <a:lstStyle/>
                    <a:p>
                      <a:endParaRPr lang="en-GB"/>
                    </a:p>
                  </a:txBody>
                  <a:tcPr/>
                </a:tc>
              </a:tr>
              <a:tr h="176981">
                <a:tc>
                  <a:txBody>
                    <a:bodyPr/>
                    <a:lstStyle/>
                    <a:p>
                      <a:pPr algn="r" fontAlgn="ctr"/>
                      <a:endParaRPr lang="en-GB" sz="1400" b="0" i="0" u="none" strike="noStrike" dirty="0">
                        <a:solidFill>
                          <a:srgbClr val="000000"/>
                        </a:solidFill>
                        <a:effectLst/>
                        <a:latin typeface="Arial"/>
                      </a:endParaRPr>
                    </a:p>
                  </a:txBody>
                  <a:tcPr marL="8164" marR="8164" marT="8164" marB="0" anchor="ctr">
                    <a:noFill/>
                  </a:tcPr>
                </a:tc>
                <a:tc gridSpan="2">
                  <a:txBody>
                    <a:bodyPr/>
                    <a:lstStyle/>
                    <a:p>
                      <a:pPr algn="l" fontAlgn="ctr"/>
                      <a:r>
                        <a:rPr lang="en-US" sz="1400" u="none" strike="noStrike" dirty="0">
                          <a:effectLst/>
                        </a:rPr>
                        <a:t>Resource Compendium of PRTR Part 2: </a:t>
                      </a:r>
                      <a:r>
                        <a:rPr lang="en-US" sz="1400" u="none" strike="noStrike" dirty="0" smtClean="0">
                          <a:effectLst/>
                        </a:rPr>
                        <a:t>Diffuse Source</a:t>
                      </a:r>
                      <a:endParaRPr lang="en-US" sz="1400" b="0" i="0" u="none" strike="noStrike" dirty="0">
                        <a:solidFill>
                          <a:srgbClr val="000000"/>
                        </a:solidFill>
                        <a:effectLst/>
                        <a:latin typeface="Arial"/>
                      </a:endParaRPr>
                    </a:p>
                  </a:txBody>
                  <a:tcPr marL="8164" marR="8164" marT="8164" marB="0" anchor="ctr">
                    <a:noFill/>
                  </a:tcPr>
                </a:tc>
                <a:tc hMerge="1">
                  <a:txBody>
                    <a:bodyPr/>
                    <a:lstStyle/>
                    <a:p>
                      <a:endParaRPr lang="en-GB"/>
                    </a:p>
                  </a:txBody>
                  <a:tcPr/>
                </a:tc>
              </a:tr>
              <a:tr h="176981">
                <a:tc>
                  <a:txBody>
                    <a:bodyPr/>
                    <a:lstStyle/>
                    <a:p>
                      <a:pPr algn="r" fontAlgn="ctr"/>
                      <a:endParaRPr lang="en-GB" sz="1400" b="0" i="0" u="none" strike="noStrike" dirty="0">
                        <a:solidFill>
                          <a:srgbClr val="000000"/>
                        </a:solidFill>
                        <a:effectLst/>
                        <a:latin typeface="Arial"/>
                      </a:endParaRPr>
                    </a:p>
                  </a:txBody>
                  <a:tcPr marL="8164" marR="8164" marT="8164" marB="0" anchor="ctr">
                    <a:noFill/>
                  </a:tcPr>
                </a:tc>
                <a:tc gridSpan="2">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400" u="none" strike="noStrike" dirty="0">
                          <a:effectLst/>
                        </a:rPr>
                        <a:t>Resource Compendium of PRTR Part 3: </a:t>
                      </a:r>
                      <a:r>
                        <a:rPr lang="en-US" sz="1400" u="none" strike="noStrike" dirty="0" smtClean="0">
                          <a:effectLst/>
                        </a:rPr>
                        <a:t>Off-site Transfers</a:t>
                      </a:r>
                      <a:endParaRPr lang="en-US" sz="1400" b="0" i="0" u="none" strike="noStrike" dirty="0" smtClean="0">
                        <a:solidFill>
                          <a:srgbClr val="000000"/>
                        </a:solidFill>
                        <a:effectLst/>
                        <a:latin typeface="Arial"/>
                      </a:endParaRPr>
                    </a:p>
                  </a:txBody>
                  <a:tcPr marL="8164" marR="8164" marT="8164" marB="0" anchor="ctr">
                    <a:noFill/>
                  </a:tcPr>
                </a:tc>
                <a:tc hMerge="1">
                  <a:txBody>
                    <a:bodyPr/>
                    <a:lstStyle/>
                    <a:p>
                      <a:endParaRPr lang="en-GB"/>
                    </a:p>
                  </a:txBody>
                  <a:tcPr/>
                </a:tc>
              </a:tr>
              <a:tr h="338045">
                <a:tc>
                  <a:txBody>
                    <a:bodyPr/>
                    <a:lstStyle/>
                    <a:p>
                      <a:pPr algn="r" fontAlgn="ctr"/>
                      <a:endParaRPr lang="en-GB" sz="1400" b="0" i="0" u="none" strike="noStrike" dirty="0">
                        <a:solidFill>
                          <a:srgbClr val="000000"/>
                        </a:solidFill>
                        <a:effectLst/>
                        <a:latin typeface="Arial"/>
                      </a:endParaRPr>
                    </a:p>
                  </a:txBody>
                  <a:tcPr marL="8164" marR="8164" marT="8164" marB="0" anchor="ctr">
                    <a:noFill/>
                  </a:tcPr>
                </a:tc>
                <a:tc gridSpan="2">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400" u="none" strike="noStrike" dirty="0">
                          <a:effectLst/>
                        </a:rPr>
                        <a:t>Resource Compendium of PRTR Part 4: </a:t>
                      </a:r>
                      <a:r>
                        <a:rPr lang="en-US" sz="1400" u="none" strike="noStrike" dirty="0" smtClean="0">
                          <a:effectLst/>
                        </a:rPr>
                        <a:t>Releases </a:t>
                      </a:r>
                      <a:r>
                        <a:rPr lang="en-US" sz="1400" u="none" strike="noStrike" dirty="0">
                          <a:effectLst/>
                        </a:rPr>
                        <a:t>from </a:t>
                      </a:r>
                      <a:r>
                        <a:rPr lang="en-US" sz="1400" u="none" strike="noStrike" dirty="0" smtClean="0">
                          <a:effectLst/>
                        </a:rPr>
                        <a:t>Products</a:t>
                      </a:r>
                      <a:endParaRPr lang="en-US" sz="1400" b="0" i="0" u="none" strike="noStrike" dirty="0">
                        <a:solidFill>
                          <a:srgbClr val="000000"/>
                        </a:solidFill>
                        <a:effectLst/>
                        <a:latin typeface="Arial"/>
                      </a:endParaRPr>
                    </a:p>
                  </a:txBody>
                  <a:tcPr marL="8164" marR="8164" marT="8164" marB="0" anchor="ctr">
                    <a:noFill/>
                  </a:tcPr>
                </a:tc>
                <a:tc hMerge="1">
                  <a:txBody>
                    <a:bodyPr/>
                    <a:lstStyle/>
                    <a:p>
                      <a:endParaRPr lang="en-GB"/>
                    </a:p>
                  </a:txBody>
                  <a:tcPr/>
                </a:tc>
              </a:tr>
            </a:tbl>
          </a:graphicData>
        </a:graphic>
      </p:graphicFrame>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40152" y="2708920"/>
            <a:ext cx="3013798" cy="2419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089432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Paradigm of OECD PRTR Activities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14622585"/>
              </p:ext>
            </p:extLst>
          </p:nvPr>
        </p:nvGraphicFramePr>
        <p:xfrm>
          <a:off x="457969" y="1340768"/>
          <a:ext cx="8218487" cy="51845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テキスト ボックス 6"/>
          <p:cNvSpPr txBox="1"/>
          <p:nvPr/>
        </p:nvSpPr>
        <p:spPr>
          <a:xfrm>
            <a:off x="395536" y="4437112"/>
            <a:ext cx="1044116" cy="923330"/>
          </a:xfrm>
          <a:prstGeom prst="rect">
            <a:avLst/>
          </a:prstGeom>
          <a:noFill/>
        </p:spPr>
        <p:txBody>
          <a:bodyPr wrap="square" rtlCol="0">
            <a:spAutoFit/>
          </a:bodyPr>
          <a:lstStyle/>
          <a:p>
            <a:r>
              <a:rPr kumimoji="1" lang="en-US" altLang="ja-JP" i="1" dirty="0" smtClean="0">
                <a:solidFill>
                  <a:schemeClr val="tx2"/>
                </a:solidFill>
              </a:rPr>
              <a:t>US and Canada</a:t>
            </a:r>
          </a:p>
          <a:p>
            <a:r>
              <a:rPr kumimoji="1" lang="en-US" altLang="ja-JP" i="1" dirty="0" smtClean="0">
                <a:solidFill>
                  <a:schemeClr val="tx2"/>
                </a:solidFill>
              </a:rPr>
              <a:t>(1996)</a:t>
            </a:r>
            <a:endParaRPr kumimoji="1" lang="ja-JP" altLang="en-US" i="1" dirty="0">
              <a:solidFill>
                <a:schemeClr val="tx2"/>
              </a:solidFill>
            </a:endParaRPr>
          </a:p>
        </p:txBody>
      </p:sp>
      <p:sp>
        <p:nvSpPr>
          <p:cNvPr id="8" name="テキスト ボックス 7"/>
          <p:cNvSpPr txBox="1"/>
          <p:nvPr/>
        </p:nvSpPr>
        <p:spPr>
          <a:xfrm>
            <a:off x="917594" y="3861048"/>
            <a:ext cx="1440160" cy="646331"/>
          </a:xfrm>
          <a:prstGeom prst="rect">
            <a:avLst/>
          </a:prstGeom>
          <a:noFill/>
        </p:spPr>
        <p:txBody>
          <a:bodyPr wrap="square" rtlCol="0">
            <a:spAutoFit/>
          </a:bodyPr>
          <a:lstStyle/>
          <a:p>
            <a:pPr algn="ctr"/>
            <a:r>
              <a:rPr kumimoji="1" lang="en-US" altLang="ja-JP" i="1" dirty="0" smtClean="0">
                <a:solidFill>
                  <a:schemeClr val="tx2"/>
                </a:solidFill>
              </a:rPr>
              <a:t>8 countries (2000)</a:t>
            </a:r>
            <a:endParaRPr kumimoji="1" lang="ja-JP" altLang="en-US" i="1" dirty="0">
              <a:solidFill>
                <a:schemeClr val="tx2"/>
              </a:solidFill>
            </a:endParaRPr>
          </a:p>
        </p:txBody>
      </p:sp>
      <p:sp>
        <p:nvSpPr>
          <p:cNvPr id="9" name="テキスト ボックス 8"/>
          <p:cNvSpPr txBox="1"/>
          <p:nvPr/>
        </p:nvSpPr>
        <p:spPr>
          <a:xfrm>
            <a:off x="1629080" y="3331823"/>
            <a:ext cx="1440160" cy="646331"/>
          </a:xfrm>
          <a:prstGeom prst="rect">
            <a:avLst/>
          </a:prstGeom>
          <a:noFill/>
        </p:spPr>
        <p:txBody>
          <a:bodyPr wrap="square" rtlCol="0">
            <a:spAutoFit/>
          </a:bodyPr>
          <a:lstStyle/>
          <a:p>
            <a:r>
              <a:rPr kumimoji="1" lang="en-US" altLang="ja-JP" i="1" dirty="0" smtClean="0">
                <a:solidFill>
                  <a:schemeClr val="tx2"/>
                </a:solidFill>
              </a:rPr>
              <a:t>14 countries</a:t>
            </a:r>
          </a:p>
          <a:p>
            <a:pPr algn="ctr"/>
            <a:r>
              <a:rPr kumimoji="1" lang="en-US" altLang="ja-JP" i="1" dirty="0" smtClean="0">
                <a:solidFill>
                  <a:schemeClr val="tx2"/>
                </a:solidFill>
              </a:rPr>
              <a:t>(2003)</a:t>
            </a:r>
            <a:endParaRPr kumimoji="1" lang="ja-JP" altLang="en-US" i="1" dirty="0">
              <a:solidFill>
                <a:schemeClr val="tx2"/>
              </a:solidFill>
            </a:endParaRPr>
          </a:p>
        </p:txBody>
      </p:sp>
      <p:sp>
        <p:nvSpPr>
          <p:cNvPr id="10" name="テキスト ボックス 9"/>
          <p:cNvSpPr txBox="1"/>
          <p:nvPr/>
        </p:nvSpPr>
        <p:spPr>
          <a:xfrm>
            <a:off x="2483768" y="2798153"/>
            <a:ext cx="1440160" cy="646331"/>
          </a:xfrm>
          <a:prstGeom prst="rect">
            <a:avLst/>
          </a:prstGeom>
          <a:noFill/>
        </p:spPr>
        <p:txBody>
          <a:bodyPr wrap="square" rtlCol="0">
            <a:spAutoFit/>
          </a:bodyPr>
          <a:lstStyle/>
          <a:p>
            <a:pPr algn="ctr"/>
            <a:r>
              <a:rPr kumimoji="1" lang="en-US" altLang="ja-JP" i="1" dirty="0" smtClean="0">
                <a:solidFill>
                  <a:schemeClr val="tx2"/>
                </a:solidFill>
              </a:rPr>
              <a:t>16 countries</a:t>
            </a:r>
          </a:p>
          <a:p>
            <a:pPr algn="ctr"/>
            <a:r>
              <a:rPr kumimoji="1" lang="en-US" altLang="ja-JP" i="1" dirty="0" smtClean="0">
                <a:solidFill>
                  <a:schemeClr val="tx2"/>
                </a:solidFill>
              </a:rPr>
              <a:t>(2006)</a:t>
            </a:r>
            <a:endParaRPr kumimoji="1" lang="ja-JP" altLang="en-US" i="1" dirty="0">
              <a:solidFill>
                <a:schemeClr val="tx2"/>
              </a:solidFill>
            </a:endParaRPr>
          </a:p>
        </p:txBody>
      </p:sp>
      <p:sp>
        <p:nvSpPr>
          <p:cNvPr id="14" name="テキスト ボックス 9"/>
          <p:cNvSpPr txBox="1"/>
          <p:nvPr/>
        </p:nvSpPr>
        <p:spPr>
          <a:xfrm>
            <a:off x="4932040" y="1916832"/>
            <a:ext cx="1872208" cy="646331"/>
          </a:xfrm>
          <a:prstGeom prst="rect">
            <a:avLst/>
          </a:prstGeom>
          <a:noFill/>
        </p:spPr>
        <p:txBody>
          <a:bodyPr wrap="square" rtlCol="0">
            <a:spAutoFit/>
          </a:bodyPr>
          <a:lstStyle/>
          <a:p>
            <a:pPr algn="ctr"/>
            <a:r>
              <a:rPr kumimoji="1" lang="en-US" altLang="ja-JP" i="1" dirty="0" smtClean="0">
                <a:solidFill>
                  <a:schemeClr val="tx2"/>
                </a:solidFill>
              </a:rPr>
              <a:t>39 countries</a:t>
            </a:r>
          </a:p>
          <a:p>
            <a:pPr algn="ctr"/>
            <a:r>
              <a:rPr kumimoji="1" lang="en-US" altLang="ja-JP" i="1" dirty="0" smtClean="0">
                <a:solidFill>
                  <a:schemeClr val="tx2"/>
                </a:solidFill>
              </a:rPr>
              <a:t>(2009)</a:t>
            </a:r>
            <a:endParaRPr kumimoji="1" lang="ja-JP" altLang="en-US" i="1" dirty="0">
              <a:solidFill>
                <a:schemeClr val="tx2"/>
              </a:solidFill>
            </a:endParaRPr>
          </a:p>
        </p:txBody>
      </p:sp>
      <p:sp>
        <p:nvSpPr>
          <p:cNvPr id="11" name="Oval 10"/>
          <p:cNvSpPr/>
          <p:nvPr/>
        </p:nvSpPr>
        <p:spPr>
          <a:xfrm>
            <a:off x="2517635" y="4040928"/>
            <a:ext cx="386268" cy="386268"/>
          </a:xfrm>
          <a:prstGeom prst="ellipse">
            <a:avLst/>
          </a:prstGeom>
          <a:solidFill>
            <a:srgbClr val="FF0000"/>
          </a:solidFill>
        </p:spPr>
        <p:style>
          <a:lnRef idx="3">
            <a:schemeClr val="lt1">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lt1"/>
          </a:fontRef>
        </p:style>
      </p:sp>
      <p:grpSp>
        <p:nvGrpSpPr>
          <p:cNvPr id="12" name="Group 11"/>
          <p:cNvGrpSpPr/>
          <p:nvPr/>
        </p:nvGrpSpPr>
        <p:grpSpPr>
          <a:xfrm>
            <a:off x="4211960" y="3636875"/>
            <a:ext cx="2588427" cy="1089889"/>
            <a:chOff x="2533139" y="2902656"/>
            <a:chExt cx="2588427" cy="1089889"/>
          </a:xfrm>
        </p:grpSpPr>
        <p:sp>
          <p:nvSpPr>
            <p:cNvPr id="13" name="Rectangle 12"/>
            <p:cNvSpPr/>
            <p:nvPr/>
          </p:nvSpPr>
          <p:spPr>
            <a:xfrm>
              <a:off x="2611266" y="2902656"/>
              <a:ext cx="2510300" cy="985404"/>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5" name="Rectangle 14"/>
            <p:cNvSpPr/>
            <p:nvPr/>
          </p:nvSpPr>
          <p:spPr>
            <a:xfrm>
              <a:off x="2533139" y="3007141"/>
              <a:ext cx="2510300" cy="985404"/>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04676" tIns="0" rIns="0" bIns="0" numCol="1" spcCol="1270" anchor="t" anchorCtr="0">
              <a:noAutofit/>
            </a:bodyPr>
            <a:lstStyle/>
            <a:p>
              <a:pPr lvl="0" algn="l" defTabSz="889000">
                <a:lnSpc>
                  <a:spcPct val="90000"/>
                </a:lnSpc>
                <a:spcBef>
                  <a:spcPct val="0"/>
                </a:spcBef>
                <a:spcAft>
                  <a:spcPct val="35000"/>
                </a:spcAft>
              </a:pPr>
              <a:r>
                <a:rPr lang="en-GB" sz="2000" dirty="0" smtClean="0"/>
                <a:t>Using PRTR data</a:t>
              </a:r>
              <a:endParaRPr lang="en-GB" sz="2000" kern="1200" dirty="0" smtClean="0"/>
            </a:p>
          </p:txBody>
        </p:sp>
      </p:grpSp>
    </p:spTree>
    <p:extLst>
      <p:ext uri="{BB962C8B-B14F-4D97-AF65-F5344CB8AC3E}">
        <p14:creationId xmlns:p14="http://schemas.microsoft.com/office/powerpoint/2010/main" val="6757656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Three pillars of OECD PRTR activities</a:t>
            </a:r>
            <a:endParaRPr lang="en-GB" dirty="0"/>
          </a:p>
        </p:txBody>
      </p:sp>
      <p:sp>
        <p:nvSpPr>
          <p:cNvPr id="6" name="Freeform 5"/>
          <p:cNvSpPr/>
          <p:nvPr/>
        </p:nvSpPr>
        <p:spPr>
          <a:xfrm>
            <a:off x="468313" y="1567572"/>
            <a:ext cx="8496175" cy="1789420"/>
          </a:xfrm>
          <a:custGeom>
            <a:avLst/>
            <a:gdLst>
              <a:gd name="connsiteX0" fmla="*/ 0 w 8218487"/>
              <a:gd name="connsiteY0" fmla="*/ 0 h 1001700"/>
              <a:gd name="connsiteX1" fmla="*/ 8218487 w 8218487"/>
              <a:gd name="connsiteY1" fmla="*/ 0 h 1001700"/>
              <a:gd name="connsiteX2" fmla="*/ 8218487 w 8218487"/>
              <a:gd name="connsiteY2" fmla="*/ 1001700 h 1001700"/>
              <a:gd name="connsiteX3" fmla="*/ 0 w 8218487"/>
              <a:gd name="connsiteY3" fmla="*/ 1001700 h 1001700"/>
              <a:gd name="connsiteX4" fmla="*/ 0 w 8218487"/>
              <a:gd name="connsiteY4" fmla="*/ 0 h 1001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18487" h="1001700">
                <a:moveTo>
                  <a:pt x="0" y="0"/>
                </a:moveTo>
                <a:lnTo>
                  <a:pt x="8218487" y="0"/>
                </a:lnTo>
                <a:lnTo>
                  <a:pt x="8218487" y="1001700"/>
                </a:lnTo>
                <a:lnTo>
                  <a:pt x="0" y="1001700"/>
                </a:lnTo>
                <a:lnTo>
                  <a:pt x="0" y="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37846" tIns="249936" rIns="637846" bIns="85344" numCol="1" spcCol="1270" anchor="t" anchorCtr="0">
            <a:noAutofit/>
          </a:bodyPr>
          <a:lstStyle/>
          <a:p>
            <a:pPr marL="114300" lvl="1" indent="-114300" defTabSz="533400">
              <a:lnSpc>
                <a:spcPct val="90000"/>
              </a:lnSpc>
              <a:spcBef>
                <a:spcPct val="0"/>
              </a:spcBef>
              <a:spcAft>
                <a:spcPct val="15000"/>
              </a:spcAft>
              <a:buChar char="••"/>
            </a:pPr>
            <a:r>
              <a:rPr lang="en-US" sz="1600" dirty="0" smtClean="0"/>
              <a:t>Guidance </a:t>
            </a:r>
            <a:r>
              <a:rPr lang="en-US" sz="1600" dirty="0"/>
              <a:t>Document on Elements of a PRTR </a:t>
            </a:r>
            <a:r>
              <a:rPr lang="en-US" sz="1600" dirty="0" smtClean="0"/>
              <a:t>(Part, Part II)</a:t>
            </a:r>
          </a:p>
          <a:p>
            <a:pPr marL="571500" lvl="2" indent="-114300" defTabSz="533400">
              <a:lnSpc>
                <a:spcPct val="90000"/>
              </a:lnSpc>
              <a:spcBef>
                <a:spcPct val="0"/>
              </a:spcBef>
              <a:spcAft>
                <a:spcPct val="15000"/>
              </a:spcAft>
              <a:buChar char="••"/>
            </a:pPr>
            <a:r>
              <a:rPr lang="en-US" sz="1600" i="1" dirty="0" smtClean="0"/>
              <a:t>common </a:t>
            </a:r>
            <a:r>
              <a:rPr lang="en-US" sz="1600" i="1" dirty="0"/>
              <a:t>elements that may be included in the design of a </a:t>
            </a:r>
            <a:r>
              <a:rPr lang="en-US" sz="1600" i="1" dirty="0" smtClean="0"/>
              <a:t>PRTR, and how </a:t>
            </a:r>
            <a:r>
              <a:rPr lang="en-US" sz="1600" i="1" dirty="0"/>
              <a:t>to implement a </a:t>
            </a:r>
            <a:r>
              <a:rPr lang="en-US" sz="1600" i="1" dirty="0" smtClean="0"/>
              <a:t>PRTR</a:t>
            </a:r>
            <a:endParaRPr lang="en-US" sz="1600" i="1" dirty="0"/>
          </a:p>
          <a:p>
            <a:pPr marL="114300" lvl="1" indent="-114300" defTabSz="533400">
              <a:lnSpc>
                <a:spcPct val="90000"/>
              </a:lnSpc>
              <a:spcBef>
                <a:spcPct val="0"/>
              </a:spcBef>
              <a:spcAft>
                <a:spcPct val="15000"/>
              </a:spcAft>
              <a:buChar char="••"/>
            </a:pPr>
            <a:r>
              <a:rPr lang="en-US" sz="1600" dirty="0" smtClean="0"/>
              <a:t>PRTR </a:t>
            </a:r>
            <a:r>
              <a:rPr lang="en-US" sz="1600" dirty="0"/>
              <a:t>Module for the IOMC </a:t>
            </a:r>
            <a:r>
              <a:rPr lang="en-US" sz="1600" dirty="0" smtClean="0"/>
              <a:t>Toolbox</a:t>
            </a:r>
          </a:p>
          <a:p>
            <a:pPr marL="571500" lvl="2" indent="-114300" defTabSz="533400">
              <a:lnSpc>
                <a:spcPct val="90000"/>
              </a:lnSpc>
              <a:spcBef>
                <a:spcPct val="0"/>
              </a:spcBef>
              <a:spcAft>
                <a:spcPct val="15000"/>
              </a:spcAft>
              <a:buChar char="••"/>
            </a:pPr>
            <a:r>
              <a:rPr lang="en-US" sz="1600" i="1" dirty="0" smtClean="0"/>
              <a:t>a </a:t>
            </a:r>
            <a:r>
              <a:rPr lang="en-US" sz="1600" i="1" dirty="0"/>
              <a:t>problem-solving tool </a:t>
            </a:r>
            <a:r>
              <a:rPr lang="en-US" sz="1600" i="1" dirty="0" smtClean="0"/>
              <a:t>to </a:t>
            </a:r>
            <a:r>
              <a:rPr lang="en-US" sz="1600" i="1" dirty="0"/>
              <a:t>identify the most appropriate and efficient </a:t>
            </a:r>
            <a:r>
              <a:rPr lang="en-US" sz="1600" i="1" dirty="0" smtClean="0"/>
              <a:t>actions </a:t>
            </a:r>
            <a:r>
              <a:rPr lang="en-US" sz="1600" i="1" dirty="0"/>
              <a:t>to address specific national </a:t>
            </a:r>
            <a:r>
              <a:rPr lang="en-US" sz="1600" i="1" dirty="0" smtClean="0"/>
              <a:t>problems</a:t>
            </a:r>
            <a:endParaRPr lang="en-GB" sz="1600" i="1" kern="1200" dirty="0"/>
          </a:p>
        </p:txBody>
      </p:sp>
      <p:sp>
        <p:nvSpPr>
          <p:cNvPr id="8" name="Freeform 7"/>
          <p:cNvSpPr/>
          <p:nvPr/>
        </p:nvSpPr>
        <p:spPr>
          <a:xfrm>
            <a:off x="879237" y="1390452"/>
            <a:ext cx="5752940" cy="354239"/>
          </a:xfrm>
          <a:custGeom>
            <a:avLst/>
            <a:gdLst>
              <a:gd name="connsiteX0" fmla="*/ 0 w 5752940"/>
              <a:gd name="connsiteY0" fmla="*/ 59041 h 354239"/>
              <a:gd name="connsiteX1" fmla="*/ 59041 w 5752940"/>
              <a:gd name="connsiteY1" fmla="*/ 0 h 354239"/>
              <a:gd name="connsiteX2" fmla="*/ 5693899 w 5752940"/>
              <a:gd name="connsiteY2" fmla="*/ 0 h 354239"/>
              <a:gd name="connsiteX3" fmla="*/ 5752940 w 5752940"/>
              <a:gd name="connsiteY3" fmla="*/ 59041 h 354239"/>
              <a:gd name="connsiteX4" fmla="*/ 5752940 w 5752940"/>
              <a:gd name="connsiteY4" fmla="*/ 295198 h 354239"/>
              <a:gd name="connsiteX5" fmla="*/ 5693899 w 5752940"/>
              <a:gd name="connsiteY5" fmla="*/ 354239 h 354239"/>
              <a:gd name="connsiteX6" fmla="*/ 59041 w 5752940"/>
              <a:gd name="connsiteY6" fmla="*/ 354239 h 354239"/>
              <a:gd name="connsiteX7" fmla="*/ 0 w 5752940"/>
              <a:gd name="connsiteY7" fmla="*/ 295198 h 354239"/>
              <a:gd name="connsiteX8" fmla="*/ 0 w 5752940"/>
              <a:gd name="connsiteY8" fmla="*/ 59041 h 354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52940" h="354239">
                <a:moveTo>
                  <a:pt x="0" y="59041"/>
                </a:moveTo>
                <a:cubicBezTo>
                  <a:pt x="0" y="26434"/>
                  <a:pt x="26434" y="0"/>
                  <a:pt x="59041" y="0"/>
                </a:cubicBezTo>
                <a:lnTo>
                  <a:pt x="5693899" y="0"/>
                </a:lnTo>
                <a:cubicBezTo>
                  <a:pt x="5726506" y="0"/>
                  <a:pt x="5752940" y="26434"/>
                  <a:pt x="5752940" y="59041"/>
                </a:cubicBezTo>
                <a:lnTo>
                  <a:pt x="5752940" y="295198"/>
                </a:lnTo>
                <a:cubicBezTo>
                  <a:pt x="5752940" y="327805"/>
                  <a:pt x="5726506" y="354239"/>
                  <a:pt x="5693899" y="354239"/>
                </a:cubicBezTo>
                <a:lnTo>
                  <a:pt x="59041" y="354239"/>
                </a:lnTo>
                <a:cubicBezTo>
                  <a:pt x="26434" y="354239"/>
                  <a:pt x="0" y="327805"/>
                  <a:pt x="0" y="295198"/>
                </a:cubicBezTo>
                <a:lnTo>
                  <a:pt x="0" y="5904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34740" tIns="17293" rIns="234740" bIns="17293" numCol="1" spcCol="1270" anchor="ctr" anchorCtr="0">
            <a:noAutofit/>
          </a:bodyPr>
          <a:lstStyle/>
          <a:p>
            <a:pPr lvl="0" algn="l" defTabSz="889000">
              <a:lnSpc>
                <a:spcPct val="90000"/>
              </a:lnSpc>
              <a:spcBef>
                <a:spcPct val="0"/>
              </a:spcBef>
              <a:spcAft>
                <a:spcPct val="35000"/>
              </a:spcAft>
            </a:pPr>
            <a:r>
              <a:rPr lang="en-GB" sz="2000" kern="1200" dirty="0" smtClean="0"/>
              <a:t>Setting up PRTRs</a:t>
            </a:r>
            <a:endParaRPr lang="en-GB" sz="2000" kern="1200" dirty="0"/>
          </a:p>
        </p:txBody>
      </p:sp>
      <p:sp>
        <p:nvSpPr>
          <p:cNvPr id="10" name="Freeform 9"/>
          <p:cNvSpPr/>
          <p:nvPr/>
        </p:nvSpPr>
        <p:spPr>
          <a:xfrm>
            <a:off x="456646" y="3778290"/>
            <a:ext cx="8507842" cy="1306894"/>
          </a:xfrm>
          <a:custGeom>
            <a:avLst/>
            <a:gdLst>
              <a:gd name="connsiteX0" fmla="*/ 0 w 8218487"/>
              <a:gd name="connsiteY0" fmla="*/ 0 h 1474200"/>
              <a:gd name="connsiteX1" fmla="*/ 8218487 w 8218487"/>
              <a:gd name="connsiteY1" fmla="*/ 0 h 1474200"/>
              <a:gd name="connsiteX2" fmla="*/ 8218487 w 8218487"/>
              <a:gd name="connsiteY2" fmla="*/ 1474200 h 1474200"/>
              <a:gd name="connsiteX3" fmla="*/ 0 w 8218487"/>
              <a:gd name="connsiteY3" fmla="*/ 1474200 h 1474200"/>
              <a:gd name="connsiteX4" fmla="*/ 0 w 8218487"/>
              <a:gd name="connsiteY4" fmla="*/ 0 h 1474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18487" h="1474200">
                <a:moveTo>
                  <a:pt x="0" y="0"/>
                </a:moveTo>
                <a:lnTo>
                  <a:pt x="8218487" y="0"/>
                </a:lnTo>
                <a:lnTo>
                  <a:pt x="8218487" y="1474200"/>
                </a:lnTo>
                <a:lnTo>
                  <a:pt x="0" y="1474200"/>
                </a:lnTo>
                <a:lnTo>
                  <a:pt x="0" y="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37846" tIns="249936" rIns="637846" bIns="85344" numCol="1" spcCol="1270" anchor="t" anchorCtr="0">
            <a:noAutofit/>
          </a:bodyPr>
          <a:lstStyle/>
          <a:p>
            <a:pPr marL="114300" lvl="1" indent="-114300" defTabSz="533400">
              <a:lnSpc>
                <a:spcPct val="90000"/>
              </a:lnSpc>
              <a:spcBef>
                <a:spcPct val="0"/>
              </a:spcBef>
              <a:spcAft>
                <a:spcPct val="15000"/>
              </a:spcAft>
              <a:buFontTx/>
              <a:buChar char="••"/>
            </a:pPr>
            <a:r>
              <a:rPr lang="en-US" sz="1600" kern="1200" dirty="0" smtClean="0"/>
              <a:t>Release Estimation Techniques (</a:t>
            </a:r>
            <a:r>
              <a:rPr lang="en-US" sz="1600" dirty="0" smtClean="0"/>
              <a:t>point </a:t>
            </a:r>
            <a:r>
              <a:rPr lang="en-US" sz="1600" dirty="0"/>
              <a:t>source, non-point source, off-site transfer and release from </a:t>
            </a:r>
            <a:r>
              <a:rPr lang="en-US" sz="1600" dirty="0" smtClean="0"/>
              <a:t>products)</a:t>
            </a:r>
            <a:r>
              <a:rPr lang="en-US" sz="1600" kern="1200" dirty="0" smtClean="0"/>
              <a:t>: </a:t>
            </a:r>
            <a:endParaRPr lang="en-GB" sz="1600" kern="1200" dirty="0"/>
          </a:p>
          <a:p>
            <a:pPr marL="685800" lvl="3" indent="-114300" defTabSz="533400">
              <a:lnSpc>
                <a:spcPct val="90000"/>
              </a:lnSpc>
              <a:spcBef>
                <a:spcPct val="0"/>
              </a:spcBef>
              <a:spcAft>
                <a:spcPct val="15000"/>
              </a:spcAft>
              <a:buFontTx/>
              <a:buChar char="••"/>
            </a:pPr>
            <a:r>
              <a:rPr lang="en-US" sz="1600" i="1" dirty="0" smtClean="0"/>
              <a:t>techniques to </a:t>
            </a:r>
            <a:r>
              <a:rPr lang="en-US" sz="1600" i="1" dirty="0"/>
              <a:t>estimate releases and other waste management </a:t>
            </a:r>
            <a:r>
              <a:rPr lang="en-US" sz="1600" i="1" dirty="0" smtClean="0"/>
              <a:t>quantities</a:t>
            </a:r>
            <a:endParaRPr lang="en-GB" sz="1600" i="1" kern="1200" dirty="0"/>
          </a:p>
        </p:txBody>
      </p:sp>
      <p:sp>
        <p:nvSpPr>
          <p:cNvPr id="11" name="Freeform 10"/>
          <p:cNvSpPr/>
          <p:nvPr/>
        </p:nvSpPr>
        <p:spPr>
          <a:xfrm>
            <a:off x="867570" y="3601169"/>
            <a:ext cx="5752940" cy="354239"/>
          </a:xfrm>
          <a:custGeom>
            <a:avLst/>
            <a:gdLst>
              <a:gd name="connsiteX0" fmla="*/ 0 w 5752940"/>
              <a:gd name="connsiteY0" fmla="*/ 59041 h 354239"/>
              <a:gd name="connsiteX1" fmla="*/ 59041 w 5752940"/>
              <a:gd name="connsiteY1" fmla="*/ 0 h 354239"/>
              <a:gd name="connsiteX2" fmla="*/ 5693899 w 5752940"/>
              <a:gd name="connsiteY2" fmla="*/ 0 h 354239"/>
              <a:gd name="connsiteX3" fmla="*/ 5752940 w 5752940"/>
              <a:gd name="connsiteY3" fmla="*/ 59041 h 354239"/>
              <a:gd name="connsiteX4" fmla="*/ 5752940 w 5752940"/>
              <a:gd name="connsiteY4" fmla="*/ 295198 h 354239"/>
              <a:gd name="connsiteX5" fmla="*/ 5693899 w 5752940"/>
              <a:gd name="connsiteY5" fmla="*/ 354239 h 354239"/>
              <a:gd name="connsiteX6" fmla="*/ 59041 w 5752940"/>
              <a:gd name="connsiteY6" fmla="*/ 354239 h 354239"/>
              <a:gd name="connsiteX7" fmla="*/ 0 w 5752940"/>
              <a:gd name="connsiteY7" fmla="*/ 295198 h 354239"/>
              <a:gd name="connsiteX8" fmla="*/ 0 w 5752940"/>
              <a:gd name="connsiteY8" fmla="*/ 59041 h 354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52940" h="354239">
                <a:moveTo>
                  <a:pt x="0" y="59041"/>
                </a:moveTo>
                <a:cubicBezTo>
                  <a:pt x="0" y="26434"/>
                  <a:pt x="26434" y="0"/>
                  <a:pt x="59041" y="0"/>
                </a:cubicBezTo>
                <a:lnTo>
                  <a:pt x="5693899" y="0"/>
                </a:lnTo>
                <a:cubicBezTo>
                  <a:pt x="5726506" y="0"/>
                  <a:pt x="5752940" y="26434"/>
                  <a:pt x="5752940" y="59041"/>
                </a:cubicBezTo>
                <a:lnTo>
                  <a:pt x="5752940" y="295198"/>
                </a:lnTo>
                <a:cubicBezTo>
                  <a:pt x="5752940" y="327805"/>
                  <a:pt x="5726506" y="354239"/>
                  <a:pt x="5693899" y="354239"/>
                </a:cubicBezTo>
                <a:lnTo>
                  <a:pt x="59041" y="354239"/>
                </a:lnTo>
                <a:cubicBezTo>
                  <a:pt x="26434" y="354239"/>
                  <a:pt x="0" y="327805"/>
                  <a:pt x="0" y="295198"/>
                </a:cubicBezTo>
                <a:lnTo>
                  <a:pt x="0" y="5904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34740" tIns="17293" rIns="234740" bIns="17293" numCol="1" spcCol="1270" anchor="ctr" anchorCtr="0">
            <a:noAutofit/>
          </a:bodyPr>
          <a:lstStyle/>
          <a:p>
            <a:pPr lvl="0" algn="l" defTabSz="889000">
              <a:lnSpc>
                <a:spcPct val="90000"/>
              </a:lnSpc>
              <a:spcBef>
                <a:spcPct val="0"/>
              </a:spcBef>
              <a:spcAft>
                <a:spcPct val="35000"/>
              </a:spcAft>
            </a:pPr>
            <a:r>
              <a:rPr lang="en-GB" sz="2000" kern="1200" dirty="0" smtClean="0"/>
              <a:t>Improving PRTRs</a:t>
            </a:r>
            <a:endParaRPr lang="en-GB" sz="2000" kern="1200" dirty="0"/>
          </a:p>
        </p:txBody>
      </p:sp>
      <p:sp>
        <p:nvSpPr>
          <p:cNvPr id="12" name="Freeform 11"/>
          <p:cNvSpPr/>
          <p:nvPr/>
        </p:nvSpPr>
        <p:spPr>
          <a:xfrm>
            <a:off x="456646" y="5494409"/>
            <a:ext cx="8507842" cy="1001700"/>
          </a:xfrm>
          <a:custGeom>
            <a:avLst/>
            <a:gdLst>
              <a:gd name="connsiteX0" fmla="*/ 0 w 8218487"/>
              <a:gd name="connsiteY0" fmla="*/ 0 h 1001700"/>
              <a:gd name="connsiteX1" fmla="*/ 8218487 w 8218487"/>
              <a:gd name="connsiteY1" fmla="*/ 0 h 1001700"/>
              <a:gd name="connsiteX2" fmla="*/ 8218487 w 8218487"/>
              <a:gd name="connsiteY2" fmla="*/ 1001700 h 1001700"/>
              <a:gd name="connsiteX3" fmla="*/ 0 w 8218487"/>
              <a:gd name="connsiteY3" fmla="*/ 1001700 h 1001700"/>
              <a:gd name="connsiteX4" fmla="*/ 0 w 8218487"/>
              <a:gd name="connsiteY4" fmla="*/ 0 h 1001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18487" h="1001700">
                <a:moveTo>
                  <a:pt x="0" y="0"/>
                </a:moveTo>
                <a:lnTo>
                  <a:pt x="8218487" y="0"/>
                </a:lnTo>
                <a:lnTo>
                  <a:pt x="8218487" y="1001700"/>
                </a:lnTo>
                <a:lnTo>
                  <a:pt x="0" y="1001700"/>
                </a:lnTo>
                <a:lnTo>
                  <a:pt x="0" y="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37846" tIns="249936" rIns="637846" bIns="85344" numCol="1" spcCol="1270" anchor="t" anchorCtr="0">
            <a:noAutofit/>
          </a:bodyPr>
          <a:lstStyle/>
          <a:p>
            <a:pPr marL="114300" lvl="1" indent="-114300" algn="l" defTabSz="533400">
              <a:lnSpc>
                <a:spcPct val="90000"/>
              </a:lnSpc>
              <a:spcBef>
                <a:spcPct val="0"/>
              </a:spcBef>
              <a:spcAft>
                <a:spcPct val="15000"/>
              </a:spcAft>
              <a:buChar char="••"/>
            </a:pPr>
            <a:r>
              <a:rPr lang="en-US" sz="1600" kern="1200" dirty="0" smtClean="0"/>
              <a:t>PRTR Database </a:t>
            </a:r>
          </a:p>
          <a:p>
            <a:pPr marL="114300" lvl="1" indent="-114300" algn="l" defTabSz="533400">
              <a:lnSpc>
                <a:spcPct val="90000"/>
              </a:lnSpc>
              <a:spcBef>
                <a:spcPct val="0"/>
              </a:spcBef>
              <a:spcAft>
                <a:spcPct val="15000"/>
              </a:spcAft>
              <a:buChar char="••"/>
            </a:pPr>
            <a:r>
              <a:rPr lang="en-US" sz="1600" kern="1200" dirty="0" smtClean="0"/>
              <a:t>Application, Use and Presentation of PRTR Data</a:t>
            </a:r>
            <a:endParaRPr lang="en-GB" sz="1600" kern="1200" dirty="0"/>
          </a:p>
        </p:txBody>
      </p:sp>
      <p:sp>
        <p:nvSpPr>
          <p:cNvPr id="13" name="Freeform 12"/>
          <p:cNvSpPr/>
          <p:nvPr/>
        </p:nvSpPr>
        <p:spPr>
          <a:xfrm>
            <a:off x="867570" y="5317290"/>
            <a:ext cx="5752940" cy="354239"/>
          </a:xfrm>
          <a:custGeom>
            <a:avLst/>
            <a:gdLst>
              <a:gd name="connsiteX0" fmla="*/ 0 w 5752940"/>
              <a:gd name="connsiteY0" fmla="*/ 59041 h 354239"/>
              <a:gd name="connsiteX1" fmla="*/ 59041 w 5752940"/>
              <a:gd name="connsiteY1" fmla="*/ 0 h 354239"/>
              <a:gd name="connsiteX2" fmla="*/ 5693899 w 5752940"/>
              <a:gd name="connsiteY2" fmla="*/ 0 h 354239"/>
              <a:gd name="connsiteX3" fmla="*/ 5752940 w 5752940"/>
              <a:gd name="connsiteY3" fmla="*/ 59041 h 354239"/>
              <a:gd name="connsiteX4" fmla="*/ 5752940 w 5752940"/>
              <a:gd name="connsiteY4" fmla="*/ 295198 h 354239"/>
              <a:gd name="connsiteX5" fmla="*/ 5693899 w 5752940"/>
              <a:gd name="connsiteY5" fmla="*/ 354239 h 354239"/>
              <a:gd name="connsiteX6" fmla="*/ 59041 w 5752940"/>
              <a:gd name="connsiteY6" fmla="*/ 354239 h 354239"/>
              <a:gd name="connsiteX7" fmla="*/ 0 w 5752940"/>
              <a:gd name="connsiteY7" fmla="*/ 295198 h 354239"/>
              <a:gd name="connsiteX8" fmla="*/ 0 w 5752940"/>
              <a:gd name="connsiteY8" fmla="*/ 59041 h 354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52940" h="354239">
                <a:moveTo>
                  <a:pt x="0" y="59041"/>
                </a:moveTo>
                <a:cubicBezTo>
                  <a:pt x="0" y="26434"/>
                  <a:pt x="26434" y="0"/>
                  <a:pt x="59041" y="0"/>
                </a:cubicBezTo>
                <a:lnTo>
                  <a:pt x="5693899" y="0"/>
                </a:lnTo>
                <a:cubicBezTo>
                  <a:pt x="5726506" y="0"/>
                  <a:pt x="5752940" y="26434"/>
                  <a:pt x="5752940" y="59041"/>
                </a:cubicBezTo>
                <a:lnTo>
                  <a:pt x="5752940" y="295198"/>
                </a:lnTo>
                <a:cubicBezTo>
                  <a:pt x="5752940" y="327805"/>
                  <a:pt x="5726506" y="354239"/>
                  <a:pt x="5693899" y="354239"/>
                </a:cubicBezTo>
                <a:lnTo>
                  <a:pt x="59041" y="354239"/>
                </a:lnTo>
                <a:cubicBezTo>
                  <a:pt x="26434" y="354239"/>
                  <a:pt x="0" y="327805"/>
                  <a:pt x="0" y="295198"/>
                </a:cubicBezTo>
                <a:lnTo>
                  <a:pt x="0" y="5904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34740" tIns="17293" rIns="234740" bIns="17293" numCol="1" spcCol="1270" anchor="ctr" anchorCtr="0">
            <a:noAutofit/>
          </a:bodyPr>
          <a:lstStyle/>
          <a:p>
            <a:pPr lvl="0" algn="l" defTabSz="889000">
              <a:lnSpc>
                <a:spcPct val="90000"/>
              </a:lnSpc>
              <a:spcBef>
                <a:spcPct val="0"/>
              </a:spcBef>
              <a:spcAft>
                <a:spcPct val="35000"/>
              </a:spcAft>
            </a:pPr>
            <a:r>
              <a:rPr lang="en-GB" sz="2000" kern="1200" dirty="0" smtClean="0"/>
              <a:t>Using PRTRs</a:t>
            </a:r>
            <a:endParaRPr lang="en-GB" sz="2000" kern="1200" dirty="0"/>
          </a:p>
        </p:txBody>
      </p:sp>
    </p:spTree>
    <p:extLst>
      <p:ext uri="{BB962C8B-B14F-4D97-AF65-F5344CB8AC3E}">
        <p14:creationId xmlns:p14="http://schemas.microsoft.com/office/powerpoint/2010/main" val="42420210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Setting up </a:t>
            </a:r>
            <a:r>
              <a:rPr lang="en-US" dirty="0"/>
              <a:t>PRTRs </a:t>
            </a:r>
            <a:r>
              <a:rPr lang="en-US" dirty="0" smtClean="0"/>
              <a:t>– </a:t>
            </a:r>
            <a:br>
              <a:rPr lang="en-US" dirty="0" smtClean="0"/>
            </a:br>
            <a:r>
              <a:rPr lang="en-US" dirty="0" smtClean="0"/>
              <a:t>Elements </a:t>
            </a:r>
            <a:r>
              <a:rPr lang="en-US" dirty="0"/>
              <a:t>of a PRTR </a:t>
            </a:r>
          </a:p>
        </p:txBody>
      </p:sp>
      <p:sp>
        <p:nvSpPr>
          <p:cNvPr id="6" name="Content Placeholder 2"/>
          <p:cNvSpPr>
            <a:spLocks noGrp="1"/>
          </p:cNvSpPr>
          <p:nvPr>
            <p:ph idx="1"/>
          </p:nvPr>
        </p:nvSpPr>
        <p:spPr>
          <a:xfrm>
            <a:off x="468000" y="1600200"/>
            <a:ext cx="8218800" cy="4349080"/>
          </a:xfrm>
        </p:spPr>
        <p:txBody>
          <a:bodyPr>
            <a:normAutofit fontScale="70000" lnSpcReduction="20000"/>
          </a:bodyPr>
          <a:lstStyle/>
          <a:p>
            <a:r>
              <a:rPr lang="en-US" dirty="0" smtClean="0"/>
              <a:t>PRTR have been established throughout the world, but PRTRs vary </a:t>
            </a:r>
            <a:r>
              <a:rPr lang="en-US" dirty="0"/>
              <a:t>across </a:t>
            </a:r>
            <a:r>
              <a:rPr lang="en-US" dirty="0" smtClean="0"/>
              <a:t>programs. </a:t>
            </a:r>
          </a:p>
          <a:p>
            <a:endParaRPr lang="en-US" dirty="0" smtClean="0"/>
          </a:p>
          <a:p>
            <a:r>
              <a:rPr lang="en-US" dirty="0" smtClean="0"/>
              <a:t>OECD has </a:t>
            </a:r>
            <a:r>
              <a:rPr lang="en-US" dirty="0"/>
              <a:t>developed practical tools to help implement </a:t>
            </a:r>
            <a:r>
              <a:rPr lang="en-US" dirty="0" smtClean="0"/>
              <a:t>harmonized </a:t>
            </a:r>
            <a:r>
              <a:rPr lang="en-US" dirty="0"/>
              <a:t>PRTRs. </a:t>
            </a:r>
            <a:endParaRPr lang="en-US" dirty="0" smtClean="0"/>
          </a:p>
          <a:p>
            <a:pPr lvl="1"/>
            <a:r>
              <a:rPr lang="en-US" dirty="0" smtClean="0"/>
              <a:t>Guidance </a:t>
            </a:r>
            <a:r>
              <a:rPr lang="en-US" dirty="0"/>
              <a:t>Document on Elements of a </a:t>
            </a:r>
            <a:r>
              <a:rPr lang="en-US" dirty="0" smtClean="0"/>
              <a:t>PRTR </a:t>
            </a:r>
          </a:p>
          <a:p>
            <a:pPr lvl="2"/>
            <a:r>
              <a:rPr lang="en-US" dirty="0" smtClean="0"/>
              <a:t>Part </a:t>
            </a:r>
            <a:r>
              <a:rPr lang="en-US" dirty="0"/>
              <a:t>I: PRTR Design (</a:t>
            </a:r>
            <a:r>
              <a:rPr lang="en-US" dirty="0" smtClean="0"/>
              <a:t>2014)</a:t>
            </a:r>
          </a:p>
          <a:p>
            <a:pPr lvl="2"/>
            <a:r>
              <a:rPr lang="en-US" dirty="0" smtClean="0"/>
              <a:t>Part </a:t>
            </a:r>
            <a:r>
              <a:rPr lang="en-US" dirty="0"/>
              <a:t>II: PRTR Implementation (2015</a:t>
            </a:r>
            <a:r>
              <a:rPr lang="en-US" dirty="0" smtClean="0"/>
              <a:t>)</a:t>
            </a:r>
          </a:p>
          <a:p>
            <a:pPr lvl="2"/>
            <a:endParaRPr lang="en-US" dirty="0"/>
          </a:p>
          <a:p>
            <a:r>
              <a:rPr lang="en-US" dirty="0" smtClean="0"/>
              <a:t>The documents provide key </a:t>
            </a:r>
            <a:r>
              <a:rPr lang="en-GB" dirty="0" smtClean="0"/>
              <a:t>elements of a PRTR;</a:t>
            </a:r>
          </a:p>
          <a:p>
            <a:pPr lvl="1"/>
            <a:r>
              <a:rPr lang="en-GB" dirty="0" smtClean="0"/>
              <a:t>list </a:t>
            </a:r>
            <a:r>
              <a:rPr lang="en-GB" dirty="0"/>
              <a:t>of chemicals </a:t>
            </a:r>
            <a:endParaRPr lang="en-GB" dirty="0" smtClean="0"/>
          </a:p>
          <a:p>
            <a:pPr lvl="1"/>
            <a:r>
              <a:rPr lang="en-US" dirty="0" smtClean="0"/>
              <a:t>list of sectors </a:t>
            </a:r>
            <a:r>
              <a:rPr lang="en-US" dirty="0"/>
              <a:t>of economic activities reporting to </a:t>
            </a:r>
            <a:r>
              <a:rPr lang="en-US" dirty="0" smtClean="0"/>
              <a:t>PRTRs</a:t>
            </a:r>
          </a:p>
          <a:p>
            <a:pPr lvl="1"/>
            <a:r>
              <a:rPr lang="en-US" dirty="0"/>
              <a:t>thresholds trigger </a:t>
            </a:r>
            <a:r>
              <a:rPr lang="en-US" dirty="0" smtClean="0"/>
              <a:t>reporting</a:t>
            </a:r>
            <a:endParaRPr lang="en-US" dirty="0"/>
          </a:p>
        </p:txBody>
      </p:sp>
    </p:spTree>
    <p:extLst>
      <p:ext uri="{BB962C8B-B14F-4D97-AF65-F5344CB8AC3E}">
        <p14:creationId xmlns:p14="http://schemas.microsoft.com/office/powerpoint/2010/main" val="33367543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Setting up PRTRs – </a:t>
            </a:r>
            <a:br>
              <a:rPr lang="en-US" dirty="0" smtClean="0"/>
            </a:br>
            <a:r>
              <a:rPr lang="en-US" dirty="0" smtClean="0"/>
              <a:t>PRTR </a:t>
            </a:r>
            <a:r>
              <a:rPr lang="en-US" dirty="0"/>
              <a:t>Module for the IOMC </a:t>
            </a:r>
            <a:r>
              <a:rPr lang="en-US" dirty="0" smtClean="0"/>
              <a:t>Toolbox*</a:t>
            </a:r>
            <a:endParaRPr lang="en-US" dirty="0"/>
          </a:p>
        </p:txBody>
      </p:sp>
      <p:sp>
        <p:nvSpPr>
          <p:cNvPr id="6" name="Content Placeholder 3"/>
          <p:cNvSpPr>
            <a:spLocks noGrp="1"/>
          </p:cNvSpPr>
          <p:nvPr>
            <p:ph idx="1"/>
          </p:nvPr>
        </p:nvSpPr>
        <p:spPr>
          <a:xfrm>
            <a:off x="468000" y="1412776"/>
            <a:ext cx="8352472" cy="5256584"/>
          </a:xfrm>
        </p:spPr>
        <p:txBody>
          <a:bodyPr>
            <a:normAutofit/>
          </a:bodyPr>
          <a:lstStyle/>
          <a:p>
            <a:pPr marL="285750" indent="-285750"/>
            <a:r>
              <a:rPr lang="en-US" sz="2400" dirty="0" smtClean="0"/>
              <a:t>A problem-solving </a:t>
            </a:r>
            <a:r>
              <a:rPr lang="en-US" sz="2400" dirty="0"/>
              <a:t>tools </a:t>
            </a:r>
            <a:r>
              <a:rPr lang="en-US" sz="2400" dirty="0" smtClean="0"/>
              <a:t>to </a:t>
            </a:r>
            <a:r>
              <a:rPr lang="en-US" sz="2400" dirty="0"/>
              <a:t>identify the most appropriate and efficient national actions to address specific national </a:t>
            </a:r>
            <a:r>
              <a:rPr lang="en-US" sz="2400" dirty="0" smtClean="0"/>
              <a:t>problems.</a:t>
            </a:r>
          </a:p>
          <a:p>
            <a:pPr marL="285750" indent="-285750"/>
            <a:r>
              <a:rPr lang="en-US" sz="2400" dirty="0" smtClean="0"/>
              <a:t>PRTR module was developed for setting </a:t>
            </a:r>
            <a:r>
              <a:rPr lang="en-US" sz="2400" dirty="0"/>
              <a:t>up or improve their PRTR. </a:t>
            </a:r>
            <a:endParaRPr lang="en-US" sz="2400" dirty="0" smtClean="0"/>
          </a:p>
        </p:txBody>
      </p:sp>
      <p:pic>
        <p:nvPicPr>
          <p:cNvPr id="8"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12258" y="3068960"/>
            <a:ext cx="4463359" cy="3528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611560" y="3861048"/>
            <a:ext cx="3672408" cy="2031325"/>
          </a:xfrm>
          <a:prstGeom prst="rect">
            <a:avLst/>
          </a:prstGeom>
        </p:spPr>
        <p:txBody>
          <a:bodyPr wrap="square">
            <a:spAutoFit/>
          </a:bodyPr>
          <a:lstStyle/>
          <a:p>
            <a:r>
              <a:rPr lang="en-US" dirty="0"/>
              <a:t>Inter-Organization </a:t>
            </a:r>
            <a:r>
              <a:rPr lang="en-US" dirty="0" err="1"/>
              <a:t>Programme</a:t>
            </a:r>
            <a:r>
              <a:rPr lang="en-US" dirty="0"/>
              <a:t> for the Sound Management of Chemicals (IOMC): IOMC Participating Organizations: </a:t>
            </a:r>
            <a:r>
              <a:rPr lang="en-US" dirty="0" smtClean="0"/>
              <a:t>FAO, ILO, UNDP, UNEP, UNIDO, UNITAR, WHO, </a:t>
            </a:r>
            <a:r>
              <a:rPr lang="en-US" dirty="0"/>
              <a:t>World Bank and OECD</a:t>
            </a:r>
          </a:p>
        </p:txBody>
      </p:sp>
    </p:spTree>
    <p:extLst>
      <p:ext uri="{BB962C8B-B14F-4D97-AF65-F5344CB8AC3E}">
        <p14:creationId xmlns:p14="http://schemas.microsoft.com/office/powerpoint/2010/main" val="26821137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lvl="0"/>
            <a:r>
              <a:rPr lang="en-GB" dirty="0"/>
              <a:t>Improving </a:t>
            </a:r>
            <a:r>
              <a:rPr lang="en-GB" dirty="0" smtClean="0"/>
              <a:t>PRTRs – </a:t>
            </a:r>
            <a:br>
              <a:rPr lang="en-GB" dirty="0" smtClean="0"/>
            </a:br>
            <a:r>
              <a:rPr lang="en-US" dirty="0" smtClean="0"/>
              <a:t>Release </a:t>
            </a:r>
            <a:r>
              <a:rPr lang="en-US" dirty="0"/>
              <a:t>Estimation </a:t>
            </a:r>
            <a:r>
              <a:rPr lang="en-US" dirty="0" smtClean="0"/>
              <a:t>Techniques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676404837"/>
              </p:ext>
            </p:extLst>
          </p:nvPr>
        </p:nvGraphicFramePr>
        <p:xfrm>
          <a:off x="1835694" y="3995701"/>
          <a:ext cx="6336706" cy="2447394"/>
        </p:xfrm>
        <a:graphic>
          <a:graphicData uri="http://schemas.openxmlformats.org/drawingml/2006/table">
            <a:tbl>
              <a:tblPr firstRow="1" bandRow="1">
                <a:tableStyleId>{2D5ABB26-0587-4C30-8999-92F81FD0307C}</a:tableStyleId>
              </a:tblPr>
              <a:tblGrid>
                <a:gridCol w="2534682"/>
                <a:gridCol w="2534682"/>
                <a:gridCol w="1267342"/>
              </a:tblGrid>
              <a:tr h="1346940">
                <a:tc>
                  <a:txBody>
                    <a:bodyPr/>
                    <a:lstStyle/>
                    <a:p>
                      <a:pPr algn="ctr"/>
                      <a:r>
                        <a:rPr lang="en-GB" dirty="0" smtClean="0"/>
                        <a:t>Reporting</a:t>
                      </a:r>
                      <a:r>
                        <a:rPr lang="en-GB" baseline="0" dirty="0" smtClean="0"/>
                        <a:t> </a:t>
                      </a:r>
                      <a:r>
                        <a:rPr lang="en-GB" dirty="0" smtClean="0"/>
                        <a:t>Sectors</a:t>
                      </a:r>
                    </a:p>
                    <a:p>
                      <a:pPr algn="ctr"/>
                      <a:r>
                        <a:rPr lang="en-GB" dirty="0" smtClean="0"/>
                        <a:t>Factory</a:t>
                      </a:r>
                    </a:p>
                    <a:p>
                      <a:pPr algn="ctr"/>
                      <a:endParaRPr lang="en-GB" dirty="0" smtClean="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Non-reporting sectors</a:t>
                      </a:r>
                      <a:endParaRPr lang="en-GB" dirty="0" smtClean="0"/>
                    </a:p>
                    <a:p>
                      <a:pPr marL="0" marR="0" indent="0" algn="ctr"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ctr"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ctr"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ctr" defTabSz="914400" rtl="0" eaLnBrk="1" fontAlgn="auto" latinLnBrk="0" hangingPunct="1">
                        <a:lnSpc>
                          <a:spcPct val="100000"/>
                        </a:lnSpc>
                        <a:spcBef>
                          <a:spcPts val="0"/>
                        </a:spcBef>
                        <a:spcAft>
                          <a:spcPts val="0"/>
                        </a:spcAft>
                        <a:buClrTx/>
                        <a:buSzTx/>
                        <a:buFontTx/>
                        <a:buNone/>
                        <a:tabLst/>
                        <a:defRPr/>
                      </a:pPr>
                      <a:endParaRPr lang="en-GB" dirty="0" smtClean="0"/>
                    </a:p>
                  </a:txBody>
                  <a:tcPr anchor="ctr">
                    <a:lnT w="12700" cap="flat" cmpd="sng" algn="ctr">
                      <a:solidFill>
                        <a:schemeClr val="tx1"/>
                      </a:solidFill>
                      <a:prstDash val="solid"/>
                      <a:round/>
                      <a:headEnd type="none" w="med" len="med"/>
                      <a:tailEnd type="none" w="med" len="med"/>
                    </a:lnT>
                    <a:solidFill>
                      <a:schemeClr val="accent6">
                        <a:lumMod val="75000"/>
                      </a:schemeClr>
                    </a:solidFill>
                  </a:tcPr>
                </a:tc>
                <a:tc rowSpan="2">
                  <a:txBody>
                    <a:bodyPr/>
                    <a:lstStyle/>
                    <a:p>
                      <a:pPr algn="ctr"/>
                      <a:r>
                        <a:rPr lang="en-GB" dirty="0" smtClean="0"/>
                        <a:t>House-hold</a:t>
                      </a:r>
                    </a:p>
                    <a:p>
                      <a:pPr algn="ctr"/>
                      <a:endParaRPr lang="en-GB" dirty="0" smtClean="0"/>
                    </a:p>
                    <a:p>
                      <a:pPr algn="ctr"/>
                      <a:endParaRPr lang="en-GB" dirty="0" smtClean="0"/>
                    </a:p>
                    <a:p>
                      <a:pPr algn="ctr"/>
                      <a:endParaRPr lang="en-GB"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F0"/>
                    </a:solidFill>
                  </a:tcPr>
                </a:tc>
              </a:tr>
              <a:tr h="73469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smtClean="0"/>
                        <a:t>Factory</a:t>
                      </a:r>
                    </a:p>
                    <a:p>
                      <a:pPr algn="ctr"/>
                      <a:endParaRPr lang="en-GB"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lang="en-GB"/>
                    </a:p>
                  </a:txBody>
                  <a:tcPr/>
                </a:tc>
                <a:tc vMerge="1">
                  <a:txBody>
                    <a:bodyPr/>
                    <a:lstStyle/>
                    <a:p>
                      <a:endParaRPr lang="en-GB" dirty="0"/>
                    </a:p>
                  </a:txBody>
                  <a:tcPr/>
                </a:tc>
              </a:tr>
              <a:tr h="261905">
                <a:tc gridSpan="3">
                  <a:txBody>
                    <a:bodyPr/>
                    <a:lstStyle/>
                    <a:p>
                      <a:pPr algn="ctr"/>
                      <a:r>
                        <a:rPr lang="en-GB" dirty="0" smtClean="0"/>
                        <a:t>Mobile</a:t>
                      </a:r>
                      <a:r>
                        <a:rPr lang="en-GB" baseline="0" dirty="0" smtClean="0"/>
                        <a:t> Source</a:t>
                      </a:r>
                      <a:endParaRPr lang="en-GB"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hMerge="1">
                  <a:txBody>
                    <a:bodyPr/>
                    <a:lstStyle/>
                    <a:p>
                      <a:pPr algn="ctr"/>
                      <a:endParaRPr lang="en-GB" dirty="0"/>
                    </a:p>
                  </a:txBody>
                  <a:tcPr anchor="ctr">
                    <a:solidFill>
                      <a:schemeClr val="accent5">
                        <a:lumMod val="60000"/>
                        <a:lumOff val="40000"/>
                      </a:schemeClr>
                    </a:solidFill>
                  </a:tcPr>
                </a:tc>
                <a:tc hMerge="1">
                  <a:txBody>
                    <a:bodyPr/>
                    <a:lstStyle/>
                    <a:p>
                      <a:pPr algn="ctr"/>
                      <a:endParaRPr lang="en-GB" dirty="0"/>
                    </a:p>
                  </a:txBody>
                  <a:tcPr anchor="ctr">
                    <a:solidFill>
                      <a:schemeClr val="accent5">
                        <a:lumMod val="60000"/>
                        <a:lumOff val="40000"/>
                      </a:schemeClr>
                    </a:solidFill>
                  </a:tcPr>
                </a:tc>
              </a:tr>
            </a:tbl>
          </a:graphicData>
        </a:graphic>
      </p:graphicFrame>
      <p:sp>
        <p:nvSpPr>
          <p:cNvPr id="8" name="AutoShape 2" descr="Image result for factory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AutoShape 4" descr="Image result for factory ico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AutoShape 6" descr="Image result for factory icon"/>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32" name="Picture 8" descr="See original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90321" y="4613422"/>
            <a:ext cx="681278" cy="681278"/>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Factory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5855" y="5496613"/>
            <a:ext cx="555105" cy="555105"/>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p:cNvSpPr/>
          <p:nvPr/>
        </p:nvSpPr>
        <p:spPr>
          <a:xfrm>
            <a:off x="179511" y="5244760"/>
            <a:ext cx="1619672" cy="369332"/>
          </a:xfrm>
          <a:prstGeom prst="rect">
            <a:avLst/>
          </a:prstGeom>
        </p:spPr>
        <p:txBody>
          <a:bodyPr wrap="square">
            <a:spAutoFit/>
          </a:bodyPr>
          <a:lstStyle/>
          <a:p>
            <a:pPr algn="ctr"/>
            <a:r>
              <a:rPr lang="en-US" dirty="0" smtClean="0"/>
              <a:t>(Thresholds)</a:t>
            </a:r>
            <a:endParaRPr lang="en-GB" dirty="0"/>
          </a:p>
        </p:txBody>
      </p:sp>
      <p:pic>
        <p:nvPicPr>
          <p:cNvPr id="1036" name="Picture 12" descr="See original imag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68143" y="5877272"/>
            <a:ext cx="530653" cy="530653"/>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See original imag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68143" y="4926043"/>
            <a:ext cx="737313" cy="737313"/>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See original ima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4860031" y="5036852"/>
            <a:ext cx="750509" cy="569556"/>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See original imag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236295" y="5068051"/>
            <a:ext cx="648815" cy="507157"/>
          </a:xfrm>
          <a:prstGeom prst="rect">
            <a:avLst/>
          </a:prstGeom>
          <a:noFill/>
          <a:extLst>
            <a:ext uri="{909E8E84-426E-40DD-AFC4-6F175D3DCCD1}">
              <a14:hiddenFill xmlns:a14="http://schemas.microsoft.com/office/drawing/2010/main">
                <a:solidFill>
                  <a:srgbClr val="FFFFFF"/>
                </a:solidFill>
              </a14:hiddenFill>
            </a:ext>
          </a:extLst>
        </p:spPr>
      </p:pic>
      <p:sp>
        <p:nvSpPr>
          <p:cNvPr id="20" name="Content Placeholder 2"/>
          <p:cNvSpPr>
            <a:spLocks noGrp="1"/>
          </p:cNvSpPr>
          <p:nvPr>
            <p:ph idx="1"/>
          </p:nvPr>
        </p:nvSpPr>
        <p:spPr>
          <a:xfrm>
            <a:off x="468000" y="1412776"/>
            <a:ext cx="8218800" cy="748680"/>
          </a:xfrm>
        </p:spPr>
        <p:txBody>
          <a:bodyPr>
            <a:noAutofit/>
          </a:bodyPr>
          <a:lstStyle/>
          <a:p>
            <a:r>
              <a:rPr lang="en-US" sz="2400" dirty="0" smtClean="0"/>
              <a:t>Series of documents compiling release estimation techniques;</a:t>
            </a:r>
          </a:p>
          <a:p>
            <a:pPr marL="914400" lvl="1" indent="-457200">
              <a:buFont typeface="+mj-lt"/>
              <a:buAutoNum type="arabicPeriod"/>
            </a:pPr>
            <a:r>
              <a:rPr lang="en-US" sz="2000" dirty="0" smtClean="0"/>
              <a:t>point source (revised 2013)</a:t>
            </a:r>
          </a:p>
          <a:p>
            <a:pPr marL="914400" lvl="1" indent="-457200">
              <a:buFont typeface="+mj-lt"/>
              <a:buAutoNum type="arabicPeriod"/>
            </a:pPr>
            <a:r>
              <a:rPr lang="en-US" sz="2000" dirty="0" smtClean="0"/>
              <a:t>non-point source (2003, revised 2016)</a:t>
            </a:r>
          </a:p>
          <a:p>
            <a:pPr marL="914400" lvl="1" indent="-457200">
              <a:buFont typeface="+mj-lt"/>
              <a:buAutoNum type="arabicPeriod"/>
            </a:pPr>
            <a:r>
              <a:rPr lang="en-US" sz="2000" dirty="0" smtClean="0"/>
              <a:t>off-site transfer (2005, revised 2016)</a:t>
            </a:r>
          </a:p>
          <a:p>
            <a:pPr marL="914400" lvl="1" indent="-457200">
              <a:buFont typeface="+mj-lt"/>
              <a:buAutoNum type="arabicPeriod"/>
            </a:pPr>
            <a:r>
              <a:rPr lang="en-US" sz="2000" dirty="0" smtClean="0"/>
              <a:t>release </a:t>
            </a:r>
            <a:r>
              <a:rPr lang="en-US" sz="2000" dirty="0"/>
              <a:t>from </a:t>
            </a:r>
            <a:r>
              <a:rPr lang="en-US" sz="2000" dirty="0" smtClean="0"/>
              <a:t>products (2011, revised 2016)</a:t>
            </a:r>
          </a:p>
        </p:txBody>
      </p:sp>
    </p:spTree>
    <p:extLst>
      <p:ext uri="{BB962C8B-B14F-4D97-AF65-F5344CB8AC3E}">
        <p14:creationId xmlns:p14="http://schemas.microsoft.com/office/powerpoint/2010/main" val="25460278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ounded Rectangle 48"/>
          <p:cNvSpPr/>
          <p:nvPr/>
        </p:nvSpPr>
        <p:spPr>
          <a:xfrm>
            <a:off x="6187027" y="1494603"/>
            <a:ext cx="2859601" cy="4403944"/>
          </a:xfrm>
          <a:prstGeom prst="roundRect">
            <a:avLst/>
          </a:prstGeom>
          <a:no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6732240" y="1484784"/>
            <a:ext cx="2339752" cy="4247317"/>
          </a:xfrm>
          <a:prstGeom prst="rect">
            <a:avLst/>
          </a:prstGeom>
        </p:spPr>
        <p:txBody>
          <a:bodyPr wrap="square">
            <a:spAutoFit/>
          </a:bodyPr>
          <a:lstStyle/>
          <a:p>
            <a:pPr marL="180975" indent="-180975"/>
            <a:r>
              <a:rPr lang="en-US" dirty="0"/>
              <a:t>- </a:t>
            </a:r>
            <a:r>
              <a:rPr lang="en-US" dirty="0" smtClean="0"/>
              <a:t>measure trends</a:t>
            </a:r>
            <a:endParaRPr lang="en-US" dirty="0"/>
          </a:p>
          <a:p>
            <a:pPr marL="180975" indent="-180975"/>
            <a:r>
              <a:rPr lang="en-US" dirty="0"/>
              <a:t>- </a:t>
            </a:r>
            <a:r>
              <a:rPr lang="en-US" dirty="0" smtClean="0"/>
              <a:t>evaluate </a:t>
            </a:r>
            <a:r>
              <a:rPr lang="en-US" dirty="0"/>
              <a:t>policy </a:t>
            </a:r>
          </a:p>
          <a:p>
            <a:pPr marL="180975" indent="-180975"/>
            <a:r>
              <a:rPr lang="en-US" dirty="0" smtClean="0"/>
              <a:t>- identify </a:t>
            </a:r>
            <a:r>
              <a:rPr lang="en-US" dirty="0"/>
              <a:t>potential human health risks</a:t>
            </a:r>
          </a:p>
          <a:p>
            <a:pPr marL="180975" indent="-180975"/>
            <a:r>
              <a:rPr lang="en-GB" dirty="0" smtClean="0"/>
              <a:t>- monitor </a:t>
            </a:r>
            <a:r>
              <a:rPr lang="en-GB" dirty="0"/>
              <a:t>progress of facilities’ efforts </a:t>
            </a:r>
          </a:p>
          <a:p>
            <a:pPr marL="180975" indent="-180975"/>
            <a:r>
              <a:rPr lang="en-GB" dirty="0" smtClean="0"/>
              <a:t>- identify </a:t>
            </a:r>
            <a:r>
              <a:rPr lang="en-GB" dirty="0"/>
              <a:t>possible hot spots</a:t>
            </a:r>
          </a:p>
          <a:p>
            <a:pPr marL="180975" indent="-180975"/>
            <a:r>
              <a:rPr lang="en-GB" dirty="0" smtClean="0"/>
              <a:t>- support </a:t>
            </a:r>
            <a:r>
              <a:rPr lang="en-GB" dirty="0"/>
              <a:t>socially responsible investments</a:t>
            </a:r>
          </a:p>
          <a:p>
            <a:pPr marL="180975" indent="-180975"/>
            <a:r>
              <a:rPr lang="en-GB" dirty="0" smtClean="0"/>
              <a:t>- identify </a:t>
            </a:r>
            <a:r>
              <a:rPr lang="en-GB" dirty="0"/>
              <a:t>potential liabilities of firms and impacts on real estate prices</a:t>
            </a:r>
          </a:p>
        </p:txBody>
      </p:sp>
      <p:sp>
        <p:nvSpPr>
          <p:cNvPr id="4" name="Rounded Rectangle 3"/>
          <p:cNvSpPr/>
          <p:nvPr/>
        </p:nvSpPr>
        <p:spPr>
          <a:xfrm>
            <a:off x="107504" y="2070140"/>
            <a:ext cx="2160240" cy="2808312"/>
          </a:xfrm>
          <a:prstGeom prst="roundRect">
            <a:avLst/>
          </a:prstGeom>
          <a:no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ounded Rectangle 9"/>
          <p:cNvSpPr/>
          <p:nvPr/>
        </p:nvSpPr>
        <p:spPr>
          <a:xfrm>
            <a:off x="3203848" y="2420888"/>
            <a:ext cx="1401056" cy="193779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2" name="Rounded Rectangle 1"/>
          <p:cNvSpPr/>
          <p:nvPr/>
        </p:nvSpPr>
        <p:spPr>
          <a:xfrm>
            <a:off x="251520" y="2286673"/>
            <a:ext cx="1800200" cy="503547"/>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
        <p:nvSpPr>
          <p:cNvPr id="6" name="Title 5"/>
          <p:cNvSpPr>
            <a:spLocks noGrp="1"/>
          </p:cNvSpPr>
          <p:nvPr>
            <p:ph type="title"/>
          </p:nvPr>
        </p:nvSpPr>
        <p:spPr/>
        <p:txBody>
          <a:bodyPr/>
          <a:lstStyle/>
          <a:p>
            <a:r>
              <a:rPr lang="en-GB" dirty="0"/>
              <a:t>Using </a:t>
            </a:r>
            <a:r>
              <a:rPr lang="en-GB" dirty="0" smtClean="0"/>
              <a:t>PRTRs</a:t>
            </a:r>
            <a:endParaRPr lang="en-GB" dirty="0"/>
          </a:p>
        </p:txBody>
      </p:sp>
      <p:sp>
        <p:nvSpPr>
          <p:cNvPr id="5" name="TextBox 4"/>
          <p:cNvSpPr txBox="1"/>
          <p:nvPr/>
        </p:nvSpPr>
        <p:spPr>
          <a:xfrm>
            <a:off x="3330450" y="3066618"/>
            <a:ext cx="1130438" cy="646331"/>
          </a:xfrm>
          <a:prstGeom prst="rect">
            <a:avLst/>
          </a:prstGeom>
          <a:noFill/>
        </p:spPr>
        <p:txBody>
          <a:bodyPr wrap="none" rtlCol="0">
            <a:spAutoFit/>
          </a:bodyPr>
          <a:lstStyle/>
          <a:p>
            <a:pPr algn="ctr"/>
            <a:r>
              <a:rPr lang="en-GB" dirty="0" smtClean="0"/>
              <a:t>PRTR </a:t>
            </a:r>
          </a:p>
          <a:p>
            <a:pPr algn="ctr"/>
            <a:r>
              <a:rPr lang="en-GB" dirty="0" smtClean="0"/>
              <a:t>Database</a:t>
            </a:r>
            <a:endParaRPr lang="en-GB" dirty="0"/>
          </a:p>
        </p:txBody>
      </p:sp>
      <p:sp>
        <p:nvSpPr>
          <p:cNvPr id="9" name="TextBox 8"/>
          <p:cNvSpPr txBox="1"/>
          <p:nvPr/>
        </p:nvSpPr>
        <p:spPr>
          <a:xfrm>
            <a:off x="299502" y="1772816"/>
            <a:ext cx="1824226" cy="369332"/>
          </a:xfrm>
          <a:prstGeom prst="rect">
            <a:avLst/>
          </a:prstGeom>
          <a:noFill/>
        </p:spPr>
        <p:txBody>
          <a:bodyPr wrap="square" rtlCol="0">
            <a:spAutoFit/>
          </a:bodyPr>
          <a:lstStyle/>
          <a:p>
            <a:pPr algn="ctr"/>
            <a:r>
              <a:rPr lang="en-GB" dirty="0" smtClean="0"/>
              <a:t>Emission</a:t>
            </a:r>
            <a:endParaRPr lang="en-GB" dirty="0"/>
          </a:p>
        </p:txBody>
      </p:sp>
      <p:sp>
        <p:nvSpPr>
          <p:cNvPr id="3" name="Right Arrow 2"/>
          <p:cNvSpPr/>
          <p:nvPr/>
        </p:nvSpPr>
        <p:spPr>
          <a:xfrm>
            <a:off x="2267744" y="3073352"/>
            <a:ext cx="936104" cy="66628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13" name="TextBox 12"/>
          <p:cNvSpPr txBox="1"/>
          <p:nvPr/>
        </p:nvSpPr>
        <p:spPr>
          <a:xfrm>
            <a:off x="1739662" y="3212976"/>
            <a:ext cx="1824226" cy="369332"/>
          </a:xfrm>
          <a:prstGeom prst="rect">
            <a:avLst/>
          </a:prstGeom>
          <a:noFill/>
        </p:spPr>
        <p:txBody>
          <a:bodyPr wrap="square" rtlCol="0">
            <a:spAutoFit/>
          </a:bodyPr>
          <a:lstStyle/>
          <a:p>
            <a:pPr algn="ctr"/>
            <a:r>
              <a:rPr lang="en-GB" dirty="0" smtClean="0">
                <a:solidFill>
                  <a:schemeClr val="bg1"/>
                </a:solidFill>
              </a:rPr>
              <a:t>Report</a:t>
            </a:r>
            <a:endParaRPr lang="en-GB" dirty="0">
              <a:solidFill>
                <a:schemeClr val="bg1"/>
              </a:solidFill>
            </a:endParaRPr>
          </a:p>
        </p:txBody>
      </p:sp>
      <p:sp>
        <p:nvSpPr>
          <p:cNvPr id="14" name="Rounded Rectangle 13"/>
          <p:cNvSpPr/>
          <p:nvPr/>
        </p:nvSpPr>
        <p:spPr>
          <a:xfrm>
            <a:off x="251520" y="2898663"/>
            <a:ext cx="1800200" cy="503547"/>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a:t>Company </a:t>
            </a:r>
            <a:r>
              <a:rPr lang="en-GB" dirty="0" smtClean="0"/>
              <a:t>B</a:t>
            </a:r>
            <a:endParaRPr lang="en-GB" dirty="0"/>
          </a:p>
        </p:txBody>
      </p:sp>
      <p:sp>
        <p:nvSpPr>
          <p:cNvPr id="15" name="Rounded Rectangle 14"/>
          <p:cNvSpPr/>
          <p:nvPr/>
        </p:nvSpPr>
        <p:spPr>
          <a:xfrm>
            <a:off x="251520" y="3510300"/>
            <a:ext cx="1800200" cy="503547"/>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a:t>Company </a:t>
            </a:r>
            <a:r>
              <a:rPr lang="en-GB" dirty="0" smtClean="0"/>
              <a:t>C</a:t>
            </a:r>
            <a:endParaRPr lang="en-GB" dirty="0"/>
          </a:p>
        </p:txBody>
      </p:sp>
      <p:sp>
        <p:nvSpPr>
          <p:cNvPr id="16" name="Rounded Rectangle 15"/>
          <p:cNvSpPr/>
          <p:nvPr/>
        </p:nvSpPr>
        <p:spPr>
          <a:xfrm>
            <a:off x="251520" y="4158881"/>
            <a:ext cx="1800200" cy="503547"/>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a:t>Company </a:t>
            </a:r>
            <a:r>
              <a:rPr lang="en-GB" dirty="0" smtClean="0"/>
              <a:t>D</a:t>
            </a:r>
            <a:endParaRPr lang="en-GB" dirty="0"/>
          </a:p>
        </p:txBody>
      </p:sp>
      <p:sp>
        <p:nvSpPr>
          <p:cNvPr id="17" name="TextBox 16"/>
          <p:cNvSpPr txBox="1"/>
          <p:nvPr/>
        </p:nvSpPr>
        <p:spPr>
          <a:xfrm>
            <a:off x="251520" y="2353780"/>
            <a:ext cx="1824226" cy="369332"/>
          </a:xfrm>
          <a:prstGeom prst="rect">
            <a:avLst/>
          </a:prstGeom>
          <a:noFill/>
        </p:spPr>
        <p:txBody>
          <a:bodyPr wrap="square" rtlCol="0">
            <a:spAutoFit/>
          </a:bodyPr>
          <a:lstStyle/>
          <a:p>
            <a:pPr algn="ctr"/>
            <a:r>
              <a:rPr lang="en-GB" dirty="0" smtClean="0"/>
              <a:t>Company A</a:t>
            </a:r>
            <a:endParaRPr lang="en-GB" dirty="0"/>
          </a:p>
        </p:txBody>
      </p:sp>
      <p:sp>
        <p:nvSpPr>
          <p:cNvPr id="20" name="Rounded Rectangle 19"/>
          <p:cNvSpPr/>
          <p:nvPr/>
        </p:nvSpPr>
        <p:spPr>
          <a:xfrm>
            <a:off x="5549543" y="1929549"/>
            <a:ext cx="1224136" cy="4147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400" dirty="0" smtClean="0"/>
              <a:t>Government</a:t>
            </a:r>
          </a:p>
        </p:txBody>
      </p:sp>
      <p:sp>
        <p:nvSpPr>
          <p:cNvPr id="21" name="Rounded Rectangle 20"/>
          <p:cNvSpPr/>
          <p:nvPr/>
        </p:nvSpPr>
        <p:spPr>
          <a:xfrm>
            <a:off x="5549543" y="2437636"/>
            <a:ext cx="1224136" cy="410159"/>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400" dirty="0" smtClean="0"/>
              <a:t>Public/NGO</a:t>
            </a:r>
          </a:p>
        </p:txBody>
      </p:sp>
      <p:sp>
        <p:nvSpPr>
          <p:cNvPr id="22" name="Rounded Rectangle 21"/>
          <p:cNvSpPr/>
          <p:nvPr/>
        </p:nvSpPr>
        <p:spPr>
          <a:xfrm>
            <a:off x="5549543" y="2956238"/>
            <a:ext cx="1254705" cy="401631"/>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400" dirty="0" smtClean="0"/>
              <a:t>Company</a:t>
            </a:r>
          </a:p>
        </p:txBody>
      </p:sp>
      <p:sp>
        <p:nvSpPr>
          <p:cNvPr id="23" name="Rounded Rectangle 22"/>
          <p:cNvSpPr/>
          <p:nvPr/>
        </p:nvSpPr>
        <p:spPr>
          <a:xfrm>
            <a:off x="5549543" y="4422679"/>
            <a:ext cx="1254705" cy="518489"/>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400" dirty="0" smtClean="0"/>
              <a:t>Financial Sectors</a:t>
            </a:r>
          </a:p>
        </p:txBody>
      </p:sp>
      <p:sp>
        <p:nvSpPr>
          <p:cNvPr id="24" name="Rounded Rectangle 23"/>
          <p:cNvSpPr/>
          <p:nvPr/>
        </p:nvSpPr>
        <p:spPr>
          <a:xfrm>
            <a:off x="5549543" y="3918623"/>
            <a:ext cx="1254705" cy="4191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400" dirty="0" smtClean="0"/>
              <a:t>Researchers</a:t>
            </a:r>
          </a:p>
        </p:txBody>
      </p:sp>
      <p:sp>
        <p:nvSpPr>
          <p:cNvPr id="25" name="Rounded Rectangle 24"/>
          <p:cNvSpPr/>
          <p:nvPr/>
        </p:nvSpPr>
        <p:spPr>
          <a:xfrm>
            <a:off x="5549543" y="3445683"/>
            <a:ext cx="1254705" cy="39245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400" dirty="0" smtClean="0"/>
              <a:t>Media</a:t>
            </a:r>
          </a:p>
        </p:txBody>
      </p:sp>
      <p:cxnSp>
        <p:nvCxnSpPr>
          <p:cNvPr id="28" name="Straight Arrow Connector 27"/>
          <p:cNvCxnSpPr>
            <a:stCxn id="20" idx="1"/>
            <a:endCxn id="10" idx="3"/>
          </p:cNvCxnSpPr>
          <p:nvPr/>
        </p:nvCxnSpPr>
        <p:spPr>
          <a:xfrm flipH="1">
            <a:off x="4604904" y="2136899"/>
            <a:ext cx="944639" cy="12528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21" idx="1"/>
            <a:endCxn id="10" idx="3"/>
          </p:cNvCxnSpPr>
          <p:nvPr/>
        </p:nvCxnSpPr>
        <p:spPr>
          <a:xfrm flipH="1">
            <a:off x="4604904" y="2642716"/>
            <a:ext cx="944639" cy="7470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22" idx="1"/>
            <a:endCxn id="10" idx="3"/>
          </p:cNvCxnSpPr>
          <p:nvPr/>
        </p:nvCxnSpPr>
        <p:spPr>
          <a:xfrm flipH="1">
            <a:off x="4604904" y="3157054"/>
            <a:ext cx="944639" cy="2327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25" idx="1"/>
            <a:endCxn id="10" idx="3"/>
          </p:cNvCxnSpPr>
          <p:nvPr/>
        </p:nvCxnSpPr>
        <p:spPr>
          <a:xfrm flipH="1" flipV="1">
            <a:off x="4604904" y="3389784"/>
            <a:ext cx="944639" cy="2521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24" idx="1"/>
            <a:endCxn id="10" idx="3"/>
          </p:cNvCxnSpPr>
          <p:nvPr/>
        </p:nvCxnSpPr>
        <p:spPr>
          <a:xfrm flipH="1" flipV="1">
            <a:off x="4604904" y="3389784"/>
            <a:ext cx="944639" cy="7384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23" idx="1"/>
            <a:endCxn id="10" idx="3"/>
          </p:cNvCxnSpPr>
          <p:nvPr/>
        </p:nvCxnSpPr>
        <p:spPr>
          <a:xfrm flipH="1" flipV="1">
            <a:off x="4604904" y="3389784"/>
            <a:ext cx="944639" cy="12921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29" name="Group 28"/>
          <p:cNvGrpSpPr/>
          <p:nvPr/>
        </p:nvGrpSpPr>
        <p:grpSpPr>
          <a:xfrm>
            <a:off x="4383135" y="3064498"/>
            <a:ext cx="1335248" cy="666288"/>
            <a:chOff x="4388880" y="4729536"/>
            <a:chExt cx="1335248" cy="666288"/>
          </a:xfrm>
        </p:grpSpPr>
        <p:sp>
          <p:nvSpPr>
            <p:cNvPr id="18" name="Right Arrow 17"/>
            <p:cNvSpPr/>
            <p:nvPr/>
          </p:nvSpPr>
          <p:spPr>
            <a:xfrm>
              <a:off x="4628930" y="4729536"/>
              <a:ext cx="936104" cy="66628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19" name="TextBox 18"/>
            <p:cNvSpPr txBox="1"/>
            <p:nvPr/>
          </p:nvSpPr>
          <p:spPr>
            <a:xfrm>
              <a:off x="4388880" y="4869160"/>
              <a:ext cx="1335248" cy="369332"/>
            </a:xfrm>
            <a:prstGeom prst="rect">
              <a:avLst/>
            </a:prstGeom>
            <a:noFill/>
          </p:spPr>
          <p:txBody>
            <a:bodyPr wrap="square" rtlCol="0">
              <a:spAutoFit/>
            </a:bodyPr>
            <a:lstStyle/>
            <a:p>
              <a:pPr algn="ctr"/>
              <a:r>
                <a:rPr lang="en-GB" dirty="0" smtClean="0">
                  <a:solidFill>
                    <a:schemeClr val="bg1"/>
                  </a:solidFill>
                </a:rPr>
                <a:t>Disclose</a:t>
              </a:r>
              <a:endParaRPr lang="en-GB" dirty="0">
                <a:solidFill>
                  <a:schemeClr val="bg1"/>
                </a:solidFill>
              </a:endParaRPr>
            </a:p>
          </p:txBody>
        </p:sp>
      </p:grpSp>
      <p:sp>
        <p:nvSpPr>
          <p:cNvPr id="38" name="Slide Number Placeholder 5"/>
          <p:cNvSpPr>
            <a:spLocks noGrp="1"/>
          </p:cNvSpPr>
          <p:nvPr>
            <p:ph type="sldNum" sz="quarter" idx="12"/>
          </p:nvPr>
        </p:nvSpPr>
        <p:spPr>
          <a:xfrm>
            <a:off x="8640000" y="6411600"/>
            <a:ext cx="342000" cy="244800"/>
          </a:xfrm>
        </p:spPr>
        <p:txBody>
          <a:bodyPr/>
          <a:lstStyle/>
          <a:p>
            <a:fld id="{F12AAD64-1DA9-49DC-A40E-FB62C65D2036}" type="slidenum">
              <a:rPr lang="en-GB" smtClean="0"/>
              <a:t>7</a:t>
            </a:fld>
            <a:endParaRPr lang="en-GB"/>
          </a:p>
        </p:txBody>
      </p:sp>
    </p:spTree>
    <p:extLst>
      <p:ext uri="{BB962C8B-B14F-4D97-AF65-F5344CB8AC3E}">
        <p14:creationId xmlns:p14="http://schemas.microsoft.com/office/powerpoint/2010/main" val="20466988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lvl="0"/>
            <a:r>
              <a:rPr lang="en-GB" dirty="0" smtClean="0"/>
              <a:t>Using PRTR data –</a:t>
            </a:r>
            <a:br>
              <a:rPr lang="en-GB" dirty="0" smtClean="0"/>
            </a:br>
            <a:r>
              <a:rPr lang="en-GB" dirty="0" smtClean="0"/>
              <a:t>On-going projects</a:t>
            </a:r>
            <a:endParaRPr lang="en-US" dirty="0"/>
          </a:p>
        </p:txBody>
      </p:sp>
      <p:sp>
        <p:nvSpPr>
          <p:cNvPr id="8" name="AutoShape 2" descr="Image result for factory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AutoShape 4" descr="Image result for factory ico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AutoShape 6" descr="Image result for factory icon"/>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0" name="Content Placeholder 2"/>
          <p:cNvSpPr>
            <a:spLocks noGrp="1"/>
          </p:cNvSpPr>
          <p:nvPr>
            <p:ph idx="1"/>
          </p:nvPr>
        </p:nvSpPr>
        <p:spPr>
          <a:xfrm>
            <a:off x="468000" y="1412776"/>
            <a:ext cx="8218800" cy="4320480"/>
          </a:xfrm>
        </p:spPr>
        <p:txBody>
          <a:bodyPr>
            <a:noAutofit/>
          </a:bodyPr>
          <a:lstStyle/>
          <a:p>
            <a:r>
              <a:rPr lang="en-US" sz="2400" dirty="0" smtClean="0"/>
              <a:t>exploring </a:t>
            </a:r>
            <a:r>
              <a:rPr lang="en-US" sz="2400" dirty="0"/>
              <a:t>potential uses of PRTR information for measuring the impact of environmental </a:t>
            </a:r>
            <a:r>
              <a:rPr lang="en-US" sz="2400" dirty="0" smtClean="0"/>
              <a:t>policies</a:t>
            </a:r>
          </a:p>
          <a:p>
            <a:endParaRPr lang="en-US" sz="2400" dirty="0"/>
          </a:p>
          <a:p>
            <a:pPr marL="856800" lvl="1" indent="-457200">
              <a:buFont typeface="+mj-lt"/>
              <a:buAutoNum type="arabicPeriod"/>
            </a:pPr>
            <a:r>
              <a:rPr lang="en-US" sz="2000" dirty="0"/>
              <a:t>Illustrating the role of PRTR data as a practical means to assess progress towards global </a:t>
            </a:r>
            <a:r>
              <a:rPr lang="en-US" sz="2000" dirty="0" smtClean="0"/>
              <a:t>sustainability</a:t>
            </a:r>
          </a:p>
          <a:p>
            <a:pPr marL="856800" lvl="1" indent="-457200">
              <a:buFont typeface="+mj-lt"/>
              <a:buAutoNum type="arabicPeriod"/>
            </a:pPr>
            <a:endParaRPr lang="en-US" sz="2000" dirty="0"/>
          </a:p>
          <a:p>
            <a:pPr marL="856800" lvl="1" indent="-457200">
              <a:buFont typeface="+mj-lt"/>
              <a:buAutoNum type="arabicPeriod"/>
            </a:pPr>
            <a:r>
              <a:rPr lang="en-US" sz="2000" dirty="0"/>
              <a:t>Evaluating Best Available Techniques (BAT) policies by using PRTR </a:t>
            </a:r>
            <a:r>
              <a:rPr lang="en-US" sz="2000" dirty="0" smtClean="0"/>
              <a:t>data</a:t>
            </a:r>
          </a:p>
          <a:p>
            <a:pPr marL="856800" lvl="1" indent="-457200">
              <a:buFont typeface="+mj-lt"/>
              <a:buAutoNum type="arabicPeriod"/>
            </a:pPr>
            <a:endParaRPr lang="en-US" sz="2000" dirty="0"/>
          </a:p>
          <a:p>
            <a:pPr marL="856800" lvl="1" indent="-457200">
              <a:buFont typeface="+mj-lt"/>
              <a:buAutoNum type="arabicPeriod"/>
            </a:pPr>
            <a:r>
              <a:rPr lang="en-US" sz="2000" dirty="0"/>
              <a:t>Compiling good practices on application of PRTR data for local environmental </a:t>
            </a:r>
            <a:r>
              <a:rPr lang="en-US" sz="2000" dirty="0" smtClean="0"/>
              <a:t>management</a:t>
            </a:r>
            <a:endParaRPr lang="en-US" sz="2000" dirty="0"/>
          </a:p>
        </p:txBody>
      </p:sp>
    </p:spTree>
    <p:extLst>
      <p:ext uri="{BB962C8B-B14F-4D97-AF65-F5344CB8AC3E}">
        <p14:creationId xmlns:p14="http://schemas.microsoft.com/office/powerpoint/2010/main" val="31028793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Using </a:t>
            </a:r>
            <a:r>
              <a:rPr lang="en-GB" dirty="0" smtClean="0"/>
              <a:t>PRTRs – </a:t>
            </a:r>
            <a:br>
              <a:rPr lang="en-GB" dirty="0" smtClean="0"/>
            </a:br>
            <a:r>
              <a:rPr lang="en-GB" dirty="0" smtClean="0"/>
              <a:t>Databases on PRTRs</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20118564"/>
              </p:ext>
            </p:extLst>
          </p:nvPr>
        </p:nvGraphicFramePr>
        <p:xfrm>
          <a:off x="179512" y="1412776"/>
          <a:ext cx="5112568" cy="51541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98847" y="1853208"/>
            <a:ext cx="3599506" cy="45365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6084168" y="1537047"/>
            <a:ext cx="2304256" cy="307777"/>
          </a:xfrm>
          <a:prstGeom prst="rect">
            <a:avLst/>
          </a:prstGeom>
        </p:spPr>
        <p:txBody>
          <a:bodyPr wrap="square">
            <a:spAutoFit/>
          </a:bodyPr>
          <a:lstStyle/>
          <a:p>
            <a:pPr lvl="0"/>
            <a:r>
              <a:rPr lang="en-GB" sz="1400" dirty="0"/>
              <a:t>Centre for PRTR Data</a:t>
            </a:r>
          </a:p>
        </p:txBody>
      </p:sp>
    </p:spTree>
    <p:extLst>
      <p:ext uri="{BB962C8B-B14F-4D97-AF65-F5344CB8AC3E}">
        <p14:creationId xmlns:p14="http://schemas.microsoft.com/office/powerpoint/2010/main" val="17419631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CDE_Français_blanc">
  <a:themeElements>
    <a:clrScheme name="OECD white">
      <a:dk1>
        <a:srgbClr val="727272"/>
      </a:dk1>
      <a:lt1>
        <a:sysClr val="window" lastClr="FFFFFF"/>
      </a:lt1>
      <a:dk2>
        <a:srgbClr val="006299"/>
      </a:dk2>
      <a:lt2>
        <a:srgbClr val="E6E6E6"/>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ECD">
      <a:majorFont>
        <a:latin typeface="Arial"/>
        <a:ea typeface=""/>
        <a:cs typeface=""/>
      </a:majorFont>
      <a:minorFont>
        <a:latin typeface="Georgia"/>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OCDE_Français_bleu</Template>
  <TotalTime>1218</TotalTime>
  <Words>846</Words>
  <Application>Microsoft Office PowerPoint</Application>
  <PresentationFormat>On-screen Show (4:3)</PresentationFormat>
  <Paragraphs>132</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OCDE_Français_blanc</vt:lpstr>
      <vt:lpstr>OECD activities on PRTRs</vt:lpstr>
      <vt:lpstr>Paradigm of OECD PRTR Activities</vt:lpstr>
      <vt:lpstr>Three pillars of OECD PRTR activities</vt:lpstr>
      <vt:lpstr>Setting up PRTRs –  Elements of a PRTR </vt:lpstr>
      <vt:lpstr>Setting up PRTRs –  PRTR Module for the IOMC Toolbox*</vt:lpstr>
      <vt:lpstr>Improving PRTRs –  Release Estimation Techniques</vt:lpstr>
      <vt:lpstr>Using PRTRs</vt:lpstr>
      <vt:lpstr>Using PRTR data – On-going projects</vt:lpstr>
      <vt:lpstr>Using PRTRs –  Databases on PRTRs</vt:lpstr>
      <vt:lpstr>Website and Key Documents</vt:lpstr>
    </vt:vector>
  </TitlesOfParts>
  <Company>OECD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Core Elements of a PRTR</dc:title>
  <dc:creator>AIZAWA Hirofumi</dc:creator>
  <cp:lastModifiedBy>HASEGAWA Takahiro</cp:lastModifiedBy>
  <cp:revision>59</cp:revision>
  <cp:lastPrinted>2013-09-18T09:28:45Z</cp:lastPrinted>
  <dcterms:created xsi:type="dcterms:W3CDTF">2013-09-18T08:10:18Z</dcterms:created>
  <dcterms:modified xsi:type="dcterms:W3CDTF">2015-11-25T23:18:53Z</dcterms:modified>
</cp:coreProperties>
</file>