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66" r:id="rId6"/>
    <p:sldId id="267" r:id="rId7"/>
    <p:sldId id="316" r:id="rId8"/>
    <p:sldId id="344" r:id="rId9"/>
    <p:sldId id="345" r:id="rId10"/>
    <p:sldId id="343" r:id="rId11"/>
    <p:sldId id="283" r:id="rId12"/>
    <p:sldId id="346" r:id="rId13"/>
    <p:sldId id="306" r:id="rId14"/>
    <p:sldId id="337" r:id="rId15"/>
    <p:sldId id="339" r:id="rId16"/>
    <p:sldId id="341" r:id="rId17"/>
    <p:sldId id="340" r:id="rId18"/>
    <p:sldId id="34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iko" initials="A" lastIdx="1" clrIdx="0"/>
  <p:cmAuthor id="1" name="Andrea CARARO" initials="AC" lastIdx="1" clrIdx="1">
    <p:extLst>
      <p:ext uri="{19B8F6BF-5375-455C-9EA6-DF929625EA0E}">
        <p15:presenceInfo xmlns:p15="http://schemas.microsoft.com/office/powerpoint/2012/main" userId="Andrea CARA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022"/>
    <a:srgbClr val="3AAEDD"/>
    <a:srgbClr val="F28440"/>
    <a:srgbClr val="FF9966"/>
    <a:srgbClr val="3E8EDE"/>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319" autoAdjust="0"/>
  </p:normalViewPr>
  <p:slideViewPr>
    <p:cSldViewPr>
      <p:cViewPr varScale="1">
        <p:scale>
          <a:sx n="61" d="100"/>
          <a:sy n="61" d="100"/>
        </p:scale>
        <p:origin x="1560" y="78"/>
      </p:cViewPr>
      <p:guideLst>
        <p:guide orient="horz" pos="110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849DE6-C589-4024-A0C6-880433CC263A}" type="datetimeFigureOut">
              <a:rPr lang="en-US" smtClean="0"/>
              <a:t>11/6/2018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0489FF-F171-4DA6-98B3-423EAB5F2D2D}" type="slidenum">
              <a:rPr lang="en-US" smtClean="0"/>
              <a:t>‹#›</a:t>
            </a:fld>
            <a:endParaRPr lang="en-US"/>
          </a:p>
        </p:txBody>
      </p:sp>
    </p:spTree>
    <p:extLst>
      <p:ext uri="{BB962C8B-B14F-4D97-AF65-F5344CB8AC3E}">
        <p14:creationId xmlns:p14="http://schemas.microsoft.com/office/powerpoint/2010/main" val="376703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B1C0F-46EC-493D-929E-2ADE45B88BB8}" type="datetimeFigureOut">
              <a:rPr lang="en-US" smtClean="0"/>
              <a:t>11/5/2018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7FF04-5E07-4981-9C2E-8F7CC565A970}" type="slidenum">
              <a:rPr lang="en-US" smtClean="0"/>
              <a:t>‹#›</a:t>
            </a:fld>
            <a:endParaRPr lang="en-US"/>
          </a:p>
        </p:txBody>
      </p:sp>
    </p:spTree>
    <p:extLst>
      <p:ext uri="{BB962C8B-B14F-4D97-AF65-F5344CB8AC3E}">
        <p14:creationId xmlns:p14="http://schemas.microsoft.com/office/powerpoint/2010/main" val="23198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7FF04-5E07-4981-9C2E-8F7CC565A970}" type="slidenum">
              <a:rPr lang="en-US" smtClean="0"/>
              <a:t>2</a:t>
            </a:fld>
            <a:endParaRPr lang="en-US"/>
          </a:p>
        </p:txBody>
      </p:sp>
    </p:spTree>
    <p:extLst>
      <p:ext uri="{BB962C8B-B14F-4D97-AF65-F5344CB8AC3E}">
        <p14:creationId xmlns:p14="http://schemas.microsoft.com/office/powerpoint/2010/main" val="422659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7FF04-5E07-4981-9C2E-8F7CC565A970}" type="slidenum">
              <a:rPr lang="en-US" smtClean="0"/>
              <a:t>3</a:t>
            </a:fld>
            <a:endParaRPr lang="en-US"/>
          </a:p>
        </p:txBody>
      </p:sp>
    </p:spTree>
    <p:extLst>
      <p:ext uri="{BB962C8B-B14F-4D97-AF65-F5344CB8AC3E}">
        <p14:creationId xmlns:p14="http://schemas.microsoft.com/office/powerpoint/2010/main" val="224120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Stockholm Convention:</a:t>
            </a:r>
          </a:p>
          <a:p>
            <a:r>
              <a:rPr lang="en-US" sz="800" dirty="0"/>
              <a:t>Article 10:</a:t>
            </a:r>
          </a:p>
          <a:p>
            <a:r>
              <a:rPr lang="en-US" sz="800" dirty="0"/>
              <a:t>Each Party shall give sympathetic consideration to developing mechanisms, such as pollutant release and transfer registers, for the collection and dissemination of information on estimates of the annual quantities of the chemicals listed in Annex A, B or C that are released or disposed of.</a:t>
            </a:r>
          </a:p>
          <a:p>
            <a:endParaRPr lang="en-US" sz="800" dirty="0"/>
          </a:p>
          <a:p>
            <a:r>
              <a:rPr lang="en-US" sz="800" dirty="0" err="1"/>
              <a:t>Minamata</a:t>
            </a:r>
            <a:r>
              <a:rPr lang="en-US" sz="800" dirty="0"/>
              <a:t> Convention:</a:t>
            </a:r>
          </a:p>
          <a:p>
            <a:r>
              <a:rPr lang="en-GB" sz="800" dirty="0"/>
              <a:t>Article 18:</a:t>
            </a:r>
          </a:p>
          <a:p>
            <a:r>
              <a:rPr lang="en-GB" sz="800" dirty="0"/>
              <a:t>Each Party shall use existing mechanisms or give consideration to the development of mechanisms, such as PRTRs where applicable, for the collection and dissemination of information on estimates of its annual quantities of mercury and mercury compounds that are emitted, released or disposed of through human activities.</a:t>
            </a:r>
          </a:p>
          <a:p>
            <a:endParaRPr lang="en-GB" sz="800" dirty="0"/>
          </a:p>
          <a:p>
            <a:r>
              <a:rPr lang="en-GB" sz="800" dirty="0"/>
              <a:t>UNFCCC:</a:t>
            </a:r>
          </a:p>
          <a:p>
            <a:r>
              <a:rPr lang="en-GB" sz="800" dirty="0"/>
              <a:t>Article 4</a:t>
            </a:r>
          </a:p>
          <a:p>
            <a:r>
              <a:rPr lang="en-GB" sz="800" dirty="0"/>
              <a:t>Participation of the public and availability of environmental information</a:t>
            </a:r>
          </a:p>
          <a:p>
            <a:r>
              <a:rPr lang="en-GB" sz="800" dirty="0"/>
              <a:t>Article 12:</a:t>
            </a:r>
          </a:p>
          <a:p>
            <a:r>
              <a:rPr lang="en-GB" sz="800" dirty="0"/>
              <a:t>Reporting to the secretariat the different sources of emission be sector </a:t>
            </a:r>
          </a:p>
        </p:txBody>
      </p:sp>
      <p:sp>
        <p:nvSpPr>
          <p:cNvPr id="4" name="Slide Number Placeholder 3"/>
          <p:cNvSpPr>
            <a:spLocks noGrp="1"/>
          </p:cNvSpPr>
          <p:nvPr>
            <p:ph type="sldNum" sz="quarter" idx="10"/>
          </p:nvPr>
        </p:nvSpPr>
        <p:spPr/>
        <p:txBody>
          <a:bodyPr/>
          <a:lstStyle/>
          <a:p>
            <a:fld id="{4237FF04-5E07-4981-9C2E-8F7CC565A970}" type="slidenum">
              <a:rPr lang="en-US" smtClean="0"/>
              <a:t>4</a:t>
            </a:fld>
            <a:endParaRPr lang="en-US"/>
          </a:p>
        </p:txBody>
      </p:sp>
    </p:spTree>
    <p:extLst>
      <p:ext uri="{BB962C8B-B14F-4D97-AF65-F5344CB8AC3E}">
        <p14:creationId xmlns:p14="http://schemas.microsoft.com/office/powerpoint/2010/main" val="238844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7FF04-5E07-4981-9C2E-8F7CC565A970}" type="slidenum">
              <a:rPr lang="en-US" smtClean="0"/>
              <a:t>5</a:t>
            </a:fld>
            <a:endParaRPr lang="en-US"/>
          </a:p>
        </p:txBody>
      </p:sp>
    </p:spTree>
    <p:extLst>
      <p:ext uri="{BB962C8B-B14F-4D97-AF65-F5344CB8AC3E}">
        <p14:creationId xmlns:p14="http://schemas.microsoft.com/office/powerpoint/2010/main" val="84800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7FF04-5E07-4981-9C2E-8F7CC565A970}" type="slidenum">
              <a:rPr lang="en-US" smtClean="0"/>
              <a:t>7</a:t>
            </a:fld>
            <a:endParaRPr lang="en-US"/>
          </a:p>
        </p:txBody>
      </p:sp>
    </p:spTree>
    <p:extLst>
      <p:ext uri="{BB962C8B-B14F-4D97-AF65-F5344CB8AC3E}">
        <p14:creationId xmlns:p14="http://schemas.microsoft.com/office/powerpoint/2010/main" val="3007119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73335" y="1340769"/>
            <a:ext cx="9539920" cy="4010795"/>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14400" y="2667001"/>
            <a:ext cx="7772400" cy="1470025"/>
          </a:xfrm>
        </p:spPr>
        <p:txBody>
          <a:bodyPr/>
          <a:lstStyle>
            <a:lvl1pPr algn="l">
              <a:defRPr>
                <a:solidFill>
                  <a:srgbClr val="3E8EDE"/>
                </a:solidFill>
              </a:defRPr>
            </a:lvl1pPr>
          </a:lstStyle>
          <a:p>
            <a:r>
              <a:rPr lang="en-US" dirty="0"/>
              <a:t>Title of the presentation</a:t>
            </a:r>
          </a:p>
        </p:txBody>
      </p:sp>
      <p:sp>
        <p:nvSpPr>
          <p:cNvPr id="3" name="Subtitle 2"/>
          <p:cNvSpPr>
            <a:spLocks noGrp="1"/>
          </p:cNvSpPr>
          <p:nvPr>
            <p:ph type="subTitle" idx="1" hasCustomPrompt="1"/>
          </p:nvPr>
        </p:nvSpPr>
        <p:spPr>
          <a:xfrm>
            <a:off x="914400" y="4876801"/>
            <a:ext cx="6400800" cy="506812"/>
          </a:xfrm>
        </p:spPr>
        <p:txBody>
          <a:bodyPr>
            <a:normAutofit/>
          </a:bodyPr>
          <a:lstStyle>
            <a:lvl1pPr marL="0" indent="0" algn="l">
              <a:buNone/>
              <a:defRPr sz="1800" baseline="0">
                <a:solidFill>
                  <a:srgbClr val="3434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Day / Month / Year </a:t>
            </a:r>
          </a:p>
        </p:txBody>
      </p:sp>
      <p:cxnSp>
        <p:nvCxnSpPr>
          <p:cNvPr id="8" name="Straight Connector 7"/>
          <p:cNvCxnSpPr/>
          <p:nvPr userDrawn="1"/>
        </p:nvCxnSpPr>
        <p:spPr>
          <a:xfrm>
            <a:off x="-90263" y="6406396"/>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0263" y="6597352"/>
            <a:ext cx="933812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0263" y="548680"/>
            <a:ext cx="933812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157722" y="5373218"/>
            <a:ext cx="9490670" cy="534196"/>
            <a:chOff x="-338573" y="6237312"/>
            <a:chExt cx="9821147" cy="534196"/>
          </a:xfrm>
          <a:solidFill>
            <a:schemeClr val="bg1">
              <a:alpha val="91000"/>
            </a:schemeClr>
          </a:solidFill>
        </p:grpSpPr>
        <p:grpSp>
          <p:nvGrpSpPr>
            <p:cNvPr id="12" name="Group 11"/>
            <p:cNvGrpSpPr/>
            <p:nvPr/>
          </p:nvGrpSpPr>
          <p:grpSpPr>
            <a:xfrm>
              <a:off x="-338573" y="6237312"/>
              <a:ext cx="9821147" cy="45719"/>
              <a:chOff x="-123700" y="-243408"/>
              <a:chExt cx="9821147" cy="45719"/>
            </a:xfrm>
            <a:grpFill/>
          </p:grpSpPr>
          <p:sp>
            <p:nvSpPr>
              <p:cNvPr id="979" name="Oval 978"/>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38573" y="6307094"/>
              <a:ext cx="9821147" cy="45719"/>
              <a:chOff x="-123700" y="-243408"/>
              <a:chExt cx="9821147" cy="45719"/>
            </a:xfrm>
            <a:grpFill/>
          </p:grpSpPr>
          <p:sp>
            <p:nvSpPr>
              <p:cNvPr id="842" name="Oval 841"/>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38573" y="6376876"/>
              <a:ext cx="9821147" cy="45719"/>
              <a:chOff x="-123700" y="-243408"/>
              <a:chExt cx="9821147" cy="45719"/>
            </a:xfrm>
            <a:grpFill/>
          </p:grpSpPr>
          <p:sp>
            <p:nvSpPr>
              <p:cNvPr id="705" name="Oval 704"/>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8573" y="6446658"/>
              <a:ext cx="9821147" cy="45719"/>
              <a:chOff x="-123700" y="-243408"/>
              <a:chExt cx="9821147" cy="45719"/>
            </a:xfrm>
            <a:grpFill/>
          </p:grpSpPr>
          <p:sp>
            <p:nvSpPr>
              <p:cNvPr id="568" name="Oval 567"/>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38573" y="6516440"/>
              <a:ext cx="9821147" cy="45719"/>
              <a:chOff x="-123700" y="-243408"/>
              <a:chExt cx="9821147" cy="45719"/>
            </a:xfrm>
            <a:grpFill/>
          </p:grpSpPr>
          <p:sp>
            <p:nvSpPr>
              <p:cNvPr id="431" name="Oval 430"/>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38573" y="6586222"/>
              <a:ext cx="9821147" cy="45719"/>
              <a:chOff x="-123700" y="-243408"/>
              <a:chExt cx="9821147" cy="45719"/>
            </a:xfrm>
            <a:grpFill/>
          </p:grpSpPr>
          <p:sp>
            <p:nvSpPr>
              <p:cNvPr id="294" name="Oval 293"/>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38573" y="6656004"/>
              <a:ext cx="9821147" cy="45719"/>
              <a:chOff x="-123700" y="-243408"/>
              <a:chExt cx="9821147" cy="45719"/>
            </a:xfrm>
            <a:grpFill/>
          </p:grpSpPr>
          <p:sp>
            <p:nvSpPr>
              <p:cNvPr id="157" name="Oval 156"/>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38573" y="6725789"/>
              <a:ext cx="9821147" cy="45719"/>
              <a:chOff x="-123700" y="-243408"/>
              <a:chExt cx="9821147" cy="45719"/>
            </a:xfrm>
            <a:grpFill/>
          </p:grpSpPr>
          <p:sp>
            <p:nvSpPr>
              <p:cNvPr id="20" name="Oval 19"/>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118" name="Straight Connector 1117"/>
          <p:cNvCxnSpPr/>
          <p:nvPr userDrawn="1"/>
        </p:nvCxnSpPr>
        <p:spPr>
          <a:xfrm>
            <a:off x="-197960" y="2924944"/>
            <a:ext cx="9539920" cy="0"/>
          </a:xfrm>
          <a:prstGeom prst="line">
            <a:avLst/>
          </a:prstGeom>
          <a:ln w="57150" cmpd="sng">
            <a:solidFill>
              <a:srgbClr val="3E8EDE"/>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600200"/>
            <a:ext cx="3124200" cy="1209209"/>
          </a:xfrm>
          <a:prstGeom prst="rect">
            <a:avLst/>
          </a:prstGeom>
        </p:spPr>
      </p:pic>
    </p:spTree>
    <p:extLst>
      <p:ext uri="{BB962C8B-B14F-4D97-AF65-F5344CB8AC3E}">
        <p14:creationId xmlns:p14="http://schemas.microsoft.com/office/powerpoint/2010/main" val="302601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17" name="Rectangle 1116"/>
          <p:cNvSpPr/>
          <p:nvPr userDrawn="1"/>
        </p:nvSpPr>
        <p:spPr>
          <a:xfrm>
            <a:off x="-173335" y="2780929"/>
            <a:ext cx="9539920" cy="2570635"/>
          </a:xfrm>
          <a:prstGeom prst="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710425" y="2958661"/>
            <a:ext cx="7772400" cy="775139"/>
          </a:xfrm>
        </p:spPr>
        <p:txBody>
          <a:bodyPr anchor="b">
            <a:noAutofit/>
          </a:bodyPr>
          <a:lstStyle>
            <a:lvl1pPr marL="0" indent="0">
              <a:buNone/>
              <a:defRPr sz="36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z="4000" dirty="0">
                <a:solidFill>
                  <a:srgbClr val="3E8EDE"/>
                </a:solidFill>
                <a:latin typeface="+mn-lt"/>
                <a:cs typeface="Arial"/>
              </a:rPr>
              <a:t>Title of the topic to be exposed</a:t>
            </a:r>
            <a:endParaRPr lang="en-US" dirty="0"/>
          </a:p>
        </p:txBody>
      </p:sp>
      <p:cxnSp>
        <p:nvCxnSpPr>
          <p:cNvPr id="7" name="Straight Connector 6"/>
          <p:cNvCxnSpPr/>
          <p:nvPr userDrawn="1"/>
        </p:nvCxnSpPr>
        <p:spPr>
          <a:xfrm>
            <a:off x="-90263" y="6406396"/>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90263" y="6597352"/>
            <a:ext cx="9338121" cy="0"/>
          </a:xfrm>
          <a:prstGeom prst="line">
            <a:avLst/>
          </a:prstGeom>
          <a:ln w="38100" cmpd="sng">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New_UNITAR_Vertical_Logo_Simple_Pantone279C-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2" y="6260852"/>
            <a:ext cx="741833" cy="597149"/>
          </a:xfrm>
          <a:prstGeom prst="rect">
            <a:avLst/>
          </a:prstGeom>
        </p:spPr>
      </p:pic>
      <p:cxnSp>
        <p:nvCxnSpPr>
          <p:cNvPr id="10" name="Straight Connector 9"/>
          <p:cNvCxnSpPr/>
          <p:nvPr userDrawn="1"/>
        </p:nvCxnSpPr>
        <p:spPr>
          <a:xfrm>
            <a:off x="-90263" y="548680"/>
            <a:ext cx="9338121"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0263" y="1470516"/>
            <a:ext cx="9338121" cy="0"/>
          </a:xfrm>
          <a:prstGeom prst="line">
            <a:avLst/>
          </a:prstGeom>
          <a:ln w="254000" cmpd="sng">
            <a:solidFill>
              <a:schemeClr val="tx2">
                <a:alpha val="80000"/>
              </a:schemeClr>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73335" y="5373218"/>
            <a:ext cx="9490670" cy="534196"/>
            <a:chOff x="-338573" y="6237312"/>
            <a:chExt cx="9821147" cy="534196"/>
          </a:xfrm>
          <a:solidFill>
            <a:schemeClr val="tx2"/>
          </a:solidFill>
        </p:grpSpPr>
        <p:grpSp>
          <p:nvGrpSpPr>
            <p:cNvPr id="13" name="Group 12"/>
            <p:cNvGrpSpPr/>
            <p:nvPr/>
          </p:nvGrpSpPr>
          <p:grpSpPr>
            <a:xfrm>
              <a:off x="-338573" y="6237312"/>
              <a:ext cx="9821147" cy="45719"/>
              <a:chOff x="-123700" y="-243408"/>
              <a:chExt cx="9821147" cy="45719"/>
            </a:xfrm>
            <a:grpFill/>
          </p:grpSpPr>
          <p:sp>
            <p:nvSpPr>
              <p:cNvPr id="980" name="Oval 979"/>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38573" y="6307094"/>
              <a:ext cx="9821147" cy="45719"/>
              <a:chOff x="-123700" y="-243408"/>
              <a:chExt cx="9821147" cy="45719"/>
            </a:xfrm>
            <a:grpFill/>
          </p:grpSpPr>
          <p:sp>
            <p:nvSpPr>
              <p:cNvPr id="843" name="Oval 842"/>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8573" y="6376876"/>
              <a:ext cx="9821147" cy="45719"/>
              <a:chOff x="-123700" y="-243408"/>
              <a:chExt cx="9821147" cy="45719"/>
            </a:xfrm>
            <a:grpFill/>
          </p:grpSpPr>
          <p:sp>
            <p:nvSpPr>
              <p:cNvPr id="706" name="Oval 705"/>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38573" y="6446658"/>
              <a:ext cx="9821147" cy="45719"/>
              <a:chOff x="-123700" y="-243408"/>
              <a:chExt cx="9821147" cy="45719"/>
            </a:xfrm>
            <a:grpFill/>
          </p:grpSpPr>
          <p:sp>
            <p:nvSpPr>
              <p:cNvPr id="569" name="Oval 568"/>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38573" y="6516440"/>
              <a:ext cx="9821147" cy="45719"/>
              <a:chOff x="-123700" y="-243408"/>
              <a:chExt cx="9821147" cy="45719"/>
            </a:xfrm>
            <a:grpFill/>
          </p:grpSpPr>
          <p:sp>
            <p:nvSpPr>
              <p:cNvPr id="432" name="Oval 431"/>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38573" y="6586222"/>
              <a:ext cx="9821147" cy="45719"/>
              <a:chOff x="-123700" y="-243408"/>
              <a:chExt cx="9821147" cy="45719"/>
            </a:xfrm>
            <a:grpFill/>
          </p:grpSpPr>
          <p:sp>
            <p:nvSpPr>
              <p:cNvPr id="295" name="Oval 294"/>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38573" y="6656004"/>
              <a:ext cx="9821147" cy="45719"/>
              <a:chOff x="-123700" y="-243408"/>
              <a:chExt cx="9821147" cy="45719"/>
            </a:xfrm>
            <a:grpFill/>
          </p:grpSpPr>
          <p:sp>
            <p:nvSpPr>
              <p:cNvPr id="158" name="Oval 157"/>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38573" y="6725789"/>
              <a:ext cx="9821147" cy="45719"/>
              <a:chOff x="-123700" y="-243408"/>
              <a:chExt cx="9821147" cy="45719"/>
            </a:xfrm>
            <a:grpFill/>
          </p:grpSpPr>
          <p:sp>
            <p:nvSpPr>
              <p:cNvPr id="21" name="Oval 20"/>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0281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422652"/>
          </a:xfrm>
        </p:spPr>
        <p:txBody>
          <a:bodyPr/>
          <a:lstStyle>
            <a:lvl1pPr marL="0" indent="0">
              <a:buFont typeface="Wingdings" panose="05000000000000000000" pitchFamily="2" charset="2"/>
              <a:buNone/>
              <a:defRPr b="0">
                <a:solidFill>
                  <a:schemeClr val="tx1">
                    <a:lumMod val="75000"/>
                  </a:schemeClr>
                </a:solidFill>
              </a:defRPr>
            </a:lvl1pPr>
            <a:lvl2pPr marL="742950" indent="-285750">
              <a:buClr>
                <a:srgbClr val="343434"/>
              </a:buClr>
              <a:buFont typeface="Arial" panose="020B0604020202020204" pitchFamily="34" charset="0"/>
              <a:buChar char="•"/>
              <a:defRPr/>
            </a:lvl2pPr>
            <a:lvl3pPr marL="1257300" indent="-3429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553200" y="6324600"/>
            <a:ext cx="2133600" cy="365125"/>
          </a:xfrm>
        </p:spPr>
        <p:txBody>
          <a:bodyPr/>
          <a:lstStyle/>
          <a:p>
            <a:fld id="{54B4606E-EBF0-41FC-AFBD-463BD9449987}" type="slidenum">
              <a:rPr lang="en-US" smtClean="0"/>
              <a:t>‹#›</a:t>
            </a:fld>
            <a:endParaRPr lang="en-US" dirty="0"/>
          </a:p>
        </p:txBody>
      </p:sp>
      <p:grpSp>
        <p:nvGrpSpPr>
          <p:cNvPr id="7" name="Group 6"/>
          <p:cNvGrpSpPr/>
          <p:nvPr userDrawn="1"/>
        </p:nvGrpSpPr>
        <p:grpSpPr>
          <a:xfrm>
            <a:off x="-103856" y="-99389"/>
            <a:ext cx="9377011" cy="720079"/>
            <a:chOff x="-103857" y="-99391"/>
            <a:chExt cx="9377011" cy="720079"/>
          </a:xfrm>
        </p:grpSpPr>
        <p:sp>
          <p:nvSpPr>
            <p:cNvPr id="8" name="Rectangle 7"/>
            <p:cNvSpPr/>
            <p:nvPr/>
          </p:nvSpPr>
          <p:spPr>
            <a:xfrm>
              <a:off x="-103857" y="-99391"/>
              <a:ext cx="9351714" cy="648071"/>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4967" y="620688"/>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lobe_White.png"/>
            <p:cNvPicPr>
              <a:picLocks noChangeAspect="1"/>
            </p:cNvPicPr>
            <p:nvPr/>
          </p:nvPicPr>
          <p:blipFill rotWithShape="1">
            <a:blip r:embed="rId2" cstate="print">
              <a:alphaModFix amt="29000"/>
              <a:extLst>
                <a:ext uri="{28A0092B-C50C-407E-A947-70E740481C1C}">
                  <a14:useLocalDpi xmlns:a14="http://schemas.microsoft.com/office/drawing/2010/main" val="0"/>
                </a:ext>
              </a:extLst>
            </a:blip>
            <a:srcRect t="26812" b="53685"/>
            <a:stretch/>
          </p:blipFill>
          <p:spPr>
            <a:xfrm>
              <a:off x="5505872" y="-99391"/>
              <a:ext cx="3358468" cy="648072"/>
            </a:xfrm>
            <a:prstGeom prst="rect">
              <a:avLst/>
            </a:prstGeom>
          </p:spPr>
        </p:pic>
      </p:grpSp>
      <p:sp>
        <p:nvSpPr>
          <p:cNvPr id="2" name="Title 1"/>
          <p:cNvSpPr>
            <a:spLocks noGrp="1"/>
          </p:cNvSpPr>
          <p:nvPr>
            <p:ph type="title" hasCustomPrompt="1"/>
          </p:nvPr>
        </p:nvSpPr>
        <p:spPr>
          <a:xfrm>
            <a:off x="457200" y="-59550"/>
            <a:ext cx="4495800" cy="624417"/>
          </a:xfrm>
        </p:spPr>
        <p:txBody>
          <a:bodyPr>
            <a:normAutofit/>
          </a:bodyPr>
          <a:lstStyle>
            <a:lvl1pPr algn="l">
              <a:defRPr sz="1800">
                <a:solidFill>
                  <a:schemeClr val="bg1"/>
                </a:solidFill>
                <a:latin typeface="+mn-lt"/>
              </a:defRPr>
            </a:lvl1pPr>
          </a:lstStyle>
          <a:p>
            <a:r>
              <a:rPr lang="en-US" dirty="0"/>
              <a:t>Name of the chapter</a:t>
            </a:r>
          </a:p>
        </p:txBody>
      </p:sp>
      <p:cxnSp>
        <p:nvCxnSpPr>
          <p:cNvPr id="12" name="Straight Connector 11"/>
          <p:cNvCxnSpPr/>
          <p:nvPr userDrawn="1"/>
        </p:nvCxnSpPr>
        <p:spPr>
          <a:xfrm>
            <a:off x="-90263" y="6406396"/>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0263" y="6597352"/>
            <a:ext cx="9338121"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New_UNITAR_Vertical_Logo_Simple_Pantone279C-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42" y="6260852"/>
            <a:ext cx="741833" cy="597149"/>
          </a:xfrm>
          <a:prstGeom prst="rect">
            <a:avLst/>
          </a:prstGeom>
        </p:spPr>
      </p:pic>
    </p:spTree>
    <p:extLst>
      <p:ext uri="{BB962C8B-B14F-4D97-AF65-F5344CB8AC3E}">
        <p14:creationId xmlns:p14="http://schemas.microsoft.com/office/powerpoint/2010/main" val="291507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38201"/>
            <a:ext cx="4038600" cy="5287963"/>
          </a:xfrm>
        </p:spPr>
        <p:txBody>
          <a:bodyPr/>
          <a:lstStyle>
            <a:lvl1pPr>
              <a:defRPr sz="2800">
                <a:solidFill>
                  <a:schemeClr val="tx1">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38201"/>
            <a:ext cx="4038600" cy="5287963"/>
          </a:xfrm>
        </p:spPr>
        <p:txBody>
          <a:bodyPr/>
          <a:lstStyle>
            <a:lvl1pPr>
              <a:defRPr sz="2800">
                <a:solidFill>
                  <a:schemeClr val="tx1">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03856" y="-99389"/>
            <a:ext cx="9377011" cy="720079"/>
            <a:chOff x="-103857" y="-99391"/>
            <a:chExt cx="9377011" cy="720079"/>
          </a:xfrm>
        </p:grpSpPr>
        <p:sp>
          <p:nvSpPr>
            <p:cNvPr id="9" name="Rectangle 8"/>
            <p:cNvSpPr/>
            <p:nvPr/>
          </p:nvSpPr>
          <p:spPr>
            <a:xfrm>
              <a:off x="-103857" y="-99391"/>
              <a:ext cx="9351714" cy="648071"/>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4967" y="620688"/>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Globe_White.png"/>
            <p:cNvPicPr>
              <a:picLocks noChangeAspect="1"/>
            </p:cNvPicPr>
            <p:nvPr/>
          </p:nvPicPr>
          <p:blipFill rotWithShape="1">
            <a:blip r:embed="rId2" cstate="print">
              <a:alphaModFix amt="29000"/>
              <a:extLst>
                <a:ext uri="{28A0092B-C50C-407E-A947-70E740481C1C}">
                  <a14:useLocalDpi xmlns:a14="http://schemas.microsoft.com/office/drawing/2010/main" val="0"/>
                </a:ext>
              </a:extLst>
            </a:blip>
            <a:srcRect t="26812" b="53685"/>
            <a:stretch/>
          </p:blipFill>
          <p:spPr>
            <a:xfrm>
              <a:off x="5505872" y="-99391"/>
              <a:ext cx="3358468" cy="648072"/>
            </a:xfrm>
            <a:prstGeom prst="rect">
              <a:avLst/>
            </a:prstGeom>
          </p:spPr>
        </p:pic>
      </p:grpSp>
      <p:sp>
        <p:nvSpPr>
          <p:cNvPr id="12" name="Title 1"/>
          <p:cNvSpPr>
            <a:spLocks noGrp="1"/>
          </p:cNvSpPr>
          <p:nvPr>
            <p:ph type="title" hasCustomPrompt="1"/>
          </p:nvPr>
        </p:nvSpPr>
        <p:spPr>
          <a:xfrm>
            <a:off x="457200" y="-59550"/>
            <a:ext cx="4495800" cy="624417"/>
          </a:xfrm>
        </p:spPr>
        <p:txBody>
          <a:bodyPr>
            <a:normAutofit/>
          </a:bodyPr>
          <a:lstStyle>
            <a:lvl1pPr algn="l">
              <a:defRPr sz="1800">
                <a:solidFill>
                  <a:schemeClr val="bg1"/>
                </a:solidFill>
                <a:latin typeface="+mn-lt"/>
              </a:defRPr>
            </a:lvl1pPr>
          </a:lstStyle>
          <a:p>
            <a:r>
              <a:rPr lang="en-US" dirty="0"/>
              <a:t>Name of the chapter</a:t>
            </a:r>
          </a:p>
        </p:txBody>
      </p:sp>
      <p:sp>
        <p:nvSpPr>
          <p:cNvPr id="13" name="Slide Number Placeholder 5"/>
          <p:cNvSpPr txBox="1">
            <a:spLocks/>
          </p:cNvSpPr>
          <p:nvPr userDrawn="1"/>
        </p:nvSpPr>
        <p:spPr>
          <a:xfrm>
            <a:off x="65532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B4606E-EBF0-41FC-AFBD-463BD9449987}" type="slidenum">
              <a:rPr lang="en-US" smtClean="0"/>
              <a:pPr/>
              <a:t>‹#›</a:t>
            </a:fld>
            <a:endParaRPr lang="en-US" dirty="0"/>
          </a:p>
        </p:txBody>
      </p:sp>
      <p:cxnSp>
        <p:nvCxnSpPr>
          <p:cNvPr id="14" name="Straight Connector 13"/>
          <p:cNvCxnSpPr/>
          <p:nvPr userDrawn="1"/>
        </p:nvCxnSpPr>
        <p:spPr>
          <a:xfrm>
            <a:off x="-90263" y="6406396"/>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0263" y="6597352"/>
            <a:ext cx="9338121"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New_UNITAR_Vertical_Logo_Simple_Pantone279C-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42" y="6260852"/>
            <a:ext cx="741833" cy="597149"/>
          </a:xfrm>
          <a:prstGeom prst="rect">
            <a:avLst/>
          </a:prstGeom>
        </p:spPr>
      </p:pic>
    </p:spTree>
    <p:extLst>
      <p:ext uri="{BB962C8B-B14F-4D97-AF65-F5344CB8AC3E}">
        <p14:creationId xmlns:p14="http://schemas.microsoft.com/office/powerpoint/2010/main" val="109362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103856" y="-99389"/>
            <a:ext cx="9377011" cy="720079"/>
            <a:chOff x="-103857" y="-99391"/>
            <a:chExt cx="9377011" cy="720079"/>
          </a:xfrm>
        </p:grpSpPr>
        <p:sp>
          <p:nvSpPr>
            <p:cNvPr id="8" name="Rectangle 7"/>
            <p:cNvSpPr/>
            <p:nvPr/>
          </p:nvSpPr>
          <p:spPr>
            <a:xfrm>
              <a:off x="-103857" y="-99391"/>
              <a:ext cx="9351714" cy="648071"/>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4967" y="620688"/>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lobe_White.png"/>
            <p:cNvPicPr>
              <a:picLocks noChangeAspect="1"/>
            </p:cNvPicPr>
            <p:nvPr/>
          </p:nvPicPr>
          <p:blipFill rotWithShape="1">
            <a:blip r:embed="rId2" cstate="print">
              <a:alphaModFix amt="29000"/>
              <a:extLst>
                <a:ext uri="{28A0092B-C50C-407E-A947-70E740481C1C}">
                  <a14:useLocalDpi xmlns:a14="http://schemas.microsoft.com/office/drawing/2010/main" val="0"/>
                </a:ext>
              </a:extLst>
            </a:blip>
            <a:srcRect t="26812" b="53685"/>
            <a:stretch/>
          </p:blipFill>
          <p:spPr>
            <a:xfrm>
              <a:off x="5505872" y="-99391"/>
              <a:ext cx="3358468" cy="648072"/>
            </a:xfrm>
            <a:prstGeom prst="rect">
              <a:avLst/>
            </a:prstGeom>
          </p:spPr>
        </p:pic>
      </p:grpSp>
      <p:sp>
        <p:nvSpPr>
          <p:cNvPr id="11" name="Title 1"/>
          <p:cNvSpPr>
            <a:spLocks noGrp="1"/>
          </p:cNvSpPr>
          <p:nvPr>
            <p:ph type="title" hasCustomPrompt="1"/>
          </p:nvPr>
        </p:nvSpPr>
        <p:spPr>
          <a:xfrm>
            <a:off x="457200" y="-59550"/>
            <a:ext cx="4495800" cy="624417"/>
          </a:xfrm>
        </p:spPr>
        <p:txBody>
          <a:bodyPr>
            <a:normAutofit/>
          </a:bodyPr>
          <a:lstStyle>
            <a:lvl1pPr algn="l">
              <a:defRPr sz="1800">
                <a:solidFill>
                  <a:schemeClr val="bg1"/>
                </a:solidFill>
                <a:latin typeface="+mn-lt"/>
              </a:defRPr>
            </a:lvl1pPr>
          </a:lstStyle>
          <a:p>
            <a:r>
              <a:rPr lang="en-US" dirty="0"/>
              <a:t>Name of the chapter</a:t>
            </a:r>
          </a:p>
        </p:txBody>
      </p:sp>
      <p:sp>
        <p:nvSpPr>
          <p:cNvPr id="12" name="Slide Number Placeholder 5"/>
          <p:cNvSpPr>
            <a:spLocks noGrp="1"/>
          </p:cNvSpPr>
          <p:nvPr>
            <p:ph type="sldNum" sz="quarter" idx="12"/>
          </p:nvPr>
        </p:nvSpPr>
        <p:spPr>
          <a:xfrm>
            <a:off x="6553200" y="6324600"/>
            <a:ext cx="2133600" cy="365125"/>
          </a:xfrm>
        </p:spPr>
        <p:txBody>
          <a:bodyPr/>
          <a:lstStyle/>
          <a:p>
            <a:fld id="{54B4606E-EBF0-41FC-AFBD-463BD9449987}" type="slidenum">
              <a:rPr lang="en-US" smtClean="0"/>
              <a:t>‹#›</a:t>
            </a:fld>
            <a:endParaRPr lang="en-US"/>
          </a:p>
        </p:txBody>
      </p:sp>
      <p:cxnSp>
        <p:nvCxnSpPr>
          <p:cNvPr id="13" name="Straight Connector 12"/>
          <p:cNvCxnSpPr/>
          <p:nvPr userDrawn="1"/>
        </p:nvCxnSpPr>
        <p:spPr>
          <a:xfrm>
            <a:off x="-90263" y="6406396"/>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0263" y="6597352"/>
            <a:ext cx="9338121"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New_UNITAR_Vertical_Logo_Simple_Pantone279C-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42" y="6260852"/>
            <a:ext cx="741833" cy="597149"/>
          </a:xfrm>
          <a:prstGeom prst="rect">
            <a:avLst/>
          </a:prstGeom>
        </p:spPr>
      </p:pic>
    </p:spTree>
    <p:extLst>
      <p:ext uri="{BB962C8B-B14F-4D97-AF65-F5344CB8AC3E}">
        <p14:creationId xmlns:p14="http://schemas.microsoft.com/office/powerpoint/2010/main" val="398681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698069"/>
            <a:ext cx="7772400" cy="578803"/>
          </a:xfrm>
        </p:spPr>
        <p:txBody>
          <a:bodyPr anchor="t">
            <a:normAutofit/>
          </a:bodyPr>
          <a:lstStyle/>
          <a:p>
            <a:pPr algn="l"/>
            <a:r>
              <a:rPr lang="en-US" sz="2400">
                <a:solidFill>
                  <a:srgbClr val="3E8EDE"/>
                </a:solidFill>
                <a:latin typeface="Arial"/>
                <a:cs typeface="Arial"/>
              </a:rPr>
              <a:t>Click to edit Master title style</a:t>
            </a:r>
            <a:endParaRPr lang="en-US" sz="2400" dirty="0">
              <a:solidFill>
                <a:srgbClr val="3E8EDE"/>
              </a:solidFill>
              <a:latin typeface="Arial"/>
              <a:cs typeface="Arial"/>
            </a:endParaRPr>
          </a:p>
        </p:txBody>
      </p:sp>
      <p:sp>
        <p:nvSpPr>
          <p:cNvPr id="7" name="TextBox 6"/>
          <p:cNvSpPr txBox="1"/>
          <p:nvPr userDrawn="1"/>
        </p:nvSpPr>
        <p:spPr>
          <a:xfrm>
            <a:off x="6781800" y="4044474"/>
            <a:ext cx="2168653" cy="995144"/>
          </a:xfrm>
          <a:prstGeom prst="rect">
            <a:avLst/>
          </a:prstGeom>
          <a:noFill/>
        </p:spPr>
        <p:txBody>
          <a:bodyPr wrap="square" rtlCol="0" anchor="ctr">
            <a:spAutoFit/>
          </a:bodyPr>
          <a:lstStyle/>
          <a:p>
            <a:pPr>
              <a:lnSpc>
                <a:spcPct val="100000"/>
              </a:lnSpc>
            </a:pPr>
            <a:r>
              <a:rPr lang="en-US" sz="1600" kern="1200" baseline="30000" dirty="0" err="1">
                <a:solidFill>
                  <a:srgbClr val="3E8EDE"/>
                </a:solidFill>
                <a:latin typeface="+mn-lt"/>
                <a:ea typeface="+mn-ea"/>
                <a:cs typeface="Arial"/>
              </a:rPr>
              <a:t>Palais</a:t>
            </a:r>
            <a:r>
              <a:rPr lang="en-US" sz="1600" kern="1200" baseline="30000" dirty="0">
                <a:solidFill>
                  <a:srgbClr val="3E8EDE"/>
                </a:solidFill>
                <a:latin typeface="+mn-lt"/>
                <a:ea typeface="+mn-ea"/>
                <a:cs typeface="Arial"/>
              </a:rPr>
              <a:t> des Nations,</a:t>
            </a:r>
            <a:r>
              <a:rPr lang="en-US" sz="1600" kern="1200" baseline="0" dirty="0">
                <a:solidFill>
                  <a:srgbClr val="3E8EDE"/>
                </a:solidFill>
                <a:latin typeface="+mn-lt"/>
                <a:ea typeface="+mn-ea"/>
                <a:cs typeface="Arial"/>
              </a:rPr>
              <a:t> </a:t>
            </a:r>
            <a:r>
              <a:rPr lang="en-US" sz="1600" kern="1200" baseline="30000" dirty="0">
                <a:solidFill>
                  <a:srgbClr val="3E8EDE"/>
                </a:solidFill>
                <a:latin typeface="+mn-lt"/>
                <a:ea typeface="+mn-ea"/>
                <a:cs typeface="Arial"/>
              </a:rPr>
              <a:t>CH-1211 Geneva 10, Switzerland</a:t>
            </a:r>
            <a:endParaRPr lang="en-GB" sz="1600" kern="1200" baseline="30000" dirty="0">
              <a:solidFill>
                <a:srgbClr val="3E8EDE"/>
              </a:solidFill>
              <a:latin typeface="Arial"/>
              <a:ea typeface="+mn-ea"/>
              <a:cs typeface="Arial"/>
            </a:endParaRPr>
          </a:p>
          <a:p>
            <a:pPr>
              <a:lnSpc>
                <a:spcPct val="100000"/>
              </a:lnSpc>
            </a:pPr>
            <a:r>
              <a:rPr lang="en-GB" sz="1600" baseline="30000" dirty="0">
                <a:solidFill>
                  <a:srgbClr val="3E8EDE"/>
                </a:solidFill>
                <a:latin typeface="Arial"/>
                <a:cs typeface="Arial"/>
              </a:rPr>
              <a:t>T +41 22 917 8400</a:t>
            </a:r>
          </a:p>
          <a:p>
            <a:pPr>
              <a:lnSpc>
                <a:spcPct val="100000"/>
              </a:lnSpc>
            </a:pPr>
            <a:r>
              <a:rPr lang="en-GB" sz="1600" baseline="30000" dirty="0">
                <a:solidFill>
                  <a:srgbClr val="3E8EDE"/>
                </a:solidFill>
                <a:latin typeface="Arial"/>
                <a:cs typeface="Arial"/>
              </a:rPr>
              <a:t>F +41 22 917 8047</a:t>
            </a:r>
          </a:p>
          <a:p>
            <a:pPr>
              <a:lnSpc>
                <a:spcPct val="100000"/>
              </a:lnSpc>
            </a:pPr>
            <a:r>
              <a:rPr lang="en-GB" sz="1600" baseline="30000" dirty="0" err="1">
                <a:solidFill>
                  <a:srgbClr val="3E8EDE"/>
                </a:solidFill>
                <a:latin typeface="Arial"/>
                <a:cs typeface="Arial"/>
              </a:rPr>
              <a:t>www.unitar.org</a:t>
            </a:r>
            <a:endParaRPr lang="en-GB" sz="1600" baseline="30000" dirty="0">
              <a:solidFill>
                <a:srgbClr val="3E8EDE"/>
              </a:solidFill>
              <a:latin typeface="Arial"/>
              <a:cs typeface="Arial"/>
            </a:endParaRPr>
          </a:p>
        </p:txBody>
      </p:sp>
      <p:sp>
        <p:nvSpPr>
          <p:cNvPr id="8" name="TextBox 7"/>
          <p:cNvSpPr txBox="1"/>
          <p:nvPr userDrawn="1"/>
        </p:nvSpPr>
        <p:spPr>
          <a:xfrm>
            <a:off x="938808" y="3886200"/>
            <a:ext cx="5614392" cy="1631216"/>
          </a:xfrm>
          <a:prstGeom prst="rect">
            <a:avLst/>
          </a:prstGeom>
          <a:noFill/>
        </p:spPr>
        <p:txBody>
          <a:bodyPr wrap="square" rtlCol="0">
            <a:spAutoFit/>
          </a:bodyPr>
          <a:lstStyle/>
          <a:p>
            <a:r>
              <a:rPr lang="en-US" sz="1200" dirty="0">
                <a:solidFill>
                  <a:srgbClr val="3E8EDE"/>
                </a:solidFill>
                <a:latin typeface="Arial"/>
                <a:cs typeface="Arial"/>
              </a:rPr>
              <a:t>United Nations Institute for Training and Research</a:t>
            </a:r>
          </a:p>
          <a:p>
            <a:r>
              <a:rPr lang="en-US" sz="1200" dirty="0" err="1">
                <a:solidFill>
                  <a:srgbClr val="3E8EDE"/>
                </a:solidFill>
                <a:latin typeface="Arial"/>
                <a:cs typeface="Arial"/>
              </a:rPr>
              <a:t>Institut</a:t>
            </a:r>
            <a:r>
              <a:rPr lang="en-US" sz="1200" dirty="0">
                <a:solidFill>
                  <a:srgbClr val="3E8EDE"/>
                </a:solidFill>
                <a:latin typeface="Arial"/>
                <a:cs typeface="Arial"/>
              </a:rPr>
              <a:t> des Nations </a:t>
            </a:r>
            <a:r>
              <a:rPr lang="en-US" sz="1200" dirty="0" err="1">
                <a:solidFill>
                  <a:srgbClr val="3E8EDE"/>
                </a:solidFill>
                <a:latin typeface="Arial"/>
                <a:cs typeface="Arial"/>
              </a:rPr>
              <a:t>Unies</a:t>
            </a:r>
            <a:r>
              <a:rPr lang="en-US" sz="1200" dirty="0">
                <a:solidFill>
                  <a:srgbClr val="3E8EDE"/>
                </a:solidFill>
                <a:latin typeface="Arial"/>
                <a:cs typeface="Arial"/>
              </a:rPr>
              <a:t> pour la formation et la </a:t>
            </a:r>
            <a:r>
              <a:rPr lang="en-US" sz="1200" dirty="0" err="1">
                <a:solidFill>
                  <a:srgbClr val="3E8EDE"/>
                </a:solidFill>
                <a:latin typeface="Arial"/>
                <a:cs typeface="Arial"/>
              </a:rPr>
              <a:t>recherche</a:t>
            </a:r>
            <a:endParaRPr lang="en-US" sz="1200" dirty="0">
              <a:solidFill>
                <a:srgbClr val="3E8EDE"/>
              </a:solidFill>
              <a:latin typeface="Arial"/>
              <a:cs typeface="Arial"/>
            </a:endParaRPr>
          </a:p>
          <a:p>
            <a:r>
              <a:rPr lang="en-US" sz="1200" dirty="0" err="1">
                <a:solidFill>
                  <a:srgbClr val="3E8EDE"/>
                </a:solidFill>
                <a:latin typeface="Arial"/>
                <a:cs typeface="Arial"/>
              </a:rPr>
              <a:t>Instituto</a:t>
            </a:r>
            <a:r>
              <a:rPr lang="en-US" sz="1200" dirty="0">
                <a:solidFill>
                  <a:srgbClr val="3E8EDE"/>
                </a:solidFill>
                <a:latin typeface="Arial"/>
                <a:cs typeface="Arial"/>
              </a:rPr>
              <a:t> de </a:t>
            </a:r>
            <a:r>
              <a:rPr lang="en-US" sz="1200" dirty="0" err="1">
                <a:solidFill>
                  <a:srgbClr val="3E8EDE"/>
                </a:solidFill>
                <a:latin typeface="Arial"/>
                <a:cs typeface="Arial"/>
              </a:rPr>
              <a:t>las</a:t>
            </a:r>
            <a:r>
              <a:rPr lang="en-US" sz="1200" dirty="0">
                <a:solidFill>
                  <a:srgbClr val="3E8EDE"/>
                </a:solidFill>
                <a:latin typeface="Arial"/>
                <a:cs typeface="Arial"/>
              </a:rPr>
              <a:t> </a:t>
            </a:r>
            <a:r>
              <a:rPr lang="en-US" sz="1200" dirty="0" err="1">
                <a:solidFill>
                  <a:srgbClr val="3E8EDE"/>
                </a:solidFill>
                <a:latin typeface="Arial"/>
                <a:cs typeface="Arial"/>
              </a:rPr>
              <a:t>Naciones</a:t>
            </a:r>
            <a:r>
              <a:rPr lang="en-US" sz="1200" dirty="0">
                <a:solidFill>
                  <a:srgbClr val="3E8EDE"/>
                </a:solidFill>
                <a:latin typeface="Arial"/>
                <a:cs typeface="Arial"/>
              </a:rPr>
              <a:t> </a:t>
            </a:r>
            <a:r>
              <a:rPr lang="en-US" sz="1200" dirty="0" err="1">
                <a:solidFill>
                  <a:srgbClr val="3E8EDE"/>
                </a:solidFill>
                <a:latin typeface="Arial"/>
                <a:cs typeface="Arial"/>
              </a:rPr>
              <a:t>Unidas</a:t>
            </a:r>
            <a:r>
              <a:rPr lang="en-US" sz="1200" dirty="0">
                <a:solidFill>
                  <a:srgbClr val="3E8EDE"/>
                </a:solidFill>
                <a:latin typeface="Arial"/>
                <a:cs typeface="Arial"/>
              </a:rPr>
              <a:t> </a:t>
            </a:r>
            <a:r>
              <a:rPr lang="en-US" sz="1200" dirty="0" err="1">
                <a:solidFill>
                  <a:srgbClr val="3E8EDE"/>
                </a:solidFill>
                <a:latin typeface="Arial"/>
                <a:cs typeface="Arial"/>
              </a:rPr>
              <a:t>para</a:t>
            </a:r>
            <a:r>
              <a:rPr lang="en-US" sz="1200" dirty="0">
                <a:solidFill>
                  <a:srgbClr val="3E8EDE"/>
                </a:solidFill>
                <a:latin typeface="Arial"/>
                <a:cs typeface="Arial"/>
              </a:rPr>
              <a:t> </a:t>
            </a:r>
            <a:r>
              <a:rPr lang="en-US" sz="1200" dirty="0" err="1">
                <a:solidFill>
                  <a:srgbClr val="3E8EDE"/>
                </a:solidFill>
                <a:latin typeface="Arial"/>
                <a:cs typeface="Arial"/>
              </a:rPr>
              <a:t>Formación</a:t>
            </a:r>
            <a:r>
              <a:rPr lang="en-US" sz="1200" dirty="0">
                <a:solidFill>
                  <a:srgbClr val="3E8EDE"/>
                </a:solidFill>
                <a:latin typeface="Arial"/>
                <a:cs typeface="Arial"/>
              </a:rPr>
              <a:t> </a:t>
            </a:r>
            <a:r>
              <a:rPr lang="en-US" sz="1200" dirty="0" err="1">
                <a:solidFill>
                  <a:srgbClr val="3E8EDE"/>
                </a:solidFill>
                <a:latin typeface="Arial"/>
                <a:cs typeface="Arial"/>
              </a:rPr>
              <a:t>Profesional</a:t>
            </a:r>
            <a:r>
              <a:rPr lang="en-US" sz="1200" dirty="0">
                <a:solidFill>
                  <a:srgbClr val="3E8EDE"/>
                </a:solidFill>
                <a:latin typeface="Arial"/>
                <a:cs typeface="Arial"/>
              </a:rPr>
              <a:t> e </a:t>
            </a:r>
            <a:r>
              <a:rPr lang="en-US" sz="1200" dirty="0" err="1">
                <a:solidFill>
                  <a:srgbClr val="3E8EDE"/>
                </a:solidFill>
                <a:latin typeface="Arial"/>
                <a:cs typeface="Arial"/>
              </a:rPr>
              <a:t>Investigaciones</a:t>
            </a:r>
            <a:endParaRPr lang="en-US" sz="1200" dirty="0">
              <a:solidFill>
                <a:srgbClr val="3E8EDE"/>
              </a:solidFill>
              <a:latin typeface="Arial"/>
              <a:cs typeface="Arial"/>
            </a:endParaRPr>
          </a:p>
          <a:p>
            <a:r>
              <a:rPr lang="en-US" sz="1200" dirty="0" err="1">
                <a:solidFill>
                  <a:srgbClr val="3E8EDE"/>
                </a:solidFill>
                <a:latin typeface="Arial"/>
                <a:cs typeface="Arial"/>
              </a:rPr>
              <a:t>Учебньıй</a:t>
            </a:r>
            <a:r>
              <a:rPr lang="en-US" sz="1200" dirty="0">
                <a:solidFill>
                  <a:srgbClr val="3E8EDE"/>
                </a:solidFill>
                <a:latin typeface="Arial"/>
                <a:cs typeface="Arial"/>
              </a:rPr>
              <a:t> </a:t>
            </a:r>
            <a:r>
              <a:rPr lang="en-US" sz="1200" dirty="0" err="1">
                <a:solidFill>
                  <a:srgbClr val="3E8EDE"/>
                </a:solidFill>
                <a:latin typeface="Arial"/>
                <a:cs typeface="Arial"/>
              </a:rPr>
              <a:t>и</a:t>
            </a:r>
            <a:r>
              <a:rPr lang="en-US" sz="1200" dirty="0">
                <a:solidFill>
                  <a:srgbClr val="3E8EDE"/>
                </a:solidFill>
                <a:latin typeface="Arial"/>
                <a:cs typeface="Arial"/>
              </a:rPr>
              <a:t> </a:t>
            </a:r>
            <a:r>
              <a:rPr lang="en-US" sz="1200" dirty="0" err="1">
                <a:solidFill>
                  <a:srgbClr val="3E8EDE"/>
                </a:solidFill>
                <a:latin typeface="Arial"/>
                <a:cs typeface="Arial"/>
              </a:rPr>
              <a:t>научно-исследовательский</a:t>
            </a:r>
            <a:r>
              <a:rPr lang="en-US" sz="1200" dirty="0">
                <a:solidFill>
                  <a:srgbClr val="3E8EDE"/>
                </a:solidFill>
                <a:latin typeface="Arial"/>
                <a:cs typeface="Arial"/>
              </a:rPr>
              <a:t> </a:t>
            </a:r>
            <a:r>
              <a:rPr lang="en-US" sz="1200" dirty="0" err="1">
                <a:solidFill>
                  <a:srgbClr val="3E8EDE"/>
                </a:solidFill>
                <a:latin typeface="Arial"/>
                <a:cs typeface="Arial"/>
              </a:rPr>
              <a:t>институт</a:t>
            </a:r>
            <a:endParaRPr lang="en-US" sz="1200" dirty="0">
              <a:solidFill>
                <a:srgbClr val="3E8EDE"/>
              </a:solidFill>
              <a:latin typeface="Arial"/>
              <a:cs typeface="Arial"/>
            </a:endParaRPr>
          </a:p>
          <a:p>
            <a:r>
              <a:rPr lang="en-US" sz="1200" dirty="0" err="1">
                <a:solidFill>
                  <a:srgbClr val="3E8EDE"/>
                </a:solidFill>
                <a:latin typeface="Arial"/>
                <a:cs typeface="Arial"/>
              </a:rPr>
              <a:t>Организации</a:t>
            </a:r>
            <a:r>
              <a:rPr lang="en-US" sz="1200" dirty="0">
                <a:solidFill>
                  <a:srgbClr val="3E8EDE"/>
                </a:solidFill>
                <a:latin typeface="Arial"/>
                <a:cs typeface="Arial"/>
              </a:rPr>
              <a:t> </a:t>
            </a:r>
            <a:r>
              <a:rPr lang="en-US" sz="1200" dirty="0" err="1">
                <a:solidFill>
                  <a:srgbClr val="3E8EDE"/>
                </a:solidFill>
                <a:latin typeface="Arial"/>
                <a:cs typeface="Arial"/>
              </a:rPr>
              <a:t>Объединенньıх</a:t>
            </a:r>
            <a:r>
              <a:rPr lang="en-US" sz="1200" dirty="0">
                <a:solidFill>
                  <a:srgbClr val="3E8EDE"/>
                </a:solidFill>
                <a:latin typeface="Arial"/>
                <a:cs typeface="Arial"/>
              </a:rPr>
              <a:t> </a:t>
            </a:r>
            <a:r>
              <a:rPr lang="en-US" sz="1200" dirty="0" err="1">
                <a:solidFill>
                  <a:srgbClr val="3E8EDE"/>
                </a:solidFill>
                <a:latin typeface="Arial"/>
                <a:cs typeface="Arial"/>
              </a:rPr>
              <a:t>Наций</a:t>
            </a:r>
            <a:endParaRPr lang="en-US" sz="1200" dirty="0">
              <a:solidFill>
                <a:srgbClr val="3E8EDE"/>
              </a:solidFill>
              <a:latin typeface="Arial"/>
              <a:cs typeface="Arial"/>
            </a:endParaRPr>
          </a:p>
          <a:p>
            <a:pPr marL="0" marR="0" indent="0" algn="l" defTabSz="914400" rtl="1" eaLnBrk="1" fontAlgn="auto" latinLnBrk="0" hangingPunct="1">
              <a:lnSpc>
                <a:spcPct val="100000"/>
              </a:lnSpc>
              <a:spcBef>
                <a:spcPts val="0"/>
              </a:spcBef>
              <a:spcAft>
                <a:spcPts val="0"/>
              </a:spcAft>
              <a:buClrTx/>
              <a:buSzTx/>
              <a:buFontTx/>
              <a:buNone/>
              <a:tabLst/>
              <a:defRPr/>
            </a:pPr>
            <a:r>
              <a:rPr lang="ar-LB" sz="1600" kern="1200" dirty="0">
                <a:solidFill>
                  <a:srgbClr val="3E8EDE"/>
                </a:solidFill>
                <a:effectLst/>
                <a:latin typeface="+mn-lt"/>
                <a:ea typeface="+mn-ea"/>
                <a:cs typeface="+mn-cs"/>
              </a:rPr>
              <a:t>معهد الأمم المتحدة للتدريب والبحث</a:t>
            </a:r>
            <a:endParaRPr lang="en-US" sz="1600" kern="1200" dirty="0">
              <a:solidFill>
                <a:srgbClr val="3E8EDE"/>
              </a:solidFill>
              <a:effectLst/>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a:solidFill>
                  <a:srgbClr val="3E8EDE"/>
                </a:solidFill>
                <a:latin typeface="Microsoft JhengHei" panose="020B0604030504040204" pitchFamily="34" charset="-120"/>
                <a:ea typeface="Microsoft JhengHei" panose="020B0604030504040204" pitchFamily="34" charset="-120"/>
                <a:cs typeface="+mn-cs"/>
              </a:rPr>
              <a:t>联合国训练研究所</a:t>
            </a:r>
            <a:endParaRPr lang="en-US" sz="1200" kern="1200" dirty="0">
              <a:solidFill>
                <a:srgbClr val="3E8EDE"/>
              </a:solidFill>
              <a:effectLst/>
              <a:latin typeface="Microsoft JhengHei" panose="020B0604030504040204" pitchFamily="34" charset="-120"/>
              <a:ea typeface="Microsoft JhengHei" panose="020B0604030504040204" pitchFamily="34" charset="-120"/>
              <a:cs typeface="+mn-cs"/>
            </a:endParaRPr>
          </a:p>
          <a:p>
            <a:endParaRPr lang="en-US" sz="1200" dirty="0">
              <a:solidFill>
                <a:srgbClr val="3E8EDE"/>
              </a:solidFill>
              <a:latin typeface="Arial"/>
              <a:cs typeface="Arial"/>
            </a:endParaRPr>
          </a:p>
        </p:txBody>
      </p:sp>
      <p:sp>
        <p:nvSpPr>
          <p:cNvPr id="5" name="Slide Number Placeholder 4"/>
          <p:cNvSpPr>
            <a:spLocks noGrp="1"/>
          </p:cNvSpPr>
          <p:nvPr>
            <p:ph type="sldNum" sz="quarter" idx="12"/>
          </p:nvPr>
        </p:nvSpPr>
        <p:spPr/>
        <p:txBody>
          <a:bodyPr/>
          <a:lstStyle/>
          <a:p>
            <a:fld id="{54B4606E-EBF0-41FC-AFBD-463BD9449987}" type="slidenum">
              <a:rPr lang="en-US" smtClean="0"/>
              <a:t>‹#›</a:t>
            </a:fld>
            <a:endParaRPr lang="en-US"/>
          </a:p>
        </p:txBody>
      </p:sp>
      <p:cxnSp>
        <p:nvCxnSpPr>
          <p:cNvPr id="13" name="Straight Connector 12"/>
          <p:cNvCxnSpPr/>
          <p:nvPr userDrawn="1"/>
        </p:nvCxnSpPr>
        <p:spPr>
          <a:xfrm>
            <a:off x="-90264" y="548680"/>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flipV="1">
            <a:off x="-187478" y="5381104"/>
            <a:ext cx="9539920" cy="1600109"/>
          </a:xfrm>
          <a:prstGeom prst="rect">
            <a:avLst/>
          </a:prstGeom>
          <a:solidFill>
            <a:srgbClr val="3E8EDE"/>
          </a:solidFill>
          <a:ln>
            <a:solidFill>
              <a:srgbClr val="3E8E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173335" y="5390662"/>
            <a:ext cx="9490670" cy="534196"/>
            <a:chOff x="-338573" y="6237312"/>
            <a:chExt cx="9821147" cy="534196"/>
          </a:xfrm>
          <a:solidFill>
            <a:schemeClr val="bg1"/>
          </a:solidFill>
        </p:grpSpPr>
        <p:grpSp>
          <p:nvGrpSpPr>
            <p:cNvPr id="16" name="Group 15"/>
            <p:cNvGrpSpPr/>
            <p:nvPr/>
          </p:nvGrpSpPr>
          <p:grpSpPr>
            <a:xfrm>
              <a:off x="-338573" y="6237312"/>
              <a:ext cx="9821147" cy="45719"/>
              <a:chOff x="-123700" y="-243408"/>
              <a:chExt cx="9821147" cy="45719"/>
            </a:xfrm>
            <a:grpFill/>
          </p:grpSpPr>
          <p:sp>
            <p:nvSpPr>
              <p:cNvPr id="983" name="Oval 982"/>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38573" y="6307094"/>
              <a:ext cx="9821147" cy="45719"/>
              <a:chOff x="-123700" y="-243408"/>
              <a:chExt cx="9821147" cy="45719"/>
            </a:xfrm>
            <a:grpFill/>
          </p:grpSpPr>
          <p:sp>
            <p:nvSpPr>
              <p:cNvPr id="846" name="Oval 845"/>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38573" y="6376876"/>
              <a:ext cx="9821147" cy="45719"/>
              <a:chOff x="-123700" y="-243408"/>
              <a:chExt cx="9821147" cy="45719"/>
            </a:xfrm>
            <a:grpFill/>
          </p:grpSpPr>
          <p:sp>
            <p:nvSpPr>
              <p:cNvPr id="709" name="Oval 708"/>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38573" y="6446658"/>
              <a:ext cx="9821147" cy="45719"/>
              <a:chOff x="-123700" y="-243408"/>
              <a:chExt cx="9821147" cy="45719"/>
            </a:xfrm>
            <a:grpFill/>
          </p:grpSpPr>
          <p:sp>
            <p:nvSpPr>
              <p:cNvPr id="572" name="Oval 571"/>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38573" y="6516440"/>
              <a:ext cx="9821147" cy="45719"/>
              <a:chOff x="-123700" y="-243408"/>
              <a:chExt cx="9821147" cy="45719"/>
            </a:xfrm>
            <a:grpFill/>
          </p:grpSpPr>
          <p:sp>
            <p:nvSpPr>
              <p:cNvPr id="435" name="Oval 434"/>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38573" y="6586222"/>
              <a:ext cx="9821147" cy="45719"/>
              <a:chOff x="-123700" y="-243408"/>
              <a:chExt cx="9821147" cy="45719"/>
            </a:xfrm>
            <a:grpFill/>
          </p:grpSpPr>
          <p:sp>
            <p:nvSpPr>
              <p:cNvPr id="298" name="Oval 297"/>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38573" y="6656004"/>
              <a:ext cx="9821147" cy="45719"/>
              <a:chOff x="-123700" y="-243408"/>
              <a:chExt cx="9821147" cy="45719"/>
            </a:xfrm>
            <a:grpFill/>
          </p:grpSpPr>
          <p:sp>
            <p:nvSpPr>
              <p:cNvPr id="161" name="Oval 160"/>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38573" y="6725789"/>
              <a:ext cx="9821147" cy="45719"/>
              <a:chOff x="-123700" y="-243408"/>
              <a:chExt cx="9821147" cy="45719"/>
            </a:xfrm>
            <a:grpFill/>
          </p:grpSpPr>
          <p:sp>
            <p:nvSpPr>
              <p:cNvPr id="24" name="Oval 23"/>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121" name="Straight Connector 1120"/>
          <p:cNvCxnSpPr/>
          <p:nvPr userDrawn="1"/>
        </p:nvCxnSpPr>
        <p:spPr>
          <a:xfrm>
            <a:off x="-90264" y="1470516"/>
            <a:ext cx="9338121" cy="0"/>
          </a:xfrm>
          <a:prstGeom prst="line">
            <a:avLst/>
          </a:prstGeom>
          <a:ln w="254000" cmpd="sng">
            <a:solidFill>
              <a:srgbClr val="3E8EDE">
                <a:alpha val="80000"/>
              </a:srgb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97960" y="3861048"/>
            <a:ext cx="9515295" cy="0"/>
          </a:xfrm>
          <a:prstGeom prst="line">
            <a:avLst/>
          </a:prstGeom>
          <a:ln w="1905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1120" name="Straight Connector 1119"/>
          <p:cNvCxnSpPr/>
          <p:nvPr userDrawn="1"/>
        </p:nvCxnSpPr>
        <p:spPr>
          <a:xfrm>
            <a:off x="-283633" y="5760967"/>
            <a:ext cx="9711267" cy="0"/>
          </a:xfrm>
          <a:prstGeom prst="line">
            <a:avLst/>
          </a:prstGeom>
          <a:solidFill>
            <a:schemeClr val="bg1"/>
          </a:solidFill>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22" name="Picture 11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2676991"/>
            <a:ext cx="3124200" cy="1209209"/>
          </a:xfrm>
          <a:prstGeom prst="rect">
            <a:avLst/>
          </a:prstGeom>
        </p:spPr>
      </p:pic>
    </p:spTree>
    <p:extLst>
      <p:ext uri="{BB962C8B-B14F-4D97-AF65-F5344CB8AC3E}">
        <p14:creationId xmlns:p14="http://schemas.microsoft.com/office/powerpoint/2010/main" val="4246465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4606E-EBF0-41FC-AFBD-463BD9449987}" type="slidenum">
              <a:rPr lang="en-US" smtClean="0"/>
              <a:t>‹#›</a:t>
            </a:fld>
            <a:endParaRPr lang="en-US"/>
          </a:p>
        </p:txBody>
      </p:sp>
    </p:spTree>
    <p:extLst>
      <p:ext uri="{BB962C8B-B14F-4D97-AF65-F5344CB8AC3E}">
        <p14:creationId xmlns:p14="http://schemas.microsoft.com/office/powerpoint/2010/main" val="325672600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276600"/>
            <a:ext cx="6477000" cy="1774825"/>
          </a:xfrm>
        </p:spPr>
        <p:txBody>
          <a:bodyPr>
            <a:normAutofit/>
          </a:bodyPr>
          <a:lstStyle/>
          <a:p>
            <a:pPr algn="ctr"/>
            <a:r>
              <a:rPr lang="en-US" dirty="0"/>
              <a:t>Current status of</a:t>
            </a:r>
            <a:br>
              <a:rPr lang="en-US" dirty="0"/>
            </a:br>
            <a:r>
              <a:rPr lang="en-US" dirty="0"/>
              <a:t>PRTRs Activities</a:t>
            </a:r>
            <a:endParaRPr lang="en-US" dirty="0">
              <a:solidFill>
                <a:srgbClr val="FF0000"/>
              </a:solidFill>
            </a:endParaRPr>
          </a:p>
        </p:txBody>
      </p:sp>
      <p:sp>
        <p:nvSpPr>
          <p:cNvPr id="3" name="Subtitle 2"/>
          <p:cNvSpPr>
            <a:spLocks noGrp="1"/>
          </p:cNvSpPr>
          <p:nvPr>
            <p:ph type="subTitle" idx="1"/>
          </p:nvPr>
        </p:nvSpPr>
        <p:spPr>
          <a:xfrm>
            <a:off x="6096000" y="2438400"/>
            <a:ext cx="3124200" cy="304800"/>
          </a:xfrm>
        </p:spPr>
        <p:txBody>
          <a:bodyPr>
            <a:noAutofit/>
          </a:bodyPr>
          <a:lstStyle/>
          <a:p>
            <a:r>
              <a:rPr lang="en-GB" dirty="0">
                <a:solidFill>
                  <a:srgbClr val="3E8EDE"/>
                </a:solidFill>
                <a:latin typeface="+mj-lt"/>
                <a:ea typeface="+mj-ea"/>
                <a:cs typeface="+mj-cs"/>
              </a:rPr>
              <a:t>Geneva, 7</a:t>
            </a:r>
            <a:r>
              <a:rPr lang="en-GB" baseline="30000" dirty="0">
                <a:solidFill>
                  <a:srgbClr val="3E8EDE"/>
                </a:solidFill>
                <a:latin typeface="+mj-lt"/>
                <a:ea typeface="+mj-ea"/>
                <a:cs typeface="+mj-cs"/>
              </a:rPr>
              <a:t>th</a:t>
            </a:r>
            <a:r>
              <a:rPr lang="en-GB" dirty="0">
                <a:solidFill>
                  <a:srgbClr val="3E8EDE"/>
                </a:solidFill>
                <a:latin typeface="+mj-lt"/>
                <a:ea typeface="+mj-ea"/>
                <a:cs typeface="+mj-cs"/>
              </a:rPr>
              <a:t> November 2018</a:t>
            </a:r>
          </a:p>
        </p:txBody>
      </p:sp>
    </p:spTree>
    <p:extLst>
      <p:ext uri="{BB962C8B-B14F-4D97-AF65-F5344CB8AC3E}">
        <p14:creationId xmlns:p14="http://schemas.microsoft.com/office/powerpoint/2010/main" val="175054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F8F765-960A-44B9-9CDB-110ED8B757A7}"/>
              </a:ext>
            </a:extLst>
          </p:cNvPr>
          <p:cNvSpPr>
            <a:spLocks noGrp="1"/>
          </p:cNvSpPr>
          <p:nvPr>
            <p:ph type="sldNum" sz="quarter" idx="12"/>
          </p:nvPr>
        </p:nvSpPr>
        <p:spPr/>
        <p:txBody>
          <a:bodyPr/>
          <a:lstStyle/>
          <a:p>
            <a:fld id="{54B4606E-EBF0-41FC-AFBD-463BD9449987}" type="slidenum">
              <a:rPr lang="en-US" smtClean="0"/>
              <a:t>10</a:t>
            </a:fld>
            <a:endParaRPr lang="en-US"/>
          </a:p>
        </p:txBody>
      </p:sp>
      <p:sp>
        <p:nvSpPr>
          <p:cNvPr id="4" name="Title 3">
            <a:extLst>
              <a:ext uri="{FF2B5EF4-FFF2-40B4-BE49-F238E27FC236}">
                <a16:creationId xmlns:a16="http://schemas.microsoft.com/office/drawing/2014/main" id="{9B8E57AA-1B28-430D-932C-C48D7BCC6E8B}"/>
              </a:ext>
            </a:extLst>
          </p:cNvPr>
          <p:cNvSpPr>
            <a:spLocks noGrp="1"/>
          </p:cNvSpPr>
          <p:nvPr>
            <p:ph type="title"/>
          </p:nvPr>
        </p:nvSpPr>
        <p:spPr/>
        <p:txBody>
          <a:bodyPr/>
          <a:lstStyle/>
          <a:p>
            <a:r>
              <a:rPr lang="en-US" dirty="0" err="1"/>
              <a:t>PRTR:Learn</a:t>
            </a:r>
            <a:endParaRPr lang="en-US" dirty="0"/>
          </a:p>
        </p:txBody>
      </p:sp>
      <p:pic>
        <p:nvPicPr>
          <p:cNvPr id="5" name="Picture 4">
            <a:extLst>
              <a:ext uri="{FF2B5EF4-FFF2-40B4-BE49-F238E27FC236}">
                <a16:creationId xmlns:a16="http://schemas.microsoft.com/office/drawing/2014/main" id="{E8984B07-B747-4AA6-BA80-64ADBD96335C}"/>
              </a:ext>
            </a:extLst>
          </p:cNvPr>
          <p:cNvPicPr>
            <a:picLocks noChangeAspect="1"/>
          </p:cNvPicPr>
          <p:nvPr/>
        </p:nvPicPr>
        <p:blipFill>
          <a:blip r:embed="rId2"/>
          <a:stretch>
            <a:fillRect/>
          </a:stretch>
        </p:blipFill>
        <p:spPr>
          <a:xfrm>
            <a:off x="649608" y="792276"/>
            <a:ext cx="7697901" cy="5379923"/>
          </a:xfrm>
          <a:prstGeom prst="rect">
            <a:avLst/>
          </a:prstGeom>
        </p:spPr>
      </p:pic>
      <p:sp>
        <p:nvSpPr>
          <p:cNvPr id="2" name="Oval 1">
            <a:extLst>
              <a:ext uri="{FF2B5EF4-FFF2-40B4-BE49-F238E27FC236}">
                <a16:creationId xmlns:a16="http://schemas.microsoft.com/office/drawing/2014/main" id="{6B64DAEA-FEFA-4233-925B-0B045EB6B25B}"/>
              </a:ext>
            </a:extLst>
          </p:cNvPr>
          <p:cNvSpPr/>
          <p:nvPr/>
        </p:nvSpPr>
        <p:spPr>
          <a:xfrm>
            <a:off x="3734603" y="1289786"/>
            <a:ext cx="654518" cy="413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0DAA5A-7BE2-4796-84EB-39167E736E20}"/>
              </a:ext>
            </a:extLst>
          </p:cNvPr>
          <p:cNvSpPr/>
          <p:nvPr/>
        </p:nvSpPr>
        <p:spPr>
          <a:xfrm>
            <a:off x="5715801" y="5171983"/>
            <a:ext cx="1811153" cy="61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0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CF25E-2026-4AD4-9FA7-9DB228533873}"/>
              </a:ext>
            </a:extLst>
          </p:cNvPr>
          <p:cNvPicPr>
            <a:picLocks noChangeAspect="1"/>
          </p:cNvPicPr>
          <p:nvPr/>
        </p:nvPicPr>
        <p:blipFill rotWithShape="1">
          <a:blip r:embed="rId2"/>
          <a:srcRect t="22776" r="30499"/>
          <a:stretch/>
        </p:blipFill>
        <p:spPr>
          <a:xfrm>
            <a:off x="1173277" y="955829"/>
            <a:ext cx="7348381" cy="4935392"/>
          </a:xfrm>
          <a:prstGeom prst="rect">
            <a:avLst/>
          </a:prstGeom>
        </p:spPr>
      </p:pic>
      <p:sp>
        <p:nvSpPr>
          <p:cNvPr id="3" name="Slide Number Placeholder 2">
            <a:extLst>
              <a:ext uri="{FF2B5EF4-FFF2-40B4-BE49-F238E27FC236}">
                <a16:creationId xmlns:a16="http://schemas.microsoft.com/office/drawing/2014/main" id="{47544228-18FE-428B-9555-58CEE33BF5B9}"/>
              </a:ext>
            </a:extLst>
          </p:cNvPr>
          <p:cNvSpPr>
            <a:spLocks noGrp="1"/>
          </p:cNvSpPr>
          <p:nvPr>
            <p:ph type="sldNum" sz="quarter" idx="12"/>
          </p:nvPr>
        </p:nvSpPr>
        <p:spPr/>
        <p:txBody>
          <a:bodyPr/>
          <a:lstStyle/>
          <a:p>
            <a:fld id="{54B4606E-EBF0-41FC-AFBD-463BD9449987}" type="slidenum">
              <a:rPr lang="en-US" smtClean="0"/>
              <a:t>11</a:t>
            </a:fld>
            <a:endParaRPr lang="en-US"/>
          </a:p>
        </p:txBody>
      </p:sp>
      <p:sp>
        <p:nvSpPr>
          <p:cNvPr id="4" name="Title 3">
            <a:extLst>
              <a:ext uri="{FF2B5EF4-FFF2-40B4-BE49-F238E27FC236}">
                <a16:creationId xmlns:a16="http://schemas.microsoft.com/office/drawing/2014/main" id="{04A09A04-1E51-45A1-8285-2852C0146551}"/>
              </a:ext>
            </a:extLst>
          </p:cNvPr>
          <p:cNvSpPr>
            <a:spLocks noGrp="1"/>
          </p:cNvSpPr>
          <p:nvPr>
            <p:ph type="title"/>
          </p:nvPr>
        </p:nvSpPr>
        <p:spPr/>
        <p:txBody>
          <a:bodyPr/>
          <a:lstStyle/>
          <a:p>
            <a:r>
              <a:rPr lang="en-US" dirty="0"/>
              <a:t>PRTRs Videos</a:t>
            </a:r>
          </a:p>
        </p:txBody>
      </p:sp>
      <p:sp>
        <p:nvSpPr>
          <p:cNvPr id="6" name="Arrow: Right 5">
            <a:extLst>
              <a:ext uri="{FF2B5EF4-FFF2-40B4-BE49-F238E27FC236}">
                <a16:creationId xmlns:a16="http://schemas.microsoft.com/office/drawing/2014/main" id="{FBDE7981-F652-434B-906C-7D2BE88E9B56}"/>
              </a:ext>
            </a:extLst>
          </p:cNvPr>
          <p:cNvSpPr/>
          <p:nvPr/>
        </p:nvSpPr>
        <p:spPr>
          <a:xfrm>
            <a:off x="1334891" y="2701170"/>
            <a:ext cx="359940" cy="1207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140DE4-24FC-4713-B7E2-5CD88961E0EE}"/>
              </a:ext>
            </a:extLst>
          </p:cNvPr>
          <p:cNvSpPr txBox="1"/>
          <p:nvPr/>
        </p:nvSpPr>
        <p:spPr>
          <a:xfrm>
            <a:off x="270832" y="1978500"/>
            <a:ext cx="1474605" cy="1477328"/>
          </a:xfrm>
          <a:prstGeom prst="rect">
            <a:avLst/>
          </a:prstGeom>
          <a:noFill/>
        </p:spPr>
        <p:txBody>
          <a:bodyPr wrap="square" rtlCol="0">
            <a:spAutoFit/>
          </a:bodyPr>
          <a:lstStyle/>
          <a:p>
            <a:r>
              <a:rPr lang="en-US" dirty="0"/>
              <a:t>Click on the icons</a:t>
            </a:r>
          </a:p>
          <a:p>
            <a:r>
              <a:rPr lang="en-US" dirty="0"/>
              <a:t>and</a:t>
            </a:r>
          </a:p>
          <a:p>
            <a:r>
              <a:rPr lang="en-US" dirty="0"/>
              <a:t>start learning!</a:t>
            </a:r>
          </a:p>
        </p:txBody>
      </p:sp>
      <p:pic>
        <p:nvPicPr>
          <p:cNvPr id="13" name="Picture 12">
            <a:extLst>
              <a:ext uri="{FF2B5EF4-FFF2-40B4-BE49-F238E27FC236}">
                <a16:creationId xmlns:a16="http://schemas.microsoft.com/office/drawing/2014/main" id="{0576F632-8B16-427D-9394-329AAF37AA74}"/>
              </a:ext>
            </a:extLst>
          </p:cNvPr>
          <p:cNvPicPr>
            <a:picLocks noChangeAspect="1"/>
          </p:cNvPicPr>
          <p:nvPr/>
        </p:nvPicPr>
        <p:blipFill>
          <a:blip r:embed="rId3"/>
          <a:stretch>
            <a:fillRect/>
          </a:stretch>
        </p:blipFill>
        <p:spPr>
          <a:xfrm>
            <a:off x="6072354" y="4880721"/>
            <a:ext cx="2614446" cy="1227189"/>
          </a:xfrm>
          <a:prstGeom prst="rect">
            <a:avLst/>
          </a:prstGeom>
        </p:spPr>
      </p:pic>
    </p:spTree>
    <p:extLst>
      <p:ext uri="{BB962C8B-B14F-4D97-AF65-F5344CB8AC3E}">
        <p14:creationId xmlns:p14="http://schemas.microsoft.com/office/powerpoint/2010/main" val="23849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4C13AD-B40A-45E7-98EC-0BFAC87A68F7}"/>
              </a:ext>
            </a:extLst>
          </p:cNvPr>
          <p:cNvPicPr>
            <a:picLocks noChangeAspect="1"/>
          </p:cNvPicPr>
          <p:nvPr/>
        </p:nvPicPr>
        <p:blipFill>
          <a:blip r:embed="rId2"/>
          <a:stretch>
            <a:fillRect/>
          </a:stretch>
        </p:blipFill>
        <p:spPr>
          <a:xfrm>
            <a:off x="253829" y="762000"/>
            <a:ext cx="8636341" cy="5562600"/>
          </a:xfrm>
          <a:prstGeom prst="rect">
            <a:avLst/>
          </a:prstGeom>
        </p:spPr>
      </p:pic>
      <p:sp>
        <p:nvSpPr>
          <p:cNvPr id="3" name="Slide Number Placeholder 2">
            <a:extLst>
              <a:ext uri="{FF2B5EF4-FFF2-40B4-BE49-F238E27FC236}">
                <a16:creationId xmlns:a16="http://schemas.microsoft.com/office/drawing/2014/main" id="{E5F8F765-960A-44B9-9CDB-110ED8B757A7}"/>
              </a:ext>
            </a:extLst>
          </p:cNvPr>
          <p:cNvSpPr>
            <a:spLocks noGrp="1"/>
          </p:cNvSpPr>
          <p:nvPr>
            <p:ph type="sldNum" sz="quarter" idx="12"/>
          </p:nvPr>
        </p:nvSpPr>
        <p:spPr/>
        <p:txBody>
          <a:bodyPr/>
          <a:lstStyle/>
          <a:p>
            <a:fld id="{54B4606E-EBF0-41FC-AFBD-463BD9449987}" type="slidenum">
              <a:rPr lang="en-US" smtClean="0"/>
              <a:t>12</a:t>
            </a:fld>
            <a:endParaRPr lang="en-US"/>
          </a:p>
        </p:txBody>
      </p:sp>
      <p:sp>
        <p:nvSpPr>
          <p:cNvPr id="4" name="Title 3">
            <a:extLst>
              <a:ext uri="{FF2B5EF4-FFF2-40B4-BE49-F238E27FC236}">
                <a16:creationId xmlns:a16="http://schemas.microsoft.com/office/drawing/2014/main" id="{9B8E57AA-1B28-430D-932C-C48D7BCC6E8B}"/>
              </a:ext>
            </a:extLst>
          </p:cNvPr>
          <p:cNvSpPr>
            <a:spLocks noGrp="1"/>
          </p:cNvSpPr>
          <p:nvPr>
            <p:ph type="title"/>
          </p:nvPr>
        </p:nvSpPr>
        <p:spPr/>
        <p:txBody>
          <a:bodyPr/>
          <a:lstStyle/>
          <a:p>
            <a:r>
              <a:rPr lang="en-US" dirty="0" err="1"/>
              <a:t>PRTR:Network</a:t>
            </a:r>
            <a:endParaRPr lang="en-US" dirty="0"/>
          </a:p>
        </p:txBody>
      </p:sp>
      <p:sp>
        <p:nvSpPr>
          <p:cNvPr id="2" name="Oval 1">
            <a:extLst>
              <a:ext uri="{FF2B5EF4-FFF2-40B4-BE49-F238E27FC236}">
                <a16:creationId xmlns:a16="http://schemas.microsoft.com/office/drawing/2014/main" id="{6B64DAEA-FEFA-4233-925B-0B045EB6B25B}"/>
              </a:ext>
            </a:extLst>
          </p:cNvPr>
          <p:cNvSpPr/>
          <p:nvPr/>
        </p:nvSpPr>
        <p:spPr>
          <a:xfrm>
            <a:off x="4343400" y="1338714"/>
            <a:ext cx="1035518" cy="413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40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F8F765-960A-44B9-9CDB-110ED8B757A7}"/>
              </a:ext>
            </a:extLst>
          </p:cNvPr>
          <p:cNvSpPr>
            <a:spLocks noGrp="1"/>
          </p:cNvSpPr>
          <p:nvPr>
            <p:ph type="sldNum" sz="quarter" idx="12"/>
          </p:nvPr>
        </p:nvSpPr>
        <p:spPr/>
        <p:txBody>
          <a:bodyPr/>
          <a:lstStyle/>
          <a:p>
            <a:fld id="{54B4606E-EBF0-41FC-AFBD-463BD9449987}" type="slidenum">
              <a:rPr lang="en-US" smtClean="0"/>
              <a:t>13</a:t>
            </a:fld>
            <a:endParaRPr lang="en-US"/>
          </a:p>
        </p:txBody>
      </p:sp>
      <p:sp>
        <p:nvSpPr>
          <p:cNvPr id="4" name="Title 3">
            <a:extLst>
              <a:ext uri="{FF2B5EF4-FFF2-40B4-BE49-F238E27FC236}">
                <a16:creationId xmlns:a16="http://schemas.microsoft.com/office/drawing/2014/main" id="{9B8E57AA-1B28-430D-932C-C48D7BCC6E8B}"/>
              </a:ext>
            </a:extLst>
          </p:cNvPr>
          <p:cNvSpPr>
            <a:spLocks noGrp="1"/>
          </p:cNvSpPr>
          <p:nvPr>
            <p:ph type="title"/>
          </p:nvPr>
        </p:nvSpPr>
        <p:spPr/>
        <p:txBody>
          <a:bodyPr/>
          <a:lstStyle/>
          <a:p>
            <a:r>
              <a:rPr lang="en-US" dirty="0" err="1"/>
              <a:t>PRTR:Network</a:t>
            </a:r>
            <a:r>
              <a:rPr lang="en-US" dirty="0"/>
              <a:t> | Facebook Group</a:t>
            </a:r>
          </a:p>
        </p:txBody>
      </p:sp>
      <p:sp>
        <p:nvSpPr>
          <p:cNvPr id="2" name="Oval 1">
            <a:extLst>
              <a:ext uri="{FF2B5EF4-FFF2-40B4-BE49-F238E27FC236}">
                <a16:creationId xmlns:a16="http://schemas.microsoft.com/office/drawing/2014/main" id="{6B64DAEA-FEFA-4233-925B-0B045EB6B25B}"/>
              </a:ext>
            </a:extLst>
          </p:cNvPr>
          <p:cNvSpPr/>
          <p:nvPr/>
        </p:nvSpPr>
        <p:spPr>
          <a:xfrm>
            <a:off x="4343400" y="1338714"/>
            <a:ext cx="1035518" cy="413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40C260-C53C-485D-A5C0-6138A2DCF399}"/>
              </a:ext>
            </a:extLst>
          </p:cNvPr>
          <p:cNvPicPr>
            <a:picLocks noChangeAspect="1"/>
          </p:cNvPicPr>
          <p:nvPr/>
        </p:nvPicPr>
        <p:blipFill>
          <a:blip r:embed="rId2"/>
          <a:stretch>
            <a:fillRect/>
          </a:stretch>
        </p:blipFill>
        <p:spPr>
          <a:xfrm>
            <a:off x="533400" y="643909"/>
            <a:ext cx="8353425" cy="5680691"/>
          </a:xfrm>
          <a:prstGeom prst="rect">
            <a:avLst/>
          </a:prstGeom>
        </p:spPr>
      </p:pic>
    </p:spTree>
    <p:extLst>
      <p:ext uri="{BB962C8B-B14F-4D97-AF65-F5344CB8AC3E}">
        <p14:creationId xmlns:p14="http://schemas.microsoft.com/office/powerpoint/2010/main" val="259923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F8F765-960A-44B9-9CDB-110ED8B757A7}"/>
              </a:ext>
            </a:extLst>
          </p:cNvPr>
          <p:cNvSpPr>
            <a:spLocks noGrp="1"/>
          </p:cNvSpPr>
          <p:nvPr>
            <p:ph type="sldNum" sz="quarter" idx="12"/>
          </p:nvPr>
        </p:nvSpPr>
        <p:spPr/>
        <p:txBody>
          <a:bodyPr/>
          <a:lstStyle/>
          <a:p>
            <a:fld id="{54B4606E-EBF0-41FC-AFBD-463BD9449987}" type="slidenum">
              <a:rPr lang="en-US" smtClean="0"/>
              <a:t>14</a:t>
            </a:fld>
            <a:endParaRPr lang="en-US"/>
          </a:p>
        </p:txBody>
      </p:sp>
      <p:sp>
        <p:nvSpPr>
          <p:cNvPr id="4" name="Title 3">
            <a:extLst>
              <a:ext uri="{FF2B5EF4-FFF2-40B4-BE49-F238E27FC236}">
                <a16:creationId xmlns:a16="http://schemas.microsoft.com/office/drawing/2014/main" id="{9B8E57AA-1B28-430D-932C-C48D7BCC6E8B}"/>
              </a:ext>
            </a:extLst>
          </p:cNvPr>
          <p:cNvSpPr>
            <a:spLocks noGrp="1"/>
          </p:cNvSpPr>
          <p:nvPr>
            <p:ph type="title"/>
          </p:nvPr>
        </p:nvSpPr>
        <p:spPr/>
        <p:txBody>
          <a:bodyPr/>
          <a:lstStyle/>
          <a:p>
            <a:r>
              <a:rPr lang="en-US" dirty="0" err="1"/>
              <a:t>PRTR:Network</a:t>
            </a:r>
            <a:r>
              <a:rPr lang="en-US" dirty="0"/>
              <a:t> | LinkedIn</a:t>
            </a:r>
          </a:p>
        </p:txBody>
      </p:sp>
      <p:sp>
        <p:nvSpPr>
          <p:cNvPr id="2" name="Oval 1">
            <a:extLst>
              <a:ext uri="{FF2B5EF4-FFF2-40B4-BE49-F238E27FC236}">
                <a16:creationId xmlns:a16="http://schemas.microsoft.com/office/drawing/2014/main" id="{6B64DAEA-FEFA-4233-925B-0B045EB6B25B}"/>
              </a:ext>
            </a:extLst>
          </p:cNvPr>
          <p:cNvSpPr/>
          <p:nvPr/>
        </p:nvSpPr>
        <p:spPr>
          <a:xfrm>
            <a:off x="4343400" y="1338714"/>
            <a:ext cx="1035518" cy="413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8B1165-6BFB-473E-9BB2-6B2B74C4C37B}"/>
              </a:ext>
            </a:extLst>
          </p:cNvPr>
          <p:cNvPicPr>
            <a:picLocks noChangeAspect="1"/>
          </p:cNvPicPr>
          <p:nvPr/>
        </p:nvPicPr>
        <p:blipFill>
          <a:blip r:embed="rId2"/>
          <a:stretch>
            <a:fillRect/>
          </a:stretch>
        </p:blipFill>
        <p:spPr>
          <a:xfrm>
            <a:off x="220024" y="790882"/>
            <a:ext cx="8703952" cy="5457518"/>
          </a:xfrm>
          <a:prstGeom prst="rect">
            <a:avLst/>
          </a:prstGeom>
        </p:spPr>
      </p:pic>
    </p:spTree>
    <p:extLst>
      <p:ext uri="{BB962C8B-B14F-4D97-AF65-F5344CB8AC3E}">
        <p14:creationId xmlns:p14="http://schemas.microsoft.com/office/powerpoint/2010/main" val="135324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4B4606E-EBF0-41FC-AFBD-463BD9449987}" type="slidenum">
              <a:rPr lang="en-US" smtClean="0"/>
              <a:t>15</a:t>
            </a:fld>
            <a:endParaRPr lang="en-US"/>
          </a:p>
        </p:txBody>
      </p:sp>
      <p:sp>
        <p:nvSpPr>
          <p:cNvPr id="5" name="TextBox 4"/>
          <p:cNvSpPr txBox="1"/>
          <p:nvPr/>
        </p:nvSpPr>
        <p:spPr>
          <a:xfrm>
            <a:off x="304800" y="1676400"/>
            <a:ext cx="4114800" cy="1169551"/>
          </a:xfrm>
          <a:prstGeom prst="rect">
            <a:avLst/>
          </a:prstGeom>
          <a:noFill/>
        </p:spPr>
        <p:txBody>
          <a:bodyPr wrap="square" rtlCol="0">
            <a:spAutoFit/>
          </a:bodyPr>
          <a:lstStyle/>
          <a:p>
            <a:r>
              <a:rPr lang="en-GB" sz="1400" b="1" dirty="0">
                <a:solidFill>
                  <a:schemeClr val="tx1">
                    <a:lumMod val="75000"/>
                    <a:lumOff val="25000"/>
                  </a:schemeClr>
                </a:solidFill>
                <a:cs typeface="Arial"/>
              </a:rPr>
              <a:t>Mr. Andrea Cararo</a:t>
            </a:r>
          </a:p>
          <a:p>
            <a:r>
              <a:rPr lang="en-GB" sz="1400" dirty="0">
                <a:solidFill>
                  <a:schemeClr val="tx1">
                    <a:lumMod val="75000"/>
                    <a:lumOff val="25000"/>
                  </a:schemeClr>
                </a:solidFill>
                <a:cs typeface="Arial"/>
              </a:rPr>
              <a:t>Projects Coordinator,</a:t>
            </a:r>
          </a:p>
          <a:p>
            <a:r>
              <a:rPr lang="en-GB" sz="1400" dirty="0">
                <a:solidFill>
                  <a:schemeClr val="tx1">
                    <a:lumMod val="75000"/>
                    <a:lumOff val="25000"/>
                  </a:schemeClr>
                </a:solidFill>
                <a:cs typeface="Arial"/>
              </a:rPr>
              <a:t>Chemicals and Waste Management Unit</a:t>
            </a:r>
          </a:p>
          <a:p>
            <a:r>
              <a:rPr lang="en-GB" sz="1400" dirty="0">
                <a:solidFill>
                  <a:schemeClr val="tx1">
                    <a:lumMod val="75000"/>
                    <a:lumOff val="25000"/>
                  </a:schemeClr>
                </a:solidFill>
                <a:cs typeface="Arial"/>
              </a:rPr>
              <a:t>+41 22 9178344</a:t>
            </a:r>
          </a:p>
          <a:p>
            <a:r>
              <a:rPr lang="en-GB" sz="1400" dirty="0">
                <a:solidFill>
                  <a:schemeClr val="tx1">
                    <a:lumMod val="75000"/>
                    <a:lumOff val="25000"/>
                  </a:schemeClr>
                </a:solidFill>
                <a:cs typeface="Arial"/>
              </a:rPr>
              <a:t>andrea.cararo@unitar.org</a:t>
            </a:r>
          </a:p>
        </p:txBody>
      </p:sp>
      <p:sp>
        <p:nvSpPr>
          <p:cNvPr id="8" name="Title 2"/>
          <p:cNvSpPr txBox="1">
            <a:spLocks/>
          </p:cNvSpPr>
          <p:nvPr/>
        </p:nvSpPr>
        <p:spPr>
          <a:xfrm>
            <a:off x="3505200" y="2288214"/>
            <a:ext cx="4495800" cy="62441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1">
                    <a:lumMod val="75000"/>
                    <a:lumOff val="25000"/>
                  </a:schemeClr>
                </a:solidFill>
                <a:latin typeface="+mn-lt"/>
                <a:ea typeface="+mn-ea"/>
                <a:cs typeface="Arial"/>
              </a:rPr>
              <a:t>Thank You!</a:t>
            </a:r>
          </a:p>
        </p:txBody>
      </p:sp>
    </p:spTree>
    <p:extLst>
      <p:ext uri="{BB962C8B-B14F-4D97-AF65-F5344CB8AC3E}">
        <p14:creationId xmlns:p14="http://schemas.microsoft.com/office/powerpoint/2010/main" val="501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1948"/>
            <a:ext cx="8077200" cy="5422652"/>
          </a:xfrm>
        </p:spPr>
        <p:txBody>
          <a:bodyPr>
            <a:noAutofit/>
          </a:bodyPr>
          <a:lstStyle/>
          <a:p>
            <a:pPr>
              <a:spcBef>
                <a:spcPts val="0"/>
              </a:spcBef>
            </a:pPr>
            <a:r>
              <a:rPr lang="en-US" sz="2400" dirty="0">
                <a:solidFill>
                  <a:schemeClr val="tx1"/>
                </a:solidFill>
                <a:latin typeface="Calibri" panose="020F0502020204030204" pitchFamily="34" charset="0"/>
                <a:cs typeface="Calibri" panose="020F0502020204030204" pitchFamily="34" charset="0"/>
              </a:rPr>
              <a:t>Global project on the implementation of PRTR in 6 countries:</a:t>
            </a:r>
          </a:p>
          <a:p>
            <a:r>
              <a:rPr lang="en-US" sz="2000" dirty="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sym typeface="Wingdings" panose="05000000000000000000" pitchFamily="2" charset="2"/>
              </a:rPr>
              <a:t>Timeframe</a:t>
            </a: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 2016-2019</a:t>
            </a:r>
            <a:endParaRPr lang="en-US" sz="1600" dirty="0">
              <a:latin typeface="Calibri" panose="020F0502020204030204" pitchFamily="34" charset="0"/>
              <a:cs typeface="Calibri" panose="020F0502020204030204" pitchFamily="34" charset="0"/>
              <a:sym typeface="Wingdings" panose="05000000000000000000" pitchFamily="2" charset="2"/>
            </a:endParaRPr>
          </a:p>
          <a:p>
            <a:pPr marL="457200" lvl="0" indent="-457200">
              <a:buFont typeface="Arial" panose="020B0604020202020204" pitchFamily="34" charset="0"/>
              <a:buChar char="•"/>
            </a:pPr>
            <a:r>
              <a:rPr lang="en-US" sz="2000" b="1" dirty="0">
                <a:solidFill>
                  <a:srgbClr val="3F3F3F"/>
                </a:solidFill>
                <a:latin typeface="Calibri" panose="020F0502020204030204" pitchFamily="34" charset="0"/>
                <a:cs typeface="Calibri" panose="020F0502020204030204" pitchFamily="34" charset="0"/>
                <a:sym typeface="Wingdings" panose="05000000000000000000" pitchFamily="2" charset="2"/>
              </a:rPr>
              <a:t>Funded by:</a:t>
            </a: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 Global Environmental Facility</a:t>
            </a:r>
          </a:p>
          <a:p>
            <a:pPr marL="457200" lvl="0" indent="-457200">
              <a:buFont typeface="Arial" panose="020B0604020202020204" pitchFamily="34" charset="0"/>
              <a:buChar char="•"/>
            </a:pPr>
            <a:r>
              <a:rPr lang="en-US" sz="2000" b="1" dirty="0">
                <a:solidFill>
                  <a:srgbClr val="3F3F3F"/>
                </a:solidFill>
                <a:latin typeface="Calibri" panose="020F0502020204030204" pitchFamily="34" charset="0"/>
                <a:cs typeface="Calibri" panose="020F0502020204030204" pitchFamily="34" charset="0"/>
                <a:sym typeface="Wingdings" panose="05000000000000000000" pitchFamily="2" charset="2"/>
              </a:rPr>
              <a:t>IA: </a:t>
            </a: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UN Environment</a:t>
            </a:r>
          </a:p>
          <a:p>
            <a:pPr marL="457200" lvl="0" indent="-457200">
              <a:buFont typeface="Arial" panose="020B0604020202020204" pitchFamily="34" charset="0"/>
              <a:buChar char="•"/>
            </a:pPr>
            <a:r>
              <a:rPr lang="en-US" sz="2000" b="1" dirty="0">
                <a:solidFill>
                  <a:srgbClr val="3F3F3F"/>
                </a:solidFill>
                <a:latin typeface="Calibri" panose="020F0502020204030204" pitchFamily="34" charset="0"/>
                <a:cs typeface="Calibri" panose="020F0502020204030204" pitchFamily="34" charset="0"/>
                <a:sym typeface="Wingdings" panose="05000000000000000000" pitchFamily="2" charset="2"/>
              </a:rPr>
              <a:t>EA: </a:t>
            </a: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UNITAR</a:t>
            </a:r>
          </a:p>
        </p:txBody>
      </p:sp>
      <p:sp>
        <p:nvSpPr>
          <p:cNvPr id="3" name="Title 2"/>
          <p:cNvSpPr>
            <a:spLocks noGrp="1"/>
          </p:cNvSpPr>
          <p:nvPr>
            <p:ph type="title"/>
          </p:nvPr>
        </p:nvSpPr>
        <p:spPr/>
        <p:txBody>
          <a:bodyPr/>
          <a:lstStyle/>
          <a:p>
            <a:r>
              <a:rPr lang="en-US" dirty="0"/>
              <a:t>UNITAR PRTR </a:t>
            </a:r>
            <a:r>
              <a:rPr lang="en-US" dirty="0" err="1"/>
              <a:t>Programme</a:t>
            </a:r>
            <a:endParaRPr lang="en-US" dirty="0"/>
          </a:p>
        </p:txBody>
      </p:sp>
      <p:sp>
        <p:nvSpPr>
          <p:cNvPr id="4" name="Slide Number Placeholder 3"/>
          <p:cNvSpPr>
            <a:spLocks noGrp="1"/>
          </p:cNvSpPr>
          <p:nvPr>
            <p:ph type="sldNum" sz="quarter" idx="12"/>
          </p:nvPr>
        </p:nvSpPr>
        <p:spPr/>
        <p:txBody>
          <a:bodyPr/>
          <a:lstStyle/>
          <a:p>
            <a:fld id="{54B4606E-EBF0-41FC-AFBD-463BD9449987}" type="slidenum">
              <a:rPr lang="en-US" smtClean="0"/>
              <a:t>2</a:t>
            </a:fld>
            <a:endParaRPr lang="en-US" dirty="0"/>
          </a:p>
        </p:txBody>
      </p:sp>
      <p:pic>
        <p:nvPicPr>
          <p:cNvPr id="1026" name="Picture 38" descr="Short-GEF logo colored NOTAG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49" y="4800392"/>
            <a:ext cx="935150" cy="110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19084" y="2222794"/>
            <a:ext cx="1357516" cy="369332"/>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Cambodia</a:t>
            </a:r>
          </a:p>
        </p:txBody>
      </p:sp>
      <p:sp>
        <p:nvSpPr>
          <p:cNvPr id="6" name="Rectangle 5"/>
          <p:cNvSpPr/>
          <p:nvPr/>
        </p:nvSpPr>
        <p:spPr>
          <a:xfrm>
            <a:off x="6301794" y="2222794"/>
            <a:ext cx="1070857" cy="369332"/>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Moldova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105" y="1683378"/>
            <a:ext cx="1055495" cy="5277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5913" y="1683378"/>
            <a:ext cx="836608" cy="5354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213" y="1676400"/>
            <a:ext cx="813927" cy="54240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2641" y="1677726"/>
            <a:ext cx="1082161" cy="5410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1795" y="1683378"/>
            <a:ext cx="1070857" cy="535429"/>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4789" y="1676400"/>
            <a:ext cx="825811" cy="550540"/>
          </a:xfrm>
          <a:prstGeom prst="rect">
            <a:avLst/>
          </a:prstGeom>
        </p:spPr>
      </p:pic>
      <p:sp>
        <p:nvSpPr>
          <p:cNvPr id="13" name="Rectangle 12"/>
          <p:cNvSpPr/>
          <p:nvPr/>
        </p:nvSpPr>
        <p:spPr>
          <a:xfrm>
            <a:off x="3471840" y="2222794"/>
            <a:ext cx="947760"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Ecuador</a:t>
            </a:r>
          </a:p>
        </p:txBody>
      </p:sp>
      <p:sp>
        <p:nvSpPr>
          <p:cNvPr id="14" name="Rectangle 13"/>
          <p:cNvSpPr/>
          <p:nvPr/>
        </p:nvSpPr>
        <p:spPr>
          <a:xfrm>
            <a:off x="7787767" y="2222794"/>
            <a:ext cx="822833" cy="369332"/>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Peru</a:t>
            </a:r>
          </a:p>
        </p:txBody>
      </p:sp>
      <p:sp>
        <p:nvSpPr>
          <p:cNvPr id="15" name="Rectangle 14"/>
          <p:cNvSpPr/>
          <p:nvPr/>
        </p:nvSpPr>
        <p:spPr>
          <a:xfrm>
            <a:off x="697105" y="2222794"/>
            <a:ext cx="1055495" cy="369332"/>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Belarus</a:t>
            </a:r>
          </a:p>
        </p:txBody>
      </p:sp>
      <p:sp>
        <p:nvSpPr>
          <p:cNvPr id="16" name="Rectangle 15"/>
          <p:cNvSpPr/>
          <p:nvPr/>
        </p:nvSpPr>
        <p:spPr>
          <a:xfrm>
            <a:off x="4696295" y="2222794"/>
            <a:ext cx="1247305" cy="36933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Kazakhstan</a:t>
            </a:r>
          </a:p>
        </p:txBody>
      </p:sp>
      <p:pic>
        <p:nvPicPr>
          <p:cNvPr id="20" name="Picture 19" descr="UNEnvironment_Logo_English_Short_colou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1794" y="4690910"/>
            <a:ext cx="2081214" cy="1275397"/>
          </a:xfrm>
          <a:prstGeom prst="rect">
            <a:avLst/>
          </a:prstGeom>
          <a:noFill/>
          <a:ln>
            <a:noFill/>
          </a:ln>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18351" y="4690910"/>
            <a:ext cx="3136451" cy="1213950"/>
          </a:xfrm>
          <a:prstGeom prst="rect">
            <a:avLst/>
          </a:prstGeom>
        </p:spPr>
      </p:pic>
    </p:spTree>
    <p:extLst>
      <p:ext uri="{BB962C8B-B14F-4D97-AF65-F5344CB8AC3E}">
        <p14:creationId xmlns:p14="http://schemas.microsoft.com/office/powerpoint/2010/main" val="208946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1948"/>
            <a:ext cx="8077200" cy="5422652"/>
          </a:xfrm>
        </p:spPr>
        <p:txBody>
          <a:bodyPr>
            <a:noAutofit/>
          </a:bodyPr>
          <a:lstStyle/>
          <a:p>
            <a:pPr>
              <a:spcBef>
                <a:spcPts val="0"/>
              </a:spcBef>
            </a:pPr>
            <a:r>
              <a:rPr lang="en-US" sz="2800" dirty="0">
                <a:solidFill>
                  <a:schemeClr val="tx1"/>
                </a:solidFill>
                <a:latin typeface="Calibri" panose="020F0502020204030204" pitchFamily="34" charset="0"/>
                <a:cs typeface="Calibri" panose="020F0502020204030204" pitchFamily="34" charset="0"/>
              </a:rPr>
              <a:t>Outcomes:</a:t>
            </a:r>
            <a:endParaRPr lang="en-US" sz="2000" dirty="0">
              <a:latin typeface="Calibri" panose="020F0502020204030204" pitchFamily="34" charset="0"/>
              <a:cs typeface="Calibri" panose="020F0502020204030204" pitchFamily="34" charset="0"/>
            </a:endParaRPr>
          </a:p>
          <a:p>
            <a:pPr>
              <a:spcBef>
                <a:spcPts val="0"/>
              </a:spcBef>
            </a:pP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National PRTR Proposal guides the implementation of PRTRs</a:t>
            </a:r>
          </a:p>
          <a:p>
            <a:endPar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endParaRPr>
          </a:p>
          <a:p>
            <a:pPr marL="457200" indent="-457200">
              <a:buFont typeface="Arial" panose="020B0604020202020204" pitchFamily="34" charset="0"/>
              <a:buChar char="•"/>
            </a:pP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Development of country-specific PRTR legal instruments</a:t>
            </a:r>
          </a:p>
          <a:p>
            <a:endPar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endParaRPr>
          </a:p>
          <a:p>
            <a:pPr marL="457200" indent="-457200">
              <a:buFont typeface="Arial" panose="020B0604020202020204" pitchFamily="34" charset="0"/>
              <a:buChar char="•"/>
            </a:pP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Capacity for collecting and using PRTR data increased significantly in each country  Pilot test of the PRTR system</a:t>
            </a:r>
          </a:p>
          <a:p>
            <a:endPar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endParaRPr>
          </a:p>
          <a:p>
            <a:pPr marL="457200" indent="-457200">
              <a:buFont typeface="Arial" panose="020B0604020202020204" pitchFamily="34" charset="0"/>
              <a:buChar char="•"/>
            </a:pP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Improved public access to PRTR data and dissemination of information</a:t>
            </a:r>
          </a:p>
          <a:p>
            <a:endPar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endParaRPr>
          </a:p>
          <a:p>
            <a:pPr marL="457200" indent="-457200">
              <a:buFont typeface="Arial" panose="020B0604020202020204" pitchFamily="34" charset="0"/>
              <a:buChar char="•"/>
            </a:pP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Study on the feasibility to use PRTRs data to improve and streamline countries’ reporting to MEAs</a:t>
            </a:r>
          </a:p>
        </p:txBody>
      </p:sp>
      <p:sp>
        <p:nvSpPr>
          <p:cNvPr id="3" name="Title 2"/>
          <p:cNvSpPr>
            <a:spLocks noGrp="1"/>
          </p:cNvSpPr>
          <p:nvPr>
            <p:ph type="title"/>
          </p:nvPr>
        </p:nvSpPr>
        <p:spPr/>
        <p:txBody>
          <a:bodyPr/>
          <a:lstStyle/>
          <a:p>
            <a:r>
              <a:rPr lang="en-US" dirty="0"/>
              <a:t>UNITAR/UNEP/GEF Global Project</a:t>
            </a:r>
          </a:p>
        </p:txBody>
      </p:sp>
      <p:sp>
        <p:nvSpPr>
          <p:cNvPr id="4" name="Slide Number Placeholder 3"/>
          <p:cNvSpPr>
            <a:spLocks noGrp="1"/>
          </p:cNvSpPr>
          <p:nvPr>
            <p:ph type="sldNum" sz="quarter" idx="12"/>
          </p:nvPr>
        </p:nvSpPr>
        <p:spPr/>
        <p:txBody>
          <a:bodyPr/>
          <a:lstStyle/>
          <a:p>
            <a:fld id="{54B4606E-EBF0-41FC-AFBD-463BD9449987}" type="slidenum">
              <a:rPr lang="en-US" smtClean="0"/>
              <a:t>3</a:t>
            </a:fld>
            <a:endParaRPr lang="en-US" dirty="0"/>
          </a:p>
        </p:txBody>
      </p:sp>
    </p:spTree>
    <p:extLst>
      <p:ext uri="{BB962C8B-B14F-4D97-AF65-F5344CB8AC3E}">
        <p14:creationId xmlns:p14="http://schemas.microsoft.com/office/powerpoint/2010/main" val="30014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FCA326-B675-4300-BF88-F0A1769192C7}"/>
              </a:ext>
            </a:extLst>
          </p:cNvPr>
          <p:cNvSpPr>
            <a:spLocks noGrp="1"/>
          </p:cNvSpPr>
          <p:nvPr>
            <p:ph type="sldNum" sz="quarter" idx="12"/>
          </p:nvPr>
        </p:nvSpPr>
        <p:spPr/>
        <p:txBody>
          <a:bodyPr/>
          <a:lstStyle/>
          <a:p>
            <a:fld id="{54B4606E-EBF0-41FC-AFBD-463BD9449987}" type="slidenum">
              <a:rPr lang="en-US" smtClean="0"/>
              <a:t>4</a:t>
            </a:fld>
            <a:endParaRPr lang="en-US"/>
          </a:p>
        </p:txBody>
      </p:sp>
      <p:sp>
        <p:nvSpPr>
          <p:cNvPr id="4" name="Title 3">
            <a:extLst>
              <a:ext uri="{FF2B5EF4-FFF2-40B4-BE49-F238E27FC236}">
                <a16:creationId xmlns:a16="http://schemas.microsoft.com/office/drawing/2014/main" id="{92104140-6742-4DC0-89D9-3EFA66FCDBB5}"/>
              </a:ext>
            </a:extLst>
          </p:cNvPr>
          <p:cNvSpPr>
            <a:spLocks noGrp="1"/>
          </p:cNvSpPr>
          <p:nvPr>
            <p:ph type="title"/>
          </p:nvPr>
        </p:nvSpPr>
        <p:spPr>
          <a:xfrm>
            <a:off x="457200" y="-59550"/>
            <a:ext cx="4934710" cy="624417"/>
          </a:xfrm>
        </p:spPr>
        <p:txBody>
          <a:bodyPr>
            <a:normAutofit/>
          </a:bodyPr>
          <a:lstStyle/>
          <a:p>
            <a:r>
              <a:rPr lang="en-US" dirty="0"/>
              <a:t>UNITAR Study on MEAs and PRTRs reporting</a:t>
            </a:r>
          </a:p>
        </p:txBody>
      </p:sp>
      <p:sp>
        <p:nvSpPr>
          <p:cNvPr id="13" name="Rectangle 12">
            <a:extLst>
              <a:ext uri="{FF2B5EF4-FFF2-40B4-BE49-F238E27FC236}">
                <a16:creationId xmlns:a16="http://schemas.microsoft.com/office/drawing/2014/main" id="{CF01486F-C77A-4E86-A054-1EA963C883F4}"/>
              </a:ext>
            </a:extLst>
          </p:cNvPr>
          <p:cNvSpPr/>
          <p:nvPr/>
        </p:nvSpPr>
        <p:spPr>
          <a:xfrm>
            <a:off x="545978" y="778887"/>
            <a:ext cx="2501175" cy="1877437"/>
          </a:xfrm>
          <a:prstGeom prst="rect">
            <a:avLst/>
          </a:prstGeom>
        </p:spPr>
        <p:txBody>
          <a:bodyPr wrap="square">
            <a:spAutoFit/>
          </a:bodyPr>
          <a:lstStyle/>
          <a:p>
            <a:pPr algn="ctr"/>
            <a:r>
              <a:rPr lang="en-US" dirty="0"/>
              <a:t>Stockholm Convention on POPs</a:t>
            </a:r>
          </a:p>
          <a:p>
            <a:pPr algn="ctr"/>
            <a:endParaRPr lang="en-US" sz="1600" dirty="0">
              <a:solidFill>
                <a:schemeClr val="tx1">
                  <a:lumMod val="60000"/>
                  <a:lumOff val="40000"/>
                </a:schemeClr>
              </a:solidFill>
            </a:endParaRPr>
          </a:p>
          <a:p>
            <a:pPr algn="ctr"/>
            <a:r>
              <a:rPr lang="en-US" sz="1600" i="1" dirty="0">
                <a:solidFill>
                  <a:schemeClr val="tx1">
                    <a:lumMod val="60000"/>
                    <a:lumOff val="40000"/>
                  </a:schemeClr>
                </a:solidFill>
              </a:rPr>
              <a:t>Article 10 acknowledge PRTRs for the collection and dissemination of POPs releases</a:t>
            </a:r>
            <a:endParaRPr lang="en-US" sz="1600" i="1" dirty="0"/>
          </a:p>
        </p:txBody>
      </p:sp>
      <p:sp>
        <p:nvSpPr>
          <p:cNvPr id="14" name="Rectangle: Rounded Corners 13">
            <a:extLst>
              <a:ext uri="{FF2B5EF4-FFF2-40B4-BE49-F238E27FC236}">
                <a16:creationId xmlns:a16="http://schemas.microsoft.com/office/drawing/2014/main" id="{03EC5F32-F4DE-4268-9791-733C350CE661}"/>
              </a:ext>
            </a:extLst>
          </p:cNvPr>
          <p:cNvSpPr/>
          <p:nvPr/>
        </p:nvSpPr>
        <p:spPr>
          <a:xfrm>
            <a:off x="379026" y="789264"/>
            <a:ext cx="2695194" cy="2043903"/>
          </a:xfrm>
          <a:prstGeom prst="roundRect">
            <a:avLst/>
          </a:prstGeom>
          <a:noFill/>
          <a:ln>
            <a:solidFill>
              <a:srgbClr val="79A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70C847-09FD-45F7-8032-2EE242ADE7B0}"/>
              </a:ext>
            </a:extLst>
          </p:cNvPr>
          <p:cNvSpPr/>
          <p:nvPr/>
        </p:nvSpPr>
        <p:spPr>
          <a:xfrm>
            <a:off x="3260852" y="863355"/>
            <a:ext cx="2668416" cy="2154436"/>
          </a:xfrm>
          <a:prstGeom prst="rect">
            <a:avLst/>
          </a:prstGeom>
        </p:spPr>
        <p:txBody>
          <a:bodyPr wrap="square">
            <a:spAutoFit/>
          </a:bodyPr>
          <a:lstStyle/>
          <a:p>
            <a:pPr algn="ctr"/>
            <a:r>
              <a:rPr lang="en-US" dirty="0" err="1"/>
              <a:t>Minamata</a:t>
            </a:r>
            <a:r>
              <a:rPr lang="en-US" dirty="0"/>
              <a:t> Convention on Mercury</a:t>
            </a:r>
          </a:p>
          <a:p>
            <a:pPr algn="ctr"/>
            <a:endParaRPr lang="en-US" sz="1600" dirty="0"/>
          </a:p>
          <a:p>
            <a:pPr algn="ctr"/>
            <a:r>
              <a:rPr lang="en-US" sz="1600" i="1" dirty="0">
                <a:solidFill>
                  <a:schemeClr val="tx1">
                    <a:lumMod val="60000"/>
                    <a:lumOff val="40000"/>
                  </a:schemeClr>
                </a:solidFill>
              </a:rPr>
              <a:t>Article 18 acknowledge PRTRs for the collection and dissemination of Mercury releases </a:t>
            </a:r>
            <a:endParaRPr lang="en-US" sz="1600" i="1" dirty="0"/>
          </a:p>
          <a:p>
            <a:pPr algn="ctr"/>
            <a:endParaRPr lang="en-US" sz="1600" dirty="0">
              <a:solidFill>
                <a:schemeClr val="tx1">
                  <a:lumMod val="60000"/>
                  <a:lumOff val="40000"/>
                </a:schemeClr>
              </a:solidFill>
            </a:endParaRPr>
          </a:p>
        </p:txBody>
      </p:sp>
      <p:sp>
        <p:nvSpPr>
          <p:cNvPr id="17" name="Rectangle 16">
            <a:extLst>
              <a:ext uri="{FF2B5EF4-FFF2-40B4-BE49-F238E27FC236}">
                <a16:creationId xmlns:a16="http://schemas.microsoft.com/office/drawing/2014/main" id="{5154FE26-6808-4A49-B0C4-2D977BB2525B}"/>
              </a:ext>
            </a:extLst>
          </p:cNvPr>
          <p:cNvSpPr/>
          <p:nvPr/>
        </p:nvSpPr>
        <p:spPr>
          <a:xfrm>
            <a:off x="6232950" y="827923"/>
            <a:ext cx="2590894" cy="1938992"/>
          </a:xfrm>
          <a:prstGeom prst="rect">
            <a:avLst/>
          </a:prstGeom>
        </p:spPr>
        <p:txBody>
          <a:bodyPr wrap="square">
            <a:spAutoFit/>
          </a:bodyPr>
          <a:lstStyle/>
          <a:p>
            <a:pPr algn="ctr"/>
            <a:r>
              <a:rPr lang="en-US" dirty="0"/>
              <a:t>United Nations Framework Convention on Climate Change</a:t>
            </a:r>
          </a:p>
          <a:p>
            <a:pPr algn="ctr"/>
            <a:endParaRPr lang="en-US" sz="1600" dirty="0"/>
          </a:p>
          <a:p>
            <a:pPr algn="ctr"/>
            <a:r>
              <a:rPr lang="en-US" sz="1600" i="1" dirty="0">
                <a:solidFill>
                  <a:schemeClr val="tx1">
                    <a:lumMod val="60000"/>
                    <a:lumOff val="40000"/>
                  </a:schemeClr>
                </a:solidFill>
              </a:rPr>
              <a:t>PRTRs can provide consistent data on GHGs emissions</a:t>
            </a:r>
          </a:p>
        </p:txBody>
      </p:sp>
      <p:sp>
        <p:nvSpPr>
          <p:cNvPr id="18" name="Rectangle: Rounded Corners 17">
            <a:extLst>
              <a:ext uri="{FF2B5EF4-FFF2-40B4-BE49-F238E27FC236}">
                <a16:creationId xmlns:a16="http://schemas.microsoft.com/office/drawing/2014/main" id="{1D0B6B55-4FF2-4FF5-860F-FBD21BE8E34E}"/>
              </a:ext>
            </a:extLst>
          </p:cNvPr>
          <p:cNvSpPr/>
          <p:nvPr/>
        </p:nvSpPr>
        <p:spPr>
          <a:xfrm>
            <a:off x="6183051" y="762000"/>
            <a:ext cx="2618072" cy="2071167"/>
          </a:xfrm>
          <a:prstGeom prst="roundRect">
            <a:avLst/>
          </a:prstGeom>
          <a:noFill/>
          <a:ln>
            <a:solidFill>
              <a:srgbClr val="79A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02E234A-BE1B-49AB-8E78-142FCE0B0613}"/>
              </a:ext>
            </a:extLst>
          </p:cNvPr>
          <p:cNvSpPr/>
          <p:nvPr/>
        </p:nvSpPr>
        <p:spPr>
          <a:xfrm>
            <a:off x="3270667" y="799000"/>
            <a:ext cx="2698685" cy="2034167"/>
          </a:xfrm>
          <a:prstGeom prst="roundRect">
            <a:avLst/>
          </a:prstGeom>
          <a:noFill/>
          <a:ln>
            <a:solidFill>
              <a:srgbClr val="79A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3AFFB8F-0457-4FD2-BD13-7BB795475E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57" b="-1711"/>
          <a:stretch/>
        </p:blipFill>
        <p:spPr>
          <a:xfrm>
            <a:off x="1063042" y="2696571"/>
            <a:ext cx="1415852" cy="805832"/>
          </a:xfrm>
          <a:prstGeom prst="rect">
            <a:avLst/>
          </a:prstGeom>
        </p:spPr>
      </p:pic>
      <p:pic>
        <p:nvPicPr>
          <p:cNvPr id="22" name="Picture 21">
            <a:extLst>
              <a:ext uri="{FF2B5EF4-FFF2-40B4-BE49-F238E27FC236}">
                <a16:creationId xmlns:a16="http://schemas.microsoft.com/office/drawing/2014/main" id="{17B8A503-3B3C-4632-8DB7-D79E57F66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209" y="2774326"/>
            <a:ext cx="1593701" cy="654674"/>
          </a:xfrm>
          <a:prstGeom prst="rect">
            <a:avLst/>
          </a:prstGeom>
        </p:spPr>
      </p:pic>
      <p:pic>
        <p:nvPicPr>
          <p:cNvPr id="23" name="Picture 22">
            <a:extLst>
              <a:ext uri="{FF2B5EF4-FFF2-40B4-BE49-F238E27FC236}">
                <a16:creationId xmlns:a16="http://schemas.microsoft.com/office/drawing/2014/main" id="{8FEDE528-3FD7-42E7-A6BA-2E54CCED78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7372" y="2737991"/>
            <a:ext cx="767209" cy="767209"/>
          </a:xfrm>
          <a:prstGeom prst="rect">
            <a:avLst/>
          </a:prstGeom>
        </p:spPr>
      </p:pic>
      <p:sp>
        <p:nvSpPr>
          <p:cNvPr id="26" name="Rectangle 25">
            <a:extLst>
              <a:ext uri="{FF2B5EF4-FFF2-40B4-BE49-F238E27FC236}">
                <a16:creationId xmlns:a16="http://schemas.microsoft.com/office/drawing/2014/main" id="{0470174C-2581-4233-B7B7-43F74645850B}"/>
              </a:ext>
            </a:extLst>
          </p:cNvPr>
          <p:cNvSpPr/>
          <p:nvPr/>
        </p:nvSpPr>
        <p:spPr>
          <a:xfrm>
            <a:off x="592436" y="3894074"/>
            <a:ext cx="2668416" cy="1477328"/>
          </a:xfrm>
          <a:prstGeom prst="rect">
            <a:avLst/>
          </a:prstGeom>
        </p:spPr>
        <p:txBody>
          <a:bodyPr wrap="square">
            <a:spAutoFit/>
          </a:bodyPr>
          <a:lstStyle/>
          <a:p>
            <a:pPr algn="ctr"/>
            <a:r>
              <a:rPr lang="en-US" dirty="0"/>
              <a:t>Basel Convention on Transboundary Movements of Hazardous Wastes and their Disposal </a:t>
            </a:r>
            <a:endParaRPr lang="en-US" sz="1600" dirty="0">
              <a:solidFill>
                <a:schemeClr val="tx1">
                  <a:lumMod val="60000"/>
                  <a:lumOff val="40000"/>
                </a:schemeClr>
              </a:solidFill>
            </a:endParaRPr>
          </a:p>
        </p:txBody>
      </p:sp>
      <p:sp>
        <p:nvSpPr>
          <p:cNvPr id="27" name="Rectangle: Rounded Corners 26">
            <a:extLst>
              <a:ext uri="{FF2B5EF4-FFF2-40B4-BE49-F238E27FC236}">
                <a16:creationId xmlns:a16="http://schemas.microsoft.com/office/drawing/2014/main" id="{BDDAA8E7-24BB-443D-BA39-DA99C38CF396}"/>
              </a:ext>
            </a:extLst>
          </p:cNvPr>
          <p:cNvSpPr/>
          <p:nvPr/>
        </p:nvSpPr>
        <p:spPr>
          <a:xfrm>
            <a:off x="531426" y="3747297"/>
            <a:ext cx="2695194" cy="2043903"/>
          </a:xfrm>
          <a:prstGeom prst="roundRect">
            <a:avLst/>
          </a:prstGeom>
          <a:noFill/>
          <a:ln>
            <a:solidFill>
              <a:srgbClr val="79A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 10">
            <a:extLst>
              <a:ext uri="{FF2B5EF4-FFF2-40B4-BE49-F238E27FC236}">
                <a16:creationId xmlns:a16="http://schemas.microsoft.com/office/drawing/2014/main" id="{5CAE652C-9475-4D52-8663-46D219652552}"/>
              </a:ext>
            </a:extLst>
          </p:cNvPr>
          <p:cNvPicPr>
            <a:picLocks noChangeAspect="1"/>
          </p:cNvPicPr>
          <p:nvPr/>
        </p:nvPicPr>
        <p:blipFill>
          <a:blip r:embed="rId6"/>
          <a:stretch>
            <a:fillRect/>
          </a:stretch>
        </p:blipFill>
        <p:spPr>
          <a:xfrm>
            <a:off x="779134" y="5569332"/>
            <a:ext cx="2199778" cy="581242"/>
          </a:xfrm>
          <a:prstGeom prst="rect">
            <a:avLst/>
          </a:prstGeom>
        </p:spPr>
      </p:pic>
    </p:spTree>
    <p:extLst>
      <p:ext uri="{BB962C8B-B14F-4D97-AF65-F5344CB8AC3E}">
        <p14:creationId xmlns:p14="http://schemas.microsoft.com/office/powerpoint/2010/main" val="188134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Current process for National reporting</a:t>
            </a:r>
          </a:p>
        </p:txBody>
      </p:sp>
      <p:sp>
        <p:nvSpPr>
          <p:cNvPr id="4" name="Slide Number Placeholder 3"/>
          <p:cNvSpPr>
            <a:spLocks noGrp="1"/>
          </p:cNvSpPr>
          <p:nvPr>
            <p:ph type="sldNum" sz="quarter" idx="12"/>
          </p:nvPr>
        </p:nvSpPr>
        <p:spPr/>
        <p:txBody>
          <a:bodyPr/>
          <a:lstStyle/>
          <a:p>
            <a:fld id="{54B4606E-EBF0-41FC-AFBD-463BD9449987}" type="slidenum">
              <a:rPr lang="en-US" smtClean="0"/>
              <a:t>5</a:t>
            </a:fld>
            <a:endParaRPr lang="en-US" dirty="0"/>
          </a:p>
        </p:txBody>
      </p:sp>
      <p:grpSp>
        <p:nvGrpSpPr>
          <p:cNvPr id="6" name="Grouper 35">
            <a:extLst>
              <a:ext uri="{FF2B5EF4-FFF2-40B4-BE49-F238E27FC236}">
                <a16:creationId xmlns:a16="http://schemas.microsoft.com/office/drawing/2014/main" id="{DBA73944-AA95-4D95-B29B-BEB683931BF8}"/>
              </a:ext>
            </a:extLst>
          </p:cNvPr>
          <p:cNvGrpSpPr/>
          <p:nvPr/>
        </p:nvGrpSpPr>
        <p:grpSpPr>
          <a:xfrm>
            <a:off x="2059218" y="747270"/>
            <a:ext cx="3927033" cy="5336613"/>
            <a:chOff x="1953551" y="1350029"/>
            <a:chExt cx="3927033" cy="5336613"/>
          </a:xfrm>
        </p:grpSpPr>
        <p:pic>
          <p:nvPicPr>
            <p:cNvPr id="7" name="Image 7">
              <a:extLst>
                <a:ext uri="{FF2B5EF4-FFF2-40B4-BE49-F238E27FC236}">
                  <a16:creationId xmlns:a16="http://schemas.microsoft.com/office/drawing/2014/main" id="{EF8D04A7-3E62-45B3-B1AB-EFB5353060DF}"/>
                </a:ext>
              </a:extLst>
            </p:cNvPr>
            <p:cNvPicPr>
              <a:picLocks noChangeAspect="1"/>
            </p:cNvPicPr>
            <p:nvPr/>
          </p:nvPicPr>
          <p:blipFill>
            <a:blip r:embed="rId3"/>
            <a:stretch>
              <a:fillRect/>
            </a:stretch>
          </p:blipFill>
          <p:spPr>
            <a:xfrm>
              <a:off x="4312035" y="2772619"/>
              <a:ext cx="992587" cy="992587"/>
            </a:xfrm>
            <a:prstGeom prst="rect">
              <a:avLst/>
            </a:prstGeom>
          </p:spPr>
        </p:pic>
        <p:pic>
          <p:nvPicPr>
            <p:cNvPr id="8" name="Image 8">
              <a:extLst>
                <a:ext uri="{FF2B5EF4-FFF2-40B4-BE49-F238E27FC236}">
                  <a16:creationId xmlns:a16="http://schemas.microsoft.com/office/drawing/2014/main" id="{0B2C25BC-8B0B-4449-A21A-36B250074D24}"/>
                </a:ext>
              </a:extLst>
            </p:cNvPr>
            <p:cNvPicPr>
              <a:picLocks noChangeAspect="1"/>
            </p:cNvPicPr>
            <p:nvPr/>
          </p:nvPicPr>
          <p:blipFill>
            <a:blip r:embed="rId3"/>
            <a:stretch>
              <a:fillRect/>
            </a:stretch>
          </p:blipFill>
          <p:spPr>
            <a:xfrm>
              <a:off x="4666968" y="2029610"/>
              <a:ext cx="992587" cy="992587"/>
            </a:xfrm>
            <a:prstGeom prst="rect">
              <a:avLst/>
            </a:prstGeom>
          </p:spPr>
        </p:pic>
        <p:pic>
          <p:nvPicPr>
            <p:cNvPr id="9" name="Image 9">
              <a:extLst>
                <a:ext uri="{FF2B5EF4-FFF2-40B4-BE49-F238E27FC236}">
                  <a16:creationId xmlns:a16="http://schemas.microsoft.com/office/drawing/2014/main" id="{AAC39D16-9B10-4B96-BD63-E239F5FC3DDB}"/>
                </a:ext>
              </a:extLst>
            </p:cNvPr>
            <p:cNvPicPr>
              <a:picLocks noChangeAspect="1"/>
            </p:cNvPicPr>
            <p:nvPr/>
          </p:nvPicPr>
          <p:blipFill>
            <a:blip r:embed="rId3"/>
            <a:stretch>
              <a:fillRect/>
            </a:stretch>
          </p:blipFill>
          <p:spPr>
            <a:xfrm>
              <a:off x="3227004" y="5694055"/>
              <a:ext cx="992587" cy="992587"/>
            </a:xfrm>
            <a:prstGeom prst="rect">
              <a:avLst/>
            </a:prstGeom>
          </p:spPr>
        </p:pic>
        <p:pic>
          <p:nvPicPr>
            <p:cNvPr id="10" name="Image 10">
              <a:extLst>
                <a:ext uri="{FF2B5EF4-FFF2-40B4-BE49-F238E27FC236}">
                  <a16:creationId xmlns:a16="http://schemas.microsoft.com/office/drawing/2014/main" id="{68A1FEF0-5BD9-4DBE-BCB1-D468BFCF6305}"/>
                </a:ext>
              </a:extLst>
            </p:cNvPr>
            <p:cNvPicPr>
              <a:picLocks noChangeAspect="1"/>
            </p:cNvPicPr>
            <p:nvPr/>
          </p:nvPicPr>
          <p:blipFill>
            <a:blip r:embed="rId3"/>
            <a:stretch>
              <a:fillRect/>
            </a:stretch>
          </p:blipFill>
          <p:spPr>
            <a:xfrm>
              <a:off x="4318554" y="3930533"/>
              <a:ext cx="992587" cy="992587"/>
            </a:xfrm>
            <a:prstGeom prst="rect">
              <a:avLst/>
            </a:prstGeom>
          </p:spPr>
        </p:pic>
        <p:pic>
          <p:nvPicPr>
            <p:cNvPr id="11" name="Image 11">
              <a:extLst>
                <a:ext uri="{FF2B5EF4-FFF2-40B4-BE49-F238E27FC236}">
                  <a16:creationId xmlns:a16="http://schemas.microsoft.com/office/drawing/2014/main" id="{366BFAB6-30C4-4762-8EFD-CE081A3B6C80}"/>
                </a:ext>
              </a:extLst>
            </p:cNvPr>
            <p:cNvPicPr>
              <a:picLocks noChangeAspect="1"/>
            </p:cNvPicPr>
            <p:nvPr/>
          </p:nvPicPr>
          <p:blipFill>
            <a:blip r:embed="rId3"/>
            <a:stretch>
              <a:fillRect/>
            </a:stretch>
          </p:blipFill>
          <p:spPr>
            <a:xfrm>
              <a:off x="3459935" y="1377609"/>
              <a:ext cx="992587" cy="992587"/>
            </a:xfrm>
            <a:prstGeom prst="rect">
              <a:avLst/>
            </a:prstGeom>
          </p:spPr>
        </p:pic>
        <p:sp>
          <p:nvSpPr>
            <p:cNvPr id="12" name="ZoneTexte 12">
              <a:extLst>
                <a:ext uri="{FF2B5EF4-FFF2-40B4-BE49-F238E27FC236}">
                  <a16:creationId xmlns:a16="http://schemas.microsoft.com/office/drawing/2014/main" id="{8F69CD10-CFBA-4CA0-A8CD-5F7710976F05}"/>
                </a:ext>
              </a:extLst>
            </p:cNvPr>
            <p:cNvSpPr txBox="1"/>
            <p:nvPr/>
          </p:nvSpPr>
          <p:spPr>
            <a:xfrm>
              <a:off x="2769223" y="2322562"/>
              <a:ext cx="1590830" cy="523220"/>
            </a:xfrm>
            <a:prstGeom prst="rect">
              <a:avLst/>
            </a:prstGeom>
            <a:noFill/>
            <a:ln w="57150" cmpd="sng">
              <a:solidFill>
                <a:srgbClr val="008000"/>
              </a:solidFill>
            </a:ln>
          </p:spPr>
          <p:txBody>
            <a:bodyPr wrap="square" rtlCol="0">
              <a:spAutoFit/>
            </a:bodyPr>
            <a:lstStyle/>
            <a:p>
              <a:pPr algn="ctr"/>
              <a:r>
                <a:rPr lang="en-US" sz="1400" b="1" dirty="0">
                  <a:solidFill>
                    <a:srgbClr val="008000"/>
                  </a:solidFill>
                </a:rPr>
                <a:t>Environmental authority</a:t>
              </a:r>
            </a:p>
          </p:txBody>
        </p:sp>
        <p:sp>
          <p:nvSpPr>
            <p:cNvPr id="13" name="ZoneTexte 13">
              <a:extLst>
                <a:ext uri="{FF2B5EF4-FFF2-40B4-BE49-F238E27FC236}">
                  <a16:creationId xmlns:a16="http://schemas.microsoft.com/office/drawing/2014/main" id="{1B1A65D5-7A07-4778-B7FB-8D6433970438}"/>
                </a:ext>
              </a:extLst>
            </p:cNvPr>
            <p:cNvSpPr txBox="1"/>
            <p:nvPr/>
          </p:nvSpPr>
          <p:spPr>
            <a:xfrm>
              <a:off x="2286023" y="3992597"/>
              <a:ext cx="1296232" cy="523220"/>
            </a:xfrm>
            <a:prstGeom prst="rect">
              <a:avLst/>
            </a:prstGeom>
            <a:noFill/>
            <a:ln w="57150" cmpd="sng">
              <a:solidFill>
                <a:schemeClr val="accent6">
                  <a:lumMod val="75000"/>
                </a:schemeClr>
              </a:solidFill>
            </a:ln>
          </p:spPr>
          <p:txBody>
            <a:bodyPr wrap="square" rtlCol="0">
              <a:spAutoFit/>
            </a:bodyPr>
            <a:lstStyle/>
            <a:p>
              <a:pPr algn="ctr"/>
              <a:r>
                <a:rPr lang="en-US" sz="1400" b="1" dirty="0">
                  <a:solidFill>
                    <a:schemeClr val="accent6">
                      <a:lumMod val="75000"/>
                    </a:schemeClr>
                  </a:solidFill>
                </a:rPr>
                <a:t>Health authority</a:t>
              </a:r>
            </a:p>
          </p:txBody>
        </p:sp>
        <p:sp>
          <p:nvSpPr>
            <p:cNvPr id="14" name="ZoneTexte 14">
              <a:extLst>
                <a:ext uri="{FF2B5EF4-FFF2-40B4-BE49-F238E27FC236}">
                  <a16:creationId xmlns:a16="http://schemas.microsoft.com/office/drawing/2014/main" id="{B59BC63A-DB71-46B9-A1D3-612DCC28094F}"/>
                </a:ext>
              </a:extLst>
            </p:cNvPr>
            <p:cNvSpPr txBox="1"/>
            <p:nvPr/>
          </p:nvSpPr>
          <p:spPr>
            <a:xfrm>
              <a:off x="3815562" y="5382093"/>
              <a:ext cx="1296232" cy="523220"/>
            </a:xfrm>
            <a:prstGeom prst="rect">
              <a:avLst/>
            </a:prstGeom>
            <a:noFill/>
            <a:ln w="57150" cmpd="sng">
              <a:solidFill>
                <a:schemeClr val="tx2"/>
              </a:solidFill>
            </a:ln>
          </p:spPr>
          <p:txBody>
            <a:bodyPr wrap="square" rtlCol="0">
              <a:spAutoFit/>
            </a:bodyPr>
            <a:lstStyle/>
            <a:p>
              <a:pPr algn="ctr"/>
              <a:r>
                <a:rPr lang="en-US" sz="1400" b="1" dirty="0">
                  <a:solidFill>
                    <a:schemeClr val="tx2"/>
                  </a:solidFill>
                </a:rPr>
                <a:t>Water authority</a:t>
              </a:r>
            </a:p>
          </p:txBody>
        </p:sp>
        <p:sp>
          <p:nvSpPr>
            <p:cNvPr id="15" name="ZoneTexte 15">
              <a:extLst>
                <a:ext uri="{FF2B5EF4-FFF2-40B4-BE49-F238E27FC236}">
                  <a16:creationId xmlns:a16="http://schemas.microsoft.com/office/drawing/2014/main" id="{3168065E-33C8-4CB9-885A-ACA3121F9D8A}"/>
                </a:ext>
              </a:extLst>
            </p:cNvPr>
            <p:cNvSpPr txBox="1"/>
            <p:nvPr/>
          </p:nvSpPr>
          <p:spPr>
            <a:xfrm>
              <a:off x="2994981" y="3244144"/>
              <a:ext cx="1296232" cy="523220"/>
            </a:xfrm>
            <a:prstGeom prst="rect">
              <a:avLst/>
            </a:prstGeom>
            <a:noFill/>
            <a:ln w="57150" cmpd="sng">
              <a:solidFill>
                <a:srgbClr val="800000"/>
              </a:solidFill>
            </a:ln>
          </p:spPr>
          <p:txBody>
            <a:bodyPr wrap="square" rtlCol="0">
              <a:spAutoFit/>
            </a:bodyPr>
            <a:lstStyle/>
            <a:p>
              <a:pPr algn="ctr"/>
              <a:r>
                <a:rPr lang="en-US" sz="1400" b="1" dirty="0">
                  <a:solidFill>
                    <a:srgbClr val="800000"/>
                  </a:solidFill>
                </a:rPr>
                <a:t>Transport authority</a:t>
              </a:r>
            </a:p>
          </p:txBody>
        </p:sp>
        <p:sp>
          <p:nvSpPr>
            <p:cNvPr id="16" name="ZoneTexte 16">
              <a:extLst>
                <a:ext uri="{FF2B5EF4-FFF2-40B4-BE49-F238E27FC236}">
                  <a16:creationId xmlns:a16="http://schemas.microsoft.com/office/drawing/2014/main" id="{B3A64AD8-A095-4399-84A5-8333AF78C71F}"/>
                </a:ext>
              </a:extLst>
            </p:cNvPr>
            <p:cNvSpPr txBox="1"/>
            <p:nvPr/>
          </p:nvSpPr>
          <p:spPr>
            <a:xfrm>
              <a:off x="4318554" y="1506390"/>
              <a:ext cx="1296232" cy="523220"/>
            </a:xfrm>
            <a:prstGeom prst="rect">
              <a:avLst/>
            </a:prstGeom>
            <a:noFill/>
            <a:ln w="57150" cmpd="sng">
              <a:solidFill>
                <a:schemeClr val="tx1">
                  <a:lumMod val="50000"/>
                  <a:lumOff val="50000"/>
                </a:schemeClr>
              </a:solidFill>
            </a:ln>
          </p:spPr>
          <p:txBody>
            <a:bodyPr wrap="square" rtlCol="0">
              <a:spAutoFit/>
            </a:bodyPr>
            <a:lstStyle/>
            <a:p>
              <a:pPr algn="ctr"/>
              <a:r>
                <a:rPr lang="en-US" sz="1400" b="1" dirty="0">
                  <a:solidFill>
                    <a:schemeClr val="bg1">
                      <a:lumMod val="50000"/>
                    </a:schemeClr>
                  </a:solidFill>
                </a:rPr>
                <a:t>Industry association</a:t>
              </a:r>
            </a:p>
          </p:txBody>
        </p:sp>
        <p:grpSp>
          <p:nvGrpSpPr>
            <p:cNvPr id="17" name="Grouper 19">
              <a:extLst>
                <a:ext uri="{FF2B5EF4-FFF2-40B4-BE49-F238E27FC236}">
                  <a16:creationId xmlns:a16="http://schemas.microsoft.com/office/drawing/2014/main" id="{F6139E01-A67A-481C-ACC4-4D73AC1D3085}"/>
                </a:ext>
              </a:extLst>
            </p:cNvPr>
            <p:cNvGrpSpPr/>
            <p:nvPr/>
          </p:nvGrpSpPr>
          <p:grpSpPr>
            <a:xfrm>
              <a:off x="4856346" y="3659002"/>
              <a:ext cx="1024238" cy="893013"/>
              <a:chOff x="6166922" y="2762841"/>
              <a:chExt cx="1024238" cy="893013"/>
            </a:xfrm>
          </p:grpSpPr>
          <p:sp>
            <p:nvSpPr>
              <p:cNvPr id="30" name="Ellipse 17">
                <a:extLst>
                  <a:ext uri="{FF2B5EF4-FFF2-40B4-BE49-F238E27FC236}">
                    <a16:creationId xmlns:a16="http://schemas.microsoft.com/office/drawing/2014/main" id="{D8B6E83B-DCC3-47CC-B6A5-CE0E8692010C}"/>
                  </a:ext>
                </a:extLst>
              </p:cNvPr>
              <p:cNvSpPr/>
              <p:nvPr/>
            </p:nvSpPr>
            <p:spPr>
              <a:xfrm>
                <a:off x="6166922" y="2762841"/>
                <a:ext cx="942714" cy="8930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ZoneTexte 18">
                <a:extLst>
                  <a:ext uri="{FF2B5EF4-FFF2-40B4-BE49-F238E27FC236}">
                    <a16:creationId xmlns:a16="http://schemas.microsoft.com/office/drawing/2014/main" id="{A6E4FC2A-E48B-43AF-94C6-E509991A14F4}"/>
                  </a:ext>
                </a:extLst>
              </p:cNvPr>
              <p:cNvSpPr txBox="1"/>
              <p:nvPr/>
            </p:nvSpPr>
            <p:spPr>
              <a:xfrm>
                <a:off x="6180015" y="2913184"/>
                <a:ext cx="1011145" cy="523220"/>
              </a:xfrm>
              <a:prstGeom prst="rect">
                <a:avLst/>
              </a:prstGeom>
              <a:noFill/>
            </p:spPr>
            <p:txBody>
              <a:bodyPr wrap="square" rtlCol="0">
                <a:spAutoFit/>
              </a:bodyPr>
              <a:lstStyle/>
              <a:p>
                <a:pPr algn="ctr"/>
                <a:r>
                  <a:rPr lang="en-US" sz="1400" dirty="0"/>
                  <a:t>Old inventory</a:t>
                </a:r>
              </a:p>
            </p:txBody>
          </p:sp>
        </p:grpSp>
        <p:grpSp>
          <p:nvGrpSpPr>
            <p:cNvPr id="18" name="Grouper 20">
              <a:extLst>
                <a:ext uri="{FF2B5EF4-FFF2-40B4-BE49-F238E27FC236}">
                  <a16:creationId xmlns:a16="http://schemas.microsoft.com/office/drawing/2014/main" id="{A307ED58-5077-4606-81EC-A76C569448BA}"/>
                </a:ext>
              </a:extLst>
            </p:cNvPr>
            <p:cNvGrpSpPr/>
            <p:nvPr/>
          </p:nvGrpSpPr>
          <p:grpSpPr>
            <a:xfrm>
              <a:off x="3417339" y="4349317"/>
              <a:ext cx="955807" cy="893013"/>
              <a:chOff x="6166922" y="2762841"/>
              <a:chExt cx="955807" cy="893013"/>
            </a:xfrm>
          </p:grpSpPr>
          <p:sp>
            <p:nvSpPr>
              <p:cNvPr id="28" name="Ellipse 21">
                <a:extLst>
                  <a:ext uri="{FF2B5EF4-FFF2-40B4-BE49-F238E27FC236}">
                    <a16:creationId xmlns:a16="http://schemas.microsoft.com/office/drawing/2014/main" id="{EBC1F87C-826E-40E4-ADA4-835D549F62E4}"/>
                  </a:ext>
                </a:extLst>
              </p:cNvPr>
              <p:cNvSpPr/>
              <p:nvPr/>
            </p:nvSpPr>
            <p:spPr>
              <a:xfrm>
                <a:off x="6166922" y="2762841"/>
                <a:ext cx="942714" cy="8930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2">
                <a:extLst>
                  <a:ext uri="{FF2B5EF4-FFF2-40B4-BE49-F238E27FC236}">
                    <a16:creationId xmlns:a16="http://schemas.microsoft.com/office/drawing/2014/main" id="{1D2C79F4-8CAF-4C9A-A71D-0BBBAA629E13}"/>
                  </a:ext>
                </a:extLst>
              </p:cNvPr>
              <p:cNvSpPr txBox="1"/>
              <p:nvPr/>
            </p:nvSpPr>
            <p:spPr>
              <a:xfrm>
                <a:off x="6180015" y="2913184"/>
                <a:ext cx="942714" cy="523220"/>
              </a:xfrm>
              <a:prstGeom prst="rect">
                <a:avLst/>
              </a:prstGeom>
              <a:noFill/>
            </p:spPr>
            <p:txBody>
              <a:bodyPr wrap="square" rtlCol="0">
                <a:spAutoFit/>
              </a:bodyPr>
              <a:lstStyle/>
              <a:p>
                <a:pPr algn="ctr"/>
                <a:r>
                  <a:rPr lang="en-US" sz="1400" dirty="0"/>
                  <a:t>Old inventory</a:t>
                </a:r>
              </a:p>
            </p:txBody>
          </p:sp>
        </p:grpSp>
        <p:pic>
          <p:nvPicPr>
            <p:cNvPr id="19" name="Image 23">
              <a:extLst>
                <a:ext uri="{FF2B5EF4-FFF2-40B4-BE49-F238E27FC236}">
                  <a16:creationId xmlns:a16="http://schemas.microsoft.com/office/drawing/2014/main" id="{110F4C71-9484-4631-BF93-7DC4EA7A9E1B}"/>
                </a:ext>
              </a:extLst>
            </p:cNvPr>
            <p:cNvPicPr>
              <a:picLocks noChangeAspect="1"/>
            </p:cNvPicPr>
            <p:nvPr/>
          </p:nvPicPr>
          <p:blipFill>
            <a:blip r:embed="rId4"/>
            <a:stretch>
              <a:fillRect/>
            </a:stretch>
          </p:blipFill>
          <p:spPr>
            <a:xfrm>
              <a:off x="2283153" y="2479702"/>
              <a:ext cx="683254" cy="727324"/>
            </a:xfrm>
            <a:prstGeom prst="rect">
              <a:avLst/>
            </a:prstGeom>
          </p:spPr>
        </p:pic>
        <p:pic>
          <p:nvPicPr>
            <p:cNvPr id="20" name="Image 25">
              <a:extLst>
                <a:ext uri="{FF2B5EF4-FFF2-40B4-BE49-F238E27FC236}">
                  <a16:creationId xmlns:a16="http://schemas.microsoft.com/office/drawing/2014/main" id="{583B6F0F-41A7-4688-91C9-1B8F2F93897D}"/>
                </a:ext>
              </a:extLst>
            </p:cNvPr>
            <p:cNvPicPr>
              <a:picLocks noChangeAspect="1"/>
            </p:cNvPicPr>
            <p:nvPr/>
          </p:nvPicPr>
          <p:blipFill>
            <a:blip r:embed="rId4"/>
            <a:stretch>
              <a:fillRect/>
            </a:stretch>
          </p:blipFill>
          <p:spPr>
            <a:xfrm>
              <a:off x="3938573" y="2884931"/>
              <a:ext cx="683254" cy="727324"/>
            </a:xfrm>
            <a:prstGeom prst="rect">
              <a:avLst/>
            </a:prstGeom>
          </p:spPr>
        </p:pic>
        <p:pic>
          <p:nvPicPr>
            <p:cNvPr id="21" name="Image 26">
              <a:extLst>
                <a:ext uri="{FF2B5EF4-FFF2-40B4-BE49-F238E27FC236}">
                  <a16:creationId xmlns:a16="http://schemas.microsoft.com/office/drawing/2014/main" id="{5BD52F2B-C28F-4725-A2AD-67100040BDBD}"/>
                </a:ext>
              </a:extLst>
            </p:cNvPr>
            <p:cNvPicPr>
              <a:picLocks noChangeAspect="1"/>
            </p:cNvPicPr>
            <p:nvPr/>
          </p:nvPicPr>
          <p:blipFill>
            <a:blip r:embed="rId4"/>
            <a:stretch>
              <a:fillRect/>
            </a:stretch>
          </p:blipFill>
          <p:spPr>
            <a:xfrm>
              <a:off x="2613263" y="1350029"/>
              <a:ext cx="683254" cy="727324"/>
            </a:xfrm>
            <a:prstGeom prst="rect">
              <a:avLst/>
            </a:prstGeom>
          </p:spPr>
        </p:pic>
        <p:pic>
          <p:nvPicPr>
            <p:cNvPr id="22" name="Image 27">
              <a:extLst>
                <a:ext uri="{FF2B5EF4-FFF2-40B4-BE49-F238E27FC236}">
                  <a16:creationId xmlns:a16="http://schemas.microsoft.com/office/drawing/2014/main" id="{F6C1A996-D509-4743-90FE-D4F49415629F}"/>
                </a:ext>
              </a:extLst>
            </p:cNvPr>
            <p:cNvPicPr>
              <a:picLocks noChangeAspect="1"/>
            </p:cNvPicPr>
            <p:nvPr/>
          </p:nvPicPr>
          <p:blipFill>
            <a:blip r:embed="rId4"/>
            <a:stretch>
              <a:fillRect/>
            </a:stretch>
          </p:blipFill>
          <p:spPr>
            <a:xfrm>
              <a:off x="5032713" y="4373746"/>
              <a:ext cx="683254" cy="727324"/>
            </a:xfrm>
            <a:prstGeom prst="rect">
              <a:avLst/>
            </a:prstGeom>
          </p:spPr>
        </p:pic>
        <p:pic>
          <p:nvPicPr>
            <p:cNvPr id="23" name="Image 28">
              <a:extLst>
                <a:ext uri="{FF2B5EF4-FFF2-40B4-BE49-F238E27FC236}">
                  <a16:creationId xmlns:a16="http://schemas.microsoft.com/office/drawing/2014/main" id="{D04AA772-F6E7-4E13-A5F4-0350BDFAD60F}"/>
                </a:ext>
              </a:extLst>
            </p:cNvPr>
            <p:cNvPicPr>
              <a:picLocks noChangeAspect="1"/>
            </p:cNvPicPr>
            <p:nvPr/>
          </p:nvPicPr>
          <p:blipFill>
            <a:blip r:embed="rId4"/>
            <a:stretch>
              <a:fillRect/>
            </a:stretch>
          </p:blipFill>
          <p:spPr>
            <a:xfrm>
              <a:off x="3502445" y="4985871"/>
              <a:ext cx="683254" cy="727324"/>
            </a:xfrm>
            <a:prstGeom prst="rect">
              <a:avLst/>
            </a:prstGeom>
          </p:spPr>
        </p:pic>
        <p:pic>
          <p:nvPicPr>
            <p:cNvPr id="24" name="Image 29">
              <a:extLst>
                <a:ext uri="{FF2B5EF4-FFF2-40B4-BE49-F238E27FC236}">
                  <a16:creationId xmlns:a16="http://schemas.microsoft.com/office/drawing/2014/main" id="{C3A89E1B-A63D-4023-A426-C4731E7C2C53}"/>
                </a:ext>
              </a:extLst>
            </p:cNvPr>
            <p:cNvPicPr>
              <a:picLocks noChangeAspect="1"/>
            </p:cNvPicPr>
            <p:nvPr/>
          </p:nvPicPr>
          <p:blipFill>
            <a:blip r:embed="rId4"/>
            <a:stretch>
              <a:fillRect/>
            </a:stretch>
          </p:blipFill>
          <p:spPr>
            <a:xfrm>
              <a:off x="4060237" y="5897381"/>
              <a:ext cx="683254" cy="727324"/>
            </a:xfrm>
            <a:prstGeom prst="rect">
              <a:avLst/>
            </a:prstGeom>
          </p:spPr>
        </p:pic>
        <p:grpSp>
          <p:nvGrpSpPr>
            <p:cNvPr id="25" name="Grouper 32">
              <a:extLst>
                <a:ext uri="{FF2B5EF4-FFF2-40B4-BE49-F238E27FC236}">
                  <a16:creationId xmlns:a16="http://schemas.microsoft.com/office/drawing/2014/main" id="{0297D4DB-090C-414B-B09B-8DAC80D0D2DA}"/>
                </a:ext>
              </a:extLst>
            </p:cNvPr>
            <p:cNvGrpSpPr/>
            <p:nvPr/>
          </p:nvGrpSpPr>
          <p:grpSpPr>
            <a:xfrm>
              <a:off x="1953551" y="1447151"/>
              <a:ext cx="948966" cy="893013"/>
              <a:chOff x="5979150" y="2589841"/>
              <a:chExt cx="948966" cy="893013"/>
            </a:xfrm>
          </p:grpSpPr>
          <p:sp>
            <p:nvSpPr>
              <p:cNvPr id="26" name="Ellipse 33">
                <a:extLst>
                  <a:ext uri="{FF2B5EF4-FFF2-40B4-BE49-F238E27FC236}">
                    <a16:creationId xmlns:a16="http://schemas.microsoft.com/office/drawing/2014/main" id="{F1A82104-724C-4817-A2D9-DCE56CE51D93}"/>
                  </a:ext>
                </a:extLst>
              </p:cNvPr>
              <p:cNvSpPr/>
              <p:nvPr/>
            </p:nvSpPr>
            <p:spPr>
              <a:xfrm>
                <a:off x="5979150" y="2589841"/>
                <a:ext cx="942714" cy="8930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34">
                <a:extLst>
                  <a:ext uri="{FF2B5EF4-FFF2-40B4-BE49-F238E27FC236}">
                    <a16:creationId xmlns:a16="http://schemas.microsoft.com/office/drawing/2014/main" id="{815EA2E8-74EA-4DC4-B0FD-6EDB06AEE2C9}"/>
                  </a:ext>
                </a:extLst>
              </p:cNvPr>
              <p:cNvSpPr txBox="1"/>
              <p:nvPr/>
            </p:nvSpPr>
            <p:spPr>
              <a:xfrm>
                <a:off x="6037775" y="2834622"/>
                <a:ext cx="890341" cy="523220"/>
              </a:xfrm>
              <a:prstGeom prst="rect">
                <a:avLst/>
              </a:prstGeom>
              <a:noFill/>
            </p:spPr>
            <p:txBody>
              <a:bodyPr wrap="square" rtlCol="0">
                <a:spAutoFit/>
              </a:bodyPr>
              <a:lstStyle/>
              <a:p>
                <a:pPr algn="ctr"/>
                <a:r>
                  <a:rPr lang="en-US" sz="1400" dirty="0"/>
                  <a:t>National statistics</a:t>
                </a:r>
              </a:p>
            </p:txBody>
          </p:sp>
        </p:grpSp>
      </p:grpSp>
      <p:grpSp>
        <p:nvGrpSpPr>
          <p:cNvPr id="32" name="Grouper 39">
            <a:extLst>
              <a:ext uri="{FF2B5EF4-FFF2-40B4-BE49-F238E27FC236}">
                <a16:creationId xmlns:a16="http://schemas.microsoft.com/office/drawing/2014/main" id="{0472B73B-FCBC-4130-9766-2843BC5D2E22}"/>
              </a:ext>
            </a:extLst>
          </p:cNvPr>
          <p:cNvGrpSpPr/>
          <p:nvPr/>
        </p:nvGrpSpPr>
        <p:grpSpPr>
          <a:xfrm>
            <a:off x="-76200" y="2648813"/>
            <a:ext cx="1684123" cy="2357698"/>
            <a:chOff x="0" y="3163768"/>
            <a:chExt cx="1684123" cy="2357698"/>
          </a:xfrm>
        </p:grpSpPr>
        <p:pic>
          <p:nvPicPr>
            <p:cNvPr id="33" name="Image 37">
              <a:extLst>
                <a:ext uri="{FF2B5EF4-FFF2-40B4-BE49-F238E27FC236}">
                  <a16:creationId xmlns:a16="http://schemas.microsoft.com/office/drawing/2014/main" id="{3D5A6E44-FA2B-4F77-8B7A-BCDCCC143188}"/>
                </a:ext>
              </a:extLst>
            </p:cNvPr>
            <p:cNvPicPr>
              <a:picLocks noChangeAspect="1"/>
            </p:cNvPicPr>
            <p:nvPr/>
          </p:nvPicPr>
          <p:blipFill>
            <a:blip r:embed="rId5"/>
            <a:stretch>
              <a:fillRect/>
            </a:stretch>
          </p:blipFill>
          <p:spPr>
            <a:xfrm>
              <a:off x="150594" y="3163768"/>
              <a:ext cx="1533529" cy="1533529"/>
            </a:xfrm>
            <a:prstGeom prst="rect">
              <a:avLst/>
            </a:prstGeom>
          </p:spPr>
        </p:pic>
        <p:sp>
          <p:nvSpPr>
            <p:cNvPr id="34" name="ZoneTexte 38">
              <a:extLst>
                <a:ext uri="{FF2B5EF4-FFF2-40B4-BE49-F238E27FC236}">
                  <a16:creationId xmlns:a16="http://schemas.microsoft.com/office/drawing/2014/main" id="{1F1E63DF-030B-4CE7-9BE5-20E216BBA654}"/>
                </a:ext>
              </a:extLst>
            </p:cNvPr>
            <p:cNvSpPr txBox="1"/>
            <p:nvPr/>
          </p:nvSpPr>
          <p:spPr>
            <a:xfrm>
              <a:off x="0" y="4690469"/>
              <a:ext cx="1684123" cy="830997"/>
            </a:xfrm>
            <a:prstGeom prst="rect">
              <a:avLst/>
            </a:prstGeom>
            <a:noFill/>
          </p:spPr>
          <p:txBody>
            <a:bodyPr wrap="square" rtlCol="0">
              <a:spAutoFit/>
            </a:bodyPr>
            <a:lstStyle/>
            <a:p>
              <a:pPr algn="ctr"/>
              <a:r>
                <a:rPr lang="fr-FR" sz="1600" dirty="0"/>
                <a:t>National Focal Point to the Convention</a:t>
              </a:r>
            </a:p>
          </p:txBody>
        </p:sp>
      </p:grpSp>
      <p:grpSp>
        <p:nvGrpSpPr>
          <p:cNvPr id="35" name="Grouper 2">
            <a:extLst>
              <a:ext uri="{FF2B5EF4-FFF2-40B4-BE49-F238E27FC236}">
                <a16:creationId xmlns:a16="http://schemas.microsoft.com/office/drawing/2014/main" id="{C25FE1C2-9671-44C7-B33B-4EAA0FA3339A}"/>
              </a:ext>
            </a:extLst>
          </p:cNvPr>
          <p:cNvGrpSpPr/>
          <p:nvPr/>
        </p:nvGrpSpPr>
        <p:grpSpPr>
          <a:xfrm>
            <a:off x="1115286" y="1718572"/>
            <a:ext cx="2461531" cy="3973045"/>
            <a:chOff x="1191486" y="2233527"/>
            <a:chExt cx="2461531" cy="3973045"/>
          </a:xfrm>
        </p:grpSpPr>
        <p:cxnSp>
          <p:nvCxnSpPr>
            <p:cNvPr id="36" name="Connecteur droit 58">
              <a:extLst>
                <a:ext uri="{FF2B5EF4-FFF2-40B4-BE49-F238E27FC236}">
                  <a16:creationId xmlns:a16="http://schemas.microsoft.com/office/drawing/2014/main" id="{7F043C57-4DBD-48F6-9EBE-54F82B362D0C}"/>
                </a:ext>
              </a:extLst>
            </p:cNvPr>
            <p:cNvCxnSpPr/>
            <p:nvPr/>
          </p:nvCxnSpPr>
          <p:spPr>
            <a:xfrm>
              <a:off x="1432506" y="5022880"/>
              <a:ext cx="2220511" cy="219450"/>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7" name="Connecteur droit 52">
              <a:extLst>
                <a:ext uri="{FF2B5EF4-FFF2-40B4-BE49-F238E27FC236}">
                  <a16:creationId xmlns:a16="http://schemas.microsoft.com/office/drawing/2014/main" id="{4B5EA753-5C7F-4440-B06A-1A63CD94C9BF}"/>
                </a:ext>
              </a:extLst>
            </p:cNvPr>
            <p:cNvCxnSpPr/>
            <p:nvPr/>
          </p:nvCxnSpPr>
          <p:spPr>
            <a:xfrm flipV="1">
              <a:off x="1409304" y="3473115"/>
              <a:ext cx="1740151" cy="472991"/>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8" name="Connecteur droit 49">
              <a:extLst>
                <a:ext uri="{FF2B5EF4-FFF2-40B4-BE49-F238E27FC236}">
                  <a16:creationId xmlns:a16="http://schemas.microsoft.com/office/drawing/2014/main" id="{4F4E2267-D0C5-435A-83C3-F4DF731E0A54}"/>
                </a:ext>
              </a:extLst>
            </p:cNvPr>
            <p:cNvCxnSpPr/>
            <p:nvPr/>
          </p:nvCxnSpPr>
          <p:spPr>
            <a:xfrm flipV="1">
              <a:off x="1432506" y="2952487"/>
              <a:ext cx="1693748" cy="706515"/>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9" name="Connecteur droit 41">
              <a:extLst>
                <a:ext uri="{FF2B5EF4-FFF2-40B4-BE49-F238E27FC236}">
                  <a16:creationId xmlns:a16="http://schemas.microsoft.com/office/drawing/2014/main" id="{3A1C29A1-9C04-4536-B560-98B3D84DFA78}"/>
                </a:ext>
              </a:extLst>
            </p:cNvPr>
            <p:cNvCxnSpPr>
              <a:cxnSpLocks/>
            </p:cNvCxnSpPr>
            <p:nvPr/>
          </p:nvCxnSpPr>
          <p:spPr>
            <a:xfrm flipV="1">
              <a:off x="1191486" y="2233527"/>
              <a:ext cx="840232" cy="930242"/>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1" name="Connecteur droit 44">
              <a:extLst>
                <a:ext uri="{FF2B5EF4-FFF2-40B4-BE49-F238E27FC236}">
                  <a16:creationId xmlns:a16="http://schemas.microsoft.com/office/drawing/2014/main" id="{AB59FB23-5F22-47DC-92F6-E2B7339ADA08}"/>
                </a:ext>
              </a:extLst>
            </p:cNvPr>
            <p:cNvCxnSpPr/>
            <p:nvPr/>
          </p:nvCxnSpPr>
          <p:spPr>
            <a:xfrm flipV="1">
              <a:off x="1461726" y="2579588"/>
              <a:ext cx="1150954" cy="819864"/>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Connecteur droit 54">
              <a:extLst>
                <a:ext uri="{FF2B5EF4-FFF2-40B4-BE49-F238E27FC236}">
                  <a16:creationId xmlns:a16="http://schemas.microsoft.com/office/drawing/2014/main" id="{49BDA4C6-244C-469D-ACC4-8AC3AC4213AC}"/>
                </a:ext>
              </a:extLst>
            </p:cNvPr>
            <p:cNvCxnSpPr/>
            <p:nvPr/>
          </p:nvCxnSpPr>
          <p:spPr>
            <a:xfrm flipV="1">
              <a:off x="1409304" y="4162248"/>
              <a:ext cx="962930" cy="136791"/>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3" name="Connecteur droit 56">
              <a:extLst>
                <a:ext uri="{FF2B5EF4-FFF2-40B4-BE49-F238E27FC236}">
                  <a16:creationId xmlns:a16="http://schemas.microsoft.com/office/drawing/2014/main" id="{F65C75E4-D22F-439F-B7CE-0B0244584189}"/>
                </a:ext>
              </a:extLst>
            </p:cNvPr>
            <p:cNvCxnSpPr/>
            <p:nvPr/>
          </p:nvCxnSpPr>
          <p:spPr>
            <a:xfrm>
              <a:off x="1432506" y="4655689"/>
              <a:ext cx="1934960" cy="0"/>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4" name="Connecteur droit 60">
              <a:extLst>
                <a:ext uri="{FF2B5EF4-FFF2-40B4-BE49-F238E27FC236}">
                  <a16:creationId xmlns:a16="http://schemas.microsoft.com/office/drawing/2014/main" id="{32D68612-909C-4CE9-87BE-49F10DB7DD1B}"/>
                </a:ext>
              </a:extLst>
            </p:cNvPr>
            <p:cNvCxnSpPr/>
            <p:nvPr/>
          </p:nvCxnSpPr>
          <p:spPr>
            <a:xfrm>
              <a:off x="1432506" y="5425977"/>
              <a:ext cx="2072344" cy="364443"/>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5" name="Connecteur droit 62">
              <a:extLst>
                <a:ext uri="{FF2B5EF4-FFF2-40B4-BE49-F238E27FC236}">
                  <a16:creationId xmlns:a16="http://schemas.microsoft.com/office/drawing/2014/main" id="{F8A31EF1-5B7D-4C51-B04F-71C06BA50D54}"/>
                </a:ext>
              </a:extLst>
            </p:cNvPr>
            <p:cNvCxnSpPr/>
            <p:nvPr/>
          </p:nvCxnSpPr>
          <p:spPr>
            <a:xfrm>
              <a:off x="1343886" y="5681024"/>
              <a:ext cx="2086546" cy="525548"/>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grpSp>
      <p:grpSp>
        <p:nvGrpSpPr>
          <p:cNvPr id="46" name="Grouper 86">
            <a:extLst>
              <a:ext uri="{FF2B5EF4-FFF2-40B4-BE49-F238E27FC236}">
                <a16:creationId xmlns:a16="http://schemas.microsoft.com/office/drawing/2014/main" id="{ECAEC520-118A-4AC0-BF2D-F49FE7C07B18}"/>
              </a:ext>
            </a:extLst>
          </p:cNvPr>
          <p:cNvGrpSpPr/>
          <p:nvPr/>
        </p:nvGrpSpPr>
        <p:grpSpPr>
          <a:xfrm>
            <a:off x="5562600" y="990600"/>
            <a:ext cx="968901" cy="4641507"/>
            <a:chOff x="5577725" y="1770494"/>
            <a:chExt cx="968901" cy="4641507"/>
          </a:xfrm>
        </p:grpSpPr>
        <p:cxnSp>
          <p:nvCxnSpPr>
            <p:cNvPr id="47" name="Connecteur droit 83">
              <a:extLst>
                <a:ext uri="{FF2B5EF4-FFF2-40B4-BE49-F238E27FC236}">
                  <a16:creationId xmlns:a16="http://schemas.microsoft.com/office/drawing/2014/main" id="{5E6A626F-4C36-4880-A638-E6D5B14D1ECF}"/>
                </a:ext>
              </a:extLst>
            </p:cNvPr>
            <p:cNvCxnSpPr/>
            <p:nvPr/>
          </p:nvCxnSpPr>
          <p:spPr>
            <a:xfrm>
              <a:off x="5799060" y="1770494"/>
              <a:ext cx="747566" cy="2391754"/>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8" name="Connecteur droit 84">
              <a:extLst>
                <a:ext uri="{FF2B5EF4-FFF2-40B4-BE49-F238E27FC236}">
                  <a16:creationId xmlns:a16="http://schemas.microsoft.com/office/drawing/2014/main" id="{4E7BC885-560C-48DF-9B87-D27B6C2C6221}"/>
                </a:ext>
              </a:extLst>
            </p:cNvPr>
            <p:cNvCxnSpPr/>
            <p:nvPr/>
          </p:nvCxnSpPr>
          <p:spPr>
            <a:xfrm flipH="1">
              <a:off x="5577725" y="4162248"/>
              <a:ext cx="968901" cy="2249753"/>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grpSp>
      <p:grpSp>
        <p:nvGrpSpPr>
          <p:cNvPr id="49" name="Grouper 3">
            <a:extLst>
              <a:ext uri="{FF2B5EF4-FFF2-40B4-BE49-F238E27FC236}">
                <a16:creationId xmlns:a16="http://schemas.microsoft.com/office/drawing/2014/main" id="{3F54C162-CEC1-430F-9D6F-B0FB6BDA148F}"/>
              </a:ext>
            </a:extLst>
          </p:cNvPr>
          <p:cNvGrpSpPr/>
          <p:nvPr/>
        </p:nvGrpSpPr>
        <p:grpSpPr>
          <a:xfrm>
            <a:off x="6084415" y="3157141"/>
            <a:ext cx="1684123" cy="1464695"/>
            <a:chOff x="6160615" y="3672096"/>
            <a:chExt cx="1684123" cy="1464695"/>
          </a:xfrm>
        </p:grpSpPr>
        <p:pic>
          <p:nvPicPr>
            <p:cNvPr id="50" name="Image 87">
              <a:extLst>
                <a:ext uri="{FF2B5EF4-FFF2-40B4-BE49-F238E27FC236}">
                  <a16:creationId xmlns:a16="http://schemas.microsoft.com/office/drawing/2014/main" id="{19543DAC-0043-443F-847A-37428E8E7B1A}"/>
                </a:ext>
              </a:extLst>
            </p:cNvPr>
            <p:cNvPicPr>
              <a:picLocks noChangeAspect="1"/>
            </p:cNvPicPr>
            <p:nvPr/>
          </p:nvPicPr>
          <p:blipFill>
            <a:blip r:embed="rId6"/>
            <a:stretch>
              <a:fillRect/>
            </a:stretch>
          </p:blipFill>
          <p:spPr>
            <a:xfrm>
              <a:off x="6546626" y="3672096"/>
              <a:ext cx="890341" cy="890341"/>
            </a:xfrm>
            <a:prstGeom prst="rect">
              <a:avLst/>
            </a:prstGeom>
          </p:spPr>
        </p:pic>
        <p:sp>
          <p:nvSpPr>
            <p:cNvPr id="51" name="ZoneTexte 88">
              <a:extLst>
                <a:ext uri="{FF2B5EF4-FFF2-40B4-BE49-F238E27FC236}">
                  <a16:creationId xmlns:a16="http://schemas.microsoft.com/office/drawing/2014/main" id="{66B3441F-C2C7-470B-9673-F6A40B099C5A}"/>
                </a:ext>
              </a:extLst>
            </p:cNvPr>
            <p:cNvSpPr txBox="1"/>
            <p:nvPr/>
          </p:nvSpPr>
          <p:spPr>
            <a:xfrm>
              <a:off x="6160615" y="4552015"/>
              <a:ext cx="1684123" cy="584776"/>
            </a:xfrm>
            <a:prstGeom prst="rect">
              <a:avLst/>
            </a:prstGeom>
            <a:noFill/>
          </p:spPr>
          <p:txBody>
            <a:bodyPr wrap="square" rtlCol="0">
              <a:spAutoFit/>
            </a:bodyPr>
            <a:lstStyle/>
            <a:p>
              <a:pPr algn="ctr"/>
              <a:r>
                <a:rPr lang="fr-FR" sz="1600" dirty="0"/>
                <a:t>National </a:t>
              </a:r>
            </a:p>
            <a:p>
              <a:pPr algn="ctr"/>
              <a:r>
                <a:rPr lang="fr-FR" sz="1600" dirty="0"/>
                <a:t>report</a:t>
              </a:r>
            </a:p>
          </p:txBody>
        </p:sp>
      </p:grpSp>
      <p:sp>
        <p:nvSpPr>
          <p:cNvPr id="52" name="Flèche vers la droite 89">
            <a:extLst>
              <a:ext uri="{FF2B5EF4-FFF2-40B4-BE49-F238E27FC236}">
                <a16:creationId xmlns:a16="http://schemas.microsoft.com/office/drawing/2014/main" id="{3E753ABE-38FB-4AE8-9BB1-11AB7172E1CE}"/>
              </a:ext>
            </a:extLst>
          </p:cNvPr>
          <p:cNvSpPr/>
          <p:nvPr/>
        </p:nvSpPr>
        <p:spPr>
          <a:xfrm>
            <a:off x="7360767" y="3533548"/>
            <a:ext cx="407771" cy="17031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53" name="ZoneTexte 90">
            <a:extLst>
              <a:ext uri="{FF2B5EF4-FFF2-40B4-BE49-F238E27FC236}">
                <a16:creationId xmlns:a16="http://schemas.microsoft.com/office/drawing/2014/main" id="{ECFD7882-49F7-4BC1-9D11-5B84B8A31FE3}"/>
              </a:ext>
            </a:extLst>
          </p:cNvPr>
          <p:cNvSpPr txBox="1"/>
          <p:nvPr/>
        </p:nvSpPr>
        <p:spPr>
          <a:xfrm>
            <a:off x="7506673" y="3294390"/>
            <a:ext cx="1684123" cy="584776"/>
          </a:xfrm>
          <a:prstGeom prst="rect">
            <a:avLst/>
          </a:prstGeom>
          <a:noFill/>
        </p:spPr>
        <p:txBody>
          <a:bodyPr wrap="square" rtlCol="0">
            <a:spAutoFit/>
          </a:bodyPr>
          <a:lstStyle/>
          <a:p>
            <a:pPr algn="ctr"/>
            <a:r>
              <a:rPr lang="en-US" sz="1600" dirty="0"/>
              <a:t>Convention Secretariat</a:t>
            </a:r>
          </a:p>
        </p:txBody>
      </p:sp>
    </p:spTree>
    <p:extLst>
      <p:ext uri="{BB962C8B-B14F-4D97-AF65-F5344CB8AC3E}">
        <p14:creationId xmlns:p14="http://schemas.microsoft.com/office/powerpoint/2010/main" val="30167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839E0D-390B-433B-8B7D-726C7CC6F642}"/>
              </a:ext>
            </a:extLst>
          </p:cNvPr>
          <p:cNvSpPr>
            <a:spLocks noGrp="1"/>
          </p:cNvSpPr>
          <p:nvPr>
            <p:ph type="sldNum" sz="quarter" idx="12"/>
          </p:nvPr>
        </p:nvSpPr>
        <p:spPr/>
        <p:txBody>
          <a:bodyPr/>
          <a:lstStyle/>
          <a:p>
            <a:fld id="{54B4606E-EBF0-41FC-AFBD-463BD9449987}" type="slidenum">
              <a:rPr lang="en-US" smtClean="0"/>
              <a:t>6</a:t>
            </a:fld>
            <a:endParaRPr lang="en-US" dirty="0"/>
          </a:p>
        </p:txBody>
      </p:sp>
      <p:grpSp>
        <p:nvGrpSpPr>
          <p:cNvPr id="5" name="Grouper 1">
            <a:extLst>
              <a:ext uri="{FF2B5EF4-FFF2-40B4-BE49-F238E27FC236}">
                <a16:creationId xmlns:a16="http://schemas.microsoft.com/office/drawing/2014/main" id="{5770EF98-8986-4B5F-B8B6-6315488CF938}"/>
              </a:ext>
            </a:extLst>
          </p:cNvPr>
          <p:cNvGrpSpPr/>
          <p:nvPr/>
        </p:nvGrpSpPr>
        <p:grpSpPr>
          <a:xfrm>
            <a:off x="304800" y="1292892"/>
            <a:ext cx="3358305" cy="1013044"/>
            <a:chOff x="318493" y="1726277"/>
            <a:chExt cx="3358305" cy="1013044"/>
          </a:xfrm>
        </p:grpSpPr>
        <p:pic>
          <p:nvPicPr>
            <p:cNvPr id="6" name="Image 7">
              <a:extLst>
                <a:ext uri="{FF2B5EF4-FFF2-40B4-BE49-F238E27FC236}">
                  <a16:creationId xmlns:a16="http://schemas.microsoft.com/office/drawing/2014/main" id="{56EC13D9-9157-4456-8975-7AEB5F4E224D}"/>
                </a:ext>
              </a:extLst>
            </p:cNvPr>
            <p:cNvPicPr>
              <a:picLocks noChangeAspect="1"/>
            </p:cNvPicPr>
            <p:nvPr/>
          </p:nvPicPr>
          <p:blipFill>
            <a:blip r:embed="rId2"/>
            <a:stretch>
              <a:fillRect/>
            </a:stretch>
          </p:blipFill>
          <p:spPr>
            <a:xfrm>
              <a:off x="1110850" y="1727186"/>
              <a:ext cx="992587" cy="992587"/>
            </a:xfrm>
            <a:prstGeom prst="rect">
              <a:avLst/>
            </a:prstGeom>
          </p:spPr>
        </p:pic>
        <p:pic>
          <p:nvPicPr>
            <p:cNvPr id="7" name="Image 8">
              <a:extLst>
                <a:ext uri="{FF2B5EF4-FFF2-40B4-BE49-F238E27FC236}">
                  <a16:creationId xmlns:a16="http://schemas.microsoft.com/office/drawing/2014/main" id="{38DB61DD-A6E8-4ABE-B1F8-298EE6BDD859}"/>
                </a:ext>
              </a:extLst>
            </p:cNvPr>
            <p:cNvPicPr>
              <a:picLocks noChangeAspect="1"/>
            </p:cNvPicPr>
            <p:nvPr/>
          </p:nvPicPr>
          <p:blipFill>
            <a:blip r:embed="rId2"/>
            <a:stretch>
              <a:fillRect/>
            </a:stretch>
          </p:blipFill>
          <p:spPr>
            <a:xfrm>
              <a:off x="318493" y="1726277"/>
              <a:ext cx="992587" cy="992587"/>
            </a:xfrm>
            <a:prstGeom prst="rect">
              <a:avLst/>
            </a:prstGeom>
          </p:spPr>
        </p:pic>
        <p:pic>
          <p:nvPicPr>
            <p:cNvPr id="8" name="Image 10">
              <a:extLst>
                <a:ext uri="{FF2B5EF4-FFF2-40B4-BE49-F238E27FC236}">
                  <a16:creationId xmlns:a16="http://schemas.microsoft.com/office/drawing/2014/main" id="{11DA8717-4526-42C3-A4C8-CDE585CE91E4}"/>
                </a:ext>
              </a:extLst>
            </p:cNvPr>
            <p:cNvPicPr>
              <a:picLocks noChangeAspect="1"/>
            </p:cNvPicPr>
            <p:nvPr/>
          </p:nvPicPr>
          <p:blipFill>
            <a:blip r:embed="rId2"/>
            <a:stretch>
              <a:fillRect/>
            </a:stretch>
          </p:blipFill>
          <p:spPr>
            <a:xfrm>
              <a:off x="1914301" y="1735741"/>
              <a:ext cx="992587" cy="992587"/>
            </a:xfrm>
            <a:prstGeom prst="rect">
              <a:avLst/>
            </a:prstGeom>
          </p:spPr>
        </p:pic>
        <p:pic>
          <p:nvPicPr>
            <p:cNvPr id="9" name="Image 11">
              <a:extLst>
                <a:ext uri="{FF2B5EF4-FFF2-40B4-BE49-F238E27FC236}">
                  <a16:creationId xmlns:a16="http://schemas.microsoft.com/office/drawing/2014/main" id="{B83420D1-E0A5-4198-B784-AD9981C1D769}"/>
                </a:ext>
              </a:extLst>
            </p:cNvPr>
            <p:cNvPicPr>
              <a:picLocks noChangeAspect="1"/>
            </p:cNvPicPr>
            <p:nvPr/>
          </p:nvPicPr>
          <p:blipFill>
            <a:blip r:embed="rId2"/>
            <a:stretch>
              <a:fillRect/>
            </a:stretch>
          </p:blipFill>
          <p:spPr>
            <a:xfrm>
              <a:off x="2684211" y="1746734"/>
              <a:ext cx="992587" cy="992587"/>
            </a:xfrm>
            <a:prstGeom prst="rect">
              <a:avLst/>
            </a:prstGeom>
          </p:spPr>
        </p:pic>
      </p:grpSp>
      <p:sp>
        <p:nvSpPr>
          <p:cNvPr id="10" name="ZoneTexte 12">
            <a:extLst>
              <a:ext uri="{FF2B5EF4-FFF2-40B4-BE49-F238E27FC236}">
                <a16:creationId xmlns:a16="http://schemas.microsoft.com/office/drawing/2014/main" id="{2737DDEF-84C6-4673-A116-3A2301F68F72}"/>
              </a:ext>
            </a:extLst>
          </p:cNvPr>
          <p:cNvSpPr txBox="1"/>
          <p:nvPr/>
        </p:nvSpPr>
        <p:spPr>
          <a:xfrm>
            <a:off x="426087" y="3421659"/>
            <a:ext cx="1296232" cy="523220"/>
          </a:xfrm>
          <a:prstGeom prst="rect">
            <a:avLst/>
          </a:prstGeom>
          <a:noFill/>
          <a:ln w="57150" cmpd="sng">
            <a:solidFill>
              <a:srgbClr val="008000"/>
            </a:solidFill>
          </a:ln>
        </p:spPr>
        <p:txBody>
          <a:bodyPr wrap="square" rtlCol="0">
            <a:spAutoFit/>
          </a:bodyPr>
          <a:lstStyle/>
          <a:p>
            <a:pPr algn="ctr"/>
            <a:r>
              <a:rPr lang="en-US" sz="1400" b="1" dirty="0">
                <a:solidFill>
                  <a:srgbClr val="008000"/>
                </a:solidFill>
              </a:rPr>
              <a:t>Environmental authority</a:t>
            </a:r>
          </a:p>
        </p:txBody>
      </p:sp>
      <p:sp>
        <p:nvSpPr>
          <p:cNvPr id="11" name="ZoneTexte 13">
            <a:extLst>
              <a:ext uri="{FF2B5EF4-FFF2-40B4-BE49-F238E27FC236}">
                <a16:creationId xmlns:a16="http://schemas.microsoft.com/office/drawing/2014/main" id="{76B6F0F4-67CE-40E8-B724-46EC3BB88354}"/>
              </a:ext>
            </a:extLst>
          </p:cNvPr>
          <p:cNvSpPr txBox="1"/>
          <p:nvPr/>
        </p:nvSpPr>
        <p:spPr>
          <a:xfrm>
            <a:off x="394588" y="4808945"/>
            <a:ext cx="1296232" cy="523220"/>
          </a:xfrm>
          <a:prstGeom prst="rect">
            <a:avLst/>
          </a:prstGeom>
          <a:noFill/>
          <a:ln w="57150" cmpd="sng">
            <a:solidFill>
              <a:schemeClr val="accent6">
                <a:lumMod val="75000"/>
              </a:schemeClr>
            </a:solidFill>
          </a:ln>
        </p:spPr>
        <p:txBody>
          <a:bodyPr wrap="square" rtlCol="0">
            <a:spAutoFit/>
          </a:bodyPr>
          <a:lstStyle/>
          <a:p>
            <a:pPr algn="ctr"/>
            <a:r>
              <a:rPr lang="en-US" sz="1400" b="1" dirty="0">
                <a:solidFill>
                  <a:schemeClr val="accent6">
                    <a:lumMod val="75000"/>
                  </a:schemeClr>
                </a:solidFill>
              </a:rPr>
              <a:t>Health authority</a:t>
            </a:r>
          </a:p>
        </p:txBody>
      </p:sp>
      <p:sp>
        <p:nvSpPr>
          <p:cNvPr id="12" name="ZoneTexte 14">
            <a:extLst>
              <a:ext uri="{FF2B5EF4-FFF2-40B4-BE49-F238E27FC236}">
                <a16:creationId xmlns:a16="http://schemas.microsoft.com/office/drawing/2014/main" id="{FBF64C0A-985D-4680-BE03-A1DCA1453207}"/>
              </a:ext>
            </a:extLst>
          </p:cNvPr>
          <p:cNvSpPr txBox="1"/>
          <p:nvPr/>
        </p:nvSpPr>
        <p:spPr>
          <a:xfrm>
            <a:off x="426087" y="4125805"/>
            <a:ext cx="1296232" cy="523220"/>
          </a:xfrm>
          <a:prstGeom prst="rect">
            <a:avLst/>
          </a:prstGeom>
          <a:noFill/>
          <a:ln w="57150" cmpd="sng">
            <a:solidFill>
              <a:schemeClr val="tx2"/>
            </a:solidFill>
          </a:ln>
        </p:spPr>
        <p:txBody>
          <a:bodyPr wrap="square" rtlCol="0">
            <a:spAutoFit/>
          </a:bodyPr>
          <a:lstStyle/>
          <a:p>
            <a:pPr algn="ctr"/>
            <a:r>
              <a:rPr lang="en-US" sz="1400" b="1" dirty="0">
                <a:solidFill>
                  <a:schemeClr val="tx2"/>
                </a:solidFill>
              </a:rPr>
              <a:t>Water authority</a:t>
            </a:r>
          </a:p>
        </p:txBody>
      </p:sp>
      <p:sp>
        <p:nvSpPr>
          <p:cNvPr id="13" name="ZoneTexte 15">
            <a:extLst>
              <a:ext uri="{FF2B5EF4-FFF2-40B4-BE49-F238E27FC236}">
                <a16:creationId xmlns:a16="http://schemas.microsoft.com/office/drawing/2014/main" id="{49C16FC4-C8BB-4A10-80D2-18E306ECD5FE}"/>
              </a:ext>
            </a:extLst>
          </p:cNvPr>
          <p:cNvSpPr txBox="1"/>
          <p:nvPr/>
        </p:nvSpPr>
        <p:spPr>
          <a:xfrm>
            <a:off x="426087" y="5496580"/>
            <a:ext cx="1296232" cy="523220"/>
          </a:xfrm>
          <a:prstGeom prst="rect">
            <a:avLst/>
          </a:prstGeom>
          <a:noFill/>
          <a:ln w="57150" cmpd="sng">
            <a:solidFill>
              <a:srgbClr val="800000"/>
            </a:solidFill>
          </a:ln>
        </p:spPr>
        <p:txBody>
          <a:bodyPr wrap="square" rtlCol="0">
            <a:spAutoFit/>
          </a:bodyPr>
          <a:lstStyle/>
          <a:p>
            <a:pPr algn="ctr"/>
            <a:r>
              <a:rPr lang="en-US" sz="1400" b="1" dirty="0">
                <a:solidFill>
                  <a:srgbClr val="800000"/>
                </a:solidFill>
              </a:rPr>
              <a:t>Transport authority</a:t>
            </a:r>
          </a:p>
        </p:txBody>
      </p:sp>
      <p:sp>
        <p:nvSpPr>
          <p:cNvPr id="14" name="ZoneTexte 16">
            <a:extLst>
              <a:ext uri="{FF2B5EF4-FFF2-40B4-BE49-F238E27FC236}">
                <a16:creationId xmlns:a16="http://schemas.microsoft.com/office/drawing/2014/main" id="{F02EF593-3812-481A-AB3E-72FE359A19AD}"/>
              </a:ext>
            </a:extLst>
          </p:cNvPr>
          <p:cNvSpPr txBox="1"/>
          <p:nvPr/>
        </p:nvSpPr>
        <p:spPr>
          <a:xfrm>
            <a:off x="1252492" y="2334125"/>
            <a:ext cx="1296232" cy="523220"/>
          </a:xfrm>
          <a:prstGeom prst="rect">
            <a:avLst/>
          </a:prstGeom>
          <a:noFill/>
          <a:ln w="57150" cmpd="sng">
            <a:solidFill>
              <a:schemeClr val="tx1">
                <a:lumMod val="50000"/>
                <a:lumOff val="50000"/>
              </a:schemeClr>
            </a:solidFill>
          </a:ln>
        </p:spPr>
        <p:txBody>
          <a:bodyPr wrap="square" rtlCol="0">
            <a:spAutoFit/>
          </a:bodyPr>
          <a:lstStyle/>
          <a:p>
            <a:pPr algn="ctr"/>
            <a:r>
              <a:rPr lang="en-US" sz="1400" b="1" dirty="0">
                <a:solidFill>
                  <a:schemeClr val="bg1">
                    <a:lumMod val="50000"/>
                  </a:schemeClr>
                </a:solidFill>
              </a:rPr>
              <a:t>Industry association</a:t>
            </a:r>
          </a:p>
        </p:txBody>
      </p:sp>
      <p:grpSp>
        <p:nvGrpSpPr>
          <p:cNvPr id="15" name="Grouper 39">
            <a:extLst>
              <a:ext uri="{FF2B5EF4-FFF2-40B4-BE49-F238E27FC236}">
                <a16:creationId xmlns:a16="http://schemas.microsoft.com/office/drawing/2014/main" id="{A73BD824-DF9E-42A6-8D91-0EFC2B1B667D}"/>
              </a:ext>
            </a:extLst>
          </p:cNvPr>
          <p:cNvGrpSpPr/>
          <p:nvPr/>
        </p:nvGrpSpPr>
        <p:grpSpPr>
          <a:xfrm>
            <a:off x="5899363" y="3624795"/>
            <a:ext cx="1684123" cy="2357698"/>
            <a:chOff x="0" y="3163768"/>
            <a:chExt cx="1684123" cy="2357698"/>
          </a:xfrm>
        </p:grpSpPr>
        <p:pic>
          <p:nvPicPr>
            <p:cNvPr id="16" name="Image 37">
              <a:extLst>
                <a:ext uri="{FF2B5EF4-FFF2-40B4-BE49-F238E27FC236}">
                  <a16:creationId xmlns:a16="http://schemas.microsoft.com/office/drawing/2014/main" id="{ED0104A9-C73C-4020-987C-3A9FFB7FB193}"/>
                </a:ext>
              </a:extLst>
            </p:cNvPr>
            <p:cNvPicPr>
              <a:picLocks noChangeAspect="1"/>
            </p:cNvPicPr>
            <p:nvPr/>
          </p:nvPicPr>
          <p:blipFill>
            <a:blip r:embed="rId3"/>
            <a:stretch>
              <a:fillRect/>
            </a:stretch>
          </p:blipFill>
          <p:spPr>
            <a:xfrm>
              <a:off x="150594" y="3163768"/>
              <a:ext cx="1533529" cy="1533529"/>
            </a:xfrm>
            <a:prstGeom prst="rect">
              <a:avLst/>
            </a:prstGeom>
          </p:spPr>
        </p:pic>
        <p:sp>
          <p:nvSpPr>
            <p:cNvPr id="17" name="ZoneTexte 38">
              <a:extLst>
                <a:ext uri="{FF2B5EF4-FFF2-40B4-BE49-F238E27FC236}">
                  <a16:creationId xmlns:a16="http://schemas.microsoft.com/office/drawing/2014/main" id="{5E6DF756-81E6-4812-950C-B667D9B24864}"/>
                </a:ext>
              </a:extLst>
            </p:cNvPr>
            <p:cNvSpPr txBox="1"/>
            <p:nvPr/>
          </p:nvSpPr>
          <p:spPr>
            <a:xfrm>
              <a:off x="0" y="4690469"/>
              <a:ext cx="1684123" cy="830997"/>
            </a:xfrm>
            <a:prstGeom prst="rect">
              <a:avLst/>
            </a:prstGeom>
            <a:noFill/>
          </p:spPr>
          <p:txBody>
            <a:bodyPr wrap="square" rtlCol="0">
              <a:spAutoFit/>
            </a:bodyPr>
            <a:lstStyle/>
            <a:p>
              <a:pPr algn="ctr"/>
              <a:r>
                <a:rPr lang="fr-FR" sz="1600" dirty="0"/>
                <a:t>National Focal Point to the Convention</a:t>
              </a:r>
            </a:p>
          </p:txBody>
        </p:sp>
      </p:grpSp>
      <p:cxnSp>
        <p:nvCxnSpPr>
          <p:cNvPr id="18" name="Connecteur droit 83">
            <a:extLst>
              <a:ext uri="{FF2B5EF4-FFF2-40B4-BE49-F238E27FC236}">
                <a16:creationId xmlns:a16="http://schemas.microsoft.com/office/drawing/2014/main" id="{4FB94A3F-3AF7-40B5-8D7F-F65CCCC4362F}"/>
              </a:ext>
            </a:extLst>
          </p:cNvPr>
          <p:cNvCxnSpPr/>
          <p:nvPr/>
        </p:nvCxnSpPr>
        <p:spPr>
          <a:xfrm>
            <a:off x="3663105" y="1918259"/>
            <a:ext cx="1011740" cy="1150467"/>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19" name="Connecteur droit 84">
            <a:extLst>
              <a:ext uri="{FF2B5EF4-FFF2-40B4-BE49-F238E27FC236}">
                <a16:creationId xmlns:a16="http://schemas.microsoft.com/office/drawing/2014/main" id="{BDE58827-C048-457F-8B84-9C50ED69D1FD}"/>
              </a:ext>
            </a:extLst>
          </p:cNvPr>
          <p:cNvCxnSpPr/>
          <p:nvPr/>
        </p:nvCxnSpPr>
        <p:spPr>
          <a:xfrm flipH="1">
            <a:off x="1900609" y="3728863"/>
            <a:ext cx="2679654" cy="0"/>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grpSp>
        <p:nvGrpSpPr>
          <p:cNvPr id="20" name="Grouper 2">
            <a:extLst>
              <a:ext uri="{FF2B5EF4-FFF2-40B4-BE49-F238E27FC236}">
                <a16:creationId xmlns:a16="http://schemas.microsoft.com/office/drawing/2014/main" id="{59745E71-75DB-4D5C-BC76-902E2154AE97}"/>
              </a:ext>
            </a:extLst>
          </p:cNvPr>
          <p:cNvGrpSpPr/>
          <p:nvPr/>
        </p:nvGrpSpPr>
        <p:grpSpPr>
          <a:xfrm>
            <a:off x="7540672" y="3847615"/>
            <a:ext cx="1684123" cy="1464695"/>
            <a:chOff x="7467808" y="4188988"/>
            <a:chExt cx="1684123" cy="1464695"/>
          </a:xfrm>
        </p:grpSpPr>
        <p:pic>
          <p:nvPicPr>
            <p:cNvPr id="21" name="Image 87">
              <a:extLst>
                <a:ext uri="{FF2B5EF4-FFF2-40B4-BE49-F238E27FC236}">
                  <a16:creationId xmlns:a16="http://schemas.microsoft.com/office/drawing/2014/main" id="{879540C5-A9BA-45C5-B487-EA27C2CD4AD9}"/>
                </a:ext>
              </a:extLst>
            </p:cNvPr>
            <p:cNvPicPr>
              <a:picLocks noChangeAspect="1"/>
            </p:cNvPicPr>
            <p:nvPr/>
          </p:nvPicPr>
          <p:blipFill>
            <a:blip r:embed="rId4"/>
            <a:stretch>
              <a:fillRect/>
            </a:stretch>
          </p:blipFill>
          <p:spPr>
            <a:xfrm>
              <a:off x="7853819" y="4188988"/>
              <a:ext cx="890341" cy="890341"/>
            </a:xfrm>
            <a:prstGeom prst="rect">
              <a:avLst/>
            </a:prstGeom>
          </p:spPr>
        </p:pic>
        <p:sp>
          <p:nvSpPr>
            <p:cNvPr id="22" name="ZoneTexte 88">
              <a:extLst>
                <a:ext uri="{FF2B5EF4-FFF2-40B4-BE49-F238E27FC236}">
                  <a16:creationId xmlns:a16="http://schemas.microsoft.com/office/drawing/2014/main" id="{ECF29698-8EC9-4949-A7E6-24A710374551}"/>
                </a:ext>
              </a:extLst>
            </p:cNvPr>
            <p:cNvSpPr txBox="1"/>
            <p:nvPr/>
          </p:nvSpPr>
          <p:spPr>
            <a:xfrm>
              <a:off x="7467808" y="5068907"/>
              <a:ext cx="1684123" cy="584776"/>
            </a:xfrm>
            <a:prstGeom prst="rect">
              <a:avLst/>
            </a:prstGeom>
            <a:noFill/>
          </p:spPr>
          <p:txBody>
            <a:bodyPr wrap="square" rtlCol="0">
              <a:spAutoFit/>
            </a:bodyPr>
            <a:lstStyle/>
            <a:p>
              <a:pPr algn="ctr"/>
              <a:r>
                <a:rPr lang="fr-FR" sz="1600" dirty="0"/>
                <a:t>National </a:t>
              </a:r>
            </a:p>
            <a:p>
              <a:pPr algn="ctr"/>
              <a:r>
                <a:rPr lang="fr-FR" sz="1600" dirty="0"/>
                <a:t>report</a:t>
              </a:r>
            </a:p>
          </p:txBody>
        </p:sp>
      </p:grpSp>
      <p:sp>
        <p:nvSpPr>
          <p:cNvPr id="23" name="Flèche vers la droite 89">
            <a:extLst>
              <a:ext uri="{FF2B5EF4-FFF2-40B4-BE49-F238E27FC236}">
                <a16:creationId xmlns:a16="http://schemas.microsoft.com/office/drawing/2014/main" id="{5E1F8A68-17A8-4A47-82C2-40E7B6717B09}"/>
              </a:ext>
            </a:extLst>
          </p:cNvPr>
          <p:cNvSpPr/>
          <p:nvPr/>
        </p:nvSpPr>
        <p:spPr>
          <a:xfrm>
            <a:off x="7379600" y="4263118"/>
            <a:ext cx="407771" cy="17031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24" name="Connecteur droit 59">
            <a:extLst>
              <a:ext uri="{FF2B5EF4-FFF2-40B4-BE49-F238E27FC236}">
                <a16:creationId xmlns:a16="http://schemas.microsoft.com/office/drawing/2014/main" id="{1EADFA60-B1BA-4B39-A961-8DABD41CFBDD}"/>
              </a:ext>
            </a:extLst>
          </p:cNvPr>
          <p:cNvCxnSpPr/>
          <p:nvPr/>
        </p:nvCxnSpPr>
        <p:spPr>
          <a:xfrm flipH="1">
            <a:off x="1900609" y="4364950"/>
            <a:ext cx="2679654" cy="0"/>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25" name="Connecteur droit 61">
            <a:extLst>
              <a:ext uri="{FF2B5EF4-FFF2-40B4-BE49-F238E27FC236}">
                <a16:creationId xmlns:a16="http://schemas.microsoft.com/office/drawing/2014/main" id="{85CFA147-A020-4C6B-87D1-92B66A8DE8FF}"/>
              </a:ext>
            </a:extLst>
          </p:cNvPr>
          <p:cNvCxnSpPr/>
          <p:nvPr/>
        </p:nvCxnSpPr>
        <p:spPr>
          <a:xfrm flipH="1">
            <a:off x="1900609" y="5043648"/>
            <a:ext cx="2679654" cy="0"/>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26" name="Connecteur droit 63">
            <a:extLst>
              <a:ext uri="{FF2B5EF4-FFF2-40B4-BE49-F238E27FC236}">
                <a16:creationId xmlns:a16="http://schemas.microsoft.com/office/drawing/2014/main" id="{9043D01D-9156-4D8A-89E9-19323F86F3C6}"/>
              </a:ext>
            </a:extLst>
          </p:cNvPr>
          <p:cNvCxnSpPr/>
          <p:nvPr/>
        </p:nvCxnSpPr>
        <p:spPr>
          <a:xfrm flipH="1">
            <a:off x="1900609" y="5782378"/>
            <a:ext cx="2679654" cy="0"/>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sp>
        <p:nvSpPr>
          <p:cNvPr id="27" name="ZoneTexte 48">
            <a:extLst>
              <a:ext uri="{FF2B5EF4-FFF2-40B4-BE49-F238E27FC236}">
                <a16:creationId xmlns:a16="http://schemas.microsoft.com/office/drawing/2014/main" id="{5A736967-9F26-4414-90A6-99B0FC9AFA01}"/>
              </a:ext>
            </a:extLst>
          </p:cNvPr>
          <p:cNvSpPr txBox="1"/>
          <p:nvPr/>
        </p:nvSpPr>
        <p:spPr>
          <a:xfrm>
            <a:off x="4674844" y="2857345"/>
            <a:ext cx="986937" cy="3391055"/>
          </a:xfrm>
          <a:prstGeom prst="rect">
            <a:avLst/>
          </a:prstGeom>
          <a:noFill/>
          <a:ln w="76200" cmpd="sng">
            <a:solidFill>
              <a:schemeClr val="tx2"/>
            </a:solidFill>
          </a:ln>
        </p:spPr>
        <p:txBody>
          <a:bodyPr vert="wordArtVert" wrap="square" rtlCol="0">
            <a:spAutoFit/>
          </a:bodyPr>
          <a:lstStyle/>
          <a:p>
            <a:r>
              <a:rPr lang="fr-FR" sz="4800" dirty="0">
                <a:solidFill>
                  <a:schemeClr val="tx2"/>
                </a:solidFill>
              </a:rPr>
              <a:t>PRTR</a:t>
            </a:r>
          </a:p>
        </p:txBody>
      </p:sp>
      <p:cxnSp>
        <p:nvCxnSpPr>
          <p:cNvPr id="28" name="Connecteur droit avec flèche 65">
            <a:extLst>
              <a:ext uri="{FF2B5EF4-FFF2-40B4-BE49-F238E27FC236}">
                <a16:creationId xmlns:a16="http://schemas.microsoft.com/office/drawing/2014/main" id="{E5892FE6-D37E-47C2-8194-66E6F270367F}"/>
              </a:ext>
            </a:extLst>
          </p:cNvPr>
          <p:cNvCxnSpPr/>
          <p:nvPr/>
        </p:nvCxnSpPr>
        <p:spPr>
          <a:xfrm>
            <a:off x="5786480" y="3947174"/>
            <a:ext cx="526954" cy="0"/>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ZoneTexte 66">
            <a:extLst>
              <a:ext uri="{FF2B5EF4-FFF2-40B4-BE49-F238E27FC236}">
                <a16:creationId xmlns:a16="http://schemas.microsoft.com/office/drawing/2014/main" id="{0BB95D4E-F7A8-48A2-B9BC-AB90F429380A}"/>
              </a:ext>
            </a:extLst>
          </p:cNvPr>
          <p:cNvSpPr txBox="1"/>
          <p:nvPr/>
        </p:nvSpPr>
        <p:spPr>
          <a:xfrm>
            <a:off x="4007576" y="1722236"/>
            <a:ext cx="2151989" cy="369332"/>
          </a:xfrm>
          <a:prstGeom prst="rect">
            <a:avLst/>
          </a:prstGeom>
          <a:solidFill>
            <a:schemeClr val="bg1"/>
          </a:solidFill>
          <a:ln w="57150" cmpd="sng">
            <a:solidFill>
              <a:srgbClr val="000000"/>
            </a:solidFill>
          </a:ln>
        </p:spPr>
        <p:txBody>
          <a:bodyPr wrap="square" rtlCol="0">
            <a:spAutoFit/>
          </a:bodyPr>
          <a:lstStyle/>
          <a:p>
            <a:pPr algn="ctr"/>
            <a:r>
              <a:rPr lang="fr-FR" b="1" dirty="0"/>
              <a:t>Point sources</a:t>
            </a:r>
          </a:p>
        </p:txBody>
      </p:sp>
      <p:sp>
        <p:nvSpPr>
          <p:cNvPr id="30" name="ZoneTexte 74">
            <a:extLst>
              <a:ext uri="{FF2B5EF4-FFF2-40B4-BE49-F238E27FC236}">
                <a16:creationId xmlns:a16="http://schemas.microsoft.com/office/drawing/2014/main" id="{80B03D6A-4AA2-4FF6-9F92-7BDAF19E281D}"/>
              </a:ext>
            </a:extLst>
          </p:cNvPr>
          <p:cNvSpPr txBox="1"/>
          <p:nvPr/>
        </p:nvSpPr>
        <p:spPr>
          <a:xfrm>
            <a:off x="2256134" y="4266987"/>
            <a:ext cx="2151989" cy="923330"/>
          </a:xfrm>
          <a:prstGeom prst="rect">
            <a:avLst/>
          </a:prstGeom>
          <a:solidFill>
            <a:srgbClr val="FFFFFF"/>
          </a:solidFill>
          <a:ln w="57150" cmpd="sng">
            <a:solidFill>
              <a:srgbClr val="000000"/>
            </a:solidFill>
          </a:ln>
        </p:spPr>
        <p:txBody>
          <a:bodyPr wrap="square" rtlCol="0">
            <a:spAutoFit/>
          </a:bodyPr>
          <a:lstStyle/>
          <a:p>
            <a:pPr algn="ctr"/>
            <a:r>
              <a:rPr lang="fr-FR" b="1" dirty="0"/>
              <a:t>Diffuse sources and</a:t>
            </a:r>
          </a:p>
          <a:p>
            <a:pPr algn="ctr"/>
            <a:r>
              <a:rPr lang="fr-FR" b="1" dirty="0"/>
              <a:t>national stocks</a:t>
            </a:r>
          </a:p>
        </p:txBody>
      </p:sp>
      <p:sp>
        <p:nvSpPr>
          <p:cNvPr id="31" name="Title 2">
            <a:extLst>
              <a:ext uri="{FF2B5EF4-FFF2-40B4-BE49-F238E27FC236}">
                <a16:creationId xmlns:a16="http://schemas.microsoft.com/office/drawing/2014/main" id="{82EF566B-EA79-4EDD-B466-61345A4AB09C}"/>
              </a:ext>
            </a:extLst>
          </p:cNvPr>
          <p:cNvSpPr>
            <a:spLocks noGrp="1"/>
          </p:cNvSpPr>
          <p:nvPr>
            <p:ph type="title"/>
          </p:nvPr>
        </p:nvSpPr>
        <p:spPr>
          <a:xfrm>
            <a:off x="457200" y="-59550"/>
            <a:ext cx="4495800" cy="624417"/>
          </a:xfrm>
        </p:spPr>
        <p:txBody>
          <a:bodyPr/>
          <a:lstStyle/>
          <a:p>
            <a:r>
              <a:rPr lang="en-US" dirty="0"/>
              <a:t>Possible solution?</a:t>
            </a:r>
          </a:p>
        </p:txBody>
      </p:sp>
    </p:spTree>
    <p:extLst>
      <p:ext uri="{BB962C8B-B14F-4D97-AF65-F5344CB8AC3E}">
        <p14:creationId xmlns:p14="http://schemas.microsoft.com/office/powerpoint/2010/main" val="210727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1948"/>
            <a:ext cx="8077200" cy="5422652"/>
          </a:xfrm>
        </p:spPr>
        <p:txBody>
          <a:bodyPr>
            <a:noAutofit/>
          </a:bodyPr>
          <a:lstStyle/>
          <a:p>
            <a:pPr algn="ctr">
              <a:spcBef>
                <a:spcPts val="0"/>
              </a:spcBef>
            </a:pPr>
            <a:r>
              <a:rPr lang="en-US" sz="2400" i="1" dirty="0">
                <a:solidFill>
                  <a:schemeClr val="tx1"/>
                </a:solidFill>
                <a:latin typeface="Calibri" panose="020F0502020204030204" pitchFamily="34" charset="0"/>
                <a:cs typeface="Calibri" panose="020F0502020204030204" pitchFamily="34" charset="0"/>
              </a:rPr>
              <a:t>“Strengthening Capacities for Developing a</a:t>
            </a:r>
            <a:br>
              <a:rPr lang="en-US" sz="2400" i="1" dirty="0">
                <a:solidFill>
                  <a:schemeClr val="tx1"/>
                </a:solidFill>
                <a:latin typeface="Calibri" panose="020F0502020204030204" pitchFamily="34" charset="0"/>
                <a:cs typeface="Calibri" panose="020F0502020204030204" pitchFamily="34" charset="0"/>
              </a:rPr>
            </a:br>
            <a:r>
              <a:rPr lang="en-US" sz="2400" i="1" dirty="0">
                <a:solidFill>
                  <a:schemeClr val="tx1"/>
                </a:solidFill>
                <a:latin typeface="Calibri" panose="020F0502020204030204" pitchFamily="34" charset="0"/>
                <a:cs typeface="Calibri" panose="020F0502020204030204" pitchFamily="34" charset="0"/>
              </a:rPr>
              <a:t>National Pollutant Release and Transfer Register</a:t>
            </a:r>
            <a:br>
              <a:rPr lang="en-US" sz="2400" i="1" dirty="0">
                <a:solidFill>
                  <a:schemeClr val="tx1"/>
                </a:solidFill>
                <a:latin typeface="Calibri" panose="020F0502020204030204" pitchFamily="34" charset="0"/>
                <a:cs typeface="Calibri" panose="020F0502020204030204" pitchFamily="34" charset="0"/>
              </a:rPr>
            </a:br>
            <a:r>
              <a:rPr lang="en-US" sz="2400" i="1" dirty="0">
                <a:solidFill>
                  <a:schemeClr val="tx1"/>
                </a:solidFill>
                <a:latin typeface="Calibri" panose="020F0502020204030204" pitchFamily="34" charset="0"/>
                <a:cs typeface="Calibri" panose="020F0502020204030204" pitchFamily="34" charset="0"/>
              </a:rPr>
              <a:t>in Support of SAICM Implementation in Mongolia”</a:t>
            </a:r>
            <a:r>
              <a:rPr lang="en-US" sz="2000" i="1" dirty="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sym typeface="Wingdings" panose="05000000000000000000" pitchFamily="2" charset="2"/>
              </a:rPr>
              <a:t>Timeframe</a:t>
            </a:r>
            <a:r>
              <a:rPr lang="en-US" sz="2000" dirty="0">
                <a:solidFill>
                  <a:schemeClr val="tx1"/>
                </a:solidFill>
                <a:latin typeface="Calibri" panose="020F0502020204030204" pitchFamily="34" charset="0"/>
                <a:cs typeface="Calibri" panose="020F0502020204030204" pitchFamily="34" charset="0"/>
                <a:sym typeface="Wingdings" panose="05000000000000000000" pitchFamily="2" charset="2"/>
              </a:rPr>
              <a:t>: 12 months (2018)</a:t>
            </a:r>
            <a:endParaRPr lang="en-US" sz="1600" dirty="0">
              <a:latin typeface="Calibri" panose="020F0502020204030204" pitchFamily="34" charset="0"/>
              <a:cs typeface="Calibri" panose="020F0502020204030204" pitchFamily="34" charset="0"/>
              <a:sym typeface="Wingdings" panose="05000000000000000000" pitchFamily="2" charset="2"/>
            </a:endParaRPr>
          </a:p>
          <a:p>
            <a:pPr marL="457200" lvl="0" indent="-457200">
              <a:buFont typeface="Arial" panose="020B0604020202020204" pitchFamily="34" charset="0"/>
              <a:buChar char="•"/>
            </a:pPr>
            <a:r>
              <a:rPr lang="en-US" sz="2000" b="1" dirty="0">
                <a:solidFill>
                  <a:srgbClr val="3F3F3F"/>
                </a:solidFill>
                <a:latin typeface="Calibri" panose="020F0502020204030204" pitchFamily="34" charset="0"/>
                <a:cs typeface="Calibri" panose="020F0502020204030204" pitchFamily="34" charset="0"/>
                <a:sym typeface="Wingdings" panose="05000000000000000000" pitchFamily="2" charset="2"/>
              </a:rPr>
              <a:t>Funded by:</a:t>
            </a: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 SAICM QSPTF</a:t>
            </a:r>
          </a:p>
          <a:p>
            <a:pPr marL="457200" lvl="0" indent="-457200">
              <a:buFont typeface="Arial" panose="020B0604020202020204" pitchFamily="34" charset="0"/>
              <a:buChar char="•"/>
            </a:pPr>
            <a:r>
              <a:rPr lang="en-US" sz="2000" b="1" dirty="0">
                <a:solidFill>
                  <a:srgbClr val="3F3F3F"/>
                </a:solidFill>
                <a:latin typeface="Calibri" panose="020F0502020204030204" pitchFamily="34" charset="0"/>
                <a:cs typeface="Calibri" panose="020F0502020204030204" pitchFamily="34" charset="0"/>
                <a:sym typeface="Wingdings" panose="05000000000000000000" pitchFamily="2" charset="2"/>
              </a:rPr>
              <a:t>Beneficiary: </a:t>
            </a: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Ministry of Environment and Tourism</a:t>
            </a:r>
          </a:p>
          <a:p>
            <a:pPr marL="457200" lvl="0" indent="-457200">
              <a:buFont typeface="Arial" panose="020B0604020202020204" pitchFamily="34" charset="0"/>
              <a:buChar char="•"/>
            </a:pPr>
            <a:r>
              <a:rPr lang="en-US" sz="2000" b="1" dirty="0">
                <a:solidFill>
                  <a:srgbClr val="3F3F3F"/>
                </a:solidFill>
                <a:latin typeface="Calibri" panose="020F0502020204030204" pitchFamily="34" charset="0"/>
                <a:cs typeface="Calibri" panose="020F0502020204030204" pitchFamily="34" charset="0"/>
                <a:sym typeface="Wingdings" panose="05000000000000000000" pitchFamily="2" charset="2"/>
              </a:rPr>
              <a:t>EA: </a:t>
            </a:r>
            <a:r>
              <a:rPr lang="en-US" sz="2000" dirty="0">
                <a:solidFill>
                  <a:srgbClr val="3F3F3F"/>
                </a:solidFill>
                <a:latin typeface="Calibri" panose="020F0502020204030204" pitchFamily="34" charset="0"/>
                <a:cs typeface="Calibri" panose="020F0502020204030204" pitchFamily="34" charset="0"/>
                <a:sym typeface="Wingdings" panose="05000000000000000000" pitchFamily="2" charset="2"/>
              </a:rPr>
              <a:t>UNITAR</a:t>
            </a:r>
          </a:p>
        </p:txBody>
      </p:sp>
      <p:sp>
        <p:nvSpPr>
          <p:cNvPr id="3" name="Title 2"/>
          <p:cNvSpPr>
            <a:spLocks noGrp="1"/>
          </p:cNvSpPr>
          <p:nvPr>
            <p:ph type="title"/>
          </p:nvPr>
        </p:nvSpPr>
        <p:spPr/>
        <p:txBody>
          <a:bodyPr/>
          <a:lstStyle/>
          <a:p>
            <a:r>
              <a:rPr lang="en-US" dirty="0"/>
              <a:t>UNITAR PRTR </a:t>
            </a:r>
            <a:r>
              <a:rPr lang="en-US" dirty="0" err="1"/>
              <a:t>Programme</a:t>
            </a:r>
            <a:r>
              <a:rPr lang="en-US" dirty="0"/>
              <a:t> (cont.)</a:t>
            </a:r>
          </a:p>
        </p:txBody>
      </p:sp>
      <p:sp>
        <p:nvSpPr>
          <p:cNvPr id="4" name="Slide Number Placeholder 3"/>
          <p:cNvSpPr>
            <a:spLocks noGrp="1"/>
          </p:cNvSpPr>
          <p:nvPr>
            <p:ph type="sldNum" sz="quarter" idx="12"/>
          </p:nvPr>
        </p:nvSpPr>
        <p:spPr/>
        <p:txBody>
          <a:bodyPr/>
          <a:lstStyle/>
          <a:p>
            <a:fld id="{54B4606E-EBF0-41FC-AFBD-463BD9449987}" type="slidenum">
              <a:rPr lang="en-US" smtClean="0"/>
              <a:t>7</a:t>
            </a:fld>
            <a:endParaRPr lang="en-US"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890" y="5032629"/>
            <a:ext cx="2435863" cy="942790"/>
          </a:xfrm>
          <a:prstGeom prst="rect">
            <a:avLst/>
          </a:prstGeom>
        </p:spPr>
      </p:pic>
      <p:pic>
        <p:nvPicPr>
          <p:cNvPr id="22" name="Picture 21">
            <a:extLst>
              <a:ext uri="{FF2B5EF4-FFF2-40B4-BE49-F238E27FC236}">
                <a16:creationId xmlns:a16="http://schemas.microsoft.com/office/drawing/2014/main" id="{CDA1E2AD-2BDC-4FFB-BB1B-C76C6941CA3C}"/>
              </a:ext>
            </a:extLst>
          </p:cNvPr>
          <p:cNvPicPr>
            <a:picLocks noChangeAspect="1"/>
          </p:cNvPicPr>
          <p:nvPr/>
        </p:nvPicPr>
        <p:blipFill>
          <a:blip r:embed="rId4"/>
          <a:stretch>
            <a:fillRect/>
          </a:stretch>
        </p:blipFill>
        <p:spPr>
          <a:xfrm>
            <a:off x="1052097" y="2383775"/>
            <a:ext cx="1192146" cy="594508"/>
          </a:xfrm>
          <a:prstGeom prst="rect">
            <a:avLst/>
          </a:prstGeom>
        </p:spPr>
      </p:pic>
      <p:pic>
        <p:nvPicPr>
          <p:cNvPr id="23" name="Picture 22">
            <a:extLst>
              <a:ext uri="{FF2B5EF4-FFF2-40B4-BE49-F238E27FC236}">
                <a16:creationId xmlns:a16="http://schemas.microsoft.com/office/drawing/2014/main" id="{7DB79C1C-8C81-4A1D-BD94-8192DA2DF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170134"/>
            <a:ext cx="1591040" cy="849666"/>
          </a:xfrm>
          <a:prstGeom prst="rect">
            <a:avLst/>
          </a:prstGeom>
        </p:spPr>
      </p:pic>
      <p:pic>
        <p:nvPicPr>
          <p:cNvPr id="24" name="Picture 2" descr="eng">
            <a:extLst>
              <a:ext uri="{FF2B5EF4-FFF2-40B4-BE49-F238E27FC236}">
                <a16:creationId xmlns:a16="http://schemas.microsoft.com/office/drawing/2014/main" id="{4790B2DC-76BB-44EE-B2E9-0098900A86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9497"/>
          <a:stretch>
            <a:fillRect/>
          </a:stretch>
        </p:blipFill>
        <p:spPr bwMode="auto">
          <a:xfrm>
            <a:off x="5319550" y="5068385"/>
            <a:ext cx="3259397" cy="7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59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850DB-2FCD-435F-BE63-C05DA3C5CBA9}"/>
              </a:ext>
            </a:extLst>
          </p:cNvPr>
          <p:cNvSpPr>
            <a:spLocks noGrp="1"/>
          </p:cNvSpPr>
          <p:nvPr>
            <p:ph sz="half" idx="1"/>
          </p:nvPr>
        </p:nvSpPr>
        <p:spPr>
          <a:xfrm>
            <a:off x="457200" y="838201"/>
            <a:ext cx="4141194" cy="5287963"/>
          </a:xfrm>
        </p:spPr>
        <p:txBody>
          <a:bodyPr>
            <a:noAutofit/>
          </a:bodyPr>
          <a:lstStyle/>
          <a:p>
            <a:pPr marL="0" indent="0" algn="ctr">
              <a:buNone/>
            </a:pPr>
            <a:endParaRPr lang="en-US" sz="1800" b="1" dirty="0">
              <a:solidFill>
                <a:schemeClr val="tx2">
                  <a:lumMod val="60000"/>
                  <a:lumOff val="40000"/>
                </a:schemeClr>
              </a:solidFill>
            </a:endParaRPr>
          </a:p>
          <a:p>
            <a:pPr marL="0" indent="0" algn="ctr">
              <a:buNone/>
            </a:pPr>
            <a:endParaRPr lang="en-US" sz="1800" b="1" dirty="0">
              <a:solidFill>
                <a:schemeClr val="tx2">
                  <a:lumMod val="60000"/>
                  <a:lumOff val="40000"/>
                </a:schemeClr>
              </a:solidFill>
            </a:endParaRPr>
          </a:p>
          <a:p>
            <a:pPr marL="0" indent="0" algn="ctr">
              <a:buNone/>
            </a:pPr>
            <a:endParaRPr lang="en-US" sz="1800" b="1" dirty="0">
              <a:solidFill>
                <a:schemeClr val="tx2">
                  <a:lumMod val="60000"/>
                  <a:lumOff val="40000"/>
                </a:schemeClr>
              </a:solidFill>
            </a:endParaRPr>
          </a:p>
          <a:p>
            <a:pPr marL="0" indent="0" algn="ctr">
              <a:buNone/>
            </a:pPr>
            <a:r>
              <a:rPr lang="en-US" sz="1800" b="1" dirty="0">
                <a:solidFill>
                  <a:schemeClr val="tx2">
                    <a:lumMod val="60000"/>
                    <a:lumOff val="40000"/>
                  </a:schemeClr>
                </a:solidFill>
              </a:rPr>
              <a:t>PRTR Pilot Test</a:t>
            </a:r>
          </a:p>
          <a:p>
            <a:pPr marL="0" indent="0" algn="ctr">
              <a:buNone/>
            </a:pPr>
            <a:r>
              <a:rPr lang="en-US" sz="1400" i="1" dirty="0"/>
              <a:t>Trainings for industry on how to report</a:t>
            </a:r>
          </a:p>
          <a:p>
            <a:pPr marL="0" indent="0" algn="ctr">
              <a:buNone/>
            </a:pPr>
            <a:r>
              <a:rPr lang="en-US" sz="1400" i="1" dirty="0"/>
              <a:t>PRTR online software for reporting</a:t>
            </a:r>
          </a:p>
          <a:p>
            <a:pPr marL="0" indent="0" algn="ctr">
              <a:buNone/>
            </a:pPr>
            <a:r>
              <a:rPr lang="en-US" sz="1400" i="1" dirty="0"/>
              <a:t>National database of emissions</a:t>
            </a:r>
          </a:p>
          <a:p>
            <a:pPr marL="0" indent="0" algn="ctr">
              <a:buNone/>
            </a:pPr>
            <a:r>
              <a:rPr lang="en-US" sz="1400" i="1" dirty="0"/>
              <a:t>Geographic information system (GIS)</a:t>
            </a:r>
            <a:endParaRPr lang="en-US" sz="14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r>
              <a:rPr lang="en-US" sz="1800" b="1" dirty="0">
                <a:solidFill>
                  <a:schemeClr val="tx2">
                    <a:lumMod val="60000"/>
                    <a:lumOff val="40000"/>
                  </a:schemeClr>
                </a:solidFill>
              </a:rPr>
              <a:t>Outreach Campaign</a:t>
            </a:r>
          </a:p>
          <a:p>
            <a:pPr marL="0" indent="0" algn="ctr">
              <a:buNone/>
            </a:pPr>
            <a:r>
              <a:rPr lang="en-US" sz="1400" i="1" dirty="0"/>
              <a:t>National PRTR website</a:t>
            </a:r>
          </a:p>
          <a:p>
            <a:pPr marL="0" indent="0" algn="ctr">
              <a:buNone/>
            </a:pPr>
            <a:r>
              <a:rPr lang="en-US" sz="1400" i="1" dirty="0"/>
              <a:t>Free access to reported data</a:t>
            </a:r>
          </a:p>
          <a:p>
            <a:pPr marL="0" indent="0" algn="ctr">
              <a:buNone/>
            </a:pPr>
            <a:r>
              <a:rPr lang="en-US" sz="1400" i="1" dirty="0"/>
              <a:t>Public Awareness of PRTR</a:t>
            </a:r>
          </a:p>
          <a:p>
            <a:pPr marL="0" indent="0" algn="ctr">
              <a:buNone/>
            </a:pPr>
            <a:r>
              <a:rPr lang="en-US" sz="1400" i="1" dirty="0"/>
              <a:t>Outreach materials and media</a:t>
            </a:r>
            <a:endParaRPr lang="en-US" sz="1400" dirty="0"/>
          </a:p>
          <a:p>
            <a:pPr marL="457200" lvl="1" indent="0">
              <a:buNone/>
            </a:pPr>
            <a:endParaRPr lang="en-US" sz="1800" dirty="0"/>
          </a:p>
        </p:txBody>
      </p:sp>
      <p:sp>
        <p:nvSpPr>
          <p:cNvPr id="3" name="Content Placeholder 2">
            <a:extLst>
              <a:ext uri="{FF2B5EF4-FFF2-40B4-BE49-F238E27FC236}">
                <a16:creationId xmlns:a16="http://schemas.microsoft.com/office/drawing/2014/main" id="{DB9048D9-A118-4C6D-A0AA-3E3D95BBF042}"/>
              </a:ext>
            </a:extLst>
          </p:cNvPr>
          <p:cNvSpPr>
            <a:spLocks noGrp="1"/>
          </p:cNvSpPr>
          <p:nvPr>
            <p:ph sz="half" idx="2"/>
          </p:nvPr>
        </p:nvSpPr>
        <p:spPr>
          <a:xfrm>
            <a:off x="4698525" y="838201"/>
            <a:ext cx="4038600" cy="5611760"/>
          </a:xfrm>
        </p:spPr>
        <p:txBody>
          <a:bodyPr>
            <a:noAutofit/>
          </a:bodyPr>
          <a:lstStyle/>
          <a:p>
            <a:pPr marL="0" indent="0" algn="ctr">
              <a:buNone/>
            </a:pPr>
            <a:endParaRPr lang="en-US" sz="1800" b="1" dirty="0">
              <a:solidFill>
                <a:schemeClr val="tx2">
                  <a:lumMod val="60000"/>
                  <a:lumOff val="40000"/>
                </a:schemeClr>
              </a:solidFill>
            </a:endParaRPr>
          </a:p>
          <a:p>
            <a:pPr marL="0" indent="0" algn="ctr">
              <a:buNone/>
            </a:pPr>
            <a:endParaRPr lang="en-US" sz="1800" b="1" dirty="0">
              <a:solidFill>
                <a:schemeClr val="tx2">
                  <a:lumMod val="60000"/>
                  <a:lumOff val="40000"/>
                </a:schemeClr>
              </a:solidFill>
            </a:endParaRPr>
          </a:p>
          <a:p>
            <a:pPr marL="0" indent="0" algn="ctr">
              <a:buNone/>
            </a:pPr>
            <a:endParaRPr lang="en-US" sz="1800" b="1" dirty="0">
              <a:solidFill>
                <a:schemeClr val="tx2">
                  <a:lumMod val="60000"/>
                  <a:lumOff val="40000"/>
                </a:schemeClr>
              </a:solidFill>
            </a:endParaRPr>
          </a:p>
          <a:p>
            <a:pPr marL="0" indent="0" algn="ctr">
              <a:buNone/>
            </a:pPr>
            <a:r>
              <a:rPr lang="en-US" sz="1800" b="1" dirty="0">
                <a:solidFill>
                  <a:schemeClr val="tx2">
                    <a:lumMod val="60000"/>
                    <a:lumOff val="40000"/>
                  </a:schemeClr>
                </a:solidFill>
              </a:rPr>
              <a:t>Workshops &amp; Trainings</a:t>
            </a:r>
          </a:p>
          <a:p>
            <a:pPr marL="0" indent="0" algn="ctr">
              <a:buNone/>
            </a:pPr>
            <a:r>
              <a:rPr lang="en-US" sz="1400" i="1" dirty="0"/>
              <a:t>National workshops</a:t>
            </a:r>
          </a:p>
          <a:p>
            <a:pPr marL="0" indent="0" algn="ctr">
              <a:buNone/>
            </a:pPr>
            <a:r>
              <a:rPr lang="en-US" sz="1400" i="1" dirty="0"/>
              <a:t>Face-to-face Trainings</a:t>
            </a:r>
          </a:p>
          <a:p>
            <a:pPr marL="0" indent="0" algn="ctr">
              <a:buNone/>
            </a:pPr>
            <a:r>
              <a:rPr lang="en-US" sz="1400" i="1" dirty="0"/>
              <a:t>Project Coordination Committee</a:t>
            </a:r>
          </a:p>
          <a:p>
            <a:pPr marL="0" indent="0" algn="ctr">
              <a:buNone/>
            </a:pPr>
            <a:r>
              <a:rPr lang="en-US" sz="1400" i="1" dirty="0"/>
              <a:t>Civil Society Planning Meeting</a:t>
            </a:r>
          </a:p>
          <a:p>
            <a:pPr marL="457200" lvl="1" indent="0" algn="ctr">
              <a:buNone/>
            </a:pPr>
            <a:endParaRPr lang="en-US" sz="1600" dirty="0"/>
          </a:p>
          <a:p>
            <a:pPr marL="457200" lvl="1" indent="0" algn="ctr">
              <a:buNone/>
            </a:pPr>
            <a:endParaRPr lang="en-US" sz="1400" dirty="0"/>
          </a:p>
          <a:p>
            <a:pPr marL="457200" lvl="1" indent="0" algn="ctr">
              <a:buNone/>
            </a:pPr>
            <a:endParaRPr lang="en-US" sz="1400" dirty="0"/>
          </a:p>
          <a:p>
            <a:pPr marL="457200" lvl="1" indent="0" algn="ctr">
              <a:buNone/>
            </a:pPr>
            <a:endParaRPr lang="en-US" sz="1600" dirty="0"/>
          </a:p>
          <a:p>
            <a:pPr marL="457200" lvl="1" indent="0" algn="ctr">
              <a:buNone/>
            </a:pPr>
            <a:endParaRPr lang="en-US" sz="1200" dirty="0"/>
          </a:p>
          <a:p>
            <a:pPr marL="0" indent="0" algn="ctr">
              <a:buNone/>
            </a:pPr>
            <a:r>
              <a:rPr lang="en-US" sz="1800" b="1" dirty="0">
                <a:solidFill>
                  <a:schemeClr val="tx2">
                    <a:lumMod val="60000"/>
                    <a:lumOff val="40000"/>
                  </a:schemeClr>
                </a:solidFill>
              </a:rPr>
              <a:t>National Reports</a:t>
            </a:r>
          </a:p>
          <a:p>
            <a:pPr marL="0" indent="0" algn="ctr">
              <a:buNone/>
            </a:pPr>
            <a:r>
              <a:rPr lang="en-US" sz="1400" i="1" dirty="0"/>
              <a:t>PRTR Briefing Document</a:t>
            </a:r>
          </a:p>
          <a:p>
            <a:pPr marL="0" indent="0" algn="ctr">
              <a:buNone/>
            </a:pPr>
            <a:r>
              <a:rPr lang="en-US" sz="1400" i="1" dirty="0"/>
              <a:t>Infrastructure Assessment Report</a:t>
            </a:r>
          </a:p>
          <a:p>
            <a:pPr marL="0" indent="0" algn="ctr">
              <a:buNone/>
            </a:pPr>
            <a:r>
              <a:rPr lang="en-US" sz="1400" i="1" dirty="0"/>
              <a:t>Draft Key PRTR Features</a:t>
            </a:r>
          </a:p>
          <a:p>
            <a:pPr marL="0" indent="0" algn="ctr">
              <a:buNone/>
            </a:pPr>
            <a:r>
              <a:rPr lang="en-US" sz="1400" i="1" dirty="0"/>
              <a:t>PRTR Pilot Test Report</a:t>
            </a:r>
          </a:p>
          <a:p>
            <a:pPr marL="0" indent="0" algn="ctr">
              <a:buNone/>
            </a:pPr>
            <a:r>
              <a:rPr lang="en-US" sz="1400" i="1" dirty="0"/>
              <a:t>National PRTR Executive Proposal</a:t>
            </a:r>
          </a:p>
        </p:txBody>
      </p:sp>
      <p:pic>
        <p:nvPicPr>
          <p:cNvPr id="19" name="Picture 18">
            <a:extLst>
              <a:ext uri="{FF2B5EF4-FFF2-40B4-BE49-F238E27FC236}">
                <a16:creationId xmlns:a16="http://schemas.microsoft.com/office/drawing/2014/main" id="{17181424-326F-45CA-B256-A7815EEE5D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711" y="3573082"/>
            <a:ext cx="1260658" cy="947677"/>
          </a:xfrm>
          <a:prstGeom prst="rect">
            <a:avLst/>
          </a:prstGeom>
        </p:spPr>
      </p:pic>
      <p:pic>
        <p:nvPicPr>
          <p:cNvPr id="20" name="Picture 19">
            <a:extLst>
              <a:ext uri="{FF2B5EF4-FFF2-40B4-BE49-F238E27FC236}">
                <a16:creationId xmlns:a16="http://schemas.microsoft.com/office/drawing/2014/main" id="{BB560335-2D19-4B67-9F76-A5364EFB6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087" y="838201"/>
            <a:ext cx="992555" cy="1001991"/>
          </a:xfrm>
          <a:prstGeom prst="rect">
            <a:avLst/>
          </a:prstGeom>
        </p:spPr>
      </p:pic>
      <p:pic>
        <p:nvPicPr>
          <p:cNvPr id="21" name="Picture 20">
            <a:extLst>
              <a:ext uri="{FF2B5EF4-FFF2-40B4-BE49-F238E27FC236}">
                <a16:creationId xmlns:a16="http://schemas.microsoft.com/office/drawing/2014/main" id="{012B08B4-62AD-4AB5-87BB-EFD460B8D7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25" r="69087"/>
          <a:stretch/>
        </p:blipFill>
        <p:spPr>
          <a:xfrm>
            <a:off x="6106012" y="3561693"/>
            <a:ext cx="1115630" cy="949807"/>
          </a:xfrm>
          <a:prstGeom prst="rect">
            <a:avLst/>
          </a:prstGeom>
        </p:spPr>
      </p:pic>
      <p:pic>
        <p:nvPicPr>
          <p:cNvPr id="23" name="Picture 22">
            <a:extLst>
              <a:ext uri="{FF2B5EF4-FFF2-40B4-BE49-F238E27FC236}">
                <a16:creationId xmlns:a16="http://schemas.microsoft.com/office/drawing/2014/main" id="{CA6D93D2-C468-4E4A-935B-17FC1D6F8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565" y="702687"/>
            <a:ext cx="1565278" cy="1137505"/>
          </a:xfrm>
          <a:prstGeom prst="rect">
            <a:avLst/>
          </a:prstGeom>
        </p:spPr>
      </p:pic>
      <p:sp>
        <p:nvSpPr>
          <p:cNvPr id="14" name="Title 2">
            <a:extLst>
              <a:ext uri="{FF2B5EF4-FFF2-40B4-BE49-F238E27FC236}">
                <a16:creationId xmlns:a16="http://schemas.microsoft.com/office/drawing/2014/main" id="{F1F38FC9-1D4C-42D7-93AE-D5D615EC3B60}"/>
              </a:ext>
            </a:extLst>
          </p:cNvPr>
          <p:cNvSpPr>
            <a:spLocks noGrp="1"/>
          </p:cNvSpPr>
          <p:nvPr>
            <p:ph type="title"/>
          </p:nvPr>
        </p:nvSpPr>
        <p:spPr>
          <a:xfrm>
            <a:off x="457200" y="-59550"/>
            <a:ext cx="4495800" cy="624417"/>
          </a:xfrm>
        </p:spPr>
        <p:txBody>
          <a:bodyPr/>
          <a:lstStyle/>
          <a:p>
            <a:r>
              <a:rPr lang="en-US" dirty="0"/>
              <a:t>SAICM/UNITAR Project - Mongolia</a:t>
            </a:r>
          </a:p>
        </p:txBody>
      </p:sp>
    </p:spTree>
    <p:extLst>
      <p:ext uri="{BB962C8B-B14F-4D97-AF65-F5344CB8AC3E}">
        <p14:creationId xmlns:p14="http://schemas.microsoft.com/office/powerpoint/2010/main" val="44974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92DFE74-5B5B-4394-B902-085C3A7E07C6}"/>
              </a:ext>
            </a:extLst>
          </p:cNvPr>
          <p:cNvSpPr>
            <a:spLocks noGrp="1"/>
          </p:cNvSpPr>
          <p:nvPr>
            <p:ph type="title"/>
          </p:nvPr>
        </p:nvSpPr>
        <p:spPr>
          <a:xfrm>
            <a:off x="457200" y="-59550"/>
            <a:ext cx="4495800" cy="624417"/>
          </a:xfrm>
        </p:spPr>
        <p:txBody>
          <a:bodyPr/>
          <a:lstStyle/>
          <a:p>
            <a:r>
              <a:rPr lang="en-US" dirty="0"/>
              <a:t>PRTR Pilot - Mongolia</a:t>
            </a:r>
          </a:p>
        </p:txBody>
      </p:sp>
      <p:pic>
        <p:nvPicPr>
          <p:cNvPr id="11" name="Picture 10">
            <a:extLst>
              <a:ext uri="{FF2B5EF4-FFF2-40B4-BE49-F238E27FC236}">
                <a16:creationId xmlns:a16="http://schemas.microsoft.com/office/drawing/2014/main" id="{AD06E853-CBE4-432C-BA40-573FDE991D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524" y="627303"/>
            <a:ext cx="5775476" cy="3850317"/>
          </a:xfrm>
          <a:prstGeom prst="rect">
            <a:avLst/>
          </a:prstGeom>
          <a:ln>
            <a:noFill/>
          </a:ln>
          <a:effectLst>
            <a:softEdge rad="112500"/>
          </a:effectLst>
        </p:spPr>
      </p:pic>
      <p:pic>
        <p:nvPicPr>
          <p:cNvPr id="9" name="Picture 8">
            <a:extLst>
              <a:ext uri="{FF2B5EF4-FFF2-40B4-BE49-F238E27FC236}">
                <a16:creationId xmlns:a16="http://schemas.microsoft.com/office/drawing/2014/main" id="{279F0A04-151B-425D-913E-5B262264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 y="627303"/>
            <a:ext cx="3741683" cy="2494455"/>
          </a:xfrm>
          <a:prstGeom prst="rect">
            <a:avLst/>
          </a:prstGeom>
          <a:ln>
            <a:noFill/>
          </a:ln>
          <a:effectLst>
            <a:softEdge rad="112500"/>
          </a:effectLst>
        </p:spPr>
      </p:pic>
      <p:pic>
        <p:nvPicPr>
          <p:cNvPr id="13" name="Picture 12">
            <a:extLst>
              <a:ext uri="{FF2B5EF4-FFF2-40B4-BE49-F238E27FC236}">
                <a16:creationId xmlns:a16="http://schemas.microsoft.com/office/drawing/2014/main" id="{34C64707-ED0A-4BA0-8EF3-5FFF40D52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318" y="3810000"/>
            <a:ext cx="3805682" cy="2537121"/>
          </a:xfrm>
          <a:prstGeom prst="rect">
            <a:avLst/>
          </a:prstGeom>
          <a:ln>
            <a:noFill/>
          </a:ln>
          <a:effectLst>
            <a:softEdge rad="112500"/>
          </a:effectLst>
        </p:spPr>
      </p:pic>
      <p:pic>
        <p:nvPicPr>
          <p:cNvPr id="17" name="Picture 16">
            <a:extLst>
              <a:ext uri="{FF2B5EF4-FFF2-40B4-BE49-F238E27FC236}">
                <a16:creationId xmlns:a16="http://schemas.microsoft.com/office/drawing/2014/main" id="{653FEEB6-7736-4DFD-8C25-73760DF0B2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986"/>
          <a:stretch/>
        </p:blipFill>
        <p:spPr>
          <a:xfrm>
            <a:off x="-7883" y="2944462"/>
            <a:ext cx="5799083" cy="3402659"/>
          </a:xfrm>
          <a:prstGeom prst="rect">
            <a:avLst/>
          </a:prstGeom>
          <a:ln>
            <a:noFill/>
          </a:ln>
          <a:effectLst>
            <a:softEdge rad="112500"/>
          </a:effectLst>
        </p:spPr>
      </p:pic>
      <p:pic>
        <p:nvPicPr>
          <p:cNvPr id="19" name="Picture 18">
            <a:extLst>
              <a:ext uri="{FF2B5EF4-FFF2-40B4-BE49-F238E27FC236}">
                <a16:creationId xmlns:a16="http://schemas.microsoft.com/office/drawing/2014/main" id="{DC7966FB-584F-45F0-9842-CCBB99D279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16" t="40643"/>
          <a:stretch/>
        </p:blipFill>
        <p:spPr>
          <a:xfrm>
            <a:off x="7887" y="2895600"/>
            <a:ext cx="3725913" cy="1718742"/>
          </a:xfrm>
          <a:prstGeom prst="rect">
            <a:avLst/>
          </a:prstGeom>
          <a:ln>
            <a:noFill/>
          </a:ln>
          <a:effectLst>
            <a:softEdge rad="112500"/>
          </a:effectLst>
        </p:spPr>
      </p:pic>
    </p:spTree>
    <p:extLst>
      <p:ext uri="{BB962C8B-B14F-4D97-AF65-F5344CB8AC3E}">
        <p14:creationId xmlns:p14="http://schemas.microsoft.com/office/powerpoint/2010/main" val="243584582"/>
      </p:ext>
    </p:extLst>
  </p:cSld>
  <p:clrMapOvr>
    <a:masterClrMapping/>
  </p:clrMapOvr>
</p:sld>
</file>

<file path=ppt/theme/theme1.xml><?xml version="1.0" encoding="utf-8"?>
<a:theme xmlns:a="http://schemas.openxmlformats.org/drawingml/2006/main" name="powerpoint-corporate">
  <a:themeElements>
    <a:clrScheme name="UNITAR">
      <a:dk1>
        <a:srgbClr val="3F3F3F"/>
      </a:dk1>
      <a:lt1>
        <a:sysClr val="window" lastClr="FFFFFF"/>
      </a:lt1>
      <a:dk2>
        <a:srgbClr val="3E8EDE"/>
      </a:dk2>
      <a:lt2>
        <a:srgbClr val="EEECE1"/>
      </a:lt2>
      <a:accent1>
        <a:srgbClr val="BD1A8D"/>
      </a:accent1>
      <a:accent2>
        <a:srgbClr val="FAA61A"/>
      </a:accent2>
      <a:accent3>
        <a:srgbClr val="8DC63F"/>
      </a:accent3>
      <a:accent4>
        <a:srgbClr val="00B9F2"/>
      </a:accent4>
      <a:accent5>
        <a:srgbClr val="F04E23"/>
      </a:accent5>
      <a:accent6>
        <a:srgbClr val="7F7F7F"/>
      </a:accent6>
      <a:hlink>
        <a:srgbClr val="0000FF"/>
      </a:hlink>
      <a:folHlink>
        <a:srgbClr val="800080"/>
      </a:folHlink>
    </a:clrScheme>
    <a:fontScheme name="UNITAR">
      <a:majorFont>
        <a:latin typeface="Praxis LT Semi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corporate" id="{0A9ED78A-D594-4D56-AC88-DF09B743E931}" vid="{4323ECB5-E410-46C5-8A44-7A0CE80236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Profile_x0020_description xmlns="53447d9e-b804-46c1-9c56-fe3d7b9871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8B9C6F3DBF7E48AA5C54559187AA1C" ma:contentTypeVersion="25" ma:contentTypeDescription="Create a new document." ma:contentTypeScope="" ma:versionID="ce65d25def9c73c32f65f9c75f423637">
  <xsd:schema xmlns:xsd="http://www.w3.org/2001/XMLSchema" xmlns:xs="http://www.w3.org/2001/XMLSchema" xmlns:p="http://schemas.microsoft.com/office/2006/metadata/properties" xmlns:ns1="http://schemas.microsoft.com/sharepoint/v3" xmlns:ns2="http://schemas.microsoft.com/sharepoint/v4" xmlns:ns3="53447d9e-b804-46c1-9c56-fe3d7b9871e3" xmlns:ns4="fe5ed146-2270-48e5-bb69-58f4805ba353" targetNamespace="http://schemas.microsoft.com/office/2006/metadata/properties" ma:root="true" ma:fieldsID="1141bb266207c706cd873c227853fbd9" ns1:_="" ns2:_="" ns3:_="" ns4:_="">
    <xsd:import namespace="http://schemas.microsoft.com/sharepoint/v3"/>
    <xsd:import namespace="http://schemas.microsoft.com/sharepoint/v4"/>
    <xsd:import namespace="53447d9e-b804-46c1-9c56-fe3d7b9871e3"/>
    <xsd:import namespace="fe5ed146-2270-48e5-bb69-58f4805ba35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element ref="ns3:Profile_x0020_descrip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4" nillable="true" ma:displayName="E-Mail Sender" ma:description="" ma:hidden="true" ma:internalName="EmailSender" ma:readOnly="false">
      <xsd:simpleType>
        <xsd:restriction base="dms:Note">
          <xsd:maxLength value="255"/>
        </xsd:restriction>
      </xsd:simpleType>
    </xsd:element>
    <xsd:element name="EmailTo" ma:index="5" nillable="true" ma:displayName="E-Mail To" ma:description="" ma:hidden="true" ma:internalName="EmailTo" ma:readOnly="false">
      <xsd:simpleType>
        <xsd:restriction base="dms:Note">
          <xsd:maxLength value="255"/>
        </xsd:restriction>
      </xsd:simpleType>
    </xsd:element>
    <xsd:element name="EmailCc" ma:index="6" nillable="true" ma:displayName="E-Mail Cc" ma:description="" ma:hidden="true" ma:internalName="EmailCc" ma:readOnly="false">
      <xsd:simpleType>
        <xsd:restriction base="dms:Note">
          <xsd:maxLength value="255"/>
        </xsd:restriction>
      </xsd:simpleType>
    </xsd:element>
    <xsd:element name="EmailFrom" ma:index="7" nillable="true" ma:displayName="E-Mail From" ma:description="" ma:hidden="true" ma:internalName="EmailFrom" ma:readOnly="false">
      <xsd:simpleType>
        <xsd:restriction base="dms:Text"/>
      </xsd:simpleType>
    </xsd:element>
    <xsd:element name="EmailSubject" ma:index="8" nillable="true" ma:displayName="E-Mail Subject" ma:description="" ma:hidden="true" ma:internalName="EmailSubjec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9" nillable="true" ma:displayName="E-Mail Headers" ma:description="" ma:hidden="true" ma:internalName="EmailHeader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447d9e-b804-46c1-9c56-fe3d7b9871e3" elementFormDefault="qualified">
    <xsd:import namespace="http://schemas.microsoft.com/office/2006/documentManagement/types"/>
    <xsd:import namespace="http://schemas.microsoft.com/office/infopath/2007/PartnerControls"/>
    <xsd:element name="Profile_x0020_description" ma:index="10" nillable="true" ma:displayName="Profile description" ma:internalName="Profile_x0020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5ed146-2270-48e5-bb69-58f4805ba353"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1527D-E85E-44BB-B456-99688A9AB902}">
  <ds:schemaRefs>
    <ds:schemaRef ds:uri="http://schemas.microsoft.com/office/2006/metadata/properties"/>
    <ds:schemaRef ds:uri="http://purl.org/dc/elements/1.1/"/>
    <ds:schemaRef ds:uri="http://purl.org/dc/dcmitype/"/>
    <ds:schemaRef ds:uri="fe5ed146-2270-48e5-bb69-58f4805ba353"/>
    <ds:schemaRef ds:uri="http://schemas.microsoft.com/office/2006/documentManagement/types"/>
    <ds:schemaRef ds:uri="http://schemas.microsoft.com/office/infopath/2007/PartnerControls"/>
    <ds:schemaRef ds:uri="53447d9e-b804-46c1-9c56-fe3d7b9871e3"/>
    <ds:schemaRef ds:uri="http://schemas.microsoft.com/sharepoint/v3"/>
    <ds:schemaRef ds:uri="http://purl.org/dc/terms/"/>
    <ds:schemaRef ds:uri="http://schemas.openxmlformats.org/package/2006/metadata/core-properties"/>
    <ds:schemaRef ds:uri="http://schemas.microsoft.com/sharepoint/v4"/>
    <ds:schemaRef ds:uri="http://www.w3.org/XML/1998/namespace"/>
  </ds:schemaRefs>
</ds:datastoreItem>
</file>

<file path=customXml/itemProps2.xml><?xml version="1.0" encoding="utf-8"?>
<ds:datastoreItem xmlns:ds="http://schemas.openxmlformats.org/officeDocument/2006/customXml" ds:itemID="{69AD29A0-2EA4-46FC-901C-8DE108ABF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53447d9e-b804-46c1-9c56-fe3d7b9871e3"/>
    <ds:schemaRef ds:uri="fe5ed146-2270-48e5-bb69-58f4805ba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824E-2F51-4F19-827C-85E45CB61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Jorge</Template>
  <TotalTime>841</TotalTime>
  <Words>547</Words>
  <Application>Microsoft Office PowerPoint</Application>
  <PresentationFormat>On-screen Show (4:3)</PresentationFormat>
  <Paragraphs>158</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Microsoft JhengHei</vt:lpstr>
      <vt:lpstr>Arial</vt:lpstr>
      <vt:lpstr>Calibri</vt:lpstr>
      <vt:lpstr>Praxis LT Semibold</vt:lpstr>
      <vt:lpstr>Wingdings</vt:lpstr>
      <vt:lpstr>powerpoint-corporate</vt:lpstr>
      <vt:lpstr>Current status of PRTRs Activities</vt:lpstr>
      <vt:lpstr>UNITAR PRTR Programme</vt:lpstr>
      <vt:lpstr>UNITAR/UNEP/GEF Global Project</vt:lpstr>
      <vt:lpstr>UNITAR Study on MEAs and PRTRs reporting</vt:lpstr>
      <vt:lpstr>Current process for National reporting</vt:lpstr>
      <vt:lpstr>Possible solution?</vt:lpstr>
      <vt:lpstr>UNITAR PRTR Programme (cont.)</vt:lpstr>
      <vt:lpstr>SAICM/UNITAR Project - Mongolia</vt:lpstr>
      <vt:lpstr>PRTR Pilot - Mongolia</vt:lpstr>
      <vt:lpstr>PRTR:Learn</vt:lpstr>
      <vt:lpstr>PRTRs Videos</vt:lpstr>
      <vt:lpstr>PRTR:Network</vt:lpstr>
      <vt:lpstr>PRTR:Network | Facebook Group</vt:lpstr>
      <vt:lpstr>PRTR:Network | LinkedIn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UNITAR</dc:title>
  <dc:creator>Andrea.CARARO@unitar.org</dc:creator>
  <cp:lastModifiedBy>Andrea CARARO</cp:lastModifiedBy>
  <cp:revision>63</cp:revision>
  <dcterms:created xsi:type="dcterms:W3CDTF">2016-05-03T15:08:09Z</dcterms:created>
  <dcterms:modified xsi:type="dcterms:W3CDTF">2018-11-06T00:10:08Z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0x0101000D8B9C6F3DBF7E48AA5C54559187AA1C</vt:lpwstr>
  </property>
</Properties>
</file>