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embeddedFontLst>
    <p:embeddedFont>
      <p:font typeface="Merriweather" charset="0"/>
      <p:regular r:id="rId10"/>
      <p:bold r:id="rId11"/>
      <p:italic r:id="rId12"/>
      <p:boldItalic r:id="rId13"/>
    </p:embeddedFont>
    <p:embeddedFont>
      <p:font typeface="Questrial" charset="0"/>
      <p:regular r:id="rId14"/>
    </p:embeddedFont>
    <p:embeddedFont>
      <p:font typeface="Sylfaen" pitchFamily="18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65884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85800" y="609600"/>
            <a:ext cx="77724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8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371600" y="4953000"/>
            <a:ext cx="6400799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ctr" rtl="0">
              <a:spcBef>
                <a:spcPts val="320"/>
              </a:spcBef>
              <a:buClr>
                <a:srgbClr val="888888"/>
              </a:buClr>
              <a:buFont typeface="Courier New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ctr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ctr" rtl="0">
              <a:spcBef>
                <a:spcPts val="320"/>
              </a:spcBef>
              <a:buClr>
                <a:srgbClr val="888888"/>
              </a:buClr>
              <a:buFont typeface="Courier New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ctr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ctr" rtl="0">
              <a:spcBef>
                <a:spcPts val="320"/>
              </a:spcBef>
              <a:buClr>
                <a:srgbClr val="888888"/>
              </a:buClr>
              <a:buFont typeface="Courier New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ctr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ctr" rtl="0">
              <a:spcBef>
                <a:spcPts val="320"/>
              </a:spcBef>
              <a:buClr>
                <a:srgbClr val="888888"/>
              </a:buClr>
              <a:buFont typeface="Courier New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ctr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6363346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659164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7F7F7F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6363346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659164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7F7F7F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6363346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659164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7F7F7F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63346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659164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722312" y="1371600"/>
            <a:ext cx="7772400" cy="2505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4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722312" y="4068762"/>
            <a:ext cx="7772400" cy="1131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Courier New"/>
              <a:buNone/>
              <a:defRPr sz="1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Courier New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Courier New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Courier New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363346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659164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4495800" y="3924300"/>
            <a:ext cx="84771" cy="84771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4695825" y="3924300"/>
            <a:ext cx="84771" cy="84771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4296728" y="3924300"/>
            <a:ext cx="84771" cy="84771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7F7F7F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6363346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659164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365760" y="1600200"/>
            <a:ext cx="4041648" cy="4526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7F7F7F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40187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480"/>
              </a:spcBef>
              <a:buClr>
                <a:srgbClr val="7F7F7F"/>
              </a:buClr>
              <a:buFont typeface="Arial"/>
              <a:buNone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400"/>
              </a:spcBef>
              <a:buClr>
                <a:srgbClr val="7F7F7F"/>
              </a:buClr>
              <a:buFont typeface="Courier New"/>
              <a:buNone/>
              <a:defRPr sz="20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360"/>
              </a:spcBef>
              <a:buClr>
                <a:srgbClr val="7F7F7F"/>
              </a:buClr>
              <a:buFont typeface="Arial"/>
              <a:buNone/>
              <a:defRPr sz="18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320"/>
              </a:spcBef>
              <a:buClr>
                <a:srgbClr val="7F7F7F"/>
              </a:buClr>
              <a:buFont typeface="Courier New"/>
              <a:buNone/>
              <a:defRPr sz="16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320"/>
              </a:spcBef>
              <a:buClr>
                <a:srgbClr val="7F7F7F"/>
              </a:buClr>
              <a:buFont typeface="Arial"/>
              <a:buNone/>
              <a:defRPr sz="16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320"/>
              </a:spcBef>
              <a:buClr>
                <a:srgbClr val="7F7F7F"/>
              </a:buClr>
              <a:buFont typeface="Courier New"/>
              <a:buNone/>
              <a:defRPr sz="16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320"/>
              </a:spcBef>
              <a:buClr>
                <a:srgbClr val="7F7F7F"/>
              </a:buClr>
              <a:buFont typeface="Arial"/>
              <a:buNone/>
              <a:defRPr sz="16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320"/>
              </a:spcBef>
              <a:buClr>
                <a:srgbClr val="7F7F7F"/>
              </a:buClr>
              <a:buFont typeface="Courier New"/>
              <a:buNone/>
              <a:defRPr sz="16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320"/>
              </a:spcBef>
              <a:buClr>
                <a:srgbClr val="7F7F7F"/>
              </a:buClr>
              <a:buFont typeface="Arial"/>
              <a:buNone/>
              <a:defRPr sz="16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41774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480"/>
              </a:spcBef>
              <a:buClr>
                <a:srgbClr val="7F7F7F"/>
              </a:buClr>
              <a:buFont typeface="Arial"/>
              <a:buNone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400"/>
              </a:spcBef>
              <a:buClr>
                <a:srgbClr val="7F7F7F"/>
              </a:buClr>
              <a:buFont typeface="Courier New"/>
              <a:buNone/>
              <a:defRPr sz="20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360"/>
              </a:spcBef>
              <a:buClr>
                <a:srgbClr val="7F7F7F"/>
              </a:buClr>
              <a:buFont typeface="Arial"/>
              <a:buNone/>
              <a:defRPr sz="18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320"/>
              </a:spcBef>
              <a:buClr>
                <a:srgbClr val="7F7F7F"/>
              </a:buClr>
              <a:buFont typeface="Courier New"/>
              <a:buNone/>
              <a:defRPr sz="16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320"/>
              </a:spcBef>
              <a:buClr>
                <a:srgbClr val="7F7F7F"/>
              </a:buClr>
              <a:buFont typeface="Arial"/>
              <a:buNone/>
              <a:defRPr sz="16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320"/>
              </a:spcBef>
              <a:buClr>
                <a:srgbClr val="7F7F7F"/>
              </a:buClr>
              <a:buFont typeface="Courier New"/>
              <a:buNone/>
              <a:defRPr sz="16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320"/>
              </a:spcBef>
              <a:buClr>
                <a:srgbClr val="7F7F7F"/>
              </a:buClr>
              <a:buFont typeface="Arial"/>
              <a:buNone/>
              <a:defRPr sz="16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320"/>
              </a:spcBef>
              <a:buClr>
                <a:srgbClr val="7F7F7F"/>
              </a:buClr>
              <a:buFont typeface="Courier New"/>
              <a:buNone/>
              <a:defRPr sz="16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320"/>
              </a:spcBef>
              <a:buClr>
                <a:srgbClr val="7F7F7F"/>
              </a:buClr>
              <a:buFont typeface="Arial"/>
              <a:buNone/>
              <a:defRPr sz="16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6363346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659164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57200" y="2212848"/>
            <a:ext cx="4041648" cy="39136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7F7F7F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72583" y="2212848"/>
            <a:ext cx="4041648" cy="3913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7F7F7F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363346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659164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6363346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659164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5907087" y="266700"/>
            <a:ext cx="3008313" cy="209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2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719137" y="273050"/>
            <a:ext cx="4995862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7F7F7F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rgbClr val="7F7F7F"/>
              </a:buClr>
              <a:buSzPct val="100000"/>
              <a:buFont typeface="Courier New"/>
              <a:buChar char="o"/>
              <a:defRPr sz="28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7F7F7F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rgbClr val="7F7F7F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rgbClr val="7F7F7F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rgbClr val="7F7F7F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rgbClr val="7F7F7F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rgbClr val="7F7F7F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rgbClr val="7F7F7F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5907087" y="2438400"/>
            <a:ext cx="3008313" cy="3687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25000"/>
              </a:lnSpc>
              <a:spcBef>
                <a:spcPts val="320"/>
              </a:spcBef>
              <a:buClr>
                <a:srgbClr val="7F7F7F"/>
              </a:buClr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240"/>
              </a:spcBef>
              <a:buClr>
                <a:srgbClr val="7F7F7F"/>
              </a:buClr>
              <a:buFont typeface="Courier New"/>
              <a:buNone/>
              <a:defRPr sz="12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200"/>
              </a:spcBef>
              <a:buClr>
                <a:srgbClr val="7F7F7F"/>
              </a:buClr>
              <a:buFont typeface="Arial"/>
              <a:buNone/>
              <a:defRPr sz="1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180"/>
              </a:spcBef>
              <a:buClr>
                <a:srgbClr val="7F7F7F"/>
              </a:buClr>
              <a:buFont typeface="Courier New"/>
              <a:buNone/>
              <a:defRPr sz="9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180"/>
              </a:spcBef>
              <a:buClr>
                <a:srgbClr val="7F7F7F"/>
              </a:buClr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180"/>
              </a:spcBef>
              <a:buClr>
                <a:srgbClr val="7F7F7F"/>
              </a:buClr>
              <a:buFont typeface="Courier New"/>
              <a:buNone/>
              <a:defRPr sz="9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180"/>
              </a:spcBef>
              <a:buClr>
                <a:srgbClr val="7F7F7F"/>
              </a:buClr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180"/>
              </a:spcBef>
              <a:buClr>
                <a:srgbClr val="7F7F7F"/>
              </a:buClr>
              <a:buFont typeface="Courier New"/>
              <a:buNone/>
              <a:defRPr sz="9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180"/>
              </a:spcBef>
              <a:buClr>
                <a:srgbClr val="7F7F7F"/>
              </a:buClr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6363346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659164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1679575" y="228600"/>
            <a:ext cx="5711824" cy="895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2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1508125" y="1143000"/>
            <a:ext cx="6054724" cy="4541043"/>
          </a:xfrm>
          <a:prstGeom prst="rect">
            <a:avLst/>
          </a:prstGeom>
          <a:noFill/>
          <a:ln w="762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7F7F7F"/>
              </a:buClr>
              <a:buFont typeface="Arial"/>
              <a:buNone/>
              <a:defRPr sz="32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560"/>
              </a:spcBef>
              <a:buClr>
                <a:srgbClr val="7F7F7F"/>
              </a:buClr>
              <a:buFont typeface="Courier New"/>
              <a:buNone/>
              <a:defRPr sz="28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480"/>
              </a:spcBef>
              <a:buClr>
                <a:srgbClr val="7F7F7F"/>
              </a:buClr>
              <a:buFont typeface="Arial"/>
              <a:buNone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400"/>
              </a:spcBef>
              <a:buClr>
                <a:srgbClr val="7F7F7F"/>
              </a:buClr>
              <a:buFont typeface="Courier New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400"/>
              </a:spcBef>
              <a:buClr>
                <a:srgbClr val="7F7F7F"/>
              </a:buClr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400"/>
              </a:spcBef>
              <a:buClr>
                <a:srgbClr val="7F7F7F"/>
              </a:buClr>
              <a:buFont typeface="Courier New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400"/>
              </a:spcBef>
              <a:buClr>
                <a:srgbClr val="7F7F7F"/>
              </a:buClr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400"/>
              </a:spcBef>
              <a:buClr>
                <a:srgbClr val="7F7F7F"/>
              </a:buClr>
              <a:buFont typeface="Courier New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400"/>
              </a:spcBef>
              <a:buClr>
                <a:srgbClr val="7F7F7F"/>
              </a:buClr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679575" y="5810250"/>
            <a:ext cx="5711824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buClr>
                <a:srgbClr val="7F7F7F"/>
              </a:buClr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240"/>
              </a:spcBef>
              <a:buClr>
                <a:srgbClr val="7F7F7F"/>
              </a:buClr>
              <a:buFont typeface="Courier New"/>
              <a:buNone/>
              <a:defRPr sz="12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200"/>
              </a:spcBef>
              <a:buClr>
                <a:srgbClr val="7F7F7F"/>
              </a:buClr>
              <a:buFont typeface="Arial"/>
              <a:buNone/>
              <a:defRPr sz="1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180"/>
              </a:spcBef>
              <a:buClr>
                <a:srgbClr val="7F7F7F"/>
              </a:buClr>
              <a:buFont typeface="Courier New"/>
              <a:buNone/>
              <a:defRPr sz="9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180"/>
              </a:spcBef>
              <a:buClr>
                <a:srgbClr val="7F7F7F"/>
              </a:buClr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180"/>
              </a:spcBef>
              <a:buClr>
                <a:srgbClr val="7F7F7F"/>
              </a:buClr>
              <a:buFont typeface="Courier New"/>
              <a:buNone/>
              <a:defRPr sz="9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180"/>
              </a:spcBef>
              <a:buClr>
                <a:srgbClr val="7F7F7F"/>
              </a:buClr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180"/>
              </a:spcBef>
              <a:buClr>
                <a:srgbClr val="7F7F7F"/>
              </a:buClr>
              <a:buFont typeface="Courier New"/>
              <a:buNone/>
              <a:defRPr sz="9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180"/>
              </a:spcBef>
              <a:buClr>
                <a:srgbClr val="7F7F7F"/>
              </a:buClr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363346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659164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50000">
              <a:schemeClr val="lt1"/>
            </a:gs>
            <a:gs pos="76000">
              <a:srgbClr val="F3F3F3"/>
            </a:gs>
            <a:gs pos="92000">
              <a:srgbClr val="D8D8D8"/>
            </a:gs>
            <a:gs pos="100000">
              <a:srgbClr val="D8D8D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7F7F7F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363346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659164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8457760" y="6499383"/>
            <a:ext cx="84771" cy="84771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569118" y="6499383"/>
            <a:ext cx="84771" cy="84771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685800" y="304800"/>
            <a:ext cx="7772400" cy="31241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Merriweather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Sylfaen" pitchFamily="18" charset="0"/>
                <a:ea typeface="Merriweather"/>
                <a:cs typeface="Merriweather"/>
                <a:sym typeface="Merriweather"/>
              </a:rPr>
              <a:t>Early public participation In Decision-Making </a:t>
            </a:r>
            <a:r>
              <a:rPr lang="en-US" sz="4000" b="0" i="0" u="none" strike="noStrike" cap="none" dirty="0" smtClean="0">
                <a:solidFill>
                  <a:schemeClr val="dk2"/>
                </a:solidFill>
                <a:latin typeface="Sylfaen" pitchFamily="18" charset="0"/>
                <a:ea typeface="Merriweather"/>
                <a:cs typeface="Merriweather"/>
                <a:sym typeface="Merriweather"/>
              </a:rPr>
              <a:t>Process</a:t>
            </a:r>
            <a:br>
              <a:rPr lang="en-US" sz="4000" b="0" i="0" u="none" strike="noStrike" cap="none" dirty="0" smtClean="0">
                <a:solidFill>
                  <a:schemeClr val="dk2"/>
                </a:solidFill>
                <a:latin typeface="Sylfaen" pitchFamily="18" charset="0"/>
                <a:ea typeface="Merriweather"/>
                <a:cs typeface="Merriweather"/>
                <a:sym typeface="Merriweather"/>
              </a:rPr>
            </a:br>
            <a:r>
              <a:rPr lang="en-US" sz="4000" dirty="0">
                <a:latin typeface="Sylfaen" pitchFamily="18" charset="0"/>
                <a:ea typeface="Merriweather"/>
                <a:cs typeface="Merriweather"/>
                <a:sym typeface="Merriweather"/>
              </a:rPr>
              <a:t/>
            </a:r>
            <a:br>
              <a:rPr lang="en-US" sz="4000" dirty="0">
                <a:latin typeface="Sylfaen" pitchFamily="18" charset="0"/>
                <a:ea typeface="Merriweather"/>
                <a:cs typeface="Merriweather"/>
                <a:sym typeface="Merriweather"/>
              </a:rPr>
            </a:br>
            <a:endParaRPr lang="en-US" sz="4000" b="0" i="0" u="none" strike="noStrike" cap="none" dirty="0">
              <a:solidFill>
                <a:schemeClr val="dk2"/>
              </a:solidFill>
              <a:latin typeface="Sylfaen" pitchFamily="18" charset="0"/>
              <a:ea typeface="Merriweather"/>
              <a:cs typeface="Merriweather"/>
              <a:sym typeface="Merriweather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1371600" y="4953000"/>
            <a:ext cx="6400799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888888"/>
                </a:solidFill>
                <a:latin typeface="Merriweather"/>
                <a:ea typeface="Merriweather"/>
                <a:cs typeface="Merriweather"/>
                <a:sym typeface="Merriweather"/>
              </a:rPr>
              <a:t>Nana </a:t>
            </a:r>
            <a:r>
              <a:rPr lang="en-US" sz="3600" b="1" i="0" u="none" strike="noStrike" cap="none" dirty="0" err="1">
                <a:solidFill>
                  <a:srgbClr val="888888"/>
                </a:solidFill>
                <a:latin typeface="Merriweather"/>
                <a:ea typeface="Merriweather"/>
                <a:cs typeface="Merriweather"/>
                <a:sym typeface="Merriweather"/>
              </a:rPr>
              <a:t>Aghlemashvili</a:t>
            </a:r>
            <a:r>
              <a:rPr lang="en-US" sz="3600" b="1" i="0" u="none" strike="noStrike" cap="none" dirty="0">
                <a:solidFill>
                  <a:srgbClr val="888888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</a:p>
          <a:p>
            <a:pPr marL="1828800" marR="0" lvl="4" indent="0" algn="r" rtl="0">
              <a:spcBef>
                <a:spcPts val="32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888888"/>
                </a:solidFill>
                <a:latin typeface="Merriweather"/>
                <a:ea typeface="Merriweather"/>
                <a:cs typeface="Merriweather"/>
                <a:sym typeface="Merriweather"/>
              </a:rPr>
              <a:t>Chief Specialist of the </a:t>
            </a:r>
            <a:r>
              <a:rPr lang="en-US" b="1" dirty="0" smtClean="0">
                <a:latin typeface="Merriweather"/>
                <a:ea typeface="Merriweather"/>
                <a:cs typeface="Merriweather"/>
                <a:sym typeface="Merriweather"/>
              </a:rPr>
              <a:t>Legal  Department</a:t>
            </a:r>
            <a:endParaRPr lang="en-US" sz="1600" b="1" i="0" u="none" strike="noStrike" cap="none" dirty="0">
              <a:solidFill>
                <a:srgbClr val="888888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362200"/>
            <a:ext cx="3352800" cy="25146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perspectiveLeft"/>
            <a:lightRig rig="threePt" dir="t"/>
          </a:scene3d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dirty="0">
                <a:solidFill>
                  <a:schemeClr val="dk2"/>
                </a:solidFill>
                <a:latin typeface="Sylfaen" pitchFamily="18" charset="0"/>
                <a:sym typeface="Times New Roman"/>
              </a:rPr>
              <a:t>Existing legislation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smtClean="0">
                <a:solidFill>
                  <a:srgbClr val="7F7F7F"/>
                </a:solidFill>
                <a:latin typeface="Sylfaen" pitchFamily="18" charset="0"/>
                <a:ea typeface="Merriweather"/>
                <a:cs typeface="Merriweather"/>
                <a:sym typeface="Merriweather"/>
              </a:rPr>
              <a:t>Constitution of Georgia</a:t>
            </a:r>
            <a:endParaRPr lang="en-US" sz="2800" b="0" i="0" u="none" strike="noStrike" cap="none" dirty="0">
              <a:solidFill>
                <a:srgbClr val="7F7F7F"/>
              </a:solidFill>
              <a:latin typeface="Sylfaen" pitchFamily="18" charset="0"/>
              <a:ea typeface="Merriweather"/>
              <a:cs typeface="Merriweather"/>
              <a:sym typeface="Merriweather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rgbClr val="7F7F7F"/>
                </a:solidFill>
                <a:latin typeface="Sylfaen" pitchFamily="18" charset="0"/>
                <a:ea typeface="Merriweather"/>
                <a:cs typeface="Merriweather"/>
                <a:sym typeface="Merriweather"/>
              </a:rPr>
              <a:t>General Code of Administrative Law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rgbClr val="7F7F7F"/>
                </a:solidFill>
                <a:latin typeface="Sylfaen" pitchFamily="18" charset="0"/>
                <a:ea typeface="Merriweather"/>
                <a:cs typeface="Merriweather"/>
                <a:sym typeface="Merriweather"/>
              </a:rPr>
              <a:t>Law of Georgia on Environmental Protection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smtClean="0">
                <a:solidFill>
                  <a:srgbClr val="7F7F7F"/>
                </a:solidFill>
                <a:latin typeface="Sylfaen" pitchFamily="18" charset="0"/>
                <a:ea typeface="Merriweather"/>
                <a:cs typeface="Merriweather"/>
                <a:sym typeface="Merriweather"/>
              </a:rPr>
              <a:t>The Aarhus </a:t>
            </a:r>
            <a:r>
              <a:rPr lang="en-US" sz="2800" b="0" i="0" u="none" strike="noStrike" cap="none" dirty="0">
                <a:solidFill>
                  <a:srgbClr val="7F7F7F"/>
                </a:solidFill>
                <a:latin typeface="Sylfaen" pitchFamily="18" charset="0"/>
                <a:ea typeface="Merriweather"/>
                <a:cs typeface="Merriweather"/>
                <a:sym typeface="Merriweather"/>
              </a:rPr>
              <a:t>Convention</a:t>
            </a:r>
          </a:p>
          <a:p>
            <a:pPr marL="342900" marR="0" lvl="0" indent="-342900" algn="l" rtl="0">
              <a:spcBef>
                <a:spcPts val="640"/>
              </a:spcBef>
              <a:buClr>
                <a:srgbClr val="7F7F7F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smtClean="0">
                <a:solidFill>
                  <a:srgbClr val="7F7F7F"/>
                </a:solidFill>
                <a:latin typeface="Sylfaen" pitchFamily="18" charset="0"/>
                <a:ea typeface="Merriweather"/>
                <a:cs typeface="Merriweather"/>
                <a:sym typeface="Merriweather"/>
              </a:rPr>
              <a:t>Other relevant Environmental </a:t>
            </a:r>
            <a:r>
              <a:rPr lang="en-US" sz="2800" b="0" i="0" u="none" strike="noStrike" cap="none" dirty="0">
                <a:solidFill>
                  <a:srgbClr val="7F7F7F"/>
                </a:solidFill>
                <a:latin typeface="Sylfaen" pitchFamily="18" charset="0"/>
                <a:ea typeface="Merriweather"/>
                <a:cs typeface="Merriweather"/>
                <a:sym typeface="Merriweather"/>
              </a:rPr>
              <a:t>Legal Acts </a:t>
            </a:r>
          </a:p>
        </p:txBody>
      </p:sp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0" y="4114800"/>
            <a:ext cx="2714624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45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Merriweather"/>
              <a:buNone/>
            </a:pPr>
            <a:r>
              <a:rPr lang="en-US" sz="2800" b="0" i="0" u="none" strike="noStrike" cap="none" dirty="0">
                <a:solidFill>
                  <a:schemeClr val="dk2"/>
                </a:solidFill>
                <a:latin typeface="Sylfaen" pitchFamily="18" charset="0"/>
                <a:ea typeface="Merriweather"/>
                <a:cs typeface="Merriweather"/>
                <a:sym typeface="Merriweather"/>
              </a:rPr>
              <a:t>EU-Georgia Association Agreement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endParaRPr b="0" i="0" u="none" strike="noStrike" cap="none" dirty="0">
              <a:solidFill>
                <a:srgbClr val="7F7F7F"/>
              </a:solidFill>
              <a:latin typeface="Sylfaen" pitchFamily="18" charset="0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lang="en-US" b="0" i="0" u="sng" strike="noStrike" cap="none" dirty="0">
                <a:solidFill>
                  <a:srgbClr val="7F7F7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ea typeface="Merriweather"/>
                <a:cs typeface="Merriweather"/>
                <a:sym typeface="Merriweather"/>
              </a:rPr>
              <a:t>Environmental Obligations: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ct val="100000"/>
              <a:buNone/>
            </a:pPr>
            <a:endParaRPr lang="en-US" b="0" i="0" u="none" strike="noStrike" cap="none" dirty="0">
              <a:solidFill>
                <a:srgbClr val="7F7F7F"/>
              </a:solidFill>
              <a:latin typeface="Sylfaen" pitchFamily="18" charset="0"/>
              <a:ea typeface="Merriweather"/>
              <a:cs typeface="Merriweather"/>
              <a:sym typeface="Merriweather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</a:pPr>
            <a:r>
              <a:rPr lang="en-US" b="0" i="0" u="none" strike="noStrike" cap="none" dirty="0">
                <a:solidFill>
                  <a:srgbClr val="7F7F7F"/>
                </a:solidFill>
                <a:latin typeface="Sylfaen" pitchFamily="18" charset="0"/>
                <a:ea typeface="Merriweather"/>
                <a:cs typeface="Merriweather"/>
                <a:sym typeface="Merriweather"/>
              </a:rPr>
              <a:t>Establishment of the EIA and SEA System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</a:pPr>
            <a:r>
              <a:rPr lang="en-US" b="0" i="0" u="none" strike="noStrike" cap="none" dirty="0">
                <a:solidFill>
                  <a:srgbClr val="7F7F7F"/>
                </a:solidFill>
                <a:latin typeface="Sylfaen" pitchFamily="18" charset="0"/>
                <a:ea typeface="Merriweather"/>
                <a:cs typeface="Merriweather"/>
                <a:sym typeface="Merriweather"/>
              </a:rPr>
              <a:t>Establishment of the Effective Environmental Liability System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</a:pPr>
            <a:r>
              <a:rPr lang="en-US" b="1" i="0" u="none" strike="noStrike" cap="none" dirty="0">
                <a:solidFill>
                  <a:srgbClr val="7F7F7F"/>
                </a:solidFill>
                <a:latin typeface="Sylfaen" pitchFamily="18" charset="0"/>
                <a:ea typeface="Merriweather"/>
                <a:cs typeface="Merriweather"/>
                <a:sym typeface="Merriweather"/>
              </a:rPr>
              <a:t>Establishment of the effective mechanisms for Public participation in decision-making process</a:t>
            </a:r>
            <a:r>
              <a:rPr lang="en-US" b="0" i="0" u="none" strike="noStrike" cap="none" dirty="0">
                <a:solidFill>
                  <a:srgbClr val="7F7F7F"/>
                </a:solidFill>
                <a:latin typeface="Sylfaen" pitchFamily="18" charset="0"/>
                <a:ea typeface="Merriweather"/>
                <a:cs typeface="Merriweather"/>
                <a:sym typeface="Merriweather"/>
              </a:rPr>
              <a:t>, etc.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None/>
            </a:pPr>
            <a:endParaRPr b="0" i="0" u="none" strike="noStrike" cap="none" dirty="0">
              <a:solidFill>
                <a:srgbClr val="7F7F7F"/>
              </a:solidFill>
              <a:latin typeface="Sylfaen" pitchFamily="18" charset="0"/>
              <a:ea typeface="Merriweather"/>
              <a:cs typeface="Merriweather"/>
              <a:sym typeface="Merriweather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None/>
            </a:pPr>
            <a:endParaRPr b="0" i="0" u="none" strike="noStrike" cap="none" dirty="0">
              <a:solidFill>
                <a:srgbClr val="7F7F7F"/>
              </a:solidFill>
              <a:latin typeface="Sylfaen" pitchFamily="18" charset="0"/>
              <a:ea typeface="Merriweather"/>
              <a:cs typeface="Merriweather"/>
              <a:sym typeface="Merriweather"/>
            </a:endParaRPr>
          </a:p>
          <a:p>
            <a:pPr marL="342900" marR="0" lvl="0" indent="-342900" algn="l" rtl="0">
              <a:spcBef>
                <a:spcPts val="480"/>
              </a:spcBef>
              <a:buClr>
                <a:srgbClr val="7F7F7F"/>
              </a:buClr>
              <a:buSzPct val="100000"/>
              <a:buFont typeface="Arial"/>
              <a:buNone/>
            </a:pPr>
            <a:endParaRPr b="0" i="0" u="none" strike="noStrike" cap="none" dirty="0">
              <a:solidFill>
                <a:srgbClr val="7F7F7F"/>
              </a:solidFill>
              <a:latin typeface="Sylfaen" pitchFamily="18" charset="0"/>
              <a:ea typeface="Merriweather"/>
              <a:cs typeface="Merriweather"/>
              <a:sym typeface="Merriweather"/>
            </a:endParaRP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05400" y="1066799"/>
            <a:ext cx="3505200" cy="1905001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perspectiveRelaxedModerately"/>
            <a:lightRig rig="threePt" dir="t"/>
          </a:scene3d>
          <a:sp3d>
            <a:bevelT w="152400" h="50800" prst="softRound"/>
          </a:sp3d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19341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200" b="0" i="0" u="none" strike="noStrike" cap="none" dirty="0">
                <a:solidFill>
                  <a:schemeClr val="dk2"/>
                </a:solidFill>
                <a:latin typeface="Sylfaen" pitchFamily="18" charset="0"/>
                <a:sym typeface="Times New Roman"/>
              </a:rPr>
              <a:t>Draft Code of the Environmental Assessment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rgbClr val="7F7F7F"/>
              </a:solidFill>
              <a:latin typeface="Sylfaen" pitchFamily="18" charset="0"/>
              <a:sym typeface="Questrial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 b="0" i="0" u="sng" strike="noStrike" cap="none" dirty="0">
                <a:solidFill>
                  <a:srgbClr val="7F7F7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sym typeface="Questrial"/>
              </a:rPr>
              <a:t>Ensures early public participation in decision-making process </a:t>
            </a:r>
            <a:r>
              <a:rPr lang="en-US" sz="2400" b="0" i="0" u="sng" strike="noStrike" cap="none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sym typeface="Questrial"/>
              </a:rPr>
              <a:t>:</a:t>
            </a:r>
            <a:endParaRPr lang="en-US" sz="2400" b="0" i="0" u="sng" strike="noStrike" cap="none" dirty="0">
              <a:solidFill>
                <a:srgbClr val="7F7F7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  <a:sym typeface="Quest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rgbClr val="7F7F7F"/>
                </a:solidFill>
                <a:latin typeface="Sylfaen" pitchFamily="18" charset="0"/>
                <a:sym typeface="Questrial"/>
              </a:rPr>
              <a:t>Screening stage  </a:t>
            </a:r>
            <a:endParaRPr lang="en-US" sz="2400" b="0" i="0" u="none" strike="noStrike" cap="none" dirty="0">
              <a:solidFill>
                <a:srgbClr val="7F7F7F"/>
              </a:solidFill>
              <a:latin typeface="Sylfaen" pitchFamily="18" charset="0"/>
              <a:sym typeface="Quest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rgbClr val="7F7F7F"/>
                </a:solidFill>
                <a:latin typeface="Sylfaen" pitchFamily="18" charset="0"/>
                <a:sym typeface="Questrial"/>
              </a:rPr>
              <a:t>Scoping stage</a:t>
            </a:r>
            <a:endParaRPr lang="en-US" sz="2400" b="0" i="0" u="none" strike="noStrike" cap="none" dirty="0">
              <a:solidFill>
                <a:srgbClr val="7F7F7F"/>
              </a:solidFill>
              <a:latin typeface="Sylfaen" pitchFamily="18" charset="0"/>
              <a:sym typeface="Questrial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endParaRPr dirty="0">
              <a:latin typeface="Sylfaen" pitchFamily="18" charset="0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Options for expression of</a:t>
            </a:r>
            <a:r>
              <a:rPr lang="en-US" sz="2400" b="0" i="0" u="sng" strike="noStrike" cap="none" dirty="0">
                <a:solidFill>
                  <a:srgbClr val="7F7F7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sym typeface="Questrial"/>
              </a:rPr>
              <a:t> opinions: </a:t>
            </a:r>
          </a:p>
          <a:p>
            <a: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Questrial"/>
            </a:pPr>
            <a:r>
              <a:rPr lang="en-US" dirty="0">
                <a:latin typeface="Sylfaen" pitchFamily="18" charset="0"/>
              </a:rPr>
              <a:t>W</a:t>
            </a:r>
            <a:r>
              <a:rPr lang="en-US" sz="2400" b="0" i="0" u="none" strike="noStrike" cap="none" dirty="0">
                <a:solidFill>
                  <a:srgbClr val="7F7F7F"/>
                </a:solidFill>
                <a:latin typeface="Sylfaen" pitchFamily="18" charset="0"/>
                <a:sym typeface="Questrial"/>
              </a:rPr>
              <a:t>ritten statemen</a:t>
            </a:r>
            <a:r>
              <a:rPr lang="en-US" dirty="0">
                <a:latin typeface="Sylfaen" pitchFamily="18" charset="0"/>
              </a:rPr>
              <a:t>t</a:t>
            </a:r>
          </a:p>
          <a:p>
            <a:pPr marL="457200" marR="0" lvl="0" indent="-228600" algn="l" rtl="0">
              <a:spcBef>
                <a:spcPts val="480"/>
              </a:spcBef>
            </a:pPr>
            <a:r>
              <a:rPr lang="en-US" sz="2400" b="0" i="0" u="none" strike="noStrike" cap="none" dirty="0">
                <a:solidFill>
                  <a:srgbClr val="7F7F7F"/>
                </a:solidFill>
                <a:latin typeface="Sylfaen" pitchFamily="18" charset="0"/>
                <a:sym typeface="Questrial"/>
              </a:rPr>
              <a:t>Oral</a:t>
            </a:r>
            <a:r>
              <a:rPr lang="en-US" dirty="0">
                <a:latin typeface="Sylfaen" pitchFamily="18" charset="0"/>
              </a:rPr>
              <a:t> statement</a:t>
            </a:r>
          </a:p>
          <a:p>
            <a:pPr marL="457200" marR="0" lvl="0" indent="-228600" algn="l" rtl="0">
              <a:spcBef>
                <a:spcPts val="480"/>
              </a:spcBef>
            </a:pPr>
            <a:r>
              <a:rPr lang="en-US" dirty="0">
                <a:latin typeface="Sylfaen" pitchFamily="18" charset="0"/>
              </a:rPr>
              <a:t>Electronic statement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743200"/>
            <a:ext cx="3581400" cy="29718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perspectiveContrastingLeftFacing"/>
            <a:lightRig rig="threePt" dir="t"/>
          </a:scene3d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45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Merriweather"/>
              <a:buNone/>
            </a:pPr>
            <a:r>
              <a:rPr lang="en-US" sz="3200" b="0" i="0" u="none" strike="noStrike" cap="none" dirty="0">
                <a:solidFill>
                  <a:schemeClr val="dk2"/>
                </a:solidFill>
                <a:latin typeface="Sylfaen" pitchFamily="18" charset="0"/>
                <a:ea typeface="Merriweather"/>
                <a:cs typeface="Merriweather"/>
                <a:sym typeface="Merriweather"/>
              </a:rPr>
              <a:t>Draft Code of the Environmental Assessment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Establishes  the procedure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for public participation in decision-making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process: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b="1" dirty="0">
              <a:latin typeface="Sylfaen" pitchFamily="18" charset="0"/>
            </a:endParaRPr>
          </a:p>
          <a:p>
            <a:pPr marL="457200" marR="0" lvl="0" indent="-228600" algn="l" rtl="0">
              <a:spcBef>
                <a:spcPts val="0"/>
              </a:spcBef>
            </a:pPr>
            <a:r>
              <a:rPr lang="en-US" dirty="0">
                <a:latin typeface="Sylfaen" pitchFamily="18" charset="0"/>
              </a:rPr>
              <a:t>Options for public notification</a:t>
            </a:r>
          </a:p>
          <a:p>
            <a:pPr marL="457200" marR="0" lvl="0" indent="-228600" algn="l" rtl="0">
              <a:spcBef>
                <a:spcPts val="0"/>
              </a:spcBef>
            </a:pPr>
            <a:r>
              <a:rPr lang="en-US" dirty="0">
                <a:latin typeface="Sylfaen" pitchFamily="18" charset="0"/>
              </a:rPr>
              <a:t>access to relevant information</a:t>
            </a:r>
          </a:p>
          <a:p>
            <a:pPr marL="457200" marR="0" lvl="0" indent="-228600" algn="l" rtl="0">
              <a:spcBef>
                <a:spcPts val="0"/>
              </a:spcBef>
            </a:pPr>
            <a:r>
              <a:rPr lang="en-US" dirty="0">
                <a:latin typeface="Sylfaen" pitchFamily="18" charset="0"/>
              </a:rPr>
              <a:t>Justified decision</a:t>
            </a:r>
          </a:p>
          <a:p>
            <a:pPr marL="457200" marR="0" lvl="0" indent="-228600" algn="l" rtl="0">
              <a:spcBef>
                <a:spcPts val="0"/>
              </a:spcBef>
            </a:pPr>
            <a:endParaRPr dirty="0">
              <a:latin typeface="Sylfae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843528"/>
            <a:ext cx="2343150" cy="1952625"/>
          </a:xfrm>
          <a:prstGeom prst="rect">
            <a:avLst/>
          </a:prstGeom>
          <a:scene3d>
            <a:camera prst="perspectiveHeroicExtremeLeftFacing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dirty="0">
                <a:solidFill>
                  <a:schemeClr val="dk2"/>
                </a:solidFill>
                <a:latin typeface="Sylfaen" pitchFamily="18" charset="0"/>
                <a:sym typeface="Times New Roman"/>
              </a:rPr>
              <a:t>Challenges and </a:t>
            </a:r>
            <a:r>
              <a:rPr lang="en-US" sz="3600" b="0" i="0" u="none" strike="noStrike" cap="none" dirty="0" smtClean="0">
                <a:solidFill>
                  <a:schemeClr val="dk2"/>
                </a:solidFill>
                <a:latin typeface="Sylfaen" pitchFamily="18" charset="0"/>
                <a:sym typeface="Times New Roman"/>
              </a:rPr>
              <a:t>Means </a:t>
            </a:r>
            <a:r>
              <a:rPr lang="en-US" sz="3600" b="0" i="0" u="none" strike="noStrike" cap="none" dirty="0">
                <a:solidFill>
                  <a:schemeClr val="dk2"/>
                </a:solidFill>
                <a:latin typeface="Sylfaen" pitchFamily="18" charset="0"/>
                <a:sym typeface="Times New Roman"/>
              </a:rPr>
              <a:t>to </a:t>
            </a:r>
            <a:r>
              <a:rPr lang="en-US" sz="3600" b="0" i="0" u="none" strike="noStrike" cap="none" dirty="0" smtClean="0">
                <a:solidFill>
                  <a:schemeClr val="dk2"/>
                </a:solidFill>
                <a:latin typeface="Sylfaen" pitchFamily="18" charset="0"/>
                <a:sym typeface="Times New Roman"/>
              </a:rPr>
              <a:t>Tackle </a:t>
            </a:r>
            <a:r>
              <a:rPr lang="en-US" sz="3600" dirty="0">
                <a:latin typeface="Sylfaen" pitchFamily="18" charset="0"/>
              </a:rPr>
              <a:t>T</a:t>
            </a:r>
            <a:r>
              <a:rPr lang="en-US" sz="3600" b="0" i="0" u="none" strike="noStrike" cap="none" dirty="0" smtClean="0">
                <a:solidFill>
                  <a:schemeClr val="dk2"/>
                </a:solidFill>
                <a:latin typeface="Sylfaen" pitchFamily="18" charset="0"/>
                <a:sym typeface="Times New Roman"/>
              </a:rPr>
              <a:t>hem</a:t>
            </a:r>
            <a:endParaRPr lang="en-US" sz="3600" b="0" i="0" u="none" strike="noStrike" cap="none" dirty="0">
              <a:solidFill>
                <a:schemeClr val="dk2"/>
              </a:solidFill>
              <a:latin typeface="Sylfaen" pitchFamily="18" charset="0"/>
              <a:sym typeface="Times New Roman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25000"/>
              <a:buFont typeface="Arial"/>
              <a:buNone/>
            </a:pPr>
            <a:r>
              <a:rPr lang="en-US" sz="2000" b="0" i="0" u="sng" strike="noStrike" cap="none" dirty="0">
                <a:solidFill>
                  <a:srgbClr val="2626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sym typeface="Questrial"/>
              </a:rPr>
              <a:t>Challenges: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 smtClean="0">
                <a:solidFill>
                  <a:srgbClr val="262626"/>
                </a:solidFill>
                <a:latin typeface="Sylfaen" pitchFamily="18" charset="0"/>
                <a:sym typeface="Questrial"/>
              </a:rPr>
              <a:t>Lack of </a:t>
            </a:r>
            <a:r>
              <a:rPr lang="en-US" sz="2000" dirty="0" smtClean="0">
                <a:solidFill>
                  <a:srgbClr val="262626"/>
                </a:solidFill>
                <a:latin typeface="Sylfaen" pitchFamily="18" charset="0"/>
              </a:rPr>
              <a:t>public awareness</a:t>
            </a:r>
            <a:endParaRPr lang="en-US" sz="2000" b="0" i="0" u="none" strike="noStrike" cap="none" dirty="0">
              <a:solidFill>
                <a:srgbClr val="262626"/>
              </a:solidFill>
              <a:latin typeface="Sylfaen" pitchFamily="18" charset="0"/>
              <a:sym typeface="Quest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262626"/>
                </a:solidFill>
                <a:latin typeface="Sylfaen" pitchFamily="18" charset="0"/>
                <a:sym typeface="Questrial"/>
              </a:rPr>
              <a:t>Lack of </a:t>
            </a:r>
            <a:r>
              <a:rPr lang="en-US" sz="2000" b="0" i="0" u="none" strike="noStrike" cap="none" dirty="0" smtClean="0">
                <a:solidFill>
                  <a:srgbClr val="262626"/>
                </a:solidFill>
                <a:latin typeface="Sylfaen" pitchFamily="18" charset="0"/>
                <a:sym typeface="Questrial"/>
              </a:rPr>
              <a:t>capacity</a:t>
            </a:r>
            <a:endParaRPr lang="en-US" sz="2000" b="0" i="0" u="none" strike="noStrike" cap="none" dirty="0">
              <a:solidFill>
                <a:srgbClr val="262626"/>
              </a:solidFill>
              <a:latin typeface="Sylfaen" pitchFamily="18" charset="0"/>
              <a:sym typeface="Questrial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262626"/>
              </a:buClr>
              <a:buSzPct val="100000"/>
              <a:buNone/>
            </a:pPr>
            <a:endParaRPr lang="en-US" sz="2000" b="0" i="0" u="none" strike="noStrike" cap="none" dirty="0">
              <a:solidFill>
                <a:srgbClr val="262626"/>
              </a:solidFill>
              <a:latin typeface="Sylfaen" pitchFamily="18" charset="0"/>
              <a:sym typeface="Questrial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262626"/>
              </a:buClr>
              <a:buSzPct val="25000"/>
              <a:buFont typeface="Arial"/>
              <a:buNone/>
            </a:pPr>
            <a:r>
              <a:rPr lang="en-US" sz="2000" b="0" i="0" u="sng" strike="noStrike" cap="none" dirty="0">
                <a:solidFill>
                  <a:srgbClr val="2626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sym typeface="Questrial"/>
              </a:rPr>
              <a:t>Means: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262626"/>
                </a:solidFill>
                <a:latin typeface="Sylfaen" pitchFamily="18" charset="0"/>
                <a:sym typeface="Questrial"/>
              </a:rPr>
              <a:t>Raising of the public awareness:</a:t>
            </a:r>
          </a:p>
          <a:p>
            <a:pPr marR="0" lvl="0" indent="-342900" algn="l" rtl="0">
              <a:spcBef>
                <a:spcPts val="36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ourier New" pitchFamily="49" charset="0"/>
              <a:buChar char="o"/>
            </a:pPr>
            <a:r>
              <a:rPr lang="en-US" sz="1800" b="0" i="0" u="none" strike="noStrike" cap="none" dirty="0" smtClean="0">
                <a:solidFill>
                  <a:srgbClr val="262626"/>
                </a:solidFill>
                <a:latin typeface="Sylfaen" pitchFamily="18" charset="0"/>
                <a:sym typeface="Questrial"/>
              </a:rPr>
              <a:t>Trainings</a:t>
            </a:r>
            <a:endParaRPr lang="en-US" sz="1800" b="0" i="0" u="none" strike="noStrike" cap="none" dirty="0">
              <a:solidFill>
                <a:srgbClr val="262626"/>
              </a:solidFill>
              <a:latin typeface="Sylfaen" pitchFamily="18" charset="0"/>
              <a:sym typeface="Questrial"/>
            </a:endParaRP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ourier New" pitchFamily="49" charset="0"/>
              <a:buChar char="o"/>
            </a:pPr>
            <a:r>
              <a:rPr lang="en-US" sz="1800" b="0" i="0" u="none" strike="noStrike" cap="none" dirty="0">
                <a:solidFill>
                  <a:srgbClr val="262626"/>
                </a:solidFill>
                <a:latin typeface="Sylfaen" pitchFamily="18" charset="0"/>
                <a:sym typeface="Questrial"/>
              </a:rPr>
              <a:t>Lectures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ourier New" pitchFamily="49" charset="0"/>
              <a:buChar char="o"/>
            </a:pPr>
            <a:r>
              <a:rPr lang="en-US" sz="1800" b="0" i="0" u="none" strike="noStrike" cap="none" dirty="0">
                <a:solidFill>
                  <a:srgbClr val="262626"/>
                </a:solidFill>
                <a:latin typeface="Sylfaen" pitchFamily="18" charset="0"/>
                <a:sym typeface="Questrial"/>
              </a:rPr>
              <a:t>consultative meetings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262626"/>
                </a:solidFill>
                <a:latin typeface="Sylfaen" pitchFamily="18" charset="0"/>
                <a:sym typeface="Questrial"/>
              </a:rPr>
              <a:t>Capacity building of the relevant staff</a:t>
            </a: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Sylfaen" pitchFamily="18" charset="0"/>
              <a:sym typeface="Quest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Noto Sans Symbols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Sylfaen" pitchFamily="18" charset="0"/>
              <a:sym typeface="Quest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Noto Sans Symbols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Sylfaen" pitchFamily="18" charset="0"/>
              <a:sym typeface="Questrial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Sylfaen" pitchFamily="18" charset="0"/>
              <a:sym typeface="Quest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Sylfaen" pitchFamily="18" charset="0"/>
              <a:sym typeface="Questrial"/>
            </a:endParaRPr>
          </a:p>
          <a:p>
            <a:pPr marL="342900" marR="0" lvl="0" indent="-342900" algn="l" rtl="0">
              <a:spcBef>
                <a:spcPts val="48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Sylfaen" pitchFamily="18" charset="0"/>
              <a:sym typeface="Quest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676401"/>
            <a:ext cx="2286000" cy="3428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800" b="0" i="0" u="none" strike="noStrike" cap="none" dirty="0" smtClean="0">
                <a:solidFill>
                  <a:schemeClr val="dk2"/>
                </a:solidFill>
                <a:latin typeface="Sylfaen" pitchFamily="18" charset="0"/>
                <a:sym typeface="Times New Roman"/>
              </a:rPr>
              <a:t>.</a:t>
            </a:r>
            <a:endParaRPr lang="en-US" sz="800" b="0" i="0" u="none" strike="noStrike" cap="none" dirty="0">
              <a:solidFill>
                <a:schemeClr val="dk2"/>
              </a:solidFill>
              <a:latin typeface="Sylfaen" pitchFamily="18" charset="0"/>
              <a:sym typeface="Times New Roman"/>
            </a:endParaRP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 algn="ctr">
              <a:spcBef>
                <a:spcPts val="0"/>
              </a:spcBef>
              <a:buNone/>
            </a:pPr>
            <a:endParaRPr lang="en-US" sz="4000" dirty="0" smtClean="0">
              <a:solidFill>
                <a:schemeClr val="dk2"/>
              </a:solidFill>
              <a:latin typeface="Sylfaen" pitchFamily="18" charset="0"/>
              <a:sym typeface="Times New Roman"/>
            </a:endParaRPr>
          </a:p>
          <a:p>
            <a:pPr lvl="0" indent="-342900" algn="ctr">
              <a:spcBef>
                <a:spcPts val="0"/>
              </a:spcBef>
              <a:buNone/>
            </a:pPr>
            <a:endParaRPr lang="en-US" sz="4000" dirty="0">
              <a:solidFill>
                <a:schemeClr val="dk2"/>
              </a:solidFill>
              <a:latin typeface="Sylfaen" pitchFamily="18" charset="0"/>
              <a:sym typeface="Times New Roman"/>
            </a:endParaRPr>
          </a:p>
          <a:p>
            <a:pPr lvl="0" indent="-342900" algn="ctr">
              <a:spcBef>
                <a:spcPts val="0"/>
              </a:spcBef>
              <a:buNone/>
            </a:pPr>
            <a:r>
              <a:rPr lang="en-US" sz="4000" dirty="0" smtClean="0">
                <a:solidFill>
                  <a:schemeClr val="dk2"/>
                </a:solidFill>
                <a:latin typeface="Sylfaen" pitchFamily="18" charset="0"/>
                <a:sym typeface="Times New Roman"/>
              </a:rPr>
              <a:t>Thank You </a:t>
            </a:r>
            <a:r>
              <a:rPr lang="en-US" sz="4000" dirty="0">
                <a:solidFill>
                  <a:schemeClr val="dk2"/>
                </a:solidFill>
                <a:latin typeface="Sylfaen" pitchFamily="18" charset="0"/>
                <a:sym typeface="Times New Roman"/>
              </a:rPr>
              <a:t>for </a:t>
            </a:r>
            <a:r>
              <a:rPr lang="en-US" sz="4000" dirty="0" smtClean="0">
                <a:solidFill>
                  <a:schemeClr val="dk2"/>
                </a:solidFill>
                <a:latin typeface="Sylfaen" pitchFamily="18" charset="0"/>
                <a:sym typeface="Times New Roman"/>
              </a:rPr>
              <a:t>Your Kind Attention!</a:t>
            </a:r>
            <a:endParaRPr sz="4000" b="0" i="0" u="none" strike="noStrike" cap="none" dirty="0">
              <a:solidFill>
                <a:srgbClr val="7F7F7F"/>
              </a:solidFill>
              <a:sym typeface="Quest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657600"/>
            <a:ext cx="51054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Executive">
  <a:themeElements>
    <a:clrScheme name="Executive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169</Words>
  <Application>Microsoft Office PowerPoint</Application>
  <PresentationFormat>On-screen Show (4:3)</PresentationFormat>
  <Paragraphs>52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Merriweather</vt:lpstr>
      <vt:lpstr>Times New Roman</vt:lpstr>
      <vt:lpstr>Courier New</vt:lpstr>
      <vt:lpstr>Questrial</vt:lpstr>
      <vt:lpstr>Sylfaen</vt:lpstr>
      <vt:lpstr>Noto Sans Symbols</vt:lpstr>
      <vt:lpstr>Executive</vt:lpstr>
      <vt:lpstr>Early public participation In Decision-Making Process  </vt:lpstr>
      <vt:lpstr>Existing legislation</vt:lpstr>
      <vt:lpstr>EU-Georgia Association Agreement</vt:lpstr>
      <vt:lpstr>Draft Code of the Environmental Assessment</vt:lpstr>
      <vt:lpstr>Draft Code of the Environmental Assessment</vt:lpstr>
      <vt:lpstr>Challenges and Means to Tackle Them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public participation In Decision-Making Process</dc:title>
  <dc:creator>VERONIKE</dc:creator>
  <cp:lastModifiedBy>nanuka</cp:lastModifiedBy>
  <cp:revision>15</cp:revision>
  <dcterms:modified xsi:type="dcterms:W3CDTF">2016-02-05T08:09:34Z</dcterms:modified>
</cp:coreProperties>
</file>