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10" name="Pravouhlý trojuho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sk-SK" smtClean="0"/>
              <a:t>Upravte štýly predlohy textu</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k-SK" smtClean="0"/>
              <a:t>Upravte štýl predlohy podnadpisov</a:t>
            </a:r>
            <a:endParaRPr kumimoji="0" lang="en-US"/>
          </a:p>
        </p:txBody>
      </p:sp>
      <p:grpSp>
        <p:nvGrpSpPr>
          <p:cNvPr id="2" name="Skupina 1"/>
          <p:cNvGrpSpPr/>
          <p:nvPr/>
        </p:nvGrpSpPr>
        <p:grpSpPr>
          <a:xfrm>
            <a:off x="-3765" y="4953000"/>
            <a:ext cx="9147765" cy="1912088"/>
            <a:chOff x="-3765" y="4832896"/>
            <a:chExt cx="9147765" cy="2032192"/>
          </a:xfrm>
        </p:grpSpPr>
        <p:sp>
          <p:nvSpPr>
            <p:cNvPr id="7" name="Voľná form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oľná form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oľná form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ovná spojnica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dátumu 29"/>
          <p:cNvSpPr>
            <a:spLocks noGrp="1"/>
          </p:cNvSpPr>
          <p:nvPr>
            <p:ph type="dt" sz="half" idx="10"/>
          </p:nvPr>
        </p:nvSpPr>
        <p:spPr/>
        <p:txBody>
          <a:bodyPr/>
          <a:lstStyle>
            <a:lvl1pPr>
              <a:defRPr>
                <a:solidFill>
                  <a:srgbClr val="FFFFFF"/>
                </a:solidFill>
              </a:defRPr>
            </a:lvl1pPr>
            <a:extLst/>
          </a:lstStyle>
          <a:p>
            <a:fld id="{60831408-BE55-4448-B863-D2423609E09E}" type="datetimeFigureOut">
              <a:rPr lang="sk-SK" smtClean="0"/>
              <a:t>2. 2. 2016</a:t>
            </a:fld>
            <a:endParaRPr lang="sk-SK"/>
          </a:p>
        </p:txBody>
      </p:sp>
      <p:sp>
        <p:nvSpPr>
          <p:cNvPr id="19" name="Zástupný symbol päty 18"/>
          <p:cNvSpPr>
            <a:spLocks noGrp="1"/>
          </p:cNvSpPr>
          <p:nvPr>
            <p:ph type="ftr" sz="quarter" idx="11"/>
          </p:nvPr>
        </p:nvSpPr>
        <p:spPr/>
        <p:txBody>
          <a:bodyPr/>
          <a:lstStyle>
            <a:lvl1pPr>
              <a:defRPr>
                <a:solidFill>
                  <a:schemeClr val="accent1">
                    <a:tint val="20000"/>
                  </a:schemeClr>
                </a:solidFill>
              </a:defRPr>
            </a:lvl1pPr>
            <a:extLst/>
          </a:lstStyle>
          <a:p>
            <a:endParaRPr lang="sk-SK"/>
          </a:p>
        </p:txBody>
      </p:sp>
      <p:sp>
        <p:nvSpPr>
          <p:cNvPr id="27" name="Zástupný symbol čísla snímky 26"/>
          <p:cNvSpPr>
            <a:spLocks noGrp="1"/>
          </p:cNvSpPr>
          <p:nvPr>
            <p:ph type="sldNum" sz="quarter" idx="12"/>
          </p:nvPr>
        </p:nvSpPr>
        <p:spPr/>
        <p:txBody>
          <a:bodyPr/>
          <a:lstStyle>
            <a:lvl1pPr>
              <a:defRPr>
                <a:solidFill>
                  <a:srgbClr val="FFFFFF"/>
                </a:solidFill>
              </a:defRPr>
            </a:lvl1pPr>
            <a:extLst/>
          </a:lstStyle>
          <a:p>
            <a:fld id="{62983EBF-C367-4F89-BFF0-60ED134ACCF2}" type="slidenum">
              <a:rPr lang="sk-SK" smtClean="0"/>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a:xfrm>
            <a:off x="457200" y="1481329"/>
            <a:ext cx="8229600" cy="4386071"/>
          </a:xfrm>
        </p:spPr>
        <p:txBody>
          <a:bodyPr vert="eaVert"/>
          <a:lstStyle>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60831408-BE55-4448-B863-D2423609E09E}" type="datetimeFigureOut">
              <a:rPr lang="sk-SK" smtClean="0"/>
              <a:t>2. 2. 2016</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62983EBF-C367-4F89-BFF0-60ED134ACCF2}"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844013" y="274640"/>
            <a:ext cx="1777470" cy="5592761"/>
          </a:xfrm>
        </p:spPr>
        <p:txBody>
          <a:bodyPr vert="eaVert"/>
          <a:lstStyle>
            <a:extLst/>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a:xfrm>
            <a:off x="457200" y="274641"/>
            <a:ext cx="6324600" cy="5592760"/>
          </a:xfrm>
        </p:spPr>
        <p:txBody>
          <a:bodyPr vert="eaVert"/>
          <a:lstStyle>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60831408-BE55-4448-B863-D2423609E09E}" type="datetimeFigureOut">
              <a:rPr lang="sk-SK" smtClean="0"/>
              <a:t>2. 2. 2016</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62983EBF-C367-4F89-BFF0-60ED134ACCF2}"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lstStyle>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60831408-BE55-4448-B863-D2423609E09E}" type="datetimeFigureOut">
              <a:rPr lang="sk-SK" smtClean="0"/>
              <a:t>2. 2. 2016</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62983EBF-C367-4F89-BFF0-60ED134ACCF2}" type="slidenum">
              <a:rPr lang="sk-SK" smtClean="0"/>
              <a:t>‹#›</a:t>
            </a:fld>
            <a:endParaRPr lang="sk-SK"/>
          </a:p>
        </p:txBody>
      </p:sp>
      <p:sp>
        <p:nvSpPr>
          <p:cNvPr id="7" name="Nadpis 6"/>
          <p:cNvSpPr>
            <a:spLocks noGrp="1"/>
          </p:cNvSpPr>
          <p:nvPr>
            <p:ph type="title"/>
          </p:nvPr>
        </p:nvSpPr>
        <p:spPr/>
        <p:txBody>
          <a:bodyPr rtlCol="0"/>
          <a:lstStyle>
            <a:extLst/>
          </a:lstStyle>
          <a:p>
            <a:r>
              <a:rPr kumimoji="0" lang="sk-SK" smtClean="0"/>
              <a:t>Upravte štýly predlohy textu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sk-SK" smtClean="0"/>
              <a:t>Upravte štýly predlohy textu</a:t>
            </a:r>
            <a:endParaRPr kumimoji="0" lang="en-US"/>
          </a:p>
        </p:txBody>
      </p:sp>
      <p:sp>
        <p:nvSpPr>
          <p:cNvPr id="3" name="Zástupný symbol tex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k-SK" smtClean="0"/>
              <a:t>Upravte štýl predlohy textu.</a:t>
            </a:r>
          </a:p>
        </p:txBody>
      </p:sp>
      <p:sp>
        <p:nvSpPr>
          <p:cNvPr id="4" name="Zástupný symbol dátumu 3"/>
          <p:cNvSpPr>
            <a:spLocks noGrp="1"/>
          </p:cNvSpPr>
          <p:nvPr>
            <p:ph type="dt" sz="half" idx="10"/>
          </p:nvPr>
        </p:nvSpPr>
        <p:spPr/>
        <p:txBody>
          <a:bodyPr/>
          <a:lstStyle>
            <a:extLst/>
          </a:lstStyle>
          <a:p>
            <a:fld id="{60831408-BE55-4448-B863-D2423609E09E}" type="datetimeFigureOut">
              <a:rPr lang="sk-SK" smtClean="0"/>
              <a:t>2. 2. 2016</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62983EBF-C367-4F89-BFF0-60ED134ACCF2}" type="slidenum">
              <a:rPr lang="sk-SK" smtClean="0"/>
              <a:t>‹#›</a:t>
            </a:fld>
            <a:endParaRPr lang="sk-SK"/>
          </a:p>
        </p:txBody>
      </p:sp>
      <p:sp>
        <p:nvSpPr>
          <p:cNvPr id="7" name="Výlož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Výlož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obsah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extLst/>
          </a:lstStyle>
          <a:p>
            <a:fld id="{60831408-BE55-4448-B863-D2423609E09E}" type="datetimeFigureOut">
              <a:rPr lang="sk-SK" smtClean="0"/>
              <a:t>2. 2. 2016</a:t>
            </a:fld>
            <a:endParaRPr lang="sk-SK"/>
          </a:p>
        </p:txBody>
      </p:sp>
      <p:sp>
        <p:nvSpPr>
          <p:cNvPr id="6" name="Zástupný symbol päty 5"/>
          <p:cNvSpPr>
            <a:spLocks noGrp="1"/>
          </p:cNvSpPr>
          <p:nvPr>
            <p:ph type="ftr" sz="quarter" idx="11"/>
          </p:nvPr>
        </p:nvSpPr>
        <p:spPr/>
        <p:txBody>
          <a:bodyPr/>
          <a:lstStyle>
            <a:extLst/>
          </a:lstStyle>
          <a:p>
            <a:endParaRPr lang="sk-SK"/>
          </a:p>
        </p:txBody>
      </p:sp>
      <p:sp>
        <p:nvSpPr>
          <p:cNvPr id="7" name="Zástupný symbol čísla snímky 6"/>
          <p:cNvSpPr>
            <a:spLocks noGrp="1"/>
          </p:cNvSpPr>
          <p:nvPr>
            <p:ph type="sldNum" sz="quarter" idx="12"/>
          </p:nvPr>
        </p:nvSpPr>
        <p:spPr/>
        <p:txBody>
          <a:bodyPr/>
          <a:lstStyle>
            <a:extLst/>
          </a:lstStyle>
          <a:p>
            <a:fld id="{62983EBF-C367-4F89-BFF0-60ED134ACCF2}" type="slidenum">
              <a:rPr lang="sk-SK" smtClean="0"/>
              <a:t>‹#›</a:t>
            </a:fld>
            <a:endParaRPr lang="sk-SK"/>
          </a:p>
        </p:txBody>
      </p:sp>
      <p:sp>
        <p:nvSpPr>
          <p:cNvPr id="8" name="Nadpis 7"/>
          <p:cNvSpPr>
            <a:spLocks noGrp="1"/>
          </p:cNvSpPr>
          <p:nvPr>
            <p:ph type="title"/>
          </p:nvPr>
        </p:nvSpPr>
        <p:spPr/>
        <p:txBody>
          <a:bodyPr rtlCol="0"/>
          <a:lstStyle>
            <a:extLst/>
          </a:lstStyle>
          <a:p>
            <a:r>
              <a:rPr kumimoji="0" lang="sk-SK" smtClean="0"/>
              <a:t>Upravte štýly predlohy textu</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anie">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sk-SK" smtClean="0"/>
              <a:t>Upravte štýly predlohy textu</a:t>
            </a:r>
            <a:endParaRPr kumimoji="0" lang="en-US"/>
          </a:p>
        </p:txBody>
      </p:sp>
      <p:sp>
        <p:nvSpPr>
          <p:cNvPr id="3" name="Zástupný symbol tex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k-SK" smtClean="0"/>
              <a:t>Upravte štýl predlohy textu.</a:t>
            </a:r>
          </a:p>
        </p:txBody>
      </p:sp>
      <p:sp>
        <p:nvSpPr>
          <p:cNvPr id="4" name="Zástupný symbol tex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k-SK" smtClean="0"/>
              <a:t>Upravte štýl predlohy textu.</a:t>
            </a:r>
          </a:p>
        </p:txBody>
      </p:sp>
      <p:sp>
        <p:nvSpPr>
          <p:cNvPr id="5" name="Zástupný symbol obsah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p:txBody>
          <a:bodyPr/>
          <a:lstStyle>
            <a:extLst/>
          </a:lstStyle>
          <a:p>
            <a:fld id="{60831408-BE55-4448-B863-D2423609E09E}" type="datetimeFigureOut">
              <a:rPr lang="sk-SK" smtClean="0"/>
              <a:t>2. 2. 2016</a:t>
            </a:fld>
            <a:endParaRPr lang="sk-SK"/>
          </a:p>
        </p:txBody>
      </p:sp>
      <p:sp>
        <p:nvSpPr>
          <p:cNvPr id="8" name="Zástupný symbol päty 7"/>
          <p:cNvSpPr>
            <a:spLocks noGrp="1"/>
          </p:cNvSpPr>
          <p:nvPr>
            <p:ph type="ftr" sz="quarter" idx="11"/>
          </p:nvPr>
        </p:nvSpPr>
        <p:spPr/>
        <p:txBody>
          <a:bodyPr/>
          <a:lstStyle>
            <a:extLst/>
          </a:lstStyle>
          <a:p>
            <a:endParaRPr lang="sk-SK"/>
          </a:p>
        </p:txBody>
      </p:sp>
      <p:sp>
        <p:nvSpPr>
          <p:cNvPr id="9" name="Zástupný symbol čísla snímky 8"/>
          <p:cNvSpPr>
            <a:spLocks noGrp="1"/>
          </p:cNvSpPr>
          <p:nvPr>
            <p:ph type="sldNum" sz="quarter" idx="12"/>
          </p:nvPr>
        </p:nvSpPr>
        <p:spPr/>
        <p:txBody>
          <a:bodyPr/>
          <a:lstStyle>
            <a:extLst/>
          </a:lstStyle>
          <a:p>
            <a:fld id="{62983EBF-C367-4F89-BFF0-60ED134ACCF2}" type="slidenum">
              <a:rPr lang="sk-SK" smtClean="0"/>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bg>
      <p:bgRef idx="1002">
        <a:schemeClr val="bg1"/>
      </p:bgRef>
    </p:bg>
    <p:spTree>
      <p:nvGrpSpPr>
        <p:cNvPr id="1" name=""/>
        <p:cNvGrpSpPr/>
        <p:nvPr/>
      </p:nvGrpSpPr>
      <p:grpSpPr>
        <a:xfrm>
          <a:off x="0" y="0"/>
          <a:ext cx="0" cy="0"/>
          <a:chOff x="0" y="0"/>
          <a:chExt cx="0" cy="0"/>
        </a:xfrm>
      </p:grpSpPr>
      <p:sp>
        <p:nvSpPr>
          <p:cNvPr id="3" name="Zástupný symbol dátumu 2"/>
          <p:cNvSpPr>
            <a:spLocks noGrp="1"/>
          </p:cNvSpPr>
          <p:nvPr>
            <p:ph type="dt" sz="half" idx="10"/>
          </p:nvPr>
        </p:nvSpPr>
        <p:spPr/>
        <p:txBody>
          <a:bodyPr/>
          <a:lstStyle>
            <a:extLst/>
          </a:lstStyle>
          <a:p>
            <a:fld id="{60831408-BE55-4448-B863-D2423609E09E}" type="datetimeFigureOut">
              <a:rPr lang="sk-SK" smtClean="0"/>
              <a:t>2. 2. 2016</a:t>
            </a:fld>
            <a:endParaRPr lang="sk-SK"/>
          </a:p>
        </p:txBody>
      </p:sp>
      <p:sp>
        <p:nvSpPr>
          <p:cNvPr id="4" name="Zástupný symbol päty 3"/>
          <p:cNvSpPr>
            <a:spLocks noGrp="1"/>
          </p:cNvSpPr>
          <p:nvPr>
            <p:ph type="ftr" sz="quarter" idx="11"/>
          </p:nvPr>
        </p:nvSpPr>
        <p:spPr/>
        <p:txBody>
          <a:bodyPr/>
          <a:lstStyle>
            <a:extLst/>
          </a:lstStyle>
          <a:p>
            <a:endParaRPr lang="sk-SK"/>
          </a:p>
        </p:txBody>
      </p:sp>
      <p:sp>
        <p:nvSpPr>
          <p:cNvPr id="5" name="Zástupný symbol čísla snímky 4"/>
          <p:cNvSpPr>
            <a:spLocks noGrp="1"/>
          </p:cNvSpPr>
          <p:nvPr>
            <p:ph type="sldNum" sz="quarter" idx="12"/>
          </p:nvPr>
        </p:nvSpPr>
        <p:spPr/>
        <p:txBody>
          <a:bodyPr/>
          <a:lstStyle>
            <a:extLst/>
          </a:lstStyle>
          <a:p>
            <a:fld id="{62983EBF-C367-4F89-BFF0-60ED134ACCF2}" type="slidenum">
              <a:rPr lang="sk-SK" smtClean="0"/>
              <a:t>‹#›</a:t>
            </a:fld>
            <a:endParaRPr lang="sk-SK"/>
          </a:p>
        </p:txBody>
      </p:sp>
      <p:sp>
        <p:nvSpPr>
          <p:cNvPr id="6" name="Nadpis 5"/>
          <p:cNvSpPr>
            <a:spLocks noGrp="1"/>
          </p:cNvSpPr>
          <p:nvPr>
            <p:ph type="title"/>
          </p:nvPr>
        </p:nvSpPr>
        <p:spPr/>
        <p:txBody>
          <a:bodyPr rtlCol="0"/>
          <a:lstStyle>
            <a:extLst/>
          </a:lstStyle>
          <a:p>
            <a:r>
              <a:rPr kumimoji="0" lang="sk-SK" smtClean="0"/>
              <a:t>Upravte štýly predlohy textu</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extLst/>
          </a:lstStyle>
          <a:p>
            <a:fld id="{60831408-BE55-4448-B863-D2423609E09E}" type="datetimeFigureOut">
              <a:rPr lang="sk-SK" smtClean="0"/>
              <a:t>2. 2. 2016</a:t>
            </a:fld>
            <a:endParaRPr lang="sk-SK"/>
          </a:p>
        </p:txBody>
      </p:sp>
      <p:sp>
        <p:nvSpPr>
          <p:cNvPr id="3" name="Zástupný symbol päty 2"/>
          <p:cNvSpPr>
            <a:spLocks noGrp="1"/>
          </p:cNvSpPr>
          <p:nvPr>
            <p:ph type="ftr" sz="quarter" idx="11"/>
          </p:nvPr>
        </p:nvSpPr>
        <p:spPr/>
        <p:txBody>
          <a:bodyPr/>
          <a:lstStyle>
            <a:extLst/>
          </a:lstStyle>
          <a:p>
            <a:endParaRPr lang="sk-SK"/>
          </a:p>
        </p:txBody>
      </p:sp>
      <p:sp>
        <p:nvSpPr>
          <p:cNvPr id="4" name="Zástupný symbol čísla snímky 3"/>
          <p:cNvSpPr>
            <a:spLocks noGrp="1"/>
          </p:cNvSpPr>
          <p:nvPr>
            <p:ph type="sldNum" sz="quarter" idx="12"/>
          </p:nvPr>
        </p:nvSpPr>
        <p:spPr/>
        <p:txBody>
          <a:bodyPr/>
          <a:lstStyle>
            <a:extLst/>
          </a:lstStyle>
          <a:p>
            <a:fld id="{62983EBF-C367-4F89-BFF0-60ED134ACCF2}"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sk-SK" smtClean="0"/>
              <a:t>Upravte štýly predlohy textu</a:t>
            </a:r>
            <a:endParaRPr kumimoji="0" lang="en-US"/>
          </a:p>
        </p:txBody>
      </p:sp>
      <p:sp>
        <p:nvSpPr>
          <p:cNvPr id="3" name="Zástupný symbol tex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sk-SK" smtClean="0"/>
              <a:t>Upravte štýl predlohy textu.</a:t>
            </a:r>
          </a:p>
        </p:txBody>
      </p:sp>
      <p:sp>
        <p:nvSpPr>
          <p:cNvPr id="4" name="Zástupný symbol obsah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a:xfrm>
            <a:off x="6727032" y="6407944"/>
            <a:ext cx="1920240" cy="365760"/>
          </a:xfrm>
        </p:spPr>
        <p:txBody>
          <a:bodyPr/>
          <a:lstStyle>
            <a:extLst/>
          </a:lstStyle>
          <a:p>
            <a:fld id="{60831408-BE55-4448-B863-D2423609E09E}" type="datetimeFigureOut">
              <a:rPr lang="sk-SK" smtClean="0"/>
              <a:t>2. 2. 2016</a:t>
            </a:fld>
            <a:endParaRPr lang="sk-SK"/>
          </a:p>
        </p:txBody>
      </p:sp>
      <p:sp>
        <p:nvSpPr>
          <p:cNvPr id="6" name="Zástupný symbol päty 5"/>
          <p:cNvSpPr>
            <a:spLocks noGrp="1"/>
          </p:cNvSpPr>
          <p:nvPr>
            <p:ph type="ftr" sz="quarter" idx="11"/>
          </p:nvPr>
        </p:nvSpPr>
        <p:spPr/>
        <p:txBody>
          <a:bodyPr/>
          <a:lstStyle>
            <a:extLst/>
          </a:lstStyle>
          <a:p>
            <a:endParaRPr lang="sk-SK"/>
          </a:p>
        </p:txBody>
      </p:sp>
      <p:sp>
        <p:nvSpPr>
          <p:cNvPr id="7" name="Zástupný symbol čísla snímky 6"/>
          <p:cNvSpPr>
            <a:spLocks noGrp="1"/>
          </p:cNvSpPr>
          <p:nvPr>
            <p:ph type="sldNum" sz="quarter" idx="12"/>
          </p:nvPr>
        </p:nvSpPr>
        <p:spPr/>
        <p:txBody>
          <a:bodyPr/>
          <a:lstStyle>
            <a:extLst/>
          </a:lstStyle>
          <a:p>
            <a:fld id="{62983EBF-C367-4F89-BFF0-60ED134ACCF2}" type="slidenum">
              <a:rPr lang="sk-SK" smtClean="0"/>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bg>
      <p:bgRef idx="1002">
        <a:schemeClr val="bg1"/>
      </p:bgRef>
    </p:bg>
    <p:spTree>
      <p:nvGrpSpPr>
        <p:cNvPr id="1" name=""/>
        <p:cNvGrpSpPr/>
        <p:nvPr/>
      </p:nvGrpSpPr>
      <p:grpSpPr>
        <a:xfrm>
          <a:off x="0" y="0"/>
          <a:ext cx="0" cy="0"/>
          <a:chOff x="0" y="0"/>
          <a:chExt cx="0" cy="0"/>
        </a:xfrm>
      </p:grpSpPr>
      <p:sp>
        <p:nvSpPr>
          <p:cNvPr id="4" name="Zástupný symbol tex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sk-SK" smtClean="0"/>
              <a:t>Upravte štýl predlohy textu.</a:t>
            </a:r>
          </a:p>
        </p:txBody>
      </p:sp>
      <p:sp>
        <p:nvSpPr>
          <p:cNvPr id="3" name="Zástupný symbol obrázka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sk-SK" smtClean="0"/>
              <a:t>Ak chcete pridať obrázok, kliknite na ikonu</a:t>
            </a:r>
            <a:endParaRPr kumimoji="0" lang="en-US" dirty="0"/>
          </a:p>
        </p:txBody>
      </p:sp>
      <p:sp>
        <p:nvSpPr>
          <p:cNvPr id="5" name="Zástupný symbol dátumu 4"/>
          <p:cNvSpPr>
            <a:spLocks noGrp="1"/>
          </p:cNvSpPr>
          <p:nvPr>
            <p:ph type="dt" sz="half" idx="10"/>
          </p:nvPr>
        </p:nvSpPr>
        <p:spPr/>
        <p:txBody>
          <a:bodyPr/>
          <a:lstStyle>
            <a:lvl1pPr>
              <a:defRPr>
                <a:solidFill>
                  <a:schemeClr val="tx1"/>
                </a:solidFill>
              </a:defRPr>
            </a:lvl1pPr>
            <a:extLst/>
          </a:lstStyle>
          <a:p>
            <a:fld id="{60831408-BE55-4448-B863-D2423609E09E}" type="datetimeFigureOut">
              <a:rPr lang="sk-SK" smtClean="0"/>
              <a:t>2. 2. 2016</a:t>
            </a:fld>
            <a:endParaRPr lang="sk-SK"/>
          </a:p>
        </p:txBody>
      </p:sp>
      <p:sp>
        <p:nvSpPr>
          <p:cNvPr id="6" name="Zástupný symbol päty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sk-SK"/>
          </a:p>
        </p:txBody>
      </p:sp>
      <p:sp>
        <p:nvSpPr>
          <p:cNvPr id="7" name="Zástupný symbol čísla snímky 6"/>
          <p:cNvSpPr>
            <a:spLocks noGrp="1"/>
          </p:cNvSpPr>
          <p:nvPr>
            <p:ph type="sldNum" sz="quarter" idx="12"/>
          </p:nvPr>
        </p:nvSpPr>
        <p:spPr/>
        <p:txBody>
          <a:bodyPr/>
          <a:lstStyle>
            <a:lvl1pPr>
              <a:defRPr>
                <a:solidFill>
                  <a:schemeClr val="tx1"/>
                </a:solidFill>
              </a:defRPr>
            </a:lvl1pPr>
            <a:extLst/>
          </a:lstStyle>
          <a:p>
            <a:fld id="{62983EBF-C367-4F89-BFF0-60ED134ACCF2}" type="slidenum">
              <a:rPr lang="sk-SK" smtClean="0"/>
              <a:t>‹#›</a:t>
            </a:fld>
            <a:endParaRPr lang="sk-SK"/>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sk-SK" smtClean="0"/>
              <a:t>Upravte štýly predlohy textu</a:t>
            </a:r>
            <a:endParaRPr kumimoji="0" lang="en-US"/>
          </a:p>
        </p:txBody>
      </p:sp>
      <p:sp>
        <p:nvSpPr>
          <p:cNvPr id="8" name="Voľná form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oľná form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uhlý trojuholní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ovná spojnica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Výlož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Výlož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ľná form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oľná form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uhlý trojuholní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ovná spojnic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nadpi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sk-SK" smtClean="0"/>
              <a:t>Upravte štýly predlohy textu</a:t>
            </a:r>
            <a:endParaRPr kumimoji="0" lang="en-US"/>
          </a:p>
        </p:txBody>
      </p:sp>
      <p:sp>
        <p:nvSpPr>
          <p:cNvPr id="30" name="Zástupný symbol tex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sk-SK" smtClean="0"/>
              <a:t>Upravte štýl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0" name="Zástupný symbol dátum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0831408-BE55-4448-B863-D2423609E09E}" type="datetimeFigureOut">
              <a:rPr lang="sk-SK" smtClean="0"/>
              <a:t>2. 2. 2016</a:t>
            </a:fld>
            <a:endParaRPr lang="sk-SK"/>
          </a:p>
        </p:txBody>
      </p:sp>
      <p:sp>
        <p:nvSpPr>
          <p:cNvPr id="22" name="Zástupný symbol päty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sk-SK"/>
          </a:p>
        </p:txBody>
      </p:sp>
      <p:sp>
        <p:nvSpPr>
          <p:cNvPr id="18" name="Zástupný symbol čísla snímky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2983EBF-C367-4F89-BFF0-60ED134ACCF2}" type="slidenum">
              <a:rPr lang="sk-SK" smtClean="0"/>
              <a:t>‹#›</a:t>
            </a:fld>
            <a:endParaRPr lang="sk-SK"/>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764704"/>
            <a:ext cx="7772400" cy="3024336"/>
          </a:xfrm>
        </p:spPr>
        <p:txBody>
          <a:bodyPr anchor="ctr">
            <a:noAutofit/>
          </a:bodyPr>
          <a:lstStyle/>
          <a:p>
            <a:pPr algn="ctr"/>
            <a:r>
              <a:rPr lang="en-US" sz="3600" dirty="0" smtClean="0">
                <a:effectLst>
                  <a:outerShdw blurRad="38100" dist="38100" dir="2700000" algn="tl">
                    <a:srgbClr val="000000">
                      <a:alpha val="43137"/>
                    </a:srgbClr>
                  </a:outerShdw>
                </a:effectLst>
              </a:rPr>
              <a:t>Early public participation within the EIA/SEA procedures in Slovakia under the Aarhus Convention</a:t>
            </a:r>
            <a:endParaRPr lang="en-US" sz="3600" dirty="0">
              <a:effectLst>
                <a:outerShdw blurRad="38100" dist="38100" dir="2700000" algn="tl">
                  <a:srgbClr val="000000">
                    <a:alpha val="43137"/>
                  </a:srgbClr>
                </a:outerShdw>
              </a:effectLst>
            </a:endParaRPr>
          </a:p>
        </p:txBody>
      </p:sp>
      <p:sp>
        <p:nvSpPr>
          <p:cNvPr id="3" name="Podnadpis 2"/>
          <p:cNvSpPr>
            <a:spLocks noGrp="1"/>
          </p:cNvSpPr>
          <p:nvPr>
            <p:ph type="subTitle" idx="1"/>
          </p:nvPr>
        </p:nvSpPr>
        <p:spPr>
          <a:xfrm>
            <a:off x="683568" y="3717032"/>
            <a:ext cx="7772400" cy="1224136"/>
          </a:xfrm>
        </p:spPr>
        <p:txBody>
          <a:bodyPr anchor="t">
            <a:normAutofit fontScale="92500" lnSpcReduction="10000"/>
          </a:bodyPr>
          <a:lstStyle/>
          <a:p>
            <a:pPr algn="ctr"/>
            <a:r>
              <a:rPr lang="en-US" b="1" dirty="0" smtClean="0"/>
              <a:t>Peter Lukáč</a:t>
            </a:r>
          </a:p>
          <a:p>
            <a:pPr algn="ctr"/>
            <a:r>
              <a:rPr lang="en-US" dirty="0" smtClean="0"/>
              <a:t>Ministry of Environment of the Slovak Republic</a:t>
            </a:r>
          </a:p>
          <a:p>
            <a:pPr algn="ctr"/>
            <a:r>
              <a:rPr lang="en-US" dirty="0" smtClean="0"/>
              <a:t>Department of Environmental Assessment</a:t>
            </a:r>
            <a:endParaRPr lang="en-US" dirty="0"/>
          </a:p>
        </p:txBody>
      </p:sp>
    </p:spTree>
    <p:extLst>
      <p:ext uri="{BB962C8B-B14F-4D97-AF65-F5344CB8AC3E}">
        <p14:creationId xmlns:p14="http://schemas.microsoft.com/office/powerpoint/2010/main" val="9324929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764704"/>
            <a:ext cx="8229600" cy="5242587"/>
          </a:xfrm>
        </p:spPr>
        <p:txBody>
          <a:bodyPr>
            <a:normAutofit/>
          </a:bodyPr>
          <a:lstStyle/>
          <a:p>
            <a:pPr marL="109728" indent="0">
              <a:buNone/>
            </a:pPr>
            <a:r>
              <a:rPr lang="en-US" sz="2000" b="1" i="1" u="sng" dirty="0" smtClean="0"/>
              <a:t>Environmental Impact Assessment (EIA)</a:t>
            </a:r>
          </a:p>
          <a:p>
            <a:r>
              <a:rPr lang="en-US" sz="2000" b="1" i="1" dirty="0" smtClean="0"/>
              <a:t>Mandatory  EIA</a:t>
            </a:r>
          </a:p>
          <a:p>
            <a:pPr marL="566928" indent="-457200">
              <a:buAutoNum type="arabicPeriod"/>
            </a:pPr>
            <a:r>
              <a:rPr lang="en-US" sz="2000" dirty="0" smtClean="0"/>
              <a:t>PC can submit its opinions to the Preliminary Environmental Study (PES) of the Project – „Scoping phase“ (within </a:t>
            </a:r>
            <a:r>
              <a:rPr lang="en-US" sz="2000" b="1" dirty="0" smtClean="0"/>
              <a:t>21 days </a:t>
            </a:r>
            <a:r>
              <a:rPr lang="en-US" sz="2000" dirty="0" smtClean="0"/>
              <a:t>since making it public).</a:t>
            </a:r>
          </a:p>
          <a:p>
            <a:pPr marL="566928" indent="-457200">
              <a:buFont typeface="Wingdings 3"/>
              <a:buAutoNum type="arabicPeriod"/>
            </a:pPr>
            <a:r>
              <a:rPr lang="en-US" sz="2000" dirty="0" smtClean="0"/>
              <a:t>PC can submit its opinions to the Scoping report (within </a:t>
            </a:r>
            <a:r>
              <a:rPr lang="en-US" sz="2000" b="1" dirty="0" smtClean="0"/>
              <a:t>10 days </a:t>
            </a:r>
            <a:r>
              <a:rPr lang="en-US" sz="2000" dirty="0" smtClean="0"/>
              <a:t>since making it public).</a:t>
            </a:r>
          </a:p>
          <a:p>
            <a:pPr marL="566928" indent="-457200">
              <a:buFont typeface="Wingdings 3"/>
              <a:buAutoNum type="arabicPeriod"/>
            </a:pPr>
            <a:r>
              <a:rPr lang="en-US" sz="2000" dirty="0" smtClean="0"/>
              <a:t>PC can submit its opinions to the Environmental Report (ER) </a:t>
            </a:r>
            <a:r>
              <a:rPr lang="sk-SK" sz="2000" dirty="0" err="1" smtClean="0"/>
              <a:t>of</a:t>
            </a:r>
            <a:r>
              <a:rPr lang="sk-SK" sz="2000" dirty="0" smtClean="0"/>
              <a:t> </a:t>
            </a:r>
            <a:r>
              <a:rPr lang="sk-SK" sz="2000" dirty="0" err="1" smtClean="0"/>
              <a:t>the</a:t>
            </a:r>
            <a:r>
              <a:rPr lang="sk-SK" sz="2000" dirty="0" smtClean="0"/>
              <a:t> Project </a:t>
            </a:r>
            <a:r>
              <a:rPr lang="en-US" sz="2000" dirty="0" smtClean="0"/>
              <a:t>(within </a:t>
            </a:r>
            <a:r>
              <a:rPr lang="en-US" sz="2000" b="1" dirty="0" smtClean="0"/>
              <a:t>30 days </a:t>
            </a:r>
            <a:r>
              <a:rPr lang="en-US" sz="2000" dirty="0" smtClean="0"/>
              <a:t>since making it public).</a:t>
            </a:r>
          </a:p>
          <a:p>
            <a:pPr marL="566928" indent="-457200">
              <a:buFont typeface="Wingdings 3"/>
              <a:buAutoNum type="arabicPeriod"/>
            </a:pPr>
            <a:r>
              <a:rPr lang="en-US" sz="2000" dirty="0" smtClean="0"/>
              <a:t>PC can participate on the public hearing (held during the time period for the opinions to the ER; the date and place known </a:t>
            </a:r>
            <a:r>
              <a:rPr lang="en-US" sz="2000" b="1" dirty="0" smtClean="0"/>
              <a:t>at least 10 days before</a:t>
            </a:r>
            <a:r>
              <a:rPr lang="en-US" sz="2000" dirty="0" smtClean="0"/>
              <a:t>).</a:t>
            </a:r>
          </a:p>
          <a:p>
            <a:pPr marL="566928" indent="-457200">
              <a:buFont typeface="Wingdings 3"/>
              <a:buAutoNum type="arabicPeriod"/>
            </a:pPr>
            <a:r>
              <a:rPr lang="en-US" sz="2000" dirty="0" smtClean="0"/>
              <a:t>Individual consultation can be made during the entire EIA procedure.</a:t>
            </a:r>
            <a:endParaRPr lang="en-US" sz="2000" dirty="0"/>
          </a:p>
        </p:txBody>
      </p:sp>
      <p:sp>
        <p:nvSpPr>
          <p:cNvPr id="4" name="Nadpis 2"/>
          <p:cNvSpPr>
            <a:spLocks noGrp="1"/>
          </p:cNvSpPr>
          <p:nvPr>
            <p:ph type="title"/>
          </p:nvPr>
        </p:nvSpPr>
        <p:spPr>
          <a:xfrm>
            <a:off x="457200" y="274638"/>
            <a:ext cx="8229600" cy="418058"/>
          </a:xfrm>
        </p:spPr>
        <p:txBody>
          <a:bodyPr>
            <a:normAutofit/>
          </a:bodyPr>
          <a:lstStyle/>
          <a:p>
            <a:r>
              <a:rPr lang="en-US" sz="1200" dirty="0">
                <a:effectLst>
                  <a:outerShdw blurRad="38100" dist="38100" dir="2700000" algn="tl">
                    <a:srgbClr val="000000">
                      <a:alpha val="43137"/>
                    </a:srgbClr>
                  </a:outerShdw>
                </a:effectLst>
              </a:rPr>
              <a:t>Early public participation within the EIA/SEA procedures in Slovakia under </a:t>
            </a:r>
            <a:r>
              <a:rPr lang="en-US" sz="1200" dirty="0" smtClean="0">
                <a:effectLst>
                  <a:outerShdw blurRad="38100" dist="38100" dir="2700000" algn="tl">
                    <a:srgbClr val="000000">
                      <a:alpha val="43137"/>
                    </a:srgbClr>
                  </a:outerShdw>
                </a:effectLst>
              </a:rPr>
              <a:t>the </a:t>
            </a:r>
            <a:r>
              <a:rPr lang="en-US" sz="1200" dirty="0">
                <a:effectLst>
                  <a:outerShdw blurRad="38100" dist="38100" dir="2700000" algn="tl">
                    <a:srgbClr val="000000">
                      <a:alpha val="43137"/>
                    </a:srgbClr>
                  </a:outerShdw>
                </a:effectLst>
              </a:rPr>
              <a:t>Aarhus Convention</a:t>
            </a:r>
            <a:endParaRPr lang="sk-SK" sz="1200" dirty="0"/>
          </a:p>
        </p:txBody>
      </p:sp>
    </p:spTree>
    <p:extLst>
      <p:ext uri="{BB962C8B-B14F-4D97-AF65-F5344CB8AC3E}">
        <p14:creationId xmlns:p14="http://schemas.microsoft.com/office/powerpoint/2010/main" val="3244752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764704"/>
            <a:ext cx="8229600" cy="5246043"/>
          </a:xfrm>
        </p:spPr>
        <p:txBody>
          <a:bodyPr/>
          <a:lstStyle/>
          <a:p>
            <a:pPr marL="109728" indent="0">
              <a:buNone/>
            </a:pPr>
            <a:r>
              <a:rPr lang="en-US" sz="2000" b="1" i="1" u="sng" dirty="0" smtClean="0"/>
              <a:t>Basic principles</a:t>
            </a:r>
          </a:p>
          <a:p>
            <a:r>
              <a:rPr lang="en-US" altLang="sk-SK" sz="1800" dirty="0" smtClean="0"/>
              <a:t>EIA procedure takes its place before actual permitting procedure.</a:t>
            </a:r>
          </a:p>
          <a:p>
            <a:r>
              <a:rPr lang="en-US" altLang="sk-SK" sz="1800" dirty="0" smtClean="0"/>
              <a:t>Public information is ensured through internet, media and by affected municipalities.</a:t>
            </a:r>
          </a:p>
          <a:p>
            <a:r>
              <a:rPr lang="en-US" altLang="sk-SK" sz="1800" dirty="0" smtClean="0"/>
              <a:t>The documentation from the EIA process including </a:t>
            </a:r>
            <a:r>
              <a:rPr lang="en-US" sz="1800" dirty="0" smtClean="0"/>
              <a:t>final statement of the complement authority from the EIA procedure </a:t>
            </a:r>
            <a:r>
              <a:rPr lang="en-US" altLang="sk-SK" sz="1800" dirty="0" smtClean="0"/>
              <a:t>is published in electronic form on the internet page</a:t>
            </a:r>
            <a:r>
              <a:rPr lang="en-US" altLang="sk-SK" sz="1800" dirty="0" smtClean="0">
                <a:solidFill>
                  <a:schemeClr val="accent3"/>
                </a:solidFill>
              </a:rPr>
              <a:t> www.enviroportal.sk </a:t>
            </a:r>
            <a:r>
              <a:rPr lang="en-US" altLang="sk-SK" sz="1800" dirty="0" smtClean="0"/>
              <a:t>within an integrated information system and is fully available to the public.</a:t>
            </a:r>
          </a:p>
          <a:p>
            <a:r>
              <a:rPr lang="en-US" altLang="sk-SK" sz="1800" dirty="0" smtClean="0"/>
              <a:t>Opinions to the </a:t>
            </a:r>
            <a:r>
              <a:rPr lang="en-US" sz="1800" dirty="0" smtClean="0"/>
              <a:t>PES of the Project must be taken into account while determining the scope of the assessment; </a:t>
            </a:r>
            <a:r>
              <a:rPr lang="en-US" altLang="sk-SK" sz="1800" dirty="0" smtClean="0"/>
              <a:t>Opinions to the Scoping report must be after their evaluation taken into account during preparation of the </a:t>
            </a:r>
            <a:r>
              <a:rPr lang="en-US" sz="1800" dirty="0" smtClean="0"/>
              <a:t>ER of the Project; Opinions to the ER of the Project must be included and evaluated in the expert review and in the final statement of the competent authority from the EIA procedure; </a:t>
            </a:r>
          </a:p>
          <a:p>
            <a:r>
              <a:rPr lang="en-US" sz="1800" dirty="0" smtClean="0"/>
              <a:t>Final statement of the competent authority from the EIA procedure is in its nature </a:t>
            </a:r>
            <a:r>
              <a:rPr lang="en-US" sz="1800" b="1" dirty="0" smtClean="0"/>
              <a:t>a decision</a:t>
            </a:r>
            <a:r>
              <a:rPr lang="en-US" sz="1800" dirty="0" smtClean="0"/>
              <a:t>, binding both for the Project proponent and the permitting authority.</a:t>
            </a:r>
          </a:p>
          <a:p>
            <a:pPr marL="109728" indent="0">
              <a:buNone/>
            </a:pPr>
            <a:endParaRPr lang="en-US" sz="1800" dirty="0" smtClean="0"/>
          </a:p>
          <a:p>
            <a:endParaRPr lang="en-US" altLang="sk-SK" sz="1800" dirty="0" smtClean="0"/>
          </a:p>
          <a:p>
            <a:endParaRPr lang="en-US" altLang="sk-SK" sz="2000" dirty="0" smtClean="0"/>
          </a:p>
          <a:p>
            <a:endParaRPr lang="en-US" altLang="sk-SK" sz="2000" dirty="0" smtClean="0"/>
          </a:p>
          <a:p>
            <a:endParaRPr lang="en-US" altLang="sk-SK" sz="2000" dirty="0" smtClean="0"/>
          </a:p>
          <a:p>
            <a:endParaRPr lang="en-US" dirty="0"/>
          </a:p>
        </p:txBody>
      </p:sp>
      <p:sp>
        <p:nvSpPr>
          <p:cNvPr id="4" name="Nadpis 2"/>
          <p:cNvSpPr>
            <a:spLocks noGrp="1"/>
          </p:cNvSpPr>
          <p:nvPr>
            <p:ph type="title"/>
          </p:nvPr>
        </p:nvSpPr>
        <p:spPr>
          <a:xfrm>
            <a:off x="457200" y="274638"/>
            <a:ext cx="8229600" cy="418058"/>
          </a:xfrm>
        </p:spPr>
        <p:txBody>
          <a:bodyPr>
            <a:normAutofit/>
          </a:bodyPr>
          <a:lstStyle/>
          <a:p>
            <a:r>
              <a:rPr lang="en-US" sz="1200" dirty="0">
                <a:effectLst>
                  <a:outerShdw blurRad="38100" dist="38100" dir="2700000" algn="tl">
                    <a:srgbClr val="000000">
                      <a:alpha val="43137"/>
                    </a:srgbClr>
                  </a:outerShdw>
                </a:effectLst>
              </a:rPr>
              <a:t>Early public participation within the EIA/SEA procedures in Slovakia under </a:t>
            </a:r>
            <a:r>
              <a:rPr lang="en-US" sz="1200" dirty="0" smtClean="0">
                <a:effectLst>
                  <a:outerShdw blurRad="38100" dist="38100" dir="2700000" algn="tl">
                    <a:srgbClr val="000000">
                      <a:alpha val="43137"/>
                    </a:srgbClr>
                  </a:outerShdw>
                </a:effectLst>
              </a:rPr>
              <a:t>the </a:t>
            </a:r>
            <a:r>
              <a:rPr lang="en-US" sz="1200" dirty="0">
                <a:effectLst>
                  <a:outerShdw blurRad="38100" dist="38100" dir="2700000" algn="tl">
                    <a:srgbClr val="000000">
                      <a:alpha val="43137"/>
                    </a:srgbClr>
                  </a:outerShdw>
                </a:effectLst>
              </a:rPr>
              <a:t>Aarhus Convention</a:t>
            </a:r>
            <a:endParaRPr lang="sk-SK" sz="1200" dirty="0"/>
          </a:p>
        </p:txBody>
      </p:sp>
    </p:spTree>
    <p:extLst>
      <p:ext uri="{BB962C8B-B14F-4D97-AF65-F5344CB8AC3E}">
        <p14:creationId xmlns:p14="http://schemas.microsoft.com/office/powerpoint/2010/main" val="1591554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764704"/>
            <a:ext cx="8229600" cy="5242587"/>
          </a:xfrm>
        </p:spPr>
        <p:txBody>
          <a:bodyPr>
            <a:normAutofit/>
          </a:bodyPr>
          <a:lstStyle/>
          <a:p>
            <a:r>
              <a:rPr lang="en-US" sz="1800" dirty="0" smtClean="0"/>
              <a:t>The Project proponent must ensure reconciliation of the Project with the final statement of the competent authority from the EIA procedure and with the conditions laid down in it.</a:t>
            </a:r>
          </a:p>
          <a:p>
            <a:r>
              <a:rPr lang="en-US" sz="1800" dirty="0" smtClean="0"/>
              <a:t>PC can appeal against the final statement of the competent authority from the EIA procedure (within </a:t>
            </a:r>
            <a:r>
              <a:rPr lang="en-US" sz="1800" b="1" dirty="0" smtClean="0"/>
              <a:t>30 days </a:t>
            </a:r>
            <a:r>
              <a:rPr lang="en-US" sz="1800" dirty="0" smtClean="0"/>
              <a:t>since making it public).</a:t>
            </a:r>
          </a:p>
          <a:p>
            <a:r>
              <a:rPr lang="en-US" sz="1800" dirty="0" smtClean="0"/>
              <a:t>The final statement of the competent authority from the EIA procedure can be reviewed by the court.</a:t>
            </a:r>
          </a:p>
          <a:p>
            <a:endParaRPr lang="en-US" sz="1800" dirty="0"/>
          </a:p>
        </p:txBody>
      </p:sp>
      <p:sp>
        <p:nvSpPr>
          <p:cNvPr id="4" name="Nadpis 2"/>
          <p:cNvSpPr>
            <a:spLocks noGrp="1"/>
          </p:cNvSpPr>
          <p:nvPr>
            <p:ph type="title"/>
          </p:nvPr>
        </p:nvSpPr>
        <p:spPr>
          <a:xfrm>
            <a:off x="457200" y="274638"/>
            <a:ext cx="8229600" cy="418058"/>
          </a:xfrm>
        </p:spPr>
        <p:txBody>
          <a:bodyPr>
            <a:normAutofit/>
          </a:bodyPr>
          <a:lstStyle/>
          <a:p>
            <a:r>
              <a:rPr lang="en-US" sz="1200" dirty="0">
                <a:effectLst>
                  <a:outerShdw blurRad="38100" dist="38100" dir="2700000" algn="tl">
                    <a:srgbClr val="000000">
                      <a:alpha val="43137"/>
                    </a:srgbClr>
                  </a:outerShdw>
                </a:effectLst>
              </a:rPr>
              <a:t>Early public participation within the EIA/SEA procedures in Slovakia under </a:t>
            </a:r>
            <a:r>
              <a:rPr lang="en-US" sz="1200" dirty="0" smtClean="0">
                <a:effectLst>
                  <a:outerShdw blurRad="38100" dist="38100" dir="2700000" algn="tl">
                    <a:srgbClr val="000000">
                      <a:alpha val="43137"/>
                    </a:srgbClr>
                  </a:outerShdw>
                </a:effectLst>
              </a:rPr>
              <a:t>the </a:t>
            </a:r>
            <a:r>
              <a:rPr lang="en-US" sz="1200" dirty="0">
                <a:effectLst>
                  <a:outerShdw blurRad="38100" dist="38100" dir="2700000" algn="tl">
                    <a:srgbClr val="000000">
                      <a:alpha val="43137"/>
                    </a:srgbClr>
                  </a:outerShdw>
                </a:effectLst>
              </a:rPr>
              <a:t>Aarhus Convention</a:t>
            </a:r>
            <a:endParaRPr lang="sk-SK" sz="1200" dirty="0"/>
          </a:p>
        </p:txBody>
      </p:sp>
    </p:spTree>
    <p:extLst>
      <p:ext uri="{BB962C8B-B14F-4D97-AF65-F5344CB8AC3E}">
        <p14:creationId xmlns:p14="http://schemas.microsoft.com/office/powerpoint/2010/main" val="400440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836712"/>
            <a:ext cx="8229600" cy="5170579"/>
          </a:xfrm>
        </p:spPr>
        <p:txBody>
          <a:bodyPr/>
          <a:lstStyle/>
          <a:p>
            <a:r>
              <a:rPr lang="en-US" sz="2000" b="1" i="1" dirty="0" smtClean="0"/>
              <a:t>EIA Screening</a:t>
            </a:r>
          </a:p>
          <a:p>
            <a:pPr marL="355600" indent="-246063">
              <a:buAutoNum type="arabicPeriod"/>
            </a:pPr>
            <a:r>
              <a:rPr lang="en-US" sz="2000" dirty="0" smtClean="0"/>
              <a:t>PC can submit its opinions to the:</a:t>
            </a:r>
          </a:p>
          <a:p>
            <a:pPr>
              <a:buFontTx/>
              <a:buChar char="-"/>
            </a:pPr>
            <a:r>
              <a:rPr lang="en-US" sz="2000" dirty="0" smtClean="0"/>
              <a:t>Preliminary Environmental Study (PES) of the Project in case of a new Project that is subject of EIA Screening – (within</a:t>
            </a:r>
            <a:r>
              <a:rPr lang="en-US" sz="2000" b="1" dirty="0" smtClean="0"/>
              <a:t> 21 days </a:t>
            </a:r>
            <a:r>
              <a:rPr lang="en-US" sz="2000" dirty="0" smtClean="0"/>
              <a:t>since making it public).</a:t>
            </a:r>
          </a:p>
          <a:p>
            <a:pPr>
              <a:buFontTx/>
              <a:buChar char="-"/>
            </a:pPr>
            <a:r>
              <a:rPr lang="en-US" sz="2000" dirty="0" smtClean="0"/>
              <a:t>Notification on a modification of the Project in case of a modification of a Project that is subject of EIA Screening – (within </a:t>
            </a:r>
            <a:r>
              <a:rPr lang="en-US" sz="2000" b="1" dirty="0" smtClean="0"/>
              <a:t>10 workdays </a:t>
            </a:r>
            <a:r>
              <a:rPr lang="en-US" sz="2000" dirty="0" smtClean="0"/>
              <a:t>since making it public).</a:t>
            </a:r>
          </a:p>
          <a:p>
            <a:pPr marL="355600" indent="-246063">
              <a:buFont typeface="+mj-lt"/>
              <a:buAutoNum type="arabicPeriod" startAt="2"/>
            </a:pPr>
            <a:r>
              <a:rPr lang="en-US" sz="2000" dirty="0" smtClean="0"/>
              <a:t>Individual consultation can be made during the entire EIA Screening.</a:t>
            </a:r>
          </a:p>
          <a:p>
            <a:pPr marL="109728" indent="0">
              <a:buNone/>
            </a:pPr>
            <a:r>
              <a:rPr lang="en-US" sz="2000" b="1" i="1" u="sng" dirty="0" smtClean="0"/>
              <a:t>Basic principles</a:t>
            </a:r>
          </a:p>
          <a:p>
            <a:r>
              <a:rPr lang="en-US" sz="2000" dirty="0" smtClean="0"/>
              <a:t>EIA Screening </a:t>
            </a:r>
            <a:r>
              <a:rPr lang="en-US" altLang="sk-SK" sz="2000" dirty="0" smtClean="0"/>
              <a:t>takes its place before actual permitting procedure.</a:t>
            </a:r>
          </a:p>
          <a:p>
            <a:r>
              <a:rPr lang="en-US" altLang="sk-SK" sz="2000" dirty="0" smtClean="0"/>
              <a:t>Public information is ensured through internet, media and by affected municipalities.</a:t>
            </a:r>
          </a:p>
          <a:p>
            <a:endParaRPr lang="sk-SK" sz="2000" dirty="0"/>
          </a:p>
        </p:txBody>
      </p:sp>
      <p:sp>
        <p:nvSpPr>
          <p:cNvPr id="4" name="Nadpis 2"/>
          <p:cNvSpPr>
            <a:spLocks noGrp="1"/>
          </p:cNvSpPr>
          <p:nvPr>
            <p:ph type="title"/>
          </p:nvPr>
        </p:nvSpPr>
        <p:spPr>
          <a:xfrm>
            <a:off x="457200" y="274638"/>
            <a:ext cx="8229600" cy="418058"/>
          </a:xfrm>
        </p:spPr>
        <p:txBody>
          <a:bodyPr>
            <a:normAutofit/>
          </a:bodyPr>
          <a:lstStyle/>
          <a:p>
            <a:r>
              <a:rPr lang="en-US" sz="1200" dirty="0">
                <a:effectLst>
                  <a:outerShdw blurRad="38100" dist="38100" dir="2700000" algn="tl">
                    <a:srgbClr val="000000">
                      <a:alpha val="43137"/>
                    </a:srgbClr>
                  </a:outerShdw>
                </a:effectLst>
              </a:rPr>
              <a:t>Early public participation within the EIA/SEA procedures in Slovakia under </a:t>
            </a:r>
            <a:r>
              <a:rPr lang="en-US" sz="1200" dirty="0" smtClean="0">
                <a:effectLst>
                  <a:outerShdw blurRad="38100" dist="38100" dir="2700000" algn="tl">
                    <a:srgbClr val="000000">
                      <a:alpha val="43137"/>
                    </a:srgbClr>
                  </a:outerShdw>
                </a:effectLst>
              </a:rPr>
              <a:t>the </a:t>
            </a:r>
            <a:r>
              <a:rPr lang="en-US" sz="1200" dirty="0">
                <a:effectLst>
                  <a:outerShdw blurRad="38100" dist="38100" dir="2700000" algn="tl">
                    <a:srgbClr val="000000">
                      <a:alpha val="43137"/>
                    </a:srgbClr>
                  </a:outerShdw>
                </a:effectLst>
              </a:rPr>
              <a:t>Aarhus Convention</a:t>
            </a:r>
            <a:endParaRPr lang="sk-SK" sz="1200" dirty="0"/>
          </a:p>
        </p:txBody>
      </p:sp>
    </p:spTree>
    <p:extLst>
      <p:ext uri="{BB962C8B-B14F-4D97-AF65-F5344CB8AC3E}">
        <p14:creationId xmlns:p14="http://schemas.microsoft.com/office/powerpoint/2010/main" val="658014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908720"/>
            <a:ext cx="8229600" cy="5098571"/>
          </a:xfrm>
        </p:spPr>
        <p:txBody>
          <a:bodyPr/>
          <a:lstStyle/>
          <a:p>
            <a:r>
              <a:rPr lang="en-US" altLang="sk-SK" sz="2000" dirty="0"/>
              <a:t>The documentation from the </a:t>
            </a:r>
            <a:r>
              <a:rPr lang="sk-SK" altLang="sk-SK" sz="2000" dirty="0" smtClean="0"/>
              <a:t>EIA</a:t>
            </a:r>
            <a:r>
              <a:rPr lang="en-US" altLang="sk-SK" sz="2000" dirty="0" smtClean="0"/>
              <a:t> </a:t>
            </a:r>
            <a:r>
              <a:rPr lang="en-US" altLang="sk-SK" sz="2000" dirty="0"/>
              <a:t>Screening including </a:t>
            </a:r>
            <a:r>
              <a:rPr lang="en-US" sz="2000" dirty="0"/>
              <a:t>decision from the </a:t>
            </a:r>
            <a:r>
              <a:rPr lang="sk-SK" sz="2000" dirty="0" smtClean="0"/>
              <a:t>EIA</a:t>
            </a:r>
            <a:r>
              <a:rPr lang="en-US" sz="2000" dirty="0" smtClean="0"/>
              <a:t> </a:t>
            </a:r>
            <a:r>
              <a:rPr lang="en-US" sz="2000" dirty="0"/>
              <a:t>Screening </a:t>
            </a:r>
            <a:r>
              <a:rPr lang="en-US" altLang="sk-SK" sz="2000" dirty="0"/>
              <a:t>is published in electronic form on the internet page</a:t>
            </a:r>
            <a:r>
              <a:rPr lang="en-US" altLang="sk-SK" sz="2000" dirty="0">
                <a:solidFill>
                  <a:schemeClr val="accent3"/>
                </a:solidFill>
              </a:rPr>
              <a:t> www.enviroportal.sk </a:t>
            </a:r>
            <a:r>
              <a:rPr lang="en-US" altLang="sk-SK" sz="2000" dirty="0"/>
              <a:t>within an integrated information system and is fully available to the public</a:t>
            </a:r>
            <a:r>
              <a:rPr lang="en-US" altLang="sk-SK" sz="2000" dirty="0" smtClean="0"/>
              <a:t>.</a:t>
            </a:r>
            <a:endParaRPr lang="sk-SK" altLang="sk-SK" sz="2000" dirty="0" smtClean="0"/>
          </a:p>
          <a:p>
            <a:r>
              <a:rPr lang="en-US" sz="2000" dirty="0"/>
              <a:t>The decision from the </a:t>
            </a:r>
            <a:r>
              <a:rPr lang="sk-SK" sz="2000" dirty="0" smtClean="0"/>
              <a:t>EIA</a:t>
            </a:r>
            <a:r>
              <a:rPr lang="en-US" sz="2000" dirty="0" smtClean="0"/>
              <a:t> </a:t>
            </a:r>
            <a:r>
              <a:rPr lang="en-US" sz="2000" dirty="0"/>
              <a:t>Screening must be justified and the competent authority must take into account, among other factors, opinions of PC and the result of individual </a:t>
            </a:r>
            <a:r>
              <a:rPr lang="en-US" sz="2000" dirty="0" smtClean="0"/>
              <a:t>consultation</a:t>
            </a:r>
            <a:r>
              <a:rPr lang="sk-SK" sz="2000" dirty="0" smtClean="0"/>
              <a:t>.</a:t>
            </a:r>
          </a:p>
          <a:p>
            <a:r>
              <a:rPr lang="en-US" sz="2000" dirty="0"/>
              <a:t>PC can appeal against the decision </a:t>
            </a:r>
            <a:r>
              <a:rPr lang="en-US" sz="2000" dirty="0" smtClean="0"/>
              <a:t>of </a:t>
            </a:r>
            <a:r>
              <a:rPr lang="en-US" sz="2000" dirty="0"/>
              <a:t>the competent authority from the EIA </a:t>
            </a:r>
            <a:r>
              <a:rPr lang="sk-SK" sz="2000" dirty="0" err="1" smtClean="0"/>
              <a:t>Screening</a:t>
            </a:r>
            <a:r>
              <a:rPr lang="en-US" sz="2000" dirty="0" smtClean="0"/>
              <a:t> </a:t>
            </a:r>
            <a:r>
              <a:rPr lang="en-US" sz="2000" dirty="0"/>
              <a:t>(within </a:t>
            </a:r>
            <a:r>
              <a:rPr lang="en-US" sz="2000" b="1" dirty="0"/>
              <a:t>30 days </a:t>
            </a:r>
            <a:r>
              <a:rPr lang="en-US" sz="2000" dirty="0"/>
              <a:t>since making it public</a:t>
            </a:r>
            <a:r>
              <a:rPr lang="en-US" sz="2000" dirty="0" smtClean="0"/>
              <a:t>).</a:t>
            </a:r>
            <a:endParaRPr lang="sk-SK" sz="2000" dirty="0" smtClean="0"/>
          </a:p>
          <a:p>
            <a:r>
              <a:rPr lang="en-US" sz="2000" dirty="0"/>
              <a:t>The decision of the competent authority from the EIA </a:t>
            </a:r>
            <a:r>
              <a:rPr lang="sk-SK" sz="2000" dirty="0" err="1"/>
              <a:t>Screening</a:t>
            </a:r>
            <a:r>
              <a:rPr lang="en-US" sz="2000" dirty="0" smtClean="0"/>
              <a:t> </a:t>
            </a:r>
            <a:r>
              <a:rPr lang="en-US" sz="2000" dirty="0"/>
              <a:t>can be reviewed by the court.</a:t>
            </a:r>
          </a:p>
          <a:p>
            <a:endParaRPr lang="en-US" sz="2000" dirty="0"/>
          </a:p>
          <a:p>
            <a:endParaRPr lang="en-US" sz="2000" dirty="0"/>
          </a:p>
          <a:p>
            <a:endParaRPr lang="en-US" altLang="sk-SK" sz="2000" dirty="0"/>
          </a:p>
          <a:p>
            <a:endParaRPr lang="sk-SK" dirty="0"/>
          </a:p>
        </p:txBody>
      </p:sp>
      <p:sp>
        <p:nvSpPr>
          <p:cNvPr id="4" name="Nadpis 2"/>
          <p:cNvSpPr>
            <a:spLocks noGrp="1"/>
          </p:cNvSpPr>
          <p:nvPr>
            <p:ph type="title"/>
          </p:nvPr>
        </p:nvSpPr>
        <p:spPr>
          <a:xfrm>
            <a:off x="457200" y="274638"/>
            <a:ext cx="8229600" cy="418058"/>
          </a:xfrm>
        </p:spPr>
        <p:txBody>
          <a:bodyPr>
            <a:normAutofit/>
          </a:bodyPr>
          <a:lstStyle/>
          <a:p>
            <a:r>
              <a:rPr lang="en-US" sz="1200" dirty="0">
                <a:effectLst>
                  <a:outerShdw blurRad="38100" dist="38100" dir="2700000" algn="tl">
                    <a:srgbClr val="000000">
                      <a:alpha val="43137"/>
                    </a:srgbClr>
                  </a:outerShdw>
                </a:effectLst>
              </a:rPr>
              <a:t>Early public participation within the EIA/SEA procedures in Slovakia under </a:t>
            </a:r>
            <a:r>
              <a:rPr lang="en-US" sz="1200" dirty="0" smtClean="0">
                <a:effectLst>
                  <a:outerShdw blurRad="38100" dist="38100" dir="2700000" algn="tl">
                    <a:srgbClr val="000000">
                      <a:alpha val="43137"/>
                    </a:srgbClr>
                  </a:outerShdw>
                </a:effectLst>
              </a:rPr>
              <a:t>the </a:t>
            </a:r>
            <a:r>
              <a:rPr lang="en-US" sz="1200" dirty="0">
                <a:effectLst>
                  <a:outerShdw blurRad="38100" dist="38100" dir="2700000" algn="tl">
                    <a:srgbClr val="000000">
                      <a:alpha val="43137"/>
                    </a:srgbClr>
                  </a:outerShdw>
                </a:effectLst>
              </a:rPr>
              <a:t>Aarhus Convention</a:t>
            </a:r>
            <a:endParaRPr lang="sk-SK" sz="1200" dirty="0"/>
          </a:p>
        </p:txBody>
      </p:sp>
    </p:spTree>
    <p:extLst>
      <p:ext uri="{BB962C8B-B14F-4D97-AF65-F5344CB8AC3E}">
        <p14:creationId xmlns:p14="http://schemas.microsoft.com/office/powerpoint/2010/main" val="1100571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3789040"/>
            <a:ext cx="8229600" cy="2218251"/>
          </a:xfrm>
        </p:spPr>
        <p:txBody>
          <a:bodyPr>
            <a:normAutofit/>
          </a:bodyPr>
          <a:lstStyle/>
          <a:p>
            <a:pPr marL="109728" indent="0" algn="ctr">
              <a:buNone/>
            </a:pPr>
            <a:r>
              <a:rPr lang="en-GB" altLang="sk-SK" sz="2000" dirty="0"/>
              <a:t>For more information </a:t>
            </a:r>
            <a:r>
              <a:rPr lang="en-GB" altLang="sk-SK" sz="2000" dirty="0" smtClean="0"/>
              <a:t>please </a:t>
            </a:r>
            <a:r>
              <a:rPr lang="en-GB" altLang="sk-SK" sz="2000" dirty="0"/>
              <a:t>contact</a:t>
            </a:r>
            <a:r>
              <a:rPr lang="en-GB" altLang="sk-SK" sz="2000" dirty="0" smtClean="0"/>
              <a:t>:</a:t>
            </a:r>
            <a:endParaRPr lang="sk-SK" altLang="sk-SK" sz="2000" dirty="0" smtClean="0"/>
          </a:p>
          <a:p>
            <a:pPr marL="109728" indent="0" algn="ctr">
              <a:buNone/>
            </a:pPr>
            <a:r>
              <a:rPr lang="sk-SK" sz="2000" b="1" dirty="0" smtClean="0"/>
              <a:t>Peter Lukáč</a:t>
            </a:r>
            <a:endParaRPr lang="sk-SK" sz="2000" dirty="0" smtClean="0"/>
          </a:p>
          <a:p>
            <a:pPr marL="109728" indent="0" algn="ctr">
              <a:buNone/>
            </a:pPr>
            <a:r>
              <a:rPr lang="sk-SK" sz="2000" dirty="0" err="1" smtClean="0"/>
              <a:t>peter.lukac@enviro.gov.sk</a:t>
            </a:r>
            <a:endParaRPr lang="sk-SK" sz="2000" dirty="0" smtClean="0"/>
          </a:p>
          <a:p>
            <a:pPr marL="109728" indent="0" algn="ctr">
              <a:buNone/>
            </a:pPr>
            <a:r>
              <a:rPr lang="en-US" sz="2000" dirty="0"/>
              <a:t>Ministry of Environment of the Slovak Republic</a:t>
            </a:r>
          </a:p>
          <a:p>
            <a:pPr marL="109728" indent="0" algn="ctr">
              <a:buNone/>
            </a:pPr>
            <a:r>
              <a:rPr lang="en-US" sz="2000" dirty="0"/>
              <a:t>Department of Environmental Assessment</a:t>
            </a:r>
            <a:endParaRPr lang="sk-SK" sz="2000" b="1" dirty="0"/>
          </a:p>
        </p:txBody>
      </p:sp>
      <p:sp>
        <p:nvSpPr>
          <p:cNvPr id="3" name="Nadpis 2"/>
          <p:cNvSpPr>
            <a:spLocks noGrp="1"/>
          </p:cNvSpPr>
          <p:nvPr>
            <p:ph type="title"/>
          </p:nvPr>
        </p:nvSpPr>
        <p:spPr>
          <a:xfrm>
            <a:off x="467544" y="2276872"/>
            <a:ext cx="8229600" cy="1143000"/>
          </a:xfrm>
        </p:spPr>
        <p:txBody>
          <a:bodyPr/>
          <a:lstStyle/>
          <a:p>
            <a:pPr algn="ctr"/>
            <a:r>
              <a:rPr lang="en-GB" altLang="sk-SK" sz="4400" dirty="0">
                <a:latin typeface="+mn-lt"/>
              </a:rPr>
              <a:t>Thank you for your attention</a:t>
            </a:r>
            <a:endParaRPr lang="sk-SK" dirty="0">
              <a:latin typeface="+mn-lt"/>
            </a:endParaRPr>
          </a:p>
        </p:txBody>
      </p:sp>
    </p:spTree>
    <p:extLst>
      <p:ext uri="{BB962C8B-B14F-4D97-AF65-F5344CB8AC3E}">
        <p14:creationId xmlns:p14="http://schemas.microsoft.com/office/powerpoint/2010/main" val="1180909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764704"/>
            <a:ext cx="8229600" cy="5242587"/>
          </a:xfrm>
        </p:spPr>
        <p:txBody>
          <a:bodyPr/>
          <a:lstStyle/>
          <a:p>
            <a:pPr marL="109728" indent="0">
              <a:buNone/>
            </a:pPr>
            <a:r>
              <a:rPr lang="en-US" b="1" i="1" u="sng" dirty="0" smtClean="0"/>
              <a:t>Legal framework</a:t>
            </a:r>
          </a:p>
          <a:p>
            <a:r>
              <a:rPr lang="en-US" b="1" dirty="0" smtClean="0"/>
              <a:t>Act No. 24/2006 Coll. </a:t>
            </a:r>
            <a:r>
              <a:rPr lang="en-US" dirty="0" smtClean="0"/>
              <a:t>on environmental impact assessment</a:t>
            </a:r>
          </a:p>
          <a:p>
            <a:pPr>
              <a:buFont typeface="Arial" panose="020B0604020202020204" pitchFamily="34" charset="0"/>
              <a:buChar char="•"/>
            </a:pPr>
            <a:r>
              <a:rPr lang="en-US" dirty="0" smtClean="0"/>
              <a:t>amended 12 times </a:t>
            </a:r>
          </a:p>
          <a:p>
            <a:pPr>
              <a:buFont typeface="Arial" panose="020B0604020202020204" pitchFamily="34" charset="0"/>
              <a:buChar char="•"/>
            </a:pPr>
            <a:r>
              <a:rPr lang="en-US" dirty="0" smtClean="0"/>
              <a:t>last amendment in force since 1st of January 2015; response to the  shortcomings raised by the EC under the infringement procedure No. 2013/2034</a:t>
            </a:r>
          </a:p>
          <a:p>
            <a:pPr>
              <a:buFont typeface="Arial" panose="020B0604020202020204" pitchFamily="34" charset="0"/>
              <a:buChar char="•"/>
            </a:pPr>
            <a:r>
              <a:rPr lang="en-US" dirty="0" smtClean="0"/>
              <a:t>incorporates provisions of EIA Directive, SEA Directive, Espoo Convention, SEA Protocol, Aarhus Convention</a:t>
            </a:r>
          </a:p>
          <a:p>
            <a:pPr marL="109728" indent="0">
              <a:buNone/>
            </a:pPr>
            <a:endParaRPr lang="en-US" dirty="0" smtClean="0"/>
          </a:p>
          <a:p>
            <a:endParaRPr lang="sk-SK" dirty="0" smtClean="0"/>
          </a:p>
          <a:p>
            <a:endParaRPr lang="sk-SK" dirty="0"/>
          </a:p>
        </p:txBody>
      </p:sp>
      <p:sp>
        <p:nvSpPr>
          <p:cNvPr id="3" name="Nadpis 2"/>
          <p:cNvSpPr>
            <a:spLocks noGrp="1"/>
          </p:cNvSpPr>
          <p:nvPr>
            <p:ph type="title"/>
          </p:nvPr>
        </p:nvSpPr>
        <p:spPr>
          <a:xfrm>
            <a:off x="457200" y="274638"/>
            <a:ext cx="8229600" cy="418058"/>
          </a:xfrm>
        </p:spPr>
        <p:txBody>
          <a:bodyPr>
            <a:normAutofit/>
          </a:bodyPr>
          <a:lstStyle/>
          <a:p>
            <a:r>
              <a:rPr lang="en-US" sz="1200" dirty="0">
                <a:effectLst>
                  <a:outerShdw blurRad="38100" dist="38100" dir="2700000" algn="tl">
                    <a:srgbClr val="000000">
                      <a:alpha val="43137"/>
                    </a:srgbClr>
                  </a:outerShdw>
                </a:effectLst>
              </a:rPr>
              <a:t>Early public participation within the EIA/SEA procedures in Slovakia under </a:t>
            </a:r>
            <a:r>
              <a:rPr lang="en-US" sz="1200" dirty="0" smtClean="0">
                <a:effectLst>
                  <a:outerShdw blurRad="38100" dist="38100" dir="2700000" algn="tl">
                    <a:srgbClr val="000000">
                      <a:alpha val="43137"/>
                    </a:srgbClr>
                  </a:outerShdw>
                </a:effectLst>
              </a:rPr>
              <a:t>the </a:t>
            </a:r>
            <a:r>
              <a:rPr lang="en-US" sz="1200" dirty="0">
                <a:effectLst>
                  <a:outerShdw blurRad="38100" dist="38100" dir="2700000" algn="tl">
                    <a:srgbClr val="000000">
                      <a:alpha val="43137"/>
                    </a:srgbClr>
                  </a:outerShdw>
                </a:effectLst>
              </a:rPr>
              <a:t>Aarhus Convention</a:t>
            </a:r>
            <a:endParaRPr lang="sk-SK" sz="1200" dirty="0"/>
          </a:p>
        </p:txBody>
      </p:sp>
    </p:spTree>
    <p:extLst>
      <p:ext uri="{BB962C8B-B14F-4D97-AF65-F5344CB8AC3E}">
        <p14:creationId xmlns:p14="http://schemas.microsoft.com/office/powerpoint/2010/main" val="2069509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836712"/>
            <a:ext cx="8229600" cy="5616624"/>
          </a:xfrm>
        </p:spPr>
        <p:txBody>
          <a:bodyPr>
            <a:normAutofit/>
          </a:bodyPr>
          <a:lstStyle/>
          <a:p>
            <a:r>
              <a:rPr lang="en-US" sz="2000" b="1" i="1" u="sng" dirty="0" smtClean="0"/>
              <a:t>Act No. 24/2006 Coll. – basic division</a:t>
            </a:r>
          </a:p>
          <a:p>
            <a:pPr>
              <a:buFont typeface="Arial" panose="020B0604020202020204" pitchFamily="34" charset="0"/>
              <a:buChar char="•"/>
            </a:pPr>
            <a:r>
              <a:rPr lang="en-US" sz="2000" b="1" dirty="0" smtClean="0"/>
              <a:t>Part 1</a:t>
            </a:r>
            <a:r>
              <a:rPr lang="en-US" sz="2000" dirty="0" smtClean="0"/>
              <a:t>– Initial provisions (subject of the Act, aim of the Act, definition of the basic terms)</a:t>
            </a:r>
          </a:p>
          <a:p>
            <a:pPr>
              <a:buFont typeface="Arial" panose="020B0604020202020204" pitchFamily="34" charset="0"/>
              <a:buChar char="•"/>
            </a:pPr>
            <a:r>
              <a:rPr lang="en-US" sz="2000" b="1" dirty="0" smtClean="0"/>
              <a:t>Part 2 </a:t>
            </a:r>
            <a:r>
              <a:rPr lang="en-US" sz="2000" dirty="0" smtClean="0"/>
              <a:t>– Strategic Environmental Assessment (assessment of strategic documents of national, regional and statewide reach)</a:t>
            </a:r>
          </a:p>
          <a:p>
            <a:pPr>
              <a:buFont typeface="Arial" panose="020B0604020202020204" pitchFamily="34" charset="0"/>
              <a:buChar char="•"/>
            </a:pPr>
            <a:r>
              <a:rPr lang="en-US" sz="2000" b="1" dirty="0" smtClean="0"/>
              <a:t>Part 3</a:t>
            </a:r>
            <a:r>
              <a:rPr lang="en-US" sz="2000" dirty="0" smtClean="0"/>
              <a:t> – Environmental impact assessment (assessment of the projects)</a:t>
            </a:r>
          </a:p>
          <a:p>
            <a:pPr>
              <a:buFont typeface="Arial" panose="020B0604020202020204" pitchFamily="34" charset="0"/>
              <a:buChar char="•"/>
            </a:pPr>
            <a:r>
              <a:rPr lang="en-US" sz="2000" b="1" dirty="0" smtClean="0"/>
              <a:t>Part 4</a:t>
            </a:r>
            <a:r>
              <a:rPr lang="en-US" sz="2000" dirty="0" smtClean="0"/>
              <a:t> – Transboundary impact assessment (EIA + SEA)</a:t>
            </a:r>
          </a:p>
          <a:p>
            <a:pPr>
              <a:buFont typeface="Arial" panose="020B0604020202020204" pitchFamily="34" charset="0"/>
              <a:buChar char="•"/>
            </a:pPr>
            <a:r>
              <a:rPr lang="en-US" sz="2000" b="1" dirty="0" smtClean="0"/>
              <a:t>Annexes</a:t>
            </a:r>
            <a:r>
              <a:rPr lang="en-US" sz="2000" dirty="0" smtClean="0"/>
              <a:t> – Content and structure of the documentation (EIA + SEA), Criteria for the screening procedure (EIA + SEA), Content and structure of the final record from the assessment (EIA + SEA), List of projects falling under the EIA procedures, List of projects falling under the Espoo Convention, General criteria for the determination of considerably unfavorable transboundary impact, Content of the documentation under the Espoo Convention</a:t>
            </a:r>
            <a:endParaRPr lang="en-US" sz="2000" b="1" dirty="0"/>
          </a:p>
        </p:txBody>
      </p:sp>
      <p:sp>
        <p:nvSpPr>
          <p:cNvPr id="4" name="Nadpis 2"/>
          <p:cNvSpPr>
            <a:spLocks noGrp="1"/>
          </p:cNvSpPr>
          <p:nvPr>
            <p:ph type="title"/>
          </p:nvPr>
        </p:nvSpPr>
        <p:spPr>
          <a:xfrm>
            <a:off x="457200" y="274638"/>
            <a:ext cx="8229600" cy="418058"/>
          </a:xfrm>
        </p:spPr>
        <p:txBody>
          <a:bodyPr>
            <a:normAutofit/>
          </a:bodyPr>
          <a:lstStyle/>
          <a:p>
            <a:r>
              <a:rPr lang="en-US" sz="1200" dirty="0">
                <a:effectLst>
                  <a:outerShdw blurRad="38100" dist="38100" dir="2700000" algn="tl">
                    <a:srgbClr val="000000">
                      <a:alpha val="43137"/>
                    </a:srgbClr>
                  </a:outerShdw>
                </a:effectLst>
              </a:rPr>
              <a:t>Early public participation within the EIA/SEA procedures in Slovakia under </a:t>
            </a:r>
            <a:r>
              <a:rPr lang="en-US" sz="1200" dirty="0" smtClean="0">
                <a:effectLst>
                  <a:outerShdw blurRad="38100" dist="38100" dir="2700000" algn="tl">
                    <a:srgbClr val="000000">
                      <a:alpha val="43137"/>
                    </a:srgbClr>
                  </a:outerShdw>
                </a:effectLst>
              </a:rPr>
              <a:t>the </a:t>
            </a:r>
            <a:r>
              <a:rPr lang="en-US" sz="1200" dirty="0">
                <a:effectLst>
                  <a:outerShdw blurRad="38100" dist="38100" dir="2700000" algn="tl">
                    <a:srgbClr val="000000">
                      <a:alpha val="43137"/>
                    </a:srgbClr>
                  </a:outerShdw>
                </a:effectLst>
              </a:rPr>
              <a:t>Aarhus Convention</a:t>
            </a:r>
            <a:endParaRPr lang="sk-SK" sz="1200" dirty="0"/>
          </a:p>
        </p:txBody>
      </p:sp>
    </p:spTree>
    <p:extLst>
      <p:ext uri="{BB962C8B-B14F-4D97-AF65-F5344CB8AC3E}">
        <p14:creationId xmlns:p14="http://schemas.microsoft.com/office/powerpoint/2010/main" val="3834554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836712"/>
            <a:ext cx="8229600" cy="5170579"/>
          </a:xfrm>
        </p:spPr>
        <p:txBody>
          <a:bodyPr>
            <a:normAutofit/>
          </a:bodyPr>
          <a:lstStyle/>
          <a:p>
            <a:pPr marL="109728" indent="0">
              <a:buNone/>
            </a:pPr>
            <a:r>
              <a:rPr lang="en-US" sz="2400" b="1" i="1" u="sng" dirty="0" smtClean="0"/>
              <a:t>The Public Concerned (PC)</a:t>
            </a:r>
          </a:p>
          <a:p>
            <a:pPr>
              <a:spcBef>
                <a:spcPts val="1200"/>
              </a:spcBef>
            </a:pPr>
            <a:r>
              <a:rPr lang="en-US" sz="2000" b="1" i="1" dirty="0" smtClean="0"/>
              <a:t>Strategic Environmental Assessment (SEA)</a:t>
            </a:r>
          </a:p>
          <a:p>
            <a:pPr>
              <a:buFont typeface="Arial" panose="020B0604020202020204" pitchFamily="34" charset="0"/>
              <a:buChar char="•"/>
            </a:pPr>
            <a:r>
              <a:rPr lang="en-US" sz="2000" b="1" dirty="0" smtClean="0"/>
              <a:t>Natural person </a:t>
            </a:r>
            <a:r>
              <a:rPr lang="en-US" sz="2000" dirty="0" smtClean="0"/>
              <a:t>older than 18 years (individuals)</a:t>
            </a:r>
          </a:p>
          <a:p>
            <a:pPr>
              <a:buFont typeface="Arial" panose="020B0604020202020204" pitchFamily="34" charset="0"/>
              <a:buChar char="•"/>
            </a:pPr>
            <a:r>
              <a:rPr lang="en-US" sz="2000" b="1" dirty="0" smtClean="0"/>
              <a:t>Legal entity </a:t>
            </a:r>
            <a:r>
              <a:rPr lang="en-US" sz="2000" dirty="0" smtClean="0"/>
              <a:t>(incl. NGOs)</a:t>
            </a:r>
          </a:p>
          <a:p>
            <a:pPr>
              <a:buFont typeface="Arial" panose="020B0604020202020204" pitchFamily="34" charset="0"/>
              <a:buChar char="•"/>
            </a:pPr>
            <a:r>
              <a:rPr lang="en-US" sz="2000" b="1" dirty="0" smtClean="0"/>
              <a:t>Civic initiative </a:t>
            </a:r>
            <a:r>
              <a:rPr lang="en-US" sz="2000" dirty="0" smtClean="0"/>
              <a:t>- group of natural persons signing the joint statement within the SEA procedure</a:t>
            </a:r>
          </a:p>
          <a:p>
            <a:pPr>
              <a:spcBef>
                <a:spcPts val="1200"/>
              </a:spcBef>
            </a:pPr>
            <a:r>
              <a:rPr lang="en-US" sz="2000" b="1" i="1" dirty="0" smtClean="0"/>
              <a:t>Environmental Impact Assessment (EIA)</a:t>
            </a:r>
          </a:p>
          <a:p>
            <a:pPr>
              <a:buFont typeface="Arial" panose="020B0604020202020204" pitchFamily="34" charset="0"/>
              <a:buChar char="•"/>
            </a:pPr>
            <a:r>
              <a:rPr lang="en-US" sz="2000" b="1" dirty="0" smtClean="0"/>
              <a:t>Natural person </a:t>
            </a:r>
            <a:r>
              <a:rPr lang="en-US" sz="2000" dirty="0" smtClean="0"/>
              <a:t>or </a:t>
            </a:r>
            <a:r>
              <a:rPr lang="en-US" sz="2000" b="1" dirty="0" smtClean="0"/>
              <a:t>Group of natural persons</a:t>
            </a:r>
          </a:p>
          <a:p>
            <a:pPr>
              <a:buFont typeface="Arial" panose="020B0604020202020204" pitchFamily="34" charset="0"/>
              <a:buChar char="•"/>
            </a:pPr>
            <a:r>
              <a:rPr lang="en-US" sz="2000" b="1" dirty="0" smtClean="0"/>
              <a:t>Legal entity </a:t>
            </a:r>
            <a:r>
              <a:rPr lang="en-US" sz="2000" dirty="0" smtClean="0"/>
              <a:t>or </a:t>
            </a:r>
            <a:r>
              <a:rPr lang="en-US" sz="2000" b="1" dirty="0" smtClean="0"/>
              <a:t>Group of legal entities</a:t>
            </a:r>
          </a:p>
          <a:p>
            <a:pPr>
              <a:buFont typeface="Arial" panose="020B0604020202020204" pitchFamily="34" charset="0"/>
              <a:buChar char="•"/>
            </a:pPr>
            <a:r>
              <a:rPr lang="en-US" sz="2000" b="1" dirty="0" smtClean="0"/>
              <a:t>Organizations </a:t>
            </a:r>
            <a:r>
              <a:rPr lang="en-US" sz="2000" dirty="0" smtClean="0"/>
              <a:t>or </a:t>
            </a:r>
            <a:r>
              <a:rPr lang="en-US" sz="2000" b="1" dirty="0" smtClean="0"/>
              <a:t>Groups of natural persons </a:t>
            </a:r>
            <a:r>
              <a:rPr lang="en-US" sz="2000" dirty="0" smtClean="0"/>
              <a:t>or </a:t>
            </a:r>
            <a:r>
              <a:rPr lang="en-US" sz="2000" b="1" dirty="0" smtClean="0"/>
              <a:t>legal entities</a:t>
            </a:r>
          </a:p>
          <a:p>
            <a:pPr>
              <a:buFont typeface="Arial" panose="020B0604020202020204" pitchFamily="34" charset="0"/>
              <a:buChar char="•"/>
            </a:pPr>
            <a:r>
              <a:rPr lang="en-US" sz="2000" b="1" dirty="0" smtClean="0"/>
              <a:t>NGOs </a:t>
            </a:r>
            <a:r>
              <a:rPr lang="en-US" sz="2000" dirty="0" smtClean="0"/>
              <a:t>supporting protection of the environment</a:t>
            </a:r>
            <a:endParaRPr lang="en-US" sz="2000" dirty="0"/>
          </a:p>
        </p:txBody>
      </p:sp>
      <p:sp>
        <p:nvSpPr>
          <p:cNvPr id="4" name="Nadpis 2"/>
          <p:cNvSpPr>
            <a:spLocks noGrp="1"/>
          </p:cNvSpPr>
          <p:nvPr>
            <p:ph type="title"/>
          </p:nvPr>
        </p:nvSpPr>
        <p:spPr>
          <a:xfrm>
            <a:off x="457200" y="274638"/>
            <a:ext cx="8229600" cy="418058"/>
          </a:xfrm>
        </p:spPr>
        <p:txBody>
          <a:bodyPr>
            <a:normAutofit/>
          </a:bodyPr>
          <a:lstStyle/>
          <a:p>
            <a:r>
              <a:rPr lang="en-US" sz="1200" dirty="0">
                <a:effectLst>
                  <a:outerShdw blurRad="38100" dist="38100" dir="2700000" algn="tl">
                    <a:srgbClr val="000000">
                      <a:alpha val="43137"/>
                    </a:srgbClr>
                  </a:outerShdw>
                </a:effectLst>
              </a:rPr>
              <a:t>Early public participation within the EIA/SEA procedures in Slovakia under </a:t>
            </a:r>
            <a:r>
              <a:rPr lang="en-US" sz="1200" dirty="0" smtClean="0">
                <a:effectLst>
                  <a:outerShdw blurRad="38100" dist="38100" dir="2700000" algn="tl">
                    <a:srgbClr val="000000">
                      <a:alpha val="43137"/>
                    </a:srgbClr>
                  </a:outerShdw>
                </a:effectLst>
              </a:rPr>
              <a:t>the </a:t>
            </a:r>
            <a:r>
              <a:rPr lang="en-US" sz="1200" dirty="0">
                <a:effectLst>
                  <a:outerShdw blurRad="38100" dist="38100" dir="2700000" algn="tl">
                    <a:srgbClr val="000000">
                      <a:alpha val="43137"/>
                    </a:srgbClr>
                  </a:outerShdw>
                </a:effectLst>
              </a:rPr>
              <a:t>Aarhus Convention</a:t>
            </a:r>
            <a:endParaRPr lang="sk-SK" sz="1200" dirty="0"/>
          </a:p>
        </p:txBody>
      </p:sp>
    </p:spTree>
    <p:extLst>
      <p:ext uri="{BB962C8B-B14F-4D97-AF65-F5344CB8AC3E}">
        <p14:creationId xmlns:p14="http://schemas.microsoft.com/office/powerpoint/2010/main" val="2290067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764704"/>
            <a:ext cx="8229600" cy="5242587"/>
          </a:xfrm>
        </p:spPr>
        <p:txBody>
          <a:bodyPr/>
          <a:lstStyle/>
          <a:p>
            <a:pPr marL="109728" indent="0">
              <a:buNone/>
            </a:pPr>
            <a:r>
              <a:rPr lang="en-US" sz="2000" b="1" i="1" u="sng" dirty="0" smtClean="0"/>
              <a:t>Strategic Environmental Assessment (SEA)</a:t>
            </a:r>
          </a:p>
          <a:p>
            <a:r>
              <a:rPr lang="en-US" sz="2000" b="1" i="1" dirty="0" smtClean="0"/>
              <a:t>Mandatory SEA</a:t>
            </a:r>
          </a:p>
          <a:p>
            <a:pPr marL="566928" indent="-457200">
              <a:buAutoNum type="arabicPeriod"/>
            </a:pPr>
            <a:r>
              <a:rPr lang="en-US" sz="2000" dirty="0" smtClean="0"/>
              <a:t>PC can submit its opinions to the Notification on the Strategic document (SD) – </a:t>
            </a:r>
            <a:r>
              <a:rPr lang="sk-SK" sz="2000" dirty="0" smtClean="0"/>
              <a:t>„</a:t>
            </a:r>
            <a:r>
              <a:rPr lang="en-US" sz="2000" dirty="0" smtClean="0"/>
              <a:t>Scoping phase</a:t>
            </a:r>
            <a:r>
              <a:rPr lang="sk-SK" sz="2000" dirty="0" smtClean="0"/>
              <a:t>“</a:t>
            </a:r>
            <a:r>
              <a:rPr lang="en-US" sz="2000" dirty="0" smtClean="0"/>
              <a:t> (within </a:t>
            </a:r>
            <a:r>
              <a:rPr lang="en-US" sz="2000" b="1" dirty="0" smtClean="0"/>
              <a:t>15 days </a:t>
            </a:r>
            <a:r>
              <a:rPr lang="en-US" sz="2000" dirty="0" smtClean="0"/>
              <a:t>since making it public).</a:t>
            </a:r>
          </a:p>
          <a:p>
            <a:pPr marL="566928" indent="-457200">
              <a:buAutoNum type="arabicPeriod"/>
            </a:pPr>
            <a:r>
              <a:rPr lang="en-US" sz="2000" dirty="0" smtClean="0"/>
              <a:t>PC can submit its opinions to the Scoping report (within </a:t>
            </a:r>
            <a:r>
              <a:rPr lang="en-US" sz="2000" b="1" dirty="0" smtClean="0"/>
              <a:t>10 days </a:t>
            </a:r>
            <a:r>
              <a:rPr lang="en-US" sz="2000" dirty="0" smtClean="0"/>
              <a:t>since making it public).</a:t>
            </a:r>
          </a:p>
          <a:p>
            <a:pPr marL="566928" indent="-457200">
              <a:buAutoNum type="arabicPeriod"/>
            </a:pPr>
            <a:r>
              <a:rPr lang="en-US" sz="2000" dirty="0" smtClean="0"/>
              <a:t>PC can submit its opinions to the Environmental Report (ER) &amp; Draft SD (within </a:t>
            </a:r>
            <a:r>
              <a:rPr lang="en-US" sz="2000" b="1" dirty="0" smtClean="0"/>
              <a:t>21 days </a:t>
            </a:r>
            <a:r>
              <a:rPr lang="en-US" sz="2000" dirty="0" smtClean="0"/>
              <a:t>since making it public).</a:t>
            </a:r>
          </a:p>
          <a:p>
            <a:pPr marL="566928" indent="-457200">
              <a:buAutoNum type="arabicPeriod"/>
            </a:pPr>
            <a:r>
              <a:rPr lang="en-US" sz="2000" dirty="0" smtClean="0"/>
              <a:t>PC can participate on the public hearing (held during the time period for the opinions to the ER &amp; Draft SD; the date and place known </a:t>
            </a:r>
            <a:r>
              <a:rPr lang="en-US" sz="2000" b="1" dirty="0" smtClean="0"/>
              <a:t>at least 10 days before</a:t>
            </a:r>
            <a:r>
              <a:rPr lang="en-US" sz="2000" dirty="0" smtClean="0"/>
              <a:t>).</a:t>
            </a:r>
          </a:p>
          <a:p>
            <a:pPr marL="566928" indent="-457200">
              <a:buAutoNum type="arabicPeriod"/>
            </a:pPr>
            <a:r>
              <a:rPr lang="en-US" sz="2000" dirty="0" smtClean="0"/>
              <a:t>Individual consultation can be made during the entire SEA procedure.</a:t>
            </a:r>
          </a:p>
          <a:p>
            <a:pPr marL="566928" indent="-457200">
              <a:buAutoNum type="arabicPeriod"/>
            </a:pPr>
            <a:endParaRPr lang="en-US" sz="2000" dirty="0" smtClean="0"/>
          </a:p>
        </p:txBody>
      </p:sp>
      <p:sp>
        <p:nvSpPr>
          <p:cNvPr id="4" name="Nadpis 2"/>
          <p:cNvSpPr>
            <a:spLocks noGrp="1"/>
          </p:cNvSpPr>
          <p:nvPr>
            <p:ph type="title"/>
          </p:nvPr>
        </p:nvSpPr>
        <p:spPr>
          <a:xfrm>
            <a:off x="457200" y="274638"/>
            <a:ext cx="8229600" cy="418058"/>
          </a:xfrm>
        </p:spPr>
        <p:txBody>
          <a:bodyPr>
            <a:normAutofit/>
          </a:bodyPr>
          <a:lstStyle/>
          <a:p>
            <a:r>
              <a:rPr lang="en-US" sz="1200" dirty="0">
                <a:effectLst>
                  <a:outerShdw blurRad="38100" dist="38100" dir="2700000" algn="tl">
                    <a:srgbClr val="000000">
                      <a:alpha val="43137"/>
                    </a:srgbClr>
                  </a:outerShdw>
                </a:effectLst>
              </a:rPr>
              <a:t>Early public participation within the EIA/SEA procedures in Slovakia under </a:t>
            </a:r>
            <a:r>
              <a:rPr lang="en-US" sz="1200" dirty="0" smtClean="0">
                <a:effectLst>
                  <a:outerShdw blurRad="38100" dist="38100" dir="2700000" algn="tl">
                    <a:srgbClr val="000000">
                      <a:alpha val="43137"/>
                    </a:srgbClr>
                  </a:outerShdw>
                </a:effectLst>
              </a:rPr>
              <a:t>the </a:t>
            </a:r>
            <a:r>
              <a:rPr lang="en-US" sz="1200" dirty="0">
                <a:effectLst>
                  <a:outerShdw blurRad="38100" dist="38100" dir="2700000" algn="tl">
                    <a:srgbClr val="000000">
                      <a:alpha val="43137"/>
                    </a:srgbClr>
                  </a:outerShdw>
                </a:effectLst>
              </a:rPr>
              <a:t>Aarhus Convention</a:t>
            </a:r>
            <a:endParaRPr lang="sk-SK" sz="1200" dirty="0"/>
          </a:p>
        </p:txBody>
      </p:sp>
    </p:spTree>
    <p:extLst>
      <p:ext uri="{BB962C8B-B14F-4D97-AF65-F5344CB8AC3E}">
        <p14:creationId xmlns:p14="http://schemas.microsoft.com/office/powerpoint/2010/main" val="2138185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764704"/>
            <a:ext cx="8229600" cy="5328592"/>
          </a:xfrm>
        </p:spPr>
        <p:txBody>
          <a:bodyPr>
            <a:normAutofit lnSpcReduction="10000"/>
          </a:bodyPr>
          <a:lstStyle/>
          <a:p>
            <a:pPr marL="109728" indent="0">
              <a:buNone/>
            </a:pPr>
            <a:r>
              <a:rPr lang="en-US" sz="2000" b="1" i="1" u="sng" dirty="0" smtClean="0"/>
              <a:t>Basic principles</a:t>
            </a:r>
          </a:p>
          <a:p>
            <a:r>
              <a:rPr lang="en-US" altLang="sk-SK" sz="1800" dirty="0" smtClean="0"/>
              <a:t>SEA procedure takes its place during the preparation of the SD and before its adoption.</a:t>
            </a:r>
          </a:p>
          <a:p>
            <a:r>
              <a:rPr lang="en-US" altLang="sk-SK" sz="1800" dirty="0" smtClean="0"/>
              <a:t>Public information is ensured through internet, media and by affected municipalities.</a:t>
            </a:r>
          </a:p>
          <a:p>
            <a:r>
              <a:rPr lang="en-US" altLang="sk-SK" sz="1800" dirty="0" smtClean="0"/>
              <a:t>The documentation from the SEA process including </a:t>
            </a:r>
            <a:r>
              <a:rPr lang="en-US" sz="1800" dirty="0" smtClean="0"/>
              <a:t>final statement of the complement authority from the SEA procedure </a:t>
            </a:r>
            <a:r>
              <a:rPr lang="en-US" altLang="sk-SK" sz="1800" dirty="0" smtClean="0"/>
              <a:t>is published in electronic form on the internet page</a:t>
            </a:r>
            <a:r>
              <a:rPr lang="en-US" altLang="sk-SK" sz="1800" dirty="0" smtClean="0">
                <a:solidFill>
                  <a:schemeClr val="accent3"/>
                </a:solidFill>
              </a:rPr>
              <a:t> www.enviroportal.sk </a:t>
            </a:r>
            <a:r>
              <a:rPr lang="en-US" altLang="sk-SK" sz="1800" dirty="0" smtClean="0"/>
              <a:t>within an integrated information system and is fully available to the public.</a:t>
            </a:r>
          </a:p>
          <a:p>
            <a:r>
              <a:rPr lang="en-US" altLang="sk-SK" sz="1800" dirty="0" smtClean="0"/>
              <a:t>Opinions to the </a:t>
            </a:r>
            <a:r>
              <a:rPr lang="en-US" sz="1800" dirty="0" smtClean="0"/>
              <a:t>Notification on SD must be taken into account while determining the scope of the assessment; </a:t>
            </a:r>
            <a:r>
              <a:rPr lang="en-US" altLang="sk-SK" sz="1800" dirty="0" smtClean="0"/>
              <a:t>Opinions to the Scoping report must be after their evaluation taken into account during preparation of the </a:t>
            </a:r>
            <a:r>
              <a:rPr lang="en-US" sz="1800" dirty="0" smtClean="0"/>
              <a:t>ER &amp; Draft SD; Opinions to the ER &amp; Draft SD must be included and evaluated in the expert review and in the final statement of the competent authority from the SEA procedure</a:t>
            </a:r>
            <a:r>
              <a:rPr lang="en-US" sz="1800" dirty="0" smtClean="0"/>
              <a:t>; the final statement must be justified.</a:t>
            </a:r>
            <a:endParaRPr lang="en-US" sz="1800" dirty="0" smtClean="0"/>
          </a:p>
          <a:p>
            <a:r>
              <a:rPr lang="en-US" sz="1800" dirty="0" smtClean="0"/>
              <a:t>In case of the preparation and approval of SD, the existence and the contents of the final statement of the competent authority from the SEA procedure and in particular the conditions of adopting the SD, have to be considered.</a:t>
            </a:r>
          </a:p>
          <a:p>
            <a:endParaRPr lang="en-US" altLang="sk-SK" sz="1800" dirty="0" smtClean="0"/>
          </a:p>
          <a:p>
            <a:endParaRPr lang="en-US" altLang="sk-SK" sz="2000" dirty="0" smtClean="0"/>
          </a:p>
          <a:p>
            <a:endParaRPr lang="en-US" altLang="sk-SK" sz="2000" dirty="0" smtClean="0"/>
          </a:p>
          <a:p>
            <a:endParaRPr lang="en-US" altLang="sk-SK" sz="2000" dirty="0" smtClean="0"/>
          </a:p>
          <a:p>
            <a:endParaRPr lang="en-US" sz="2000" dirty="0"/>
          </a:p>
        </p:txBody>
      </p:sp>
      <p:sp>
        <p:nvSpPr>
          <p:cNvPr id="4" name="Nadpis 2"/>
          <p:cNvSpPr>
            <a:spLocks noGrp="1"/>
          </p:cNvSpPr>
          <p:nvPr>
            <p:ph type="title"/>
          </p:nvPr>
        </p:nvSpPr>
        <p:spPr>
          <a:xfrm>
            <a:off x="457200" y="274638"/>
            <a:ext cx="8229600" cy="418058"/>
          </a:xfrm>
        </p:spPr>
        <p:txBody>
          <a:bodyPr>
            <a:normAutofit/>
          </a:bodyPr>
          <a:lstStyle/>
          <a:p>
            <a:r>
              <a:rPr lang="en-US" sz="1200" dirty="0">
                <a:effectLst>
                  <a:outerShdw blurRad="38100" dist="38100" dir="2700000" algn="tl">
                    <a:srgbClr val="000000">
                      <a:alpha val="43137"/>
                    </a:srgbClr>
                  </a:outerShdw>
                </a:effectLst>
              </a:rPr>
              <a:t>Early public participation within the EIA/SEA procedures in Slovakia under </a:t>
            </a:r>
            <a:r>
              <a:rPr lang="en-US" sz="1200" dirty="0" smtClean="0">
                <a:effectLst>
                  <a:outerShdw blurRad="38100" dist="38100" dir="2700000" algn="tl">
                    <a:srgbClr val="000000">
                      <a:alpha val="43137"/>
                    </a:srgbClr>
                  </a:outerShdw>
                </a:effectLst>
              </a:rPr>
              <a:t>the </a:t>
            </a:r>
            <a:r>
              <a:rPr lang="en-US" sz="1200" dirty="0">
                <a:effectLst>
                  <a:outerShdw blurRad="38100" dist="38100" dir="2700000" algn="tl">
                    <a:srgbClr val="000000">
                      <a:alpha val="43137"/>
                    </a:srgbClr>
                  </a:outerShdw>
                </a:effectLst>
              </a:rPr>
              <a:t>Aarhus Convention</a:t>
            </a:r>
            <a:endParaRPr lang="sk-SK" sz="1200" dirty="0"/>
          </a:p>
        </p:txBody>
      </p:sp>
    </p:spTree>
    <p:extLst>
      <p:ext uri="{BB962C8B-B14F-4D97-AF65-F5344CB8AC3E}">
        <p14:creationId xmlns:p14="http://schemas.microsoft.com/office/powerpoint/2010/main" val="3326714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836712"/>
            <a:ext cx="8229600" cy="5170579"/>
          </a:xfrm>
        </p:spPr>
        <p:txBody>
          <a:bodyPr>
            <a:normAutofit/>
          </a:bodyPr>
          <a:lstStyle/>
          <a:p>
            <a:r>
              <a:rPr lang="en-US" sz="1800" dirty="0" smtClean="0"/>
              <a:t>The approving authority is obliged to take the results of the public participation in account, especially the opinions of the public, results of consultations and public hearing with the public, raised comments of the public. </a:t>
            </a:r>
          </a:p>
          <a:p>
            <a:r>
              <a:rPr lang="en-US" sz="1800" dirty="0" smtClean="0"/>
              <a:t>PC in SEA procedures has the right to take part in the preparation and SEA procedure until such SD is approved.</a:t>
            </a:r>
            <a:endParaRPr lang="en-US" sz="1800" dirty="0"/>
          </a:p>
        </p:txBody>
      </p:sp>
      <p:sp>
        <p:nvSpPr>
          <p:cNvPr id="4" name="Nadpis 2"/>
          <p:cNvSpPr>
            <a:spLocks noGrp="1"/>
          </p:cNvSpPr>
          <p:nvPr>
            <p:ph type="title"/>
          </p:nvPr>
        </p:nvSpPr>
        <p:spPr>
          <a:xfrm>
            <a:off x="457200" y="274638"/>
            <a:ext cx="8229600" cy="418058"/>
          </a:xfrm>
        </p:spPr>
        <p:txBody>
          <a:bodyPr>
            <a:normAutofit/>
          </a:bodyPr>
          <a:lstStyle/>
          <a:p>
            <a:r>
              <a:rPr lang="en-US" sz="1200" dirty="0">
                <a:effectLst>
                  <a:outerShdw blurRad="38100" dist="38100" dir="2700000" algn="tl">
                    <a:srgbClr val="000000">
                      <a:alpha val="43137"/>
                    </a:srgbClr>
                  </a:outerShdw>
                </a:effectLst>
              </a:rPr>
              <a:t>Early public participation within the EIA/SEA procedures in Slovakia under </a:t>
            </a:r>
            <a:r>
              <a:rPr lang="en-US" sz="1200" dirty="0" smtClean="0">
                <a:effectLst>
                  <a:outerShdw blurRad="38100" dist="38100" dir="2700000" algn="tl">
                    <a:srgbClr val="000000">
                      <a:alpha val="43137"/>
                    </a:srgbClr>
                  </a:outerShdw>
                </a:effectLst>
              </a:rPr>
              <a:t>the </a:t>
            </a:r>
            <a:r>
              <a:rPr lang="en-US" sz="1200" dirty="0">
                <a:effectLst>
                  <a:outerShdw blurRad="38100" dist="38100" dir="2700000" algn="tl">
                    <a:srgbClr val="000000">
                      <a:alpha val="43137"/>
                    </a:srgbClr>
                  </a:outerShdw>
                </a:effectLst>
              </a:rPr>
              <a:t>Aarhus Convention</a:t>
            </a:r>
            <a:endParaRPr lang="sk-SK" sz="1200" dirty="0"/>
          </a:p>
        </p:txBody>
      </p:sp>
    </p:spTree>
    <p:extLst>
      <p:ext uri="{BB962C8B-B14F-4D97-AF65-F5344CB8AC3E}">
        <p14:creationId xmlns:p14="http://schemas.microsoft.com/office/powerpoint/2010/main" val="387299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836712"/>
            <a:ext cx="8229600" cy="5170579"/>
          </a:xfrm>
        </p:spPr>
        <p:txBody>
          <a:bodyPr>
            <a:normAutofit/>
          </a:bodyPr>
          <a:lstStyle/>
          <a:p>
            <a:r>
              <a:rPr lang="en-US" sz="2000" b="1" i="1" dirty="0" smtClean="0"/>
              <a:t>SEA Screening</a:t>
            </a:r>
          </a:p>
          <a:p>
            <a:pPr marL="566928" indent="-457200">
              <a:buAutoNum type="arabicPeriod"/>
            </a:pPr>
            <a:r>
              <a:rPr lang="en-US" sz="2000" dirty="0" smtClean="0"/>
              <a:t>PC can submit its opinions to the Notification on the Strategic document (SD) – (within </a:t>
            </a:r>
            <a:r>
              <a:rPr lang="en-US" sz="2000" b="1" dirty="0" smtClean="0"/>
              <a:t>15 days </a:t>
            </a:r>
            <a:r>
              <a:rPr lang="en-US" sz="2000" dirty="0" smtClean="0"/>
              <a:t>since making it public).</a:t>
            </a:r>
          </a:p>
          <a:p>
            <a:pPr marL="566928" indent="-457200">
              <a:buFont typeface="Wingdings 3"/>
              <a:buAutoNum type="arabicPeriod"/>
            </a:pPr>
            <a:r>
              <a:rPr lang="en-US" sz="2000" dirty="0" smtClean="0"/>
              <a:t>Individual consultation can be made during the entire SEA Screening.</a:t>
            </a:r>
          </a:p>
          <a:p>
            <a:pPr marL="109728" indent="0">
              <a:buNone/>
            </a:pPr>
            <a:r>
              <a:rPr lang="en-US" sz="2000" b="1" i="1" u="sng" dirty="0" smtClean="0"/>
              <a:t>Basic principles</a:t>
            </a:r>
          </a:p>
          <a:p>
            <a:r>
              <a:rPr lang="en-US" altLang="sk-SK" sz="1800" dirty="0" smtClean="0"/>
              <a:t>SEA Screening takes its place during the preparation of the SD and before its adoption.</a:t>
            </a:r>
          </a:p>
          <a:p>
            <a:r>
              <a:rPr lang="en-US" altLang="sk-SK" sz="1800" dirty="0" smtClean="0"/>
              <a:t>Public information is ensured through internet, media and by affected municipalities.</a:t>
            </a:r>
          </a:p>
          <a:p>
            <a:r>
              <a:rPr lang="en-US" altLang="sk-SK" sz="1800" dirty="0" smtClean="0"/>
              <a:t>The documentation from the SEA Screening including </a:t>
            </a:r>
            <a:r>
              <a:rPr lang="en-US" sz="1800" dirty="0" smtClean="0"/>
              <a:t>decision from the SEA Screening </a:t>
            </a:r>
            <a:r>
              <a:rPr lang="en-US" altLang="sk-SK" sz="1800" dirty="0" smtClean="0"/>
              <a:t>is published in electronic form on the internet page</a:t>
            </a:r>
            <a:r>
              <a:rPr lang="en-US" altLang="sk-SK" sz="1800" dirty="0" smtClean="0">
                <a:solidFill>
                  <a:schemeClr val="accent3"/>
                </a:solidFill>
              </a:rPr>
              <a:t> www.enviroportal.sk </a:t>
            </a:r>
            <a:r>
              <a:rPr lang="en-US" altLang="sk-SK" sz="1800" dirty="0" smtClean="0"/>
              <a:t>within an integrated information system and is fully available to the public.</a:t>
            </a:r>
          </a:p>
          <a:p>
            <a:endParaRPr lang="en-US" altLang="sk-SK" sz="2000" dirty="0" smtClean="0"/>
          </a:p>
          <a:p>
            <a:endParaRPr lang="en-US" altLang="sk-SK" sz="2000" dirty="0" smtClean="0"/>
          </a:p>
          <a:p>
            <a:endParaRPr lang="en-US" sz="2000" dirty="0" smtClean="0"/>
          </a:p>
          <a:p>
            <a:pPr marL="566928" indent="-457200">
              <a:buAutoNum type="arabicPeriod"/>
            </a:pPr>
            <a:endParaRPr lang="en-US" sz="2000" dirty="0" smtClean="0"/>
          </a:p>
          <a:p>
            <a:pPr marL="566928" indent="-457200">
              <a:buAutoNum type="arabicPeriod"/>
            </a:pPr>
            <a:endParaRPr lang="en-US" sz="2000" dirty="0" smtClean="0"/>
          </a:p>
          <a:p>
            <a:pPr marL="109728" indent="0">
              <a:buNone/>
            </a:pPr>
            <a:endParaRPr lang="en-US" sz="2000" dirty="0"/>
          </a:p>
        </p:txBody>
      </p:sp>
      <p:sp>
        <p:nvSpPr>
          <p:cNvPr id="4" name="Nadpis 2"/>
          <p:cNvSpPr>
            <a:spLocks noGrp="1"/>
          </p:cNvSpPr>
          <p:nvPr>
            <p:ph type="title"/>
          </p:nvPr>
        </p:nvSpPr>
        <p:spPr>
          <a:xfrm>
            <a:off x="457200" y="274638"/>
            <a:ext cx="8229600" cy="418058"/>
          </a:xfrm>
        </p:spPr>
        <p:txBody>
          <a:bodyPr>
            <a:normAutofit/>
          </a:bodyPr>
          <a:lstStyle/>
          <a:p>
            <a:r>
              <a:rPr lang="en-US" sz="1200" dirty="0">
                <a:effectLst>
                  <a:outerShdw blurRad="38100" dist="38100" dir="2700000" algn="tl">
                    <a:srgbClr val="000000">
                      <a:alpha val="43137"/>
                    </a:srgbClr>
                  </a:outerShdw>
                </a:effectLst>
              </a:rPr>
              <a:t>Early public participation within the EIA/SEA procedures in Slovakia under </a:t>
            </a:r>
            <a:r>
              <a:rPr lang="en-US" sz="1200" dirty="0" smtClean="0">
                <a:effectLst>
                  <a:outerShdw blurRad="38100" dist="38100" dir="2700000" algn="tl">
                    <a:srgbClr val="000000">
                      <a:alpha val="43137"/>
                    </a:srgbClr>
                  </a:outerShdw>
                </a:effectLst>
              </a:rPr>
              <a:t>the </a:t>
            </a:r>
            <a:r>
              <a:rPr lang="en-US" sz="1200" dirty="0">
                <a:effectLst>
                  <a:outerShdw blurRad="38100" dist="38100" dir="2700000" algn="tl">
                    <a:srgbClr val="000000">
                      <a:alpha val="43137"/>
                    </a:srgbClr>
                  </a:outerShdw>
                </a:effectLst>
              </a:rPr>
              <a:t>Aarhus Convention</a:t>
            </a:r>
            <a:endParaRPr lang="sk-SK" sz="1200" dirty="0"/>
          </a:p>
        </p:txBody>
      </p:sp>
    </p:spTree>
    <p:extLst>
      <p:ext uri="{BB962C8B-B14F-4D97-AF65-F5344CB8AC3E}">
        <p14:creationId xmlns:p14="http://schemas.microsoft.com/office/powerpoint/2010/main" val="155988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908720"/>
            <a:ext cx="8229600" cy="5098571"/>
          </a:xfrm>
        </p:spPr>
        <p:txBody>
          <a:bodyPr>
            <a:normAutofit/>
          </a:bodyPr>
          <a:lstStyle/>
          <a:p>
            <a:r>
              <a:rPr lang="en-US" sz="2000" dirty="0" smtClean="0"/>
              <a:t>The </a:t>
            </a:r>
            <a:r>
              <a:rPr lang="en-US" sz="2000" dirty="0" smtClean="0"/>
              <a:t>decision from the SEA Screening must be justified and the competent authority must take into account, among other factors, opinions of PC and the result of individual consultation</a:t>
            </a:r>
            <a:r>
              <a:rPr lang="sk-SK" sz="2000" dirty="0" smtClean="0"/>
              <a:t>.</a:t>
            </a:r>
            <a:endParaRPr lang="en-US" sz="2000" dirty="0" smtClean="0"/>
          </a:p>
          <a:p>
            <a:r>
              <a:rPr lang="en-US" sz="2000" dirty="0" smtClean="0"/>
              <a:t>If the SD is not assessed, all reasons for not assessing the SD must be published </a:t>
            </a:r>
            <a:r>
              <a:rPr lang="en-US" altLang="sk-SK" sz="2000" dirty="0" smtClean="0"/>
              <a:t>on the internet page</a:t>
            </a:r>
            <a:r>
              <a:rPr lang="en-US" altLang="sk-SK" sz="2000" dirty="0" smtClean="0">
                <a:solidFill>
                  <a:schemeClr val="accent3"/>
                </a:solidFill>
              </a:rPr>
              <a:t> www.enviroportal.sk</a:t>
            </a:r>
            <a:r>
              <a:rPr lang="en-US" sz="2000" dirty="0" smtClean="0"/>
              <a:t>.</a:t>
            </a:r>
            <a:endParaRPr lang="en-US" sz="2000" dirty="0"/>
          </a:p>
        </p:txBody>
      </p:sp>
      <p:sp>
        <p:nvSpPr>
          <p:cNvPr id="4" name="Nadpis 2"/>
          <p:cNvSpPr>
            <a:spLocks noGrp="1"/>
          </p:cNvSpPr>
          <p:nvPr>
            <p:ph type="title"/>
          </p:nvPr>
        </p:nvSpPr>
        <p:spPr>
          <a:xfrm>
            <a:off x="457200" y="274638"/>
            <a:ext cx="8229600" cy="418058"/>
          </a:xfrm>
        </p:spPr>
        <p:txBody>
          <a:bodyPr>
            <a:normAutofit/>
          </a:bodyPr>
          <a:lstStyle/>
          <a:p>
            <a:r>
              <a:rPr lang="en-US" sz="1200" dirty="0">
                <a:effectLst>
                  <a:outerShdw blurRad="38100" dist="38100" dir="2700000" algn="tl">
                    <a:srgbClr val="000000">
                      <a:alpha val="43137"/>
                    </a:srgbClr>
                  </a:outerShdw>
                </a:effectLst>
              </a:rPr>
              <a:t>Early public participation within the EIA/SEA procedures in Slovakia under </a:t>
            </a:r>
            <a:r>
              <a:rPr lang="en-US" sz="1200" dirty="0" smtClean="0">
                <a:effectLst>
                  <a:outerShdw blurRad="38100" dist="38100" dir="2700000" algn="tl">
                    <a:srgbClr val="000000">
                      <a:alpha val="43137"/>
                    </a:srgbClr>
                  </a:outerShdw>
                </a:effectLst>
              </a:rPr>
              <a:t>the </a:t>
            </a:r>
            <a:r>
              <a:rPr lang="en-US" sz="1200" dirty="0">
                <a:effectLst>
                  <a:outerShdw blurRad="38100" dist="38100" dir="2700000" algn="tl">
                    <a:srgbClr val="000000">
                      <a:alpha val="43137"/>
                    </a:srgbClr>
                  </a:outerShdw>
                </a:effectLst>
              </a:rPr>
              <a:t>Aarhus Convention</a:t>
            </a:r>
            <a:endParaRPr lang="sk-SK" sz="1200" dirty="0"/>
          </a:p>
        </p:txBody>
      </p:sp>
    </p:spTree>
    <p:extLst>
      <p:ext uri="{BB962C8B-B14F-4D97-AF65-F5344CB8AC3E}">
        <p14:creationId xmlns:p14="http://schemas.microsoft.com/office/powerpoint/2010/main" val="41528327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ala">
  <a:themeElements>
    <a:clrScheme name="Hal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al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Hal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960</TotalTime>
  <Words>1612</Words>
  <Application>Microsoft Office PowerPoint</Application>
  <PresentationFormat>Prezentácia na obrazovke (4:3)</PresentationFormat>
  <Paragraphs>110</Paragraphs>
  <Slides>15</Slides>
  <Notes>0</Notes>
  <HiddenSlides>0</HiddenSlides>
  <MMClips>0</MMClips>
  <ScaleCrop>false</ScaleCrop>
  <HeadingPairs>
    <vt:vector size="4" baseType="variant">
      <vt:variant>
        <vt:lpstr>Motív</vt:lpstr>
      </vt:variant>
      <vt:variant>
        <vt:i4>1</vt:i4>
      </vt:variant>
      <vt:variant>
        <vt:lpstr>Nadpisy snímok</vt:lpstr>
      </vt:variant>
      <vt:variant>
        <vt:i4>15</vt:i4>
      </vt:variant>
    </vt:vector>
  </HeadingPairs>
  <TitlesOfParts>
    <vt:vector size="16" baseType="lpstr">
      <vt:lpstr>Hala</vt:lpstr>
      <vt:lpstr>Early public participation within the EIA/SEA procedures in Slovakia under the Aarhus Convention</vt:lpstr>
      <vt:lpstr>Early public participation within the EIA/SEA procedures in Slovakia under the Aarhus Convention</vt:lpstr>
      <vt:lpstr>Early public participation within the EIA/SEA procedures in Slovakia under the Aarhus Convention</vt:lpstr>
      <vt:lpstr>Early public participation within the EIA/SEA procedures in Slovakia under the Aarhus Convention</vt:lpstr>
      <vt:lpstr>Early public participation within the EIA/SEA procedures in Slovakia under the Aarhus Convention</vt:lpstr>
      <vt:lpstr>Early public participation within the EIA/SEA procedures in Slovakia under the Aarhus Convention</vt:lpstr>
      <vt:lpstr>Early public participation within the EIA/SEA procedures in Slovakia under the Aarhus Convention</vt:lpstr>
      <vt:lpstr>Early public participation within the EIA/SEA procedures in Slovakia under the Aarhus Convention</vt:lpstr>
      <vt:lpstr>Early public participation within the EIA/SEA procedures in Slovakia under the Aarhus Convention</vt:lpstr>
      <vt:lpstr>Early public participation within the EIA/SEA procedures in Slovakia under the Aarhus Convention</vt:lpstr>
      <vt:lpstr>Early public participation within the EIA/SEA procedures in Slovakia under the Aarhus Convention</vt:lpstr>
      <vt:lpstr>Early public participation within the EIA/SEA procedures in Slovakia under the Aarhus Convention</vt:lpstr>
      <vt:lpstr>Early public participation within the EIA/SEA procedures in Slovakia under the Aarhus Convention</vt:lpstr>
      <vt:lpstr>Early public participation within the EIA/SEA procedures in Slovakia under the Aarhus Convention</vt:lpstr>
      <vt:lpstr>Thank you for your attention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public participation within the EIA/SEA procedures in Slovakia under article 6, 7 and 8 of the Aarhus Convention</dc:title>
  <dc:creator>Lukáč Peter</dc:creator>
  <cp:lastModifiedBy>Lukáč Peter</cp:lastModifiedBy>
  <cp:revision>57</cp:revision>
  <dcterms:created xsi:type="dcterms:W3CDTF">2016-02-01T07:43:13Z</dcterms:created>
  <dcterms:modified xsi:type="dcterms:W3CDTF">2016-02-02T14:15:11Z</dcterms:modified>
</cp:coreProperties>
</file>