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rts/chart3.xml" ContentType="application/vnd.openxmlformats-officedocument.drawingml.chart+xml"/>
  <Default Extension="xlsx" ContentType="application/vnd.openxmlformats-officedocument.spreadsheetml.sheet"/>
  <Override PartName="/ppt/diagrams/drawing7.xml" ContentType="application/vnd.ms-office.drawingml.diagramDrawing+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78" r:id="rId2"/>
    <p:sldId id="406" r:id="rId3"/>
    <p:sldId id="399" r:id="rId4"/>
    <p:sldId id="390" r:id="rId5"/>
    <p:sldId id="391" r:id="rId6"/>
    <p:sldId id="396" r:id="rId7"/>
    <p:sldId id="395" r:id="rId8"/>
    <p:sldId id="397" r:id="rId9"/>
    <p:sldId id="389" r:id="rId10"/>
    <p:sldId id="416" r:id="rId11"/>
    <p:sldId id="409" r:id="rId12"/>
    <p:sldId id="414" r:id="rId13"/>
    <p:sldId id="407" r:id="rId14"/>
    <p:sldId id="408" r:id="rId15"/>
    <p:sldId id="410" r:id="rId16"/>
    <p:sldId id="411" r:id="rId17"/>
    <p:sldId id="412" r:id="rId18"/>
    <p:sldId id="415" r:id="rId19"/>
  </p:sldIdLst>
  <p:sldSz cx="9144000" cy="6858000" type="screen4x3"/>
  <p:notesSz cx="6985000" cy="9271000"/>
  <p:defaultTextStyle>
    <a:defPPr>
      <a:defRPr lang="en-US"/>
    </a:defPPr>
    <a:lvl1pPr algn="l" rtl="0" fontAlgn="base">
      <a:spcBef>
        <a:spcPct val="0"/>
      </a:spcBef>
      <a:spcAft>
        <a:spcPct val="0"/>
      </a:spcAft>
      <a:defRPr sz="1300" kern="1200">
        <a:solidFill>
          <a:schemeClr val="tx1"/>
        </a:solidFill>
        <a:latin typeface="Trebuchet MS" pitchFamily="34" charset="0"/>
        <a:ea typeface="+mn-ea"/>
        <a:cs typeface="Times New Roman" pitchFamily="18" charset="0"/>
      </a:defRPr>
    </a:lvl1pPr>
    <a:lvl2pPr marL="457200" algn="l" rtl="0" fontAlgn="base">
      <a:spcBef>
        <a:spcPct val="0"/>
      </a:spcBef>
      <a:spcAft>
        <a:spcPct val="0"/>
      </a:spcAft>
      <a:defRPr sz="1300" kern="1200">
        <a:solidFill>
          <a:schemeClr val="tx1"/>
        </a:solidFill>
        <a:latin typeface="Trebuchet MS" pitchFamily="34" charset="0"/>
        <a:ea typeface="+mn-ea"/>
        <a:cs typeface="Times New Roman" pitchFamily="18" charset="0"/>
      </a:defRPr>
    </a:lvl2pPr>
    <a:lvl3pPr marL="914400" algn="l" rtl="0" fontAlgn="base">
      <a:spcBef>
        <a:spcPct val="0"/>
      </a:spcBef>
      <a:spcAft>
        <a:spcPct val="0"/>
      </a:spcAft>
      <a:defRPr sz="1300" kern="1200">
        <a:solidFill>
          <a:schemeClr val="tx1"/>
        </a:solidFill>
        <a:latin typeface="Trebuchet MS" pitchFamily="34" charset="0"/>
        <a:ea typeface="+mn-ea"/>
        <a:cs typeface="Times New Roman" pitchFamily="18" charset="0"/>
      </a:defRPr>
    </a:lvl3pPr>
    <a:lvl4pPr marL="1371600" algn="l" rtl="0" fontAlgn="base">
      <a:spcBef>
        <a:spcPct val="0"/>
      </a:spcBef>
      <a:spcAft>
        <a:spcPct val="0"/>
      </a:spcAft>
      <a:defRPr sz="1300" kern="1200">
        <a:solidFill>
          <a:schemeClr val="tx1"/>
        </a:solidFill>
        <a:latin typeface="Trebuchet MS" pitchFamily="34" charset="0"/>
        <a:ea typeface="+mn-ea"/>
        <a:cs typeface="Times New Roman" pitchFamily="18" charset="0"/>
      </a:defRPr>
    </a:lvl4pPr>
    <a:lvl5pPr marL="1828800" algn="l" rtl="0" fontAlgn="base">
      <a:spcBef>
        <a:spcPct val="0"/>
      </a:spcBef>
      <a:spcAft>
        <a:spcPct val="0"/>
      </a:spcAft>
      <a:defRPr sz="1300" kern="1200">
        <a:solidFill>
          <a:schemeClr val="tx1"/>
        </a:solidFill>
        <a:latin typeface="Trebuchet MS" pitchFamily="34" charset="0"/>
        <a:ea typeface="+mn-ea"/>
        <a:cs typeface="Times New Roman" pitchFamily="18" charset="0"/>
      </a:defRPr>
    </a:lvl5pPr>
    <a:lvl6pPr marL="2286000" algn="l" defTabSz="914400" rtl="0" eaLnBrk="1" latinLnBrk="0" hangingPunct="1">
      <a:defRPr sz="1300" kern="1200">
        <a:solidFill>
          <a:schemeClr val="tx1"/>
        </a:solidFill>
        <a:latin typeface="Trebuchet MS" pitchFamily="34" charset="0"/>
        <a:ea typeface="+mn-ea"/>
        <a:cs typeface="Times New Roman" pitchFamily="18" charset="0"/>
      </a:defRPr>
    </a:lvl6pPr>
    <a:lvl7pPr marL="2743200" algn="l" defTabSz="914400" rtl="0" eaLnBrk="1" latinLnBrk="0" hangingPunct="1">
      <a:defRPr sz="1300" kern="1200">
        <a:solidFill>
          <a:schemeClr val="tx1"/>
        </a:solidFill>
        <a:latin typeface="Trebuchet MS" pitchFamily="34" charset="0"/>
        <a:ea typeface="+mn-ea"/>
        <a:cs typeface="Times New Roman" pitchFamily="18" charset="0"/>
      </a:defRPr>
    </a:lvl7pPr>
    <a:lvl8pPr marL="3200400" algn="l" defTabSz="914400" rtl="0" eaLnBrk="1" latinLnBrk="0" hangingPunct="1">
      <a:defRPr sz="1300" kern="1200">
        <a:solidFill>
          <a:schemeClr val="tx1"/>
        </a:solidFill>
        <a:latin typeface="Trebuchet MS" pitchFamily="34" charset="0"/>
        <a:ea typeface="+mn-ea"/>
        <a:cs typeface="Times New Roman" pitchFamily="18" charset="0"/>
      </a:defRPr>
    </a:lvl8pPr>
    <a:lvl9pPr marL="3657600" algn="l" defTabSz="914400" rtl="0" eaLnBrk="1" latinLnBrk="0" hangingPunct="1">
      <a:defRPr sz="1300" kern="1200">
        <a:solidFill>
          <a:schemeClr val="tx1"/>
        </a:solidFill>
        <a:latin typeface="Trebuchet MS"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3C"/>
    <a:srgbClr val="536739"/>
    <a:srgbClr val="3333FF"/>
    <a:srgbClr val="75CAFF"/>
    <a:srgbClr val="B2DAEC"/>
    <a:srgbClr val="6698AC"/>
    <a:srgbClr val="BCBEDE"/>
    <a:srgbClr val="676DA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97733" autoAdjust="0"/>
  </p:normalViewPr>
  <p:slideViewPr>
    <p:cSldViewPr snapToGrid="0">
      <p:cViewPr>
        <p:scale>
          <a:sx n="90" d="100"/>
          <a:sy n="90" d="100"/>
        </p:scale>
        <p:origin x="-810" y="-72"/>
      </p:cViewPr>
      <p:guideLst>
        <p:guide orient="horz" pos="754"/>
        <p:guide pos="791"/>
        <p:guide pos="341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4" d="100"/>
          <a:sy n="74" d="100"/>
        </p:scale>
        <p:origin x="-2082" y="-90"/>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babinskaya\Documents\Subnational\Presentations%20-%20Subnational\&#1050;&#1085;&#1080;&#1075;&#1072;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10"/>
  <c:clrMapOvr bg1="lt1" tx1="dk1" bg2="lt2" tx2="dk2" accent1="accent1" accent2="accent2" accent3="accent3" accent4="accent4" accent5="accent5" accent6="accent6" hlink="hlink" folHlink="folHlink"/>
  <c:chart>
    <c:title>
      <c:tx>
        <c:rich>
          <a:bodyPr/>
          <a:lstStyle/>
          <a:p>
            <a:pPr>
              <a:defRPr>
                <a:solidFill>
                  <a:schemeClr val="bg1"/>
                </a:solidFill>
              </a:defRPr>
            </a:pPr>
            <a:r>
              <a:rPr lang="en-US">
                <a:solidFill>
                  <a:schemeClr val="bg1"/>
                </a:solidFill>
              </a:rPr>
              <a:t>Countries</a:t>
            </a:r>
            <a:endParaRPr lang="ru-RU">
              <a:solidFill>
                <a:schemeClr val="bg1"/>
              </a:solidFill>
            </a:endParaRPr>
          </a:p>
        </c:rich>
      </c:tx>
      <c:layout>
        <c:manualLayout>
          <c:xMode val="edge"/>
          <c:yMode val="edge"/>
          <c:x val="0.28295927294802437"/>
          <c:y val="0"/>
        </c:manualLayout>
      </c:layout>
      <c:spPr>
        <a:solidFill>
          <a:srgbClr val="014C6D"/>
        </a:solidFill>
      </c:spPr>
    </c:title>
    <c:plotArea>
      <c:layout>
        <c:manualLayout>
          <c:layoutTarget val="inner"/>
          <c:xMode val="edge"/>
          <c:yMode val="edge"/>
          <c:x val="0.17705734602306444"/>
          <c:y val="0.11902714887800739"/>
          <c:w val="0.67829115371206361"/>
          <c:h val="0.69060080880768426"/>
        </c:manualLayout>
      </c:layout>
      <c:doughnutChart>
        <c:varyColors val="1"/>
        <c:ser>
          <c:idx val="0"/>
          <c:order val="0"/>
          <c:dLbls>
            <c:showPercent val="1"/>
            <c:showLeaderLines val="1"/>
          </c:dLbls>
          <c:cat>
            <c:strRef>
              <c:f>Лист1!$B$9:$B$12</c:f>
              <c:strCache>
                <c:ptCount val="4"/>
                <c:pt idx="0">
                  <c:v>Россия</c:v>
                </c:pt>
                <c:pt idx="1">
                  <c:v>Украина</c:v>
                </c:pt>
                <c:pt idx="2">
                  <c:v>Казахстан</c:v>
                </c:pt>
                <c:pt idx="3">
                  <c:v>Прочие</c:v>
                </c:pt>
              </c:strCache>
            </c:strRef>
          </c:cat>
          <c:val>
            <c:numRef>
              <c:f>Лист1!$C$9:$C$12</c:f>
              <c:numCache>
                <c:formatCode>0%</c:formatCode>
                <c:ptCount val="4"/>
                <c:pt idx="0">
                  <c:v>0.45590130730989026</c:v>
                </c:pt>
                <c:pt idx="1">
                  <c:v>0.15608543546308337</c:v>
                </c:pt>
                <c:pt idx="2">
                  <c:v>8.5730068127417708E-2</c:v>
                </c:pt>
                <c:pt idx="3">
                  <c:v>0.30228318909961605</c:v>
                </c:pt>
              </c:numCache>
            </c:numRef>
          </c:val>
        </c:ser>
        <c:dLbls>
          <c:showPercent val="1"/>
        </c:dLbls>
        <c:firstSliceAng val="0"/>
        <c:holeSize val="50"/>
      </c:doughnutChart>
    </c:plotArea>
    <c:legend>
      <c:legendPos val="t"/>
      <c:layout>
        <c:manualLayout>
          <c:xMode val="edge"/>
          <c:yMode val="edge"/>
          <c:x val="1.4375557477327381E-2"/>
          <c:y val="0.85058602646353765"/>
          <c:w val="0.97120217115717555"/>
          <c:h val="0.14880716909034891"/>
        </c:manualLayout>
      </c:layout>
    </c:legend>
    <c:plotVisOnly val="1"/>
  </c:chart>
  <c:txPr>
    <a:bodyPr/>
    <a:lstStyle/>
    <a:p>
      <a:pPr>
        <a:defRPr sz="105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10"/>
  <c:clrMapOvr bg1="lt1" tx1="dk1" bg2="lt2" tx2="dk2" accent1="accent1" accent2="accent2" accent3="accent3" accent4="accent4" accent5="accent5" accent6="accent6" hlink="hlink" folHlink="folHlink"/>
  <c:chart>
    <c:title>
      <c:tx>
        <c:rich>
          <a:bodyPr/>
          <a:lstStyle/>
          <a:p>
            <a:pPr>
              <a:defRPr/>
            </a:pPr>
            <a:r>
              <a:rPr lang="en-US" dirty="0">
                <a:solidFill>
                  <a:schemeClr val="bg1"/>
                </a:solidFill>
              </a:rPr>
              <a:t>Sectors</a:t>
            </a:r>
            <a:endParaRPr lang="ru-RU" dirty="0">
              <a:solidFill>
                <a:schemeClr val="bg1"/>
              </a:solidFill>
            </a:endParaRPr>
          </a:p>
        </c:rich>
      </c:tx>
      <c:layout>
        <c:manualLayout>
          <c:xMode val="edge"/>
          <c:yMode val="edge"/>
          <c:x val="0.25892808716131038"/>
          <c:y val="1.3888888888888987E-2"/>
        </c:manualLayout>
      </c:layout>
      <c:spPr>
        <a:solidFill>
          <a:srgbClr val="014C6D"/>
        </a:solidFill>
      </c:spPr>
    </c:title>
    <c:plotArea>
      <c:layout>
        <c:manualLayout>
          <c:layoutTarget val="inner"/>
          <c:xMode val="edge"/>
          <c:yMode val="edge"/>
          <c:x val="0.19703662411397663"/>
          <c:y val="0.12898425283427928"/>
          <c:w val="0.57277541580226599"/>
          <c:h val="0.64057404331080259"/>
        </c:manualLayout>
      </c:layout>
      <c:doughnutChart>
        <c:varyColors val="1"/>
        <c:ser>
          <c:idx val="0"/>
          <c:order val="0"/>
          <c:dPt>
            <c:idx val="0"/>
            <c:spPr>
              <a:solidFill>
                <a:schemeClr val="accent2"/>
              </a:solidFill>
            </c:spPr>
          </c:dPt>
          <c:dPt>
            <c:idx val="1"/>
            <c:spPr>
              <a:solidFill>
                <a:schemeClr val="tx2">
                  <a:lumMod val="60000"/>
                  <a:lumOff val="40000"/>
                </a:schemeClr>
              </a:solidFill>
            </c:spPr>
          </c:dPt>
          <c:dLbls>
            <c:showPercent val="1"/>
            <c:showLeaderLines val="1"/>
          </c:dLbls>
          <c:cat>
            <c:strRef>
              <c:f>Лист1!$B$4:$B$6</c:f>
              <c:strCache>
                <c:ptCount val="3"/>
                <c:pt idx="0">
                  <c:v>Инфраструктура</c:v>
                </c:pt>
                <c:pt idx="1">
                  <c:v>Финансовые рынки</c:v>
                </c:pt>
                <c:pt idx="2">
                  <c:v>Промышленность и сфера услуг</c:v>
                </c:pt>
              </c:strCache>
            </c:strRef>
          </c:cat>
          <c:val>
            <c:numRef>
              <c:f>Лист1!$C$4:$C$6</c:f>
              <c:numCache>
                <c:formatCode>0%</c:formatCode>
                <c:ptCount val="3"/>
                <c:pt idx="0">
                  <c:v>0.17</c:v>
                </c:pt>
                <c:pt idx="1">
                  <c:v>0.53</c:v>
                </c:pt>
                <c:pt idx="2">
                  <c:v>0.30000000000000032</c:v>
                </c:pt>
              </c:numCache>
            </c:numRef>
          </c:val>
        </c:ser>
        <c:dLbls>
          <c:showPercent val="1"/>
        </c:dLbls>
        <c:firstSliceAng val="0"/>
        <c:holeSize val="50"/>
      </c:doughnutChart>
    </c:plotArea>
    <c:legend>
      <c:legendPos val="t"/>
      <c:layout>
        <c:manualLayout>
          <c:xMode val="edge"/>
          <c:yMode val="edge"/>
          <c:x val="0.12225233229986585"/>
          <c:y val="0.77415358916542132"/>
          <c:w val="0.83624785769921195"/>
          <c:h val="0.19869896471274423"/>
        </c:manualLayout>
      </c:layout>
    </c:legend>
    <c:plotVisOnly val="1"/>
  </c:chart>
  <c:txPr>
    <a:bodyPr/>
    <a:lstStyle/>
    <a:p>
      <a:pPr>
        <a:defRPr sz="1050" b="1"/>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view3D>
      <c:rotY val="80"/>
      <c:perspective val="0"/>
    </c:view3D>
    <c:plotArea>
      <c:layout>
        <c:manualLayout>
          <c:layoutTarget val="inner"/>
          <c:xMode val="edge"/>
          <c:yMode val="edge"/>
          <c:x val="0.18223583460949663"/>
          <c:y val="0.26224783861671136"/>
          <c:w val="0.63246554364471674"/>
          <c:h val="0.47262247838616939"/>
        </c:manualLayout>
      </c:layout>
      <c:pie3DChart>
        <c:ser>
          <c:idx val="0"/>
          <c:order val="0"/>
          <c:tx>
            <c:strRef>
              <c:f>Sheet1!$A$2</c:f>
              <c:strCache>
                <c:ptCount val="1"/>
              </c:strCache>
            </c:strRef>
          </c:tx>
          <c:spPr>
            <a:solidFill>
              <a:schemeClr val="accent1"/>
            </a:solidFill>
            <a:ln w="9210">
              <a:solidFill>
                <a:schemeClr val="tx1"/>
              </a:solidFill>
              <a:prstDash val="solid"/>
            </a:ln>
          </c:spPr>
          <c:dPt>
            <c:idx val="0"/>
            <c:spPr>
              <a:solidFill>
                <a:srgbClr val="3366FF"/>
              </a:solidFill>
              <a:ln w="9210">
                <a:solidFill>
                  <a:schemeClr val="tx1"/>
                </a:solidFill>
                <a:prstDash val="solid"/>
              </a:ln>
            </c:spPr>
          </c:dPt>
          <c:dPt>
            <c:idx val="1"/>
            <c:spPr>
              <a:solidFill>
                <a:srgbClr val="943026"/>
              </a:solidFill>
              <a:ln w="9210">
                <a:solidFill>
                  <a:schemeClr val="tx1"/>
                </a:solidFill>
                <a:prstDash val="solid"/>
              </a:ln>
            </c:spPr>
          </c:dPt>
          <c:dPt>
            <c:idx val="2"/>
            <c:spPr>
              <a:solidFill>
                <a:srgbClr val="339966"/>
              </a:solidFill>
              <a:ln w="9210">
                <a:solidFill>
                  <a:schemeClr val="tx1"/>
                </a:solidFill>
                <a:prstDash val="solid"/>
              </a:ln>
            </c:spPr>
          </c:dPt>
          <c:dPt>
            <c:idx val="3"/>
            <c:spPr>
              <a:solidFill>
                <a:srgbClr val="C29422"/>
              </a:solidFill>
              <a:ln w="9210">
                <a:solidFill>
                  <a:schemeClr val="tx1"/>
                </a:solidFill>
                <a:prstDash val="solid"/>
              </a:ln>
            </c:spPr>
          </c:dPt>
          <c:dPt>
            <c:idx val="4"/>
            <c:spPr>
              <a:solidFill>
                <a:srgbClr val="FFCC00"/>
              </a:solidFill>
              <a:ln w="9210">
                <a:solidFill>
                  <a:schemeClr val="tx1"/>
                </a:solidFill>
                <a:prstDash val="solid"/>
              </a:ln>
            </c:spPr>
          </c:dPt>
          <c:dPt>
            <c:idx val="5"/>
            <c:spPr>
              <a:solidFill>
                <a:srgbClr val="000000"/>
              </a:solidFill>
              <a:ln w="9210">
                <a:solidFill>
                  <a:schemeClr val="tx1"/>
                </a:solidFill>
                <a:prstDash val="solid"/>
              </a:ln>
            </c:spPr>
          </c:dPt>
          <c:dLbls>
            <c:dLbl>
              <c:idx val="0"/>
              <c:layout>
                <c:manualLayout>
                  <c:x val="-5.0113877397212833E-2"/>
                  <c:y val="0.10999673410490041"/>
                </c:manualLayout>
              </c:layout>
              <c:dLblPos val="bestFit"/>
              <c:showCatName val="1"/>
              <c:showPercent val="1"/>
            </c:dLbl>
            <c:dLbl>
              <c:idx val="1"/>
              <c:layout>
                <c:manualLayout>
                  <c:x val="4.2588300035129915E-2"/>
                  <c:y val="-3.2161942037620323E-3"/>
                </c:manualLayout>
              </c:layout>
              <c:dLblPos val="bestFit"/>
              <c:showCatName val="1"/>
              <c:showPercent val="1"/>
            </c:dLbl>
            <c:dLbl>
              <c:idx val="2"/>
              <c:layout>
                <c:manualLayout>
                  <c:x val="6.1644013010012325E-3"/>
                  <c:y val="-8.3936630899198506E-2"/>
                </c:manualLayout>
              </c:layout>
              <c:dLblPos val="bestFit"/>
              <c:showCatName val="1"/>
              <c:showPercent val="1"/>
            </c:dLbl>
            <c:dLbl>
              <c:idx val="3"/>
              <c:layout>
                <c:manualLayout>
                  <c:x val="8.475590720898038E-2"/>
                  <c:y val="-0.11014139361612055"/>
                </c:manualLayout>
              </c:layout>
              <c:dLblPos val="bestFit"/>
              <c:showCatName val="1"/>
              <c:showPercent val="1"/>
            </c:dLbl>
            <c:dLbl>
              <c:idx val="4"/>
              <c:layout>
                <c:manualLayout>
                  <c:x val="-0.11098815017819968"/>
                  <c:y val="-8.3406993480654612E-2"/>
                </c:manualLayout>
              </c:layout>
              <c:dLblPos val="bestFit"/>
              <c:showCatName val="1"/>
              <c:showPercent val="1"/>
            </c:dLbl>
            <c:dLbl>
              <c:idx val="5"/>
              <c:layout>
                <c:manualLayout>
                  <c:x val="-1.236930081642596E-2"/>
                  <c:y val="-0.10620480907628599"/>
                </c:manualLayout>
              </c:layout>
              <c:dLblPos val="bestFit"/>
              <c:showCatName val="1"/>
              <c:showPercent val="1"/>
            </c:dLbl>
            <c:dLbl>
              <c:idx val="6"/>
              <c:layout>
                <c:manualLayout>
                  <c:x val="1.7157726120331198E-2"/>
                  <c:y val="-3.0158750317500628E-2"/>
                </c:manualLayout>
              </c:layout>
              <c:dLblPos val="bestFit"/>
              <c:showCatName val="1"/>
              <c:showPercent val="1"/>
            </c:dLbl>
            <c:numFmt formatCode="0%" sourceLinked="0"/>
            <c:spPr>
              <a:noFill/>
              <a:ln w="18419">
                <a:noFill/>
              </a:ln>
            </c:spPr>
            <c:txPr>
              <a:bodyPr/>
              <a:lstStyle/>
              <a:p>
                <a:pPr>
                  <a:defRPr sz="1031" b="1" i="0" u="none" strike="noStrike" baseline="0">
                    <a:solidFill>
                      <a:srgbClr val="000000"/>
                    </a:solidFill>
                    <a:latin typeface="Trebuchet MS"/>
                    <a:ea typeface="Trebuchet MS"/>
                    <a:cs typeface="Trebuchet MS"/>
                  </a:defRPr>
                </a:pPr>
                <a:endParaRPr lang="en-US"/>
              </a:p>
            </c:txPr>
            <c:dLblPos val="outEnd"/>
            <c:showCatName val="1"/>
            <c:showPercent val="1"/>
          </c:dLbls>
          <c:cat>
            <c:strRef>
              <c:f>Sheet1!$B$1:$H$1</c:f>
              <c:strCache>
                <c:ptCount val="7"/>
                <c:pt idx="0">
                  <c:v>Latin America</c:v>
                </c:pt>
                <c:pt idx="1">
                  <c:v>East Asia and the Pacific</c:v>
                </c:pt>
                <c:pt idx="2">
                  <c:v>Europe &amp; Central Asia</c:v>
                </c:pt>
                <c:pt idx="3">
                  <c:v>Sub-Saharan Africa</c:v>
                </c:pt>
                <c:pt idx="4">
                  <c:v>Middle East &amp; N.Africa</c:v>
                </c:pt>
                <c:pt idx="5">
                  <c:v>Global</c:v>
                </c:pt>
                <c:pt idx="6">
                  <c:v>South Asia</c:v>
                </c:pt>
              </c:strCache>
            </c:strRef>
          </c:cat>
          <c:val>
            <c:numRef>
              <c:f>Sheet1!$B$2:$H$2</c:f>
              <c:numCache>
                <c:formatCode>#,##0.00_р_.;[Red]\-#,##0.00_р_.</c:formatCode>
                <c:ptCount val="7"/>
                <c:pt idx="0" formatCode="General">
                  <c:v>0.24000000000000021</c:v>
                </c:pt>
                <c:pt idx="1">
                  <c:v>0.13</c:v>
                </c:pt>
                <c:pt idx="2" formatCode="General">
                  <c:v>0.23</c:v>
                </c:pt>
                <c:pt idx="3" formatCode="General">
                  <c:v>0.19000000000000047</c:v>
                </c:pt>
                <c:pt idx="4" formatCode="General">
                  <c:v>0.12000000000000002</c:v>
                </c:pt>
                <c:pt idx="5" formatCode="General">
                  <c:v>1.0000000000000045E-2</c:v>
                </c:pt>
                <c:pt idx="6" formatCode="General">
                  <c:v>8.0000000000000224E-2</c:v>
                </c:pt>
              </c:numCache>
            </c:numRef>
          </c:val>
        </c:ser>
        <c:dLbls>
          <c:showCatName val="1"/>
          <c:showPercent val="1"/>
        </c:dLbls>
      </c:pie3DChart>
      <c:spPr>
        <a:noFill/>
        <a:ln w="25423">
          <a:noFill/>
        </a:ln>
      </c:spPr>
    </c:plotArea>
    <c:plotVisOnly val="1"/>
    <c:dispBlanksAs val="zero"/>
  </c:chart>
  <c:spPr>
    <a:noFill/>
    <a:ln>
      <a:noFill/>
    </a:ln>
  </c:spPr>
  <c:txPr>
    <a:bodyPr/>
    <a:lstStyle/>
    <a:p>
      <a:pPr>
        <a:defRPr sz="1305" b="1" i="0" u="none" strike="noStrike" baseline="0">
          <a:solidFill>
            <a:schemeClr val="tx1"/>
          </a:solidFill>
          <a:latin typeface="Trebuchet MS"/>
          <a:ea typeface="Trebuchet MS"/>
          <a:cs typeface="Trebuchet MS"/>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441EA-E8A4-4F06-90BE-32F44845C9C8}" type="doc">
      <dgm:prSet loTypeId="urn:microsoft.com/office/officeart/2005/8/layout/target3" loCatId="list" qsTypeId="urn:microsoft.com/office/officeart/2005/8/quickstyle/3d1" qsCatId="3D" csTypeId="urn:microsoft.com/office/officeart/2005/8/colors/accent2_2" csCatId="accent2" phldr="1"/>
      <dgm:spPr/>
      <dgm:t>
        <a:bodyPr/>
        <a:lstStyle/>
        <a:p>
          <a:endParaRPr lang="en-US"/>
        </a:p>
      </dgm:t>
    </dgm:pt>
    <dgm:pt modelId="{1AED8228-5227-4609-AAAA-A2EE4D9D3EC8}">
      <dgm:prSet phldrT="[Text]"/>
      <dgm:spPr/>
      <dgm:t>
        <a:bodyPr/>
        <a:lstStyle/>
        <a:p>
          <a:r>
            <a:rPr lang="en-US" dirty="0" smtClean="0"/>
            <a:t>Policy level</a:t>
          </a:r>
          <a:endParaRPr lang="en-US" dirty="0"/>
        </a:p>
      </dgm:t>
    </dgm:pt>
    <dgm:pt modelId="{7F31489D-ABF6-4B3F-BB18-D50060D23F5B}" type="parTrans" cxnId="{C933746F-7372-4EB1-BD0D-39D2262BE0C2}">
      <dgm:prSet/>
      <dgm:spPr/>
      <dgm:t>
        <a:bodyPr/>
        <a:lstStyle/>
        <a:p>
          <a:endParaRPr lang="en-US"/>
        </a:p>
      </dgm:t>
    </dgm:pt>
    <dgm:pt modelId="{8C0D5E5A-3B4F-42BF-8435-F65FDA9A53B9}" type="sibTrans" cxnId="{C933746F-7372-4EB1-BD0D-39D2262BE0C2}">
      <dgm:prSet/>
      <dgm:spPr/>
      <dgm:t>
        <a:bodyPr/>
        <a:lstStyle/>
        <a:p>
          <a:endParaRPr lang="en-US"/>
        </a:p>
      </dgm:t>
    </dgm:pt>
    <dgm:pt modelId="{7055EC21-89E0-4D9F-81C6-DF75E926A3B6}">
      <dgm:prSet phldrT="[Text]" custT="1"/>
      <dgm:spPr/>
      <dgm:t>
        <a:bodyPr/>
        <a:lstStyle/>
        <a:p>
          <a:r>
            <a:rPr lang="en-US" sz="2000" dirty="0" smtClean="0"/>
            <a:t>with regulators/IC</a:t>
          </a:r>
          <a:endParaRPr lang="en-US" sz="2000" dirty="0"/>
        </a:p>
      </dgm:t>
    </dgm:pt>
    <dgm:pt modelId="{38E280D7-806E-42BA-B2F6-D37F85046716}" type="parTrans" cxnId="{88423F30-8498-45C7-99A4-4D6D6EDEDB62}">
      <dgm:prSet/>
      <dgm:spPr/>
      <dgm:t>
        <a:bodyPr/>
        <a:lstStyle/>
        <a:p>
          <a:endParaRPr lang="en-US"/>
        </a:p>
      </dgm:t>
    </dgm:pt>
    <dgm:pt modelId="{BCA0DA98-31DB-45B1-B49C-A54CC77235F0}" type="sibTrans" cxnId="{88423F30-8498-45C7-99A4-4D6D6EDEDB62}">
      <dgm:prSet/>
      <dgm:spPr/>
      <dgm:t>
        <a:bodyPr/>
        <a:lstStyle/>
        <a:p>
          <a:endParaRPr lang="en-US"/>
        </a:p>
      </dgm:t>
    </dgm:pt>
    <dgm:pt modelId="{EDA340F9-2C66-4A9C-A7C9-3E36B814D7C7}">
      <dgm:prSet phldrT="[Text]" custT="1"/>
      <dgm:spPr/>
      <dgm:t>
        <a:bodyPr/>
        <a:lstStyle/>
        <a:p>
          <a:r>
            <a:rPr lang="en-US" sz="2000" dirty="0" smtClean="0"/>
            <a:t>awareness, B2B</a:t>
          </a:r>
          <a:endParaRPr lang="en-US" sz="2000" dirty="0"/>
        </a:p>
      </dgm:t>
    </dgm:pt>
    <dgm:pt modelId="{E6D8C782-85C9-4D6C-BD5D-90E1B24ABAC2}" type="parTrans" cxnId="{D8BC7501-2589-4689-B017-9881552A0EC0}">
      <dgm:prSet/>
      <dgm:spPr/>
      <dgm:t>
        <a:bodyPr/>
        <a:lstStyle/>
        <a:p>
          <a:endParaRPr lang="en-US"/>
        </a:p>
      </dgm:t>
    </dgm:pt>
    <dgm:pt modelId="{A0E06A48-C869-4A70-BFD8-D4E15371D7DB}" type="sibTrans" cxnId="{D8BC7501-2589-4689-B017-9881552A0EC0}">
      <dgm:prSet/>
      <dgm:spPr/>
      <dgm:t>
        <a:bodyPr/>
        <a:lstStyle/>
        <a:p>
          <a:endParaRPr lang="en-US"/>
        </a:p>
      </dgm:t>
    </dgm:pt>
    <dgm:pt modelId="{CF5F87EC-DE0E-4E25-9602-62841F46379E}">
      <dgm:prSet phldrT="[Text]"/>
      <dgm:spPr/>
      <dgm:t>
        <a:bodyPr/>
        <a:lstStyle/>
        <a:p>
          <a:r>
            <a:rPr lang="en-US" dirty="0" smtClean="0"/>
            <a:t>IFC’s business development</a:t>
          </a:r>
          <a:endParaRPr lang="en-US" dirty="0"/>
        </a:p>
      </dgm:t>
    </dgm:pt>
    <dgm:pt modelId="{04CDCF82-C85A-4484-A8FF-75920A7C9451}" type="parTrans" cxnId="{576FBE2C-40B1-4E9C-9531-7225E74474A2}">
      <dgm:prSet/>
      <dgm:spPr/>
      <dgm:t>
        <a:bodyPr/>
        <a:lstStyle/>
        <a:p>
          <a:endParaRPr lang="en-US"/>
        </a:p>
      </dgm:t>
    </dgm:pt>
    <dgm:pt modelId="{0D0D92D9-533F-4944-B725-2EA76A7292E3}" type="sibTrans" cxnId="{576FBE2C-40B1-4E9C-9531-7225E74474A2}">
      <dgm:prSet/>
      <dgm:spPr/>
      <dgm:t>
        <a:bodyPr/>
        <a:lstStyle/>
        <a:p>
          <a:endParaRPr lang="en-US"/>
        </a:p>
      </dgm:t>
    </dgm:pt>
    <dgm:pt modelId="{A0C36359-5CEA-4176-8065-823D73911E98}">
      <dgm:prSet phldrT="[Text]"/>
      <dgm:spPr/>
      <dgm:t>
        <a:bodyPr/>
        <a:lstStyle/>
        <a:p>
          <a:r>
            <a:rPr lang="en-US" dirty="0" smtClean="0"/>
            <a:t>IFC’s portfolio</a:t>
          </a:r>
          <a:endParaRPr lang="en-US" dirty="0"/>
        </a:p>
      </dgm:t>
    </dgm:pt>
    <dgm:pt modelId="{59C5AA6A-69F4-4D36-9913-FB7BED898203}" type="parTrans" cxnId="{2FA9B172-81E0-4B02-995E-224D42CA68BB}">
      <dgm:prSet/>
      <dgm:spPr/>
      <dgm:t>
        <a:bodyPr/>
        <a:lstStyle/>
        <a:p>
          <a:endParaRPr lang="en-US"/>
        </a:p>
      </dgm:t>
    </dgm:pt>
    <dgm:pt modelId="{21873E67-3D41-4DE8-AF63-E9B7467A6723}" type="sibTrans" cxnId="{2FA9B172-81E0-4B02-995E-224D42CA68BB}">
      <dgm:prSet/>
      <dgm:spPr/>
      <dgm:t>
        <a:bodyPr/>
        <a:lstStyle/>
        <a:p>
          <a:endParaRPr lang="en-US"/>
        </a:p>
      </dgm:t>
    </dgm:pt>
    <dgm:pt modelId="{071C0691-40AA-4701-94CD-97216444641A}">
      <dgm:prSet phldrT="[Text]"/>
      <dgm:spPr/>
      <dgm:t>
        <a:bodyPr/>
        <a:lstStyle/>
        <a:p>
          <a:r>
            <a:rPr lang="en-US" dirty="0" smtClean="0"/>
            <a:t>Sector level</a:t>
          </a:r>
          <a:endParaRPr lang="en-US" dirty="0"/>
        </a:p>
      </dgm:t>
    </dgm:pt>
    <dgm:pt modelId="{CCBE3BCD-02B7-402F-A39E-F6A38658CF82}" type="parTrans" cxnId="{7865080F-93B9-4AA8-8E98-B43B0A5978D5}">
      <dgm:prSet/>
      <dgm:spPr/>
      <dgm:t>
        <a:bodyPr/>
        <a:lstStyle/>
        <a:p>
          <a:endParaRPr lang="en-US"/>
        </a:p>
      </dgm:t>
    </dgm:pt>
    <dgm:pt modelId="{81F076DE-71D4-4DD6-9712-1A8F681100B3}" type="sibTrans" cxnId="{7865080F-93B9-4AA8-8E98-B43B0A5978D5}">
      <dgm:prSet/>
      <dgm:spPr/>
      <dgm:t>
        <a:bodyPr/>
        <a:lstStyle/>
        <a:p>
          <a:endParaRPr lang="en-US"/>
        </a:p>
      </dgm:t>
    </dgm:pt>
    <dgm:pt modelId="{F59D67C8-E638-4274-A6DF-C5F8AC9D55C0}">
      <dgm:prSet phldrT="[Text]" custT="1"/>
      <dgm:spPr/>
      <dgm:t>
        <a:bodyPr/>
        <a:lstStyle/>
        <a:p>
          <a:r>
            <a:rPr lang="en-US" sz="2000" b="0" dirty="0" smtClean="0"/>
            <a:t>Industry organizations</a:t>
          </a:r>
          <a:endParaRPr lang="en-US" sz="2000" b="0" dirty="0"/>
        </a:p>
      </dgm:t>
    </dgm:pt>
    <dgm:pt modelId="{E6D5A77D-7695-4134-92B8-CC65061AFF16}" type="parTrans" cxnId="{AA6EDB48-FFB7-437B-8954-C69B7330C1E5}">
      <dgm:prSet/>
      <dgm:spPr/>
      <dgm:t>
        <a:bodyPr/>
        <a:lstStyle/>
        <a:p>
          <a:endParaRPr lang="en-US"/>
        </a:p>
      </dgm:t>
    </dgm:pt>
    <dgm:pt modelId="{1149F571-238A-430F-9EF8-0887A0495568}" type="sibTrans" cxnId="{AA6EDB48-FFB7-437B-8954-C69B7330C1E5}">
      <dgm:prSet/>
      <dgm:spPr/>
      <dgm:t>
        <a:bodyPr/>
        <a:lstStyle/>
        <a:p>
          <a:endParaRPr lang="en-US"/>
        </a:p>
      </dgm:t>
    </dgm:pt>
    <dgm:pt modelId="{2EBA98F3-071C-49A2-AAD5-8FEF19DF855B}">
      <dgm:prSet phldrT="[Text]" custT="1"/>
      <dgm:spPr/>
      <dgm:t>
        <a:bodyPr/>
        <a:lstStyle/>
        <a:p>
          <a:r>
            <a:rPr lang="en-US" sz="2000" b="0" dirty="0" smtClean="0"/>
            <a:t>with BMOs</a:t>
          </a:r>
          <a:endParaRPr lang="en-US" sz="2000" b="0" dirty="0"/>
        </a:p>
      </dgm:t>
    </dgm:pt>
    <dgm:pt modelId="{2C6DFD6C-55D3-4E96-AF71-D405C064E5C7}" type="parTrans" cxnId="{47FBDD55-4A54-4AF6-993D-A1FF5DEED117}">
      <dgm:prSet/>
      <dgm:spPr/>
      <dgm:t>
        <a:bodyPr/>
        <a:lstStyle/>
        <a:p>
          <a:endParaRPr lang="en-US"/>
        </a:p>
      </dgm:t>
    </dgm:pt>
    <dgm:pt modelId="{DA54CBB8-E16E-4772-BEFC-ACC74406C0B1}" type="sibTrans" cxnId="{47FBDD55-4A54-4AF6-993D-A1FF5DEED117}">
      <dgm:prSet/>
      <dgm:spPr/>
      <dgm:t>
        <a:bodyPr/>
        <a:lstStyle/>
        <a:p>
          <a:endParaRPr lang="en-US"/>
        </a:p>
      </dgm:t>
    </dgm:pt>
    <dgm:pt modelId="{17902437-5A52-42B4-8A39-B1851FEAB5FD}">
      <dgm:prSet phldrT="[Text]" custT="1"/>
      <dgm:spPr/>
      <dgm:t>
        <a:bodyPr/>
        <a:lstStyle/>
        <a:p>
          <a:r>
            <a:rPr lang="en-US" sz="2000" dirty="0" smtClean="0"/>
            <a:t>Capacity Building with Groups of Firms</a:t>
          </a:r>
          <a:endParaRPr lang="en-US" sz="2000" dirty="0"/>
        </a:p>
      </dgm:t>
    </dgm:pt>
    <dgm:pt modelId="{09E7817E-7E3B-4166-9AA9-D06F7C167CBA}" type="parTrans" cxnId="{23066CF0-CA5E-4EC6-BD55-EBFDE0DCA978}">
      <dgm:prSet/>
      <dgm:spPr/>
      <dgm:t>
        <a:bodyPr/>
        <a:lstStyle/>
        <a:p>
          <a:endParaRPr lang="en-US"/>
        </a:p>
      </dgm:t>
    </dgm:pt>
    <dgm:pt modelId="{6B3B0447-4E21-4216-8F3F-78104263399B}" type="sibTrans" cxnId="{23066CF0-CA5E-4EC6-BD55-EBFDE0DCA978}">
      <dgm:prSet/>
      <dgm:spPr/>
      <dgm:t>
        <a:bodyPr/>
        <a:lstStyle/>
        <a:p>
          <a:endParaRPr lang="en-US"/>
        </a:p>
      </dgm:t>
    </dgm:pt>
    <dgm:pt modelId="{CA24861E-5E80-4C00-AB70-16F5271919D0}">
      <dgm:prSet phldrT="[Text]" custT="1"/>
      <dgm:spPr/>
      <dgm:t>
        <a:bodyPr/>
        <a:lstStyle/>
        <a:p>
          <a:r>
            <a:rPr lang="en-US" sz="2000" dirty="0" smtClean="0"/>
            <a:t>Strategic Gap Analysis</a:t>
          </a:r>
          <a:endParaRPr lang="en-US" sz="2000" dirty="0"/>
        </a:p>
      </dgm:t>
    </dgm:pt>
    <dgm:pt modelId="{45C2AE53-ED26-4A91-B2C3-98BDEBD65533}" type="parTrans" cxnId="{E4EC0264-27AC-49FD-B1E6-B2E0DD99639E}">
      <dgm:prSet/>
      <dgm:spPr/>
      <dgm:t>
        <a:bodyPr/>
        <a:lstStyle/>
        <a:p>
          <a:endParaRPr lang="en-US"/>
        </a:p>
      </dgm:t>
    </dgm:pt>
    <dgm:pt modelId="{9B6E7D7B-2B12-4033-B347-F8CB8598881D}" type="sibTrans" cxnId="{E4EC0264-27AC-49FD-B1E6-B2E0DD99639E}">
      <dgm:prSet/>
      <dgm:spPr/>
      <dgm:t>
        <a:bodyPr/>
        <a:lstStyle/>
        <a:p>
          <a:endParaRPr lang="en-US"/>
        </a:p>
      </dgm:t>
    </dgm:pt>
    <dgm:pt modelId="{69AD1A13-08EE-43AA-A159-486CA7B07BA4}">
      <dgm:prSet phldrT="[Text]" custT="1"/>
      <dgm:spPr/>
      <dgm:t>
        <a:bodyPr/>
        <a:lstStyle/>
        <a:p>
          <a:r>
            <a:rPr lang="en-US" sz="2000" dirty="0" smtClean="0"/>
            <a:t>Strategic Advice</a:t>
          </a:r>
          <a:endParaRPr lang="en-US" sz="2000" dirty="0"/>
        </a:p>
      </dgm:t>
    </dgm:pt>
    <dgm:pt modelId="{00F49261-3348-4687-83D0-01899ECF0C4F}" type="parTrans" cxnId="{BF7364B4-7D03-4FD3-8540-CF269464D138}">
      <dgm:prSet/>
      <dgm:spPr/>
      <dgm:t>
        <a:bodyPr/>
        <a:lstStyle/>
        <a:p>
          <a:endParaRPr lang="en-US"/>
        </a:p>
      </dgm:t>
    </dgm:pt>
    <dgm:pt modelId="{336993D6-1098-4F44-A2F2-A7053F709441}" type="sibTrans" cxnId="{BF7364B4-7D03-4FD3-8540-CF269464D138}">
      <dgm:prSet/>
      <dgm:spPr/>
      <dgm:t>
        <a:bodyPr/>
        <a:lstStyle/>
        <a:p>
          <a:endParaRPr lang="en-US"/>
        </a:p>
      </dgm:t>
    </dgm:pt>
    <dgm:pt modelId="{134DAD02-033A-4F48-908C-BA78D6D0CE49}" type="pres">
      <dgm:prSet presAssocID="{603441EA-E8A4-4F06-90BE-32F44845C9C8}" presName="Name0" presStyleCnt="0">
        <dgm:presLayoutVars>
          <dgm:chMax val="7"/>
          <dgm:dir/>
          <dgm:animLvl val="lvl"/>
          <dgm:resizeHandles val="exact"/>
        </dgm:presLayoutVars>
      </dgm:prSet>
      <dgm:spPr/>
      <dgm:t>
        <a:bodyPr/>
        <a:lstStyle/>
        <a:p>
          <a:endParaRPr lang="en-US"/>
        </a:p>
      </dgm:t>
    </dgm:pt>
    <dgm:pt modelId="{33E710EA-208C-4EF4-A718-9A999D045E8A}" type="pres">
      <dgm:prSet presAssocID="{1AED8228-5227-4609-AAAA-A2EE4D9D3EC8}" presName="circle1" presStyleLbl="node1" presStyleIdx="0" presStyleCnt="4"/>
      <dgm:spPr>
        <a:solidFill>
          <a:srgbClr val="00B050"/>
        </a:solidFill>
        <a:ln>
          <a:solidFill>
            <a:srgbClr val="FFFF00"/>
          </a:solidFill>
        </a:ln>
      </dgm:spPr>
      <dgm:t>
        <a:bodyPr/>
        <a:lstStyle/>
        <a:p>
          <a:endParaRPr lang="en-US"/>
        </a:p>
      </dgm:t>
    </dgm:pt>
    <dgm:pt modelId="{540501CB-1E10-478F-9266-D8C2C00451F2}" type="pres">
      <dgm:prSet presAssocID="{1AED8228-5227-4609-AAAA-A2EE4D9D3EC8}" presName="space" presStyleCnt="0"/>
      <dgm:spPr/>
    </dgm:pt>
    <dgm:pt modelId="{03F705FE-2CF9-4991-B097-E8EFEDAE5034}" type="pres">
      <dgm:prSet presAssocID="{1AED8228-5227-4609-AAAA-A2EE4D9D3EC8}" presName="rect1" presStyleLbl="alignAcc1" presStyleIdx="0" presStyleCnt="4"/>
      <dgm:spPr/>
      <dgm:t>
        <a:bodyPr/>
        <a:lstStyle/>
        <a:p>
          <a:endParaRPr lang="en-US"/>
        </a:p>
      </dgm:t>
    </dgm:pt>
    <dgm:pt modelId="{00ED47F3-C240-44C0-B4BA-8112D54F38BA}" type="pres">
      <dgm:prSet presAssocID="{071C0691-40AA-4701-94CD-97216444641A}" presName="vertSpace2" presStyleLbl="node1" presStyleIdx="0" presStyleCnt="4"/>
      <dgm:spPr/>
    </dgm:pt>
    <dgm:pt modelId="{33A1CF3D-3CCD-443F-B14D-9D4DB8CCC9AB}" type="pres">
      <dgm:prSet presAssocID="{071C0691-40AA-4701-94CD-97216444641A}" presName="circle2" presStyleLbl="node1" presStyleIdx="1" presStyleCnt="4"/>
      <dgm:spPr>
        <a:solidFill>
          <a:srgbClr val="92D050"/>
        </a:solidFill>
        <a:ln>
          <a:solidFill>
            <a:srgbClr val="FFFF00"/>
          </a:solidFill>
        </a:ln>
      </dgm:spPr>
      <dgm:t>
        <a:bodyPr/>
        <a:lstStyle/>
        <a:p>
          <a:endParaRPr lang="en-US"/>
        </a:p>
      </dgm:t>
    </dgm:pt>
    <dgm:pt modelId="{A3935819-6FE1-4C98-AE3D-1F8391CDF8E3}" type="pres">
      <dgm:prSet presAssocID="{071C0691-40AA-4701-94CD-97216444641A}" presName="rect2" presStyleLbl="alignAcc1" presStyleIdx="1" presStyleCnt="4"/>
      <dgm:spPr/>
      <dgm:t>
        <a:bodyPr/>
        <a:lstStyle/>
        <a:p>
          <a:endParaRPr lang="en-US"/>
        </a:p>
      </dgm:t>
    </dgm:pt>
    <dgm:pt modelId="{73E258DB-E589-4799-A84C-B855F4969969}" type="pres">
      <dgm:prSet presAssocID="{CF5F87EC-DE0E-4E25-9602-62841F46379E}" presName="vertSpace3" presStyleLbl="node1" presStyleIdx="1" presStyleCnt="4"/>
      <dgm:spPr/>
    </dgm:pt>
    <dgm:pt modelId="{291779C5-67D3-4087-86AD-3D6C98ABAB94}" type="pres">
      <dgm:prSet presAssocID="{CF5F87EC-DE0E-4E25-9602-62841F46379E}" presName="circle3" presStyleLbl="node1" presStyleIdx="2" presStyleCnt="4"/>
      <dgm:spPr>
        <a:solidFill>
          <a:schemeClr val="accent2">
            <a:lumMod val="60000"/>
            <a:lumOff val="40000"/>
          </a:schemeClr>
        </a:solidFill>
      </dgm:spPr>
      <dgm:t>
        <a:bodyPr/>
        <a:lstStyle/>
        <a:p>
          <a:endParaRPr lang="en-US"/>
        </a:p>
      </dgm:t>
    </dgm:pt>
    <dgm:pt modelId="{0C763AEF-CA68-45AA-B06F-86A1A40D86B7}" type="pres">
      <dgm:prSet presAssocID="{CF5F87EC-DE0E-4E25-9602-62841F46379E}" presName="rect3" presStyleLbl="alignAcc1" presStyleIdx="2" presStyleCnt="4"/>
      <dgm:spPr/>
      <dgm:t>
        <a:bodyPr/>
        <a:lstStyle/>
        <a:p>
          <a:endParaRPr lang="en-US"/>
        </a:p>
      </dgm:t>
    </dgm:pt>
    <dgm:pt modelId="{DE640C75-84E1-4FEA-873C-D101FD4F7FD9}" type="pres">
      <dgm:prSet presAssocID="{A0C36359-5CEA-4176-8065-823D73911E98}" presName="vertSpace4" presStyleLbl="node1" presStyleIdx="2" presStyleCnt="4"/>
      <dgm:spPr/>
    </dgm:pt>
    <dgm:pt modelId="{8150F1CE-5B10-45E5-B4D4-A3FC4BE48380}" type="pres">
      <dgm:prSet presAssocID="{A0C36359-5CEA-4176-8065-823D73911E98}" presName="circle4" presStyleLbl="node1" presStyleIdx="3" presStyleCnt="4"/>
      <dgm:spPr/>
    </dgm:pt>
    <dgm:pt modelId="{AAEA49BE-D9E3-442D-9E33-B752C92BCC0D}" type="pres">
      <dgm:prSet presAssocID="{A0C36359-5CEA-4176-8065-823D73911E98}" presName="rect4" presStyleLbl="alignAcc1" presStyleIdx="3" presStyleCnt="4"/>
      <dgm:spPr/>
      <dgm:t>
        <a:bodyPr/>
        <a:lstStyle/>
        <a:p>
          <a:endParaRPr lang="en-US"/>
        </a:p>
      </dgm:t>
    </dgm:pt>
    <dgm:pt modelId="{AFA31D79-98B2-4984-A67C-4318B68740E6}" type="pres">
      <dgm:prSet presAssocID="{1AED8228-5227-4609-AAAA-A2EE4D9D3EC8}" presName="rect1ParTx" presStyleLbl="alignAcc1" presStyleIdx="3" presStyleCnt="4">
        <dgm:presLayoutVars>
          <dgm:chMax val="1"/>
          <dgm:bulletEnabled val="1"/>
        </dgm:presLayoutVars>
      </dgm:prSet>
      <dgm:spPr/>
      <dgm:t>
        <a:bodyPr/>
        <a:lstStyle/>
        <a:p>
          <a:endParaRPr lang="en-US"/>
        </a:p>
      </dgm:t>
    </dgm:pt>
    <dgm:pt modelId="{3019BD4B-B96B-4C54-8649-64FE9CD7B12D}" type="pres">
      <dgm:prSet presAssocID="{1AED8228-5227-4609-AAAA-A2EE4D9D3EC8}" presName="rect1ChTx" presStyleLbl="alignAcc1" presStyleIdx="3" presStyleCnt="4">
        <dgm:presLayoutVars>
          <dgm:bulletEnabled val="1"/>
        </dgm:presLayoutVars>
      </dgm:prSet>
      <dgm:spPr/>
      <dgm:t>
        <a:bodyPr/>
        <a:lstStyle/>
        <a:p>
          <a:endParaRPr lang="en-US"/>
        </a:p>
      </dgm:t>
    </dgm:pt>
    <dgm:pt modelId="{7024F31D-C914-4C6D-B7A9-97D764095804}" type="pres">
      <dgm:prSet presAssocID="{071C0691-40AA-4701-94CD-97216444641A}" presName="rect2ParTx" presStyleLbl="alignAcc1" presStyleIdx="3" presStyleCnt="4">
        <dgm:presLayoutVars>
          <dgm:chMax val="1"/>
          <dgm:bulletEnabled val="1"/>
        </dgm:presLayoutVars>
      </dgm:prSet>
      <dgm:spPr/>
      <dgm:t>
        <a:bodyPr/>
        <a:lstStyle/>
        <a:p>
          <a:endParaRPr lang="en-US"/>
        </a:p>
      </dgm:t>
    </dgm:pt>
    <dgm:pt modelId="{D778F892-6A22-49F8-BCA7-1C3FFE89BB3A}" type="pres">
      <dgm:prSet presAssocID="{071C0691-40AA-4701-94CD-97216444641A}" presName="rect2ChTx" presStyleLbl="alignAcc1" presStyleIdx="3" presStyleCnt="4">
        <dgm:presLayoutVars>
          <dgm:bulletEnabled val="1"/>
        </dgm:presLayoutVars>
      </dgm:prSet>
      <dgm:spPr/>
      <dgm:t>
        <a:bodyPr/>
        <a:lstStyle/>
        <a:p>
          <a:endParaRPr lang="en-US"/>
        </a:p>
      </dgm:t>
    </dgm:pt>
    <dgm:pt modelId="{FAA4A77F-4987-4A6A-88F2-5EAE51A59EF9}" type="pres">
      <dgm:prSet presAssocID="{CF5F87EC-DE0E-4E25-9602-62841F46379E}" presName="rect3ParTx" presStyleLbl="alignAcc1" presStyleIdx="3" presStyleCnt="4">
        <dgm:presLayoutVars>
          <dgm:chMax val="1"/>
          <dgm:bulletEnabled val="1"/>
        </dgm:presLayoutVars>
      </dgm:prSet>
      <dgm:spPr/>
      <dgm:t>
        <a:bodyPr/>
        <a:lstStyle/>
        <a:p>
          <a:endParaRPr lang="en-US"/>
        </a:p>
      </dgm:t>
    </dgm:pt>
    <dgm:pt modelId="{A123A97E-9816-46DC-8FA1-A6380D6AA6D7}" type="pres">
      <dgm:prSet presAssocID="{CF5F87EC-DE0E-4E25-9602-62841F46379E}" presName="rect3ChTx" presStyleLbl="alignAcc1" presStyleIdx="3" presStyleCnt="4">
        <dgm:presLayoutVars>
          <dgm:bulletEnabled val="1"/>
        </dgm:presLayoutVars>
      </dgm:prSet>
      <dgm:spPr/>
      <dgm:t>
        <a:bodyPr/>
        <a:lstStyle/>
        <a:p>
          <a:endParaRPr lang="en-US"/>
        </a:p>
      </dgm:t>
    </dgm:pt>
    <dgm:pt modelId="{600FE514-3DDF-4CF0-A2BD-62983F0C4FA5}" type="pres">
      <dgm:prSet presAssocID="{A0C36359-5CEA-4176-8065-823D73911E98}" presName="rect4ParTx" presStyleLbl="alignAcc1" presStyleIdx="3" presStyleCnt="4">
        <dgm:presLayoutVars>
          <dgm:chMax val="1"/>
          <dgm:bulletEnabled val="1"/>
        </dgm:presLayoutVars>
      </dgm:prSet>
      <dgm:spPr/>
      <dgm:t>
        <a:bodyPr/>
        <a:lstStyle/>
        <a:p>
          <a:endParaRPr lang="en-US"/>
        </a:p>
      </dgm:t>
    </dgm:pt>
    <dgm:pt modelId="{FD203B61-FA3A-4BCF-B635-840D1A1DCD88}" type="pres">
      <dgm:prSet presAssocID="{A0C36359-5CEA-4176-8065-823D73911E98}" presName="rect4ChTx" presStyleLbl="alignAcc1" presStyleIdx="3" presStyleCnt="4">
        <dgm:presLayoutVars>
          <dgm:bulletEnabled val="1"/>
        </dgm:presLayoutVars>
      </dgm:prSet>
      <dgm:spPr/>
      <dgm:t>
        <a:bodyPr/>
        <a:lstStyle/>
        <a:p>
          <a:endParaRPr lang="en-US"/>
        </a:p>
      </dgm:t>
    </dgm:pt>
  </dgm:ptLst>
  <dgm:cxnLst>
    <dgm:cxn modelId="{4A2BCF19-B70C-4135-8371-0EC0CF4EA3F7}" type="presOf" srcId="{F59D67C8-E638-4274-A6DF-C5F8AC9D55C0}" destId="{D778F892-6A22-49F8-BCA7-1C3FFE89BB3A}" srcOrd="0" destOrd="0" presId="urn:microsoft.com/office/officeart/2005/8/layout/target3"/>
    <dgm:cxn modelId="{C6EA1789-79F2-48CB-B2B1-FEDCF13FADAD}" type="presOf" srcId="{2EBA98F3-071C-49A2-AAD5-8FEF19DF855B}" destId="{D778F892-6A22-49F8-BCA7-1C3FFE89BB3A}" srcOrd="0" destOrd="1" presId="urn:microsoft.com/office/officeart/2005/8/layout/target3"/>
    <dgm:cxn modelId="{CABFA28C-A2FE-4C1C-806C-191E7B448D0E}" type="presOf" srcId="{071C0691-40AA-4701-94CD-97216444641A}" destId="{7024F31D-C914-4C6D-B7A9-97D764095804}" srcOrd="1" destOrd="0" presId="urn:microsoft.com/office/officeart/2005/8/layout/target3"/>
    <dgm:cxn modelId="{FE671E36-2733-4B9B-8DB9-079D3F7E4FB4}" type="presOf" srcId="{7055EC21-89E0-4D9F-81C6-DF75E926A3B6}" destId="{3019BD4B-B96B-4C54-8649-64FE9CD7B12D}" srcOrd="0" destOrd="0" presId="urn:microsoft.com/office/officeart/2005/8/layout/target3"/>
    <dgm:cxn modelId="{AA6EDB48-FFB7-437B-8954-C69B7330C1E5}" srcId="{071C0691-40AA-4701-94CD-97216444641A}" destId="{F59D67C8-E638-4274-A6DF-C5F8AC9D55C0}" srcOrd="0" destOrd="0" parTransId="{E6D5A77D-7695-4134-92B8-CC65061AFF16}" sibTransId="{1149F571-238A-430F-9EF8-0887A0495568}"/>
    <dgm:cxn modelId="{C0A5167C-7F1F-4B1E-AF94-CEFA780BE8DE}" type="presOf" srcId="{A0C36359-5CEA-4176-8065-823D73911E98}" destId="{AAEA49BE-D9E3-442D-9E33-B752C92BCC0D}" srcOrd="0" destOrd="0" presId="urn:microsoft.com/office/officeart/2005/8/layout/target3"/>
    <dgm:cxn modelId="{23066CF0-CA5E-4EC6-BD55-EBFDE0DCA978}" srcId="{CF5F87EC-DE0E-4E25-9602-62841F46379E}" destId="{17902437-5A52-42B4-8A39-B1851FEAB5FD}" srcOrd="0" destOrd="0" parTransId="{09E7817E-7E3B-4166-9AA9-D06F7C167CBA}" sibTransId="{6B3B0447-4E21-4216-8F3F-78104263399B}"/>
    <dgm:cxn modelId="{47FBDD55-4A54-4AF6-993D-A1FF5DEED117}" srcId="{071C0691-40AA-4701-94CD-97216444641A}" destId="{2EBA98F3-071C-49A2-AAD5-8FEF19DF855B}" srcOrd="1" destOrd="0" parTransId="{2C6DFD6C-55D3-4E96-AF71-D405C064E5C7}" sibTransId="{DA54CBB8-E16E-4772-BEFC-ACC74406C0B1}"/>
    <dgm:cxn modelId="{C933746F-7372-4EB1-BD0D-39D2262BE0C2}" srcId="{603441EA-E8A4-4F06-90BE-32F44845C9C8}" destId="{1AED8228-5227-4609-AAAA-A2EE4D9D3EC8}" srcOrd="0" destOrd="0" parTransId="{7F31489D-ABF6-4B3F-BB18-D50060D23F5B}" sibTransId="{8C0D5E5A-3B4F-42BF-8435-F65FDA9A53B9}"/>
    <dgm:cxn modelId="{0F250AB5-8222-4BF5-87B9-6EE6C26FC882}" type="presOf" srcId="{A0C36359-5CEA-4176-8065-823D73911E98}" destId="{600FE514-3DDF-4CF0-A2BD-62983F0C4FA5}" srcOrd="1" destOrd="0" presId="urn:microsoft.com/office/officeart/2005/8/layout/target3"/>
    <dgm:cxn modelId="{FBCF6916-0085-4999-A8A3-2BFCC6365817}" type="presOf" srcId="{EDA340F9-2C66-4A9C-A7C9-3E36B814D7C7}" destId="{3019BD4B-B96B-4C54-8649-64FE9CD7B12D}" srcOrd="0" destOrd="1" presId="urn:microsoft.com/office/officeart/2005/8/layout/target3"/>
    <dgm:cxn modelId="{576FBE2C-40B1-4E9C-9531-7225E74474A2}" srcId="{603441EA-E8A4-4F06-90BE-32F44845C9C8}" destId="{CF5F87EC-DE0E-4E25-9602-62841F46379E}" srcOrd="2" destOrd="0" parTransId="{04CDCF82-C85A-4484-A8FF-75920A7C9451}" sibTransId="{0D0D92D9-533F-4944-B725-2EA76A7292E3}"/>
    <dgm:cxn modelId="{88423F30-8498-45C7-99A4-4D6D6EDEDB62}" srcId="{1AED8228-5227-4609-AAAA-A2EE4D9D3EC8}" destId="{7055EC21-89E0-4D9F-81C6-DF75E926A3B6}" srcOrd="0" destOrd="0" parTransId="{38E280D7-806E-42BA-B2F6-D37F85046716}" sibTransId="{BCA0DA98-31DB-45B1-B49C-A54CC77235F0}"/>
    <dgm:cxn modelId="{3BF52094-7661-4799-AAD9-0CAABE0ECC98}" type="presOf" srcId="{CF5F87EC-DE0E-4E25-9602-62841F46379E}" destId="{FAA4A77F-4987-4A6A-88F2-5EAE51A59EF9}" srcOrd="1" destOrd="0" presId="urn:microsoft.com/office/officeart/2005/8/layout/target3"/>
    <dgm:cxn modelId="{D8BC7501-2589-4689-B017-9881552A0EC0}" srcId="{1AED8228-5227-4609-AAAA-A2EE4D9D3EC8}" destId="{EDA340F9-2C66-4A9C-A7C9-3E36B814D7C7}" srcOrd="1" destOrd="0" parTransId="{E6D8C782-85C9-4D6C-BD5D-90E1B24ABAC2}" sibTransId="{A0E06A48-C869-4A70-BFD8-D4E15371D7DB}"/>
    <dgm:cxn modelId="{518E373D-4508-4F51-A536-D5913E9787D0}" type="presOf" srcId="{1AED8228-5227-4609-AAAA-A2EE4D9D3EC8}" destId="{AFA31D79-98B2-4984-A67C-4318B68740E6}" srcOrd="1" destOrd="0" presId="urn:microsoft.com/office/officeart/2005/8/layout/target3"/>
    <dgm:cxn modelId="{ED702F9D-3311-4A52-B309-F3AE77E2F4A1}" type="presOf" srcId="{CA24861E-5E80-4C00-AB70-16F5271919D0}" destId="{FD203B61-FA3A-4BCF-B635-840D1A1DCD88}" srcOrd="0" destOrd="0" presId="urn:microsoft.com/office/officeart/2005/8/layout/target3"/>
    <dgm:cxn modelId="{2FA9B172-81E0-4B02-995E-224D42CA68BB}" srcId="{603441EA-E8A4-4F06-90BE-32F44845C9C8}" destId="{A0C36359-5CEA-4176-8065-823D73911E98}" srcOrd="3" destOrd="0" parTransId="{59C5AA6A-69F4-4D36-9913-FB7BED898203}" sibTransId="{21873E67-3D41-4DE8-AF63-E9B7467A6723}"/>
    <dgm:cxn modelId="{136006CC-4CCA-47DC-9F89-2D644BC487F8}" type="presOf" srcId="{603441EA-E8A4-4F06-90BE-32F44845C9C8}" destId="{134DAD02-033A-4F48-908C-BA78D6D0CE49}" srcOrd="0" destOrd="0" presId="urn:microsoft.com/office/officeart/2005/8/layout/target3"/>
    <dgm:cxn modelId="{E4EC0264-27AC-49FD-B1E6-B2E0DD99639E}" srcId="{A0C36359-5CEA-4176-8065-823D73911E98}" destId="{CA24861E-5E80-4C00-AB70-16F5271919D0}" srcOrd="0" destOrd="0" parTransId="{45C2AE53-ED26-4A91-B2C3-98BDEBD65533}" sibTransId="{9B6E7D7B-2B12-4033-B347-F8CB8598881D}"/>
    <dgm:cxn modelId="{E4BFE4BF-314F-4A53-A300-87597E1F2062}" type="presOf" srcId="{071C0691-40AA-4701-94CD-97216444641A}" destId="{A3935819-6FE1-4C98-AE3D-1F8391CDF8E3}" srcOrd="0" destOrd="0" presId="urn:microsoft.com/office/officeart/2005/8/layout/target3"/>
    <dgm:cxn modelId="{1AEEB4A2-AFE8-424A-983F-905099873B9F}" type="presOf" srcId="{CF5F87EC-DE0E-4E25-9602-62841F46379E}" destId="{0C763AEF-CA68-45AA-B06F-86A1A40D86B7}" srcOrd="0" destOrd="0" presId="urn:microsoft.com/office/officeart/2005/8/layout/target3"/>
    <dgm:cxn modelId="{5DE2E4F5-ED5E-412A-BA91-9721D59E4EE1}" type="presOf" srcId="{1AED8228-5227-4609-AAAA-A2EE4D9D3EC8}" destId="{03F705FE-2CF9-4991-B097-E8EFEDAE5034}" srcOrd="0" destOrd="0" presId="urn:microsoft.com/office/officeart/2005/8/layout/target3"/>
    <dgm:cxn modelId="{7865080F-93B9-4AA8-8E98-B43B0A5978D5}" srcId="{603441EA-E8A4-4F06-90BE-32F44845C9C8}" destId="{071C0691-40AA-4701-94CD-97216444641A}" srcOrd="1" destOrd="0" parTransId="{CCBE3BCD-02B7-402F-A39E-F6A38658CF82}" sibTransId="{81F076DE-71D4-4DD6-9712-1A8F681100B3}"/>
    <dgm:cxn modelId="{2166F953-5157-469B-B568-E8DE94E68446}" type="presOf" srcId="{17902437-5A52-42B4-8A39-B1851FEAB5FD}" destId="{A123A97E-9816-46DC-8FA1-A6380D6AA6D7}" srcOrd="0" destOrd="0" presId="urn:microsoft.com/office/officeart/2005/8/layout/target3"/>
    <dgm:cxn modelId="{BF7364B4-7D03-4FD3-8540-CF269464D138}" srcId="{A0C36359-5CEA-4176-8065-823D73911E98}" destId="{69AD1A13-08EE-43AA-A159-486CA7B07BA4}" srcOrd="1" destOrd="0" parTransId="{00F49261-3348-4687-83D0-01899ECF0C4F}" sibTransId="{336993D6-1098-4F44-A2F2-A7053F709441}"/>
    <dgm:cxn modelId="{2FE01215-6674-4079-BB99-74FDFA65B76B}" type="presOf" srcId="{69AD1A13-08EE-43AA-A159-486CA7B07BA4}" destId="{FD203B61-FA3A-4BCF-B635-840D1A1DCD88}" srcOrd="0" destOrd="1" presId="urn:microsoft.com/office/officeart/2005/8/layout/target3"/>
    <dgm:cxn modelId="{6F73DD6A-9836-4F56-89E0-D99788C10118}" type="presParOf" srcId="{134DAD02-033A-4F48-908C-BA78D6D0CE49}" destId="{33E710EA-208C-4EF4-A718-9A999D045E8A}" srcOrd="0" destOrd="0" presId="urn:microsoft.com/office/officeart/2005/8/layout/target3"/>
    <dgm:cxn modelId="{DFB9DDE8-FF28-40DC-8C59-A96CC01F7204}" type="presParOf" srcId="{134DAD02-033A-4F48-908C-BA78D6D0CE49}" destId="{540501CB-1E10-478F-9266-D8C2C00451F2}" srcOrd="1" destOrd="0" presId="urn:microsoft.com/office/officeart/2005/8/layout/target3"/>
    <dgm:cxn modelId="{C1606855-8175-44EB-99F2-71276C4FFDAA}" type="presParOf" srcId="{134DAD02-033A-4F48-908C-BA78D6D0CE49}" destId="{03F705FE-2CF9-4991-B097-E8EFEDAE5034}" srcOrd="2" destOrd="0" presId="urn:microsoft.com/office/officeart/2005/8/layout/target3"/>
    <dgm:cxn modelId="{54703798-4800-495D-BBBD-FEC245153FD9}" type="presParOf" srcId="{134DAD02-033A-4F48-908C-BA78D6D0CE49}" destId="{00ED47F3-C240-44C0-B4BA-8112D54F38BA}" srcOrd="3" destOrd="0" presId="urn:microsoft.com/office/officeart/2005/8/layout/target3"/>
    <dgm:cxn modelId="{D7042663-E6C9-4D18-8569-E94D232D616D}" type="presParOf" srcId="{134DAD02-033A-4F48-908C-BA78D6D0CE49}" destId="{33A1CF3D-3CCD-443F-B14D-9D4DB8CCC9AB}" srcOrd="4" destOrd="0" presId="urn:microsoft.com/office/officeart/2005/8/layout/target3"/>
    <dgm:cxn modelId="{902F56F5-17BE-4506-BCD2-3DA5B867C4DE}" type="presParOf" srcId="{134DAD02-033A-4F48-908C-BA78D6D0CE49}" destId="{A3935819-6FE1-4C98-AE3D-1F8391CDF8E3}" srcOrd="5" destOrd="0" presId="urn:microsoft.com/office/officeart/2005/8/layout/target3"/>
    <dgm:cxn modelId="{39E25213-9D29-4536-8026-D8830D5F25EA}" type="presParOf" srcId="{134DAD02-033A-4F48-908C-BA78D6D0CE49}" destId="{73E258DB-E589-4799-A84C-B855F4969969}" srcOrd="6" destOrd="0" presId="urn:microsoft.com/office/officeart/2005/8/layout/target3"/>
    <dgm:cxn modelId="{BA43C2EE-216E-4F9F-9538-2EDBD4C03433}" type="presParOf" srcId="{134DAD02-033A-4F48-908C-BA78D6D0CE49}" destId="{291779C5-67D3-4087-86AD-3D6C98ABAB94}" srcOrd="7" destOrd="0" presId="urn:microsoft.com/office/officeart/2005/8/layout/target3"/>
    <dgm:cxn modelId="{BB6C5C39-FCFD-4B02-BAAE-7DF325FE3C83}" type="presParOf" srcId="{134DAD02-033A-4F48-908C-BA78D6D0CE49}" destId="{0C763AEF-CA68-45AA-B06F-86A1A40D86B7}" srcOrd="8" destOrd="0" presId="urn:microsoft.com/office/officeart/2005/8/layout/target3"/>
    <dgm:cxn modelId="{694FB223-5F14-4829-9555-CA679F25D94C}" type="presParOf" srcId="{134DAD02-033A-4F48-908C-BA78D6D0CE49}" destId="{DE640C75-84E1-4FEA-873C-D101FD4F7FD9}" srcOrd="9" destOrd="0" presId="urn:microsoft.com/office/officeart/2005/8/layout/target3"/>
    <dgm:cxn modelId="{8174137F-3863-45D6-A07F-3D73D552A3F7}" type="presParOf" srcId="{134DAD02-033A-4F48-908C-BA78D6D0CE49}" destId="{8150F1CE-5B10-45E5-B4D4-A3FC4BE48380}" srcOrd="10" destOrd="0" presId="urn:microsoft.com/office/officeart/2005/8/layout/target3"/>
    <dgm:cxn modelId="{9D90BF8A-E482-47EB-9BBB-254AD8495954}" type="presParOf" srcId="{134DAD02-033A-4F48-908C-BA78D6D0CE49}" destId="{AAEA49BE-D9E3-442D-9E33-B752C92BCC0D}" srcOrd="11" destOrd="0" presId="urn:microsoft.com/office/officeart/2005/8/layout/target3"/>
    <dgm:cxn modelId="{6F60B2CD-786F-4AA4-BFB3-5BC369F25CA9}" type="presParOf" srcId="{134DAD02-033A-4F48-908C-BA78D6D0CE49}" destId="{AFA31D79-98B2-4984-A67C-4318B68740E6}" srcOrd="12" destOrd="0" presId="urn:microsoft.com/office/officeart/2005/8/layout/target3"/>
    <dgm:cxn modelId="{C9988DD3-9BBD-41AF-ABEF-6ADF2C19304D}" type="presParOf" srcId="{134DAD02-033A-4F48-908C-BA78D6D0CE49}" destId="{3019BD4B-B96B-4C54-8649-64FE9CD7B12D}" srcOrd="13" destOrd="0" presId="urn:microsoft.com/office/officeart/2005/8/layout/target3"/>
    <dgm:cxn modelId="{BEA3A563-9506-4F3C-AD25-36BC7E45E28D}" type="presParOf" srcId="{134DAD02-033A-4F48-908C-BA78D6D0CE49}" destId="{7024F31D-C914-4C6D-B7A9-97D764095804}" srcOrd="14" destOrd="0" presId="urn:microsoft.com/office/officeart/2005/8/layout/target3"/>
    <dgm:cxn modelId="{2C6DBDE7-45F7-4068-83AA-215A7F546813}" type="presParOf" srcId="{134DAD02-033A-4F48-908C-BA78D6D0CE49}" destId="{D778F892-6A22-49F8-BCA7-1C3FFE89BB3A}" srcOrd="15" destOrd="0" presId="urn:microsoft.com/office/officeart/2005/8/layout/target3"/>
    <dgm:cxn modelId="{358D07DB-4654-4FDA-A710-1F4CC7F89D23}" type="presParOf" srcId="{134DAD02-033A-4F48-908C-BA78D6D0CE49}" destId="{FAA4A77F-4987-4A6A-88F2-5EAE51A59EF9}" srcOrd="16" destOrd="0" presId="urn:microsoft.com/office/officeart/2005/8/layout/target3"/>
    <dgm:cxn modelId="{40A6A13C-1FA8-41A9-9742-B45F311394BC}" type="presParOf" srcId="{134DAD02-033A-4F48-908C-BA78D6D0CE49}" destId="{A123A97E-9816-46DC-8FA1-A6380D6AA6D7}" srcOrd="17" destOrd="0" presId="urn:microsoft.com/office/officeart/2005/8/layout/target3"/>
    <dgm:cxn modelId="{79604D30-F4E0-41AF-97F5-7F8BFDC140CD}" type="presParOf" srcId="{134DAD02-033A-4F48-908C-BA78D6D0CE49}" destId="{600FE514-3DDF-4CF0-A2BD-62983F0C4FA5}" srcOrd="18" destOrd="0" presId="urn:microsoft.com/office/officeart/2005/8/layout/target3"/>
    <dgm:cxn modelId="{7A636DB3-64A1-4DFE-8719-98C4CA337A3D}" type="presParOf" srcId="{134DAD02-033A-4F48-908C-BA78D6D0CE49}" destId="{FD203B61-FA3A-4BCF-B635-840D1A1DCD88}"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9E41AD-DE1F-430E-8C28-D7614BE37291}" type="doc">
      <dgm:prSet loTypeId="urn:microsoft.com/office/officeart/2005/8/layout/pyramid1" loCatId="pyramid" qsTypeId="urn:microsoft.com/office/officeart/2005/8/quickstyle/simple1" qsCatId="simple" csTypeId="urn:microsoft.com/office/officeart/2005/8/colors/accent1_2" csCatId="accent1" phldr="1"/>
      <dgm:spPr/>
    </dgm:pt>
    <dgm:pt modelId="{921BD35F-5387-426C-AE4F-2037C78A99D7}">
      <dgm:prSet phldrT="[Text]" custT="1"/>
      <dgm:spPr>
        <a:solidFill>
          <a:schemeClr val="accent2">
            <a:lumMod val="20000"/>
            <a:lumOff val="80000"/>
            <a:alpha val="25000"/>
          </a:schemeClr>
        </a:solidFill>
      </dgm:spPr>
      <dgm:t>
        <a:bodyPr/>
        <a:lstStyle/>
        <a:p>
          <a:r>
            <a:rPr lang="en-US" sz="1300" b="1" u="sng" dirty="0" smtClean="0"/>
            <a:t>Firm</a:t>
          </a:r>
        </a:p>
      </dgm:t>
    </dgm:pt>
    <dgm:pt modelId="{DC5C3E75-4DD4-4E7D-B6CD-16C742855212}" type="parTrans" cxnId="{E59FBE5E-91F9-4830-9C90-DCA2981333F5}">
      <dgm:prSet/>
      <dgm:spPr/>
      <dgm:t>
        <a:bodyPr/>
        <a:lstStyle/>
        <a:p>
          <a:endParaRPr lang="en-US"/>
        </a:p>
      </dgm:t>
    </dgm:pt>
    <dgm:pt modelId="{24CA647E-9CF3-45B2-83AB-BCC6D93A4D47}" type="sibTrans" cxnId="{E59FBE5E-91F9-4830-9C90-DCA2981333F5}">
      <dgm:prSet/>
      <dgm:spPr/>
      <dgm:t>
        <a:bodyPr/>
        <a:lstStyle/>
        <a:p>
          <a:endParaRPr lang="en-US"/>
        </a:p>
      </dgm:t>
    </dgm:pt>
    <dgm:pt modelId="{2633DA8E-27E9-4D16-9161-836FA63AFA34}">
      <dgm:prSet phldrT="[Text]" custT="1"/>
      <dgm:spPr>
        <a:solidFill>
          <a:srgbClr val="C2C2F0">
            <a:alpha val="25000"/>
          </a:srgbClr>
        </a:solidFill>
      </dgm:spPr>
      <dgm:t>
        <a:bodyPr/>
        <a:lstStyle/>
        <a:p>
          <a:r>
            <a:rPr lang="en-US" sz="1300" b="1" u="sng" dirty="0" smtClean="0"/>
            <a:t>Sector</a:t>
          </a:r>
        </a:p>
      </dgm:t>
    </dgm:pt>
    <dgm:pt modelId="{85C75A19-1F08-44BE-9E88-866432F3715F}" type="parTrans" cxnId="{A0906E5C-9EF2-4FE6-9610-FDA9989A438E}">
      <dgm:prSet/>
      <dgm:spPr/>
      <dgm:t>
        <a:bodyPr/>
        <a:lstStyle/>
        <a:p>
          <a:endParaRPr lang="en-US"/>
        </a:p>
      </dgm:t>
    </dgm:pt>
    <dgm:pt modelId="{AC7A9985-CD3C-401E-992C-BE87EA03B311}" type="sibTrans" cxnId="{A0906E5C-9EF2-4FE6-9610-FDA9989A438E}">
      <dgm:prSet/>
      <dgm:spPr/>
      <dgm:t>
        <a:bodyPr/>
        <a:lstStyle/>
        <a:p>
          <a:endParaRPr lang="en-US"/>
        </a:p>
      </dgm:t>
    </dgm:pt>
    <dgm:pt modelId="{278F217D-3C5F-4697-92BA-5052F6B54F98}">
      <dgm:prSet phldrT="[Text]" custT="1"/>
      <dgm:spPr>
        <a:solidFill>
          <a:srgbClr val="ACACEA">
            <a:alpha val="25000"/>
          </a:srgbClr>
        </a:solidFill>
      </dgm:spPr>
      <dgm:t>
        <a:bodyPr/>
        <a:lstStyle/>
        <a:p>
          <a:r>
            <a:rPr lang="en-US" sz="1300" b="1" u="sng" dirty="0" smtClean="0"/>
            <a:t>Standards &amp; Practices</a:t>
          </a:r>
          <a:endParaRPr lang="en-US" sz="1300" b="1" u="sng" dirty="0"/>
        </a:p>
      </dgm:t>
    </dgm:pt>
    <dgm:pt modelId="{9CF86202-48A1-4D16-A943-C4E161F10424}" type="parTrans" cxnId="{8A9CFDA3-BFD5-4F2F-99CB-3FFBA3D80885}">
      <dgm:prSet/>
      <dgm:spPr/>
      <dgm:t>
        <a:bodyPr/>
        <a:lstStyle/>
        <a:p>
          <a:endParaRPr lang="en-US"/>
        </a:p>
      </dgm:t>
    </dgm:pt>
    <dgm:pt modelId="{8A39C398-0683-43DF-927E-3E628B73DA61}" type="sibTrans" cxnId="{8A9CFDA3-BFD5-4F2F-99CB-3FFBA3D80885}">
      <dgm:prSet/>
      <dgm:spPr/>
      <dgm:t>
        <a:bodyPr/>
        <a:lstStyle/>
        <a:p>
          <a:endParaRPr lang="en-US"/>
        </a:p>
      </dgm:t>
    </dgm:pt>
    <dgm:pt modelId="{A9C80D9C-D72D-43D1-B90A-A6655A5322FE}">
      <dgm:prSet custT="1"/>
      <dgm:spPr>
        <a:solidFill>
          <a:srgbClr val="9191E3">
            <a:alpha val="25000"/>
          </a:srgbClr>
        </a:solidFill>
      </dgm:spPr>
      <dgm:t>
        <a:bodyPr/>
        <a:lstStyle/>
        <a:p>
          <a:r>
            <a:rPr lang="en-US" sz="1300" b="1" i="0" u="sng" dirty="0" smtClean="0">
              <a:solidFill>
                <a:schemeClr val="tx1"/>
              </a:solidFill>
            </a:rPr>
            <a:t>Public Policy &amp; </a:t>
          </a:r>
        </a:p>
        <a:p>
          <a:r>
            <a:rPr lang="en-US" sz="1300" b="1" i="0" u="sng" dirty="0" smtClean="0">
              <a:solidFill>
                <a:schemeClr val="tx1"/>
              </a:solidFill>
            </a:rPr>
            <a:t>Awareness</a:t>
          </a:r>
        </a:p>
      </dgm:t>
    </dgm:pt>
    <dgm:pt modelId="{4A9D3577-11E1-4A78-B369-DAC2399E8E19}" type="parTrans" cxnId="{54ED7D3A-ABA2-4CCA-B128-886C42DCBFF2}">
      <dgm:prSet/>
      <dgm:spPr/>
      <dgm:t>
        <a:bodyPr/>
        <a:lstStyle/>
        <a:p>
          <a:endParaRPr lang="en-US"/>
        </a:p>
      </dgm:t>
    </dgm:pt>
    <dgm:pt modelId="{64DB5E3A-ED6A-4BF8-8B9B-6DCAB8F17C08}" type="sibTrans" cxnId="{54ED7D3A-ABA2-4CCA-B128-886C42DCBFF2}">
      <dgm:prSet/>
      <dgm:spPr/>
      <dgm:t>
        <a:bodyPr/>
        <a:lstStyle/>
        <a:p>
          <a:endParaRPr lang="en-US"/>
        </a:p>
      </dgm:t>
    </dgm:pt>
    <dgm:pt modelId="{2D803625-F3D9-46FF-906B-DDF7F5FBDFC1}" type="pres">
      <dgm:prSet presAssocID="{449E41AD-DE1F-430E-8C28-D7614BE37291}" presName="Name0" presStyleCnt="0">
        <dgm:presLayoutVars>
          <dgm:dir/>
          <dgm:animLvl val="lvl"/>
          <dgm:resizeHandles val="exact"/>
        </dgm:presLayoutVars>
      </dgm:prSet>
      <dgm:spPr/>
    </dgm:pt>
    <dgm:pt modelId="{A2880666-49BF-4D4E-98FA-B9D4EB8FEF14}" type="pres">
      <dgm:prSet presAssocID="{921BD35F-5387-426C-AE4F-2037C78A99D7}" presName="Name8" presStyleCnt="0"/>
      <dgm:spPr/>
    </dgm:pt>
    <dgm:pt modelId="{E16BEDF7-01EB-43B5-A332-959475096AA5}" type="pres">
      <dgm:prSet presAssocID="{921BD35F-5387-426C-AE4F-2037C78A99D7}" presName="level" presStyleLbl="node1" presStyleIdx="0" presStyleCnt="4">
        <dgm:presLayoutVars>
          <dgm:chMax val="1"/>
          <dgm:bulletEnabled val="1"/>
        </dgm:presLayoutVars>
      </dgm:prSet>
      <dgm:spPr/>
      <dgm:t>
        <a:bodyPr/>
        <a:lstStyle/>
        <a:p>
          <a:endParaRPr lang="en-US"/>
        </a:p>
      </dgm:t>
    </dgm:pt>
    <dgm:pt modelId="{985BAA10-A057-4B13-B657-189DB4A9D37C}" type="pres">
      <dgm:prSet presAssocID="{921BD35F-5387-426C-AE4F-2037C78A99D7}" presName="levelTx" presStyleLbl="revTx" presStyleIdx="0" presStyleCnt="0">
        <dgm:presLayoutVars>
          <dgm:chMax val="1"/>
          <dgm:bulletEnabled val="1"/>
        </dgm:presLayoutVars>
      </dgm:prSet>
      <dgm:spPr/>
      <dgm:t>
        <a:bodyPr/>
        <a:lstStyle/>
        <a:p>
          <a:endParaRPr lang="en-US"/>
        </a:p>
      </dgm:t>
    </dgm:pt>
    <dgm:pt modelId="{0777813A-F877-49DC-A4A6-FA0404F90F55}" type="pres">
      <dgm:prSet presAssocID="{2633DA8E-27E9-4D16-9161-836FA63AFA34}" presName="Name8" presStyleCnt="0"/>
      <dgm:spPr/>
    </dgm:pt>
    <dgm:pt modelId="{BF8EB91D-D844-4979-B86E-040DB73A9DA1}" type="pres">
      <dgm:prSet presAssocID="{2633DA8E-27E9-4D16-9161-836FA63AFA34}" presName="level" presStyleLbl="node1" presStyleIdx="1" presStyleCnt="4">
        <dgm:presLayoutVars>
          <dgm:chMax val="1"/>
          <dgm:bulletEnabled val="1"/>
        </dgm:presLayoutVars>
      </dgm:prSet>
      <dgm:spPr/>
      <dgm:t>
        <a:bodyPr/>
        <a:lstStyle/>
        <a:p>
          <a:endParaRPr lang="en-US"/>
        </a:p>
      </dgm:t>
    </dgm:pt>
    <dgm:pt modelId="{B81F0F0A-1F4A-4930-BF53-D801F00D6C9A}" type="pres">
      <dgm:prSet presAssocID="{2633DA8E-27E9-4D16-9161-836FA63AFA34}" presName="levelTx" presStyleLbl="revTx" presStyleIdx="0" presStyleCnt="0">
        <dgm:presLayoutVars>
          <dgm:chMax val="1"/>
          <dgm:bulletEnabled val="1"/>
        </dgm:presLayoutVars>
      </dgm:prSet>
      <dgm:spPr/>
      <dgm:t>
        <a:bodyPr/>
        <a:lstStyle/>
        <a:p>
          <a:endParaRPr lang="en-US"/>
        </a:p>
      </dgm:t>
    </dgm:pt>
    <dgm:pt modelId="{C62805F3-6DCF-4EB2-BAD8-F33666149D78}" type="pres">
      <dgm:prSet presAssocID="{278F217D-3C5F-4697-92BA-5052F6B54F98}" presName="Name8" presStyleCnt="0"/>
      <dgm:spPr/>
    </dgm:pt>
    <dgm:pt modelId="{51B31DDD-B937-4945-97E6-E6D875A6277F}" type="pres">
      <dgm:prSet presAssocID="{278F217D-3C5F-4697-92BA-5052F6B54F98}" presName="level" presStyleLbl="node1" presStyleIdx="2" presStyleCnt="4">
        <dgm:presLayoutVars>
          <dgm:chMax val="1"/>
          <dgm:bulletEnabled val="1"/>
        </dgm:presLayoutVars>
      </dgm:prSet>
      <dgm:spPr/>
      <dgm:t>
        <a:bodyPr/>
        <a:lstStyle/>
        <a:p>
          <a:endParaRPr lang="en-US"/>
        </a:p>
      </dgm:t>
    </dgm:pt>
    <dgm:pt modelId="{1AED91FD-FB1B-455B-9D44-7232B9136378}" type="pres">
      <dgm:prSet presAssocID="{278F217D-3C5F-4697-92BA-5052F6B54F98}" presName="levelTx" presStyleLbl="revTx" presStyleIdx="0" presStyleCnt="0">
        <dgm:presLayoutVars>
          <dgm:chMax val="1"/>
          <dgm:bulletEnabled val="1"/>
        </dgm:presLayoutVars>
      </dgm:prSet>
      <dgm:spPr/>
      <dgm:t>
        <a:bodyPr/>
        <a:lstStyle/>
        <a:p>
          <a:endParaRPr lang="en-US"/>
        </a:p>
      </dgm:t>
    </dgm:pt>
    <dgm:pt modelId="{8A4DAACE-2455-4272-8FD6-F588BAD3395C}" type="pres">
      <dgm:prSet presAssocID="{A9C80D9C-D72D-43D1-B90A-A6655A5322FE}" presName="Name8" presStyleCnt="0"/>
      <dgm:spPr/>
    </dgm:pt>
    <dgm:pt modelId="{99D0789B-B37F-4BD2-AB4C-5743A1876744}" type="pres">
      <dgm:prSet presAssocID="{A9C80D9C-D72D-43D1-B90A-A6655A5322FE}" presName="level" presStyleLbl="node1" presStyleIdx="3" presStyleCnt="4" custLinFactNeighborX="676">
        <dgm:presLayoutVars>
          <dgm:chMax val="1"/>
          <dgm:bulletEnabled val="1"/>
        </dgm:presLayoutVars>
      </dgm:prSet>
      <dgm:spPr/>
      <dgm:t>
        <a:bodyPr/>
        <a:lstStyle/>
        <a:p>
          <a:endParaRPr lang="en-US"/>
        </a:p>
      </dgm:t>
    </dgm:pt>
    <dgm:pt modelId="{20F719FE-306D-4C56-B0D0-3CE2E659D62A}" type="pres">
      <dgm:prSet presAssocID="{A9C80D9C-D72D-43D1-B90A-A6655A5322FE}" presName="levelTx" presStyleLbl="revTx" presStyleIdx="0" presStyleCnt="0">
        <dgm:presLayoutVars>
          <dgm:chMax val="1"/>
          <dgm:bulletEnabled val="1"/>
        </dgm:presLayoutVars>
      </dgm:prSet>
      <dgm:spPr/>
      <dgm:t>
        <a:bodyPr/>
        <a:lstStyle/>
        <a:p>
          <a:endParaRPr lang="en-US"/>
        </a:p>
      </dgm:t>
    </dgm:pt>
  </dgm:ptLst>
  <dgm:cxnLst>
    <dgm:cxn modelId="{145484AD-A487-4291-B7C0-F67459AC6911}" type="presOf" srcId="{2633DA8E-27E9-4D16-9161-836FA63AFA34}" destId="{BF8EB91D-D844-4979-B86E-040DB73A9DA1}" srcOrd="0" destOrd="0" presId="urn:microsoft.com/office/officeart/2005/8/layout/pyramid1"/>
    <dgm:cxn modelId="{8A9CFDA3-BFD5-4F2F-99CB-3FFBA3D80885}" srcId="{449E41AD-DE1F-430E-8C28-D7614BE37291}" destId="{278F217D-3C5F-4697-92BA-5052F6B54F98}" srcOrd="2" destOrd="0" parTransId="{9CF86202-48A1-4D16-A943-C4E161F10424}" sibTransId="{8A39C398-0683-43DF-927E-3E628B73DA61}"/>
    <dgm:cxn modelId="{6EAAEB6F-3E90-423E-B79F-BB16F9DBC19F}" type="presOf" srcId="{2633DA8E-27E9-4D16-9161-836FA63AFA34}" destId="{B81F0F0A-1F4A-4930-BF53-D801F00D6C9A}" srcOrd="1" destOrd="0" presId="urn:microsoft.com/office/officeart/2005/8/layout/pyramid1"/>
    <dgm:cxn modelId="{54ED7D3A-ABA2-4CCA-B128-886C42DCBFF2}" srcId="{449E41AD-DE1F-430E-8C28-D7614BE37291}" destId="{A9C80D9C-D72D-43D1-B90A-A6655A5322FE}" srcOrd="3" destOrd="0" parTransId="{4A9D3577-11E1-4A78-B369-DAC2399E8E19}" sibTransId="{64DB5E3A-ED6A-4BF8-8B9B-6DCAB8F17C08}"/>
    <dgm:cxn modelId="{DB018635-54D8-46B1-A457-D35D3388B72B}" type="presOf" srcId="{449E41AD-DE1F-430E-8C28-D7614BE37291}" destId="{2D803625-F3D9-46FF-906B-DDF7F5FBDFC1}" srcOrd="0" destOrd="0" presId="urn:microsoft.com/office/officeart/2005/8/layout/pyramid1"/>
    <dgm:cxn modelId="{37E40D2C-0541-4087-85ED-567E70CEAC21}" type="presOf" srcId="{278F217D-3C5F-4697-92BA-5052F6B54F98}" destId="{1AED91FD-FB1B-455B-9D44-7232B9136378}" srcOrd="1" destOrd="0" presId="urn:microsoft.com/office/officeart/2005/8/layout/pyramid1"/>
    <dgm:cxn modelId="{56B2A7BA-72E4-47BC-A86F-5E8CDBE49526}" type="presOf" srcId="{A9C80D9C-D72D-43D1-B90A-A6655A5322FE}" destId="{99D0789B-B37F-4BD2-AB4C-5743A1876744}" srcOrd="0" destOrd="0" presId="urn:microsoft.com/office/officeart/2005/8/layout/pyramid1"/>
    <dgm:cxn modelId="{A0906E5C-9EF2-4FE6-9610-FDA9989A438E}" srcId="{449E41AD-DE1F-430E-8C28-D7614BE37291}" destId="{2633DA8E-27E9-4D16-9161-836FA63AFA34}" srcOrd="1" destOrd="0" parTransId="{85C75A19-1F08-44BE-9E88-866432F3715F}" sibTransId="{AC7A9985-CD3C-401E-992C-BE87EA03B311}"/>
    <dgm:cxn modelId="{55C36678-1FF7-4043-B379-A3B29584C0D9}" type="presOf" srcId="{A9C80D9C-D72D-43D1-B90A-A6655A5322FE}" destId="{20F719FE-306D-4C56-B0D0-3CE2E659D62A}" srcOrd="1" destOrd="0" presId="urn:microsoft.com/office/officeart/2005/8/layout/pyramid1"/>
    <dgm:cxn modelId="{CBA6E15F-DA5D-4CAA-877E-1C2EDB9AC38B}" type="presOf" srcId="{921BD35F-5387-426C-AE4F-2037C78A99D7}" destId="{985BAA10-A057-4B13-B657-189DB4A9D37C}" srcOrd="1" destOrd="0" presId="urn:microsoft.com/office/officeart/2005/8/layout/pyramid1"/>
    <dgm:cxn modelId="{961C19F1-E220-415B-8311-AFF36845873F}" type="presOf" srcId="{278F217D-3C5F-4697-92BA-5052F6B54F98}" destId="{51B31DDD-B937-4945-97E6-E6D875A6277F}" srcOrd="0" destOrd="0" presId="urn:microsoft.com/office/officeart/2005/8/layout/pyramid1"/>
    <dgm:cxn modelId="{CBB23E86-EEAE-45BD-91AE-A7AB5C6A67DB}" type="presOf" srcId="{921BD35F-5387-426C-AE4F-2037C78A99D7}" destId="{E16BEDF7-01EB-43B5-A332-959475096AA5}" srcOrd="0" destOrd="0" presId="urn:microsoft.com/office/officeart/2005/8/layout/pyramid1"/>
    <dgm:cxn modelId="{E59FBE5E-91F9-4830-9C90-DCA2981333F5}" srcId="{449E41AD-DE1F-430E-8C28-D7614BE37291}" destId="{921BD35F-5387-426C-AE4F-2037C78A99D7}" srcOrd="0" destOrd="0" parTransId="{DC5C3E75-4DD4-4E7D-B6CD-16C742855212}" sibTransId="{24CA647E-9CF3-45B2-83AB-BCC6D93A4D47}"/>
    <dgm:cxn modelId="{3B7B23EB-A20D-4AE7-97FF-E2A4AA1FF94C}" type="presParOf" srcId="{2D803625-F3D9-46FF-906B-DDF7F5FBDFC1}" destId="{A2880666-49BF-4D4E-98FA-B9D4EB8FEF14}" srcOrd="0" destOrd="0" presId="urn:microsoft.com/office/officeart/2005/8/layout/pyramid1"/>
    <dgm:cxn modelId="{FBD1A4FC-9C51-4AEC-8582-766A27EF82EB}" type="presParOf" srcId="{A2880666-49BF-4D4E-98FA-B9D4EB8FEF14}" destId="{E16BEDF7-01EB-43B5-A332-959475096AA5}" srcOrd="0" destOrd="0" presId="urn:microsoft.com/office/officeart/2005/8/layout/pyramid1"/>
    <dgm:cxn modelId="{D31D349A-A953-4756-8068-F02ECEA5C16E}" type="presParOf" srcId="{A2880666-49BF-4D4E-98FA-B9D4EB8FEF14}" destId="{985BAA10-A057-4B13-B657-189DB4A9D37C}" srcOrd="1" destOrd="0" presId="urn:microsoft.com/office/officeart/2005/8/layout/pyramid1"/>
    <dgm:cxn modelId="{5EF1821E-95A3-4A6E-97E5-113526E92C24}" type="presParOf" srcId="{2D803625-F3D9-46FF-906B-DDF7F5FBDFC1}" destId="{0777813A-F877-49DC-A4A6-FA0404F90F55}" srcOrd="1" destOrd="0" presId="urn:microsoft.com/office/officeart/2005/8/layout/pyramid1"/>
    <dgm:cxn modelId="{B41F2CD3-B004-4195-937C-B27AC4B6B200}" type="presParOf" srcId="{0777813A-F877-49DC-A4A6-FA0404F90F55}" destId="{BF8EB91D-D844-4979-B86E-040DB73A9DA1}" srcOrd="0" destOrd="0" presId="urn:microsoft.com/office/officeart/2005/8/layout/pyramid1"/>
    <dgm:cxn modelId="{F7DC4315-60B4-4308-B1FB-9A0718BD598E}" type="presParOf" srcId="{0777813A-F877-49DC-A4A6-FA0404F90F55}" destId="{B81F0F0A-1F4A-4930-BF53-D801F00D6C9A}" srcOrd="1" destOrd="0" presId="urn:microsoft.com/office/officeart/2005/8/layout/pyramid1"/>
    <dgm:cxn modelId="{E170D7C1-156F-46E6-8D14-1583AFE739D9}" type="presParOf" srcId="{2D803625-F3D9-46FF-906B-DDF7F5FBDFC1}" destId="{C62805F3-6DCF-4EB2-BAD8-F33666149D78}" srcOrd="2" destOrd="0" presId="urn:microsoft.com/office/officeart/2005/8/layout/pyramid1"/>
    <dgm:cxn modelId="{A395553C-4779-47C9-8E25-3E59594B4641}" type="presParOf" srcId="{C62805F3-6DCF-4EB2-BAD8-F33666149D78}" destId="{51B31DDD-B937-4945-97E6-E6D875A6277F}" srcOrd="0" destOrd="0" presId="urn:microsoft.com/office/officeart/2005/8/layout/pyramid1"/>
    <dgm:cxn modelId="{5C377A2A-3C7C-42FB-ABBA-D494C3633B9E}" type="presParOf" srcId="{C62805F3-6DCF-4EB2-BAD8-F33666149D78}" destId="{1AED91FD-FB1B-455B-9D44-7232B9136378}" srcOrd="1" destOrd="0" presId="urn:microsoft.com/office/officeart/2005/8/layout/pyramid1"/>
    <dgm:cxn modelId="{B34AEE3E-F076-423D-AD54-DB210BB31B14}" type="presParOf" srcId="{2D803625-F3D9-46FF-906B-DDF7F5FBDFC1}" destId="{8A4DAACE-2455-4272-8FD6-F588BAD3395C}" srcOrd="3" destOrd="0" presId="urn:microsoft.com/office/officeart/2005/8/layout/pyramid1"/>
    <dgm:cxn modelId="{1831139B-D1F0-4ED0-9314-F8F220DDD468}" type="presParOf" srcId="{8A4DAACE-2455-4272-8FD6-F588BAD3395C}" destId="{99D0789B-B37F-4BD2-AB4C-5743A1876744}" srcOrd="0" destOrd="0" presId="urn:microsoft.com/office/officeart/2005/8/layout/pyramid1"/>
    <dgm:cxn modelId="{D10BF709-C801-40A1-B508-AA243762B393}" type="presParOf" srcId="{8A4DAACE-2455-4272-8FD6-F588BAD3395C}" destId="{20F719FE-306D-4C56-B0D0-3CE2E659D62A}" srcOrd="1" destOrd="0" presId="urn:microsoft.com/office/officeart/2005/8/layout/pyramid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9E41AD-DE1F-430E-8C28-D7614BE37291}" type="doc">
      <dgm:prSet loTypeId="urn:microsoft.com/office/officeart/2005/8/layout/pyramid1" loCatId="pyramid" qsTypeId="urn:microsoft.com/office/officeart/2005/8/quickstyle/simple1" qsCatId="simple" csTypeId="urn:microsoft.com/office/officeart/2005/8/colors/accent1_2" csCatId="accent1" phldr="1"/>
      <dgm:spPr/>
    </dgm:pt>
    <dgm:pt modelId="{921BD35F-5387-426C-AE4F-2037C78A99D7}">
      <dgm:prSet phldrT="[Text]"/>
      <dgm:spPr>
        <a:solidFill>
          <a:schemeClr val="accent2">
            <a:lumMod val="40000"/>
            <a:lumOff val="60000"/>
            <a:alpha val="25000"/>
          </a:schemeClr>
        </a:solidFill>
      </dgm:spPr>
      <dgm:t>
        <a:bodyPr/>
        <a:lstStyle/>
        <a:p>
          <a:endParaRPr lang="en-US" b="1" dirty="0" smtClean="0"/>
        </a:p>
      </dgm:t>
    </dgm:pt>
    <dgm:pt modelId="{DC5C3E75-4DD4-4E7D-B6CD-16C742855212}" type="parTrans" cxnId="{E59FBE5E-91F9-4830-9C90-DCA2981333F5}">
      <dgm:prSet/>
      <dgm:spPr/>
      <dgm:t>
        <a:bodyPr/>
        <a:lstStyle/>
        <a:p>
          <a:endParaRPr lang="en-US"/>
        </a:p>
      </dgm:t>
    </dgm:pt>
    <dgm:pt modelId="{24CA647E-9CF3-45B2-83AB-BCC6D93A4D47}" type="sibTrans" cxnId="{E59FBE5E-91F9-4830-9C90-DCA2981333F5}">
      <dgm:prSet/>
      <dgm:spPr/>
      <dgm:t>
        <a:bodyPr/>
        <a:lstStyle/>
        <a:p>
          <a:endParaRPr lang="en-US"/>
        </a:p>
      </dgm:t>
    </dgm:pt>
    <dgm:pt modelId="{2633DA8E-27E9-4D16-9161-836FA63AFA34}">
      <dgm:prSet phldrT="[Text]"/>
      <dgm:spPr>
        <a:solidFill>
          <a:schemeClr val="accent2">
            <a:lumMod val="60000"/>
            <a:lumOff val="40000"/>
            <a:alpha val="25000"/>
          </a:schemeClr>
        </a:solidFill>
      </dgm:spPr>
      <dgm:t>
        <a:bodyPr/>
        <a:lstStyle/>
        <a:p>
          <a:endParaRPr lang="en-US" b="1" dirty="0" smtClean="0"/>
        </a:p>
      </dgm:t>
    </dgm:pt>
    <dgm:pt modelId="{85C75A19-1F08-44BE-9E88-866432F3715F}" type="parTrans" cxnId="{A0906E5C-9EF2-4FE6-9610-FDA9989A438E}">
      <dgm:prSet/>
      <dgm:spPr/>
      <dgm:t>
        <a:bodyPr/>
        <a:lstStyle/>
        <a:p>
          <a:endParaRPr lang="en-US"/>
        </a:p>
      </dgm:t>
    </dgm:pt>
    <dgm:pt modelId="{AC7A9985-CD3C-401E-992C-BE87EA03B311}" type="sibTrans" cxnId="{A0906E5C-9EF2-4FE6-9610-FDA9989A438E}">
      <dgm:prSet/>
      <dgm:spPr/>
      <dgm:t>
        <a:bodyPr/>
        <a:lstStyle/>
        <a:p>
          <a:endParaRPr lang="en-US"/>
        </a:p>
      </dgm:t>
    </dgm:pt>
    <dgm:pt modelId="{278F217D-3C5F-4697-92BA-5052F6B54F98}">
      <dgm:prSet phldrT="[Text]"/>
      <dgm:spPr>
        <a:solidFill>
          <a:schemeClr val="accent2">
            <a:lumMod val="75000"/>
            <a:alpha val="25000"/>
          </a:schemeClr>
        </a:solidFill>
      </dgm:spPr>
      <dgm:t>
        <a:bodyPr/>
        <a:lstStyle/>
        <a:p>
          <a:endParaRPr lang="en-US" b="0" dirty="0"/>
        </a:p>
      </dgm:t>
    </dgm:pt>
    <dgm:pt modelId="{9CF86202-48A1-4D16-A943-C4E161F10424}" type="parTrans" cxnId="{8A9CFDA3-BFD5-4F2F-99CB-3FFBA3D80885}">
      <dgm:prSet/>
      <dgm:spPr/>
      <dgm:t>
        <a:bodyPr/>
        <a:lstStyle/>
        <a:p>
          <a:endParaRPr lang="en-US"/>
        </a:p>
      </dgm:t>
    </dgm:pt>
    <dgm:pt modelId="{8A39C398-0683-43DF-927E-3E628B73DA61}" type="sibTrans" cxnId="{8A9CFDA3-BFD5-4F2F-99CB-3FFBA3D80885}">
      <dgm:prSet/>
      <dgm:spPr/>
      <dgm:t>
        <a:bodyPr/>
        <a:lstStyle/>
        <a:p>
          <a:endParaRPr lang="en-US"/>
        </a:p>
      </dgm:t>
    </dgm:pt>
    <dgm:pt modelId="{A9C80D9C-D72D-43D1-B90A-A6655A5322FE}">
      <dgm:prSet/>
      <dgm:spPr>
        <a:solidFill>
          <a:schemeClr val="accent2">
            <a:lumMod val="50000"/>
            <a:alpha val="25000"/>
          </a:schemeClr>
        </a:solidFill>
      </dgm:spPr>
      <dgm:t>
        <a:bodyPr/>
        <a:lstStyle/>
        <a:p>
          <a:endParaRPr lang="en-US" b="1" i="1" dirty="0" smtClean="0">
            <a:solidFill>
              <a:srgbClr val="006600"/>
            </a:solidFill>
          </a:endParaRPr>
        </a:p>
      </dgm:t>
    </dgm:pt>
    <dgm:pt modelId="{4A9D3577-11E1-4A78-B369-DAC2399E8E19}" type="parTrans" cxnId="{54ED7D3A-ABA2-4CCA-B128-886C42DCBFF2}">
      <dgm:prSet/>
      <dgm:spPr/>
      <dgm:t>
        <a:bodyPr/>
        <a:lstStyle/>
        <a:p>
          <a:endParaRPr lang="en-US"/>
        </a:p>
      </dgm:t>
    </dgm:pt>
    <dgm:pt modelId="{64DB5E3A-ED6A-4BF8-8B9B-6DCAB8F17C08}" type="sibTrans" cxnId="{54ED7D3A-ABA2-4CCA-B128-886C42DCBFF2}">
      <dgm:prSet/>
      <dgm:spPr/>
      <dgm:t>
        <a:bodyPr/>
        <a:lstStyle/>
        <a:p>
          <a:endParaRPr lang="en-US"/>
        </a:p>
      </dgm:t>
    </dgm:pt>
    <dgm:pt modelId="{2D803625-F3D9-46FF-906B-DDF7F5FBDFC1}" type="pres">
      <dgm:prSet presAssocID="{449E41AD-DE1F-430E-8C28-D7614BE37291}" presName="Name0" presStyleCnt="0">
        <dgm:presLayoutVars>
          <dgm:dir/>
          <dgm:animLvl val="lvl"/>
          <dgm:resizeHandles val="exact"/>
        </dgm:presLayoutVars>
      </dgm:prSet>
      <dgm:spPr/>
    </dgm:pt>
    <dgm:pt modelId="{A2880666-49BF-4D4E-98FA-B9D4EB8FEF14}" type="pres">
      <dgm:prSet presAssocID="{921BD35F-5387-426C-AE4F-2037C78A99D7}" presName="Name8" presStyleCnt="0"/>
      <dgm:spPr/>
    </dgm:pt>
    <dgm:pt modelId="{E16BEDF7-01EB-43B5-A332-959475096AA5}" type="pres">
      <dgm:prSet presAssocID="{921BD35F-5387-426C-AE4F-2037C78A99D7}" presName="level" presStyleLbl="node1" presStyleIdx="0" presStyleCnt="4">
        <dgm:presLayoutVars>
          <dgm:chMax val="1"/>
          <dgm:bulletEnabled val="1"/>
        </dgm:presLayoutVars>
      </dgm:prSet>
      <dgm:spPr/>
      <dgm:t>
        <a:bodyPr/>
        <a:lstStyle/>
        <a:p>
          <a:endParaRPr lang="en-US"/>
        </a:p>
      </dgm:t>
    </dgm:pt>
    <dgm:pt modelId="{985BAA10-A057-4B13-B657-189DB4A9D37C}" type="pres">
      <dgm:prSet presAssocID="{921BD35F-5387-426C-AE4F-2037C78A99D7}" presName="levelTx" presStyleLbl="revTx" presStyleIdx="0" presStyleCnt="0">
        <dgm:presLayoutVars>
          <dgm:chMax val="1"/>
          <dgm:bulletEnabled val="1"/>
        </dgm:presLayoutVars>
      </dgm:prSet>
      <dgm:spPr/>
      <dgm:t>
        <a:bodyPr/>
        <a:lstStyle/>
        <a:p>
          <a:endParaRPr lang="en-US"/>
        </a:p>
      </dgm:t>
    </dgm:pt>
    <dgm:pt modelId="{0777813A-F877-49DC-A4A6-FA0404F90F55}" type="pres">
      <dgm:prSet presAssocID="{2633DA8E-27E9-4D16-9161-836FA63AFA34}" presName="Name8" presStyleCnt="0"/>
      <dgm:spPr/>
    </dgm:pt>
    <dgm:pt modelId="{BF8EB91D-D844-4979-B86E-040DB73A9DA1}" type="pres">
      <dgm:prSet presAssocID="{2633DA8E-27E9-4D16-9161-836FA63AFA34}" presName="level" presStyleLbl="node1" presStyleIdx="1" presStyleCnt="4">
        <dgm:presLayoutVars>
          <dgm:chMax val="1"/>
          <dgm:bulletEnabled val="1"/>
        </dgm:presLayoutVars>
      </dgm:prSet>
      <dgm:spPr/>
      <dgm:t>
        <a:bodyPr/>
        <a:lstStyle/>
        <a:p>
          <a:endParaRPr lang="en-US"/>
        </a:p>
      </dgm:t>
    </dgm:pt>
    <dgm:pt modelId="{B81F0F0A-1F4A-4930-BF53-D801F00D6C9A}" type="pres">
      <dgm:prSet presAssocID="{2633DA8E-27E9-4D16-9161-836FA63AFA34}" presName="levelTx" presStyleLbl="revTx" presStyleIdx="0" presStyleCnt="0">
        <dgm:presLayoutVars>
          <dgm:chMax val="1"/>
          <dgm:bulletEnabled val="1"/>
        </dgm:presLayoutVars>
      </dgm:prSet>
      <dgm:spPr/>
      <dgm:t>
        <a:bodyPr/>
        <a:lstStyle/>
        <a:p>
          <a:endParaRPr lang="en-US"/>
        </a:p>
      </dgm:t>
    </dgm:pt>
    <dgm:pt modelId="{C62805F3-6DCF-4EB2-BAD8-F33666149D78}" type="pres">
      <dgm:prSet presAssocID="{278F217D-3C5F-4697-92BA-5052F6B54F98}" presName="Name8" presStyleCnt="0"/>
      <dgm:spPr/>
    </dgm:pt>
    <dgm:pt modelId="{51B31DDD-B937-4945-97E6-E6D875A6277F}" type="pres">
      <dgm:prSet presAssocID="{278F217D-3C5F-4697-92BA-5052F6B54F98}" presName="level" presStyleLbl="node1" presStyleIdx="2" presStyleCnt="4">
        <dgm:presLayoutVars>
          <dgm:chMax val="1"/>
          <dgm:bulletEnabled val="1"/>
        </dgm:presLayoutVars>
      </dgm:prSet>
      <dgm:spPr/>
      <dgm:t>
        <a:bodyPr/>
        <a:lstStyle/>
        <a:p>
          <a:endParaRPr lang="en-US"/>
        </a:p>
      </dgm:t>
    </dgm:pt>
    <dgm:pt modelId="{1AED91FD-FB1B-455B-9D44-7232B9136378}" type="pres">
      <dgm:prSet presAssocID="{278F217D-3C5F-4697-92BA-5052F6B54F98}" presName="levelTx" presStyleLbl="revTx" presStyleIdx="0" presStyleCnt="0">
        <dgm:presLayoutVars>
          <dgm:chMax val="1"/>
          <dgm:bulletEnabled val="1"/>
        </dgm:presLayoutVars>
      </dgm:prSet>
      <dgm:spPr/>
      <dgm:t>
        <a:bodyPr/>
        <a:lstStyle/>
        <a:p>
          <a:endParaRPr lang="en-US"/>
        </a:p>
      </dgm:t>
    </dgm:pt>
    <dgm:pt modelId="{8A4DAACE-2455-4272-8FD6-F588BAD3395C}" type="pres">
      <dgm:prSet presAssocID="{A9C80D9C-D72D-43D1-B90A-A6655A5322FE}" presName="Name8" presStyleCnt="0"/>
      <dgm:spPr/>
    </dgm:pt>
    <dgm:pt modelId="{99D0789B-B37F-4BD2-AB4C-5743A1876744}" type="pres">
      <dgm:prSet presAssocID="{A9C80D9C-D72D-43D1-B90A-A6655A5322FE}" presName="level" presStyleLbl="node1" presStyleIdx="3" presStyleCnt="4">
        <dgm:presLayoutVars>
          <dgm:chMax val="1"/>
          <dgm:bulletEnabled val="1"/>
        </dgm:presLayoutVars>
      </dgm:prSet>
      <dgm:spPr/>
      <dgm:t>
        <a:bodyPr/>
        <a:lstStyle/>
        <a:p>
          <a:endParaRPr lang="en-US"/>
        </a:p>
      </dgm:t>
    </dgm:pt>
    <dgm:pt modelId="{20F719FE-306D-4C56-B0D0-3CE2E659D62A}" type="pres">
      <dgm:prSet presAssocID="{A9C80D9C-D72D-43D1-B90A-A6655A5322FE}" presName="levelTx" presStyleLbl="revTx" presStyleIdx="0" presStyleCnt="0">
        <dgm:presLayoutVars>
          <dgm:chMax val="1"/>
          <dgm:bulletEnabled val="1"/>
        </dgm:presLayoutVars>
      </dgm:prSet>
      <dgm:spPr/>
      <dgm:t>
        <a:bodyPr/>
        <a:lstStyle/>
        <a:p>
          <a:endParaRPr lang="en-US"/>
        </a:p>
      </dgm:t>
    </dgm:pt>
  </dgm:ptLst>
  <dgm:cxnLst>
    <dgm:cxn modelId="{47A43BFA-2B82-40C3-8A55-63C8B7AA1D22}" type="presOf" srcId="{A9C80D9C-D72D-43D1-B90A-A6655A5322FE}" destId="{99D0789B-B37F-4BD2-AB4C-5743A1876744}" srcOrd="0" destOrd="0" presId="urn:microsoft.com/office/officeart/2005/8/layout/pyramid1"/>
    <dgm:cxn modelId="{8A9CFDA3-BFD5-4F2F-99CB-3FFBA3D80885}" srcId="{449E41AD-DE1F-430E-8C28-D7614BE37291}" destId="{278F217D-3C5F-4697-92BA-5052F6B54F98}" srcOrd="2" destOrd="0" parTransId="{9CF86202-48A1-4D16-A943-C4E161F10424}" sibTransId="{8A39C398-0683-43DF-927E-3E628B73DA61}"/>
    <dgm:cxn modelId="{54ED7D3A-ABA2-4CCA-B128-886C42DCBFF2}" srcId="{449E41AD-DE1F-430E-8C28-D7614BE37291}" destId="{A9C80D9C-D72D-43D1-B90A-A6655A5322FE}" srcOrd="3" destOrd="0" parTransId="{4A9D3577-11E1-4A78-B369-DAC2399E8E19}" sibTransId="{64DB5E3A-ED6A-4BF8-8B9B-6DCAB8F17C08}"/>
    <dgm:cxn modelId="{3915C776-FDA5-43BB-B93B-55AC514A1DD6}" type="presOf" srcId="{278F217D-3C5F-4697-92BA-5052F6B54F98}" destId="{1AED91FD-FB1B-455B-9D44-7232B9136378}" srcOrd="1" destOrd="0" presId="urn:microsoft.com/office/officeart/2005/8/layout/pyramid1"/>
    <dgm:cxn modelId="{66BFC58C-4E31-4304-ACBA-EBDAE1D0B997}" type="presOf" srcId="{921BD35F-5387-426C-AE4F-2037C78A99D7}" destId="{985BAA10-A057-4B13-B657-189DB4A9D37C}" srcOrd="1" destOrd="0" presId="urn:microsoft.com/office/officeart/2005/8/layout/pyramid1"/>
    <dgm:cxn modelId="{40C78965-1A43-49DA-B334-8529B56C8E75}" type="presOf" srcId="{A9C80D9C-D72D-43D1-B90A-A6655A5322FE}" destId="{20F719FE-306D-4C56-B0D0-3CE2E659D62A}" srcOrd="1" destOrd="0" presId="urn:microsoft.com/office/officeart/2005/8/layout/pyramid1"/>
    <dgm:cxn modelId="{2C53B67E-E0B6-48A0-9551-EFF9781648F3}" type="presOf" srcId="{2633DA8E-27E9-4D16-9161-836FA63AFA34}" destId="{B81F0F0A-1F4A-4930-BF53-D801F00D6C9A}" srcOrd="1" destOrd="0" presId="urn:microsoft.com/office/officeart/2005/8/layout/pyramid1"/>
    <dgm:cxn modelId="{B9C39608-D86E-49B1-95EB-CDF6D5091655}" type="presOf" srcId="{2633DA8E-27E9-4D16-9161-836FA63AFA34}" destId="{BF8EB91D-D844-4979-B86E-040DB73A9DA1}" srcOrd="0" destOrd="0" presId="urn:microsoft.com/office/officeart/2005/8/layout/pyramid1"/>
    <dgm:cxn modelId="{15A5C1D0-64DE-42EC-9B09-5FE8F4C6461D}" type="presOf" srcId="{278F217D-3C5F-4697-92BA-5052F6B54F98}" destId="{51B31DDD-B937-4945-97E6-E6D875A6277F}" srcOrd="0" destOrd="0" presId="urn:microsoft.com/office/officeart/2005/8/layout/pyramid1"/>
    <dgm:cxn modelId="{B4599DB5-98AC-4472-8D18-D4341CF50105}" type="presOf" srcId="{449E41AD-DE1F-430E-8C28-D7614BE37291}" destId="{2D803625-F3D9-46FF-906B-DDF7F5FBDFC1}" srcOrd="0" destOrd="0" presId="urn:microsoft.com/office/officeart/2005/8/layout/pyramid1"/>
    <dgm:cxn modelId="{A0906E5C-9EF2-4FE6-9610-FDA9989A438E}" srcId="{449E41AD-DE1F-430E-8C28-D7614BE37291}" destId="{2633DA8E-27E9-4D16-9161-836FA63AFA34}" srcOrd="1" destOrd="0" parTransId="{85C75A19-1F08-44BE-9E88-866432F3715F}" sibTransId="{AC7A9985-CD3C-401E-992C-BE87EA03B311}"/>
    <dgm:cxn modelId="{99FC7AF8-025D-44EE-BF37-FEBC422E662B}" type="presOf" srcId="{921BD35F-5387-426C-AE4F-2037C78A99D7}" destId="{E16BEDF7-01EB-43B5-A332-959475096AA5}" srcOrd="0" destOrd="0" presId="urn:microsoft.com/office/officeart/2005/8/layout/pyramid1"/>
    <dgm:cxn modelId="{E59FBE5E-91F9-4830-9C90-DCA2981333F5}" srcId="{449E41AD-DE1F-430E-8C28-D7614BE37291}" destId="{921BD35F-5387-426C-AE4F-2037C78A99D7}" srcOrd="0" destOrd="0" parTransId="{DC5C3E75-4DD4-4E7D-B6CD-16C742855212}" sibTransId="{24CA647E-9CF3-45B2-83AB-BCC6D93A4D47}"/>
    <dgm:cxn modelId="{C501E54B-6D02-4D44-8DF4-BB2B32AFCA7D}" type="presParOf" srcId="{2D803625-F3D9-46FF-906B-DDF7F5FBDFC1}" destId="{A2880666-49BF-4D4E-98FA-B9D4EB8FEF14}" srcOrd="0" destOrd="0" presId="urn:microsoft.com/office/officeart/2005/8/layout/pyramid1"/>
    <dgm:cxn modelId="{A384E2B0-D91D-4C6D-A3B7-4BB497B9810E}" type="presParOf" srcId="{A2880666-49BF-4D4E-98FA-B9D4EB8FEF14}" destId="{E16BEDF7-01EB-43B5-A332-959475096AA5}" srcOrd="0" destOrd="0" presId="urn:microsoft.com/office/officeart/2005/8/layout/pyramid1"/>
    <dgm:cxn modelId="{8296E894-EC58-4915-9DDD-647610DBB893}" type="presParOf" srcId="{A2880666-49BF-4D4E-98FA-B9D4EB8FEF14}" destId="{985BAA10-A057-4B13-B657-189DB4A9D37C}" srcOrd="1" destOrd="0" presId="urn:microsoft.com/office/officeart/2005/8/layout/pyramid1"/>
    <dgm:cxn modelId="{70C37068-F5BF-4AF5-B69B-818EA71CFA26}" type="presParOf" srcId="{2D803625-F3D9-46FF-906B-DDF7F5FBDFC1}" destId="{0777813A-F877-49DC-A4A6-FA0404F90F55}" srcOrd="1" destOrd="0" presId="urn:microsoft.com/office/officeart/2005/8/layout/pyramid1"/>
    <dgm:cxn modelId="{45CD9EA4-11C0-4C1E-B0CC-3EB25F776384}" type="presParOf" srcId="{0777813A-F877-49DC-A4A6-FA0404F90F55}" destId="{BF8EB91D-D844-4979-B86E-040DB73A9DA1}" srcOrd="0" destOrd="0" presId="urn:microsoft.com/office/officeart/2005/8/layout/pyramid1"/>
    <dgm:cxn modelId="{BD596E84-4104-4EA3-A3D5-A321E43D4B22}" type="presParOf" srcId="{0777813A-F877-49DC-A4A6-FA0404F90F55}" destId="{B81F0F0A-1F4A-4930-BF53-D801F00D6C9A}" srcOrd="1" destOrd="0" presId="urn:microsoft.com/office/officeart/2005/8/layout/pyramid1"/>
    <dgm:cxn modelId="{066E7E26-A7BC-4E59-9E44-42C82DFDC076}" type="presParOf" srcId="{2D803625-F3D9-46FF-906B-DDF7F5FBDFC1}" destId="{C62805F3-6DCF-4EB2-BAD8-F33666149D78}" srcOrd="2" destOrd="0" presId="urn:microsoft.com/office/officeart/2005/8/layout/pyramid1"/>
    <dgm:cxn modelId="{F06FC003-941A-40AD-A131-C050D7415DB5}" type="presParOf" srcId="{C62805F3-6DCF-4EB2-BAD8-F33666149D78}" destId="{51B31DDD-B937-4945-97E6-E6D875A6277F}" srcOrd="0" destOrd="0" presId="urn:microsoft.com/office/officeart/2005/8/layout/pyramid1"/>
    <dgm:cxn modelId="{8461483F-B37C-4A13-9BC1-11DAF694FEC9}" type="presParOf" srcId="{C62805F3-6DCF-4EB2-BAD8-F33666149D78}" destId="{1AED91FD-FB1B-455B-9D44-7232B9136378}" srcOrd="1" destOrd="0" presId="urn:microsoft.com/office/officeart/2005/8/layout/pyramid1"/>
    <dgm:cxn modelId="{2F250337-6737-4F36-83E4-0A879521043B}" type="presParOf" srcId="{2D803625-F3D9-46FF-906B-DDF7F5FBDFC1}" destId="{8A4DAACE-2455-4272-8FD6-F588BAD3395C}" srcOrd="3" destOrd="0" presId="urn:microsoft.com/office/officeart/2005/8/layout/pyramid1"/>
    <dgm:cxn modelId="{B106CE3E-4F54-4491-A04E-2F17A3708C16}" type="presParOf" srcId="{8A4DAACE-2455-4272-8FD6-F588BAD3395C}" destId="{99D0789B-B37F-4BD2-AB4C-5743A1876744}" srcOrd="0" destOrd="0" presId="urn:microsoft.com/office/officeart/2005/8/layout/pyramid1"/>
    <dgm:cxn modelId="{EDB9C103-1686-4E8F-AAA5-0CCCB2530DAD}" type="presParOf" srcId="{8A4DAACE-2455-4272-8FD6-F588BAD3395C}" destId="{20F719FE-306D-4C56-B0D0-3CE2E659D62A}" srcOrd="1" destOrd="0" presId="urn:microsoft.com/office/officeart/2005/8/layout/pyramid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43F6F2-E866-4976-9A38-5E3590CD01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112AC3-6D86-47B1-9308-09CAC874F81B}">
      <dgm:prSet phldrT="[Text]"/>
      <dgm:spPr/>
      <dgm:t>
        <a:bodyPr/>
        <a:lstStyle/>
        <a:p>
          <a:r>
            <a:rPr lang="en-US" dirty="0" smtClean="0"/>
            <a:t>Russia CP program</a:t>
          </a:r>
          <a:endParaRPr lang="en-US" dirty="0"/>
        </a:p>
      </dgm:t>
    </dgm:pt>
    <dgm:pt modelId="{D780D99D-456A-4586-92A8-A0213764FFB7}" type="parTrans" cxnId="{BDB78833-D6D9-443B-B79B-4ADF26438167}">
      <dgm:prSet/>
      <dgm:spPr/>
      <dgm:t>
        <a:bodyPr/>
        <a:lstStyle/>
        <a:p>
          <a:endParaRPr lang="en-US"/>
        </a:p>
      </dgm:t>
    </dgm:pt>
    <dgm:pt modelId="{0377DC40-7804-4C5E-A220-786EC2FE17CD}" type="sibTrans" cxnId="{BDB78833-D6D9-443B-B79B-4ADF26438167}">
      <dgm:prSet/>
      <dgm:spPr/>
      <dgm:t>
        <a:bodyPr/>
        <a:lstStyle/>
        <a:p>
          <a:endParaRPr lang="en-US"/>
        </a:p>
      </dgm:t>
    </dgm:pt>
    <dgm:pt modelId="{4AEBF6A3-8EF2-4E4C-BA9A-F2AA03023F75}">
      <dgm:prSet phldrT="[Text]"/>
      <dgm:spPr/>
      <dgm:t>
        <a:bodyPr/>
        <a:lstStyle/>
        <a:p>
          <a:r>
            <a:rPr lang="en-US" dirty="0" smtClean="0"/>
            <a:t>Ukraine CP program</a:t>
          </a:r>
          <a:endParaRPr lang="en-US" dirty="0"/>
        </a:p>
      </dgm:t>
    </dgm:pt>
    <dgm:pt modelId="{07A6C8B6-77EE-4DDA-8D57-14975330E216}" type="parTrans" cxnId="{6F55D8D2-6DDE-4C6D-AFB6-5FD24843CE2A}">
      <dgm:prSet/>
      <dgm:spPr/>
      <dgm:t>
        <a:bodyPr/>
        <a:lstStyle/>
        <a:p>
          <a:endParaRPr lang="en-US"/>
        </a:p>
      </dgm:t>
    </dgm:pt>
    <dgm:pt modelId="{493ADB24-F864-44F2-8898-615EC748CBC9}" type="sibTrans" cxnId="{6F55D8D2-6DDE-4C6D-AFB6-5FD24843CE2A}">
      <dgm:prSet/>
      <dgm:spPr/>
      <dgm:t>
        <a:bodyPr/>
        <a:lstStyle/>
        <a:p>
          <a:endParaRPr lang="en-US"/>
        </a:p>
      </dgm:t>
    </dgm:pt>
    <dgm:pt modelId="{9A9987B5-4778-4F39-A2D0-2127FAE8367C}">
      <dgm:prSet phldrT="[Text]"/>
      <dgm:spPr/>
      <dgm:t>
        <a:bodyPr/>
        <a:lstStyle/>
        <a:p>
          <a:r>
            <a:rPr lang="en-US" dirty="0" err="1" smtClean="0"/>
            <a:t>ECA</a:t>
          </a:r>
          <a:r>
            <a:rPr lang="en-US" dirty="0" smtClean="0"/>
            <a:t> CP program</a:t>
          </a:r>
          <a:endParaRPr lang="en-US" dirty="0"/>
        </a:p>
      </dgm:t>
    </dgm:pt>
    <dgm:pt modelId="{D4D3D818-BC9B-420C-88C9-51172495C257}" type="parTrans" cxnId="{ED436597-C23E-415C-B6CD-7FE43D18E43A}">
      <dgm:prSet/>
      <dgm:spPr/>
      <dgm:t>
        <a:bodyPr/>
        <a:lstStyle/>
        <a:p>
          <a:endParaRPr lang="en-US"/>
        </a:p>
      </dgm:t>
    </dgm:pt>
    <dgm:pt modelId="{697D84E1-3A3E-4372-9DFA-DF02560B43BC}" type="sibTrans" cxnId="{ED436597-C23E-415C-B6CD-7FE43D18E43A}">
      <dgm:prSet/>
      <dgm:spPr/>
      <dgm:t>
        <a:bodyPr/>
        <a:lstStyle/>
        <a:p>
          <a:endParaRPr lang="en-US"/>
        </a:p>
      </dgm:t>
    </dgm:pt>
    <dgm:pt modelId="{9F14A2B9-CE0A-4CCC-B34F-5138EC4B5B7D}" type="pres">
      <dgm:prSet presAssocID="{BF43F6F2-E866-4976-9A38-5E3590CD01C5}" presName="linear" presStyleCnt="0">
        <dgm:presLayoutVars>
          <dgm:animLvl val="lvl"/>
          <dgm:resizeHandles val="exact"/>
        </dgm:presLayoutVars>
      </dgm:prSet>
      <dgm:spPr/>
      <dgm:t>
        <a:bodyPr/>
        <a:lstStyle/>
        <a:p>
          <a:endParaRPr lang="en-GB"/>
        </a:p>
      </dgm:t>
    </dgm:pt>
    <dgm:pt modelId="{126C49CB-B4D6-4EA0-85BD-D7AF9A0082EC}" type="pres">
      <dgm:prSet presAssocID="{B4112AC3-6D86-47B1-9308-09CAC874F81B}" presName="parentText" presStyleLbl="node1" presStyleIdx="0" presStyleCnt="3">
        <dgm:presLayoutVars>
          <dgm:chMax val="0"/>
          <dgm:bulletEnabled val="1"/>
        </dgm:presLayoutVars>
      </dgm:prSet>
      <dgm:spPr/>
      <dgm:t>
        <a:bodyPr/>
        <a:lstStyle/>
        <a:p>
          <a:endParaRPr lang="en-GB"/>
        </a:p>
      </dgm:t>
    </dgm:pt>
    <dgm:pt modelId="{FD4D7E04-E907-42FF-A353-5FFC0180D019}" type="pres">
      <dgm:prSet presAssocID="{0377DC40-7804-4C5E-A220-786EC2FE17CD}" presName="spacer" presStyleCnt="0"/>
      <dgm:spPr/>
    </dgm:pt>
    <dgm:pt modelId="{8EB617B6-4AD2-46FC-BE63-469D58070895}" type="pres">
      <dgm:prSet presAssocID="{4AEBF6A3-8EF2-4E4C-BA9A-F2AA03023F75}" presName="parentText" presStyleLbl="node1" presStyleIdx="1" presStyleCnt="3">
        <dgm:presLayoutVars>
          <dgm:chMax val="0"/>
          <dgm:bulletEnabled val="1"/>
        </dgm:presLayoutVars>
      </dgm:prSet>
      <dgm:spPr/>
      <dgm:t>
        <a:bodyPr/>
        <a:lstStyle/>
        <a:p>
          <a:endParaRPr lang="en-GB"/>
        </a:p>
      </dgm:t>
    </dgm:pt>
    <dgm:pt modelId="{EECA6205-101D-46BC-BFB4-4C96C8EFF9B4}" type="pres">
      <dgm:prSet presAssocID="{493ADB24-F864-44F2-8898-615EC748CBC9}" presName="spacer" presStyleCnt="0"/>
      <dgm:spPr/>
    </dgm:pt>
    <dgm:pt modelId="{68667FDE-2995-48E0-82FB-DF485CF5F982}" type="pres">
      <dgm:prSet presAssocID="{9A9987B5-4778-4F39-A2D0-2127FAE8367C}" presName="parentText" presStyleLbl="node1" presStyleIdx="2" presStyleCnt="3">
        <dgm:presLayoutVars>
          <dgm:chMax val="0"/>
          <dgm:bulletEnabled val="1"/>
        </dgm:presLayoutVars>
      </dgm:prSet>
      <dgm:spPr/>
      <dgm:t>
        <a:bodyPr/>
        <a:lstStyle/>
        <a:p>
          <a:endParaRPr lang="en-GB"/>
        </a:p>
      </dgm:t>
    </dgm:pt>
  </dgm:ptLst>
  <dgm:cxnLst>
    <dgm:cxn modelId="{8944B55C-AC47-4B23-B4ED-EA0E6DA8CCC1}" type="presOf" srcId="{9A9987B5-4778-4F39-A2D0-2127FAE8367C}" destId="{68667FDE-2995-48E0-82FB-DF485CF5F982}" srcOrd="0" destOrd="0" presId="urn:microsoft.com/office/officeart/2005/8/layout/vList2"/>
    <dgm:cxn modelId="{6BBC846C-D8A7-460B-A04F-D17283F06445}" type="presOf" srcId="{4AEBF6A3-8EF2-4E4C-BA9A-F2AA03023F75}" destId="{8EB617B6-4AD2-46FC-BE63-469D58070895}" srcOrd="0" destOrd="0" presId="urn:microsoft.com/office/officeart/2005/8/layout/vList2"/>
    <dgm:cxn modelId="{ED436597-C23E-415C-B6CD-7FE43D18E43A}" srcId="{BF43F6F2-E866-4976-9A38-5E3590CD01C5}" destId="{9A9987B5-4778-4F39-A2D0-2127FAE8367C}" srcOrd="2" destOrd="0" parTransId="{D4D3D818-BC9B-420C-88C9-51172495C257}" sibTransId="{697D84E1-3A3E-4372-9DFA-DF02560B43BC}"/>
    <dgm:cxn modelId="{423FAD27-E9EB-42E7-8B8E-13DE96235E09}" type="presOf" srcId="{B4112AC3-6D86-47B1-9308-09CAC874F81B}" destId="{126C49CB-B4D6-4EA0-85BD-D7AF9A0082EC}" srcOrd="0" destOrd="0" presId="urn:microsoft.com/office/officeart/2005/8/layout/vList2"/>
    <dgm:cxn modelId="{BDB78833-D6D9-443B-B79B-4ADF26438167}" srcId="{BF43F6F2-E866-4976-9A38-5E3590CD01C5}" destId="{B4112AC3-6D86-47B1-9308-09CAC874F81B}" srcOrd="0" destOrd="0" parTransId="{D780D99D-456A-4586-92A8-A0213764FFB7}" sibTransId="{0377DC40-7804-4C5E-A220-786EC2FE17CD}"/>
    <dgm:cxn modelId="{438A932D-8935-4321-9E7D-C7602049AE1D}" type="presOf" srcId="{BF43F6F2-E866-4976-9A38-5E3590CD01C5}" destId="{9F14A2B9-CE0A-4CCC-B34F-5138EC4B5B7D}" srcOrd="0" destOrd="0" presId="urn:microsoft.com/office/officeart/2005/8/layout/vList2"/>
    <dgm:cxn modelId="{6F55D8D2-6DDE-4C6D-AFB6-5FD24843CE2A}" srcId="{BF43F6F2-E866-4976-9A38-5E3590CD01C5}" destId="{4AEBF6A3-8EF2-4E4C-BA9A-F2AA03023F75}" srcOrd="1" destOrd="0" parTransId="{07A6C8B6-77EE-4DDA-8D57-14975330E216}" sibTransId="{493ADB24-F864-44F2-8898-615EC748CBC9}"/>
    <dgm:cxn modelId="{9D56A3DA-2C3A-417A-B50D-ECB87F790B5D}" type="presParOf" srcId="{9F14A2B9-CE0A-4CCC-B34F-5138EC4B5B7D}" destId="{126C49CB-B4D6-4EA0-85BD-D7AF9A0082EC}" srcOrd="0" destOrd="0" presId="urn:microsoft.com/office/officeart/2005/8/layout/vList2"/>
    <dgm:cxn modelId="{09071F41-A6EE-4C0E-A361-6E6D9318D593}" type="presParOf" srcId="{9F14A2B9-CE0A-4CCC-B34F-5138EC4B5B7D}" destId="{FD4D7E04-E907-42FF-A353-5FFC0180D019}" srcOrd="1" destOrd="0" presId="urn:microsoft.com/office/officeart/2005/8/layout/vList2"/>
    <dgm:cxn modelId="{46D2A140-CAFA-4C59-8B75-FB209B2CB725}" type="presParOf" srcId="{9F14A2B9-CE0A-4CCC-B34F-5138EC4B5B7D}" destId="{8EB617B6-4AD2-46FC-BE63-469D58070895}" srcOrd="2" destOrd="0" presId="urn:microsoft.com/office/officeart/2005/8/layout/vList2"/>
    <dgm:cxn modelId="{3D56A17E-6DA8-40F2-8C0E-1425D49B6928}" type="presParOf" srcId="{9F14A2B9-CE0A-4CCC-B34F-5138EC4B5B7D}" destId="{EECA6205-101D-46BC-BFB4-4C96C8EFF9B4}" srcOrd="3" destOrd="0" presId="urn:microsoft.com/office/officeart/2005/8/layout/vList2"/>
    <dgm:cxn modelId="{540800EC-4B7B-4BD0-8961-DB1C958B1FE5}" type="presParOf" srcId="{9F14A2B9-CE0A-4CCC-B34F-5138EC4B5B7D}" destId="{68667FDE-2995-48E0-82FB-DF485CF5F982}" srcOrd="4"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C81D7E-5FB9-4D60-AADA-EFAA426156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D673A59-7653-494D-9B8B-DE178C053A97}">
      <dgm:prSet phldrT="[Text]" custT="1"/>
      <dgm:spPr/>
      <dgm:t>
        <a:bodyPr/>
        <a:lstStyle/>
        <a:p>
          <a:r>
            <a:rPr kumimoji="0" lang="en-US" sz="1400" b="1" i="0" u="none" strike="noStrike" cap="none" spc="0" normalizeH="0" baseline="0" noProof="0" dirty="0" smtClean="0">
              <a:ln>
                <a:noFill/>
              </a:ln>
              <a:solidFill>
                <a:schemeClr val="bg1"/>
              </a:solidFill>
              <a:effectLst/>
              <a:uLnTx/>
              <a:uFillTx/>
              <a:latin typeface="+mn-lt"/>
              <a:ea typeface="+mn-ea"/>
              <a:cs typeface="Arial" pitchFamily="34" charset="0"/>
            </a:rPr>
            <a:t>Russian Renewable Energy</a:t>
          </a:r>
          <a:endParaRPr lang="en-US" sz="1400" b="1" dirty="0">
            <a:solidFill>
              <a:schemeClr val="bg1"/>
            </a:solidFill>
          </a:endParaRPr>
        </a:p>
      </dgm:t>
    </dgm:pt>
    <dgm:pt modelId="{5B5E9592-C025-44B7-A8EB-3DAD2BC72347}" type="parTrans" cxnId="{40511303-EA0F-413F-A9D8-99B0DF65904B}">
      <dgm:prSet/>
      <dgm:spPr/>
      <dgm:t>
        <a:bodyPr/>
        <a:lstStyle/>
        <a:p>
          <a:endParaRPr lang="en-US" sz="1100"/>
        </a:p>
      </dgm:t>
    </dgm:pt>
    <dgm:pt modelId="{27B29D9E-43D1-4840-80E9-14A68F71396F}" type="sibTrans" cxnId="{40511303-EA0F-413F-A9D8-99B0DF65904B}">
      <dgm:prSet/>
      <dgm:spPr/>
      <dgm:t>
        <a:bodyPr/>
        <a:lstStyle/>
        <a:p>
          <a:endParaRPr lang="en-US" sz="1100"/>
        </a:p>
      </dgm:t>
    </dgm:pt>
    <dgm:pt modelId="{C81DAA5B-3F2D-412F-9DED-6B67AE654241}">
      <dgm:prSet phldrT="[Text]" custT="1"/>
      <dgm:spPr/>
      <dgm:t>
        <a:bodyPr/>
        <a:lstStyle/>
        <a:p>
          <a:r>
            <a:rPr lang="en-US" sz="1400" dirty="0" smtClean="0"/>
            <a:t>Reduce GHG emissions by overcoming barriers to the development of  renewable energy (RE) by supporting development of policies, institutional capacity and market infrastructure</a:t>
          </a:r>
          <a:endParaRPr lang="en-US" sz="1400" dirty="0"/>
        </a:p>
      </dgm:t>
    </dgm:pt>
    <dgm:pt modelId="{77E23180-B7D6-417A-B88A-1EE4429321C4}" type="parTrans" cxnId="{4C80D596-504F-4822-8683-C9D2081CBDFE}">
      <dgm:prSet/>
      <dgm:spPr/>
      <dgm:t>
        <a:bodyPr/>
        <a:lstStyle/>
        <a:p>
          <a:endParaRPr lang="en-US" sz="1100"/>
        </a:p>
      </dgm:t>
    </dgm:pt>
    <dgm:pt modelId="{E931CB2E-5084-40E1-BD40-BC56E86D3A32}" type="sibTrans" cxnId="{4C80D596-504F-4822-8683-C9D2081CBDFE}">
      <dgm:prSet/>
      <dgm:spPr/>
      <dgm:t>
        <a:bodyPr/>
        <a:lstStyle/>
        <a:p>
          <a:endParaRPr lang="en-US" sz="1100"/>
        </a:p>
      </dgm:t>
    </dgm:pt>
    <dgm:pt modelId="{A8421AAB-1E88-49CC-9E78-50BA577F76DD}">
      <dgm:prSet phldrT="[Text]" custT="1"/>
      <dgm:spPr/>
      <dgm:t>
        <a:bodyPr/>
        <a:lstStyle/>
        <a:p>
          <a:r>
            <a:rPr kumimoji="0" lang="en-US" sz="1400" b="1" i="0" u="none" strike="noStrike" cap="none" spc="0" normalizeH="0" baseline="0" noProof="0" dirty="0" smtClean="0">
              <a:ln>
                <a:noFill/>
              </a:ln>
              <a:solidFill>
                <a:schemeClr val="bg1"/>
              </a:solidFill>
              <a:effectLst/>
              <a:uLnTx/>
              <a:uFillTx/>
              <a:latin typeface="+mn-lt"/>
              <a:ea typeface="+mn-ea"/>
              <a:cs typeface="Arial" pitchFamily="34" charset="0"/>
            </a:rPr>
            <a:t>Geothermal Insurance</a:t>
          </a:r>
          <a:endParaRPr lang="en-US" sz="1400" b="1" dirty="0">
            <a:solidFill>
              <a:schemeClr val="bg1"/>
            </a:solidFill>
          </a:endParaRPr>
        </a:p>
      </dgm:t>
    </dgm:pt>
    <dgm:pt modelId="{32CC71CA-6BC4-4A7F-85BB-FF1B15A575C6}" type="parTrans" cxnId="{A0006920-F989-43EF-A324-1686C61B823A}">
      <dgm:prSet/>
      <dgm:spPr/>
      <dgm:t>
        <a:bodyPr/>
        <a:lstStyle/>
        <a:p>
          <a:endParaRPr lang="en-US" sz="1100"/>
        </a:p>
      </dgm:t>
    </dgm:pt>
    <dgm:pt modelId="{344FA209-9BC4-45D8-8469-355D8E610FEE}" type="sibTrans" cxnId="{A0006920-F989-43EF-A324-1686C61B823A}">
      <dgm:prSet/>
      <dgm:spPr/>
      <dgm:t>
        <a:bodyPr/>
        <a:lstStyle/>
        <a:p>
          <a:endParaRPr lang="en-US" sz="1100"/>
        </a:p>
      </dgm:t>
    </dgm:pt>
    <dgm:pt modelId="{974085F7-FC32-41D3-AFCE-474B746ACB73}">
      <dgm:prSet phldrT="[Text]" custT="1"/>
      <dgm:spPr/>
      <dgm:t>
        <a:bodyPr/>
        <a:lstStyle/>
        <a:p>
          <a:r>
            <a:rPr lang="en-US" sz="1400" dirty="0" smtClean="0"/>
            <a:t>Reduce the risks associated with geothermal energy exploration  and mitigate key barriers to geothermal energy investments in Turkey </a:t>
          </a:r>
          <a:endParaRPr lang="en-US" sz="1400" dirty="0"/>
        </a:p>
      </dgm:t>
    </dgm:pt>
    <dgm:pt modelId="{DC984CED-F307-4556-85B2-55EADC456C69}" type="parTrans" cxnId="{4E5A911B-319C-40DF-8CA4-8CB723DD4586}">
      <dgm:prSet/>
      <dgm:spPr/>
      <dgm:t>
        <a:bodyPr/>
        <a:lstStyle/>
        <a:p>
          <a:endParaRPr lang="en-US" sz="1100"/>
        </a:p>
      </dgm:t>
    </dgm:pt>
    <dgm:pt modelId="{4555D143-5591-4822-895C-43165A827C0F}" type="sibTrans" cxnId="{4E5A911B-319C-40DF-8CA4-8CB723DD4586}">
      <dgm:prSet/>
      <dgm:spPr/>
      <dgm:t>
        <a:bodyPr/>
        <a:lstStyle/>
        <a:p>
          <a:endParaRPr lang="en-US" sz="1100"/>
        </a:p>
      </dgm:t>
    </dgm:pt>
    <dgm:pt modelId="{7FC56D87-ED3C-447D-BB0F-B80ACEE9B204}">
      <dgm:prSet phldrT="[Text]" custT="1"/>
      <dgm:spPr/>
      <dgm:t>
        <a:bodyPr/>
        <a:lstStyle/>
        <a:p>
          <a:r>
            <a:rPr kumimoji="0" lang="en-US" sz="1400" b="1" i="0" u="none" strike="noStrike" cap="none" spc="0" normalizeH="0" baseline="0" noProof="0" dirty="0" smtClean="0">
              <a:ln>
                <a:noFill/>
              </a:ln>
              <a:solidFill>
                <a:schemeClr val="bg1"/>
              </a:solidFill>
              <a:effectLst/>
              <a:uLnTx/>
              <a:uFillTx/>
              <a:latin typeface="+mn-lt"/>
              <a:ea typeface="+mn-ea"/>
              <a:cs typeface="Arial" pitchFamily="34" charset="0"/>
            </a:rPr>
            <a:t>RE in the Western Balkans</a:t>
          </a:r>
          <a:endParaRPr lang="en-US" sz="1400" b="1" dirty="0">
            <a:solidFill>
              <a:schemeClr val="bg1"/>
            </a:solidFill>
          </a:endParaRPr>
        </a:p>
      </dgm:t>
    </dgm:pt>
    <dgm:pt modelId="{676B5F07-21F7-4656-8520-E106AB4F994A}" type="parTrans" cxnId="{D2273E8F-F632-4AC0-9BB1-AA0B54DD6835}">
      <dgm:prSet/>
      <dgm:spPr/>
      <dgm:t>
        <a:bodyPr/>
        <a:lstStyle/>
        <a:p>
          <a:endParaRPr lang="en-US" sz="1100"/>
        </a:p>
      </dgm:t>
    </dgm:pt>
    <dgm:pt modelId="{C4F3AFB4-C7F3-4445-B461-FA91C616B85B}" type="sibTrans" cxnId="{D2273E8F-F632-4AC0-9BB1-AA0B54DD6835}">
      <dgm:prSet/>
      <dgm:spPr/>
      <dgm:t>
        <a:bodyPr/>
        <a:lstStyle/>
        <a:p>
          <a:endParaRPr lang="en-US" sz="1100"/>
        </a:p>
      </dgm:t>
    </dgm:pt>
    <dgm:pt modelId="{281A3AAB-270E-4855-BD71-FF353E97A344}">
      <dgm:prSet phldrT="[Text]" custT="1"/>
      <dgm:spPr/>
      <dgm:t>
        <a:bodyPr/>
        <a:lstStyle/>
        <a:p>
          <a:r>
            <a:rPr lang="en-US" sz="1400" dirty="0" smtClean="0"/>
            <a:t>Create an online energy-hub for lessons learned, best practice, and business models for knowledge dissemination on investment and market opportunities in EMNA countries</a:t>
          </a:r>
          <a:endParaRPr lang="en-US" sz="1400" dirty="0"/>
        </a:p>
      </dgm:t>
    </dgm:pt>
    <dgm:pt modelId="{7B4361A4-E446-4827-BFC8-791C4D70B4E6}" type="parTrans" cxnId="{6EB0791B-5531-432E-987F-4F93391E5B97}">
      <dgm:prSet/>
      <dgm:spPr/>
      <dgm:t>
        <a:bodyPr/>
        <a:lstStyle/>
        <a:p>
          <a:endParaRPr lang="en-US" sz="1100"/>
        </a:p>
      </dgm:t>
    </dgm:pt>
    <dgm:pt modelId="{4935D5F5-57BF-42FB-965E-F9F195BFFC64}" type="sibTrans" cxnId="{6EB0791B-5531-432E-987F-4F93391E5B97}">
      <dgm:prSet/>
      <dgm:spPr/>
      <dgm:t>
        <a:bodyPr/>
        <a:lstStyle/>
        <a:p>
          <a:endParaRPr lang="en-US" sz="1100"/>
        </a:p>
      </dgm:t>
    </dgm:pt>
    <dgm:pt modelId="{BC5B20D5-DCED-49C1-A101-6FCEE00503E6}">
      <dgm:prSet phldrT="[Text]" custT="1"/>
      <dgm:spPr/>
      <dgm:t>
        <a:bodyPr/>
        <a:lstStyle/>
        <a:p>
          <a:r>
            <a:rPr kumimoji="0" lang="en-US" sz="1400" b="1" i="0" u="none" strike="noStrike" cap="none" spc="0" normalizeH="0" baseline="0" noProof="0" dirty="0" smtClean="0">
              <a:ln>
                <a:noFill/>
              </a:ln>
              <a:solidFill>
                <a:schemeClr val="bg1"/>
              </a:solidFill>
              <a:effectLst/>
              <a:uLnTx/>
              <a:uFillTx/>
              <a:latin typeface="+mn-lt"/>
              <a:ea typeface="+mn-ea"/>
              <a:cs typeface="Arial" pitchFamily="34" charset="0"/>
            </a:rPr>
            <a:t>Sustainable Energy Finance </a:t>
          </a:r>
          <a:endParaRPr lang="en-US" sz="1400" b="1" dirty="0">
            <a:solidFill>
              <a:schemeClr val="bg1"/>
            </a:solidFill>
          </a:endParaRPr>
        </a:p>
      </dgm:t>
    </dgm:pt>
    <dgm:pt modelId="{3489DF67-9CCB-4366-A1B3-0E00DD0087D2}" type="parTrans" cxnId="{69A330CF-7DF3-4696-80CD-8E81CF081D01}">
      <dgm:prSet/>
      <dgm:spPr/>
      <dgm:t>
        <a:bodyPr/>
        <a:lstStyle/>
        <a:p>
          <a:endParaRPr lang="en-US" sz="1100"/>
        </a:p>
      </dgm:t>
    </dgm:pt>
    <dgm:pt modelId="{43E3C50E-D823-4FD0-B141-C26FB8437BA4}" type="sibTrans" cxnId="{69A330CF-7DF3-4696-80CD-8E81CF081D01}">
      <dgm:prSet/>
      <dgm:spPr/>
      <dgm:t>
        <a:bodyPr/>
        <a:lstStyle/>
        <a:p>
          <a:endParaRPr lang="en-US" sz="1100"/>
        </a:p>
      </dgm:t>
    </dgm:pt>
    <dgm:pt modelId="{04A5EA64-9099-4D2D-B559-49CEA3864561}">
      <dgm:prSet phldrT="[Text]" custT="1"/>
      <dgm:spPr/>
      <dgm:t>
        <a:bodyPr/>
        <a:lstStyle/>
        <a:p>
          <a:r>
            <a:rPr kumimoji="0" lang="en-US" sz="1400" b="1" i="0" u="none" strike="noStrike" cap="none" spc="0" normalizeH="0" baseline="0" noProof="0" dirty="0" smtClean="0">
              <a:ln>
                <a:noFill/>
              </a:ln>
              <a:solidFill>
                <a:schemeClr val="bg1"/>
              </a:solidFill>
              <a:effectLst/>
              <a:uLnTx/>
              <a:uFillTx/>
              <a:latin typeface="+mn-lt"/>
              <a:ea typeface="+mn-ea"/>
              <a:cs typeface="Arial" pitchFamily="34" charset="0"/>
            </a:rPr>
            <a:t>Biomass Analysis</a:t>
          </a:r>
          <a:endParaRPr lang="en-US" sz="1400" b="1" dirty="0">
            <a:solidFill>
              <a:schemeClr val="bg1"/>
            </a:solidFill>
          </a:endParaRPr>
        </a:p>
      </dgm:t>
    </dgm:pt>
    <dgm:pt modelId="{9F73D3E6-30B5-417F-B1F9-C0D3284218A4}" type="parTrans" cxnId="{2C416A23-F967-49FF-AF75-472BB0105FDD}">
      <dgm:prSet/>
      <dgm:spPr/>
      <dgm:t>
        <a:bodyPr/>
        <a:lstStyle/>
        <a:p>
          <a:endParaRPr lang="en-US" sz="1100"/>
        </a:p>
      </dgm:t>
    </dgm:pt>
    <dgm:pt modelId="{7C85F0B0-21AB-40EA-8306-30BB97986B86}" type="sibTrans" cxnId="{2C416A23-F967-49FF-AF75-472BB0105FDD}">
      <dgm:prSet/>
      <dgm:spPr/>
      <dgm:t>
        <a:bodyPr/>
        <a:lstStyle/>
        <a:p>
          <a:endParaRPr lang="en-US" sz="1100"/>
        </a:p>
      </dgm:t>
    </dgm:pt>
    <dgm:pt modelId="{AFF287F9-AB9A-4875-82AC-E9C467571668}">
      <dgm:prSet phldrT="[Text]" custT="1"/>
      <dgm:spPr/>
      <dgm:t>
        <a:bodyPr/>
        <a:lstStyle/>
        <a:p>
          <a:r>
            <a:rPr lang="en-US" sz="1400" dirty="0" smtClean="0"/>
            <a:t>Stimulate energy investments in the Balkans  using financial institutions as intermediaries to provide financing of energy efficiency (EE) and renewable energy (RE) investments</a:t>
          </a:r>
          <a:endParaRPr lang="en-US" sz="1400" dirty="0"/>
        </a:p>
      </dgm:t>
    </dgm:pt>
    <dgm:pt modelId="{ADA697F9-56EE-4115-A416-A8288D845892}" type="parTrans" cxnId="{FF13CEB7-7C94-46CF-A8C8-E3E3DE0B33D6}">
      <dgm:prSet/>
      <dgm:spPr/>
      <dgm:t>
        <a:bodyPr/>
        <a:lstStyle/>
        <a:p>
          <a:endParaRPr lang="en-US" sz="1100"/>
        </a:p>
      </dgm:t>
    </dgm:pt>
    <dgm:pt modelId="{41931AD8-51B7-4033-820F-288E7A5FFAA1}" type="sibTrans" cxnId="{FF13CEB7-7C94-46CF-A8C8-E3E3DE0B33D6}">
      <dgm:prSet/>
      <dgm:spPr/>
      <dgm:t>
        <a:bodyPr/>
        <a:lstStyle/>
        <a:p>
          <a:endParaRPr lang="en-US" sz="1100"/>
        </a:p>
      </dgm:t>
    </dgm:pt>
    <dgm:pt modelId="{D65F33B7-F5D6-4563-905D-A8C1FAC1D70A}">
      <dgm:prSet phldrT="[Text]" custT="1"/>
      <dgm:spPr/>
      <dgm:t>
        <a:bodyPr/>
        <a:lstStyle/>
        <a:p>
          <a:r>
            <a:rPr lang="en-US" sz="1400" dirty="0" smtClean="0"/>
            <a:t>Establish a sustainable market for energy efficiency (EE) and renewable energy (RE) finance products in Armenia</a:t>
          </a:r>
          <a:endParaRPr lang="en-US" sz="1400" dirty="0"/>
        </a:p>
      </dgm:t>
    </dgm:pt>
    <dgm:pt modelId="{9B2130BC-7EEA-4ABA-8703-D982E25106FF}" type="parTrans" cxnId="{2D784131-4CCD-42F5-A713-54BE8E472FFC}">
      <dgm:prSet/>
      <dgm:spPr/>
      <dgm:t>
        <a:bodyPr/>
        <a:lstStyle/>
        <a:p>
          <a:endParaRPr lang="en-US" sz="1100"/>
        </a:p>
      </dgm:t>
    </dgm:pt>
    <dgm:pt modelId="{A512B186-E8BE-4C8C-B6AB-2D49A16FF98F}" type="sibTrans" cxnId="{2D784131-4CCD-42F5-A713-54BE8E472FFC}">
      <dgm:prSet/>
      <dgm:spPr/>
      <dgm:t>
        <a:bodyPr/>
        <a:lstStyle/>
        <a:p>
          <a:endParaRPr lang="en-US" sz="1100"/>
        </a:p>
      </dgm:t>
    </dgm:pt>
    <dgm:pt modelId="{905DB2DA-7453-461B-8781-9A1B52B0A909}" type="pres">
      <dgm:prSet presAssocID="{EDC81D7E-5FB9-4D60-AADA-EFAA4261565B}" presName="Name0" presStyleCnt="0">
        <dgm:presLayoutVars>
          <dgm:dir/>
          <dgm:animLvl val="lvl"/>
          <dgm:resizeHandles val="exact"/>
        </dgm:presLayoutVars>
      </dgm:prSet>
      <dgm:spPr/>
      <dgm:t>
        <a:bodyPr/>
        <a:lstStyle/>
        <a:p>
          <a:endParaRPr lang="en-US"/>
        </a:p>
      </dgm:t>
    </dgm:pt>
    <dgm:pt modelId="{B6E5B629-791E-494A-A131-5A28E5E71E5C}" type="pres">
      <dgm:prSet presAssocID="{DD673A59-7653-494D-9B8B-DE178C053A97}" presName="linNode" presStyleCnt="0"/>
      <dgm:spPr/>
    </dgm:pt>
    <dgm:pt modelId="{1805DE1D-D6A8-47F8-8A77-E9B829CB4B60}" type="pres">
      <dgm:prSet presAssocID="{DD673A59-7653-494D-9B8B-DE178C053A97}" presName="parentText" presStyleLbl="node1" presStyleIdx="0" presStyleCnt="5">
        <dgm:presLayoutVars>
          <dgm:chMax val="1"/>
          <dgm:bulletEnabled val="1"/>
        </dgm:presLayoutVars>
      </dgm:prSet>
      <dgm:spPr/>
      <dgm:t>
        <a:bodyPr/>
        <a:lstStyle/>
        <a:p>
          <a:endParaRPr lang="en-US"/>
        </a:p>
      </dgm:t>
    </dgm:pt>
    <dgm:pt modelId="{1FE40077-1302-4B34-872B-3C448814C3C8}" type="pres">
      <dgm:prSet presAssocID="{DD673A59-7653-494D-9B8B-DE178C053A97}" presName="descendantText" presStyleLbl="alignAccFollowNode1" presStyleIdx="0" presStyleCnt="5">
        <dgm:presLayoutVars>
          <dgm:bulletEnabled val="1"/>
        </dgm:presLayoutVars>
      </dgm:prSet>
      <dgm:spPr/>
      <dgm:t>
        <a:bodyPr/>
        <a:lstStyle/>
        <a:p>
          <a:endParaRPr lang="en-US"/>
        </a:p>
      </dgm:t>
    </dgm:pt>
    <dgm:pt modelId="{4C68483A-52AD-4A39-AE43-05BECEBDC72B}" type="pres">
      <dgm:prSet presAssocID="{27B29D9E-43D1-4840-80E9-14A68F71396F}" presName="sp" presStyleCnt="0"/>
      <dgm:spPr/>
    </dgm:pt>
    <dgm:pt modelId="{D63BCF10-B3B8-477D-83EE-35F4A356BBC2}" type="pres">
      <dgm:prSet presAssocID="{A8421AAB-1E88-49CC-9E78-50BA577F76DD}" presName="linNode" presStyleCnt="0"/>
      <dgm:spPr/>
    </dgm:pt>
    <dgm:pt modelId="{077075A3-1A25-4A92-B931-C628499C3676}" type="pres">
      <dgm:prSet presAssocID="{A8421AAB-1E88-49CC-9E78-50BA577F76DD}" presName="parentText" presStyleLbl="node1" presStyleIdx="1" presStyleCnt="5">
        <dgm:presLayoutVars>
          <dgm:chMax val="1"/>
          <dgm:bulletEnabled val="1"/>
        </dgm:presLayoutVars>
      </dgm:prSet>
      <dgm:spPr/>
      <dgm:t>
        <a:bodyPr/>
        <a:lstStyle/>
        <a:p>
          <a:endParaRPr lang="en-US"/>
        </a:p>
      </dgm:t>
    </dgm:pt>
    <dgm:pt modelId="{4E12B11B-ACE2-4042-9AB9-6A8D1B54DFBB}" type="pres">
      <dgm:prSet presAssocID="{A8421AAB-1E88-49CC-9E78-50BA577F76DD}" presName="descendantText" presStyleLbl="alignAccFollowNode1" presStyleIdx="1" presStyleCnt="5">
        <dgm:presLayoutVars>
          <dgm:bulletEnabled val="1"/>
        </dgm:presLayoutVars>
      </dgm:prSet>
      <dgm:spPr/>
      <dgm:t>
        <a:bodyPr/>
        <a:lstStyle/>
        <a:p>
          <a:endParaRPr lang="en-US"/>
        </a:p>
      </dgm:t>
    </dgm:pt>
    <dgm:pt modelId="{7EB79E8B-DE44-4583-9E1F-3BD80B4CF429}" type="pres">
      <dgm:prSet presAssocID="{344FA209-9BC4-45D8-8469-355D8E610FEE}" presName="sp" presStyleCnt="0"/>
      <dgm:spPr/>
    </dgm:pt>
    <dgm:pt modelId="{8D72679A-DFFA-4EF6-832C-E7B5F694BB4F}" type="pres">
      <dgm:prSet presAssocID="{7FC56D87-ED3C-447D-BB0F-B80ACEE9B204}" presName="linNode" presStyleCnt="0"/>
      <dgm:spPr/>
    </dgm:pt>
    <dgm:pt modelId="{92291E89-41C7-44AA-8906-222BCEEA7919}" type="pres">
      <dgm:prSet presAssocID="{7FC56D87-ED3C-447D-BB0F-B80ACEE9B204}" presName="parentText" presStyleLbl="node1" presStyleIdx="2" presStyleCnt="5">
        <dgm:presLayoutVars>
          <dgm:chMax val="1"/>
          <dgm:bulletEnabled val="1"/>
        </dgm:presLayoutVars>
      </dgm:prSet>
      <dgm:spPr/>
      <dgm:t>
        <a:bodyPr/>
        <a:lstStyle/>
        <a:p>
          <a:endParaRPr lang="en-US"/>
        </a:p>
      </dgm:t>
    </dgm:pt>
    <dgm:pt modelId="{9227B145-9916-4E57-8529-C7A05C4261C7}" type="pres">
      <dgm:prSet presAssocID="{7FC56D87-ED3C-447D-BB0F-B80ACEE9B204}" presName="descendantText" presStyleLbl="alignAccFollowNode1" presStyleIdx="2" presStyleCnt="5">
        <dgm:presLayoutVars>
          <dgm:bulletEnabled val="1"/>
        </dgm:presLayoutVars>
      </dgm:prSet>
      <dgm:spPr/>
      <dgm:t>
        <a:bodyPr/>
        <a:lstStyle/>
        <a:p>
          <a:endParaRPr lang="en-US"/>
        </a:p>
      </dgm:t>
    </dgm:pt>
    <dgm:pt modelId="{D19C2283-DE7E-4ABB-B69A-4DACD5EB2C35}" type="pres">
      <dgm:prSet presAssocID="{C4F3AFB4-C7F3-4445-B461-FA91C616B85B}" presName="sp" presStyleCnt="0"/>
      <dgm:spPr/>
    </dgm:pt>
    <dgm:pt modelId="{4AD0AA07-8107-43A1-A350-A5DE916295E7}" type="pres">
      <dgm:prSet presAssocID="{BC5B20D5-DCED-49C1-A101-6FCEE00503E6}" presName="linNode" presStyleCnt="0"/>
      <dgm:spPr/>
    </dgm:pt>
    <dgm:pt modelId="{8F7E03C5-ED01-44FD-93B7-A3A9EEF1F278}" type="pres">
      <dgm:prSet presAssocID="{BC5B20D5-DCED-49C1-A101-6FCEE00503E6}" presName="parentText" presStyleLbl="node1" presStyleIdx="3" presStyleCnt="5">
        <dgm:presLayoutVars>
          <dgm:chMax val="1"/>
          <dgm:bulletEnabled val="1"/>
        </dgm:presLayoutVars>
      </dgm:prSet>
      <dgm:spPr/>
      <dgm:t>
        <a:bodyPr/>
        <a:lstStyle/>
        <a:p>
          <a:endParaRPr lang="en-US"/>
        </a:p>
      </dgm:t>
    </dgm:pt>
    <dgm:pt modelId="{839DD82E-8832-4993-8179-B8CD45E7263E}" type="pres">
      <dgm:prSet presAssocID="{BC5B20D5-DCED-49C1-A101-6FCEE00503E6}" presName="descendantText" presStyleLbl="alignAccFollowNode1" presStyleIdx="3" presStyleCnt="5">
        <dgm:presLayoutVars>
          <dgm:bulletEnabled val="1"/>
        </dgm:presLayoutVars>
      </dgm:prSet>
      <dgm:spPr/>
      <dgm:t>
        <a:bodyPr/>
        <a:lstStyle/>
        <a:p>
          <a:endParaRPr lang="en-US"/>
        </a:p>
      </dgm:t>
    </dgm:pt>
    <dgm:pt modelId="{0DC7AB74-7F7D-4D11-A712-55CDF52A88F8}" type="pres">
      <dgm:prSet presAssocID="{43E3C50E-D823-4FD0-B141-C26FB8437BA4}" presName="sp" presStyleCnt="0"/>
      <dgm:spPr/>
    </dgm:pt>
    <dgm:pt modelId="{A0CF25DF-D2C1-4F72-A9AC-5522F6ACC69F}" type="pres">
      <dgm:prSet presAssocID="{04A5EA64-9099-4D2D-B559-49CEA3864561}" presName="linNode" presStyleCnt="0"/>
      <dgm:spPr/>
    </dgm:pt>
    <dgm:pt modelId="{70D83FD3-ABD1-40E4-B239-904FB9BFF520}" type="pres">
      <dgm:prSet presAssocID="{04A5EA64-9099-4D2D-B559-49CEA3864561}" presName="parentText" presStyleLbl="node1" presStyleIdx="4" presStyleCnt="5">
        <dgm:presLayoutVars>
          <dgm:chMax val="1"/>
          <dgm:bulletEnabled val="1"/>
        </dgm:presLayoutVars>
      </dgm:prSet>
      <dgm:spPr/>
      <dgm:t>
        <a:bodyPr/>
        <a:lstStyle/>
        <a:p>
          <a:endParaRPr lang="en-US"/>
        </a:p>
      </dgm:t>
    </dgm:pt>
    <dgm:pt modelId="{AED075FF-39DF-4E95-BC03-EB8B48726ED6}" type="pres">
      <dgm:prSet presAssocID="{04A5EA64-9099-4D2D-B559-49CEA3864561}" presName="descendantText" presStyleLbl="alignAccFollowNode1" presStyleIdx="4" presStyleCnt="5">
        <dgm:presLayoutVars>
          <dgm:bulletEnabled val="1"/>
        </dgm:presLayoutVars>
      </dgm:prSet>
      <dgm:spPr/>
      <dgm:t>
        <a:bodyPr/>
        <a:lstStyle/>
        <a:p>
          <a:endParaRPr lang="en-US"/>
        </a:p>
      </dgm:t>
    </dgm:pt>
  </dgm:ptLst>
  <dgm:cxnLst>
    <dgm:cxn modelId="{9208DBAB-37C2-49B2-9BCE-C3499E13E3F5}" type="presOf" srcId="{AFF287F9-AB9A-4875-82AC-E9C467571668}" destId="{9227B145-9916-4E57-8529-C7A05C4261C7}" srcOrd="0" destOrd="0" presId="urn:microsoft.com/office/officeart/2005/8/layout/vList5"/>
    <dgm:cxn modelId="{91226B66-7EC7-431C-931F-DDB4D9E60ED1}" type="presOf" srcId="{EDC81D7E-5FB9-4D60-AADA-EFAA4261565B}" destId="{905DB2DA-7453-461B-8781-9A1B52B0A909}" srcOrd="0" destOrd="0" presId="urn:microsoft.com/office/officeart/2005/8/layout/vList5"/>
    <dgm:cxn modelId="{EC55986D-EC57-4373-8A16-4549CAB98465}" type="presOf" srcId="{7FC56D87-ED3C-447D-BB0F-B80ACEE9B204}" destId="{92291E89-41C7-44AA-8906-222BCEEA7919}" srcOrd="0" destOrd="0" presId="urn:microsoft.com/office/officeart/2005/8/layout/vList5"/>
    <dgm:cxn modelId="{873FE14F-E8D4-4667-96CE-C167688F2A43}" type="presOf" srcId="{281A3AAB-270E-4855-BD71-FF353E97A344}" destId="{AED075FF-39DF-4E95-BC03-EB8B48726ED6}" srcOrd="0" destOrd="0" presId="urn:microsoft.com/office/officeart/2005/8/layout/vList5"/>
    <dgm:cxn modelId="{88FA5C51-D071-4EFB-8664-056D1335D704}" type="presOf" srcId="{BC5B20D5-DCED-49C1-A101-6FCEE00503E6}" destId="{8F7E03C5-ED01-44FD-93B7-A3A9EEF1F278}" srcOrd="0" destOrd="0" presId="urn:microsoft.com/office/officeart/2005/8/layout/vList5"/>
    <dgm:cxn modelId="{40511303-EA0F-413F-A9D8-99B0DF65904B}" srcId="{EDC81D7E-5FB9-4D60-AADA-EFAA4261565B}" destId="{DD673A59-7653-494D-9B8B-DE178C053A97}" srcOrd="0" destOrd="0" parTransId="{5B5E9592-C025-44B7-A8EB-3DAD2BC72347}" sibTransId="{27B29D9E-43D1-4840-80E9-14A68F71396F}"/>
    <dgm:cxn modelId="{69A330CF-7DF3-4696-80CD-8E81CF081D01}" srcId="{EDC81D7E-5FB9-4D60-AADA-EFAA4261565B}" destId="{BC5B20D5-DCED-49C1-A101-6FCEE00503E6}" srcOrd="3" destOrd="0" parTransId="{3489DF67-9CCB-4366-A1B3-0E00DD0087D2}" sibTransId="{43E3C50E-D823-4FD0-B141-C26FB8437BA4}"/>
    <dgm:cxn modelId="{2D784131-4CCD-42F5-A713-54BE8E472FFC}" srcId="{BC5B20D5-DCED-49C1-A101-6FCEE00503E6}" destId="{D65F33B7-F5D6-4563-905D-A8C1FAC1D70A}" srcOrd="0" destOrd="0" parTransId="{9B2130BC-7EEA-4ABA-8703-D982E25106FF}" sibTransId="{A512B186-E8BE-4C8C-B6AB-2D49A16FF98F}"/>
    <dgm:cxn modelId="{6EB0791B-5531-432E-987F-4F93391E5B97}" srcId="{04A5EA64-9099-4D2D-B559-49CEA3864561}" destId="{281A3AAB-270E-4855-BD71-FF353E97A344}" srcOrd="0" destOrd="0" parTransId="{7B4361A4-E446-4827-BFC8-791C4D70B4E6}" sibTransId="{4935D5F5-57BF-42FB-965E-F9F195BFFC64}"/>
    <dgm:cxn modelId="{2C416A23-F967-49FF-AF75-472BB0105FDD}" srcId="{EDC81D7E-5FB9-4D60-AADA-EFAA4261565B}" destId="{04A5EA64-9099-4D2D-B559-49CEA3864561}" srcOrd="4" destOrd="0" parTransId="{9F73D3E6-30B5-417F-B1F9-C0D3284218A4}" sibTransId="{7C85F0B0-21AB-40EA-8306-30BB97986B86}"/>
    <dgm:cxn modelId="{4C80D596-504F-4822-8683-C9D2081CBDFE}" srcId="{DD673A59-7653-494D-9B8B-DE178C053A97}" destId="{C81DAA5B-3F2D-412F-9DED-6B67AE654241}" srcOrd="0" destOrd="0" parTransId="{77E23180-B7D6-417A-B88A-1EE4429321C4}" sibTransId="{E931CB2E-5084-40E1-BD40-BC56E86D3A32}"/>
    <dgm:cxn modelId="{FF13CEB7-7C94-46CF-A8C8-E3E3DE0B33D6}" srcId="{7FC56D87-ED3C-447D-BB0F-B80ACEE9B204}" destId="{AFF287F9-AB9A-4875-82AC-E9C467571668}" srcOrd="0" destOrd="0" parTransId="{ADA697F9-56EE-4115-A416-A8288D845892}" sibTransId="{41931AD8-51B7-4033-820F-288E7A5FFAA1}"/>
    <dgm:cxn modelId="{25EFC650-5471-493E-A14A-3F5D49490A78}" type="presOf" srcId="{DD673A59-7653-494D-9B8B-DE178C053A97}" destId="{1805DE1D-D6A8-47F8-8A77-E9B829CB4B60}" srcOrd="0" destOrd="0" presId="urn:microsoft.com/office/officeart/2005/8/layout/vList5"/>
    <dgm:cxn modelId="{D2273E8F-F632-4AC0-9BB1-AA0B54DD6835}" srcId="{EDC81D7E-5FB9-4D60-AADA-EFAA4261565B}" destId="{7FC56D87-ED3C-447D-BB0F-B80ACEE9B204}" srcOrd="2" destOrd="0" parTransId="{676B5F07-21F7-4656-8520-E106AB4F994A}" sibTransId="{C4F3AFB4-C7F3-4445-B461-FA91C616B85B}"/>
    <dgm:cxn modelId="{91299668-C942-49FE-9FD8-8A70557F51CF}" type="presOf" srcId="{A8421AAB-1E88-49CC-9E78-50BA577F76DD}" destId="{077075A3-1A25-4A92-B931-C628499C3676}" srcOrd="0" destOrd="0" presId="urn:microsoft.com/office/officeart/2005/8/layout/vList5"/>
    <dgm:cxn modelId="{789965D1-2048-4282-8B04-58A34EFF46D8}" type="presOf" srcId="{D65F33B7-F5D6-4563-905D-A8C1FAC1D70A}" destId="{839DD82E-8832-4993-8179-B8CD45E7263E}" srcOrd="0" destOrd="0" presId="urn:microsoft.com/office/officeart/2005/8/layout/vList5"/>
    <dgm:cxn modelId="{73C7BF79-AFB7-4ED6-856F-6F4F17EFEA1F}" type="presOf" srcId="{04A5EA64-9099-4D2D-B559-49CEA3864561}" destId="{70D83FD3-ABD1-40E4-B239-904FB9BFF520}" srcOrd="0" destOrd="0" presId="urn:microsoft.com/office/officeart/2005/8/layout/vList5"/>
    <dgm:cxn modelId="{A0006920-F989-43EF-A324-1686C61B823A}" srcId="{EDC81D7E-5FB9-4D60-AADA-EFAA4261565B}" destId="{A8421AAB-1E88-49CC-9E78-50BA577F76DD}" srcOrd="1" destOrd="0" parTransId="{32CC71CA-6BC4-4A7F-85BB-FF1B15A575C6}" sibTransId="{344FA209-9BC4-45D8-8469-355D8E610FEE}"/>
    <dgm:cxn modelId="{A263264E-9961-4BD5-A04A-A5ED49974FE6}" type="presOf" srcId="{C81DAA5B-3F2D-412F-9DED-6B67AE654241}" destId="{1FE40077-1302-4B34-872B-3C448814C3C8}" srcOrd="0" destOrd="0" presId="urn:microsoft.com/office/officeart/2005/8/layout/vList5"/>
    <dgm:cxn modelId="{4E5A911B-319C-40DF-8CA4-8CB723DD4586}" srcId="{A8421AAB-1E88-49CC-9E78-50BA577F76DD}" destId="{974085F7-FC32-41D3-AFCE-474B746ACB73}" srcOrd="0" destOrd="0" parTransId="{DC984CED-F307-4556-85B2-55EADC456C69}" sibTransId="{4555D143-5591-4822-895C-43165A827C0F}"/>
    <dgm:cxn modelId="{18F6FDF2-BAD4-4A12-ACCC-F731B400A825}" type="presOf" srcId="{974085F7-FC32-41D3-AFCE-474B746ACB73}" destId="{4E12B11B-ACE2-4042-9AB9-6A8D1B54DFBB}" srcOrd="0" destOrd="0" presId="urn:microsoft.com/office/officeart/2005/8/layout/vList5"/>
    <dgm:cxn modelId="{AA8C00F5-FCAB-44FC-A714-78C6B75C0C98}" type="presParOf" srcId="{905DB2DA-7453-461B-8781-9A1B52B0A909}" destId="{B6E5B629-791E-494A-A131-5A28E5E71E5C}" srcOrd="0" destOrd="0" presId="urn:microsoft.com/office/officeart/2005/8/layout/vList5"/>
    <dgm:cxn modelId="{6E4188D7-9781-40B2-B922-D14955F605A3}" type="presParOf" srcId="{B6E5B629-791E-494A-A131-5A28E5E71E5C}" destId="{1805DE1D-D6A8-47F8-8A77-E9B829CB4B60}" srcOrd="0" destOrd="0" presId="urn:microsoft.com/office/officeart/2005/8/layout/vList5"/>
    <dgm:cxn modelId="{DBB09E5A-46D4-45E1-ADAC-98574E177176}" type="presParOf" srcId="{B6E5B629-791E-494A-A131-5A28E5E71E5C}" destId="{1FE40077-1302-4B34-872B-3C448814C3C8}" srcOrd="1" destOrd="0" presId="urn:microsoft.com/office/officeart/2005/8/layout/vList5"/>
    <dgm:cxn modelId="{74E5F4F6-0B01-43F2-9F44-827D674634C1}" type="presParOf" srcId="{905DB2DA-7453-461B-8781-9A1B52B0A909}" destId="{4C68483A-52AD-4A39-AE43-05BECEBDC72B}" srcOrd="1" destOrd="0" presId="urn:microsoft.com/office/officeart/2005/8/layout/vList5"/>
    <dgm:cxn modelId="{1998123E-E4A5-4C21-9B86-880909C7AC12}" type="presParOf" srcId="{905DB2DA-7453-461B-8781-9A1B52B0A909}" destId="{D63BCF10-B3B8-477D-83EE-35F4A356BBC2}" srcOrd="2" destOrd="0" presId="urn:microsoft.com/office/officeart/2005/8/layout/vList5"/>
    <dgm:cxn modelId="{B6A43C5F-ACA7-4D91-8544-E434CFE53AA4}" type="presParOf" srcId="{D63BCF10-B3B8-477D-83EE-35F4A356BBC2}" destId="{077075A3-1A25-4A92-B931-C628499C3676}" srcOrd="0" destOrd="0" presId="urn:microsoft.com/office/officeart/2005/8/layout/vList5"/>
    <dgm:cxn modelId="{6434FE66-6854-4DA1-BF0B-24B010F08C50}" type="presParOf" srcId="{D63BCF10-B3B8-477D-83EE-35F4A356BBC2}" destId="{4E12B11B-ACE2-4042-9AB9-6A8D1B54DFBB}" srcOrd="1" destOrd="0" presId="urn:microsoft.com/office/officeart/2005/8/layout/vList5"/>
    <dgm:cxn modelId="{DFB2F01A-6A82-47C5-B2F5-DEC448357E00}" type="presParOf" srcId="{905DB2DA-7453-461B-8781-9A1B52B0A909}" destId="{7EB79E8B-DE44-4583-9E1F-3BD80B4CF429}" srcOrd="3" destOrd="0" presId="urn:microsoft.com/office/officeart/2005/8/layout/vList5"/>
    <dgm:cxn modelId="{EF38CAB5-CFC8-4C62-B59E-EEEA45BC38BA}" type="presParOf" srcId="{905DB2DA-7453-461B-8781-9A1B52B0A909}" destId="{8D72679A-DFFA-4EF6-832C-E7B5F694BB4F}" srcOrd="4" destOrd="0" presId="urn:microsoft.com/office/officeart/2005/8/layout/vList5"/>
    <dgm:cxn modelId="{F497B589-7278-4669-A70A-4AD6FC7B54F8}" type="presParOf" srcId="{8D72679A-DFFA-4EF6-832C-E7B5F694BB4F}" destId="{92291E89-41C7-44AA-8906-222BCEEA7919}" srcOrd="0" destOrd="0" presId="urn:microsoft.com/office/officeart/2005/8/layout/vList5"/>
    <dgm:cxn modelId="{498B51AB-6D7B-4AF2-A08A-F21CC64BE841}" type="presParOf" srcId="{8D72679A-DFFA-4EF6-832C-E7B5F694BB4F}" destId="{9227B145-9916-4E57-8529-C7A05C4261C7}" srcOrd="1" destOrd="0" presId="urn:microsoft.com/office/officeart/2005/8/layout/vList5"/>
    <dgm:cxn modelId="{56C9B206-5AF8-4E16-BBA8-FCA6B6E54B18}" type="presParOf" srcId="{905DB2DA-7453-461B-8781-9A1B52B0A909}" destId="{D19C2283-DE7E-4ABB-B69A-4DACD5EB2C35}" srcOrd="5" destOrd="0" presId="urn:microsoft.com/office/officeart/2005/8/layout/vList5"/>
    <dgm:cxn modelId="{66F224D0-7B9E-45F1-AE9D-ECC08E374DC3}" type="presParOf" srcId="{905DB2DA-7453-461B-8781-9A1B52B0A909}" destId="{4AD0AA07-8107-43A1-A350-A5DE916295E7}" srcOrd="6" destOrd="0" presId="urn:microsoft.com/office/officeart/2005/8/layout/vList5"/>
    <dgm:cxn modelId="{D9BEFDB2-DD68-4F47-B37A-D2EE804C1A99}" type="presParOf" srcId="{4AD0AA07-8107-43A1-A350-A5DE916295E7}" destId="{8F7E03C5-ED01-44FD-93B7-A3A9EEF1F278}" srcOrd="0" destOrd="0" presId="urn:microsoft.com/office/officeart/2005/8/layout/vList5"/>
    <dgm:cxn modelId="{5D0B552A-A21B-453B-8D40-6BF444F3175A}" type="presParOf" srcId="{4AD0AA07-8107-43A1-A350-A5DE916295E7}" destId="{839DD82E-8832-4993-8179-B8CD45E7263E}" srcOrd="1" destOrd="0" presId="urn:microsoft.com/office/officeart/2005/8/layout/vList5"/>
    <dgm:cxn modelId="{94BA6061-35AF-4374-94AA-DE183B2660CC}" type="presParOf" srcId="{905DB2DA-7453-461B-8781-9A1B52B0A909}" destId="{0DC7AB74-7F7D-4D11-A712-55CDF52A88F8}" srcOrd="7" destOrd="0" presId="urn:microsoft.com/office/officeart/2005/8/layout/vList5"/>
    <dgm:cxn modelId="{182FC974-7372-4670-A66D-F21748DB5BA8}" type="presParOf" srcId="{905DB2DA-7453-461B-8781-9A1B52B0A909}" destId="{A0CF25DF-D2C1-4F72-A9AC-5522F6ACC69F}" srcOrd="8" destOrd="0" presId="urn:microsoft.com/office/officeart/2005/8/layout/vList5"/>
    <dgm:cxn modelId="{C89D728F-F43F-4348-9B7C-EE2154A649F2}" type="presParOf" srcId="{A0CF25DF-D2C1-4F72-A9AC-5522F6ACC69F}" destId="{70D83FD3-ABD1-40E4-B239-904FB9BFF520}" srcOrd="0" destOrd="0" presId="urn:microsoft.com/office/officeart/2005/8/layout/vList5"/>
    <dgm:cxn modelId="{177D2EB2-462D-49F6-96C3-0B3AB00DE317}" type="presParOf" srcId="{A0CF25DF-D2C1-4F72-A9AC-5522F6ACC69F}" destId="{AED075FF-39DF-4E95-BC03-EB8B48726ED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37BBBA-CDFD-4045-AD69-87DCED3EB6C1}" type="doc">
      <dgm:prSet loTypeId="urn:microsoft.com/office/officeart/2005/8/layout/hProcess6" loCatId="process" qsTypeId="urn:microsoft.com/office/officeart/2005/8/quickstyle/3d2" qsCatId="3D" csTypeId="urn:microsoft.com/office/officeart/2005/8/colors/accent2_2" csCatId="accent2" phldr="1"/>
      <dgm:spPr/>
    </dgm:pt>
    <dgm:pt modelId="{2B917968-4A5F-43AB-BCA5-D617C14263CC}">
      <dgm:prSet phldrT="[Text]"/>
      <dgm:spPr>
        <a:solidFill>
          <a:schemeClr val="accent2"/>
        </a:solidFill>
        <a:scene3d>
          <a:camera prst="orthographicFront"/>
          <a:lightRig rig="threePt" dir="t">
            <a:rot lat="0" lon="0" rev="7500000"/>
          </a:lightRig>
        </a:scene3d>
        <a:sp3d prstMaterial="plastic"/>
      </dgm:spPr>
      <dgm:t>
        <a:bodyPr/>
        <a:lstStyle/>
        <a:p>
          <a:r>
            <a:rPr lang="en-US" dirty="0" smtClean="0"/>
            <a:t>1</a:t>
          </a:r>
          <a:endParaRPr lang="en-US" dirty="0"/>
        </a:p>
      </dgm:t>
    </dgm:pt>
    <dgm:pt modelId="{0FD91D13-5AE0-4F80-9A1C-35F2ADD009F6}" type="parTrans" cxnId="{987DD270-AFEF-439C-B5F1-682E65A3BF8F}">
      <dgm:prSet/>
      <dgm:spPr/>
      <dgm:t>
        <a:bodyPr/>
        <a:lstStyle/>
        <a:p>
          <a:endParaRPr lang="en-US"/>
        </a:p>
      </dgm:t>
    </dgm:pt>
    <dgm:pt modelId="{542239F1-A593-4BF9-B942-22A81ECB6A49}" type="sibTrans" cxnId="{987DD270-AFEF-439C-B5F1-682E65A3BF8F}">
      <dgm:prSet/>
      <dgm:spPr/>
      <dgm:t>
        <a:bodyPr/>
        <a:lstStyle/>
        <a:p>
          <a:endParaRPr lang="en-US"/>
        </a:p>
      </dgm:t>
    </dgm:pt>
    <dgm:pt modelId="{A5941B08-6DA0-420E-941C-0C812D2169C8}">
      <dgm:prSet phldrT="[Text]"/>
      <dgm:spPr>
        <a:solidFill>
          <a:schemeClr val="accent2">
            <a:hueOff val="0"/>
            <a:satOff val="0"/>
            <a:lumOff val="0"/>
            <a:tint val="100000"/>
            <a:shade val="100000"/>
            <a:satMod val="130000"/>
          </a:schemeClr>
        </a:solidFill>
        <a:scene3d>
          <a:camera prst="orthographicFront"/>
          <a:lightRig rig="threePt" dir="t">
            <a:rot lat="0" lon="0" rev="7500000"/>
          </a:lightRig>
        </a:scene3d>
        <a:sp3d prstMaterial="plastic"/>
      </dgm:spPr>
      <dgm:t>
        <a:bodyPr/>
        <a:lstStyle/>
        <a:p>
          <a:r>
            <a:rPr lang="en-US" dirty="0" smtClean="0"/>
            <a:t>2</a:t>
          </a:r>
          <a:endParaRPr lang="en-US" dirty="0"/>
        </a:p>
      </dgm:t>
    </dgm:pt>
    <dgm:pt modelId="{D7DEAD0A-D705-43F8-8E22-175C96E18EDD}" type="parTrans" cxnId="{D3341AE1-DE60-4699-846B-893C64F98423}">
      <dgm:prSet/>
      <dgm:spPr/>
      <dgm:t>
        <a:bodyPr/>
        <a:lstStyle/>
        <a:p>
          <a:endParaRPr lang="en-US"/>
        </a:p>
      </dgm:t>
    </dgm:pt>
    <dgm:pt modelId="{0AF82688-5D40-466E-8F35-CEA89EE62518}" type="sibTrans" cxnId="{D3341AE1-DE60-4699-846B-893C64F98423}">
      <dgm:prSet/>
      <dgm:spPr/>
      <dgm:t>
        <a:bodyPr/>
        <a:lstStyle/>
        <a:p>
          <a:endParaRPr lang="en-US"/>
        </a:p>
      </dgm:t>
    </dgm:pt>
    <dgm:pt modelId="{3915696D-1544-4135-8257-913424ECEE2D}">
      <dgm:prSet phldrT="[Text]"/>
      <dgm:spPr>
        <a:solidFill>
          <a:schemeClr val="accent2">
            <a:hueOff val="0"/>
            <a:satOff val="0"/>
            <a:lumOff val="0"/>
            <a:tint val="100000"/>
            <a:shade val="100000"/>
            <a:satMod val="130000"/>
          </a:schemeClr>
        </a:solidFill>
        <a:scene3d>
          <a:camera prst="orthographicFront"/>
          <a:lightRig rig="threePt" dir="t">
            <a:rot lat="0" lon="0" rev="7500000"/>
          </a:lightRig>
        </a:scene3d>
        <a:sp3d prstMaterial="plastic"/>
      </dgm:spPr>
      <dgm:t>
        <a:bodyPr/>
        <a:lstStyle/>
        <a:p>
          <a:r>
            <a:rPr lang="en-US" dirty="0" smtClean="0"/>
            <a:t>3</a:t>
          </a:r>
          <a:endParaRPr lang="en-US" dirty="0"/>
        </a:p>
      </dgm:t>
    </dgm:pt>
    <dgm:pt modelId="{8E26E842-E5C1-4A0D-8F36-6C45DF3C6E8D}" type="parTrans" cxnId="{0096547E-BDFD-4458-99B9-83F5EB7CD7FC}">
      <dgm:prSet/>
      <dgm:spPr/>
      <dgm:t>
        <a:bodyPr/>
        <a:lstStyle/>
        <a:p>
          <a:endParaRPr lang="en-US"/>
        </a:p>
      </dgm:t>
    </dgm:pt>
    <dgm:pt modelId="{A1EA353F-323F-4EFC-A553-DF4A631AE447}" type="sibTrans" cxnId="{0096547E-BDFD-4458-99B9-83F5EB7CD7FC}">
      <dgm:prSet/>
      <dgm:spPr/>
      <dgm:t>
        <a:bodyPr/>
        <a:lstStyle/>
        <a:p>
          <a:endParaRPr lang="en-US"/>
        </a:p>
      </dgm:t>
    </dgm:pt>
    <dgm:pt modelId="{048A87FA-4AC1-430C-93B2-7EE8327AEB18}">
      <dgm:prSet phldrT="[Text]" custT="1"/>
      <dgm:spPr>
        <a:solidFill>
          <a:schemeClr val="accent2">
            <a:lumMod val="20000"/>
            <a:lumOff val="80000"/>
            <a:alpha val="90000"/>
          </a:schemeClr>
        </a:solidFill>
        <a:effectLst/>
        <a:scene3d>
          <a:camera prst="orthographicFront"/>
          <a:lightRig rig="threePt" dir="t">
            <a:rot lat="0" lon="0" rev="7500000"/>
          </a:lightRig>
        </a:scene3d>
        <a:sp3d z="-152400" extrusionH="63500" prstMaterial="dkEdge">
          <a:contourClr>
            <a:schemeClr val="bg1"/>
          </a:contourClr>
        </a:sp3d>
      </dgm:spPr>
      <dgm:t>
        <a:bodyPr lIns="0"/>
        <a:lstStyle/>
        <a:p>
          <a:pPr marL="0" indent="0" algn="l"/>
          <a:endParaRPr lang="en-US" sz="1400" dirty="0" smtClean="0">
            <a:sym typeface="Wingdings" pitchFamily="2" charset="2"/>
          </a:endParaRPr>
        </a:p>
      </dgm:t>
    </dgm:pt>
    <dgm:pt modelId="{EE635266-54EB-4962-B525-98BFEC8075A2}" type="sibTrans" cxnId="{5017AA66-CFBA-49EC-924D-39EAF7F2AE0E}">
      <dgm:prSet/>
      <dgm:spPr/>
      <dgm:t>
        <a:bodyPr/>
        <a:lstStyle/>
        <a:p>
          <a:endParaRPr lang="en-US"/>
        </a:p>
      </dgm:t>
    </dgm:pt>
    <dgm:pt modelId="{6983C558-5E33-485B-8A72-71CB6B3F16CC}" type="parTrans" cxnId="{5017AA66-CFBA-49EC-924D-39EAF7F2AE0E}">
      <dgm:prSet/>
      <dgm:spPr/>
      <dgm:t>
        <a:bodyPr/>
        <a:lstStyle/>
        <a:p>
          <a:endParaRPr lang="en-US"/>
        </a:p>
      </dgm:t>
    </dgm:pt>
    <dgm:pt modelId="{6907751F-0981-4715-A882-E5BBC2C68A0A}" type="pres">
      <dgm:prSet presAssocID="{8237BBBA-CDFD-4045-AD69-87DCED3EB6C1}" presName="theList" presStyleCnt="0">
        <dgm:presLayoutVars>
          <dgm:dir/>
          <dgm:animLvl val="lvl"/>
          <dgm:resizeHandles val="exact"/>
        </dgm:presLayoutVars>
      </dgm:prSet>
      <dgm:spPr/>
    </dgm:pt>
    <dgm:pt modelId="{E476FC22-D81D-416E-8B36-AB3C8F91880E}" type="pres">
      <dgm:prSet presAssocID="{2B917968-4A5F-43AB-BCA5-D617C14263CC}" presName="compNode" presStyleCnt="0"/>
      <dgm:spPr/>
    </dgm:pt>
    <dgm:pt modelId="{1B33282B-94F8-4528-AE50-8515F34B95B7}" type="pres">
      <dgm:prSet presAssocID="{2B917968-4A5F-43AB-BCA5-D617C14263CC}" presName="noGeometry" presStyleCnt="0"/>
      <dgm:spPr/>
    </dgm:pt>
    <dgm:pt modelId="{85F88DCE-06BD-483A-9F91-59CBC3105CDE}" type="pres">
      <dgm:prSet presAssocID="{2B917968-4A5F-43AB-BCA5-D617C14263CC}" presName="childTextVisible" presStyleLbl="bgAccFollowNode1" presStyleIdx="0" presStyleCnt="3" custScaleX="413196" custScaleY="338251" custLinFactNeighborX="-5247">
        <dgm:presLayoutVars>
          <dgm:bulletEnabled val="1"/>
        </dgm:presLayoutVars>
      </dgm:prSet>
      <dgm:spPr/>
      <dgm:t>
        <a:bodyPr/>
        <a:lstStyle/>
        <a:p>
          <a:endParaRPr lang="en-US"/>
        </a:p>
      </dgm:t>
    </dgm:pt>
    <dgm:pt modelId="{76720503-A5CE-4D63-BB64-51B304881118}" type="pres">
      <dgm:prSet presAssocID="{2B917968-4A5F-43AB-BCA5-D617C14263CC}" presName="childTextHidden" presStyleLbl="bgAccFollowNode1" presStyleIdx="0" presStyleCnt="3"/>
      <dgm:spPr/>
      <dgm:t>
        <a:bodyPr/>
        <a:lstStyle/>
        <a:p>
          <a:endParaRPr lang="en-US"/>
        </a:p>
      </dgm:t>
    </dgm:pt>
    <dgm:pt modelId="{F5B9D25F-CF01-47F8-B6F2-FBC9E6E4B148}" type="pres">
      <dgm:prSet presAssocID="{2B917968-4A5F-43AB-BCA5-D617C14263CC}" presName="parentText" presStyleLbl="node1" presStyleIdx="0" presStyleCnt="3" custLinFactX="-100000" custLinFactNeighborX="-155638" custLinFactNeighborY="6294">
        <dgm:presLayoutVars>
          <dgm:chMax val="1"/>
          <dgm:bulletEnabled val="1"/>
        </dgm:presLayoutVars>
      </dgm:prSet>
      <dgm:spPr/>
      <dgm:t>
        <a:bodyPr/>
        <a:lstStyle/>
        <a:p>
          <a:endParaRPr lang="en-US"/>
        </a:p>
      </dgm:t>
    </dgm:pt>
    <dgm:pt modelId="{9EF12598-FF8D-42A2-B201-97C95C39D82C}" type="pres">
      <dgm:prSet presAssocID="{2B917968-4A5F-43AB-BCA5-D617C14263CC}" presName="aSpace" presStyleCnt="0"/>
      <dgm:spPr/>
    </dgm:pt>
    <dgm:pt modelId="{77CD8818-1804-400F-B954-0DE503227E90}" type="pres">
      <dgm:prSet presAssocID="{A5941B08-6DA0-420E-941C-0C812D2169C8}" presName="compNode" presStyleCnt="0"/>
      <dgm:spPr/>
    </dgm:pt>
    <dgm:pt modelId="{9E6297B3-3A96-4AB0-BCF9-B90408092DB5}" type="pres">
      <dgm:prSet presAssocID="{A5941B08-6DA0-420E-941C-0C812D2169C8}" presName="noGeometry" presStyleCnt="0"/>
      <dgm:spPr/>
    </dgm:pt>
    <dgm:pt modelId="{9B3AD21A-D8DE-4B01-997B-C8B04F0B2EF5}" type="pres">
      <dgm:prSet presAssocID="{A5941B08-6DA0-420E-941C-0C812D2169C8}" presName="childTextVisible" presStyleLbl="bgAccFollowNode1" presStyleIdx="1" presStyleCnt="3" custScaleX="407082" custScaleY="338251" custLinFactNeighborX="-4091">
        <dgm:presLayoutVars>
          <dgm:bulletEnabled val="1"/>
        </dgm:presLayoutVars>
      </dgm:prSet>
      <dgm:spPr>
        <a:effectLst/>
        <a:scene3d>
          <a:camera prst="orthographicFront"/>
          <a:lightRig rig="threePt" dir="t">
            <a:rot lat="0" lon="0" rev="7500000"/>
          </a:lightRig>
        </a:scene3d>
        <a:sp3d z="-152400" extrusionH="63500" prstMaterial="dkEdge">
          <a:contourClr>
            <a:schemeClr val="bg1"/>
          </a:contourClr>
        </a:sp3d>
      </dgm:spPr>
      <dgm:t>
        <a:bodyPr/>
        <a:lstStyle/>
        <a:p>
          <a:endParaRPr lang="en-US"/>
        </a:p>
      </dgm:t>
    </dgm:pt>
    <dgm:pt modelId="{552DCC87-8066-4172-9EE8-532505E90887}" type="pres">
      <dgm:prSet presAssocID="{A5941B08-6DA0-420E-941C-0C812D2169C8}" presName="childTextHidden" presStyleLbl="bgAccFollowNode1" presStyleIdx="1" presStyleCnt="3"/>
      <dgm:spPr/>
      <dgm:t>
        <a:bodyPr/>
        <a:lstStyle/>
        <a:p>
          <a:endParaRPr lang="en-US"/>
        </a:p>
      </dgm:t>
    </dgm:pt>
    <dgm:pt modelId="{918DA0D2-CE06-4B8D-976B-F009329444E2}" type="pres">
      <dgm:prSet presAssocID="{A5941B08-6DA0-420E-941C-0C812D2169C8}" presName="parentText" presStyleLbl="node1" presStyleIdx="1" presStyleCnt="3" custLinFactX="-100000" custLinFactNeighborX="-139612" custLinFactNeighborY="-3388">
        <dgm:presLayoutVars>
          <dgm:chMax val="1"/>
          <dgm:bulletEnabled val="1"/>
        </dgm:presLayoutVars>
      </dgm:prSet>
      <dgm:spPr/>
      <dgm:t>
        <a:bodyPr/>
        <a:lstStyle/>
        <a:p>
          <a:endParaRPr lang="en-US"/>
        </a:p>
      </dgm:t>
    </dgm:pt>
    <dgm:pt modelId="{8C1C86AA-6F13-4FE6-9C61-FE137BEE8B2F}" type="pres">
      <dgm:prSet presAssocID="{A5941B08-6DA0-420E-941C-0C812D2169C8}" presName="aSpace" presStyleCnt="0"/>
      <dgm:spPr/>
    </dgm:pt>
    <dgm:pt modelId="{87B8C641-BA8F-487B-A0C7-759F97B87AB4}" type="pres">
      <dgm:prSet presAssocID="{3915696D-1544-4135-8257-913424ECEE2D}" presName="compNode" presStyleCnt="0"/>
      <dgm:spPr/>
    </dgm:pt>
    <dgm:pt modelId="{095C4C35-4D75-44A1-AA58-5A6AE2E8C242}" type="pres">
      <dgm:prSet presAssocID="{3915696D-1544-4135-8257-913424ECEE2D}" presName="noGeometry" presStyleCnt="0"/>
      <dgm:spPr/>
    </dgm:pt>
    <dgm:pt modelId="{0D94FA98-2B78-4E3A-B256-375889779138}" type="pres">
      <dgm:prSet presAssocID="{3915696D-1544-4135-8257-913424ECEE2D}" presName="childTextVisible" presStyleLbl="bgAccFollowNode1" presStyleIdx="2" presStyleCnt="3" custScaleX="410690" custScaleY="338251" custLinFactNeighborX="-6210">
        <dgm:presLayoutVars>
          <dgm:bulletEnabled val="1"/>
        </dgm:presLayoutVars>
      </dgm:prSet>
      <dgm:spPr>
        <a:effectLst/>
        <a:scene3d>
          <a:camera prst="orthographicFront"/>
          <a:lightRig rig="threePt" dir="t">
            <a:rot lat="0" lon="0" rev="7500000"/>
          </a:lightRig>
        </a:scene3d>
        <a:sp3d z="-152400" extrusionH="63500" prstMaterial="dkEdge">
          <a:contourClr>
            <a:schemeClr val="bg1"/>
          </a:contourClr>
        </a:sp3d>
      </dgm:spPr>
      <dgm:t>
        <a:bodyPr/>
        <a:lstStyle/>
        <a:p>
          <a:endParaRPr lang="en-US"/>
        </a:p>
      </dgm:t>
    </dgm:pt>
    <dgm:pt modelId="{1F873AB4-36C6-49E2-9F14-26B7EC577A44}" type="pres">
      <dgm:prSet presAssocID="{3915696D-1544-4135-8257-913424ECEE2D}" presName="childTextHidden" presStyleLbl="bgAccFollowNode1" presStyleIdx="2" presStyleCnt="3"/>
      <dgm:spPr/>
      <dgm:t>
        <a:bodyPr/>
        <a:lstStyle/>
        <a:p>
          <a:endParaRPr lang="en-US"/>
        </a:p>
      </dgm:t>
    </dgm:pt>
    <dgm:pt modelId="{E18EF037-7BFF-4E46-AAC1-1518CC3EA7BA}" type="pres">
      <dgm:prSet presAssocID="{3915696D-1544-4135-8257-913424ECEE2D}" presName="parentText" presStyleLbl="node1" presStyleIdx="2" presStyleCnt="3" custLinFactX="-100000" custLinFactNeighborX="-131215" custLinFactNeighborY="-1614">
        <dgm:presLayoutVars>
          <dgm:chMax val="1"/>
          <dgm:bulletEnabled val="1"/>
        </dgm:presLayoutVars>
      </dgm:prSet>
      <dgm:spPr/>
      <dgm:t>
        <a:bodyPr/>
        <a:lstStyle/>
        <a:p>
          <a:endParaRPr lang="en-US"/>
        </a:p>
      </dgm:t>
    </dgm:pt>
  </dgm:ptLst>
  <dgm:cxnLst>
    <dgm:cxn modelId="{D3341AE1-DE60-4699-846B-893C64F98423}" srcId="{8237BBBA-CDFD-4045-AD69-87DCED3EB6C1}" destId="{A5941B08-6DA0-420E-941C-0C812D2169C8}" srcOrd="1" destOrd="0" parTransId="{D7DEAD0A-D705-43F8-8E22-175C96E18EDD}" sibTransId="{0AF82688-5D40-466E-8F35-CEA89EE62518}"/>
    <dgm:cxn modelId="{987DD270-AFEF-439C-B5F1-682E65A3BF8F}" srcId="{8237BBBA-CDFD-4045-AD69-87DCED3EB6C1}" destId="{2B917968-4A5F-43AB-BCA5-D617C14263CC}" srcOrd="0" destOrd="0" parTransId="{0FD91D13-5AE0-4F80-9A1C-35F2ADD009F6}" sibTransId="{542239F1-A593-4BF9-B942-22A81ECB6A49}"/>
    <dgm:cxn modelId="{FD6DA93C-7804-4E3D-A7FA-325004A6E537}" type="presOf" srcId="{2B917968-4A5F-43AB-BCA5-D617C14263CC}" destId="{F5B9D25F-CF01-47F8-B6F2-FBC9E6E4B148}" srcOrd="0" destOrd="0" presId="urn:microsoft.com/office/officeart/2005/8/layout/hProcess6"/>
    <dgm:cxn modelId="{5017AA66-CFBA-49EC-924D-39EAF7F2AE0E}" srcId="{2B917968-4A5F-43AB-BCA5-D617C14263CC}" destId="{048A87FA-4AC1-430C-93B2-7EE8327AEB18}" srcOrd="0" destOrd="0" parTransId="{6983C558-5E33-485B-8A72-71CB6B3F16CC}" sibTransId="{EE635266-54EB-4962-B525-98BFEC8075A2}"/>
    <dgm:cxn modelId="{0096547E-BDFD-4458-99B9-83F5EB7CD7FC}" srcId="{8237BBBA-CDFD-4045-AD69-87DCED3EB6C1}" destId="{3915696D-1544-4135-8257-913424ECEE2D}" srcOrd="2" destOrd="0" parTransId="{8E26E842-E5C1-4A0D-8F36-6C45DF3C6E8D}" sibTransId="{A1EA353F-323F-4EFC-A553-DF4A631AE447}"/>
    <dgm:cxn modelId="{D46CA2CA-F5E3-416D-A138-3A09D723780C}" type="presOf" srcId="{3915696D-1544-4135-8257-913424ECEE2D}" destId="{E18EF037-7BFF-4E46-AAC1-1518CC3EA7BA}" srcOrd="0" destOrd="0" presId="urn:microsoft.com/office/officeart/2005/8/layout/hProcess6"/>
    <dgm:cxn modelId="{43B06C51-EE4D-41C5-9B21-9D5EB20812BC}" type="presOf" srcId="{048A87FA-4AC1-430C-93B2-7EE8327AEB18}" destId="{85F88DCE-06BD-483A-9F91-59CBC3105CDE}" srcOrd="0" destOrd="0" presId="urn:microsoft.com/office/officeart/2005/8/layout/hProcess6"/>
    <dgm:cxn modelId="{E1318529-76BF-4561-838E-3352E8AF4CC7}" type="presOf" srcId="{A5941B08-6DA0-420E-941C-0C812D2169C8}" destId="{918DA0D2-CE06-4B8D-976B-F009329444E2}" srcOrd="0" destOrd="0" presId="urn:microsoft.com/office/officeart/2005/8/layout/hProcess6"/>
    <dgm:cxn modelId="{7D2D7C54-8449-4FB9-9966-A54661F2AA82}" type="presOf" srcId="{8237BBBA-CDFD-4045-AD69-87DCED3EB6C1}" destId="{6907751F-0981-4715-A882-E5BBC2C68A0A}" srcOrd="0" destOrd="0" presId="urn:microsoft.com/office/officeart/2005/8/layout/hProcess6"/>
    <dgm:cxn modelId="{DDAC9669-1C5F-4ADF-99DB-D9C51CD96925}" type="presOf" srcId="{048A87FA-4AC1-430C-93B2-7EE8327AEB18}" destId="{76720503-A5CE-4D63-BB64-51B304881118}" srcOrd="1" destOrd="0" presId="urn:microsoft.com/office/officeart/2005/8/layout/hProcess6"/>
    <dgm:cxn modelId="{6A8DC744-DD56-47F0-BB2F-2B129312472F}" type="presParOf" srcId="{6907751F-0981-4715-A882-E5BBC2C68A0A}" destId="{E476FC22-D81D-416E-8B36-AB3C8F91880E}" srcOrd="0" destOrd="0" presId="urn:microsoft.com/office/officeart/2005/8/layout/hProcess6"/>
    <dgm:cxn modelId="{FBF0CEE3-3C7F-45B8-8F48-9F17A67B0C61}" type="presParOf" srcId="{E476FC22-D81D-416E-8B36-AB3C8F91880E}" destId="{1B33282B-94F8-4528-AE50-8515F34B95B7}" srcOrd="0" destOrd="0" presId="urn:microsoft.com/office/officeart/2005/8/layout/hProcess6"/>
    <dgm:cxn modelId="{9E93EFB9-1EA1-465A-852A-38A0E7E718EC}" type="presParOf" srcId="{E476FC22-D81D-416E-8B36-AB3C8F91880E}" destId="{85F88DCE-06BD-483A-9F91-59CBC3105CDE}" srcOrd="1" destOrd="0" presId="urn:microsoft.com/office/officeart/2005/8/layout/hProcess6"/>
    <dgm:cxn modelId="{D16B8179-9E14-4C93-845D-9BADFDB54A30}" type="presParOf" srcId="{E476FC22-D81D-416E-8B36-AB3C8F91880E}" destId="{76720503-A5CE-4D63-BB64-51B304881118}" srcOrd="2" destOrd="0" presId="urn:microsoft.com/office/officeart/2005/8/layout/hProcess6"/>
    <dgm:cxn modelId="{0647D004-E649-4248-9741-A7485D00F6E6}" type="presParOf" srcId="{E476FC22-D81D-416E-8B36-AB3C8F91880E}" destId="{F5B9D25F-CF01-47F8-B6F2-FBC9E6E4B148}" srcOrd="3" destOrd="0" presId="urn:microsoft.com/office/officeart/2005/8/layout/hProcess6"/>
    <dgm:cxn modelId="{B2C05AB3-C93F-44EE-B945-2207ACCF9EB8}" type="presParOf" srcId="{6907751F-0981-4715-A882-E5BBC2C68A0A}" destId="{9EF12598-FF8D-42A2-B201-97C95C39D82C}" srcOrd="1" destOrd="0" presId="urn:microsoft.com/office/officeart/2005/8/layout/hProcess6"/>
    <dgm:cxn modelId="{BFE2D55B-1268-4DEB-8A93-0E1F05C7F454}" type="presParOf" srcId="{6907751F-0981-4715-A882-E5BBC2C68A0A}" destId="{77CD8818-1804-400F-B954-0DE503227E90}" srcOrd="2" destOrd="0" presId="urn:microsoft.com/office/officeart/2005/8/layout/hProcess6"/>
    <dgm:cxn modelId="{DC0011D9-3365-4352-BBB6-5CBC2550D272}" type="presParOf" srcId="{77CD8818-1804-400F-B954-0DE503227E90}" destId="{9E6297B3-3A96-4AB0-BCF9-B90408092DB5}" srcOrd="0" destOrd="0" presId="urn:microsoft.com/office/officeart/2005/8/layout/hProcess6"/>
    <dgm:cxn modelId="{FBAE791F-3BB8-425D-B7C7-7AA12B0FDDC4}" type="presParOf" srcId="{77CD8818-1804-400F-B954-0DE503227E90}" destId="{9B3AD21A-D8DE-4B01-997B-C8B04F0B2EF5}" srcOrd="1" destOrd="0" presId="urn:microsoft.com/office/officeart/2005/8/layout/hProcess6"/>
    <dgm:cxn modelId="{8E4FB0AB-DD9A-418F-9448-9DE1513AA9B8}" type="presParOf" srcId="{77CD8818-1804-400F-B954-0DE503227E90}" destId="{552DCC87-8066-4172-9EE8-532505E90887}" srcOrd="2" destOrd="0" presId="urn:microsoft.com/office/officeart/2005/8/layout/hProcess6"/>
    <dgm:cxn modelId="{55FA131C-CE1A-4593-8FE8-1F10D75FD1B8}" type="presParOf" srcId="{77CD8818-1804-400F-B954-0DE503227E90}" destId="{918DA0D2-CE06-4B8D-976B-F009329444E2}" srcOrd="3" destOrd="0" presId="urn:microsoft.com/office/officeart/2005/8/layout/hProcess6"/>
    <dgm:cxn modelId="{D99577D3-E47F-4E66-A6D6-D85188C65569}" type="presParOf" srcId="{6907751F-0981-4715-A882-E5BBC2C68A0A}" destId="{8C1C86AA-6F13-4FE6-9C61-FE137BEE8B2F}" srcOrd="3" destOrd="0" presId="urn:microsoft.com/office/officeart/2005/8/layout/hProcess6"/>
    <dgm:cxn modelId="{39602B73-200F-469B-84A7-AA930C077B99}" type="presParOf" srcId="{6907751F-0981-4715-A882-E5BBC2C68A0A}" destId="{87B8C641-BA8F-487B-A0C7-759F97B87AB4}" srcOrd="4" destOrd="0" presId="urn:microsoft.com/office/officeart/2005/8/layout/hProcess6"/>
    <dgm:cxn modelId="{72ECBD0D-42A2-4C47-9732-A16FEEF06A0D}" type="presParOf" srcId="{87B8C641-BA8F-487B-A0C7-759F97B87AB4}" destId="{095C4C35-4D75-44A1-AA58-5A6AE2E8C242}" srcOrd="0" destOrd="0" presId="urn:microsoft.com/office/officeart/2005/8/layout/hProcess6"/>
    <dgm:cxn modelId="{962F26A1-FB07-4B8D-9878-949922A54EEC}" type="presParOf" srcId="{87B8C641-BA8F-487B-A0C7-759F97B87AB4}" destId="{0D94FA98-2B78-4E3A-B256-375889779138}" srcOrd="1" destOrd="0" presId="urn:microsoft.com/office/officeart/2005/8/layout/hProcess6"/>
    <dgm:cxn modelId="{89324368-D45E-47B7-A5A9-70140E925AB1}" type="presParOf" srcId="{87B8C641-BA8F-487B-A0C7-759F97B87AB4}" destId="{1F873AB4-36C6-49E2-9F14-26B7EC577A44}" srcOrd="2" destOrd="0" presId="urn:microsoft.com/office/officeart/2005/8/layout/hProcess6"/>
    <dgm:cxn modelId="{FB1A3397-756C-4E84-B297-9D1C5391E411}" type="presParOf" srcId="{87B8C641-BA8F-487B-A0C7-759F97B87AB4}" destId="{E18EF037-7BFF-4E46-AAC1-1518CC3EA7BA}" srcOrd="3" destOrd="0" presId="urn:microsoft.com/office/officeart/2005/8/layout/hProcess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841483-6F71-4FF0-A8B1-F84416FF174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63281E7-4512-45A7-BCA5-CD3F38F94C7F}">
      <dgm:prSet phldrT="[Text]" custT="1"/>
      <dgm:spPr/>
      <dgm:t>
        <a:bodyPr/>
        <a:lstStyle/>
        <a:p>
          <a:r>
            <a:rPr lang="en-US" sz="1400" b="1" dirty="0" smtClean="0"/>
            <a:t>Lack of business Models</a:t>
          </a:r>
          <a:endParaRPr lang="en-US" sz="1400" b="1" dirty="0"/>
        </a:p>
      </dgm:t>
    </dgm:pt>
    <dgm:pt modelId="{70F9BE70-9064-4087-A7A7-30FE1BB9F681}" type="parTrans" cxnId="{48479DF5-A3ED-423D-A84F-204F2B21D8CA}">
      <dgm:prSet/>
      <dgm:spPr/>
      <dgm:t>
        <a:bodyPr/>
        <a:lstStyle/>
        <a:p>
          <a:endParaRPr lang="en-US" sz="1400"/>
        </a:p>
      </dgm:t>
    </dgm:pt>
    <dgm:pt modelId="{8A2B3721-CB95-4DE1-9A2E-B319B83DD570}" type="sibTrans" cxnId="{48479DF5-A3ED-423D-A84F-204F2B21D8CA}">
      <dgm:prSet/>
      <dgm:spPr/>
      <dgm:t>
        <a:bodyPr/>
        <a:lstStyle/>
        <a:p>
          <a:endParaRPr lang="en-US" sz="1400"/>
        </a:p>
      </dgm:t>
    </dgm:pt>
    <dgm:pt modelId="{28DFBBD7-8983-41A3-B3D4-152F891F3AE6}">
      <dgm:prSet phldrT="[Text]" custT="1"/>
      <dgm:spPr/>
      <dgm:t>
        <a:bodyPr/>
        <a:lstStyle/>
        <a:p>
          <a:r>
            <a:rPr lang="en-US" sz="1400" dirty="0" smtClean="0">
              <a:cs typeface="Arial" pitchFamily="34" charset="0"/>
            </a:rPr>
            <a:t>Develop and deploy business models through demonstration projects in target sectors</a:t>
          </a:r>
          <a:endParaRPr lang="en-US" sz="1400" dirty="0"/>
        </a:p>
      </dgm:t>
    </dgm:pt>
    <dgm:pt modelId="{A017E004-13AE-4DF4-997B-2A2DEE95AD52}" type="parTrans" cxnId="{94114FC8-06FD-4E15-ABBE-054C27F52740}">
      <dgm:prSet/>
      <dgm:spPr/>
      <dgm:t>
        <a:bodyPr/>
        <a:lstStyle/>
        <a:p>
          <a:endParaRPr lang="en-US" sz="1400"/>
        </a:p>
      </dgm:t>
    </dgm:pt>
    <dgm:pt modelId="{FB68F1E4-B6A0-4B28-8D6B-A0A60F3BBD8C}" type="sibTrans" cxnId="{94114FC8-06FD-4E15-ABBE-054C27F52740}">
      <dgm:prSet/>
      <dgm:spPr/>
      <dgm:t>
        <a:bodyPr/>
        <a:lstStyle/>
        <a:p>
          <a:endParaRPr lang="en-US" sz="1400"/>
        </a:p>
      </dgm:t>
    </dgm:pt>
    <dgm:pt modelId="{1DB5E2E4-48FA-4CFF-B52A-5CE7AE4CB332}">
      <dgm:prSet phldrT="[Text]" custT="1"/>
      <dgm:spPr/>
      <dgm:t>
        <a:bodyPr/>
        <a:lstStyle/>
        <a:p>
          <a:r>
            <a:rPr lang="en-US" sz="1400" b="1" dirty="0" smtClean="0">
              <a:cs typeface="Arial" pitchFamily="34" charset="0"/>
            </a:rPr>
            <a:t>High first-mover costs</a:t>
          </a:r>
          <a:endParaRPr lang="en-US" sz="1400" dirty="0"/>
        </a:p>
      </dgm:t>
    </dgm:pt>
    <dgm:pt modelId="{50F97444-ACB5-4AE7-9524-DDF1250F717F}" type="parTrans" cxnId="{F6C6C8DC-BE58-4A51-80DA-9C3DA39C2E4B}">
      <dgm:prSet/>
      <dgm:spPr/>
      <dgm:t>
        <a:bodyPr/>
        <a:lstStyle/>
        <a:p>
          <a:endParaRPr lang="en-US" sz="1400"/>
        </a:p>
      </dgm:t>
    </dgm:pt>
    <dgm:pt modelId="{3898D1CC-8927-4B29-B1DB-A3C6E67BD5DD}" type="sibTrans" cxnId="{F6C6C8DC-BE58-4A51-80DA-9C3DA39C2E4B}">
      <dgm:prSet/>
      <dgm:spPr/>
      <dgm:t>
        <a:bodyPr/>
        <a:lstStyle/>
        <a:p>
          <a:endParaRPr lang="en-US" sz="1400"/>
        </a:p>
      </dgm:t>
    </dgm:pt>
    <dgm:pt modelId="{7F42CD30-13FD-44FD-89A6-1CCC5032F413}">
      <dgm:prSet phldrT="[Text]" custT="1"/>
      <dgm:spPr/>
      <dgm:t>
        <a:bodyPr/>
        <a:lstStyle/>
        <a:p>
          <a:r>
            <a:rPr lang="en-US" sz="1400" dirty="0" smtClean="0">
              <a:cs typeface="Arial" pitchFamily="34" charset="0"/>
            </a:rPr>
            <a:t>Provide cost-shared business development services and, where appropriate, concessional financing</a:t>
          </a:r>
          <a:endParaRPr lang="en-US" sz="1400" dirty="0"/>
        </a:p>
      </dgm:t>
    </dgm:pt>
    <dgm:pt modelId="{6D366E98-24E6-4953-A312-8C79D21829E8}" type="parTrans" cxnId="{2BBBD697-0BDD-43E7-B376-C8FC4CB98F38}">
      <dgm:prSet/>
      <dgm:spPr/>
      <dgm:t>
        <a:bodyPr/>
        <a:lstStyle/>
        <a:p>
          <a:endParaRPr lang="en-US" sz="1400"/>
        </a:p>
      </dgm:t>
    </dgm:pt>
    <dgm:pt modelId="{3B318DEA-2032-4F98-AD4D-D60BAF49D596}" type="sibTrans" cxnId="{2BBBD697-0BDD-43E7-B376-C8FC4CB98F38}">
      <dgm:prSet/>
      <dgm:spPr/>
      <dgm:t>
        <a:bodyPr/>
        <a:lstStyle/>
        <a:p>
          <a:endParaRPr lang="en-US" sz="1400"/>
        </a:p>
      </dgm:t>
    </dgm:pt>
    <dgm:pt modelId="{DCF50029-61A1-4A60-BEFF-EDE53FA5E5E3}">
      <dgm:prSet phldrT="[Text]" custT="1"/>
      <dgm:spPr/>
      <dgm:t>
        <a:bodyPr/>
        <a:lstStyle/>
        <a:p>
          <a:r>
            <a:rPr lang="en-US" sz="1400" b="1" dirty="0" smtClean="0">
              <a:cs typeface="Arial" pitchFamily="34" charset="0"/>
            </a:rPr>
            <a:t>Lack of financing</a:t>
          </a:r>
          <a:endParaRPr lang="en-US" sz="1400" dirty="0"/>
        </a:p>
      </dgm:t>
    </dgm:pt>
    <dgm:pt modelId="{8E9DCF31-9C04-4EE9-8DAB-EA120FB851E4}" type="parTrans" cxnId="{321D92D1-4CB5-4390-8942-467A793FA19F}">
      <dgm:prSet/>
      <dgm:spPr/>
      <dgm:t>
        <a:bodyPr/>
        <a:lstStyle/>
        <a:p>
          <a:endParaRPr lang="en-US" sz="1400"/>
        </a:p>
      </dgm:t>
    </dgm:pt>
    <dgm:pt modelId="{86F35506-2D07-4056-A0FB-66604A3E6464}" type="sibTrans" cxnId="{321D92D1-4CB5-4390-8942-467A793FA19F}">
      <dgm:prSet/>
      <dgm:spPr/>
      <dgm:t>
        <a:bodyPr/>
        <a:lstStyle/>
        <a:p>
          <a:endParaRPr lang="en-US" sz="1400"/>
        </a:p>
      </dgm:t>
    </dgm:pt>
    <dgm:pt modelId="{D3E2DB67-5A0A-43B7-BD8F-91DD305F16C9}">
      <dgm:prSet phldrT="[Text]" custT="1"/>
      <dgm:spPr/>
      <dgm:t>
        <a:bodyPr/>
        <a:lstStyle/>
        <a:p>
          <a:r>
            <a:rPr lang="en-US" sz="1400" dirty="0" smtClean="0">
              <a:cs typeface="Arial" pitchFamily="34" charset="0"/>
            </a:rPr>
            <a:t>Catalyze IFC Investment and mobilize commercial funding sources</a:t>
          </a:r>
          <a:endParaRPr lang="en-US" sz="1400" dirty="0"/>
        </a:p>
      </dgm:t>
    </dgm:pt>
    <dgm:pt modelId="{5BA663A7-6E48-4D77-A650-82E534957502}" type="parTrans" cxnId="{D294842E-5C44-48E9-BA43-6BA6B14FB2E3}">
      <dgm:prSet/>
      <dgm:spPr/>
      <dgm:t>
        <a:bodyPr/>
        <a:lstStyle/>
        <a:p>
          <a:endParaRPr lang="en-US" sz="1400"/>
        </a:p>
      </dgm:t>
    </dgm:pt>
    <dgm:pt modelId="{0219E0E5-3AB0-4654-BB1D-1286AAC5B34F}" type="sibTrans" cxnId="{D294842E-5C44-48E9-BA43-6BA6B14FB2E3}">
      <dgm:prSet/>
      <dgm:spPr/>
      <dgm:t>
        <a:bodyPr/>
        <a:lstStyle/>
        <a:p>
          <a:endParaRPr lang="en-US" sz="1400"/>
        </a:p>
      </dgm:t>
    </dgm:pt>
    <dgm:pt modelId="{2165540F-F128-451B-84CA-FA9D5551D068}">
      <dgm:prSet custT="1"/>
      <dgm:spPr/>
      <dgm:t>
        <a:bodyPr/>
        <a:lstStyle/>
        <a:p>
          <a:r>
            <a:rPr lang="en-US" sz="1400" dirty="0" smtClean="0">
              <a:cs typeface="Arial" pitchFamily="34" charset="0"/>
            </a:rPr>
            <a:t>I</a:t>
          </a:r>
          <a:r>
            <a:rPr lang="en-US" sz="1400" b="1" dirty="0" smtClean="0">
              <a:cs typeface="Arial" pitchFamily="34" charset="0"/>
            </a:rPr>
            <a:t>nformation asymmetry</a:t>
          </a:r>
          <a:endParaRPr lang="en-US" sz="1400" dirty="0"/>
        </a:p>
      </dgm:t>
    </dgm:pt>
    <dgm:pt modelId="{42527F88-378B-47DB-AF50-5ECBA32FF046}" type="parTrans" cxnId="{589AC604-C3DA-4477-91AD-8F5245DE8DA2}">
      <dgm:prSet/>
      <dgm:spPr/>
      <dgm:t>
        <a:bodyPr/>
        <a:lstStyle/>
        <a:p>
          <a:endParaRPr lang="en-US" sz="1400"/>
        </a:p>
      </dgm:t>
    </dgm:pt>
    <dgm:pt modelId="{24CA8F94-B3D3-440B-AE72-36FD8459DA48}" type="sibTrans" cxnId="{589AC604-C3DA-4477-91AD-8F5245DE8DA2}">
      <dgm:prSet/>
      <dgm:spPr/>
      <dgm:t>
        <a:bodyPr/>
        <a:lstStyle/>
        <a:p>
          <a:endParaRPr lang="en-US" sz="1400"/>
        </a:p>
      </dgm:t>
    </dgm:pt>
    <dgm:pt modelId="{1F44EFE9-74E6-4F40-8114-6B711A93B761}">
      <dgm:prSet custT="1"/>
      <dgm:spPr/>
      <dgm:t>
        <a:bodyPr/>
        <a:lstStyle/>
        <a:p>
          <a:r>
            <a:rPr lang="en-US" sz="1400" b="1" dirty="0" smtClean="0">
              <a:cs typeface="Arial" pitchFamily="34" charset="0"/>
            </a:rPr>
            <a:t>Regulatory constraints</a:t>
          </a:r>
          <a:endParaRPr lang="en-US" sz="1400" dirty="0"/>
        </a:p>
      </dgm:t>
    </dgm:pt>
    <dgm:pt modelId="{24639758-28BE-4F74-923B-F4FE2B4B1599}" type="parTrans" cxnId="{BE3B1026-632B-4396-935A-A3543E457BB5}">
      <dgm:prSet/>
      <dgm:spPr/>
      <dgm:t>
        <a:bodyPr/>
        <a:lstStyle/>
        <a:p>
          <a:endParaRPr lang="en-US" sz="1400"/>
        </a:p>
      </dgm:t>
    </dgm:pt>
    <dgm:pt modelId="{879ED403-7111-472F-A8D1-5D8FA7B4F96B}" type="sibTrans" cxnId="{BE3B1026-632B-4396-935A-A3543E457BB5}">
      <dgm:prSet/>
      <dgm:spPr/>
      <dgm:t>
        <a:bodyPr/>
        <a:lstStyle/>
        <a:p>
          <a:endParaRPr lang="en-US" sz="1400"/>
        </a:p>
      </dgm:t>
    </dgm:pt>
    <dgm:pt modelId="{B5B897AA-FC47-4FB7-B790-BF585BEF1EFA}">
      <dgm:prSet custT="1"/>
      <dgm:spPr/>
      <dgm:t>
        <a:bodyPr/>
        <a:lstStyle/>
        <a:p>
          <a:r>
            <a:rPr lang="en-US" sz="1400" dirty="0" smtClean="0">
              <a:cs typeface="Arial" pitchFamily="34" charset="0"/>
            </a:rPr>
            <a:t>Provide market intelligence on what opportunities exist and where</a:t>
          </a:r>
          <a:endParaRPr lang="en-US" sz="1400" dirty="0"/>
        </a:p>
      </dgm:t>
    </dgm:pt>
    <dgm:pt modelId="{991307E6-8B82-4E01-8293-3564C6EF95FE}" type="parTrans" cxnId="{9135B0CD-7551-41F5-99BE-A36B1A6DF4F4}">
      <dgm:prSet/>
      <dgm:spPr/>
      <dgm:t>
        <a:bodyPr/>
        <a:lstStyle/>
        <a:p>
          <a:endParaRPr lang="en-US" sz="1400"/>
        </a:p>
      </dgm:t>
    </dgm:pt>
    <dgm:pt modelId="{E95DC115-929F-4656-9FBC-951F44D1C2DB}" type="sibTrans" cxnId="{9135B0CD-7551-41F5-99BE-A36B1A6DF4F4}">
      <dgm:prSet/>
      <dgm:spPr/>
      <dgm:t>
        <a:bodyPr/>
        <a:lstStyle/>
        <a:p>
          <a:endParaRPr lang="en-US" sz="1400"/>
        </a:p>
      </dgm:t>
    </dgm:pt>
    <dgm:pt modelId="{C82BC609-1020-4700-A373-82624565827A}">
      <dgm:prSet custT="1"/>
      <dgm:spPr/>
      <dgm:t>
        <a:bodyPr/>
        <a:lstStyle/>
        <a:p>
          <a:r>
            <a:rPr lang="en-US" sz="1400" dirty="0" smtClean="0">
              <a:cs typeface="Arial" pitchFamily="34" charset="0"/>
            </a:rPr>
            <a:t>Feed back lessons from pilot projects to influence future regulations</a:t>
          </a:r>
          <a:endParaRPr lang="en-US" sz="1400" dirty="0"/>
        </a:p>
      </dgm:t>
    </dgm:pt>
    <dgm:pt modelId="{868314A0-CAF2-4BD7-A945-97DE4BF07EE7}" type="parTrans" cxnId="{1C83EBFB-EFF0-4229-BEBD-16C7B079086D}">
      <dgm:prSet/>
      <dgm:spPr/>
      <dgm:t>
        <a:bodyPr/>
        <a:lstStyle/>
        <a:p>
          <a:endParaRPr lang="en-US" sz="1400"/>
        </a:p>
      </dgm:t>
    </dgm:pt>
    <dgm:pt modelId="{07CB4802-2A7A-4887-BACA-33A5139BA90C}" type="sibTrans" cxnId="{1C83EBFB-EFF0-4229-BEBD-16C7B079086D}">
      <dgm:prSet/>
      <dgm:spPr/>
      <dgm:t>
        <a:bodyPr/>
        <a:lstStyle/>
        <a:p>
          <a:endParaRPr lang="en-US" sz="1400"/>
        </a:p>
      </dgm:t>
    </dgm:pt>
    <dgm:pt modelId="{AABDF523-13D1-4277-B847-59A9DC1E86EB}" type="pres">
      <dgm:prSet presAssocID="{4E841483-6F71-4FF0-A8B1-F84416FF1747}" presName="Name0" presStyleCnt="0">
        <dgm:presLayoutVars>
          <dgm:dir/>
          <dgm:animLvl val="lvl"/>
          <dgm:resizeHandles val="exact"/>
        </dgm:presLayoutVars>
      </dgm:prSet>
      <dgm:spPr/>
      <dgm:t>
        <a:bodyPr/>
        <a:lstStyle/>
        <a:p>
          <a:endParaRPr lang="en-US"/>
        </a:p>
      </dgm:t>
    </dgm:pt>
    <dgm:pt modelId="{1D8B1789-DD99-41CD-9A6C-2427FAB87C21}" type="pres">
      <dgm:prSet presAssocID="{B63281E7-4512-45A7-BCA5-CD3F38F94C7F}" presName="linNode" presStyleCnt="0"/>
      <dgm:spPr/>
    </dgm:pt>
    <dgm:pt modelId="{ADFF93BE-787D-4230-A364-1908816A8A19}" type="pres">
      <dgm:prSet presAssocID="{B63281E7-4512-45A7-BCA5-CD3F38F94C7F}" presName="parentText" presStyleLbl="node1" presStyleIdx="0" presStyleCnt="5">
        <dgm:presLayoutVars>
          <dgm:chMax val="1"/>
          <dgm:bulletEnabled val="1"/>
        </dgm:presLayoutVars>
      </dgm:prSet>
      <dgm:spPr/>
      <dgm:t>
        <a:bodyPr/>
        <a:lstStyle/>
        <a:p>
          <a:endParaRPr lang="en-US"/>
        </a:p>
      </dgm:t>
    </dgm:pt>
    <dgm:pt modelId="{4A2039C3-D324-4F0F-AA9D-6A6A2A5F06BB}" type="pres">
      <dgm:prSet presAssocID="{B63281E7-4512-45A7-BCA5-CD3F38F94C7F}" presName="descendantText" presStyleLbl="alignAccFollowNode1" presStyleIdx="0" presStyleCnt="5">
        <dgm:presLayoutVars>
          <dgm:bulletEnabled val="1"/>
        </dgm:presLayoutVars>
      </dgm:prSet>
      <dgm:spPr/>
      <dgm:t>
        <a:bodyPr/>
        <a:lstStyle/>
        <a:p>
          <a:endParaRPr lang="en-US"/>
        </a:p>
      </dgm:t>
    </dgm:pt>
    <dgm:pt modelId="{8707473D-BC09-4743-8B1D-288E079A0FDE}" type="pres">
      <dgm:prSet presAssocID="{8A2B3721-CB95-4DE1-9A2E-B319B83DD570}" presName="sp" presStyleCnt="0"/>
      <dgm:spPr/>
    </dgm:pt>
    <dgm:pt modelId="{002E3C45-3D62-4060-9E9A-D62176EEE73D}" type="pres">
      <dgm:prSet presAssocID="{1DB5E2E4-48FA-4CFF-B52A-5CE7AE4CB332}" presName="linNode" presStyleCnt="0"/>
      <dgm:spPr/>
    </dgm:pt>
    <dgm:pt modelId="{5D677C61-C210-4DF7-B2D8-003C83BE2A36}" type="pres">
      <dgm:prSet presAssocID="{1DB5E2E4-48FA-4CFF-B52A-5CE7AE4CB332}" presName="parentText" presStyleLbl="node1" presStyleIdx="1" presStyleCnt="5">
        <dgm:presLayoutVars>
          <dgm:chMax val="1"/>
          <dgm:bulletEnabled val="1"/>
        </dgm:presLayoutVars>
      </dgm:prSet>
      <dgm:spPr/>
      <dgm:t>
        <a:bodyPr/>
        <a:lstStyle/>
        <a:p>
          <a:endParaRPr lang="en-US"/>
        </a:p>
      </dgm:t>
    </dgm:pt>
    <dgm:pt modelId="{315508C8-8C5E-4B36-993D-53CDECD0BA9F}" type="pres">
      <dgm:prSet presAssocID="{1DB5E2E4-48FA-4CFF-B52A-5CE7AE4CB332}" presName="descendantText" presStyleLbl="alignAccFollowNode1" presStyleIdx="1" presStyleCnt="5">
        <dgm:presLayoutVars>
          <dgm:bulletEnabled val="1"/>
        </dgm:presLayoutVars>
      </dgm:prSet>
      <dgm:spPr/>
      <dgm:t>
        <a:bodyPr/>
        <a:lstStyle/>
        <a:p>
          <a:endParaRPr lang="en-US"/>
        </a:p>
      </dgm:t>
    </dgm:pt>
    <dgm:pt modelId="{5AFE1051-B7A7-4ADA-80C0-4AAFAB783042}" type="pres">
      <dgm:prSet presAssocID="{3898D1CC-8927-4B29-B1DB-A3C6E67BD5DD}" presName="sp" presStyleCnt="0"/>
      <dgm:spPr/>
    </dgm:pt>
    <dgm:pt modelId="{A1E4DFE4-8427-4627-AF50-655FC9927554}" type="pres">
      <dgm:prSet presAssocID="{DCF50029-61A1-4A60-BEFF-EDE53FA5E5E3}" presName="linNode" presStyleCnt="0"/>
      <dgm:spPr/>
    </dgm:pt>
    <dgm:pt modelId="{EB1221F9-980A-4BC4-831E-0EF21E307864}" type="pres">
      <dgm:prSet presAssocID="{DCF50029-61A1-4A60-BEFF-EDE53FA5E5E3}" presName="parentText" presStyleLbl="node1" presStyleIdx="2" presStyleCnt="5">
        <dgm:presLayoutVars>
          <dgm:chMax val="1"/>
          <dgm:bulletEnabled val="1"/>
        </dgm:presLayoutVars>
      </dgm:prSet>
      <dgm:spPr/>
      <dgm:t>
        <a:bodyPr/>
        <a:lstStyle/>
        <a:p>
          <a:endParaRPr lang="en-US"/>
        </a:p>
      </dgm:t>
    </dgm:pt>
    <dgm:pt modelId="{ED9A0D56-2C94-40D3-8334-FE9785350622}" type="pres">
      <dgm:prSet presAssocID="{DCF50029-61A1-4A60-BEFF-EDE53FA5E5E3}" presName="descendantText" presStyleLbl="alignAccFollowNode1" presStyleIdx="2" presStyleCnt="5">
        <dgm:presLayoutVars>
          <dgm:bulletEnabled val="1"/>
        </dgm:presLayoutVars>
      </dgm:prSet>
      <dgm:spPr/>
      <dgm:t>
        <a:bodyPr/>
        <a:lstStyle/>
        <a:p>
          <a:endParaRPr lang="en-US"/>
        </a:p>
      </dgm:t>
    </dgm:pt>
    <dgm:pt modelId="{8E4A95D9-CA62-4FD8-B166-C4034C10E9D3}" type="pres">
      <dgm:prSet presAssocID="{86F35506-2D07-4056-A0FB-66604A3E6464}" presName="sp" presStyleCnt="0"/>
      <dgm:spPr/>
    </dgm:pt>
    <dgm:pt modelId="{107AAA7B-08C5-453B-A60F-96F638BCB6E9}" type="pres">
      <dgm:prSet presAssocID="{2165540F-F128-451B-84CA-FA9D5551D068}" presName="linNode" presStyleCnt="0"/>
      <dgm:spPr/>
    </dgm:pt>
    <dgm:pt modelId="{3850A347-C5B2-4216-A30A-51E10700C456}" type="pres">
      <dgm:prSet presAssocID="{2165540F-F128-451B-84CA-FA9D5551D068}" presName="parentText" presStyleLbl="node1" presStyleIdx="3" presStyleCnt="5">
        <dgm:presLayoutVars>
          <dgm:chMax val="1"/>
          <dgm:bulletEnabled val="1"/>
        </dgm:presLayoutVars>
      </dgm:prSet>
      <dgm:spPr/>
      <dgm:t>
        <a:bodyPr/>
        <a:lstStyle/>
        <a:p>
          <a:endParaRPr lang="en-US"/>
        </a:p>
      </dgm:t>
    </dgm:pt>
    <dgm:pt modelId="{1DB07AEF-B18C-45DD-AD90-A36914118577}" type="pres">
      <dgm:prSet presAssocID="{2165540F-F128-451B-84CA-FA9D5551D068}" presName="descendantText" presStyleLbl="alignAccFollowNode1" presStyleIdx="3" presStyleCnt="5">
        <dgm:presLayoutVars>
          <dgm:bulletEnabled val="1"/>
        </dgm:presLayoutVars>
      </dgm:prSet>
      <dgm:spPr/>
      <dgm:t>
        <a:bodyPr/>
        <a:lstStyle/>
        <a:p>
          <a:endParaRPr lang="en-US"/>
        </a:p>
      </dgm:t>
    </dgm:pt>
    <dgm:pt modelId="{9256DE65-DF6B-4CAB-B25E-635AACBD3E96}" type="pres">
      <dgm:prSet presAssocID="{24CA8F94-B3D3-440B-AE72-36FD8459DA48}" presName="sp" presStyleCnt="0"/>
      <dgm:spPr/>
    </dgm:pt>
    <dgm:pt modelId="{2E0942D2-E34C-4BDE-B226-B8EF93312DD3}" type="pres">
      <dgm:prSet presAssocID="{1F44EFE9-74E6-4F40-8114-6B711A93B761}" presName="linNode" presStyleCnt="0"/>
      <dgm:spPr/>
    </dgm:pt>
    <dgm:pt modelId="{1D837160-CAF4-487A-A13B-0F857C4FE937}" type="pres">
      <dgm:prSet presAssocID="{1F44EFE9-74E6-4F40-8114-6B711A93B761}" presName="parentText" presStyleLbl="node1" presStyleIdx="4" presStyleCnt="5">
        <dgm:presLayoutVars>
          <dgm:chMax val="1"/>
          <dgm:bulletEnabled val="1"/>
        </dgm:presLayoutVars>
      </dgm:prSet>
      <dgm:spPr/>
      <dgm:t>
        <a:bodyPr/>
        <a:lstStyle/>
        <a:p>
          <a:endParaRPr lang="en-US"/>
        </a:p>
      </dgm:t>
    </dgm:pt>
    <dgm:pt modelId="{454EB9A5-3A55-4B20-86DA-1F53B541A2A9}" type="pres">
      <dgm:prSet presAssocID="{1F44EFE9-74E6-4F40-8114-6B711A93B761}" presName="descendantText" presStyleLbl="alignAccFollowNode1" presStyleIdx="4" presStyleCnt="5">
        <dgm:presLayoutVars>
          <dgm:bulletEnabled val="1"/>
        </dgm:presLayoutVars>
      </dgm:prSet>
      <dgm:spPr/>
      <dgm:t>
        <a:bodyPr/>
        <a:lstStyle/>
        <a:p>
          <a:endParaRPr lang="en-US"/>
        </a:p>
      </dgm:t>
    </dgm:pt>
  </dgm:ptLst>
  <dgm:cxnLst>
    <dgm:cxn modelId="{ED7245BE-8B02-435B-95FC-95FFB3F07E6A}" type="presOf" srcId="{4E841483-6F71-4FF0-A8B1-F84416FF1747}" destId="{AABDF523-13D1-4277-B847-59A9DC1E86EB}" srcOrd="0" destOrd="0" presId="urn:microsoft.com/office/officeart/2005/8/layout/vList5"/>
    <dgm:cxn modelId="{DAFD0FAC-6657-448D-87B8-4E70FCD9330E}" type="presOf" srcId="{1DB5E2E4-48FA-4CFF-B52A-5CE7AE4CB332}" destId="{5D677C61-C210-4DF7-B2D8-003C83BE2A36}" srcOrd="0" destOrd="0" presId="urn:microsoft.com/office/officeart/2005/8/layout/vList5"/>
    <dgm:cxn modelId="{F6C6C8DC-BE58-4A51-80DA-9C3DA39C2E4B}" srcId="{4E841483-6F71-4FF0-A8B1-F84416FF1747}" destId="{1DB5E2E4-48FA-4CFF-B52A-5CE7AE4CB332}" srcOrd="1" destOrd="0" parTransId="{50F97444-ACB5-4AE7-9524-DDF1250F717F}" sibTransId="{3898D1CC-8927-4B29-B1DB-A3C6E67BD5DD}"/>
    <dgm:cxn modelId="{6B17BE24-7417-493D-A01E-2224423F31B8}" type="presOf" srcId="{28DFBBD7-8983-41A3-B3D4-152F891F3AE6}" destId="{4A2039C3-D324-4F0F-AA9D-6A6A2A5F06BB}" srcOrd="0" destOrd="0" presId="urn:microsoft.com/office/officeart/2005/8/layout/vList5"/>
    <dgm:cxn modelId="{D294842E-5C44-48E9-BA43-6BA6B14FB2E3}" srcId="{DCF50029-61A1-4A60-BEFF-EDE53FA5E5E3}" destId="{D3E2DB67-5A0A-43B7-BD8F-91DD305F16C9}" srcOrd="0" destOrd="0" parTransId="{5BA663A7-6E48-4D77-A650-82E534957502}" sibTransId="{0219E0E5-3AB0-4654-BB1D-1286AAC5B34F}"/>
    <dgm:cxn modelId="{DF693DDA-FDFC-4E26-A573-909BD4AA2581}" type="presOf" srcId="{1F44EFE9-74E6-4F40-8114-6B711A93B761}" destId="{1D837160-CAF4-487A-A13B-0F857C4FE937}" srcOrd="0" destOrd="0" presId="urn:microsoft.com/office/officeart/2005/8/layout/vList5"/>
    <dgm:cxn modelId="{589AC604-C3DA-4477-91AD-8F5245DE8DA2}" srcId="{4E841483-6F71-4FF0-A8B1-F84416FF1747}" destId="{2165540F-F128-451B-84CA-FA9D5551D068}" srcOrd="3" destOrd="0" parTransId="{42527F88-378B-47DB-AF50-5ECBA32FF046}" sibTransId="{24CA8F94-B3D3-440B-AE72-36FD8459DA48}"/>
    <dgm:cxn modelId="{94114FC8-06FD-4E15-ABBE-054C27F52740}" srcId="{B63281E7-4512-45A7-BCA5-CD3F38F94C7F}" destId="{28DFBBD7-8983-41A3-B3D4-152F891F3AE6}" srcOrd="0" destOrd="0" parTransId="{A017E004-13AE-4DF4-997B-2A2DEE95AD52}" sibTransId="{FB68F1E4-B6A0-4B28-8D6B-A0A60F3BBD8C}"/>
    <dgm:cxn modelId="{E10D3CAE-5488-4C92-A543-F8A8D3A65D12}" type="presOf" srcId="{2165540F-F128-451B-84CA-FA9D5551D068}" destId="{3850A347-C5B2-4216-A30A-51E10700C456}" srcOrd="0" destOrd="0" presId="urn:microsoft.com/office/officeart/2005/8/layout/vList5"/>
    <dgm:cxn modelId="{E3967166-F3EA-42EB-90F6-F4C1E4B9DDB7}" type="presOf" srcId="{DCF50029-61A1-4A60-BEFF-EDE53FA5E5E3}" destId="{EB1221F9-980A-4BC4-831E-0EF21E307864}" srcOrd="0" destOrd="0" presId="urn:microsoft.com/office/officeart/2005/8/layout/vList5"/>
    <dgm:cxn modelId="{4CFF20D2-99E7-463C-A624-1F1A4B994439}" type="presOf" srcId="{B63281E7-4512-45A7-BCA5-CD3F38F94C7F}" destId="{ADFF93BE-787D-4230-A364-1908816A8A19}" srcOrd="0" destOrd="0" presId="urn:microsoft.com/office/officeart/2005/8/layout/vList5"/>
    <dgm:cxn modelId="{48479DF5-A3ED-423D-A84F-204F2B21D8CA}" srcId="{4E841483-6F71-4FF0-A8B1-F84416FF1747}" destId="{B63281E7-4512-45A7-BCA5-CD3F38F94C7F}" srcOrd="0" destOrd="0" parTransId="{70F9BE70-9064-4087-A7A7-30FE1BB9F681}" sibTransId="{8A2B3721-CB95-4DE1-9A2E-B319B83DD570}"/>
    <dgm:cxn modelId="{211FD652-579C-4E29-9759-AAC4A1F1FA58}" type="presOf" srcId="{B5B897AA-FC47-4FB7-B790-BF585BEF1EFA}" destId="{1DB07AEF-B18C-45DD-AD90-A36914118577}" srcOrd="0" destOrd="0" presId="urn:microsoft.com/office/officeart/2005/8/layout/vList5"/>
    <dgm:cxn modelId="{2BBBD697-0BDD-43E7-B376-C8FC4CB98F38}" srcId="{1DB5E2E4-48FA-4CFF-B52A-5CE7AE4CB332}" destId="{7F42CD30-13FD-44FD-89A6-1CCC5032F413}" srcOrd="0" destOrd="0" parTransId="{6D366E98-24E6-4953-A312-8C79D21829E8}" sibTransId="{3B318DEA-2032-4F98-AD4D-D60BAF49D596}"/>
    <dgm:cxn modelId="{A48807B3-84BF-43EA-A788-FF5D39F5F0E0}" type="presOf" srcId="{7F42CD30-13FD-44FD-89A6-1CCC5032F413}" destId="{315508C8-8C5E-4B36-993D-53CDECD0BA9F}" srcOrd="0" destOrd="0" presId="urn:microsoft.com/office/officeart/2005/8/layout/vList5"/>
    <dgm:cxn modelId="{9135B0CD-7551-41F5-99BE-A36B1A6DF4F4}" srcId="{2165540F-F128-451B-84CA-FA9D5551D068}" destId="{B5B897AA-FC47-4FB7-B790-BF585BEF1EFA}" srcOrd="0" destOrd="0" parTransId="{991307E6-8B82-4E01-8293-3564C6EF95FE}" sibTransId="{E95DC115-929F-4656-9FBC-951F44D1C2DB}"/>
    <dgm:cxn modelId="{C8E81402-6EB9-4B81-8D36-506C3EAB3992}" type="presOf" srcId="{C82BC609-1020-4700-A373-82624565827A}" destId="{454EB9A5-3A55-4B20-86DA-1F53B541A2A9}" srcOrd="0" destOrd="0" presId="urn:microsoft.com/office/officeart/2005/8/layout/vList5"/>
    <dgm:cxn modelId="{A7F4BEFF-15CB-4F6C-80D4-79B889D76A7C}" type="presOf" srcId="{D3E2DB67-5A0A-43B7-BD8F-91DD305F16C9}" destId="{ED9A0D56-2C94-40D3-8334-FE9785350622}" srcOrd="0" destOrd="0" presId="urn:microsoft.com/office/officeart/2005/8/layout/vList5"/>
    <dgm:cxn modelId="{1C83EBFB-EFF0-4229-BEBD-16C7B079086D}" srcId="{1F44EFE9-74E6-4F40-8114-6B711A93B761}" destId="{C82BC609-1020-4700-A373-82624565827A}" srcOrd="0" destOrd="0" parTransId="{868314A0-CAF2-4BD7-A945-97DE4BF07EE7}" sibTransId="{07CB4802-2A7A-4887-BACA-33A5139BA90C}"/>
    <dgm:cxn modelId="{BE3B1026-632B-4396-935A-A3543E457BB5}" srcId="{4E841483-6F71-4FF0-A8B1-F84416FF1747}" destId="{1F44EFE9-74E6-4F40-8114-6B711A93B761}" srcOrd="4" destOrd="0" parTransId="{24639758-28BE-4F74-923B-F4FE2B4B1599}" sibTransId="{879ED403-7111-472F-A8D1-5D8FA7B4F96B}"/>
    <dgm:cxn modelId="{321D92D1-4CB5-4390-8942-467A793FA19F}" srcId="{4E841483-6F71-4FF0-A8B1-F84416FF1747}" destId="{DCF50029-61A1-4A60-BEFF-EDE53FA5E5E3}" srcOrd="2" destOrd="0" parTransId="{8E9DCF31-9C04-4EE9-8DAB-EA120FB851E4}" sibTransId="{86F35506-2D07-4056-A0FB-66604A3E6464}"/>
    <dgm:cxn modelId="{20979DEB-B4E5-4C6A-BF4B-9C1F275556B0}" type="presParOf" srcId="{AABDF523-13D1-4277-B847-59A9DC1E86EB}" destId="{1D8B1789-DD99-41CD-9A6C-2427FAB87C21}" srcOrd="0" destOrd="0" presId="urn:microsoft.com/office/officeart/2005/8/layout/vList5"/>
    <dgm:cxn modelId="{EC34B054-B62B-4313-964A-4C1CD5A27400}" type="presParOf" srcId="{1D8B1789-DD99-41CD-9A6C-2427FAB87C21}" destId="{ADFF93BE-787D-4230-A364-1908816A8A19}" srcOrd="0" destOrd="0" presId="urn:microsoft.com/office/officeart/2005/8/layout/vList5"/>
    <dgm:cxn modelId="{E4505931-5036-4557-B227-D81BCFAC2E9F}" type="presParOf" srcId="{1D8B1789-DD99-41CD-9A6C-2427FAB87C21}" destId="{4A2039C3-D324-4F0F-AA9D-6A6A2A5F06BB}" srcOrd="1" destOrd="0" presId="urn:microsoft.com/office/officeart/2005/8/layout/vList5"/>
    <dgm:cxn modelId="{060FFD9E-4DF1-4E2D-9D50-99BE6E55CA87}" type="presParOf" srcId="{AABDF523-13D1-4277-B847-59A9DC1E86EB}" destId="{8707473D-BC09-4743-8B1D-288E079A0FDE}" srcOrd="1" destOrd="0" presId="urn:microsoft.com/office/officeart/2005/8/layout/vList5"/>
    <dgm:cxn modelId="{BE8BA280-BE1E-4FAB-8032-D6BEB511643D}" type="presParOf" srcId="{AABDF523-13D1-4277-B847-59A9DC1E86EB}" destId="{002E3C45-3D62-4060-9E9A-D62176EEE73D}" srcOrd="2" destOrd="0" presId="urn:microsoft.com/office/officeart/2005/8/layout/vList5"/>
    <dgm:cxn modelId="{6AF22146-03CC-4828-967A-53CA4EB3868C}" type="presParOf" srcId="{002E3C45-3D62-4060-9E9A-D62176EEE73D}" destId="{5D677C61-C210-4DF7-B2D8-003C83BE2A36}" srcOrd="0" destOrd="0" presId="urn:microsoft.com/office/officeart/2005/8/layout/vList5"/>
    <dgm:cxn modelId="{7B2A8935-F82A-43CC-8121-26C7FA202DBA}" type="presParOf" srcId="{002E3C45-3D62-4060-9E9A-D62176EEE73D}" destId="{315508C8-8C5E-4B36-993D-53CDECD0BA9F}" srcOrd="1" destOrd="0" presId="urn:microsoft.com/office/officeart/2005/8/layout/vList5"/>
    <dgm:cxn modelId="{B71DDCFD-C899-4815-BD5A-E813CC874EFB}" type="presParOf" srcId="{AABDF523-13D1-4277-B847-59A9DC1E86EB}" destId="{5AFE1051-B7A7-4ADA-80C0-4AAFAB783042}" srcOrd="3" destOrd="0" presId="urn:microsoft.com/office/officeart/2005/8/layout/vList5"/>
    <dgm:cxn modelId="{A7CE46F8-EB41-4ABB-B6F9-82D315ED574B}" type="presParOf" srcId="{AABDF523-13D1-4277-B847-59A9DC1E86EB}" destId="{A1E4DFE4-8427-4627-AF50-655FC9927554}" srcOrd="4" destOrd="0" presId="urn:microsoft.com/office/officeart/2005/8/layout/vList5"/>
    <dgm:cxn modelId="{5422625A-F130-4362-9770-3257B169DC4C}" type="presParOf" srcId="{A1E4DFE4-8427-4627-AF50-655FC9927554}" destId="{EB1221F9-980A-4BC4-831E-0EF21E307864}" srcOrd="0" destOrd="0" presId="urn:microsoft.com/office/officeart/2005/8/layout/vList5"/>
    <dgm:cxn modelId="{9F432AF8-336A-4DB1-B5BD-962B61BF6252}" type="presParOf" srcId="{A1E4DFE4-8427-4627-AF50-655FC9927554}" destId="{ED9A0D56-2C94-40D3-8334-FE9785350622}" srcOrd="1" destOrd="0" presId="urn:microsoft.com/office/officeart/2005/8/layout/vList5"/>
    <dgm:cxn modelId="{3E28BE6C-CB5C-48DE-9FD0-D87E004A63EB}" type="presParOf" srcId="{AABDF523-13D1-4277-B847-59A9DC1E86EB}" destId="{8E4A95D9-CA62-4FD8-B166-C4034C10E9D3}" srcOrd="5" destOrd="0" presId="urn:microsoft.com/office/officeart/2005/8/layout/vList5"/>
    <dgm:cxn modelId="{DAC59663-0529-49D9-A151-041BFA53965C}" type="presParOf" srcId="{AABDF523-13D1-4277-B847-59A9DC1E86EB}" destId="{107AAA7B-08C5-453B-A60F-96F638BCB6E9}" srcOrd="6" destOrd="0" presId="urn:microsoft.com/office/officeart/2005/8/layout/vList5"/>
    <dgm:cxn modelId="{A817D85E-32A5-4068-8F9E-DAE291A1AA49}" type="presParOf" srcId="{107AAA7B-08C5-453B-A60F-96F638BCB6E9}" destId="{3850A347-C5B2-4216-A30A-51E10700C456}" srcOrd="0" destOrd="0" presId="urn:microsoft.com/office/officeart/2005/8/layout/vList5"/>
    <dgm:cxn modelId="{62F96269-7B78-4245-B1C2-5669F4B936C2}" type="presParOf" srcId="{107AAA7B-08C5-453B-A60F-96F638BCB6E9}" destId="{1DB07AEF-B18C-45DD-AD90-A36914118577}" srcOrd="1" destOrd="0" presId="urn:microsoft.com/office/officeart/2005/8/layout/vList5"/>
    <dgm:cxn modelId="{F1BB6B11-541B-490E-873A-DB6CE4BCC192}" type="presParOf" srcId="{AABDF523-13D1-4277-B847-59A9DC1E86EB}" destId="{9256DE65-DF6B-4CAB-B25E-635AACBD3E96}" srcOrd="7" destOrd="0" presId="urn:microsoft.com/office/officeart/2005/8/layout/vList5"/>
    <dgm:cxn modelId="{6821DAF2-39FB-4DC9-9B9F-49AEEE5E9D8E}" type="presParOf" srcId="{AABDF523-13D1-4277-B847-59A9DC1E86EB}" destId="{2E0942D2-E34C-4BDE-B226-B8EF93312DD3}" srcOrd="8" destOrd="0" presId="urn:microsoft.com/office/officeart/2005/8/layout/vList5"/>
    <dgm:cxn modelId="{3AB2044E-CC5E-40C1-94F1-1B4A089C3FB6}" type="presParOf" srcId="{2E0942D2-E34C-4BDE-B226-B8EF93312DD3}" destId="{1D837160-CAF4-487A-A13B-0F857C4FE937}" srcOrd="0" destOrd="0" presId="urn:microsoft.com/office/officeart/2005/8/layout/vList5"/>
    <dgm:cxn modelId="{367EF3E2-649B-4D59-B3B4-B47DE20A400A}" type="presParOf" srcId="{2E0942D2-E34C-4BDE-B226-B8EF93312DD3}" destId="{454EB9A5-3A55-4B20-86DA-1F53B541A2A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9E41AD-DE1F-430E-8C28-D7614BE37291}" type="doc">
      <dgm:prSet loTypeId="urn:microsoft.com/office/officeart/2005/8/layout/pyramid1" loCatId="pyramid" qsTypeId="urn:microsoft.com/office/officeart/2005/8/quickstyle/simple1" qsCatId="simple" csTypeId="urn:microsoft.com/office/officeart/2005/8/colors/accent1_2" csCatId="accent1" phldr="1"/>
      <dgm:spPr/>
    </dgm:pt>
    <dgm:pt modelId="{921BD35F-5387-426C-AE4F-2037C78A99D7}">
      <dgm:prSet phldrT="[Text]"/>
      <dgm:spPr>
        <a:solidFill>
          <a:schemeClr val="accent2">
            <a:lumMod val="40000"/>
            <a:lumOff val="60000"/>
            <a:alpha val="25000"/>
          </a:schemeClr>
        </a:solidFill>
      </dgm:spPr>
      <dgm:t>
        <a:bodyPr/>
        <a:lstStyle/>
        <a:p>
          <a:endParaRPr lang="en-US" b="1" dirty="0" smtClean="0"/>
        </a:p>
      </dgm:t>
    </dgm:pt>
    <dgm:pt modelId="{DC5C3E75-4DD4-4E7D-B6CD-16C742855212}" type="parTrans" cxnId="{E59FBE5E-91F9-4830-9C90-DCA2981333F5}">
      <dgm:prSet/>
      <dgm:spPr/>
      <dgm:t>
        <a:bodyPr/>
        <a:lstStyle/>
        <a:p>
          <a:endParaRPr lang="en-US"/>
        </a:p>
      </dgm:t>
    </dgm:pt>
    <dgm:pt modelId="{24CA647E-9CF3-45B2-83AB-BCC6D93A4D47}" type="sibTrans" cxnId="{E59FBE5E-91F9-4830-9C90-DCA2981333F5}">
      <dgm:prSet/>
      <dgm:spPr/>
      <dgm:t>
        <a:bodyPr/>
        <a:lstStyle/>
        <a:p>
          <a:endParaRPr lang="en-US"/>
        </a:p>
      </dgm:t>
    </dgm:pt>
    <dgm:pt modelId="{2633DA8E-27E9-4D16-9161-836FA63AFA34}">
      <dgm:prSet phldrT="[Text]"/>
      <dgm:spPr>
        <a:solidFill>
          <a:schemeClr val="accent2">
            <a:lumMod val="60000"/>
            <a:lumOff val="40000"/>
            <a:alpha val="25000"/>
          </a:schemeClr>
        </a:solidFill>
      </dgm:spPr>
      <dgm:t>
        <a:bodyPr/>
        <a:lstStyle/>
        <a:p>
          <a:endParaRPr lang="en-US" b="1" dirty="0" smtClean="0"/>
        </a:p>
      </dgm:t>
    </dgm:pt>
    <dgm:pt modelId="{85C75A19-1F08-44BE-9E88-866432F3715F}" type="parTrans" cxnId="{A0906E5C-9EF2-4FE6-9610-FDA9989A438E}">
      <dgm:prSet/>
      <dgm:spPr/>
      <dgm:t>
        <a:bodyPr/>
        <a:lstStyle/>
        <a:p>
          <a:endParaRPr lang="en-US"/>
        </a:p>
      </dgm:t>
    </dgm:pt>
    <dgm:pt modelId="{AC7A9985-CD3C-401E-992C-BE87EA03B311}" type="sibTrans" cxnId="{A0906E5C-9EF2-4FE6-9610-FDA9989A438E}">
      <dgm:prSet/>
      <dgm:spPr/>
      <dgm:t>
        <a:bodyPr/>
        <a:lstStyle/>
        <a:p>
          <a:endParaRPr lang="en-US"/>
        </a:p>
      </dgm:t>
    </dgm:pt>
    <dgm:pt modelId="{278F217D-3C5F-4697-92BA-5052F6B54F98}">
      <dgm:prSet phldrT="[Text]"/>
      <dgm:spPr>
        <a:solidFill>
          <a:schemeClr val="accent2">
            <a:lumMod val="75000"/>
            <a:alpha val="25000"/>
          </a:schemeClr>
        </a:solidFill>
      </dgm:spPr>
      <dgm:t>
        <a:bodyPr/>
        <a:lstStyle/>
        <a:p>
          <a:endParaRPr lang="en-US" b="0" dirty="0"/>
        </a:p>
      </dgm:t>
    </dgm:pt>
    <dgm:pt modelId="{9CF86202-48A1-4D16-A943-C4E161F10424}" type="parTrans" cxnId="{8A9CFDA3-BFD5-4F2F-99CB-3FFBA3D80885}">
      <dgm:prSet/>
      <dgm:spPr/>
      <dgm:t>
        <a:bodyPr/>
        <a:lstStyle/>
        <a:p>
          <a:endParaRPr lang="en-US"/>
        </a:p>
      </dgm:t>
    </dgm:pt>
    <dgm:pt modelId="{8A39C398-0683-43DF-927E-3E628B73DA61}" type="sibTrans" cxnId="{8A9CFDA3-BFD5-4F2F-99CB-3FFBA3D80885}">
      <dgm:prSet/>
      <dgm:spPr/>
      <dgm:t>
        <a:bodyPr/>
        <a:lstStyle/>
        <a:p>
          <a:endParaRPr lang="en-US"/>
        </a:p>
      </dgm:t>
    </dgm:pt>
    <dgm:pt modelId="{A9C80D9C-D72D-43D1-B90A-A6655A5322FE}">
      <dgm:prSet/>
      <dgm:spPr>
        <a:solidFill>
          <a:schemeClr val="accent2">
            <a:lumMod val="50000"/>
            <a:alpha val="25000"/>
          </a:schemeClr>
        </a:solidFill>
      </dgm:spPr>
      <dgm:t>
        <a:bodyPr/>
        <a:lstStyle/>
        <a:p>
          <a:endParaRPr lang="en-US" b="1" i="1" dirty="0" smtClean="0">
            <a:solidFill>
              <a:srgbClr val="006600"/>
            </a:solidFill>
          </a:endParaRPr>
        </a:p>
      </dgm:t>
    </dgm:pt>
    <dgm:pt modelId="{4A9D3577-11E1-4A78-B369-DAC2399E8E19}" type="parTrans" cxnId="{54ED7D3A-ABA2-4CCA-B128-886C42DCBFF2}">
      <dgm:prSet/>
      <dgm:spPr/>
      <dgm:t>
        <a:bodyPr/>
        <a:lstStyle/>
        <a:p>
          <a:endParaRPr lang="en-US"/>
        </a:p>
      </dgm:t>
    </dgm:pt>
    <dgm:pt modelId="{64DB5E3A-ED6A-4BF8-8B9B-6DCAB8F17C08}" type="sibTrans" cxnId="{54ED7D3A-ABA2-4CCA-B128-886C42DCBFF2}">
      <dgm:prSet/>
      <dgm:spPr/>
      <dgm:t>
        <a:bodyPr/>
        <a:lstStyle/>
        <a:p>
          <a:endParaRPr lang="en-US"/>
        </a:p>
      </dgm:t>
    </dgm:pt>
    <dgm:pt modelId="{2D803625-F3D9-46FF-906B-DDF7F5FBDFC1}" type="pres">
      <dgm:prSet presAssocID="{449E41AD-DE1F-430E-8C28-D7614BE37291}" presName="Name0" presStyleCnt="0">
        <dgm:presLayoutVars>
          <dgm:dir/>
          <dgm:animLvl val="lvl"/>
          <dgm:resizeHandles val="exact"/>
        </dgm:presLayoutVars>
      </dgm:prSet>
      <dgm:spPr/>
    </dgm:pt>
    <dgm:pt modelId="{A2880666-49BF-4D4E-98FA-B9D4EB8FEF14}" type="pres">
      <dgm:prSet presAssocID="{921BD35F-5387-426C-AE4F-2037C78A99D7}" presName="Name8" presStyleCnt="0"/>
      <dgm:spPr/>
    </dgm:pt>
    <dgm:pt modelId="{E16BEDF7-01EB-43B5-A332-959475096AA5}" type="pres">
      <dgm:prSet presAssocID="{921BD35F-5387-426C-AE4F-2037C78A99D7}" presName="level" presStyleLbl="node1" presStyleIdx="0" presStyleCnt="4">
        <dgm:presLayoutVars>
          <dgm:chMax val="1"/>
          <dgm:bulletEnabled val="1"/>
        </dgm:presLayoutVars>
      </dgm:prSet>
      <dgm:spPr/>
      <dgm:t>
        <a:bodyPr/>
        <a:lstStyle/>
        <a:p>
          <a:endParaRPr lang="en-US"/>
        </a:p>
      </dgm:t>
    </dgm:pt>
    <dgm:pt modelId="{985BAA10-A057-4B13-B657-189DB4A9D37C}" type="pres">
      <dgm:prSet presAssocID="{921BD35F-5387-426C-AE4F-2037C78A99D7}" presName="levelTx" presStyleLbl="revTx" presStyleIdx="0" presStyleCnt="0">
        <dgm:presLayoutVars>
          <dgm:chMax val="1"/>
          <dgm:bulletEnabled val="1"/>
        </dgm:presLayoutVars>
      </dgm:prSet>
      <dgm:spPr/>
      <dgm:t>
        <a:bodyPr/>
        <a:lstStyle/>
        <a:p>
          <a:endParaRPr lang="en-US"/>
        </a:p>
      </dgm:t>
    </dgm:pt>
    <dgm:pt modelId="{0777813A-F877-49DC-A4A6-FA0404F90F55}" type="pres">
      <dgm:prSet presAssocID="{2633DA8E-27E9-4D16-9161-836FA63AFA34}" presName="Name8" presStyleCnt="0"/>
      <dgm:spPr/>
    </dgm:pt>
    <dgm:pt modelId="{BF8EB91D-D844-4979-B86E-040DB73A9DA1}" type="pres">
      <dgm:prSet presAssocID="{2633DA8E-27E9-4D16-9161-836FA63AFA34}" presName="level" presStyleLbl="node1" presStyleIdx="1" presStyleCnt="4">
        <dgm:presLayoutVars>
          <dgm:chMax val="1"/>
          <dgm:bulletEnabled val="1"/>
        </dgm:presLayoutVars>
      </dgm:prSet>
      <dgm:spPr/>
      <dgm:t>
        <a:bodyPr/>
        <a:lstStyle/>
        <a:p>
          <a:endParaRPr lang="en-US"/>
        </a:p>
      </dgm:t>
    </dgm:pt>
    <dgm:pt modelId="{B81F0F0A-1F4A-4930-BF53-D801F00D6C9A}" type="pres">
      <dgm:prSet presAssocID="{2633DA8E-27E9-4D16-9161-836FA63AFA34}" presName="levelTx" presStyleLbl="revTx" presStyleIdx="0" presStyleCnt="0">
        <dgm:presLayoutVars>
          <dgm:chMax val="1"/>
          <dgm:bulletEnabled val="1"/>
        </dgm:presLayoutVars>
      </dgm:prSet>
      <dgm:spPr/>
      <dgm:t>
        <a:bodyPr/>
        <a:lstStyle/>
        <a:p>
          <a:endParaRPr lang="en-US"/>
        </a:p>
      </dgm:t>
    </dgm:pt>
    <dgm:pt modelId="{C62805F3-6DCF-4EB2-BAD8-F33666149D78}" type="pres">
      <dgm:prSet presAssocID="{278F217D-3C5F-4697-92BA-5052F6B54F98}" presName="Name8" presStyleCnt="0"/>
      <dgm:spPr/>
    </dgm:pt>
    <dgm:pt modelId="{51B31DDD-B937-4945-97E6-E6D875A6277F}" type="pres">
      <dgm:prSet presAssocID="{278F217D-3C5F-4697-92BA-5052F6B54F98}" presName="level" presStyleLbl="node1" presStyleIdx="2" presStyleCnt="4">
        <dgm:presLayoutVars>
          <dgm:chMax val="1"/>
          <dgm:bulletEnabled val="1"/>
        </dgm:presLayoutVars>
      </dgm:prSet>
      <dgm:spPr/>
      <dgm:t>
        <a:bodyPr/>
        <a:lstStyle/>
        <a:p>
          <a:endParaRPr lang="en-US"/>
        </a:p>
      </dgm:t>
    </dgm:pt>
    <dgm:pt modelId="{1AED91FD-FB1B-455B-9D44-7232B9136378}" type="pres">
      <dgm:prSet presAssocID="{278F217D-3C5F-4697-92BA-5052F6B54F98}" presName="levelTx" presStyleLbl="revTx" presStyleIdx="0" presStyleCnt="0">
        <dgm:presLayoutVars>
          <dgm:chMax val="1"/>
          <dgm:bulletEnabled val="1"/>
        </dgm:presLayoutVars>
      </dgm:prSet>
      <dgm:spPr/>
      <dgm:t>
        <a:bodyPr/>
        <a:lstStyle/>
        <a:p>
          <a:endParaRPr lang="en-US"/>
        </a:p>
      </dgm:t>
    </dgm:pt>
    <dgm:pt modelId="{8A4DAACE-2455-4272-8FD6-F588BAD3395C}" type="pres">
      <dgm:prSet presAssocID="{A9C80D9C-D72D-43D1-B90A-A6655A5322FE}" presName="Name8" presStyleCnt="0"/>
      <dgm:spPr/>
    </dgm:pt>
    <dgm:pt modelId="{99D0789B-B37F-4BD2-AB4C-5743A1876744}" type="pres">
      <dgm:prSet presAssocID="{A9C80D9C-D72D-43D1-B90A-A6655A5322FE}" presName="level" presStyleLbl="node1" presStyleIdx="3" presStyleCnt="4">
        <dgm:presLayoutVars>
          <dgm:chMax val="1"/>
          <dgm:bulletEnabled val="1"/>
        </dgm:presLayoutVars>
      </dgm:prSet>
      <dgm:spPr/>
      <dgm:t>
        <a:bodyPr/>
        <a:lstStyle/>
        <a:p>
          <a:endParaRPr lang="en-US"/>
        </a:p>
      </dgm:t>
    </dgm:pt>
    <dgm:pt modelId="{20F719FE-306D-4C56-B0D0-3CE2E659D62A}" type="pres">
      <dgm:prSet presAssocID="{A9C80D9C-D72D-43D1-B90A-A6655A5322FE}" presName="levelTx" presStyleLbl="revTx" presStyleIdx="0" presStyleCnt="0">
        <dgm:presLayoutVars>
          <dgm:chMax val="1"/>
          <dgm:bulletEnabled val="1"/>
        </dgm:presLayoutVars>
      </dgm:prSet>
      <dgm:spPr/>
      <dgm:t>
        <a:bodyPr/>
        <a:lstStyle/>
        <a:p>
          <a:endParaRPr lang="en-US"/>
        </a:p>
      </dgm:t>
    </dgm:pt>
  </dgm:ptLst>
  <dgm:cxnLst>
    <dgm:cxn modelId="{8A9CFDA3-BFD5-4F2F-99CB-3FFBA3D80885}" srcId="{449E41AD-DE1F-430E-8C28-D7614BE37291}" destId="{278F217D-3C5F-4697-92BA-5052F6B54F98}" srcOrd="2" destOrd="0" parTransId="{9CF86202-48A1-4D16-A943-C4E161F10424}" sibTransId="{8A39C398-0683-43DF-927E-3E628B73DA61}"/>
    <dgm:cxn modelId="{E10654D7-92B0-49DC-B7B2-C1D187CBFCB8}" type="presOf" srcId="{2633DA8E-27E9-4D16-9161-836FA63AFA34}" destId="{B81F0F0A-1F4A-4930-BF53-D801F00D6C9A}" srcOrd="1" destOrd="0" presId="urn:microsoft.com/office/officeart/2005/8/layout/pyramid1"/>
    <dgm:cxn modelId="{043F45DD-A6D4-4E38-BFC7-543030E9F6B7}" type="presOf" srcId="{921BD35F-5387-426C-AE4F-2037C78A99D7}" destId="{985BAA10-A057-4B13-B657-189DB4A9D37C}" srcOrd="1" destOrd="0" presId="urn:microsoft.com/office/officeart/2005/8/layout/pyramid1"/>
    <dgm:cxn modelId="{4EF0D35E-B899-4BFF-A9F5-D36DE6F83AB8}" type="presOf" srcId="{278F217D-3C5F-4697-92BA-5052F6B54F98}" destId="{51B31DDD-B937-4945-97E6-E6D875A6277F}" srcOrd="0" destOrd="0" presId="urn:microsoft.com/office/officeart/2005/8/layout/pyramid1"/>
    <dgm:cxn modelId="{C4B90611-6931-46B0-BF34-7B95490DBEAC}" type="presOf" srcId="{921BD35F-5387-426C-AE4F-2037C78A99D7}" destId="{E16BEDF7-01EB-43B5-A332-959475096AA5}" srcOrd="0" destOrd="0" presId="urn:microsoft.com/office/officeart/2005/8/layout/pyramid1"/>
    <dgm:cxn modelId="{087265EE-879F-4E93-BFA9-6F4BCB5FF6B0}" type="presOf" srcId="{A9C80D9C-D72D-43D1-B90A-A6655A5322FE}" destId="{20F719FE-306D-4C56-B0D0-3CE2E659D62A}" srcOrd="1" destOrd="0" presId="urn:microsoft.com/office/officeart/2005/8/layout/pyramid1"/>
    <dgm:cxn modelId="{CEA49005-C18C-453D-A4F2-FA541890F742}" type="presOf" srcId="{2633DA8E-27E9-4D16-9161-836FA63AFA34}" destId="{BF8EB91D-D844-4979-B86E-040DB73A9DA1}" srcOrd="0" destOrd="0" presId="urn:microsoft.com/office/officeart/2005/8/layout/pyramid1"/>
    <dgm:cxn modelId="{3C80579C-CA34-401F-8F0B-6E1C21DC4B3F}" type="presOf" srcId="{A9C80D9C-D72D-43D1-B90A-A6655A5322FE}" destId="{99D0789B-B37F-4BD2-AB4C-5743A1876744}" srcOrd="0" destOrd="0" presId="urn:microsoft.com/office/officeart/2005/8/layout/pyramid1"/>
    <dgm:cxn modelId="{303B5BC6-A1DA-4778-9407-D0DAE5CFF299}" type="presOf" srcId="{278F217D-3C5F-4697-92BA-5052F6B54F98}" destId="{1AED91FD-FB1B-455B-9D44-7232B9136378}" srcOrd="1" destOrd="0" presId="urn:microsoft.com/office/officeart/2005/8/layout/pyramid1"/>
    <dgm:cxn modelId="{54ED7D3A-ABA2-4CCA-B128-886C42DCBFF2}" srcId="{449E41AD-DE1F-430E-8C28-D7614BE37291}" destId="{A9C80D9C-D72D-43D1-B90A-A6655A5322FE}" srcOrd="3" destOrd="0" parTransId="{4A9D3577-11E1-4A78-B369-DAC2399E8E19}" sibTransId="{64DB5E3A-ED6A-4BF8-8B9B-6DCAB8F17C08}"/>
    <dgm:cxn modelId="{A0906E5C-9EF2-4FE6-9610-FDA9989A438E}" srcId="{449E41AD-DE1F-430E-8C28-D7614BE37291}" destId="{2633DA8E-27E9-4D16-9161-836FA63AFA34}" srcOrd="1" destOrd="0" parTransId="{85C75A19-1F08-44BE-9E88-866432F3715F}" sibTransId="{AC7A9985-CD3C-401E-992C-BE87EA03B311}"/>
    <dgm:cxn modelId="{E59FBE5E-91F9-4830-9C90-DCA2981333F5}" srcId="{449E41AD-DE1F-430E-8C28-D7614BE37291}" destId="{921BD35F-5387-426C-AE4F-2037C78A99D7}" srcOrd="0" destOrd="0" parTransId="{DC5C3E75-4DD4-4E7D-B6CD-16C742855212}" sibTransId="{24CA647E-9CF3-45B2-83AB-BCC6D93A4D47}"/>
    <dgm:cxn modelId="{0228A43E-4417-4106-B055-8F81580582D7}" type="presOf" srcId="{449E41AD-DE1F-430E-8C28-D7614BE37291}" destId="{2D803625-F3D9-46FF-906B-DDF7F5FBDFC1}" srcOrd="0" destOrd="0" presId="urn:microsoft.com/office/officeart/2005/8/layout/pyramid1"/>
    <dgm:cxn modelId="{D51AA842-E80C-4365-862F-2A5127BA849A}" type="presParOf" srcId="{2D803625-F3D9-46FF-906B-DDF7F5FBDFC1}" destId="{A2880666-49BF-4D4E-98FA-B9D4EB8FEF14}" srcOrd="0" destOrd="0" presId="urn:microsoft.com/office/officeart/2005/8/layout/pyramid1"/>
    <dgm:cxn modelId="{D0505B12-F4BC-4881-BF8E-C0E3DA2E0AC2}" type="presParOf" srcId="{A2880666-49BF-4D4E-98FA-B9D4EB8FEF14}" destId="{E16BEDF7-01EB-43B5-A332-959475096AA5}" srcOrd="0" destOrd="0" presId="urn:microsoft.com/office/officeart/2005/8/layout/pyramid1"/>
    <dgm:cxn modelId="{DA27AFF2-A5BF-4E09-808F-B289B157CEEE}" type="presParOf" srcId="{A2880666-49BF-4D4E-98FA-B9D4EB8FEF14}" destId="{985BAA10-A057-4B13-B657-189DB4A9D37C}" srcOrd="1" destOrd="0" presId="urn:microsoft.com/office/officeart/2005/8/layout/pyramid1"/>
    <dgm:cxn modelId="{59A9B9AB-DF84-4C36-87BC-CD2CE800FE7D}" type="presParOf" srcId="{2D803625-F3D9-46FF-906B-DDF7F5FBDFC1}" destId="{0777813A-F877-49DC-A4A6-FA0404F90F55}" srcOrd="1" destOrd="0" presId="urn:microsoft.com/office/officeart/2005/8/layout/pyramid1"/>
    <dgm:cxn modelId="{93AB6DB9-FBB9-4897-9911-F1D08DBB435E}" type="presParOf" srcId="{0777813A-F877-49DC-A4A6-FA0404F90F55}" destId="{BF8EB91D-D844-4979-B86E-040DB73A9DA1}" srcOrd="0" destOrd="0" presId="urn:microsoft.com/office/officeart/2005/8/layout/pyramid1"/>
    <dgm:cxn modelId="{EB13F259-6A14-4308-9590-FAB8189260D1}" type="presParOf" srcId="{0777813A-F877-49DC-A4A6-FA0404F90F55}" destId="{B81F0F0A-1F4A-4930-BF53-D801F00D6C9A}" srcOrd="1" destOrd="0" presId="urn:microsoft.com/office/officeart/2005/8/layout/pyramid1"/>
    <dgm:cxn modelId="{CAC30812-D469-4A40-B09D-C470D3085A9F}" type="presParOf" srcId="{2D803625-F3D9-46FF-906B-DDF7F5FBDFC1}" destId="{C62805F3-6DCF-4EB2-BAD8-F33666149D78}" srcOrd="2" destOrd="0" presId="urn:microsoft.com/office/officeart/2005/8/layout/pyramid1"/>
    <dgm:cxn modelId="{473D2008-E1B2-49B0-87C9-5B98D9173EFB}" type="presParOf" srcId="{C62805F3-6DCF-4EB2-BAD8-F33666149D78}" destId="{51B31DDD-B937-4945-97E6-E6D875A6277F}" srcOrd="0" destOrd="0" presId="urn:microsoft.com/office/officeart/2005/8/layout/pyramid1"/>
    <dgm:cxn modelId="{FE2FC715-C932-4CFA-BB7C-9C4628D4F58C}" type="presParOf" srcId="{C62805F3-6DCF-4EB2-BAD8-F33666149D78}" destId="{1AED91FD-FB1B-455B-9D44-7232B9136378}" srcOrd="1" destOrd="0" presId="urn:microsoft.com/office/officeart/2005/8/layout/pyramid1"/>
    <dgm:cxn modelId="{A34B6F8E-9E7B-4D33-B013-2A69B73DD60F}" type="presParOf" srcId="{2D803625-F3D9-46FF-906B-DDF7F5FBDFC1}" destId="{8A4DAACE-2455-4272-8FD6-F588BAD3395C}" srcOrd="3" destOrd="0" presId="urn:microsoft.com/office/officeart/2005/8/layout/pyramid1"/>
    <dgm:cxn modelId="{288EE1D6-1297-44DE-8735-C264804A9060}" type="presParOf" srcId="{8A4DAACE-2455-4272-8FD6-F588BAD3395C}" destId="{99D0789B-B37F-4BD2-AB4C-5743A1876744}" srcOrd="0" destOrd="0" presId="urn:microsoft.com/office/officeart/2005/8/layout/pyramid1"/>
    <dgm:cxn modelId="{AF724868-431B-4862-B0BF-7E822ACA4593}" type="presParOf" srcId="{8A4DAACE-2455-4272-8FD6-F588BAD3395C}" destId="{20F719FE-306D-4C56-B0D0-3CE2E659D62A}" srcOrd="1" destOrd="0" presId="urn:microsoft.com/office/officeart/2005/8/layout/pyramid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E710EA-208C-4EF4-A718-9A999D045E8A}">
      <dsp:nvSpPr>
        <dsp:cNvPr id="0" name=""/>
        <dsp:cNvSpPr/>
      </dsp:nvSpPr>
      <dsp:spPr>
        <a:xfrm>
          <a:off x="0" y="0"/>
          <a:ext cx="3930861" cy="3930861"/>
        </a:xfrm>
        <a:prstGeom prst="pie">
          <a:avLst>
            <a:gd name="adj1" fmla="val 5400000"/>
            <a:gd name="adj2" fmla="val 16200000"/>
          </a:avLst>
        </a:prstGeom>
        <a:solidFill>
          <a:srgbClr val="00B050"/>
        </a:solidFill>
        <a:ln>
          <a:solidFill>
            <a:srgbClr val="FFFF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3F705FE-2CF9-4991-B097-E8EFEDAE5034}">
      <dsp:nvSpPr>
        <dsp:cNvPr id="0" name=""/>
        <dsp:cNvSpPr/>
      </dsp:nvSpPr>
      <dsp:spPr>
        <a:xfrm>
          <a:off x="1965430" y="0"/>
          <a:ext cx="5806969" cy="3930861"/>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Policy level</a:t>
          </a:r>
          <a:endParaRPr lang="en-US" sz="2400" kern="1200" dirty="0"/>
        </a:p>
      </dsp:txBody>
      <dsp:txXfrm>
        <a:off x="1965430" y="0"/>
        <a:ext cx="2903484" cy="835307"/>
      </dsp:txXfrm>
    </dsp:sp>
    <dsp:sp modelId="{33A1CF3D-3CCD-443F-B14D-9D4DB8CCC9AB}">
      <dsp:nvSpPr>
        <dsp:cNvPr id="0" name=""/>
        <dsp:cNvSpPr/>
      </dsp:nvSpPr>
      <dsp:spPr>
        <a:xfrm>
          <a:off x="515925" y="835307"/>
          <a:ext cx="2899009" cy="2899009"/>
        </a:xfrm>
        <a:prstGeom prst="pie">
          <a:avLst>
            <a:gd name="adj1" fmla="val 5400000"/>
            <a:gd name="adj2" fmla="val 16200000"/>
          </a:avLst>
        </a:prstGeom>
        <a:solidFill>
          <a:srgbClr val="92D050"/>
        </a:solidFill>
        <a:ln>
          <a:solidFill>
            <a:srgbClr val="FFFF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935819-6FE1-4C98-AE3D-1F8391CDF8E3}">
      <dsp:nvSpPr>
        <dsp:cNvPr id="0" name=""/>
        <dsp:cNvSpPr/>
      </dsp:nvSpPr>
      <dsp:spPr>
        <a:xfrm>
          <a:off x="1965430" y="835307"/>
          <a:ext cx="5806969" cy="289900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Sector level</a:t>
          </a:r>
          <a:endParaRPr lang="en-US" sz="2400" kern="1200" dirty="0"/>
        </a:p>
      </dsp:txBody>
      <dsp:txXfrm>
        <a:off x="1965430" y="835307"/>
        <a:ext cx="2903484" cy="835307"/>
      </dsp:txXfrm>
    </dsp:sp>
    <dsp:sp modelId="{291779C5-67D3-4087-86AD-3D6C98ABAB94}">
      <dsp:nvSpPr>
        <dsp:cNvPr id="0" name=""/>
        <dsp:cNvSpPr/>
      </dsp:nvSpPr>
      <dsp:spPr>
        <a:xfrm>
          <a:off x="1031851" y="1670615"/>
          <a:ext cx="1867158" cy="1867158"/>
        </a:xfrm>
        <a:prstGeom prst="pie">
          <a:avLst>
            <a:gd name="adj1" fmla="val 5400000"/>
            <a:gd name="adj2" fmla="val 1620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63AEF-CA68-45AA-B06F-86A1A40D86B7}">
      <dsp:nvSpPr>
        <dsp:cNvPr id="0" name=""/>
        <dsp:cNvSpPr/>
      </dsp:nvSpPr>
      <dsp:spPr>
        <a:xfrm>
          <a:off x="1965430" y="1670615"/>
          <a:ext cx="5806969" cy="1867158"/>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IFC’s business development</a:t>
          </a:r>
          <a:endParaRPr lang="en-US" sz="2400" kern="1200" dirty="0"/>
        </a:p>
      </dsp:txBody>
      <dsp:txXfrm>
        <a:off x="1965430" y="1670615"/>
        <a:ext cx="2903484" cy="835307"/>
      </dsp:txXfrm>
    </dsp:sp>
    <dsp:sp modelId="{8150F1CE-5B10-45E5-B4D4-A3FC4BE48380}">
      <dsp:nvSpPr>
        <dsp:cNvPr id="0" name=""/>
        <dsp:cNvSpPr/>
      </dsp:nvSpPr>
      <dsp:spPr>
        <a:xfrm>
          <a:off x="1547776" y="2505923"/>
          <a:ext cx="835307" cy="835307"/>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EA49BE-D9E3-442D-9E33-B752C92BCC0D}">
      <dsp:nvSpPr>
        <dsp:cNvPr id="0" name=""/>
        <dsp:cNvSpPr/>
      </dsp:nvSpPr>
      <dsp:spPr>
        <a:xfrm>
          <a:off x="1965430" y="2505923"/>
          <a:ext cx="5806969" cy="835307"/>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IFC’s portfolio</a:t>
          </a:r>
          <a:endParaRPr lang="en-US" sz="2400" kern="1200" dirty="0"/>
        </a:p>
      </dsp:txBody>
      <dsp:txXfrm>
        <a:off x="1965430" y="2505923"/>
        <a:ext cx="2903484" cy="835307"/>
      </dsp:txXfrm>
    </dsp:sp>
    <dsp:sp modelId="{3019BD4B-B96B-4C54-8649-64FE9CD7B12D}">
      <dsp:nvSpPr>
        <dsp:cNvPr id="0" name=""/>
        <dsp:cNvSpPr/>
      </dsp:nvSpPr>
      <dsp:spPr>
        <a:xfrm>
          <a:off x="4868915" y="0"/>
          <a:ext cx="2903484" cy="835307"/>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with regulators/IC</a:t>
          </a:r>
          <a:endParaRPr lang="en-US" sz="2000" kern="1200" dirty="0"/>
        </a:p>
        <a:p>
          <a:pPr marL="228600" lvl="1" indent="-228600" algn="l" defTabSz="889000">
            <a:lnSpc>
              <a:spcPct val="90000"/>
            </a:lnSpc>
            <a:spcBef>
              <a:spcPct val="0"/>
            </a:spcBef>
            <a:spcAft>
              <a:spcPct val="15000"/>
            </a:spcAft>
            <a:buChar char="••"/>
          </a:pPr>
          <a:r>
            <a:rPr lang="en-US" sz="2000" kern="1200" dirty="0" smtClean="0"/>
            <a:t>awareness, B2B</a:t>
          </a:r>
          <a:endParaRPr lang="en-US" sz="2000" kern="1200" dirty="0"/>
        </a:p>
      </dsp:txBody>
      <dsp:txXfrm>
        <a:off x="4868915" y="0"/>
        <a:ext cx="2903484" cy="835307"/>
      </dsp:txXfrm>
    </dsp:sp>
    <dsp:sp modelId="{D778F892-6A22-49F8-BCA7-1C3FFE89BB3A}">
      <dsp:nvSpPr>
        <dsp:cNvPr id="0" name=""/>
        <dsp:cNvSpPr/>
      </dsp:nvSpPr>
      <dsp:spPr>
        <a:xfrm>
          <a:off x="4868915" y="835307"/>
          <a:ext cx="2903484" cy="835307"/>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t>Industry organizations</a:t>
          </a:r>
          <a:endParaRPr lang="en-US" sz="2000" b="0" kern="1200" dirty="0"/>
        </a:p>
        <a:p>
          <a:pPr marL="228600" lvl="1" indent="-228600" algn="l" defTabSz="889000">
            <a:lnSpc>
              <a:spcPct val="90000"/>
            </a:lnSpc>
            <a:spcBef>
              <a:spcPct val="0"/>
            </a:spcBef>
            <a:spcAft>
              <a:spcPct val="15000"/>
            </a:spcAft>
            <a:buChar char="••"/>
          </a:pPr>
          <a:r>
            <a:rPr lang="en-US" sz="2000" b="0" kern="1200" dirty="0" smtClean="0"/>
            <a:t>with BMOs</a:t>
          </a:r>
          <a:endParaRPr lang="en-US" sz="2000" b="0" kern="1200" dirty="0"/>
        </a:p>
      </dsp:txBody>
      <dsp:txXfrm>
        <a:off x="4868915" y="835307"/>
        <a:ext cx="2903484" cy="835307"/>
      </dsp:txXfrm>
    </dsp:sp>
    <dsp:sp modelId="{A123A97E-9816-46DC-8FA1-A6380D6AA6D7}">
      <dsp:nvSpPr>
        <dsp:cNvPr id="0" name=""/>
        <dsp:cNvSpPr/>
      </dsp:nvSpPr>
      <dsp:spPr>
        <a:xfrm>
          <a:off x="4868915" y="1670615"/>
          <a:ext cx="2903484" cy="835307"/>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Capacity Building with Groups of Firms</a:t>
          </a:r>
          <a:endParaRPr lang="en-US" sz="2000" kern="1200" dirty="0"/>
        </a:p>
      </dsp:txBody>
      <dsp:txXfrm>
        <a:off x="4868915" y="1670615"/>
        <a:ext cx="2903484" cy="835307"/>
      </dsp:txXfrm>
    </dsp:sp>
    <dsp:sp modelId="{FD203B61-FA3A-4BCF-B635-840D1A1DCD88}">
      <dsp:nvSpPr>
        <dsp:cNvPr id="0" name=""/>
        <dsp:cNvSpPr/>
      </dsp:nvSpPr>
      <dsp:spPr>
        <a:xfrm>
          <a:off x="4868915" y="2505923"/>
          <a:ext cx="2903484" cy="835307"/>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Strategic Gap Analysis</a:t>
          </a:r>
          <a:endParaRPr lang="en-US" sz="2000" kern="1200" dirty="0"/>
        </a:p>
        <a:p>
          <a:pPr marL="228600" lvl="1" indent="-228600" algn="l" defTabSz="889000">
            <a:lnSpc>
              <a:spcPct val="90000"/>
            </a:lnSpc>
            <a:spcBef>
              <a:spcPct val="0"/>
            </a:spcBef>
            <a:spcAft>
              <a:spcPct val="15000"/>
            </a:spcAft>
            <a:buChar char="••"/>
          </a:pPr>
          <a:r>
            <a:rPr lang="en-US" sz="2000" kern="1200" dirty="0" smtClean="0"/>
            <a:t>Strategic Advice</a:t>
          </a:r>
          <a:endParaRPr lang="en-US" sz="2000" kern="1200" dirty="0"/>
        </a:p>
      </dsp:txBody>
      <dsp:txXfrm>
        <a:off x="4868915" y="2505923"/>
        <a:ext cx="2903484" cy="8353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6BEDF7-01EB-43B5-A332-959475096AA5}">
      <dsp:nvSpPr>
        <dsp:cNvPr id="0" name=""/>
        <dsp:cNvSpPr/>
      </dsp:nvSpPr>
      <dsp:spPr>
        <a:xfrm>
          <a:off x="2114354" y="0"/>
          <a:ext cx="1409569" cy="1127086"/>
        </a:xfrm>
        <a:prstGeom prst="trapezoid">
          <a:avLst>
            <a:gd name="adj" fmla="val 62532"/>
          </a:avLst>
        </a:prstGeom>
        <a:solidFill>
          <a:schemeClr val="accent2">
            <a:lumMod val="20000"/>
            <a:lumOff val="80000"/>
            <a:alpha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u="sng" kern="1200" dirty="0" smtClean="0"/>
            <a:t>Firm</a:t>
          </a:r>
        </a:p>
      </dsp:txBody>
      <dsp:txXfrm>
        <a:off x="2114354" y="0"/>
        <a:ext cx="1409569" cy="1127086"/>
      </dsp:txXfrm>
    </dsp:sp>
    <dsp:sp modelId="{BF8EB91D-D844-4979-B86E-040DB73A9DA1}">
      <dsp:nvSpPr>
        <dsp:cNvPr id="0" name=""/>
        <dsp:cNvSpPr/>
      </dsp:nvSpPr>
      <dsp:spPr>
        <a:xfrm>
          <a:off x="1409569" y="1127086"/>
          <a:ext cx="2819139" cy="1127086"/>
        </a:xfrm>
        <a:prstGeom prst="trapezoid">
          <a:avLst>
            <a:gd name="adj" fmla="val 62532"/>
          </a:avLst>
        </a:prstGeom>
        <a:solidFill>
          <a:srgbClr val="C2C2F0">
            <a:alpha val="2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u="sng" kern="1200" dirty="0" smtClean="0"/>
            <a:t>Sector</a:t>
          </a:r>
        </a:p>
      </dsp:txBody>
      <dsp:txXfrm>
        <a:off x="1902919" y="1127086"/>
        <a:ext cx="1832441" cy="1127086"/>
      </dsp:txXfrm>
    </dsp:sp>
    <dsp:sp modelId="{51B31DDD-B937-4945-97E6-E6D875A6277F}">
      <dsp:nvSpPr>
        <dsp:cNvPr id="0" name=""/>
        <dsp:cNvSpPr/>
      </dsp:nvSpPr>
      <dsp:spPr>
        <a:xfrm>
          <a:off x="704785" y="2254172"/>
          <a:ext cx="4228709" cy="1127086"/>
        </a:xfrm>
        <a:prstGeom prst="trapezoid">
          <a:avLst>
            <a:gd name="adj" fmla="val 62532"/>
          </a:avLst>
        </a:prstGeom>
        <a:solidFill>
          <a:srgbClr val="ACACEA">
            <a:alpha val="2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u="sng" kern="1200" dirty="0" smtClean="0"/>
            <a:t>Standards &amp; Practices</a:t>
          </a:r>
          <a:endParaRPr lang="en-US" sz="1300" b="1" u="sng" kern="1200" dirty="0"/>
        </a:p>
      </dsp:txBody>
      <dsp:txXfrm>
        <a:off x="1444809" y="2254172"/>
        <a:ext cx="2748661" cy="1127086"/>
      </dsp:txXfrm>
    </dsp:sp>
    <dsp:sp modelId="{99D0789B-B37F-4BD2-AB4C-5743A1876744}">
      <dsp:nvSpPr>
        <dsp:cNvPr id="0" name=""/>
        <dsp:cNvSpPr/>
      </dsp:nvSpPr>
      <dsp:spPr>
        <a:xfrm>
          <a:off x="0" y="3381258"/>
          <a:ext cx="5638279" cy="1127086"/>
        </a:xfrm>
        <a:prstGeom prst="trapezoid">
          <a:avLst>
            <a:gd name="adj" fmla="val 62532"/>
          </a:avLst>
        </a:prstGeom>
        <a:solidFill>
          <a:srgbClr val="9191E3">
            <a:alpha val="2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i="0" u="sng" kern="1200" dirty="0" smtClean="0">
              <a:solidFill>
                <a:schemeClr val="tx1"/>
              </a:solidFill>
            </a:rPr>
            <a:t>Public Policy &amp; </a:t>
          </a:r>
        </a:p>
        <a:p>
          <a:pPr lvl="0" algn="ctr" defTabSz="577850">
            <a:lnSpc>
              <a:spcPct val="90000"/>
            </a:lnSpc>
            <a:spcBef>
              <a:spcPct val="0"/>
            </a:spcBef>
            <a:spcAft>
              <a:spcPct val="35000"/>
            </a:spcAft>
          </a:pPr>
          <a:r>
            <a:rPr lang="en-US" sz="1300" b="1" i="0" u="sng" kern="1200" dirty="0" smtClean="0">
              <a:solidFill>
                <a:schemeClr val="tx1"/>
              </a:solidFill>
            </a:rPr>
            <a:t>Awareness</a:t>
          </a:r>
        </a:p>
      </dsp:txBody>
      <dsp:txXfrm>
        <a:off x="986698" y="3381258"/>
        <a:ext cx="3664881" cy="11270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6BEDF7-01EB-43B5-A332-959475096AA5}">
      <dsp:nvSpPr>
        <dsp:cNvPr id="0" name=""/>
        <dsp:cNvSpPr/>
      </dsp:nvSpPr>
      <dsp:spPr>
        <a:xfrm>
          <a:off x="2114354" y="0"/>
          <a:ext cx="1409569" cy="1127086"/>
        </a:xfrm>
        <a:prstGeom prst="trapezoid">
          <a:avLst>
            <a:gd name="adj" fmla="val 62532"/>
          </a:avLst>
        </a:prstGeom>
        <a:solidFill>
          <a:schemeClr val="accent2">
            <a:lumMod val="40000"/>
            <a:lumOff val="60000"/>
            <a:alpha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1" kern="1200" dirty="0" smtClean="0"/>
        </a:p>
      </dsp:txBody>
      <dsp:txXfrm>
        <a:off x="2114354" y="0"/>
        <a:ext cx="1409569" cy="1127086"/>
      </dsp:txXfrm>
    </dsp:sp>
    <dsp:sp modelId="{BF8EB91D-D844-4979-B86E-040DB73A9DA1}">
      <dsp:nvSpPr>
        <dsp:cNvPr id="0" name=""/>
        <dsp:cNvSpPr/>
      </dsp:nvSpPr>
      <dsp:spPr>
        <a:xfrm>
          <a:off x="1409569" y="1127086"/>
          <a:ext cx="2819139" cy="1127086"/>
        </a:xfrm>
        <a:prstGeom prst="trapezoid">
          <a:avLst>
            <a:gd name="adj" fmla="val 62532"/>
          </a:avLst>
        </a:prstGeom>
        <a:solidFill>
          <a:schemeClr val="accent2">
            <a:lumMod val="60000"/>
            <a:lumOff val="40000"/>
            <a:alpha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1" kern="1200" dirty="0" smtClean="0"/>
        </a:p>
      </dsp:txBody>
      <dsp:txXfrm>
        <a:off x="1902919" y="1127086"/>
        <a:ext cx="1832441" cy="1127086"/>
      </dsp:txXfrm>
    </dsp:sp>
    <dsp:sp modelId="{51B31DDD-B937-4945-97E6-E6D875A6277F}">
      <dsp:nvSpPr>
        <dsp:cNvPr id="0" name=""/>
        <dsp:cNvSpPr/>
      </dsp:nvSpPr>
      <dsp:spPr>
        <a:xfrm>
          <a:off x="704785" y="2254172"/>
          <a:ext cx="4228709" cy="1127086"/>
        </a:xfrm>
        <a:prstGeom prst="trapezoid">
          <a:avLst>
            <a:gd name="adj" fmla="val 62532"/>
          </a:avLst>
        </a:prstGeom>
        <a:solidFill>
          <a:schemeClr val="accent2">
            <a:lumMod val="75000"/>
            <a:alpha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0" kern="1200" dirty="0"/>
        </a:p>
      </dsp:txBody>
      <dsp:txXfrm>
        <a:off x="1444809" y="2254172"/>
        <a:ext cx="2748661" cy="1127086"/>
      </dsp:txXfrm>
    </dsp:sp>
    <dsp:sp modelId="{99D0789B-B37F-4BD2-AB4C-5743A1876744}">
      <dsp:nvSpPr>
        <dsp:cNvPr id="0" name=""/>
        <dsp:cNvSpPr/>
      </dsp:nvSpPr>
      <dsp:spPr>
        <a:xfrm>
          <a:off x="0" y="3381258"/>
          <a:ext cx="5638279" cy="1127086"/>
        </a:xfrm>
        <a:prstGeom prst="trapezoid">
          <a:avLst>
            <a:gd name="adj" fmla="val 62532"/>
          </a:avLst>
        </a:prstGeom>
        <a:solidFill>
          <a:schemeClr val="accent2">
            <a:lumMod val="50000"/>
            <a:alpha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1" i="1" kern="1200" dirty="0" smtClean="0">
            <a:solidFill>
              <a:srgbClr val="006600"/>
            </a:solidFill>
          </a:endParaRPr>
        </a:p>
      </dsp:txBody>
      <dsp:txXfrm>
        <a:off x="986698" y="3381258"/>
        <a:ext cx="3664881" cy="112708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defTabSz="928688">
              <a:spcBef>
                <a:spcPct val="0"/>
              </a:spcBef>
              <a:buFontTx/>
              <a:buNone/>
              <a:defRPr sz="1200">
                <a:latin typeface="Times New Roman" charset="0"/>
                <a:cs typeface="Times New Roman" charset="0"/>
              </a:defRPr>
            </a:lvl1pPr>
          </a:lstStyle>
          <a:p>
            <a:pPr>
              <a:defRPr/>
            </a:pPr>
            <a:endParaRPr lang="en-US"/>
          </a:p>
        </p:txBody>
      </p:sp>
      <p:sp>
        <p:nvSpPr>
          <p:cNvPr id="10243"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algn="r" defTabSz="928688">
              <a:spcBef>
                <a:spcPct val="0"/>
              </a:spcBef>
              <a:buFontTx/>
              <a:buNone/>
              <a:defRPr sz="1200">
                <a:latin typeface="Times New Roman" charset="0"/>
                <a:cs typeface="Times New Roman" charset="0"/>
              </a:defRPr>
            </a:lvl1pPr>
          </a:lstStyle>
          <a:p>
            <a:pPr>
              <a:defRPr/>
            </a:pPr>
            <a:endParaRPr lang="en-US"/>
          </a:p>
        </p:txBody>
      </p:sp>
      <p:sp>
        <p:nvSpPr>
          <p:cNvPr id="10244"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defTabSz="928688">
              <a:spcBef>
                <a:spcPct val="0"/>
              </a:spcBef>
              <a:buFontTx/>
              <a:buNone/>
              <a:defRPr sz="1200">
                <a:latin typeface="Times New Roman" charset="0"/>
                <a:cs typeface="Times New Roman" charset="0"/>
              </a:defRPr>
            </a:lvl1pPr>
          </a:lstStyle>
          <a:p>
            <a:pPr>
              <a:defRPr/>
            </a:pPr>
            <a:endParaRPr lang="en-US"/>
          </a:p>
        </p:txBody>
      </p:sp>
      <p:sp>
        <p:nvSpPr>
          <p:cNvPr id="10245"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algn="r" defTabSz="928688">
              <a:spcBef>
                <a:spcPct val="0"/>
              </a:spcBef>
              <a:buFontTx/>
              <a:buNone/>
              <a:defRPr sz="1200">
                <a:latin typeface="Times New Roman" charset="0"/>
                <a:cs typeface="Times New Roman" charset="0"/>
              </a:defRPr>
            </a:lvl1pPr>
          </a:lstStyle>
          <a:p>
            <a:pPr>
              <a:defRPr/>
            </a:pPr>
            <a:fld id="{8F53FF25-BA8E-4228-A945-A488781222E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defTabSz="928688">
              <a:spcBef>
                <a:spcPct val="0"/>
              </a:spcBef>
              <a:buFontTx/>
              <a:buNone/>
              <a:defRPr sz="1200">
                <a:latin typeface="Times New Roman" charset="0"/>
                <a:cs typeface="Times New Roman" charset="0"/>
              </a:defRPr>
            </a:lvl1pPr>
          </a:lstStyle>
          <a:p>
            <a:pPr>
              <a:defRPr/>
            </a:pPr>
            <a:endParaRPr lang="en-US"/>
          </a:p>
        </p:txBody>
      </p:sp>
      <p:sp>
        <p:nvSpPr>
          <p:cNvPr id="5123"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algn="r" defTabSz="928688">
              <a:spcBef>
                <a:spcPct val="0"/>
              </a:spcBef>
              <a:buFontTx/>
              <a:buNone/>
              <a:defRPr sz="1200">
                <a:latin typeface="Times New Roman" charset="0"/>
                <a:cs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0275" y="4403725"/>
            <a:ext cx="5124450" cy="41719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defTabSz="928688">
              <a:spcBef>
                <a:spcPct val="0"/>
              </a:spcBef>
              <a:buFontTx/>
              <a:buNone/>
              <a:defRPr sz="1200">
                <a:latin typeface="Times New Roman" charset="0"/>
                <a:cs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algn="r" defTabSz="928688">
              <a:spcBef>
                <a:spcPct val="0"/>
              </a:spcBef>
              <a:buFontTx/>
              <a:buNone/>
              <a:defRPr sz="1200">
                <a:latin typeface="Times New Roman" charset="0"/>
                <a:cs typeface="Times New Roman" charset="0"/>
              </a:defRPr>
            </a:lvl1pPr>
          </a:lstStyle>
          <a:p>
            <a:pPr>
              <a:defRPr/>
            </a:pPr>
            <a:fld id="{139E63E9-E917-4098-BD63-5D9A000E073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F066AA0-7C86-4EB9-AE32-FF1FBD60A4F6}" type="slidenum">
              <a:rPr lang="en-US" smtClean="0"/>
              <a:pPr/>
              <a:t>2</a:t>
            </a:fld>
            <a:endParaRPr lang="en-US" smtClean="0"/>
          </a:p>
        </p:txBody>
      </p:sp>
      <p:sp>
        <p:nvSpPr>
          <p:cNvPr id="53251" name="Rectangle 2"/>
          <p:cNvSpPr>
            <a:spLocks noGrp="1" noRot="1" noChangeAspect="1" noChangeArrowheads="1" noTextEdit="1"/>
          </p:cNvSpPr>
          <p:nvPr>
            <p:ph type="sldImg"/>
          </p:nvPr>
        </p:nvSpPr>
        <p:spPr>
          <a:xfrm>
            <a:off x="1176338" y="695325"/>
            <a:ext cx="4633912" cy="3476625"/>
          </a:xfrm>
          <a:ln/>
        </p:spPr>
      </p:sp>
      <p:sp>
        <p:nvSpPr>
          <p:cNvPr id="53252" name="Rectangle 3"/>
          <p:cNvSpPr>
            <a:spLocks noGrp="1" noChangeArrowheads="1"/>
          </p:cNvSpPr>
          <p:nvPr>
            <p:ph type="body" idx="1"/>
          </p:nvPr>
        </p:nvSpPr>
        <p:spPr>
          <a:xfrm>
            <a:off x="929836" y="4403834"/>
            <a:ext cx="5125328" cy="4172167"/>
          </a:xfrm>
          <a:noFill/>
          <a:ln/>
        </p:spPr>
        <p:txBody>
          <a:bodyPr/>
          <a:lstStyle/>
          <a:p>
            <a:pPr eaLnBrk="1" hangingPunct="1"/>
            <a:endParaRPr lang="en-US" smtClean="0">
              <a:cs typeface="Arial" charset="0"/>
            </a:endParaRPr>
          </a:p>
          <a:p>
            <a:pPr eaLnBrk="1" hangingPunct="1"/>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647BF6-DAA8-44A0-BDE6-710F0A41A331}"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647BF6-DAA8-44A0-BDE6-710F0A41A331}"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647BF6-DAA8-44A0-BDE6-710F0A41A331}"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59117" y="8807134"/>
            <a:ext cx="3025884" cy="463866"/>
          </a:xfrm>
          <a:prstGeom prst="rect">
            <a:avLst/>
          </a:prstGeom>
          <a:noFill/>
          <a:ln w="9525">
            <a:noFill/>
            <a:miter lim="800000"/>
            <a:headEnd/>
            <a:tailEnd/>
          </a:ln>
        </p:spPr>
        <p:txBody>
          <a:bodyPr lIns="87545" tIns="43771" rIns="87545" bIns="43771" anchor="b"/>
          <a:lstStyle/>
          <a:p>
            <a:pPr algn="r" defTabSz="876300">
              <a:spcBef>
                <a:spcPct val="0"/>
              </a:spcBef>
              <a:buFontTx/>
              <a:buNone/>
            </a:pPr>
            <a:fld id="{BD650186-166B-4A8A-9EA6-318088AC8A9F}" type="slidenum">
              <a:rPr lang="en-US" sz="1100">
                <a:solidFill>
                  <a:srgbClr val="000000"/>
                </a:solidFill>
                <a:latin typeface="Times New Roman" pitchFamily="18" charset="0"/>
              </a:rPr>
              <a:pPr algn="r" defTabSz="876300">
                <a:spcBef>
                  <a:spcPct val="0"/>
                </a:spcBef>
                <a:buFontTx/>
                <a:buNone/>
              </a:pPr>
              <a:t>13</a:t>
            </a:fld>
            <a:endParaRPr lang="en-US" sz="1100">
              <a:solidFill>
                <a:srgbClr val="000000"/>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77925" y="695325"/>
            <a:ext cx="4637088" cy="3476625"/>
          </a:xfrm>
          <a:ln/>
        </p:spPr>
      </p:sp>
      <p:sp>
        <p:nvSpPr>
          <p:cNvPr id="43012" name="Rectangle 3"/>
          <p:cNvSpPr>
            <a:spLocks noGrp="1" noChangeArrowheads="1"/>
          </p:cNvSpPr>
          <p:nvPr>
            <p:ph type="body" idx="1"/>
          </p:nvPr>
        </p:nvSpPr>
        <p:spPr>
          <a:noFill/>
          <a:ln/>
        </p:spPr>
        <p:txBody>
          <a:bodyPr lIns="87545" tIns="43771" rIns="87545" bIns="43771"/>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b="1" dirty="0"/>
          </a:p>
        </p:txBody>
      </p:sp>
      <p:sp>
        <p:nvSpPr>
          <p:cNvPr id="4" name="Slide Number Placeholder 3"/>
          <p:cNvSpPr>
            <a:spLocks noGrp="1"/>
          </p:cNvSpPr>
          <p:nvPr>
            <p:ph type="sldNum" sz="quarter" idx="10"/>
          </p:nvPr>
        </p:nvSpPr>
        <p:spPr/>
        <p:txBody>
          <a:bodyPr/>
          <a:lstStyle/>
          <a:p>
            <a:fld id="{E2D188C3-FD31-44BD-A1B5-B66BBD04E76B}"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25"/>
          <p:cNvSpPr>
            <a:spLocks noChangeArrowheads="1"/>
          </p:cNvSpPr>
          <p:nvPr userDrawn="1"/>
        </p:nvSpPr>
        <p:spPr bwMode="auto">
          <a:xfrm>
            <a:off x="0" y="0"/>
            <a:ext cx="9144000" cy="2506663"/>
          </a:xfrm>
          <a:prstGeom prst="rect">
            <a:avLst/>
          </a:prstGeom>
          <a:solidFill>
            <a:srgbClr val="014C6D"/>
          </a:solidFill>
          <a:ln w="9525">
            <a:noFill/>
            <a:miter lim="800000"/>
            <a:headEnd/>
            <a:tailEnd/>
          </a:ln>
          <a:effectLst/>
        </p:spPr>
        <p:txBody>
          <a:bodyPr/>
          <a:lstStyle/>
          <a:p>
            <a:pPr>
              <a:spcBef>
                <a:spcPct val="50000"/>
              </a:spcBef>
              <a:buFontTx/>
              <a:buChar char="•"/>
              <a:defRPr/>
            </a:pPr>
            <a:endParaRPr lang="en-US" dirty="0">
              <a:cs typeface="Times New Roman" charset="0"/>
            </a:endParaRPr>
          </a:p>
        </p:txBody>
      </p:sp>
      <p:grpSp>
        <p:nvGrpSpPr>
          <p:cNvPr id="4" name="Group 1426"/>
          <p:cNvGrpSpPr>
            <a:grpSpLocks/>
          </p:cNvGrpSpPr>
          <p:nvPr userDrawn="1"/>
        </p:nvGrpSpPr>
        <p:grpSpPr bwMode="auto">
          <a:xfrm>
            <a:off x="384175" y="385763"/>
            <a:ext cx="2989263" cy="412750"/>
            <a:chOff x="257" y="242"/>
            <a:chExt cx="1674" cy="231"/>
          </a:xfrm>
        </p:grpSpPr>
        <p:sp>
          <p:nvSpPr>
            <p:cNvPr id="5" name="Freeform 1427"/>
            <p:cNvSpPr>
              <a:spLocks/>
            </p:cNvSpPr>
            <p:nvPr userDrawn="1"/>
          </p:nvSpPr>
          <p:spPr bwMode="auto">
            <a:xfrm>
              <a:off x="938" y="246"/>
              <a:ext cx="10" cy="219"/>
            </a:xfrm>
            <a:custGeom>
              <a:avLst/>
              <a:gdLst/>
              <a:ahLst/>
              <a:cxnLst>
                <a:cxn ang="0">
                  <a:pos x="0" y="2"/>
                </a:cxn>
                <a:cxn ang="0">
                  <a:pos x="0" y="106"/>
                </a:cxn>
                <a:cxn ang="0">
                  <a:pos x="2" y="109"/>
                </a:cxn>
                <a:cxn ang="0">
                  <a:pos x="5" y="106"/>
                </a:cxn>
                <a:cxn ang="0">
                  <a:pos x="5" y="2"/>
                </a:cxn>
                <a:cxn ang="0">
                  <a:pos x="2" y="0"/>
                </a:cxn>
                <a:cxn ang="0">
                  <a:pos x="0" y="2"/>
                </a:cxn>
              </a:cxnLst>
              <a:rect l="0" t="0" r="r" b="b"/>
              <a:pathLst>
                <a:path w="5" h="109">
                  <a:moveTo>
                    <a:pt x="0" y="2"/>
                  </a:moveTo>
                  <a:cubicBezTo>
                    <a:pt x="0" y="106"/>
                    <a:pt x="0" y="106"/>
                    <a:pt x="0" y="106"/>
                  </a:cubicBezTo>
                  <a:cubicBezTo>
                    <a:pt x="0" y="108"/>
                    <a:pt x="1" y="109"/>
                    <a:pt x="2" y="109"/>
                  </a:cubicBezTo>
                  <a:cubicBezTo>
                    <a:pt x="4" y="109"/>
                    <a:pt x="5" y="108"/>
                    <a:pt x="5" y="106"/>
                  </a:cubicBezTo>
                  <a:cubicBezTo>
                    <a:pt x="5" y="2"/>
                    <a:pt x="5" y="2"/>
                    <a:pt x="5" y="2"/>
                  </a:cubicBezTo>
                  <a:cubicBezTo>
                    <a:pt x="5" y="1"/>
                    <a:pt x="4" y="0"/>
                    <a:pt x="2" y="0"/>
                  </a:cubicBezTo>
                  <a:cubicBezTo>
                    <a:pt x="1" y="0"/>
                    <a:pt x="0" y="1"/>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 name="Rectangle 1428"/>
            <p:cNvSpPr>
              <a:spLocks noChangeArrowheads="1"/>
            </p:cNvSpPr>
            <p:nvPr userDrawn="1"/>
          </p:nvSpPr>
          <p:spPr bwMode="auto">
            <a:xfrm>
              <a:off x="492" y="248"/>
              <a:ext cx="68" cy="211"/>
            </a:xfrm>
            <a:prstGeom prst="rect">
              <a:avLst/>
            </a:prstGeom>
            <a:solidFill>
              <a:srgbClr val="FFFFFF"/>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7" name="Freeform 1429"/>
            <p:cNvSpPr>
              <a:spLocks/>
            </p:cNvSpPr>
            <p:nvPr userDrawn="1"/>
          </p:nvSpPr>
          <p:spPr bwMode="auto">
            <a:xfrm>
              <a:off x="582" y="248"/>
              <a:ext cx="148" cy="211"/>
            </a:xfrm>
            <a:custGeom>
              <a:avLst/>
              <a:gdLst/>
              <a:ahLst/>
              <a:cxnLst>
                <a:cxn ang="0">
                  <a:pos x="0" y="0"/>
                </a:cxn>
                <a:cxn ang="0">
                  <a:pos x="150" y="0"/>
                </a:cxn>
                <a:cxn ang="0">
                  <a:pos x="150" y="52"/>
                </a:cxn>
                <a:cxn ang="0">
                  <a:pos x="66" y="52"/>
                </a:cxn>
                <a:cxn ang="0">
                  <a:pos x="66" y="86"/>
                </a:cxn>
                <a:cxn ang="0">
                  <a:pos x="140" y="86"/>
                </a:cxn>
                <a:cxn ang="0">
                  <a:pos x="140" y="139"/>
                </a:cxn>
                <a:cxn ang="0">
                  <a:pos x="66" y="139"/>
                </a:cxn>
                <a:cxn ang="0">
                  <a:pos x="66" y="213"/>
                </a:cxn>
                <a:cxn ang="0">
                  <a:pos x="0" y="213"/>
                </a:cxn>
                <a:cxn ang="0">
                  <a:pos x="0" y="0"/>
                </a:cxn>
              </a:cxnLst>
              <a:rect l="0" t="0" r="r" b="b"/>
              <a:pathLst>
                <a:path w="150" h="213">
                  <a:moveTo>
                    <a:pt x="0" y="0"/>
                  </a:moveTo>
                  <a:lnTo>
                    <a:pt x="150" y="0"/>
                  </a:lnTo>
                  <a:lnTo>
                    <a:pt x="150" y="52"/>
                  </a:lnTo>
                  <a:lnTo>
                    <a:pt x="66" y="52"/>
                  </a:lnTo>
                  <a:lnTo>
                    <a:pt x="66" y="86"/>
                  </a:lnTo>
                  <a:lnTo>
                    <a:pt x="140" y="86"/>
                  </a:lnTo>
                  <a:lnTo>
                    <a:pt x="140" y="139"/>
                  </a:lnTo>
                  <a:lnTo>
                    <a:pt x="66" y="139"/>
                  </a:lnTo>
                  <a:lnTo>
                    <a:pt x="66" y="213"/>
                  </a:lnTo>
                  <a:lnTo>
                    <a:pt x="0" y="213"/>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 name="Freeform 1430"/>
            <p:cNvSpPr>
              <a:spLocks/>
            </p:cNvSpPr>
            <p:nvPr userDrawn="1"/>
          </p:nvSpPr>
          <p:spPr bwMode="auto">
            <a:xfrm>
              <a:off x="740" y="244"/>
              <a:ext cx="152" cy="221"/>
            </a:xfrm>
            <a:custGeom>
              <a:avLst/>
              <a:gdLst/>
              <a:ahLst/>
              <a:cxnLst>
                <a:cxn ang="0">
                  <a:pos x="76" y="106"/>
                </a:cxn>
                <a:cxn ang="0">
                  <a:pos x="52" y="110"/>
                </a:cxn>
                <a:cxn ang="0">
                  <a:pos x="0" y="54"/>
                </a:cxn>
                <a:cxn ang="0">
                  <a:pos x="52" y="0"/>
                </a:cxn>
                <a:cxn ang="0">
                  <a:pos x="76" y="4"/>
                </a:cxn>
                <a:cxn ang="0">
                  <a:pos x="76" y="32"/>
                </a:cxn>
                <a:cxn ang="0">
                  <a:pos x="59" y="28"/>
                </a:cxn>
                <a:cxn ang="0">
                  <a:pos x="34" y="54"/>
                </a:cxn>
                <a:cxn ang="0">
                  <a:pos x="58" y="82"/>
                </a:cxn>
                <a:cxn ang="0">
                  <a:pos x="76" y="78"/>
                </a:cxn>
                <a:cxn ang="0">
                  <a:pos x="76" y="106"/>
                </a:cxn>
              </a:cxnLst>
              <a:rect l="0" t="0" r="r" b="b"/>
              <a:pathLst>
                <a:path w="76" h="110">
                  <a:moveTo>
                    <a:pt x="76" y="106"/>
                  </a:moveTo>
                  <a:cubicBezTo>
                    <a:pt x="70" y="108"/>
                    <a:pt x="61" y="110"/>
                    <a:pt x="52" y="110"/>
                  </a:cubicBezTo>
                  <a:cubicBezTo>
                    <a:pt x="23" y="110"/>
                    <a:pt x="0" y="91"/>
                    <a:pt x="0" y="54"/>
                  </a:cubicBezTo>
                  <a:cubicBezTo>
                    <a:pt x="0" y="18"/>
                    <a:pt x="24" y="0"/>
                    <a:pt x="52" y="0"/>
                  </a:cubicBezTo>
                  <a:cubicBezTo>
                    <a:pt x="61" y="0"/>
                    <a:pt x="67" y="2"/>
                    <a:pt x="76" y="4"/>
                  </a:cubicBezTo>
                  <a:cubicBezTo>
                    <a:pt x="76" y="32"/>
                    <a:pt x="76" y="32"/>
                    <a:pt x="76" y="32"/>
                  </a:cubicBezTo>
                  <a:cubicBezTo>
                    <a:pt x="70" y="29"/>
                    <a:pt x="65" y="28"/>
                    <a:pt x="59" y="28"/>
                  </a:cubicBezTo>
                  <a:cubicBezTo>
                    <a:pt x="45" y="28"/>
                    <a:pt x="34" y="37"/>
                    <a:pt x="34" y="54"/>
                  </a:cubicBezTo>
                  <a:cubicBezTo>
                    <a:pt x="34" y="72"/>
                    <a:pt x="44" y="82"/>
                    <a:pt x="58" y="82"/>
                  </a:cubicBezTo>
                  <a:cubicBezTo>
                    <a:pt x="64" y="82"/>
                    <a:pt x="70" y="80"/>
                    <a:pt x="76" y="78"/>
                  </a:cubicBezTo>
                  <a:lnTo>
                    <a:pt x="76" y="106"/>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 name="Rectangle 1431"/>
            <p:cNvSpPr>
              <a:spLocks noChangeArrowheads="1"/>
            </p:cNvSpPr>
            <p:nvPr userDrawn="1"/>
          </p:nvSpPr>
          <p:spPr bwMode="auto">
            <a:xfrm>
              <a:off x="994" y="246"/>
              <a:ext cx="16" cy="64"/>
            </a:xfrm>
            <a:prstGeom prst="rect">
              <a:avLst/>
            </a:prstGeom>
            <a:solidFill>
              <a:srgbClr val="FFFFFF"/>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10" name="Freeform 1432"/>
            <p:cNvSpPr>
              <a:spLocks/>
            </p:cNvSpPr>
            <p:nvPr userDrawn="1"/>
          </p:nvSpPr>
          <p:spPr bwMode="auto">
            <a:xfrm>
              <a:off x="1022"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 name="Freeform 1433"/>
            <p:cNvSpPr>
              <a:spLocks/>
            </p:cNvSpPr>
            <p:nvPr userDrawn="1"/>
          </p:nvSpPr>
          <p:spPr bwMode="auto">
            <a:xfrm>
              <a:off x="1078" y="248"/>
              <a:ext cx="36" cy="64"/>
            </a:xfrm>
            <a:custGeom>
              <a:avLst/>
              <a:gdLst/>
              <a:ahLst/>
              <a:cxnLst>
                <a:cxn ang="0">
                  <a:pos x="0" y="7"/>
                </a:cxn>
                <a:cxn ang="0">
                  <a:pos x="4" y="7"/>
                </a:cxn>
                <a:cxn ang="0">
                  <a:pos x="4" y="2"/>
                </a:cxn>
                <a:cxn ang="0">
                  <a:pos x="13" y="0"/>
                </a:cxn>
                <a:cxn ang="0">
                  <a:pos x="13" y="7"/>
                </a:cxn>
                <a:cxn ang="0">
                  <a:pos x="18" y="7"/>
                </a:cxn>
                <a:cxn ang="0">
                  <a:pos x="18" y="13"/>
                </a:cxn>
                <a:cxn ang="0">
                  <a:pos x="13" y="13"/>
                </a:cxn>
                <a:cxn ang="0">
                  <a:pos x="13" y="22"/>
                </a:cxn>
                <a:cxn ang="0">
                  <a:pos x="16" y="26"/>
                </a:cxn>
                <a:cxn ang="0">
                  <a:pos x="18" y="26"/>
                </a:cxn>
                <a:cxn ang="0">
                  <a:pos x="19" y="31"/>
                </a:cxn>
                <a:cxn ang="0">
                  <a:pos x="13" y="32"/>
                </a:cxn>
                <a:cxn ang="0">
                  <a:pos x="4" y="23"/>
                </a:cxn>
                <a:cxn ang="0">
                  <a:pos x="4" y="13"/>
                </a:cxn>
                <a:cxn ang="0">
                  <a:pos x="0" y="13"/>
                </a:cxn>
                <a:cxn ang="0">
                  <a:pos x="0" y="7"/>
                </a:cxn>
              </a:cxnLst>
              <a:rect l="0" t="0" r="r" b="b"/>
              <a:pathLst>
                <a:path w="19" h="32">
                  <a:moveTo>
                    <a:pt x="0" y="7"/>
                  </a:moveTo>
                  <a:cubicBezTo>
                    <a:pt x="4" y="7"/>
                    <a:pt x="4" y="7"/>
                    <a:pt x="4" y="7"/>
                  </a:cubicBezTo>
                  <a:cubicBezTo>
                    <a:pt x="4" y="2"/>
                    <a:pt x="4" y="2"/>
                    <a:pt x="4" y="2"/>
                  </a:cubicBezTo>
                  <a:cubicBezTo>
                    <a:pt x="13" y="0"/>
                    <a:pt x="13" y="0"/>
                    <a:pt x="13" y="0"/>
                  </a:cubicBezTo>
                  <a:cubicBezTo>
                    <a:pt x="13" y="7"/>
                    <a:pt x="13" y="7"/>
                    <a:pt x="13" y="7"/>
                  </a:cubicBezTo>
                  <a:cubicBezTo>
                    <a:pt x="18" y="7"/>
                    <a:pt x="18" y="7"/>
                    <a:pt x="18" y="7"/>
                  </a:cubicBezTo>
                  <a:cubicBezTo>
                    <a:pt x="18" y="13"/>
                    <a:pt x="18" y="13"/>
                    <a:pt x="18" y="13"/>
                  </a:cubicBezTo>
                  <a:cubicBezTo>
                    <a:pt x="13" y="13"/>
                    <a:pt x="13" y="13"/>
                    <a:pt x="13" y="13"/>
                  </a:cubicBezTo>
                  <a:cubicBezTo>
                    <a:pt x="13" y="22"/>
                    <a:pt x="13" y="22"/>
                    <a:pt x="13" y="22"/>
                  </a:cubicBezTo>
                  <a:cubicBezTo>
                    <a:pt x="13" y="25"/>
                    <a:pt x="13" y="26"/>
                    <a:pt x="16" y="26"/>
                  </a:cubicBezTo>
                  <a:cubicBezTo>
                    <a:pt x="17" y="26"/>
                    <a:pt x="18" y="26"/>
                    <a:pt x="18" y="26"/>
                  </a:cubicBezTo>
                  <a:cubicBezTo>
                    <a:pt x="19" y="31"/>
                    <a:pt x="19" y="31"/>
                    <a:pt x="19" y="31"/>
                  </a:cubicBezTo>
                  <a:cubicBezTo>
                    <a:pt x="17" y="31"/>
                    <a:pt x="16" y="32"/>
                    <a:pt x="13" y="32"/>
                  </a:cubicBezTo>
                  <a:cubicBezTo>
                    <a:pt x="6" y="32"/>
                    <a:pt x="4" y="29"/>
                    <a:pt x="4" y="23"/>
                  </a:cubicBezTo>
                  <a:cubicBezTo>
                    <a:pt x="4" y="13"/>
                    <a:pt x="4" y="13"/>
                    <a:pt x="4" y="13"/>
                  </a:cubicBezTo>
                  <a:cubicBezTo>
                    <a:pt x="0" y="13"/>
                    <a:pt x="0" y="13"/>
                    <a:pt x="0" y="13"/>
                  </a:cubicBezTo>
                  <a:lnTo>
                    <a:pt x="0" y="7"/>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 name="Freeform 1434"/>
            <p:cNvSpPr>
              <a:spLocks noEditPoints="1"/>
            </p:cNvSpPr>
            <p:nvPr userDrawn="1"/>
          </p:nvSpPr>
          <p:spPr bwMode="auto">
            <a:xfrm>
              <a:off x="1118" y="262"/>
              <a:ext cx="52" cy="50"/>
            </a:xfrm>
            <a:custGeom>
              <a:avLst/>
              <a:gdLst/>
              <a:ahLst/>
              <a:cxnLst>
                <a:cxn ang="0">
                  <a:pos x="9" y="15"/>
                </a:cxn>
                <a:cxn ang="0">
                  <a:pos x="16" y="19"/>
                </a:cxn>
                <a:cxn ang="0">
                  <a:pos x="23" y="17"/>
                </a:cxn>
                <a:cxn ang="0">
                  <a:pos x="23" y="23"/>
                </a:cxn>
                <a:cxn ang="0">
                  <a:pos x="14" y="25"/>
                </a:cxn>
                <a:cxn ang="0">
                  <a:pos x="0" y="12"/>
                </a:cxn>
                <a:cxn ang="0">
                  <a:pos x="13" y="0"/>
                </a:cxn>
                <a:cxn ang="0">
                  <a:pos x="25" y="13"/>
                </a:cxn>
                <a:cxn ang="0">
                  <a:pos x="25" y="15"/>
                </a:cxn>
                <a:cxn ang="0">
                  <a:pos x="9" y="15"/>
                </a:cxn>
                <a:cxn ang="0">
                  <a:pos x="18" y="10"/>
                </a:cxn>
                <a:cxn ang="0">
                  <a:pos x="13" y="5"/>
                </a:cxn>
                <a:cxn ang="0">
                  <a:pos x="9" y="10"/>
                </a:cxn>
                <a:cxn ang="0">
                  <a:pos x="18" y="10"/>
                </a:cxn>
              </a:cxnLst>
              <a:rect l="0" t="0" r="r" b="b"/>
              <a:pathLst>
                <a:path w="25" h="25">
                  <a:moveTo>
                    <a:pt x="9" y="15"/>
                  </a:moveTo>
                  <a:cubicBezTo>
                    <a:pt x="9" y="18"/>
                    <a:pt x="12" y="19"/>
                    <a:pt x="16" y="19"/>
                  </a:cubicBezTo>
                  <a:cubicBezTo>
                    <a:pt x="18" y="19"/>
                    <a:pt x="20" y="19"/>
                    <a:pt x="23" y="17"/>
                  </a:cubicBezTo>
                  <a:cubicBezTo>
                    <a:pt x="23" y="23"/>
                    <a:pt x="23" y="23"/>
                    <a:pt x="23" y="23"/>
                  </a:cubicBezTo>
                  <a:cubicBezTo>
                    <a:pt x="20" y="24"/>
                    <a:pt x="17" y="25"/>
                    <a:pt x="14" y="25"/>
                  </a:cubicBezTo>
                  <a:cubicBezTo>
                    <a:pt x="6" y="25"/>
                    <a:pt x="0" y="20"/>
                    <a:pt x="0" y="12"/>
                  </a:cubicBezTo>
                  <a:cubicBezTo>
                    <a:pt x="0" y="4"/>
                    <a:pt x="6" y="0"/>
                    <a:pt x="13" y="0"/>
                  </a:cubicBezTo>
                  <a:cubicBezTo>
                    <a:pt x="22" y="0"/>
                    <a:pt x="25" y="6"/>
                    <a:pt x="25" y="13"/>
                  </a:cubicBezTo>
                  <a:cubicBezTo>
                    <a:pt x="25" y="15"/>
                    <a:pt x="25" y="15"/>
                    <a:pt x="25" y="15"/>
                  </a:cubicBezTo>
                  <a:lnTo>
                    <a:pt x="9" y="15"/>
                  </a:lnTo>
                  <a:close/>
                  <a:moveTo>
                    <a:pt x="18" y="10"/>
                  </a:moveTo>
                  <a:cubicBezTo>
                    <a:pt x="18" y="7"/>
                    <a:pt x="16" y="5"/>
                    <a:pt x="13" y="5"/>
                  </a:cubicBezTo>
                  <a:cubicBezTo>
                    <a:pt x="10" y="5"/>
                    <a:pt x="9" y="7"/>
                    <a:pt x="9" y="10"/>
                  </a:cubicBezTo>
                  <a:lnTo>
                    <a:pt x="18" y="1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3" name="Freeform 1435"/>
            <p:cNvSpPr>
              <a:spLocks/>
            </p:cNvSpPr>
            <p:nvPr userDrawn="1"/>
          </p:nvSpPr>
          <p:spPr bwMode="auto">
            <a:xfrm>
              <a:off x="1176" y="262"/>
              <a:ext cx="34" cy="48"/>
            </a:xfrm>
            <a:custGeom>
              <a:avLst/>
              <a:gdLst/>
              <a:ahLst/>
              <a:cxnLst>
                <a:cxn ang="0">
                  <a:pos x="17" y="7"/>
                </a:cxn>
                <a:cxn ang="0">
                  <a:pos x="14" y="7"/>
                </a:cxn>
                <a:cxn ang="0">
                  <a:pos x="8" y="14"/>
                </a:cxn>
                <a:cxn ang="0">
                  <a:pos x="8" y="24"/>
                </a:cxn>
                <a:cxn ang="0">
                  <a:pos x="0" y="24"/>
                </a:cxn>
                <a:cxn ang="0">
                  <a:pos x="0" y="0"/>
                </a:cxn>
                <a:cxn ang="0">
                  <a:pos x="7" y="0"/>
                </a:cxn>
                <a:cxn ang="0">
                  <a:pos x="7" y="5"/>
                </a:cxn>
                <a:cxn ang="0">
                  <a:pos x="8" y="5"/>
                </a:cxn>
                <a:cxn ang="0">
                  <a:pos x="15" y="0"/>
                </a:cxn>
                <a:cxn ang="0">
                  <a:pos x="17" y="0"/>
                </a:cxn>
                <a:cxn ang="0">
                  <a:pos x="17" y="7"/>
                </a:cxn>
              </a:cxnLst>
              <a:rect l="0" t="0" r="r" b="b"/>
              <a:pathLst>
                <a:path w="17" h="24">
                  <a:moveTo>
                    <a:pt x="17" y="7"/>
                  </a:moveTo>
                  <a:cubicBezTo>
                    <a:pt x="16" y="7"/>
                    <a:pt x="15" y="7"/>
                    <a:pt x="14" y="7"/>
                  </a:cubicBezTo>
                  <a:cubicBezTo>
                    <a:pt x="10" y="7"/>
                    <a:pt x="8" y="10"/>
                    <a:pt x="8" y="14"/>
                  </a:cubicBezTo>
                  <a:cubicBezTo>
                    <a:pt x="8" y="24"/>
                    <a:pt x="8" y="24"/>
                    <a:pt x="8" y="24"/>
                  </a:cubicBezTo>
                  <a:cubicBezTo>
                    <a:pt x="0" y="24"/>
                    <a:pt x="0" y="24"/>
                    <a:pt x="0" y="24"/>
                  </a:cubicBezTo>
                  <a:cubicBezTo>
                    <a:pt x="0" y="0"/>
                    <a:pt x="0" y="0"/>
                    <a:pt x="0" y="0"/>
                  </a:cubicBezTo>
                  <a:cubicBezTo>
                    <a:pt x="7" y="0"/>
                    <a:pt x="7" y="0"/>
                    <a:pt x="7" y="0"/>
                  </a:cubicBezTo>
                  <a:cubicBezTo>
                    <a:pt x="7" y="5"/>
                    <a:pt x="7" y="5"/>
                    <a:pt x="7"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4" name="Freeform 1436"/>
            <p:cNvSpPr>
              <a:spLocks/>
            </p:cNvSpPr>
            <p:nvPr userDrawn="1"/>
          </p:nvSpPr>
          <p:spPr bwMode="auto">
            <a:xfrm>
              <a:off x="1218"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 name="Freeform 1437"/>
            <p:cNvSpPr>
              <a:spLocks noEditPoints="1"/>
            </p:cNvSpPr>
            <p:nvPr userDrawn="1"/>
          </p:nvSpPr>
          <p:spPr bwMode="auto">
            <a:xfrm>
              <a:off x="1274"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1" y="19"/>
                </a:cxn>
                <a:cxn ang="0">
                  <a:pos x="17" y="14"/>
                </a:cxn>
                <a:cxn ang="0">
                  <a:pos x="13" y="14"/>
                </a:cxn>
                <a:cxn ang="0">
                  <a:pos x="8" y="17"/>
                </a:cxn>
                <a:cxn ang="0">
                  <a:pos x="11"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8"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1" y="19"/>
                  </a:moveTo>
                  <a:cubicBezTo>
                    <a:pt x="15" y="19"/>
                    <a:pt x="17" y="16"/>
                    <a:pt x="17" y="14"/>
                  </a:cubicBezTo>
                  <a:cubicBezTo>
                    <a:pt x="16" y="14"/>
                    <a:pt x="14" y="14"/>
                    <a:pt x="13" y="14"/>
                  </a:cubicBezTo>
                  <a:cubicBezTo>
                    <a:pt x="10" y="14"/>
                    <a:pt x="8" y="14"/>
                    <a:pt x="8" y="17"/>
                  </a:cubicBezTo>
                  <a:cubicBezTo>
                    <a:pt x="8" y="18"/>
                    <a:pt x="10" y="19"/>
                    <a:pt x="11" y="19"/>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6" name="Freeform 1438"/>
            <p:cNvSpPr>
              <a:spLocks/>
            </p:cNvSpPr>
            <p:nvPr userDrawn="1"/>
          </p:nvSpPr>
          <p:spPr bwMode="auto">
            <a:xfrm>
              <a:off x="1328" y="248"/>
              <a:ext cx="36" cy="64"/>
            </a:xfrm>
            <a:custGeom>
              <a:avLst/>
              <a:gdLst/>
              <a:ahLst/>
              <a:cxnLst>
                <a:cxn ang="0">
                  <a:pos x="0" y="7"/>
                </a:cxn>
                <a:cxn ang="0">
                  <a:pos x="5" y="7"/>
                </a:cxn>
                <a:cxn ang="0">
                  <a:pos x="5" y="2"/>
                </a:cxn>
                <a:cxn ang="0">
                  <a:pos x="13" y="0"/>
                </a:cxn>
                <a:cxn ang="0">
                  <a:pos x="13" y="7"/>
                </a:cxn>
                <a:cxn ang="0">
                  <a:pos x="19" y="7"/>
                </a:cxn>
                <a:cxn ang="0">
                  <a:pos x="19" y="13"/>
                </a:cxn>
                <a:cxn ang="0">
                  <a:pos x="13" y="13"/>
                </a:cxn>
                <a:cxn ang="0">
                  <a:pos x="13" y="22"/>
                </a:cxn>
                <a:cxn ang="0">
                  <a:pos x="16" y="26"/>
                </a:cxn>
                <a:cxn ang="0">
                  <a:pos x="19" y="26"/>
                </a:cxn>
                <a:cxn ang="0">
                  <a:pos x="19" y="31"/>
                </a:cxn>
                <a:cxn ang="0">
                  <a:pos x="14" y="32"/>
                </a:cxn>
                <a:cxn ang="0">
                  <a:pos x="5" y="23"/>
                </a:cxn>
                <a:cxn ang="0">
                  <a:pos x="5" y="13"/>
                </a:cxn>
                <a:cxn ang="0">
                  <a:pos x="0" y="13"/>
                </a:cxn>
                <a:cxn ang="0">
                  <a:pos x="0" y="7"/>
                </a:cxn>
              </a:cxnLst>
              <a:rect l="0" t="0" r="r" b="b"/>
              <a:pathLst>
                <a:path w="19" h="32">
                  <a:moveTo>
                    <a:pt x="0" y="7"/>
                  </a:moveTo>
                  <a:cubicBezTo>
                    <a:pt x="5" y="7"/>
                    <a:pt x="5" y="7"/>
                    <a:pt x="5" y="7"/>
                  </a:cubicBezTo>
                  <a:cubicBezTo>
                    <a:pt x="5" y="2"/>
                    <a:pt x="5" y="2"/>
                    <a:pt x="5" y="2"/>
                  </a:cubicBezTo>
                  <a:cubicBezTo>
                    <a:pt x="13" y="0"/>
                    <a:pt x="13" y="0"/>
                    <a:pt x="13" y="0"/>
                  </a:cubicBezTo>
                  <a:cubicBezTo>
                    <a:pt x="13" y="7"/>
                    <a:pt x="13" y="7"/>
                    <a:pt x="13" y="7"/>
                  </a:cubicBezTo>
                  <a:cubicBezTo>
                    <a:pt x="19" y="7"/>
                    <a:pt x="19" y="7"/>
                    <a:pt x="19" y="7"/>
                  </a:cubicBezTo>
                  <a:cubicBezTo>
                    <a:pt x="19" y="13"/>
                    <a:pt x="19" y="13"/>
                    <a:pt x="19" y="13"/>
                  </a:cubicBezTo>
                  <a:cubicBezTo>
                    <a:pt x="13" y="13"/>
                    <a:pt x="13" y="13"/>
                    <a:pt x="13" y="13"/>
                  </a:cubicBezTo>
                  <a:cubicBezTo>
                    <a:pt x="13" y="22"/>
                    <a:pt x="13" y="22"/>
                    <a:pt x="13" y="22"/>
                  </a:cubicBezTo>
                  <a:cubicBezTo>
                    <a:pt x="13" y="25"/>
                    <a:pt x="14" y="26"/>
                    <a:pt x="16" y="26"/>
                  </a:cubicBezTo>
                  <a:cubicBezTo>
                    <a:pt x="17" y="26"/>
                    <a:pt x="18" y="26"/>
                    <a:pt x="19" y="26"/>
                  </a:cubicBezTo>
                  <a:cubicBezTo>
                    <a:pt x="19" y="31"/>
                    <a:pt x="19" y="31"/>
                    <a:pt x="19" y="31"/>
                  </a:cubicBezTo>
                  <a:cubicBezTo>
                    <a:pt x="17" y="31"/>
                    <a:pt x="16" y="32"/>
                    <a:pt x="14" y="32"/>
                  </a:cubicBezTo>
                  <a:cubicBezTo>
                    <a:pt x="6" y="32"/>
                    <a:pt x="5" y="29"/>
                    <a:pt x="5" y="23"/>
                  </a:cubicBezTo>
                  <a:cubicBezTo>
                    <a:pt x="5" y="13"/>
                    <a:pt x="5" y="13"/>
                    <a:pt x="5" y="13"/>
                  </a:cubicBezTo>
                  <a:cubicBezTo>
                    <a:pt x="0" y="13"/>
                    <a:pt x="0" y="13"/>
                    <a:pt x="0" y="13"/>
                  </a:cubicBezTo>
                  <a:lnTo>
                    <a:pt x="0" y="7"/>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 name="Freeform 1439"/>
            <p:cNvSpPr>
              <a:spLocks noEditPoints="1"/>
            </p:cNvSpPr>
            <p:nvPr userDrawn="1"/>
          </p:nvSpPr>
          <p:spPr bwMode="auto">
            <a:xfrm>
              <a:off x="1374" y="244"/>
              <a:ext cx="16" cy="68"/>
            </a:xfrm>
            <a:custGeom>
              <a:avLst/>
              <a:gdLst/>
              <a:ahLst/>
              <a:cxnLst>
                <a:cxn ang="0">
                  <a:pos x="16" y="12"/>
                </a:cxn>
                <a:cxn ang="0">
                  <a:pos x="0" y="12"/>
                </a:cxn>
                <a:cxn ang="0">
                  <a:pos x="0" y="0"/>
                </a:cxn>
                <a:cxn ang="0">
                  <a:pos x="16" y="0"/>
                </a:cxn>
                <a:cxn ang="0">
                  <a:pos x="16" y="12"/>
                </a:cxn>
                <a:cxn ang="0">
                  <a:pos x="0" y="18"/>
                </a:cxn>
                <a:cxn ang="0">
                  <a:pos x="16" y="18"/>
                </a:cxn>
                <a:cxn ang="0">
                  <a:pos x="16" y="66"/>
                </a:cxn>
                <a:cxn ang="0">
                  <a:pos x="0" y="66"/>
                </a:cxn>
                <a:cxn ang="0">
                  <a:pos x="0" y="18"/>
                </a:cxn>
              </a:cxnLst>
              <a:rect l="0" t="0" r="r" b="b"/>
              <a:pathLst>
                <a:path w="16" h="66">
                  <a:moveTo>
                    <a:pt x="16" y="12"/>
                  </a:moveTo>
                  <a:lnTo>
                    <a:pt x="0" y="12"/>
                  </a:lnTo>
                  <a:lnTo>
                    <a:pt x="0" y="0"/>
                  </a:lnTo>
                  <a:lnTo>
                    <a:pt x="16" y="0"/>
                  </a:lnTo>
                  <a:lnTo>
                    <a:pt x="16" y="12"/>
                  </a:lnTo>
                  <a:close/>
                  <a:moveTo>
                    <a:pt x="0" y="18"/>
                  </a:moveTo>
                  <a:lnTo>
                    <a:pt x="16" y="18"/>
                  </a:lnTo>
                  <a:lnTo>
                    <a:pt x="16" y="66"/>
                  </a:lnTo>
                  <a:lnTo>
                    <a:pt x="0" y="66"/>
                  </a:lnTo>
                  <a:lnTo>
                    <a:pt x="0" y="18"/>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 name="Freeform 1440"/>
            <p:cNvSpPr>
              <a:spLocks noEditPoints="1"/>
            </p:cNvSpPr>
            <p:nvPr userDrawn="1"/>
          </p:nvSpPr>
          <p:spPr bwMode="auto">
            <a:xfrm>
              <a:off x="1398" y="262"/>
              <a:ext cx="60" cy="50"/>
            </a:xfrm>
            <a:custGeom>
              <a:avLst/>
              <a:gdLst/>
              <a:ahLst/>
              <a:cxnLst>
                <a:cxn ang="0">
                  <a:pos x="0" y="12"/>
                </a:cxn>
                <a:cxn ang="0">
                  <a:pos x="14" y="0"/>
                </a:cxn>
                <a:cxn ang="0">
                  <a:pos x="28" y="12"/>
                </a:cxn>
                <a:cxn ang="0">
                  <a:pos x="14" y="25"/>
                </a:cxn>
                <a:cxn ang="0">
                  <a:pos x="0" y="12"/>
                </a:cxn>
                <a:cxn ang="0">
                  <a:pos x="20" y="12"/>
                </a:cxn>
                <a:cxn ang="0">
                  <a:pos x="14" y="6"/>
                </a:cxn>
                <a:cxn ang="0">
                  <a:pos x="9" y="12"/>
                </a:cxn>
                <a:cxn ang="0">
                  <a:pos x="14" y="19"/>
                </a:cxn>
                <a:cxn ang="0">
                  <a:pos x="20" y="12"/>
                </a:cxn>
              </a:cxnLst>
              <a:rect l="0" t="0" r="r" b="b"/>
              <a:pathLst>
                <a:path w="28" h="25">
                  <a:moveTo>
                    <a:pt x="0" y="12"/>
                  </a:moveTo>
                  <a:cubicBezTo>
                    <a:pt x="0" y="4"/>
                    <a:pt x="6" y="0"/>
                    <a:pt x="14" y="0"/>
                  </a:cubicBezTo>
                  <a:cubicBezTo>
                    <a:pt x="22" y="0"/>
                    <a:pt x="28" y="4"/>
                    <a:pt x="28" y="12"/>
                  </a:cubicBezTo>
                  <a:cubicBezTo>
                    <a:pt x="28" y="20"/>
                    <a:pt x="22" y="25"/>
                    <a:pt x="14" y="25"/>
                  </a:cubicBezTo>
                  <a:cubicBezTo>
                    <a:pt x="6" y="25"/>
                    <a:pt x="0" y="20"/>
                    <a:pt x="0" y="12"/>
                  </a:cubicBezTo>
                  <a:close/>
                  <a:moveTo>
                    <a:pt x="20" y="12"/>
                  </a:moveTo>
                  <a:cubicBezTo>
                    <a:pt x="20" y="9"/>
                    <a:pt x="18" y="6"/>
                    <a:pt x="14" y="6"/>
                  </a:cubicBezTo>
                  <a:cubicBezTo>
                    <a:pt x="11" y="6"/>
                    <a:pt x="9" y="9"/>
                    <a:pt x="9" y="12"/>
                  </a:cubicBezTo>
                  <a:cubicBezTo>
                    <a:pt x="9" y="16"/>
                    <a:pt x="11" y="19"/>
                    <a:pt x="14" y="19"/>
                  </a:cubicBezTo>
                  <a:cubicBezTo>
                    <a:pt x="18" y="19"/>
                    <a:pt x="20" y="16"/>
                    <a:pt x="20" y="12"/>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 name="Freeform 1441"/>
            <p:cNvSpPr>
              <a:spLocks/>
            </p:cNvSpPr>
            <p:nvPr userDrawn="1"/>
          </p:nvSpPr>
          <p:spPr bwMode="auto">
            <a:xfrm>
              <a:off x="1463"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0" name="Freeform 1442"/>
            <p:cNvSpPr>
              <a:spLocks noEditPoints="1"/>
            </p:cNvSpPr>
            <p:nvPr userDrawn="1"/>
          </p:nvSpPr>
          <p:spPr bwMode="auto">
            <a:xfrm>
              <a:off x="1519"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2" y="19"/>
                </a:cxn>
                <a:cxn ang="0">
                  <a:pos x="17" y="14"/>
                </a:cxn>
                <a:cxn ang="0">
                  <a:pos x="13" y="14"/>
                </a:cxn>
                <a:cxn ang="0">
                  <a:pos x="8" y="17"/>
                </a:cxn>
                <a:cxn ang="0">
                  <a:pos x="12"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9"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2" y="19"/>
                  </a:moveTo>
                  <a:cubicBezTo>
                    <a:pt x="15" y="19"/>
                    <a:pt x="17" y="16"/>
                    <a:pt x="17" y="14"/>
                  </a:cubicBezTo>
                  <a:cubicBezTo>
                    <a:pt x="16" y="14"/>
                    <a:pt x="14" y="14"/>
                    <a:pt x="13" y="14"/>
                  </a:cubicBezTo>
                  <a:cubicBezTo>
                    <a:pt x="10" y="14"/>
                    <a:pt x="8" y="14"/>
                    <a:pt x="8" y="17"/>
                  </a:cubicBezTo>
                  <a:cubicBezTo>
                    <a:pt x="8" y="18"/>
                    <a:pt x="10" y="19"/>
                    <a:pt x="12" y="19"/>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 name="Rectangle 1443"/>
            <p:cNvSpPr>
              <a:spLocks noChangeArrowheads="1"/>
            </p:cNvSpPr>
            <p:nvPr userDrawn="1"/>
          </p:nvSpPr>
          <p:spPr bwMode="auto">
            <a:xfrm>
              <a:off x="1579" y="242"/>
              <a:ext cx="16" cy="6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22" name="Freeform 1444"/>
            <p:cNvSpPr>
              <a:spLocks/>
            </p:cNvSpPr>
            <p:nvPr userDrawn="1"/>
          </p:nvSpPr>
          <p:spPr bwMode="auto">
            <a:xfrm>
              <a:off x="994" y="334"/>
              <a:ext cx="42" cy="65"/>
            </a:xfrm>
            <a:custGeom>
              <a:avLst/>
              <a:gdLst/>
              <a:ahLst/>
              <a:cxnLst>
                <a:cxn ang="0">
                  <a:pos x="0" y="0"/>
                </a:cxn>
                <a:cxn ang="0">
                  <a:pos x="42" y="0"/>
                </a:cxn>
                <a:cxn ang="0">
                  <a:pos x="42" y="13"/>
                </a:cxn>
                <a:cxn ang="0">
                  <a:pos x="16" y="13"/>
                </a:cxn>
                <a:cxn ang="0">
                  <a:pos x="16" y="27"/>
                </a:cxn>
                <a:cxn ang="0">
                  <a:pos x="42" y="27"/>
                </a:cxn>
                <a:cxn ang="0">
                  <a:pos x="42" y="39"/>
                </a:cxn>
                <a:cxn ang="0">
                  <a:pos x="16" y="39"/>
                </a:cxn>
                <a:cxn ang="0">
                  <a:pos x="16" y="65"/>
                </a:cxn>
                <a:cxn ang="0">
                  <a:pos x="0" y="65"/>
                </a:cxn>
                <a:cxn ang="0">
                  <a:pos x="0" y="0"/>
                </a:cxn>
              </a:cxnLst>
              <a:rect l="0" t="0" r="r" b="b"/>
              <a:pathLst>
                <a:path w="42" h="65">
                  <a:moveTo>
                    <a:pt x="0" y="0"/>
                  </a:moveTo>
                  <a:lnTo>
                    <a:pt x="42" y="0"/>
                  </a:lnTo>
                  <a:lnTo>
                    <a:pt x="42" y="13"/>
                  </a:lnTo>
                  <a:lnTo>
                    <a:pt x="16" y="13"/>
                  </a:lnTo>
                  <a:lnTo>
                    <a:pt x="16" y="27"/>
                  </a:lnTo>
                  <a:lnTo>
                    <a:pt x="42" y="27"/>
                  </a:lnTo>
                  <a:lnTo>
                    <a:pt x="42" y="39"/>
                  </a:lnTo>
                  <a:lnTo>
                    <a:pt x="16" y="39"/>
                  </a:lnTo>
                  <a:lnTo>
                    <a:pt x="16" y="65"/>
                  </a:lnTo>
                  <a:lnTo>
                    <a:pt x="0" y="65"/>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 name="Freeform 1445"/>
            <p:cNvSpPr>
              <a:spLocks noEditPoints="1"/>
            </p:cNvSpPr>
            <p:nvPr userDrawn="1"/>
          </p:nvSpPr>
          <p:spPr bwMode="auto">
            <a:xfrm>
              <a:off x="1046" y="330"/>
              <a:ext cx="16" cy="69"/>
            </a:xfrm>
            <a:custGeom>
              <a:avLst/>
              <a:gdLst/>
              <a:ahLst/>
              <a:cxnLst>
                <a:cxn ang="0">
                  <a:pos x="16" y="13"/>
                </a:cxn>
                <a:cxn ang="0">
                  <a:pos x="0" y="13"/>
                </a:cxn>
                <a:cxn ang="0">
                  <a:pos x="0" y="0"/>
                </a:cxn>
                <a:cxn ang="0">
                  <a:pos x="16" y="0"/>
                </a:cxn>
                <a:cxn ang="0">
                  <a:pos x="16" y="13"/>
                </a:cxn>
                <a:cxn ang="0">
                  <a:pos x="0" y="21"/>
                </a:cxn>
                <a:cxn ang="0">
                  <a:pos x="16" y="21"/>
                </a:cxn>
                <a:cxn ang="0">
                  <a:pos x="16" y="69"/>
                </a:cxn>
                <a:cxn ang="0">
                  <a:pos x="0" y="69"/>
                </a:cxn>
                <a:cxn ang="0">
                  <a:pos x="0" y="21"/>
                </a:cxn>
              </a:cxnLst>
              <a:rect l="0" t="0" r="r" b="b"/>
              <a:pathLst>
                <a:path w="16" h="69">
                  <a:moveTo>
                    <a:pt x="16" y="13"/>
                  </a:moveTo>
                  <a:lnTo>
                    <a:pt x="0" y="13"/>
                  </a:lnTo>
                  <a:lnTo>
                    <a:pt x="0" y="0"/>
                  </a:lnTo>
                  <a:lnTo>
                    <a:pt x="16" y="0"/>
                  </a:lnTo>
                  <a:lnTo>
                    <a:pt x="16" y="13"/>
                  </a:lnTo>
                  <a:close/>
                  <a:moveTo>
                    <a:pt x="0" y="21"/>
                  </a:moveTo>
                  <a:lnTo>
                    <a:pt x="16" y="21"/>
                  </a:lnTo>
                  <a:lnTo>
                    <a:pt x="16" y="69"/>
                  </a:lnTo>
                  <a:lnTo>
                    <a:pt x="0" y="69"/>
                  </a:lnTo>
                  <a:lnTo>
                    <a:pt x="0" y="21"/>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 name="Freeform 1446"/>
            <p:cNvSpPr>
              <a:spLocks/>
            </p:cNvSpPr>
            <p:nvPr userDrawn="1"/>
          </p:nvSpPr>
          <p:spPr bwMode="auto">
            <a:xfrm>
              <a:off x="1072" y="349"/>
              <a:ext cx="52" cy="52"/>
            </a:xfrm>
            <a:custGeom>
              <a:avLst/>
              <a:gdLst/>
              <a:ahLst/>
              <a:cxnLst>
                <a:cxn ang="0">
                  <a:pos x="0" y="1"/>
                </a:cxn>
                <a:cxn ang="0">
                  <a:pos x="8" y="1"/>
                </a:cxn>
                <a:cxn ang="0">
                  <a:pos x="8" y="5"/>
                </a:cxn>
                <a:cxn ang="0">
                  <a:pos x="8" y="5"/>
                </a:cxn>
                <a:cxn ang="0">
                  <a:pos x="17" y="0"/>
                </a:cxn>
                <a:cxn ang="0">
                  <a:pos x="26" y="10"/>
                </a:cxn>
                <a:cxn ang="0">
                  <a:pos x="26" y="25"/>
                </a:cxn>
                <a:cxn ang="0">
                  <a:pos x="17" y="25"/>
                </a:cxn>
                <a:cxn ang="0">
                  <a:pos x="17" y="13"/>
                </a:cxn>
                <a:cxn ang="0">
                  <a:pos x="14" y="7"/>
                </a:cxn>
                <a:cxn ang="0">
                  <a:pos x="9" y="14"/>
                </a:cxn>
                <a:cxn ang="0">
                  <a:pos x="9"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10" y="2"/>
                    <a:pt x="13" y="0"/>
                    <a:pt x="17"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9" y="9"/>
                    <a:pt x="9" y="14"/>
                  </a:cubicBezTo>
                  <a:cubicBezTo>
                    <a:pt x="9" y="25"/>
                    <a:pt x="9" y="25"/>
                    <a:pt x="9"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5" name="Freeform 1447"/>
            <p:cNvSpPr>
              <a:spLocks noEditPoints="1"/>
            </p:cNvSpPr>
            <p:nvPr userDrawn="1"/>
          </p:nvSpPr>
          <p:spPr bwMode="auto">
            <a:xfrm>
              <a:off x="1130" y="349"/>
              <a:ext cx="48" cy="52"/>
            </a:xfrm>
            <a:custGeom>
              <a:avLst/>
              <a:gdLst/>
              <a:ahLst/>
              <a:cxnLst>
                <a:cxn ang="0">
                  <a:pos x="17" y="25"/>
                </a:cxn>
                <a:cxn ang="0">
                  <a:pos x="17" y="21"/>
                </a:cxn>
                <a:cxn ang="0">
                  <a:pos x="17"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7" y="21"/>
                    <a:pt x="17" y="21"/>
                    <a:pt x="17"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6"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6" name="Freeform 1448"/>
            <p:cNvSpPr>
              <a:spLocks/>
            </p:cNvSpPr>
            <p:nvPr userDrawn="1"/>
          </p:nvSpPr>
          <p:spPr bwMode="auto">
            <a:xfrm>
              <a:off x="1188" y="349"/>
              <a:ext cx="50" cy="52"/>
            </a:xfrm>
            <a:custGeom>
              <a:avLst/>
              <a:gdLst/>
              <a:ahLst/>
              <a:cxnLst>
                <a:cxn ang="0">
                  <a:pos x="0" y="1"/>
                </a:cxn>
                <a:cxn ang="0">
                  <a:pos x="7" y="1"/>
                </a:cxn>
                <a:cxn ang="0">
                  <a:pos x="7" y="5"/>
                </a:cxn>
                <a:cxn ang="0">
                  <a:pos x="7" y="5"/>
                </a:cxn>
                <a:cxn ang="0">
                  <a:pos x="16" y="0"/>
                </a:cxn>
                <a:cxn ang="0">
                  <a:pos x="25" y="10"/>
                </a:cxn>
                <a:cxn ang="0">
                  <a:pos x="25" y="25"/>
                </a:cxn>
                <a:cxn ang="0">
                  <a:pos x="17" y="25"/>
                </a:cxn>
                <a:cxn ang="0">
                  <a:pos x="17" y="13"/>
                </a:cxn>
                <a:cxn ang="0">
                  <a:pos x="13" y="7"/>
                </a:cxn>
                <a:cxn ang="0">
                  <a:pos x="8" y="14"/>
                </a:cxn>
                <a:cxn ang="0">
                  <a:pos x="8" y="25"/>
                </a:cxn>
                <a:cxn ang="0">
                  <a:pos x="0" y="25"/>
                </a:cxn>
                <a:cxn ang="0">
                  <a:pos x="0" y="1"/>
                </a:cxn>
              </a:cxnLst>
              <a:rect l="0" t="0" r="r" b="b"/>
              <a:pathLst>
                <a:path w="25" h="25">
                  <a:moveTo>
                    <a:pt x="0" y="1"/>
                  </a:moveTo>
                  <a:cubicBezTo>
                    <a:pt x="7" y="1"/>
                    <a:pt x="7" y="1"/>
                    <a:pt x="7" y="1"/>
                  </a:cubicBezTo>
                  <a:cubicBezTo>
                    <a:pt x="7" y="5"/>
                    <a:pt x="7" y="5"/>
                    <a:pt x="7" y="5"/>
                  </a:cubicBezTo>
                  <a:cubicBezTo>
                    <a:pt x="7" y="5"/>
                    <a:pt x="7" y="5"/>
                    <a:pt x="7" y="5"/>
                  </a:cubicBezTo>
                  <a:cubicBezTo>
                    <a:pt x="9" y="2"/>
                    <a:pt x="12" y="0"/>
                    <a:pt x="16" y="0"/>
                  </a:cubicBezTo>
                  <a:cubicBezTo>
                    <a:pt x="23" y="0"/>
                    <a:pt x="25" y="5"/>
                    <a:pt x="25" y="10"/>
                  </a:cubicBezTo>
                  <a:cubicBezTo>
                    <a:pt x="25" y="25"/>
                    <a:pt x="25" y="25"/>
                    <a:pt x="25" y="25"/>
                  </a:cubicBezTo>
                  <a:cubicBezTo>
                    <a:pt x="17" y="25"/>
                    <a:pt x="17" y="25"/>
                    <a:pt x="17" y="25"/>
                  </a:cubicBezTo>
                  <a:cubicBezTo>
                    <a:pt x="17" y="13"/>
                    <a:pt x="17" y="13"/>
                    <a:pt x="17" y="13"/>
                  </a:cubicBezTo>
                  <a:cubicBezTo>
                    <a:pt x="17" y="9"/>
                    <a:pt x="15" y="7"/>
                    <a:pt x="13"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7" name="Freeform 1449"/>
            <p:cNvSpPr>
              <a:spLocks/>
            </p:cNvSpPr>
            <p:nvPr userDrawn="1"/>
          </p:nvSpPr>
          <p:spPr bwMode="auto">
            <a:xfrm>
              <a:off x="1246" y="349"/>
              <a:ext cx="40" cy="52"/>
            </a:xfrm>
            <a:custGeom>
              <a:avLst/>
              <a:gdLst/>
              <a:ahLst/>
              <a:cxnLst>
                <a:cxn ang="0">
                  <a:pos x="19" y="8"/>
                </a:cxn>
                <a:cxn ang="0">
                  <a:pos x="14" y="6"/>
                </a:cxn>
                <a:cxn ang="0">
                  <a:pos x="8" y="13"/>
                </a:cxn>
                <a:cxn ang="0">
                  <a:pos x="15" y="19"/>
                </a:cxn>
                <a:cxn ang="0">
                  <a:pos x="20" y="18"/>
                </a:cxn>
                <a:cxn ang="0">
                  <a:pos x="20" y="24"/>
                </a:cxn>
                <a:cxn ang="0">
                  <a:pos x="13" y="25"/>
                </a:cxn>
                <a:cxn ang="0">
                  <a:pos x="0" y="13"/>
                </a:cxn>
                <a:cxn ang="0">
                  <a:pos x="13" y="0"/>
                </a:cxn>
                <a:cxn ang="0">
                  <a:pos x="20" y="1"/>
                </a:cxn>
                <a:cxn ang="0">
                  <a:pos x="19" y="8"/>
                </a:cxn>
              </a:cxnLst>
              <a:rect l="0" t="0" r="r" b="b"/>
              <a:pathLst>
                <a:path w="20" h="25">
                  <a:moveTo>
                    <a:pt x="19" y="8"/>
                  </a:moveTo>
                  <a:cubicBezTo>
                    <a:pt x="18" y="7"/>
                    <a:pt x="16" y="6"/>
                    <a:pt x="14" y="6"/>
                  </a:cubicBezTo>
                  <a:cubicBezTo>
                    <a:pt x="11" y="6"/>
                    <a:pt x="8" y="9"/>
                    <a:pt x="8" y="13"/>
                  </a:cubicBezTo>
                  <a:cubicBezTo>
                    <a:pt x="8" y="17"/>
                    <a:pt x="11" y="19"/>
                    <a:pt x="15" y="19"/>
                  </a:cubicBezTo>
                  <a:cubicBezTo>
                    <a:pt x="17" y="19"/>
                    <a:pt x="19" y="19"/>
                    <a:pt x="20" y="18"/>
                  </a:cubicBezTo>
                  <a:cubicBezTo>
                    <a:pt x="20" y="24"/>
                    <a:pt x="20" y="24"/>
                    <a:pt x="20" y="24"/>
                  </a:cubicBezTo>
                  <a:cubicBezTo>
                    <a:pt x="18" y="25"/>
                    <a:pt x="16" y="25"/>
                    <a:pt x="13" y="25"/>
                  </a:cubicBezTo>
                  <a:cubicBezTo>
                    <a:pt x="6" y="25"/>
                    <a:pt x="0" y="20"/>
                    <a:pt x="0" y="13"/>
                  </a:cubicBezTo>
                  <a:cubicBezTo>
                    <a:pt x="0" y="5"/>
                    <a:pt x="6" y="0"/>
                    <a:pt x="13" y="0"/>
                  </a:cubicBezTo>
                  <a:cubicBezTo>
                    <a:pt x="16" y="0"/>
                    <a:pt x="18" y="1"/>
                    <a:pt x="20" y="1"/>
                  </a:cubicBezTo>
                  <a:lnTo>
                    <a:pt x="19" y="8"/>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8" name="Freeform 1450"/>
            <p:cNvSpPr>
              <a:spLocks noEditPoints="1"/>
            </p:cNvSpPr>
            <p:nvPr userDrawn="1"/>
          </p:nvSpPr>
          <p:spPr bwMode="auto">
            <a:xfrm>
              <a:off x="1290" y="349"/>
              <a:ext cx="50" cy="52"/>
            </a:xfrm>
            <a:custGeom>
              <a:avLst/>
              <a:gdLst/>
              <a:ahLst/>
              <a:cxnLst>
                <a:cxn ang="0">
                  <a:pos x="8" y="15"/>
                </a:cxn>
                <a:cxn ang="0">
                  <a:pos x="15" y="20"/>
                </a:cxn>
                <a:cxn ang="0">
                  <a:pos x="23" y="18"/>
                </a:cxn>
                <a:cxn ang="0">
                  <a:pos x="23" y="24"/>
                </a:cxn>
                <a:cxn ang="0">
                  <a:pos x="14" y="25"/>
                </a:cxn>
                <a:cxn ang="0">
                  <a:pos x="0" y="13"/>
                </a:cxn>
                <a:cxn ang="0">
                  <a:pos x="13" y="0"/>
                </a:cxn>
                <a:cxn ang="0">
                  <a:pos x="25" y="14"/>
                </a:cxn>
                <a:cxn ang="0">
                  <a:pos x="25" y="15"/>
                </a:cxn>
                <a:cxn ang="0">
                  <a:pos x="8" y="15"/>
                </a:cxn>
                <a:cxn ang="0">
                  <a:pos x="17" y="10"/>
                </a:cxn>
                <a:cxn ang="0">
                  <a:pos x="13" y="5"/>
                </a:cxn>
                <a:cxn ang="0">
                  <a:pos x="8" y="10"/>
                </a:cxn>
                <a:cxn ang="0">
                  <a:pos x="17" y="10"/>
                </a:cxn>
              </a:cxnLst>
              <a:rect l="0" t="0" r="r" b="b"/>
              <a:pathLst>
                <a:path w="25" h="25">
                  <a:moveTo>
                    <a:pt x="8" y="15"/>
                  </a:moveTo>
                  <a:cubicBezTo>
                    <a:pt x="9" y="18"/>
                    <a:pt x="11" y="20"/>
                    <a:pt x="15" y="20"/>
                  </a:cubicBezTo>
                  <a:cubicBezTo>
                    <a:pt x="18" y="20"/>
                    <a:pt x="20" y="19"/>
                    <a:pt x="23" y="18"/>
                  </a:cubicBezTo>
                  <a:cubicBezTo>
                    <a:pt x="23" y="24"/>
                    <a:pt x="23" y="24"/>
                    <a:pt x="23" y="24"/>
                  </a:cubicBezTo>
                  <a:cubicBezTo>
                    <a:pt x="20" y="25"/>
                    <a:pt x="17" y="25"/>
                    <a:pt x="14" y="25"/>
                  </a:cubicBezTo>
                  <a:cubicBezTo>
                    <a:pt x="6" y="25"/>
                    <a:pt x="0" y="20"/>
                    <a:pt x="0" y="13"/>
                  </a:cubicBezTo>
                  <a:cubicBezTo>
                    <a:pt x="0" y="5"/>
                    <a:pt x="5" y="0"/>
                    <a:pt x="13" y="0"/>
                  </a:cubicBezTo>
                  <a:cubicBezTo>
                    <a:pt x="22" y="0"/>
                    <a:pt x="25" y="6"/>
                    <a:pt x="25" y="14"/>
                  </a:cubicBezTo>
                  <a:cubicBezTo>
                    <a:pt x="25" y="15"/>
                    <a:pt x="25" y="15"/>
                    <a:pt x="25" y="15"/>
                  </a:cubicBezTo>
                  <a:lnTo>
                    <a:pt x="8" y="15"/>
                  </a:lnTo>
                  <a:close/>
                  <a:moveTo>
                    <a:pt x="17" y="10"/>
                  </a:moveTo>
                  <a:cubicBezTo>
                    <a:pt x="17" y="8"/>
                    <a:pt x="16" y="5"/>
                    <a:pt x="13" y="5"/>
                  </a:cubicBezTo>
                  <a:cubicBezTo>
                    <a:pt x="10" y="5"/>
                    <a:pt x="8" y="8"/>
                    <a:pt x="8" y="10"/>
                  </a:cubicBezTo>
                  <a:lnTo>
                    <a:pt x="17" y="1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9" name="Freeform 1451"/>
            <p:cNvSpPr>
              <a:spLocks/>
            </p:cNvSpPr>
            <p:nvPr userDrawn="1"/>
          </p:nvSpPr>
          <p:spPr bwMode="auto">
            <a:xfrm>
              <a:off x="1372" y="332"/>
              <a:ext cx="56" cy="68"/>
            </a:xfrm>
            <a:custGeom>
              <a:avLst/>
              <a:gdLst/>
              <a:ahLst/>
              <a:cxnLst>
                <a:cxn ang="0">
                  <a:pos x="28" y="32"/>
                </a:cxn>
                <a:cxn ang="0">
                  <a:pos x="19" y="33"/>
                </a:cxn>
                <a:cxn ang="0">
                  <a:pos x="0" y="17"/>
                </a:cxn>
                <a:cxn ang="0">
                  <a:pos x="19" y="0"/>
                </a:cxn>
                <a:cxn ang="0">
                  <a:pos x="28" y="2"/>
                </a:cxn>
                <a:cxn ang="0">
                  <a:pos x="27" y="9"/>
                </a:cxn>
                <a:cxn ang="0">
                  <a:pos x="19" y="6"/>
                </a:cxn>
                <a:cxn ang="0">
                  <a:pos x="9" y="17"/>
                </a:cxn>
                <a:cxn ang="0">
                  <a:pos x="20" y="27"/>
                </a:cxn>
                <a:cxn ang="0">
                  <a:pos x="28" y="25"/>
                </a:cxn>
                <a:cxn ang="0">
                  <a:pos x="28" y="32"/>
                </a:cxn>
              </a:cxnLst>
              <a:rect l="0" t="0" r="r" b="b"/>
              <a:pathLst>
                <a:path w="28" h="33">
                  <a:moveTo>
                    <a:pt x="28" y="32"/>
                  </a:moveTo>
                  <a:cubicBezTo>
                    <a:pt x="26" y="32"/>
                    <a:pt x="23" y="33"/>
                    <a:pt x="19" y="33"/>
                  </a:cubicBezTo>
                  <a:cubicBezTo>
                    <a:pt x="10" y="33"/>
                    <a:pt x="0" y="29"/>
                    <a:pt x="0" y="17"/>
                  </a:cubicBezTo>
                  <a:cubicBezTo>
                    <a:pt x="0" y="6"/>
                    <a:pt x="8" y="0"/>
                    <a:pt x="19" y="0"/>
                  </a:cubicBezTo>
                  <a:cubicBezTo>
                    <a:pt x="22" y="0"/>
                    <a:pt x="25" y="1"/>
                    <a:pt x="28" y="2"/>
                  </a:cubicBezTo>
                  <a:cubicBezTo>
                    <a:pt x="27" y="9"/>
                    <a:pt x="27" y="9"/>
                    <a:pt x="27" y="9"/>
                  </a:cubicBezTo>
                  <a:cubicBezTo>
                    <a:pt x="25" y="7"/>
                    <a:pt x="22" y="6"/>
                    <a:pt x="19" y="6"/>
                  </a:cubicBezTo>
                  <a:cubicBezTo>
                    <a:pt x="13" y="6"/>
                    <a:pt x="9" y="11"/>
                    <a:pt x="9" y="17"/>
                  </a:cubicBezTo>
                  <a:cubicBezTo>
                    <a:pt x="9" y="23"/>
                    <a:pt x="13" y="27"/>
                    <a:pt x="20" y="27"/>
                  </a:cubicBezTo>
                  <a:cubicBezTo>
                    <a:pt x="22" y="27"/>
                    <a:pt x="25" y="26"/>
                    <a:pt x="28" y="25"/>
                  </a:cubicBezTo>
                  <a:lnTo>
                    <a:pt x="28" y="3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30" name="Freeform 1452"/>
            <p:cNvSpPr>
              <a:spLocks noEditPoints="1"/>
            </p:cNvSpPr>
            <p:nvPr userDrawn="1"/>
          </p:nvSpPr>
          <p:spPr bwMode="auto">
            <a:xfrm>
              <a:off x="1432" y="349"/>
              <a:ext cx="57" cy="52"/>
            </a:xfrm>
            <a:custGeom>
              <a:avLst/>
              <a:gdLst/>
              <a:ahLst/>
              <a:cxnLst>
                <a:cxn ang="0">
                  <a:pos x="0" y="13"/>
                </a:cxn>
                <a:cxn ang="0">
                  <a:pos x="14" y="0"/>
                </a:cxn>
                <a:cxn ang="0">
                  <a:pos x="28" y="13"/>
                </a:cxn>
                <a:cxn ang="0">
                  <a:pos x="14" y="25"/>
                </a:cxn>
                <a:cxn ang="0">
                  <a:pos x="0" y="13"/>
                </a:cxn>
                <a:cxn ang="0">
                  <a:pos x="19" y="13"/>
                </a:cxn>
                <a:cxn ang="0">
                  <a:pos x="14" y="6"/>
                </a:cxn>
                <a:cxn ang="0">
                  <a:pos x="8"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8" y="9"/>
                    <a:pt x="8" y="13"/>
                  </a:cubicBezTo>
                  <a:cubicBezTo>
                    <a:pt x="8"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31" name="Freeform 1453"/>
            <p:cNvSpPr>
              <a:spLocks/>
            </p:cNvSpPr>
            <p:nvPr userDrawn="1"/>
          </p:nvSpPr>
          <p:spPr bwMode="auto">
            <a:xfrm>
              <a:off x="1495" y="349"/>
              <a:ext cx="34" cy="52"/>
            </a:xfrm>
            <a:custGeom>
              <a:avLst/>
              <a:gdLst/>
              <a:ahLst/>
              <a:cxnLst>
                <a:cxn ang="0">
                  <a:pos x="17" y="7"/>
                </a:cxn>
                <a:cxn ang="0">
                  <a:pos x="14" y="7"/>
                </a:cxn>
                <a:cxn ang="0">
                  <a:pos x="8" y="14"/>
                </a:cxn>
                <a:cxn ang="0">
                  <a:pos x="8" y="25"/>
                </a:cxn>
                <a:cxn ang="0">
                  <a:pos x="0" y="25"/>
                </a:cxn>
                <a:cxn ang="0">
                  <a:pos x="0" y="1"/>
                </a:cxn>
                <a:cxn ang="0">
                  <a:pos x="8" y="1"/>
                </a:cxn>
                <a:cxn ang="0">
                  <a:pos x="8" y="5"/>
                </a:cxn>
                <a:cxn ang="0">
                  <a:pos x="8" y="5"/>
                </a:cxn>
                <a:cxn ang="0">
                  <a:pos x="15" y="0"/>
                </a:cxn>
                <a:cxn ang="0">
                  <a:pos x="17" y="0"/>
                </a:cxn>
                <a:cxn ang="0">
                  <a:pos x="17" y="7"/>
                </a:cxn>
              </a:cxnLst>
              <a:rect l="0" t="0" r="r" b="b"/>
              <a:pathLst>
                <a:path w="17" h="25">
                  <a:moveTo>
                    <a:pt x="17" y="7"/>
                  </a:moveTo>
                  <a:cubicBezTo>
                    <a:pt x="16" y="7"/>
                    <a:pt x="15" y="7"/>
                    <a:pt x="14" y="7"/>
                  </a:cubicBezTo>
                  <a:cubicBezTo>
                    <a:pt x="10" y="7"/>
                    <a:pt x="8" y="10"/>
                    <a:pt x="8" y="14"/>
                  </a:cubicBezTo>
                  <a:cubicBezTo>
                    <a:pt x="8" y="25"/>
                    <a:pt x="8" y="25"/>
                    <a:pt x="8"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32" name="Freeform 1454"/>
            <p:cNvSpPr>
              <a:spLocks noEditPoints="1"/>
            </p:cNvSpPr>
            <p:nvPr userDrawn="1"/>
          </p:nvSpPr>
          <p:spPr bwMode="auto">
            <a:xfrm>
              <a:off x="1535" y="349"/>
              <a:ext cx="52" cy="68"/>
            </a:xfrm>
            <a:custGeom>
              <a:avLst/>
              <a:gdLst/>
              <a:ahLst/>
              <a:cxnLst>
                <a:cxn ang="0">
                  <a:pos x="0" y="1"/>
                </a:cxn>
                <a:cxn ang="0">
                  <a:pos x="8" y="1"/>
                </a:cxn>
                <a:cxn ang="0">
                  <a:pos x="8" y="5"/>
                </a:cxn>
                <a:cxn ang="0">
                  <a:pos x="8" y="5"/>
                </a:cxn>
                <a:cxn ang="0">
                  <a:pos x="17" y="0"/>
                </a:cxn>
                <a:cxn ang="0">
                  <a:pos x="27" y="12"/>
                </a:cxn>
                <a:cxn ang="0">
                  <a:pos x="16" y="25"/>
                </a:cxn>
                <a:cxn ang="0">
                  <a:pos x="8" y="21"/>
                </a:cxn>
                <a:cxn ang="0">
                  <a:pos x="8" y="21"/>
                </a:cxn>
                <a:cxn ang="0">
                  <a:pos x="8" y="34"/>
                </a:cxn>
                <a:cxn ang="0">
                  <a:pos x="0" y="34"/>
                </a:cxn>
                <a:cxn ang="0">
                  <a:pos x="0" y="1"/>
                </a:cxn>
                <a:cxn ang="0">
                  <a:pos x="13" y="6"/>
                </a:cxn>
                <a:cxn ang="0">
                  <a:pos x="8" y="13"/>
                </a:cxn>
                <a:cxn ang="0">
                  <a:pos x="13" y="19"/>
                </a:cxn>
                <a:cxn ang="0">
                  <a:pos x="18" y="12"/>
                </a:cxn>
                <a:cxn ang="0">
                  <a:pos x="13" y="6"/>
                </a:cxn>
              </a:cxnLst>
              <a:rect l="0" t="0" r="r" b="b"/>
              <a:pathLst>
                <a:path w="27" h="34">
                  <a:moveTo>
                    <a:pt x="0" y="1"/>
                  </a:moveTo>
                  <a:cubicBezTo>
                    <a:pt x="8" y="1"/>
                    <a:pt x="8" y="1"/>
                    <a:pt x="8" y="1"/>
                  </a:cubicBezTo>
                  <a:cubicBezTo>
                    <a:pt x="8" y="5"/>
                    <a:pt x="8" y="5"/>
                    <a:pt x="8" y="5"/>
                  </a:cubicBezTo>
                  <a:cubicBezTo>
                    <a:pt x="8" y="5"/>
                    <a:pt x="8" y="5"/>
                    <a:pt x="8" y="5"/>
                  </a:cubicBezTo>
                  <a:cubicBezTo>
                    <a:pt x="9" y="2"/>
                    <a:pt x="13" y="0"/>
                    <a:pt x="17" y="0"/>
                  </a:cubicBezTo>
                  <a:cubicBezTo>
                    <a:pt x="23" y="0"/>
                    <a:pt x="27" y="6"/>
                    <a:pt x="27" y="12"/>
                  </a:cubicBezTo>
                  <a:cubicBezTo>
                    <a:pt x="27" y="19"/>
                    <a:pt x="23" y="25"/>
                    <a:pt x="16" y="25"/>
                  </a:cubicBezTo>
                  <a:cubicBezTo>
                    <a:pt x="13" y="25"/>
                    <a:pt x="10" y="24"/>
                    <a:pt x="8" y="21"/>
                  </a:cubicBezTo>
                  <a:cubicBezTo>
                    <a:pt x="8" y="21"/>
                    <a:pt x="8" y="21"/>
                    <a:pt x="8" y="21"/>
                  </a:cubicBezTo>
                  <a:cubicBezTo>
                    <a:pt x="8" y="34"/>
                    <a:pt x="8" y="34"/>
                    <a:pt x="8" y="34"/>
                  </a:cubicBezTo>
                  <a:cubicBezTo>
                    <a:pt x="0" y="34"/>
                    <a:pt x="0" y="34"/>
                    <a:pt x="0" y="34"/>
                  </a:cubicBezTo>
                  <a:lnTo>
                    <a:pt x="0" y="1"/>
                  </a:lnTo>
                  <a:close/>
                  <a:moveTo>
                    <a:pt x="13" y="6"/>
                  </a:moveTo>
                  <a:cubicBezTo>
                    <a:pt x="10" y="6"/>
                    <a:pt x="8" y="9"/>
                    <a:pt x="8" y="13"/>
                  </a:cubicBezTo>
                  <a:cubicBezTo>
                    <a:pt x="8" y="16"/>
                    <a:pt x="11" y="19"/>
                    <a:pt x="13" y="19"/>
                  </a:cubicBezTo>
                  <a:cubicBezTo>
                    <a:pt x="16" y="19"/>
                    <a:pt x="18" y="16"/>
                    <a:pt x="18" y="12"/>
                  </a:cubicBezTo>
                  <a:cubicBezTo>
                    <a:pt x="18" y="9"/>
                    <a:pt x="17" y="6"/>
                    <a:pt x="13" y="6"/>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33" name="Freeform 1455"/>
            <p:cNvSpPr>
              <a:spLocks noEditPoints="1"/>
            </p:cNvSpPr>
            <p:nvPr userDrawn="1"/>
          </p:nvSpPr>
          <p:spPr bwMode="auto">
            <a:xfrm>
              <a:off x="1593"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34" name="Freeform 1456"/>
            <p:cNvSpPr>
              <a:spLocks/>
            </p:cNvSpPr>
            <p:nvPr userDrawn="1"/>
          </p:nvSpPr>
          <p:spPr bwMode="auto">
            <a:xfrm>
              <a:off x="1655" y="349"/>
              <a:ext cx="36" cy="52"/>
            </a:xfrm>
            <a:custGeom>
              <a:avLst/>
              <a:gdLst/>
              <a:ahLst/>
              <a:cxnLst>
                <a:cxn ang="0">
                  <a:pos x="17" y="7"/>
                </a:cxn>
                <a:cxn ang="0">
                  <a:pos x="15" y="7"/>
                </a:cxn>
                <a:cxn ang="0">
                  <a:pos x="9" y="14"/>
                </a:cxn>
                <a:cxn ang="0">
                  <a:pos x="9" y="25"/>
                </a:cxn>
                <a:cxn ang="0">
                  <a:pos x="0" y="25"/>
                </a:cxn>
                <a:cxn ang="0">
                  <a:pos x="0" y="1"/>
                </a:cxn>
                <a:cxn ang="0">
                  <a:pos x="8" y="1"/>
                </a:cxn>
                <a:cxn ang="0">
                  <a:pos x="8" y="5"/>
                </a:cxn>
                <a:cxn ang="0">
                  <a:pos x="8" y="5"/>
                </a:cxn>
                <a:cxn ang="0">
                  <a:pos x="15" y="0"/>
                </a:cxn>
                <a:cxn ang="0">
                  <a:pos x="18" y="0"/>
                </a:cxn>
                <a:cxn ang="0">
                  <a:pos x="17" y="7"/>
                </a:cxn>
              </a:cxnLst>
              <a:rect l="0" t="0" r="r" b="b"/>
              <a:pathLst>
                <a:path w="18" h="25">
                  <a:moveTo>
                    <a:pt x="17" y="7"/>
                  </a:moveTo>
                  <a:cubicBezTo>
                    <a:pt x="16" y="7"/>
                    <a:pt x="16" y="7"/>
                    <a:pt x="15" y="7"/>
                  </a:cubicBezTo>
                  <a:cubicBezTo>
                    <a:pt x="11" y="7"/>
                    <a:pt x="9" y="10"/>
                    <a:pt x="9" y="14"/>
                  </a:cubicBezTo>
                  <a:cubicBezTo>
                    <a:pt x="9" y="25"/>
                    <a:pt x="9" y="25"/>
                    <a:pt x="9"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8"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35" name="Freeform 1457"/>
            <p:cNvSpPr>
              <a:spLocks noEditPoints="1"/>
            </p:cNvSpPr>
            <p:nvPr userDrawn="1"/>
          </p:nvSpPr>
          <p:spPr bwMode="auto">
            <a:xfrm>
              <a:off x="1693" y="349"/>
              <a:ext cx="48" cy="52"/>
            </a:xfrm>
            <a:custGeom>
              <a:avLst/>
              <a:gdLst/>
              <a:ahLst/>
              <a:cxnLst>
                <a:cxn ang="0">
                  <a:pos x="17" y="25"/>
                </a:cxn>
                <a:cxn ang="0">
                  <a:pos x="17" y="21"/>
                </a:cxn>
                <a:cxn ang="0">
                  <a:pos x="16"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6" y="21"/>
                    <a:pt x="16" y="21"/>
                    <a:pt x="16"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5"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36" name="Freeform 1458"/>
            <p:cNvSpPr>
              <a:spLocks/>
            </p:cNvSpPr>
            <p:nvPr userDrawn="1"/>
          </p:nvSpPr>
          <p:spPr bwMode="auto">
            <a:xfrm>
              <a:off x="1747" y="334"/>
              <a:ext cx="38" cy="65"/>
            </a:xfrm>
            <a:custGeom>
              <a:avLst/>
              <a:gdLst/>
              <a:ahLst/>
              <a:cxnLst>
                <a:cxn ang="0">
                  <a:pos x="0" y="8"/>
                </a:cxn>
                <a:cxn ang="0">
                  <a:pos x="4" y="8"/>
                </a:cxn>
                <a:cxn ang="0">
                  <a:pos x="4" y="2"/>
                </a:cxn>
                <a:cxn ang="0">
                  <a:pos x="12" y="0"/>
                </a:cxn>
                <a:cxn ang="0">
                  <a:pos x="12" y="8"/>
                </a:cxn>
                <a:cxn ang="0">
                  <a:pos x="18" y="8"/>
                </a:cxn>
                <a:cxn ang="0">
                  <a:pos x="18" y="13"/>
                </a:cxn>
                <a:cxn ang="0">
                  <a:pos x="12" y="13"/>
                </a:cxn>
                <a:cxn ang="0">
                  <a:pos x="12" y="22"/>
                </a:cxn>
                <a:cxn ang="0">
                  <a:pos x="16" y="27"/>
                </a:cxn>
                <a:cxn ang="0">
                  <a:pos x="18" y="26"/>
                </a:cxn>
                <a:cxn ang="0">
                  <a:pos x="19" y="32"/>
                </a:cxn>
                <a:cxn ang="0">
                  <a:pos x="13" y="32"/>
                </a:cxn>
                <a:cxn ang="0">
                  <a:pos x="4" y="23"/>
                </a:cxn>
                <a:cxn ang="0">
                  <a:pos x="4" y="13"/>
                </a:cxn>
                <a:cxn ang="0">
                  <a:pos x="0" y="13"/>
                </a:cxn>
                <a:cxn ang="0">
                  <a:pos x="0" y="8"/>
                </a:cxn>
              </a:cxnLst>
              <a:rect l="0" t="0" r="r" b="b"/>
              <a:pathLst>
                <a:path w="19" h="32">
                  <a:moveTo>
                    <a:pt x="0" y="8"/>
                  </a:moveTo>
                  <a:cubicBezTo>
                    <a:pt x="4" y="8"/>
                    <a:pt x="4" y="8"/>
                    <a:pt x="4" y="8"/>
                  </a:cubicBezTo>
                  <a:cubicBezTo>
                    <a:pt x="4" y="2"/>
                    <a:pt x="4" y="2"/>
                    <a:pt x="4" y="2"/>
                  </a:cubicBezTo>
                  <a:cubicBezTo>
                    <a:pt x="12" y="0"/>
                    <a:pt x="12" y="0"/>
                    <a:pt x="12" y="0"/>
                  </a:cubicBezTo>
                  <a:cubicBezTo>
                    <a:pt x="12" y="8"/>
                    <a:pt x="12" y="8"/>
                    <a:pt x="12" y="8"/>
                  </a:cubicBezTo>
                  <a:cubicBezTo>
                    <a:pt x="18" y="8"/>
                    <a:pt x="18" y="8"/>
                    <a:pt x="18" y="8"/>
                  </a:cubicBezTo>
                  <a:cubicBezTo>
                    <a:pt x="18" y="13"/>
                    <a:pt x="18" y="13"/>
                    <a:pt x="18" y="13"/>
                  </a:cubicBezTo>
                  <a:cubicBezTo>
                    <a:pt x="12" y="13"/>
                    <a:pt x="12" y="13"/>
                    <a:pt x="12" y="13"/>
                  </a:cubicBezTo>
                  <a:cubicBezTo>
                    <a:pt x="12" y="22"/>
                    <a:pt x="12" y="22"/>
                    <a:pt x="12" y="22"/>
                  </a:cubicBezTo>
                  <a:cubicBezTo>
                    <a:pt x="12" y="25"/>
                    <a:pt x="13" y="27"/>
                    <a:pt x="16" y="27"/>
                  </a:cubicBezTo>
                  <a:cubicBezTo>
                    <a:pt x="17" y="27"/>
                    <a:pt x="17" y="26"/>
                    <a:pt x="18" y="26"/>
                  </a:cubicBezTo>
                  <a:cubicBezTo>
                    <a:pt x="19" y="32"/>
                    <a:pt x="19" y="32"/>
                    <a:pt x="19" y="32"/>
                  </a:cubicBezTo>
                  <a:cubicBezTo>
                    <a:pt x="17" y="32"/>
                    <a:pt x="15" y="32"/>
                    <a:pt x="13" y="32"/>
                  </a:cubicBezTo>
                  <a:cubicBezTo>
                    <a:pt x="6" y="32"/>
                    <a:pt x="4" y="29"/>
                    <a:pt x="4" y="23"/>
                  </a:cubicBezTo>
                  <a:cubicBezTo>
                    <a:pt x="4" y="13"/>
                    <a:pt x="4" y="13"/>
                    <a:pt x="4" y="13"/>
                  </a:cubicBezTo>
                  <a:cubicBezTo>
                    <a:pt x="0" y="13"/>
                    <a:pt x="0" y="13"/>
                    <a:pt x="0" y="13"/>
                  </a:cubicBezTo>
                  <a:lnTo>
                    <a:pt x="0" y="8"/>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37" name="Freeform 1459"/>
            <p:cNvSpPr>
              <a:spLocks noEditPoints="1"/>
            </p:cNvSpPr>
            <p:nvPr userDrawn="1"/>
          </p:nvSpPr>
          <p:spPr bwMode="auto">
            <a:xfrm>
              <a:off x="1791" y="330"/>
              <a:ext cx="18" cy="69"/>
            </a:xfrm>
            <a:custGeom>
              <a:avLst/>
              <a:gdLst/>
              <a:ahLst/>
              <a:cxnLst>
                <a:cxn ang="0">
                  <a:pos x="18" y="13"/>
                </a:cxn>
                <a:cxn ang="0">
                  <a:pos x="0" y="13"/>
                </a:cxn>
                <a:cxn ang="0">
                  <a:pos x="0" y="0"/>
                </a:cxn>
                <a:cxn ang="0">
                  <a:pos x="18" y="0"/>
                </a:cxn>
                <a:cxn ang="0">
                  <a:pos x="18" y="13"/>
                </a:cxn>
                <a:cxn ang="0">
                  <a:pos x="0" y="21"/>
                </a:cxn>
                <a:cxn ang="0">
                  <a:pos x="18" y="21"/>
                </a:cxn>
                <a:cxn ang="0">
                  <a:pos x="18" y="69"/>
                </a:cxn>
                <a:cxn ang="0">
                  <a:pos x="0" y="69"/>
                </a:cxn>
                <a:cxn ang="0">
                  <a:pos x="0" y="21"/>
                </a:cxn>
              </a:cxnLst>
              <a:rect l="0" t="0" r="r" b="b"/>
              <a:pathLst>
                <a:path w="18" h="69">
                  <a:moveTo>
                    <a:pt x="18" y="13"/>
                  </a:moveTo>
                  <a:lnTo>
                    <a:pt x="0" y="13"/>
                  </a:lnTo>
                  <a:lnTo>
                    <a:pt x="0" y="0"/>
                  </a:lnTo>
                  <a:lnTo>
                    <a:pt x="18" y="0"/>
                  </a:lnTo>
                  <a:lnTo>
                    <a:pt x="18" y="13"/>
                  </a:lnTo>
                  <a:close/>
                  <a:moveTo>
                    <a:pt x="0" y="21"/>
                  </a:moveTo>
                  <a:lnTo>
                    <a:pt x="18" y="21"/>
                  </a:lnTo>
                  <a:lnTo>
                    <a:pt x="18" y="69"/>
                  </a:lnTo>
                  <a:lnTo>
                    <a:pt x="0" y="69"/>
                  </a:lnTo>
                  <a:lnTo>
                    <a:pt x="0" y="21"/>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38" name="Freeform 1460"/>
            <p:cNvSpPr>
              <a:spLocks noEditPoints="1"/>
            </p:cNvSpPr>
            <p:nvPr userDrawn="1"/>
          </p:nvSpPr>
          <p:spPr bwMode="auto">
            <a:xfrm>
              <a:off x="1817"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39" name="Freeform 1461"/>
            <p:cNvSpPr>
              <a:spLocks/>
            </p:cNvSpPr>
            <p:nvPr userDrawn="1"/>
          </p:nvSpPr>
          <p:spPr bwMode="auto">
            <a:xfrm>
              <a:off x="1879" y="349"/>
              <a:ext cx="52" cy="52"/>
            </a:xfrm>
            <a:custGeom>
              <a:avLst/>
              <a:gdLst/>
              <a:ahLst/>
              <a:cxnLst>
                <a:cxn ang="0">
                  <a:pos x="0" y="1"/>
                </a:cxn>
                <a:cxn ang="0">
                  <a:pos x="8" y="1"/>
                </a:cxn>
                <a:cxn ang="0">
                  <a:pos x="8" y="5"/>
                </a:cxn>
                <a:cxn ang="0">
                  <a:pos x="8" y="5"/>
                </a:cxn>
                <a:cxn ang="0">
                  <a:pos x="16" y="0"/>
                </a:cxn>
                <a:cxn ang="0">
                  <a:pos x="26" y="10"/>
                </a:cxn>
                <a:cxn ang="0">
                  <a:pos x="26" y="25"/>
                </a:cxn>
                <a:cxn ang="0">
                  <a:pos x="17" y="25"/>
                </a:cxn>
                <a:cxn ang="0">
                  <a:pos x="17" y="13"/>
                </a:cxn>
                <a:cxn ang="0">
                  <a:pos x="14" y="7"/>
                </a:cxn>
                <a:cxn ang="0">
                  <a:pos x="8" y="14"/>
                </a:cxn>
                <a:cxn ang="0">
                  <a:pos x="8"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9" y="2"/>
                    <a:pt x="13" y="0"/>
                    <a:pt x="16"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40" name="Freeform 1462"/>
            <p:cNvSpPr>
              <a:spLocks/>
            </p:cNvSpPr>
            <p:nvPr userDrawn="1"/>
          </p:nvSpPr>
          <p:spPr bwMode="auto">
            <a:xfrm>
              <a:off x="990" y="425"/>
              <a:ext cx="48" cy="38"/>
            </a:xfrm>
            <a:custGeom>
              <a:avLst/>
              <a:gdLst/>
              <a:ahLst/>
              <a:cxnLst>
                <a:cxn ang="0">
                  <a:pos x="38" y="38"/>
                </a:cxn>
                <a:cxn ang="0">
                  <a:pos x="34" y="38"/>
                </a:cxn>
                <a:cxn ang="0">
                  <a:pos x="24" y="4"/>
                </a:cxn>
                <a:cxn ang="0">
                  <a:pos x="24" y="4"/>
                </a:cxn>
                <a:cxn ang="0">
                  <a:pos x="16" y="38"/>
                </a:cxn>
                <a:cxn ang="0">
                  <a:pos x="10" y="38"/>
                </a:cxn>
                <a:cxn ang="0">
                  <a:pos x="0" y="0"/>
                </a:cxn>
                <a:cxn ang="0">
                  <a:pos x="4" y="0"/>
                </a:cxn>
                <a:cxn ang="0">
                  <a:pos x="14" y="34"/>
                </a:cxn>
                <a:cxn ang="0">
                  <a:pos x="14" y="34"/>
                </a:cxn>
                <a:cxn ang="0">
                  <a:pos x="22" y="0"/>
                </a:cxn>
                <a:cxn ang="0">
                  <a:pos x="26" y="0"/>
                </a:cxn>
                <a:cxn ang="0">
                  <a:pos x="36" y="34"/>
                </a:cxn>
                <a:cxn ang="0">
                  <a:pos x="36" y="34"/>
                </a:cxn>
                <a:cxn ang="0">
                  <a:pos x="46" y="0"/>
                </a:cxn>
                <a:cxn ang="0">
                  <a:pos x="48" y="0"/>
                </a:cxn>
                <a:cxn ang="0">
                  <a:pos x="38" y="38"/>
                </a:cxn>
              </a:cxnLst>
              <a:rect l="0" t="0" r="r" b="b"/>
              <a:pathLst>
                <a:path w="48" h="38">
                  <a:moveTo>
                    <a:pt x="38" y="38"/>
                  </a:moveTo>
                  <a:lnTo>
                    <a:pt x="34" y="38"/>
                  </a:lnTo>
                  <a:lnTo>
                    <a:pt x="24" y="4"/>
                  </a:lnTo>
                  <a:lnTo>
                    <a:pt x="24" y="4"/>
                  </a:lnTo>
                  <a:lnTo>
                    <a:pt x="16" y="38"/>
                  </a:lnTo>
                  <a:lnTo>
                    <a:pt x="10" y="38"/>
                  </a:lnTo>
                  <a:lnTo>
                    <a:pt x="0" y="0"/>
                  </a:lnTo>
                  <a:lnTo>
                    <a:pt x="4" y="0"/>
                  </a:lnTo>
                  <a:lnTo>
                    <a:pt x="14" y="34"/>
                  </a:lnTo>
                  <a:lnTo>
                    <a:pt x="14" y="34"/>
                  </a:lnTo>
                  <a:lnTo>
                    <a:pt x="22" y="0"/>
                  </a:lnTo>
                  <a:lnTo>
                    <a:pt x="26" y="0"/>
                  </a:lnTo>
                  <a:lnTo>
                    <a:pt x="36" y="34"/>
                  </a:lnTo>
                  <a:lnTo>
                    <a:pt x="36" y="34"/>
                  </a:lnTo>
                  <a:lnTo>
                    <a:pt x="46" y="0"/>
                  </a:lnTo>
                  <a:lnTo>
                    <a:pt x="48" y="0"/>
                  </a:lnTo>
                  <a:lnTo>
                    <a:pt x="38" y="38"/>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41" name="Freeform 1463"/>
            <p:cNvSpPr>
              <a:spLocks noEditPoints="1"/>
            </p:cNvSpPr>
            <p:nvPr userDrawn="1"/>
          </p:nvSpPr>
          <p:spPr bwMode="auto">
            <a:xfrm>
              <a:off x="1040" y="435"/>
              <a:ext cx="24" cy="28"/>
            </a:xfrm>
            <a:custGeom>
              <a:avLst/>
              <a:gdLst/>
              <a:ahLst/>
              <a:cxnLst>
                <a:cxn ang="0">
                  <a:pos x="6" y="0"/>
                </a:cxn>
                <a:cxn ang="0">
                  <a:pos x="12" y="7"/>
                </a:cxn>
                <a:cxn ang="0">
                  <a:pos x="6" y="14"/>
                </a:cxn>
                <a:cxn ang="0">
                  <a:pos x="0" y="7"/>
                </a:cxn>
                <a:cxn ang="0">
                  <a:pos x="6" y="0"/>
                </a:cxn>
                <a:cxn ang="0">
                  <a:pos x="6" y="13"/>
                </a:cxn>
                <a:cxn ang="0">
                  <a:pos x="11"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1" y="10"/>
                    <a:pt x="11" y="7"/>
                  </a:cubicBezTo>
                  <a:cubicBezTo>
                    <a:pt x="11"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42" name="Freeform 1464"/>
            <p:cNvSpPr>
              <a:spLocks/>
            </p:cNvSpPr>
            <p:nvPr userDrawn="1"/>
          </p:nvSpPr>
          <p:spPr bwMode="auto">
            <a:xfrm>
              <a:off x="1070" y="435"/>
              <a:ext cx="12" cy="28"/>
            </a:xfrm>
            <a:custGeom>
              <a:avLst/>
              <a:gdLst/>
              <a:ahLst/>
              <a:cxnLst>
                <a:cxn ang="0">
                  <a:pos x="0" y="3"/>
                </a:cxn>
                <a:cxn ang="0">
                  <a:pos x="0" y="0"/>
                </a:cxn>
                <a:cxn ang="0">
                  <a:pos x="2" y="0"/>
                </a:cxn>
                <a:cxn ang="0">
                  <a:pos x="2"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5" y="0"/>
                  </a:cubicBezTo>
                  <a:cubicBezTo>
                    <a:pt x="6" y="0"/>
                    <a:pt x="6" y="0"/>
                    <a:pt x="6" y="0"/>
                  </a:cubicBezTo>
                  <a:cubicBezTo>
                    <a:pt x="6" y="2"/>
                    <a:pt x="6" y="2"/>
                    <a:pt x="6" y="2"/>
                  </a:cubicBezTo>
                  <a:cubicBezTo>
                    <a:pt x="6" y="2"/>
                    <a:pt x="6" y="2"/>
                    <a:pt x="5" y="2"/>
                  </a:cubicBezTo>
                  <a:cubicBezTo>
                    <a:pt x="3"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43" name="Rectangle 1465"/>
            <p:cNvSpPr>
              <a:spLocks noChangeArrowheads="1"/>
            </p:cNvSpPr>
            <p:nvPr userDrawn="1"/>
          </p:nvSpPr>
          <p:spPr bwMode="auto">
            <a:xfrm>
              <a:off x="1088" y="423"/>
              <a:ext cx="2" cy="40"/>
            </a:xfrm>
            <a:prstGeom prst="rect">
              <a:avLst/>
            </a:prstGeom>
            <a:solidFill>
              <a:srgbClr val="FFFFFF"/>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44" name="Freeform 1466"/>
            <p:cNvSpPr>
              <a:spLocks noEditPoints="1"/>
            </p:cNvSpPr>
            <p:nvPr userDrawn="1"/>
          </p:nvSpPr>
          <p:spPr bwMode="auto">
            <a:xfrm>
              <a:off x="1096" y="423"/>
              <a:ext cx="24" cy="40"/>
            </a:xfrm>
            <a:custGeom>
              <a:avLst/>
              <a:gdLst/>
              <a:ahLst/>
              <a:cxnLst>
                <a:cxn ang="0">
                  <a:pos x="12" y="20"/>
                </a:cxn>
                <a:cxn ang="0">
                  <a:pos x="10" y="20"/>
                </a:cxn>
                <a:cxn ang="0">
                  <a:pos x="10" y="17"/>
                </a:cxn>
                <a:cxn ang="0">
                  <a:pos x="10" y="17"/>
                </a:cxn>
                <a:cxn ang="0">
                  <a:pos x="6" y="20"/>
                </a:cxn>
                <a:cxn ang="0">
                  <a:pos x="0" y="13"/>
                </a:cxn>
                <a:cxn ang="0">
                  <a:pos x="6" y="6"/>
                </a:cxn>
                <a:cxn ang="0">
                  <a:pos x="10" y="9"/>
                </a:cxn>
                <a:cxn ang="0">
                  <a:pos x="10" y="9"/>
                </a:cxn>
                <a:cxn ang="0">
                  <a:pos x="10" y="0"/>
                </a:cxn>
                <a:cxn ang="0">
                  <a:pos x="12" y="0"/>
                </a:cxn>
                <a:cxn ang="0">
                  <a:pos x="12" y="20"/>
                </a:cxn>
                <a:cxn ang="0">
                  <a:pos x="6" y="19"/>
                </a:cxn>
                <a:cxn ang="0">
                  <a:pos x="10" y="13"/>
                </a:cxn>
                <a:cxn ang="0">
                  <a:pos x="6" y="7"/>
                </a:cxn>
                <a:cxn ang="0">
                  <a:pos x="2" y="13"/>
                </a:cxn>
                <a:cxn ang="0">
                  <a:pos x="6" y="19"/>
                </a:cxn>
              </a:cxnLst>
              <a:rect l="0" t="0" r="r" b="b"/>
              <a:pathLst>
                <a:path w="12" h="20">
                  <a:moveTo>
                    <a:pt x="12" y="20"/>
                  </a:moveTo>
                  <a:cubicBezTo>
                    <a:pt x="10" y="20"/>
                    <a:pt x="10" y="20"/>
                    <a:pt x="10" y="20"/>
                  </a:cubicBezTo>
                  <a:cubicBezTo>
                    <a:pt x="10" y="17"/>
                    <a:pt x="10" y="17"/>
                    <a:pt x="10" y="17"/>
                  </a:cubicBezTo>
                  <a:cubicBezTo>
                    <a:pt x="10" y="17"/>
                    <a:pt x="10" y="17"/>
                    <a:pt x="10" y="17"/>
                  </a:cubicBezTo>
                  <a:cubicBezTo>
                    <a:pt x="9" y="19"/>
                    <a:pt x="8" y="20"/>
                    <a:pt x="6" y="20"/>
                  </a:cubicBezTo>
                  <a:cubicBezTo>
                    <a:pt x="2" y="20"/>
                    <a:pt x="0" y="17"/>
                    <a:pt x="0" y="13"/>
                  </a:cubicBezTo>
                  <a:cubicBezTo>
                    <a:pt x="0" y="9"/>
                    <a:pt x="2" y="6"/>
                    <a:pt x="6" y="6"/>
                  </a:cubicBezTo>
                  <a:cubicBezTo>
                    <a:pt x="8" y="6"/>
                    <a:pt x="10" y="8"/>
                    <a:pt x="10" y="9"/>
                  </a:cubicBezTo>
                  <a:cubicBezTo>
                    <a:pt x="10" y="9"/>
                    <a:pt x="10" y="9"/>
                    <a:pt x="10" y="9"/>
                  </a:cubicBezTo>
                  <a:cubicBezTo>
                    <a:pt x="10" y="0"/>
                    <a:pt x="10" y="0"/>
                    <a:pt x="10" y="0"/>
                  </a:cubicBezTo>
                  <a:cubicBezTo>
                    <a:pt x="12" y="0"/>
                    <a:pt x="12" y="0"/>
                    <a:pt x="12" y="0"/>
                  </a:cubicBezTo>
                  <a:lnTo>
                    <a:pt x="12" y="20"/>
                  </a:lnTo>
                  <a:close/>
                  <a:moveTo>
                    <a:pt x="6" y="19"/>
                  </a:moveTo>
                  <a:cubicBezTo>
                    <a:pt x="9" y="19"/>
                    <a:pt x="10" y="15"/>
                    <a:pt x="10" y="13"/>
                  </a:cubicBezTo>
                  <a:cubicBezTo>
                    <a:pt x="10" y="11"/>
                    <a:pt x="9" y="7"/>
                    <a:pt x="6" y="7"/>
                  </a:cubicBezTo>
                  <a:cubicBezTo>
                    <a:pt x="3" y="7"/>
                    <a:pt x="2" y="10"/>
                    <a:pt x="2" y="13"/>
                  </a:cubicBezTo>
                  <a:cubicBezTo>
                    <a:pt x="2" y="16"/>
                    <a:pt x="3" y="19"/>
                    <a:pt x="6" y="19"/>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45" name="Freeform 1467"/>
            <p:cNvSpPr>
              <a:spLocks noEditPoints="1"/>
            </p:cNvSpPr>
            <p:nvPr userDrawn="1"/>
          </p:nvSpPr>
          <p:spPr bwMode="auto">
            <a:xfrm>
              <a:off x="1140" y="425"/>
              <a:ext cx="22" cy="38"/>
            </a:xfrm>
            <a:custGeom>
              <a:avLst/>
              <a:gdLst/>
              <a:ahLst/>
              <a:cxnLst>
                <a:cxn ang="0">
                  <a:pos x="0" y="0"/>
                </a:cxn>
                <a:cxn ang="0">
                  <a:pos x="5" y="0"/>
                </a:cxn>
                <a:cxn ang="0">
                  <a:pos x="10" y="5"/>
                </a:cxn>
                <a:cxn ang="0">
                  <a:pos x="7" y="9"/>
                </a:cxn>
                <a:cxn ang="0">
                  <a:pos x="7" y="9"/>
                </a:cxn>
                <a:cxn ang="0">
                  <a:pos x="11" y="13"/>
                </a:cxn>
                <a:cxn ang="0">
                  <a:pos x="4" y="19"/>
                </a:cxn>
                <a:cxn ang="0">
                  <a:pos x="0" y="19"/>
                </a:cxn>
                <a:cxn ang="0">
                  <a:pos x="0" y="0"/>
                </a:cxn>
                <a:cxn ang="0">
                  <a:pos x="2" y="17"/>
                </a:cxn>
                <a:cxn ang="0">
                  <a:pos x="4" y="17"/>
                </a:cxn>
                <a:cxn ang="0">
                  <a:pos x="9" y="13"/>
                </a:cxn>
                <a:cxn ang="0">
                  <a:pos x="4" y="10"/>
                </a:cxn>
                <a:cxn ang="0">
                  <a:pos x="2" y="10"/>
                </a:cxn>
                <a:cxn ang="0">
                  <a:pos x="2" y="17"/>
                </a:cxn>
                <a:cxn ang="0">
                  <a:pos x="2" y="8"/>
                </a:cxn>
                <a:cxn ang="0">
                  <a:pos x="4" y="8"/>
                </a:cxn>
                <a:cxn ang="0">
                  <a:pos x="9" y="5"/>
                </a:cxn>
                <a:cxn ang="0">
                  <a:pos x="5" y="2"/>
                </a:cxn>
                <a:cxn ang="0">
                  <a:pos x="2" y="2"/>
                </a:cxn>
                <a:cxn ang="0">
                  <a:pos x="2" y="8"/>
                </a:cxn>
              </a:cxnLst>
              <a:rect l="0" t="0" r="r" b="b"/>
              <a:pathLst>
                <a:path w="11" h="19">
                  <a:moveTo>
                    <a:pt x="0" y="0"/>
                  </a:moveTo>
                  <a:cubicBezTo>
                    <a:pt x="5" y="0"/>
                    <a:pt x="5" y="0"/>
                    <a:pt x="5" y="0"/>
                  </a:cubicBezTo>
                  <a:cubicBezTo>
                    <a:pt x="8" y="0"/>
                    <a:pt x="10" y="1"/>
                    <a:pt x="10" y="5"/>
                  </a:cubicBezTo>
                  <a:cubicBezTo>
                    <a:pt x="10" y="7"/>
                    <a:pt x="9" y="9"/>
                    <a:pt x="7" y="9"/>
                  </a:cubicBezTo>
                  <a:cubicBezTo>
                    <a:pt x="7" y="9"/>
                    <a:pt x="7" y="9"/>
                    <a:pt x="7" y="9"/>
                  </a:cubicBezTo>
                  <a:cubicBezTo>
                    <a:pt x="9" y="9"/>
                    <a:pt x="11" y="11"/>
                    <a:pt x="11" y="13"/>
                  </a:cubicBezTo>
                  <a:cubicBezTo>
                    <a:pt x="11" y="17"/>
                    <a:pt x="8" y="19"/>
                    <a:pt x="4" y="19"/>
                  </a:cubicBezTo>
                  <a:cubicBezTo>
                    <a:pt x="0" y="19"/>
                    <a:pt x="0" y="19"/>
                    <a:pt x="0" y="19"/>
                  </a:cubicBezTo>
                  <a:lnTo>
                    <a:pt x="0" y="0"/>
                  </a:lnTo>
                  <a:close/>
                  <a:moveTo>
                    <a:pt x="2" y="17"/>
                  </a:moveTo>
                  <a:cubicBezTo>
                    <a:pt x="4" y="17"/>
                    <a:pt x="4" y="17"/>
                    <a:pt x="4" y="17"/>
                  </a:cubicBezTo>
                  <a:cubicBezTo>
                    <a:pt x="6" y="17"/>
                    <a:pt x="9" y="16"/>
                    <a:pt x="9" y="13"/>
                  </a:cubicBezTo>
                  <a:cubicBezTo>
                    <a:pt x="9" y="10"/>
                    <a:pt x="6" y="10"/>
                    <a:pt x="4" y="10"/>
                  </a:cubicBezTo>
                  <a:cubicBezTo>
                    <a:pt x="2" y="10"/>
                    <a:pt x="2" y="10"/>
                    <a:pt x="2" y="10"/>
                  </a:cubicBezTo>
                  <a:lnTo>
                    <a:pt x="2" y="17"/>
                  </a:lnTo>
                  <a:close/>
                  <a:moveTo>
                    <a:pt x="2" y="8"/>
                  </a:moveTo>
                  <a:cubicBezTo>
                    <a:pt x="4" y="8"/>
                    <a:pt x="4" y="8"/>
                    <a:pt x="4" y="8"/>
                  </a:cubicBezTo>
                  <a:cubicBezTo>
                    <a:pt x="6" y="8"/>
                    <a:pt x="9" y="8"/>
                    <a:pt x="9" y="5"/>
                  </a:cubicBezTo>
                  <a:cubicBezTo>
                    <a:pt x="9" y="2"/>
                    <a:pt x="6" y="2"/>
                    <a:pt x="5" y="2"/>
                  </a:cubicBezTo>
                  <a:cubicBezTo>
                    <a:pt x="2" y="2"/>
                    <a:pt x="2" y="2"/>
                    <a:pt x="2" y="2"/>
                  </a:cubicBezTo>
                  <a:lnTo>
                    <a:pt x="2" y="8"/>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46" name="Freeform 1468"/>
            <p:cNvSpPr>
              <a:spLocks noEditPoints="1"/>
            </p:cNvSpPr>
            <p:nvPr userDrawn="1"/>
          </p:nvSpPr>
          <p:spPr bwMode="auto">
            <a:xfrm>
              <a:off x="1168" y="435"/>
              <a:ext cx="20" cy="28"/>
            </a:xfrm>
            <a:custGeom>
              <a:avLst/>
              <a:gdLst/>
              <a:ahLst/>
              <a:cxnLst>
                <a:cxn ang="0">
                  <a:pos x="8" y="11"/>
                </a:cxn>
                <a:cxn ang="0">
                  <a:pos x="8" y="11"/>
                </a:cxn>
                <a:cxn ang="0">
                  <a:pos x="4" y="14"/>
                </a:cxn>
                <a:cxn ang="0">
                  <a:pos x="0" y="10"/>
                </a:cxn>
                <a:cxn ang="0">
                  <a:pos x="8" y="5"/>
                </a:cxn>
                <a:cxn ang="0">
                  <a:pos x="8" y="5"/>
                </a:cxn>
                <a:cxn ang="0">
                  <a:pos x="8" y="5"/>
                </a:cxn>
                <a:cxn ang="0">
                  <a:pos x="5" y="1"/>
                </a:cxn>
                <a:cxn ang="0">
                  <a:pos x="1" y="2"/>
                </a:cxn>
                <a:cxn ang="0">
                  <a:pos x="1" y="1"/>
                </a:cxn>
                <a:cxn ang="0">
                  <a:pos x="5" y="0"/>
                </a:cxn>
                <a:cxn ang="0">
                  <a:pos x="10" y="5"/>
                </a:cxn>
                <a:cxn ang="0">
                  <a:pos x="10" y="11"/>
                </a:cxn>
                <a:cxn ang="0">
                  <a:pos x="10" y="14"/>
                </a:cxn>
                <a:cxn ang="0">
                  <a:pos x="8" y="14"/>
                </a:cxn>
                <a:cxn ang="0">
                  <a:pos x="8" y="11"/>
                </a:cxn>
                <a:cxn ang="0">
                  <a:pos x="8" y="7"/>
                </a:cxn>
                <a:cxn ang="0">
                  <a:pos x="8" y="7"/>
                </a:cxn>
                <a:cxn ang="0">
                  <a:pos x="1" y="10"/>
                </a:cxn>
                <a:cxn ang="0">
                  <a:pos x="4" y="13"/>
                </a:cxn>
                <a:cxn ang="0">
                  <a:pos x="8" y="8"/>
                </a:cxn>
                <a:cxn ang="0">
                  <a:pos x="8" y="7"/>
                </a:cxn>
              </a:cxnLst>
              <a:rect l="0" t="0" r="r" b="b"/>
              <a:pathLst>
                <a:path w="10" h="14">
                  <a:moveTo>
                    <a:pt x="8" y="11"/>
                  </a:moveTo>
                  <a:cubicBezTo>
                    <a:pt x="8" y="11"/>
                    <a:pt x="8" y="11"/>
                    <a:pt x="8" y="11"/>
                  </a:cubicBezTo>
                  <a:cubicBezTo>
                    <a:pt x="7" y="13"/>
                    <a:pt x="6" y="14"/>
                    <a:pt x="4" y="14"/>
                  </a:cubicBezTo>
                  <a:cubicBezTo>
                    <a:pt x="0" y="14"/>
                    <a:pt x="0" y="11"/>
                    <a:pt x="0" y="10"/>
                  </a:cubicBezTo>
                  <a:cubicBezTo>
                    <a:pt x="0" y="6"/>
                    <a:pt x="4" y="5"/>
                    <a:pt x="8" y="5"/>
                  </a:cubicBezTo>
                  <a:cubicBezTo>
                    <a:pt x="8" y="5"/>
                    <a:pt x="8" y="5"/>
                    <a:pt x="8" y="5"/>
                  </a:cubicBezTo>
                  <a:cubicBezTo>
                    <a:pt x="8" y="5"/>
                    <a:pt x="8" y="5"/>
                    <a:pt x="8" y="5"/>
                  </a:cubicBezTo>
                  <a:cubicBezTo>
                    <a:pt x="8" y="3"/>
                    <a:pt x="7" y="1"/>
                    <a:pt x="5" y="1"/>
                  </a:cubicBezTo>
                  <a:cubicBezTo>
                    <a:pt x="4" y="1"/>
                    <a:pt x="2" y="2"/>
                    <a:pt x="1" y="2"/>
                  </a:cubicBezTo>
                  <a:cubicBezTo>
                    <a:pt x="1" y="1"/>
                    <a:pt x="1" y="1"/>
                    <a:pt x="1" y="1"/>
                  </a:cubicBezTo>
                  <a:cubicBezTo>
                    <a:pt x="2" y="0"/>
                    <a:pt x="4" y="0"/>
                    <a:pt x="5" y="0"/>
                  </a:cubicBezTo>
                  <a:cubicBezTo>
                    <a:pt x="8" y="0"/>
                    <a:pt x="10" y="1"/>
                    <a:pt x="10" y="5"/>
                  </a:cubicBezTo>
                  <a:cubicBezTo>
                    <a:pt x="10" y="11"/>
                    <a:pt x="10" y="11"/>
                    <a:pt x="10" y="11"/>
                  </a:cubicBezTo>
                  <a:cubicBezTo>
                    <a:pt x="10" y="12"/>
                    <a:pt x="10" y="13"/>
                    <a:pt x="10" y="14"/>
                  </a:cubicBezTo>
                  <a:cubicBezTo>
                    <a:pt x="8" y="14"/>
                    <a:pt x="8" y="14"/>
                    <a:pt x="8" y="14"/>
                  </a:cubicBezTo>
                  <a:lnTo>
                    <a:pt x="8" y="11"/>
                  </a:lnTo>
                  <a:close/>
                  <a:moveTo>
                    <a:pt x="8" y="7"/>
                  </a:moveTo>
                  <a:cubicBezTo>
                    <a:pt x="8" y="7"/>
                    <a:pt x="8" y="7"/>
                    <a:pt x="8" y="7"/>
                  </a:cubicBezTo>
                  <a:cubicBezTo>
                    <a:pt x="5" y="7"/>
                    <a:pt x="1" y="7"/>
                    <a:pt x="1" y="10"/>
                  </a:cubicBezTo>
                  <a:cubicBezTo>
                    <a:pt x="1" y="12"/>
                    <a:pt x="3" y="13"/>
                    <a:pt x="4" y="13"/>
                  </a:cubicBezTo>
                  <a:cubicBezTo>
                    <a:pt x="8" y="13"/>
                    <a:pt x="8" y="9"/>
                    <a:pt x="8" y="8"/>
                  </a:cubicBezTo>
                  <a:lnTo>
                    <a:pt x="8" y="7"/>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47" name="Freeform 1469"/>
            <p:cNvSpPr>
              <a:spLocks/>
            </p:cNvSpPr>
            <p:nvPr userDrawn="1"/>
          </p:nvSpPr>
          <p:spPr bwMode="auto">
            <a:xfrm>
              <a:off x="1194" y="435"/>
              <a:ext cx="22" cy="28"/>
            </a:xfrm>
            <a:custGeom>
              <a:avLst/>
              <a:gdLst/>
              <a:ahLst/>
              <a:cxnLst>
                <a:cxn ang="0">
                  <a:pos x="0" y="3"/>
                </a:cxn>
                <a:cxn ang="0">
                  <a:pos x="0" y="0"/>
                </a:cxn>
                <a:cxn ang="0">
                  <a:pos x="2" y="0"/>
                </a:cxn>
                <a:cxn ang="0">
                  <a:pos x="2" y="3"/>
                </a:cxn>
                <a:cxn ang="0">
                  <a:pos x="2" y="3"/>
                </a:cxn>
                <a:cxn ang="0">
                  <a:pos x="6" y="0"/>
                </a:cxn>
                <a:cxn ang="0">
                  <a:pos x="11" y="5"/>
                </a:cxn>
                <a:cxn ang="0">
                  <a:pos x="11" y="14"/>
                </a:cxn>
                <a:cxn ang="0">
                  <a:pos x="9" y="14"/>
                </a:cxn>
                <a:cxn ang="0">
                  <a:pos x="9" y="6"/>
                </a:cxn>
                <a:cxn ang="0">
                  <a:pos x="6" y="1"/>
                </a:cxn>
                <a:cxn ang="0">
                  <a:pos x="2" y="6"/>
                </a:cxn>
                <a:cxn ang="0">
                  <a:pos x="2" y="14"/>
                </a:cxn>
                <a:cxn ang="0">
                  <a:pos x="0" y="14"/>
                </a:cxn>
                <a:cxn ang="0">
                  <a:pos x="0" y="3"/>
                </a:cxn>
              </a:cxnLst>
              <a:rect l="0" t="0" r="r" b="b"/>
              <a:pathLst>
                <a:path w="11"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6" y="0"/>
                  </a:cubicBezTo>
                  <a:cubicBezTo>
                    <a:pt x="9" y="0"/>
                    <a:pt x="11" y="2"/>
                    <a:pt x="11" y="5"/>
                  </a:cubicBezTo>
                  <a:cubicBezTo>
                    <a:pt x="11" y="14"/>
                    <a:pt x="11" y="14"/>
                    <a:pt x="11" y="14"/>
                  </a:cubicBezTo>
                  <a:cubicBezTo>
                    <a:pt x="9" y="14"/>
                    <a:pt x="9" y="14"/>
                    <a:pt x="9" y="14"/>
                  </a:cubicBezTo>
                  <a:cubicBezTo>
                    <a:pt x="9" y="6"/>
                    <a:pt x="9" y="6"/>
                    <a:pt x="9" y="6"/>
                  </a:cubicBezTo>
                  <a:cubicBezTo>
                    <a:pt x="9" y="3"/>
                    <a:pt x="8" y="1"/>
                    <a:pt x="6" y="1"/>
                  </a:cubicBezTo>
                  <a:cubicBezTo>
                    <a:pt x="3" y="1"/>
                    <a:pt x="2" y="4"/>
                    <a:pt x="2" y="6"/>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48" name="Freeform 1470"/>
            <p:cNvSpPr>
              <a:spLocks/>
            </p:cNvSpPr>
            <p:nvPr userDrawn="1"/>
          </p:nvSpPr>
          <p:spPr bwMode="auto">
            <a:xfrm>
              <a:off x="1224" y="423"/>
              <a:ext cx="20" cy="40"/>
            </a:xfrm>
            <a:custGeom>
              <a:avLst/>
              <a:gdLst/>
              <a:ahLst/>
              <a:cxnLst>
                <a:cxn ang="0">
                  <a:pos x="0" y="0"/>
                </a:cxn>
                <a:cxn ang="0">
                  <a:pos x="2" y="0"/>
                </a:cxn>
                <a:cxn ang="0">
                  <a:pos x="2" y="24"/>
                </a:cxn>
                <a:cxn ang="0">
                  <a:pos x="14" y="12"/>
                </a:cxn>
                <a:cxn ang="0">
                  <a:pos x="18" y="12"/>
                </a:cxn>
                <a:cxn ang="0">
                  <a:pos x="6" y="24"/>
                </a:cxn>
                <a:cxn ang="0">
                  <a:pos x="20" y="40"/>
                </a:cxn>
                <a:cxn ang="0">
                  <a:pos x="16" y="40"/>
                </a:cxn>
                <a:cxn ang="0">
                  <a:pos x="2" y="26"/>
                </a:cxn>
                <a:cxn ang="0">
                  <a:pos x="2" y="40"/>
                </a:cxn>
                <a:cxn ang="0">
                  <a:pos x="0" y="40"/>
                </a:cxn>
                <a:cxn ang="0">
                  <a:pos x="0" y="0"/>
                </a:cxn>
              </a:cxnLst>
              <a:rect l="0" t="0" r="r" b="b"/>
              <a:pathLst>
                <a:path w="20" h="40">
                  <a:moveTo>
                    <a:pt x="0" y="0"/>
                  </a:moveTo>
                  <a:lnTo>
                    <a:pt x="2" y="0"/>
                  </a:lnTo>
                  <a:lnTo>
                    <a:pt x="2" y="24"/>
                  </a:lnTo>
                  <a:lnTo>
                    <a:pt x="14" y="12"/>
                  </a:lnTo>
                  <a:lnTo>
                    <a:pt x="18" y="12"/>
                  </a:lnTo>
                  <a:lnTo>
                    <a:pt x="6" y="24"/>
                  </a:lnTo>
                  <a:lnTo>
                    <a:pt x="20" y="40"/>
                  </a:lnTo>
                  <a:lnTo>
                    <a:pt x="16" y="40"/>
                  </a:lnTo>
                  <a:lnTo>
                    <a:pt x="2" y="26"/>
                  </a:lnTo>
                  <a:lnTo>
                    <a:pt x="2" y="40"/>
                  </a:lnTo>
                  <a:lnTo>
                    <a:pt x="0" y="4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49" name="Freeform 1471"/>
            <p:cNvSpPr>
              <a:spLocks/>
            </p:cNvSpPr>
            <p:nvPr userDrawn="1"/>
          </p:nvSpPr>
          <p:spPr bwMode="auto">
            <a:xfrm>
              <a:off x="1262" y="425"/>
              <a:ext cx="30" cy="38"/>
            </a:xfrm>
            <a:custGeom>
              <a:avLst/>
              <a:gdLst/>
              <a:ahLst/>
              <a:cxnLst>
                <a:cxn ang="0">
                  <a:pos x="13" y="10"/>
                </a:cxn>
                <a:cxn ang="0">
                  <a:pos x="9" y="10"/>
                </a:cxn>
                <a:cxn ang="0">
                  <a:pos x="9" y="9"/>
                </a:cxn>
                <a:cxn ang="0">
                  <a:pos x="15" y="9"/>
                </a:cxn>
                <a:cxn ang="0">
                  <a:pos x="15" y="18"/>
                </a:cxn>
                <a:cxn ang="0">
                  <a:pos x="9" y="19"/>
                </a:cxn>
                <a:cxn ang="0">
                  <a:pos x="0" y="9"/>
                </a:cxn>
                <a:cxn ang="0">
                  <a:pos x="9" y="0"/>
                </a:cxn>
                <a:cxn ang="0">
                  <a:pos x="14" y="1"/>
                </a:cxn>
                <a:cxn ang="0">
                  <a:pos x="14" y="3"/>
                </a:cxn>
                <a:cxn ang="0">
                  <a:pos x="9" y="2"/>
                </a:cxn>
                <a:cxn ang="0">
                  <a:pos x="2" y="9"/>
                </a:cxn>
                <a:cxn ang="0">
                  <a:pos x="9" y="17"/>
                </a:cxn>
                <a:cxn ang="0">
                  <a:pos x="13" y="17"/>
                </a:cxn>
                <a:cxn ang="0">
                  <a:pos x="13" y="10"/>
                </a:cxn>
              </a:cxnLst>
              <a:rect l="0" t="0" r="r" b="b"/>
              <a:pathLst>
                <a:path w="15" h="19">
                  <a:moveTo>
                    <a:pt x="13" y="10"/>
                  </a:moveTo>
                  <a:cubicBezTo>
                    <a:pt x="9" y="10"/>
                    <a:pt x="9" y="10"/>
                    <a:pt x="9" y="10"/>
                  </a:cubicBezTo>
                  <a:cubicBezTo>
                    <a:pt x="9" y="9"/>
                    <a:pt x="9" y="9"/>
                    <a:pt x="9" y="9"/>
                  </a:cubicBezTo>
                  <a:cubicBezTo>
                    <a:pt x="15" y="9"/>
                    <a:pt x="15" y="9"/>
                    <a:pt x="15" y="9"/>
                  </a:cubicBezTo>
                  <a:cubicBezTo>
                    <a:pt x="15" y="18"/>
                    <a:pt x="15" y="18"/>
                    <a:pt x="15" y="18"/>
                  </a:cubicBezTo>
                  <a:cubicBezTo>
                    <a:pt x="13" y="19"/>
                    <a:pt x="11" y="19"/>
                    <a:pt x="9" y="19"/>
                  </a:cubicBezTo>
                  <a:cubicBezTo>
                    <a:pt x="3" y="19"/>
                    <a:pt x="0" y="15"/>
                    <a:pt x="0" y="9"/>
                  </a:cubicBezTo>
                  <a:cubicBezTo>
                    <a:pt x="0" y="4"/>
                    <a:pt x="4" y="0"/>
                    <a:pt x="9" y="0"/>
                  </a:cubicBezTo>
                  <a:cubicBezTo>
                    <a:pt x="11" y="0"/>
                    <a:pt x="13" y="0"/>
                    <a:pt x="14" y="1"/>
                  </a:cubicBezTo>
                  <a:cubicBezTo>
                    <a:pt x="14" y="3"/>
                    <a:pt x="14" y="3"/>
                    <a:pt x="14" y="3"/>
                  </a:cubicBezTo>
                  <a:cubicBezTo>
                    <a:pt x="12" y="2"/>
                    <a:pt x="11" y="2"/>
                    <a:pt x="9" y="2"/>
                  </a:cubicBezTo>
                  <a:cubicBezTo>
                    <a:pt x="4" y="2"/>
                    <a:pt x="2" y="5"/>
                    <a:pt x="2" y="9"/>
                  </a:cubicBezTo>
                  <a:cubicBezTo>
                    <a:pt x="2" y="14"/>
                    <a:pt x="4" y="17"/>
                    <a:pt x="9" y="17"/>
                  </a:cubicBezTo>
                  <a:cubicBezTo>
                    <a:pt x="10" y="17"/>
                    <a:pt x="12" y="17"/>
                    <a:pt x="13" y="17"/>
                  </a:cubicBezTo>
                  <a:lnTo>
                    <a:pt x="13" y="1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50" name="Freeform 1472"/>
            <p:cNvSpPr>
              <a:spLocks/>
            </p:cNvSpPr>
            <p:nvPr userDrawn="1"/>
          </p:nvSpPr>
          <p:spPr bwMode="auto">
            <a:xfrm>
              <a:off x="1300" y="435"/>
              <a:ext cx="12" cy="28"/>
            </a:xfrm>
            <a:custGeom>
              <a:avLst/>
              <a:gdLst/>
              <a:ahLst/>
              <a:cxnLst>
                <a:cxn ang="0">
                  <a:pos x="0" y="3"/>
                </a:cxn>
                <a:cxn ang="0">
                  <a:pos x="0" y="0"/>
                </a:cxn>
                <a:cxn ang="0">
                  <a:pos x="1" y="0"/>
                </a:cxn>
                <a:cxn ang="0">
                  <a:pos x="1"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1" y="0"/>
                    <a:pt x="1" y="0"/>
                    <a:pt x="1" y="0"/>
                  </a:cubicBezTo>
                  <a:cubicBezTo>
                    <a:pt x="1" y="3"/>
                    <a:pt x="1" y="3"/>
                    <a:pt x="1" y="3"/>
                  </a:cubicBezTo>
                  <a:cubicBezTo>
                    <a:pt x="2" y="3"/>
                    <a:pt x="2" y="3"/>
                    <a:pt x="2" y="3"/>
                  </a:cubicBezTo>
                  <a:cubicBezTo>
                    <a:pt x="2" y="1"/>
                    <a:pt x="3" y="0"/>
                    <a:pt x="5" y="0"/>
                  </a:cubicBezTo>
                  <a:cubicBezTo>
                    <a:pt x="5" y="0"/>
                    <a:pt x="6" y="0"/>
                    <a:pt x="6" y="0"/>
                  </a:cubicBezTo>
                  <a:cubicBezTo>
                    <a:pt x="6" y="2"/>
                    <a:pt x="6" y="2"/>
                    <a:pt x="6" y="2"/>
                  </a:cubicBezTo>
                  <a:cubicBezTo>
                    <a:pt x="6" y="2"/>
                    <a:pt x="5" y="2"/>
                    <a:pt x="5" y="2"/>
                  </a:cubicBezTo>
                  <a:cubicBezTo>
                    <a:pt x="2"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51" name="Freeform 1473"/>
            <p:cNvSpPr>
              <a:spLocks noEditPoints="1"/>
            </p:cNvSpPr>
            <p:nvPr userDrawn="1"/>
          </p:nvSpPr>
          <p:spPr bwMode="auto">
            <a:xfrm>
              <a:off x="1314" y="435"/>
              <a:ext cx="24" cy="28"/>
            </a:xfrm>
            <a:custGeom>
              <a:avLst/>
              <a:gdLst/>
              <a:ahLst/>
              <a:cxnLst>
                <a:cxn ang="0">
                  <a:pos x="6" y="0"/>
                </a:cxn>
                <a:cxn ang="0">
                  <a:pos x="12" y="7"/>
                </a:cxn>
                <a:cxn ang="0">
                  <a:pos x="6" y="14"/>
                </a:cxn>
                <a:cxn ang="0">
                  <a:pos x="0" y="7"/>
                </a:cxn>
                <a:cxn ang="0">
                  <a:pos x="6" y="0"/>
                </a:cxn>
                <a:cxn ang="0">
                  <a:pos x="6" y="13"/>
                </a:cxn>
                <a:cxn ang="0">
                  <a:pos x="10"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0" y="10"/>
                    <a:pt x="10" y="7"/>
                  </a:cubicBezTo>
                  <a:cubicBezTo>
                    <a:pt x="10"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52" name="Freeform 1474"/>
            <p:cNvSpPr>
              <a:spLocks/>
            </p:cNvSpPr>
            <p:nvPr userDrawn="1"/>
          </p:nvSpPr>
          <p:spPr bwMode="auto">
            <a:xfrm>
              <a:off x="1344" y="435"/>
              <a:ext cx="20" cy="28"/>
            </a:xfrm>
            <a:custGeom>
              <a:avLst/>
              <a:gdLst/>
              <a:ahLst/>
              <a:cxnLst>
                <a:cxn ang="0">
                  <a:pos x="11" y="10"/>
                </a:cxn>
                <a:cxn ang="0">
                  <a:pos x="11" y="14"/>
                </a:cxn>
                <a:cxn ang="0">
                  <a:pos x="9" y="14"/>
                </a:cxn>
                <a:cxn ang="0">
                  <a:pos x="9" y="11"/>
                </a:cxn>
                <a:cxn ang="0">
                  <a:pos x="9" y="11"/>
                </a:cxn>
                <a:cxn ang="0">
                  <a:pos x="5" y="14"/>
                </a:cxn>
                <a:cxn ang="0">
                  <a:pos x="0" y="9"/>
                </a:cxn>
                <a:cxn ang="0">
                  <a:pos x="0" y="0"/>
                </a:cxn>
                <a:cxn ang="0">
                  <a:pos x="2" y="0"/>
                </a:cxn>
                <a:cxn ang="0">
                  <a:pos x="2" y="8"/>
                </a:cxn>
                <a:cxn ang="0">
                  <a:pos x="5" y="13"/>
                </a:cxn>
                <a:cxn ang="0">
                  <a:pos x="9" y="8"/>
                </a:cxn>
                <a:cxn ang="0">
                  <a:pos x="9" y="0"/>
                </a:cxn>
                <a:cxn ang="0">
                  <a:pos x="11" y="0"/>
                </a:cxn>
                <a:cxn ang="0">
                  <a:pos x="11" y="10"/>
                </a:cxn>
              </a:cxnLst>
              <a:rect l="0" t="0" r="r" b="b"/>
              <a:pathLst>
                <a:path w="11" h="14">
                  <a:moveTo>
                    <a:pt x="11" y="10"/>
                  </a:moveTo>
                  <a:cubicBezTo>
                    <a:pt x="11" y="11"/>
                    <a:pt x="11" y="13"/>
                    <a:pt x="11" y="14"/>
                  </a:cubicBezTo>
                  <a:cubicBezTo>
                    <a:pt x="9" y="14"/>
                    <a:pt x="9" y="14"/>
                    <a:pt x="9" y="14"/>
                  </a:cubicBezTo>
                  <a:cubicBezTo>
                    <a:pt x="9" y="11"/>
                    <a:pt x="9" y="11"/>
                    <a:pt x="9" y="11"/>
                  </a:cubicBezTo>
                  <a:cubicBezTo>
                    <a:pt x="9" y="11"/>
                    <a:pt x="9" y="11"/>
                    <a:pt x="9" y="11"/>
                  </a:cubicBezTo>
                  <a:cubicBezTo>
                    <a:pt x="8" y="12"/>
                    <a:pt x="7" y="14"/>
                    <a:pt x="5" y="14"/>
                  </a:cubicBezTo>
                  <a:cubicBezTo>
                    <a:pt x="1" y="14"/>
                    <a:pt x="0" y="12"/>
                    <a:pt x="0" y="9"/>
                  </a:cubicBezTo>
                  <a:cubicBezTo>
                    <a:pt x="0" y="0"/>
                    <a:pt x="0" y="0"/>
                    <a:pt x="0" y="0"/>
                  </a:cubicBezTo>
                  <a:cubicBezTo>
                    <a:pt x="2" y="0"/>
                    <a:pt x="2" y="0"/>
                    <a:pt x="2" y="0"/>
                  </a:cubicBezTo>
                  <a:cubicBezTo>
                    <a:pt x="2" y="8"/>
                    <a:pt x="2" y="8"/>
                    <a:pt x="2" y="8"/>
                  </a:cubicBezTo>
                  <a:cubicBezTo>
                    <a:pt x="2" y="11"/>
                    <a:pt x="3" y="13"/>
                    <a:pt x="5" y="13"/>
                  </a:cubicBezTo>
                  <a:cubicBezTo>
                    <a:pt x="8" y="13"/>
                    <a:pt x="9" y="10"/>
                    <a:pt x="9" y="8"/>
                  </a:cubicBezTo>
                  <a:cubicBezTo>
                    <a:pt x="9" y="0"/>
                    <a:pt x="9" y="0"/>
                    <a:pt x="9" y="0"/>
                  </a:cubicBezTo>
                  <a:cubicBezTo>
                    <a:pt x="11" y="0"/>
                    <a:pt x="11" y="0"/>
                    <a:pt x="11" y="0"/>
                  </a:cubicBezTo>
                  <a:lnTo>
                    <a:pt x="11" y="1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53" name="Freeform 1475"/>
            <p:cNvSpPr>
              <a:spLocks noEditPoints="1"/>
            </p:cNvSpPr>
            <p:nvPr userDrawn="1"/>
          </p:nvSpPr>
          <p:spPr bwMode="auto">
            <a:xfrm>
              <a:off x="1372" y="435"/>
              <a:ext cx="24" cy="38"/>
            </a:xfrm>
            <a:custGeom>
              <a:avLst/>
              <a:gdLst/>
              <a:ahLst/>
              <a:cxnLst>
                <a:cxn ang="0">
                  <a:pos x="0" y="0"/>
                </a:cxn>
                <a:cxn ang="0">
                  <a:pos x="2" y="0"/>
                </a:cxn>
                <a:cxn ang="0">
                  <a:pos x="2" y="3"/>
                </a:cxn>
                <a:cxn ang="0">
                  <a:pos x="2" y="3"/>
                </a:cxn>
                <a:cxn ang="0">
                  <a:pos x="6" y="0"/>
                </a:cxn>
                <a:cxn ang="0">
                  <a:pos x="12" y="7"/>
                </a:cxn>
                <a:cxn ang="0">
                  <a:pos x="6" y="14"/>
                </a:cxn>
                <a:cxn ang="0">
                  <a:pos x="2" y="11"/>
                </a:cxn>
                <a:cxn ang="0">
                  <a:pos x="2" y="11"/>
                </a:cxn>
                <a:cxn ang="0">
                  <a:pos x="2" y="19"/>
                </a:cxn>
                <a:cxn ang="0">
                  <a:pos x="0" y="19"/>
                </a:cxn>
                <a:cxn ang="0">
                  <a:pos x="0" y="0"/>
                </a:cxn>
                <a:cxn ang="0">
                  <a:pos x="6" y="1"/>
                </a:cxn>
                <a:cxn ang="0">
                  <a:pos x="2" y="7"/>
                </a:cxn>
                <a:cxn ang="0">
                  <a:pos x="6" y="13"/>
                </a:cxn>
                <a:cxn ang="0">
                  <a:pos x="10" y="7"/>
                </a:cxn>
                <a:cxn ang="0">
                  <a:pos x="6" y="1"/>
                </a:cxn>
              </a:cxnLst>
              <a:rect l="0" t="0" r="r" b="b"/>
              <a:pathLst>
                <a:path w="12" h="19">
                  <a:moveTo>
                    <a:pt x="0" y="0"/>
                  </a:moveTo>
                  <a:cubicBezTo>
                    <a:pt x="2" y="0"/>
                    <a:pt x="2" y="0"/>
                    <a:pt x="2" y="0"/>
                  </a:cubicBezTo>
                  <a:cubicBezTo>
                    <a:pt x="2" y="3"/>
                    <a:pt x="2" y="3"/>
                    <a:pt x="2" y="3"/>
                  </a:cubicBezTo>
                  <a:cubicBezTo>
                    <a:pt x="2" y="3"/>
                    <a:pt x="2" y="3"/>
                    <a:pt x="2" y="3"/>
                  </a:cubicBezTo>
                  <a:cubicBezTo>
                    <a:pt x="2" y="2"/>
                    <a:pt x="3" y="0"/>
                    <a:pt x="6" y="0"/>
                  </a:cubicBezTo>
                  <a:cubicBezTo>
                    <a:pt x="10" y="0"/>
                    <a:pt x="12" y="3"/>
                    <a:pt x="12" y="7"/>
                  </a:cubicBezTo>
                  <a:cubicBezTo>
                    <a:pt x="12" y="11"/>
                    <a:pt x="10" y="14"/>
                    <a:pt x="6" y="14"/>
                  </a:cubicBezTo>
                  <a:cubicBezTo>
                    <a:pt x="4" y="14"/>
                    <a:pt x="3" y="13"/>
                    <a:pt x="2" y="11"/>
                  </a:cubicBezTo>
                  <a:cubicBezTo>
                    <a:pt x="2" y="11"/>
                    <a:pt x="2" y="11"/>
                    <a:pt x="2" y="11"/>
                  </a:cubicBezTo>
                  <a:cubicBezTo>
                    <a:pt x="2" y="19"/>
                    <a:pt x="2" y="19"/>
                    <a:pt x="2" y="19"/>
                  </a:cubicBezTo>
                  <a:cubicBezTo>
                    <a:pt x="0" y="19"/>
                    <a:pt x="0" y="19"/>
                    <a:pt x="0" y="19"/>
                  </a:cubicBezTo>
                  <a:lnTo>
                    <a:pt x="0" y="0"/>
                  </a:lnTo>
                  <a:close/>
                  <a:moveTo>
                    <a:pt x="6" y="1"/>
                  </a:moveTo>
                  <a:cubicBezTo>
                    <a:pt x="3" y="1"/>
                    <a:pt x="2" y="5"/>
                    <a:pt x="2" y="7"/>
                  </a:cubicBezTo>
                  <a:cubicBezTo>
                    <a:pt x="2" y="9"/>
                    <a:pt x="3" y="13"/>
                    <a:pt x="6" y="13"/>
                  </a:cubicBezTo>
                  <a:cubicBezTo>
                    <a:pt x="9" y="13"/>
                    <a:pt x="10" y="10"/>
                    <a:pt x="10" y="7"/>
                  </a:cubicBezTo>
                  <a:cubicBezTo>
                    <a:pt x="10" y="4"/>
                    <a:pt x="9" y="1"/>
                    <a:pt x="6" y="1"/>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54" name="Freeform 1476"/>
            <p:cNvSpPr>
              <a:spLocks noEditPoints="1"/>
            </p:cNvSpPr>
            <p:nvPr userDrawn="1"/>
          </p:nvSpPr>
          <p:spPr bwMode="auto">
            <a:xfrm>
              <a:off x="257" y="248"/>
              <a:ext cx="212" cy="211"/>
            </a:xfrm>
            <a:custGeom>
              <a:avLst/>
              <a:gdLst/>
              <a:ahLst/>
              <a:cxnLst>
                <a:cxn ang="0">
                  <a:pos x="106" y="30"/>
                </a:cxn>
                <a:cxn ang="0">
                  <a:pos x="106" y="0"/>
                </a:cxn>
                <a:cxn ang="0">
                  <a:pos x="106" y="0"/>
                </a:cxn>
                <a:cxn ang="0">
                  <a:pos x="76" y="0"/>
                </a:cxn>
                <a:cxn ang="0">
                  <a:pos x="106" y="30"/>
                </a:cxn>
                <a:cxn ang="0">
                  <a:pos x="29" y="0"/>
                </a:cxn>
                <a:cxn ang="0">
                  <a:pos x="0" y="0"/>
                </a:cxn>
                <a:cxn ang="0">
                  <a:pos x="0" y="0"/>
                </a:cxn>
                <a:cxn ang="0">
                  <a:pos x="0" y="30"/>
                </a:cxn>
                <a:cxn ang="0">
                  <a:pos x="29" y="0"/>
                </a:cxn>
                <a:cxn ang="0">
                  <a:pos x="76" y="106"/>
                </a:cxn>
                <a:cxn ang="0">
                  <a:pos x="106" y="106"/>
                </a:cxn>
                <a:cxn ang="0">
                  <a:pos x="106" y="106"/>
                </a:cxn>
                <a:cxn ang="0">
                  <a:pos x="106" y="77"/>
                </a:cxn>
                <a:cxn ang="0">
                  <a:pos x="76" y="106"/>
                </a:cxn>
                <a:cxn ang="0">
                  <a:pos x="0" y="77"/>
                </a:cxn>
                <a:cxn ang="0">
                  <a:pos x="0" y="106"/>
                </a:cxn>
                <a:cxn ang="0">
                  <a:pos x="0" y="106"/>
                </a:cxn>
                <a:cxn ang="0">
                  <a:pos x="29" y="106"/>
                </a:cxn>
                <a:cxn ang="0">
                  <a:pos x="0" y="77"/>
                </a:cxn>
              </a:cxnLst>
              <a:rect l="0" t="0" r="r" b="b"/>
              <a:pathLst>
                <a:path w="106" h="106">
                  <a:moveTo>
                    <a:pt x="106" y="30"/>
                  </a:moveTo>
                  <a:cubicBezTo>
                    <a:pt x="106" y="0"/>
                    <a:pt x="106" y="0"/>
                    <a:pt x="106" y="0"/>
                  </a:cubicBezTo>
                  <a:cubicBezTo>
                    <a:pt x="106" y="0"/>
                    <a:pt x="106" y="0"/>
                    <a:pt x="106" y="0"/>
                  </a:cubicBezTo>
                  <a:cubicBezTo>
                    <a:pt x="76" y="0"/>
                    <a:pt x="76" y="0"/>
                    <a:pt x="76" y="0"/>
                  </a:cubicBezTo>
                  <a:cubicBezTo>
                    <a:pt x="90" y="6"/>
                    <a:pt x="100" y="16"/>
                    <a:pt x="106" y="30"/>
                  </a:cubicBezTo>
                  <a:close/>
                  <a:moveTo>
                    <a:pt x="29" y="0"/>
                  </a:moveTo>
                  <a:cubicBezTo>
                    <a:pt x="0" y="0"/>
                    <a:pt x="0" y="0"/>
                    <a:pt x="0" y="0"/>
                  </a:cubicBezTo>
                  <a:cubicBezTo>
                    <a:pt x="0" y="0"/>
                    <a:pt x="0" y="0"/>
                    <a:pt x="0" y="0"/>
                  </a:cubicBezTo>
                  <a:cubicBezTo>
                    <a:pt x="0" y="30"/>
                    <a:pt x="0" y="30"/>
                    <a:pt x="0" y="30"/>
                  </a:cubicBezTo>
                  <a:cubicBezTo>
                    <a:pt x="6" y="16"/>
                    <a:pt x="16" y="6"/>
                    <a:pt x="29" y="0"/>
                  </a:cubicBezTo>
                  <a:close/>
                  <a:moveTo>
                    <a:pt x="76" y="106"/>
                  </a:moveTo>
                  <a:cubicBezTo>
                    <a:pt x="106" y="106"/>
                    <a:pt x="106" y="106"/>
                    <a:pt x="106" y="106"/>
                  </a:cubicBezTo>
                  <a:cubicBezTo>
                    <a:pt x="106" y="106"/>
                    <a:pt x="106" y="106"/>
                    <a:pt x="106" y="106"/>
                  </a:cubicBezTo>
                  <a:cubicBezTo>
                    <a:pt x="106" y="77"/>
                    <a:pt x="106" y="77"/>
                    <a:pt x="106" y="77"/>
                  </a:cubicBezTo>
                  <a:cubicBezTo>
                    <a:pt x="100" y="90"/>
                    <a:pt x="90" y="101"/>
                    <a:pt x="76" y="106"/>
                  </a:cubicBezTo>
                  <a:close/>
                  <a:moveTo>
                    <a:pt x="0" y="77"/>
                  </a:moveTo>
                  <a:cubicBezTo>
                    <a:pt x="0" y="106"/>
                    <a:pt x="0" y="106"/>
                    <a:pt x="0" y="106"/>
                  </a:cubicBezTo>
                  <a:cubicBezTo>
                    <a:pt x="0" y="106"/>
                    <a:pt x="0" y="106"/>
                    <a:pt x="0" y="106"/>
                  </a:cubicBezTo>
                  <a:cubicBezTo>
                    <a:pt x="29" y="106"/>
                    <a:pt x="29" y="106"/>
                    <a:pt x="29" y="106"/>
                  </a:cubicBezTo>
                  <a:cubicBezTo>
                    <a:pt x="16" y="101"/>
                    <a:pt x="6" y="90"/>
                    <a:pt x="0" y="77"/>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55" name="Freeform 1477"/>
            <p:cNvSpPr>
              <a:spLocks/>
            </p:cNvSpPr>
            <p:nvPr userDrawn="1"/>
          </p:nvSpPr>
          <p:spPr bwMode="auto">
            <a:xfrm>
              <a:off x="295" y="395"/>
              <a:ext cx="56" cy="58"/>
            </a:xfrm>
            <a:custGeom>
              <a:avLst/>
              <a:gdLst/>
              <a:ahLst/>
              <a:cxnLst>
                <a:cxn ang="0">
                  <a:pos x="2" y="3"/>
                </a:cxn>
                <a:cxn ang="0">
                  <a:pos x="1" y="6"/>
                </a:cxn>
                <a:cxn ang="0">
                  <a:pos x="2" y="7"/>
                </a:cxn>
                <a:cxn ang="0">
                  <a:pos x="2" y="7"/>
                </a:cxn>
                <a:cxn ang="0">
                  <a:pos x="11" y="15"/>
                </a:cxn>
                <a:cxn ang="0">
                  <a:pos x="14" y="21"/>
                </a:cxn>
                <a:cxn ang="0">
                  <a:pos x="15" y="24"/>
                </a:cxn>
                <a:cxn ang="0">
                  <a:pos x="17" y="26"/>
                </a:cxn>
                <a:cxn ang="0">
                  <a:pos x="16" y="25"/>
                </a:cxn>
                <a:cxn ang="0">
                  <a:pos x="16" y="26"/>
                </a:cxn>
                <a:cxn ang="0">
                  <a:pos x="18" y="27"/>
                </a:cxn>
                <a:cxn ang="0">
                  <a:pos x="17" y="26"/>
                </a:cxn>
                <a:cxn ang="0">
                  <a:pos x="18" y="28"/>
                </a:cxn>
                <a:cxn ang="0">
                  <a:pos x="18" y="27"/>
                </a:cxn>
                <a:cxn ang="0">
                  <a:pos x="19" y="28"/>
                </a:cxn>
                <a:cxn ang="0">
                  <a:pos x="19" y="28"/>
                </a:cxn>
                <a:cxn ang="0">
                  <a:pos x="19" y="28"/>
                </a:cxn>
                <a:cxn ang="0">
                  <a:pos x="19" y="28"/>
                </a:cxn>
                <a:cxn ang="0">
                  <a:pos x="19" y="28"/>
                </a:cxn>
                <a:cxn ang="0">
                  <a:pos x="21" y="29"/>
                </a:cxn>
                <a:cxn ang="0">
                  <a:pos x="21" y="29"/>
                </a:cxn>
                <a:cxn ang="0">
                  <a:pos x="21" y="29"/>
                </a:cxn>
                <a:cxn ang="0">
                  <a:pos x="21" y="29"/>
                </a:cxn>
                <a:cxn ang="0">
                  <a:pos x="22" y="29"/>
                </a:cxn>
                <a:cxn ang="0">
                  <a:pos x="21" y="27"/>
                </a:cxn>
                <a:cxn ang="0">
                  <a:pos x="20" y="26"/>
                </a:cxn>
                <a:cxn ang="0">
                  <a:pos x="20" y="25"/>
                </a:cxn>
                <a:cxn ang="0">
                  <a:pos x="20" y="25"/>
                </a:cxn>
                <a:cxn ang="0">
                  <a:pos x="20" y="25"/>
                </a:cxn>
                <a:cxn ang="0">
                  <a:pos x="19" y="24"/>
                </a:cxn>
                <a:cxn ang="0">
                  <a:pos x="20" y="24"/>
                </a:cxn>
                <a:cxn ang="0">
                  <a:pos x="20" y="23"/>
                </a:cxn>
                <a:cxn ang="0">
                  <a:pos x="20" y="21"/>
                </a:cxn>
                <a:cxn ang="0">
                  <a:pos x="23" y="21"/>
                </a:cxn>
                <a:cxn ang="0">
                  <a:pos x="24" y="19"/>
                </a:cxn>
                <a:cxn ang="0">
                  <a:pos x="23" y="17"/>
                </a:cxn>
                <a:cxn ang="0">
                  <a:pos x="26" y="16"/>
                </a:cxn>
                <a:cxn ang="0">
                  <a:pos x="26" y="13"/>
                </a:cxn>
                <a:cxn ang="0">
                  <a:pos x="26" y="11"/>
                </a:cxn>
                <a:cxn ang="0">
                  <a:pos x="27" y="8"/>
                </a:cxn>
                <a:cxn ang="0">
                  <a:pos x="21" y="7"/>
                </a:cxn>
                <a:cxn ang="0">
                  <a:pos x="18" y="6"/>
                </a:cxn>
                <a:cxn ang="0">
                  <a:pos x="17" y="7"/>
                </a:cxn>
                <a:cxn ang="0">
                  <a:pos x="17" y="6"/>
                </a:cxn>
                <a:cxn ang="0">
                  <a:pos x="15" y="3"/>
                </a:cxn>
                <a:cxn ang="0">
                  <a:pos x="12" y="3"/>
                </a:cxn>
                <a:cxn ang="0">
                  <a:pos x="10" y="2"/>
                </a:cxn>
                <a:cxn ang="0">
                  <a:pos x="8" y="1"/>
                </a:cxn>
                <a:cxn ang="0">
                  <a:pos x="9" y="1"/>
                </a:cxn>
                <a:cxn ang="0">
                  <a:pos x="5" y="0"/>
                </a:cxn>
                <a:cxn ang="0">
                  <a:pos x="4" y="2"/>
                </a:cxn>
                <a:cxn ang="0">
                  <a:pos x="4" y="2"/>
                </a:cxn>
                <a:cxn ang="0">
                  <a:pos x="4" y="0"/>
                </a:cxn>
                <a:cxn ang="0">
                  <a:pos x="2" y="3"/>
                </a:cxn>
              </a:cxnLst>
              <a:rect l="0" t="0" r="r" b="b"/>
              <a:pathLst>
                <a:path w="28" h="29">
                  <a:moveTo>
                    <a:pt x="2" y="3"/>
                  </a:moveTo>
                  <a:cubicBezTo>
                    <a:pt x="2" y="5"/>
                    <a:pt x="2" y="5"/>
                    <a:pt x="1" y="6"/>
                  </a:cubicBezTo>
                  <a:cubicBezTo>
                    <a:pt x="1" y="6"/>
                    <a:pt x="1" y="7"/>
                    <a:pt x="2" y="7"/>
                  </a:cubicBezTo>
                  <a:cubicBezTo>
                    <a:pt x="2" y="7"/>
                    <a:pt x="2" y="7"/>
                    <a:pt x="2" y="7"/>
                  </a:cubicBezTo>
                  <a:cubicBezTo>
                    <a:pt x="0" y="9"/>
                    <a:pt x="9" y="13"/>
                    <a:pt x="11" y="15"/>
                  </a:cubicBezTo>
                  <a:cubicBezTo>
                    <a:pt x="12" y="16"/>
                    <a:pt x="13" y="19"/>
                    <a:pt x="14" y="21"/>
                  </a:cubicBezTo>
                  <a:cubicBezTo>
                    <a:pt x="14" y="22"/>
                    <a:pt x="14" y="23"/>
                    <a:pt x="15" y="24"/>
                  </a:cubicBezTo>
                  <a:cubicBezTo>
                    <a:pt x="16" y="24"/>
                    <a:pt x="16" y="24"/>
                    <a:pt x="17" y="26"/>
                  </a:cubicBezTo>
                  <a:cubicBezTo>
                    <a:pt x="16" y="25"/>
                    <a:pt x="16" y="25"/>
                    <a:pt x="16" y="25"/>
                  </a:cubicBezTo>
                  <a:cubicBezTo>
                    <a:pt x="16" y="25"/>
                    <a:pt x="16" y="26"/>
                    <a:pt x="16" y="26"/>
                  </a:cubicBezTo>
                  <a:cubicBezTo>
                    <a:pt x="17" y="26"/>
                    <a:pt x="17" y="26"/>
                    <a:pt x="18" y="27"/>
                  </a:cubicBezTo>
                  <a:cubicBezTo>
                    <a:pt x="17" y="26"/>
                    <a:pt x="17" y="26"/>
                    <a:pt x="17" y="26"/>
                  </a:cubicBezTo>
                  <a:cubicBezTo>
                    <a:pt x="17" y="27"/>
                    <a:pt x="18" y="27"/>
                    <a:pt x="18" y="28"/>
                  </a:cubicBezTo>
                  <a:cubicBezTo>
                    <a:pt x="18" y="27"/>
                    <a:pt x="18" y="27"/>
                    <a:pt x="18" y="27"/>
                  </a:cubicBezTo>
                  <a:cubicBezTo>
                    <a:pt x="19" y="28"/>
                    <a:pt x="19" y="28"/>
                    <a:pt x="19" y="28"/>
                  </a:cubicBezTo>
                  <a:cubicBezTo>
                    <a:pt x="18" y="27"/>
                    <a:pt x="19" y="28"/>
                    <a:pt x="19" y="28"/>
                  </a:cubicBezTo>
                  <a:cubicBezTo>
                    <a:pt x="19" y="28"/>
                    <a:pt x="19" y="28"/>
                    <a:pt x="19" y="28"/>
                  </a:cubicBezTo>
                  <a:cubicBezTo>
                    <a:pt x="19" y="28"/>
                    <a:pt x="19" y="28"/>
                    <a:pt x="19" y="28"/>
                  </a:cubicBezTo>
                  <a:cubicBezTo>
                    <a:pt x="19" y="28"/>
                    <a:pt x="19" y="28"/>
                    <a:pt x="19" y="28"/>
                  </a:cubicBezTo>
                  <a:cubicBezTo>
                    <a:pt x="20" y="28"/>
                    <a:pt x="20" y="29"/>
                    <a:pt x="21" y="29"/>
                  </a:cubicBezTo>
                  <a:cubicBezTo>
                    <a:pt x="21" y="29"/>
                    <a:pt x="21" y="29"/>
                    <a:pt x="21" y="29"/>
                  </a:cubicBezTo>
                  <a:cubicBezTo>
                    <a:pt x="21" y="29"/>
                    <a:pt x="21" y="29"/>
                    <a:pt x="21" y="29"/>
                  </a:cubicBezTo>
                  <a:cubicBezTo>
                    <a:pt x="21" y="29"/>
                    <a:pt x="21" y="29"/>
                    <a:pt x="21" y="29"/>
                  </a:cubicBezTo>
                  <a:cubicBezTo>
                    <a:pt x="22" y="29"/>
                    <a:pt x="22" y="29"/>
                    <a:pt x="22" y="29"/>
                  </a:cubicBezTo>
                  <a:cubicBezTo>
                    <a:pt x="20" y="28"/>
                    <a:pt x="22" y="28"/>
                    <a:pt x="21" y="27"/>
                  </a:cubicBezTo>
                  <a:cubicBezTo>
                    <a:pt x="21" y="26"/>
                    <a:pt x="19" y="26"/>
                    <a:pt x="20" y="26"/>
                  </a:cubicBezTo>
                  <a:cubicBezTo>
                    <a:pt x="20" y="25"/>
                    <a:pt x="20" y="25"/>
                    <a:pt x="20" y="25"/>
                  </a:cubicBezTo>
                  <a:cubicBezTo>
                    <a:pt x="20" y="25"/>
                    <a:pt x="20" y="25"/>
                    <a:pt x="20" y="25"/>
                  </a:cubicBezTo>
                  <a:cubicBezTo>
                    <a:pt x="20" y="25"/>
                    <a:pt x="20" y="25"/>
                    <a:pt x="20" y="25"/>
                  </a:cubicBezTo>
                  <a:cubicBezTo>
                    <a:pt x="20" y="25"/>
                    <a:pt x="20" y="24"/>
                    <a:pt x="19" y="24"/>
                  </a:cubicBezTo>
                  <a:cubicBezTo>
                    <a:pt x="19" y="24"/>
                    <a:pt x="20" y="24"/>
                    <a:pt x="20" y="24"/>
                  </a:cubicBezTo>
                  <a:cubicBezTo>
                    <a:pt x="20" y="23"/>
                    <a:pt x="20" y="23"/>
                    <a:pt x="20" y="23"/>
                  </a:cubicBezTo>
                  <a:cubicBezTo>
                    <a:pt x="23" y="24"/>
                    <a:pt x="22" y="22"/>
                    <a:pt x="20" y="21"/>
                  </a:cubicBezTo>
                  <a:cubicBezTo>
                    <a:pt x="22" y="22"/>
                    <a:pt x="22" y="21"/>
                    <a:pt x="23" y="21"/>
                  </a:cubicBezTo>
                  <a:cubicBezTo>
                    <a:pt x="23" y="20"/>
                    <a:pt x="23" y="20"/>
                    <a:pt x="24" y="19"/>
                  </a:cubicBezTo>
                  <a:cubicBezTo>
                    <a:pt x="24" y="18"/>
                    <a:pt x="23" y="18"/>
                    <a:pt x="23" y="17"/>
                  </a:cubicBezTo>
                  <a:cubicBezTo>
                    <a:pt x="24" y="16"/>
                    <a:pt x="25" y="17"/>
                    <a:pt x="26" y="16"/>
                  </a:cubicBezTo>
                  <a:cubicBezTo>
                    <a:pt x="26" y="15"/>
                    <a:pt x="27" y="15"/>
                    <a:pt x="26" y="13"/>
                  </a:cubicBezTo>
                  <a:cubicBezTo>
                    <a:pt x="26" y="12"/>
                    <a:pt x="26" y="12"/>
                    <a:pt x="26" y="11"/>
                  </a:cubicBezTo>
                  <a:cubicBezTo>
                    <a:pt x="27" y="10"/>
                    <a:pt x="28" y="9"/>
                    <a:pt x="27" y="8"/>
                  </a:cubicBezTo>
                  <a:cubicBezTo>
                    <a:pt x="26" y="7"/>
                    <a:pt x="22" y="6"/>
                    <a:pt x="21" y="7"/>
                  </a:cubicBezTo>
                  <a:cubicBezTo>
                    <a:pt x="20" y="6"/>
                    <a:pt x="19" y="6"/>
                    <a:pt x="18" y="6"/>
                  </a:cubicBezTo>
                  <a:cubicBezTo>
                    <a:pt x="18" y="6"/>
                    <a:pt x="17" y="6"/>
                    <a:pt x="17" y="7"/>
                  </a:cubicBezTo>
                  <a:cubicBezTo>
                    <a:pt x="17" y="6"/>
                    <a:pt x="17" y="6"/>
                    <a:pt x="17" y="6"/>
                  </a:cubicBezTo>
                  <a:cubicBezTo>
                    <a:pt x="17" y="5"/>
                    <a:pt x="16" y="4"/>
                    <a:pt x="15" y="3"/>
                  </a:cubicBezTo>
                  <a:cubicBezTo>
                    <a:pt x="14" y="3"/>
                    <a:pt x="13" y="3"/>
                    <a:pt x="12" y="3"/>
                  </a:cubicBezTo>
                  <a:cubicBezTo>
                    <a:pt x="11" y="3"/>
                    <a:pt x="11" y="2"/>
                    <a:pt x="10" y="2"/>
                  </a:cubicBezTo>
                  <a:cubicBezTo>
                    <a:pt x="9" y="2"/>
                    <a:pt x="9" y="1"/>
                    <a:pt x="8" y="1"/>
                  </a:cubicBezTo>
                  <a:cubicBezTo>
                    <a:pt x="9" y="1"/>
                    <a:pt x="9" y="1"/>
                    <a:pt x="9" y="1"/>
                  </a:cubicBezTo>
                  <a:cubicBezTo>
                    <a:pt x="7" y="1"/>
                    <a:pt x="6" y="1"/>
                    <a:pt x="5" y="0"/>
                  </a:cubicBezTo>
                  <a:cubicBezTo>
                    <a:pt x="4" y="1"/>
                    <a:pt x="4" y="1"/>
                    <a:pt x="4" y="2"/>
                  </a:cubicBezTo>
                  <a:cubicBezTo>
                    <a:pt x="4" y="2"/>
                    <a:pt x="4" y="2"/>
                    <a:pt x="4" y="2"/>
                  </a:cubicBezTo>
                  <a:cubicBezTo>
                    <a:pt x="4" y="1"/>
                    <a:pt x="4" y="1"/>
                    <a:pt x="4" y="0"/>
                  </a:cubicBezTo>
                  <a:cubicBezTo>
                    <a:pt x="2" y="1"/>
                    <a:pt x="2" y="1"/>
                    <a:pt x="2" y="3"/>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56" name="Freeform 1478"/>
            <p:cNvSpPr>
              <a:spLocks/>
            </p:cNvSpPr>
            <p:nvPr userDrawn="1"/>
          </p:nvSpPr>
          <p:spPr bwMode="auto">
            <a:xfrm>
              <a:off x="295"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57" name="Freeform 1479"/>
            <p:cNvSpPr>
              <a:spLocks/>
            </p:cNvSpPr>
            <p:nvPr userDrawn="1"/>
          </p:nvSpPr>
          <p:spPr bwMode="auto">
            <a:xfrm>
              <a:off x="295" y="389"/>
              <a:ext cx="4" cy="4"/>
            </a:xfrm>
            <a:custGeom>
              <a:avLst/>
              <a:gdLst/>
              <a:ahLst/>
              <a:cxnLst>
                <a:cxn ang="0">
                  <a:pos x="0" y="0"/>
                </a:cxn>
                <a:cxn ang="0">
                  <a:pos x="1" y="1"/>
                </a:cxn>
                <a:cxn ang="0">
                  <a:pos x="1" y="1"/>
                </a:cxn>
                <a:cxn ang="0">
                  <a:pos x="2" y="0"/>
                </a:cxn>
                <a:cxn ang="0">
                  <a:pos x="2"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1"/>
                </a:cxn>
                <a:cxn ang="0">
                  <a:pos x="1" y="0"/>
                </a:cxn>
                <a:cxn ang="0">
                  <a:pos x="1" y="0"/>
                </a:cxn>
                <a:cxn ang="0">
                  <a:pos x="1" y="0"/>
                </a:cxn>
                <a:cxn ang="0">
                  <a:pos x="0" y="0"/>
                </a:cxn>
                <a:cxn ang="0">
                  <a:pos x="0" y="0"/>
                </a:cxn>
                <a:cxn ang="0">
                  <a:pos x="0" y="0"/>
                </a:cxn>
              </a:cxnLst>
              <a:rect l="0" t="0" r="r" b="b"/>
              <a:pathLst>
                <a:path w="2" h="1">
                  <a:moveTo>
                    <a:pt x="0" y="0"/>
                  </a:moveTo>
                  <a:cubicBezTo>
                    <a:pt x="1" y="0"/>
                    <a:pt x="1" y="1"/>
                    <a:pt x="1"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58" name="Freeform 1480"/>
            <p:cNvSpPr>
              <a:spLocks/>
            </p:cNvSpPr>
            <p:nvPr userDrawn="1"/>
          </p:nvSpPr>
          <p:spPr bwMode="auto">
            <a:xfrm>
              <a:off x="289" y="383"/>
              <a:ext cx="10" cy="4"/>
            </a:xfrm>
            <a:custGeom>
              <a:avLst/>
              <a:gdLst/>
              <a:ahLst/>
              <a:cxnLst>
                <a:cxn ang="0">
                  <a:pos x="0" y="1"/>
                </a:cxn>
                <a:cxn ang="0">
                  <a:pos x="1" y="1"/>
                </a:cxn>
                <a:cxn ang="0">
                  <a:pos x="3" y="2"/>
                </a:cxn>
                <a:cxn ang="0">
                  <a:pos x="5" y="2"/>
                </a:cxn>
                <a:cxn ang="0">
                  <a:pos x="0" y="1"/>
                </a:cxn>
              </a:cxnLst>
              <a:rect l="0" t="0" r="r" b="b"/>
              <a:pathLst>
                <a:path w="5" h="2">
                  <a:moveTo>
                    <a:pt x="0" y="1"/>
                  </a:moveTo>
                  <a:cubicBezTo>
                    <a:pt x="0" y="1"/>
                    <a:pt x="1" y="1"/>
                    <a:pt x="1" y="1"/>
                  </a:cubicBezTo>
                  <a:cubicBezTo>
                    <a:pt x="1" y="1"/>
                    <a:pt x="4" y="1"/>
                    <a:pt x="3" y="2"/>
                  </a:cubicBezTo>
                  <a:cubicBezTo>
                    <a:pt x="4" y="2"/>
                    <a:pt x="5" y="2"/>
                    <a:pt x="5" y="2"/>
                  </a:cubicBezTo>
                  <a:cubicBezTo>
                    <a:pt x="4" y="2"/>
                    <a:pt x="1" y="0"/>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59" name="Freeform 1481"/>
            <p:cNvSpPr>
              <a:spLocks/>
            </p:cNvSpPr>
            <p:nvPr userDrawn="1"/>
          </p:nvSpPr>
          <p:spPr bwMode="auto">
            <a:xfrm>
              <a:off x="289" y="383"/>
              <a:ext cx="10" cy="4"/>
            </a:xfrm>
            <a:custGeom>
              <a:avLst/>
              <a:gdLst/>
              <a:ahLst/>
              <a:cxnLst>
                <a:cxn ang="0">
                  <a:pos x="0" y="2"/>
                </a:cxn>
                <a:cxn ang="0">
                  <a:pos x="1" y="1"/>
                </a:cxn>
                <a:cxn ang="0">
                  <a:pos x="1" y="1"/>
                </a:cxn>
                <a:cxn ang="0">
                  <a:pos x="1" y="1"/>
                </a:cxn>
                <a:cxn ang="0">
                  <a:pos x="2" y="1"/>
                </a:cxn>
                <a:cxn ang="0">
                  <a:pos x="3" y="2"/>
                </a:cxn>
                <a:cxn ang="0">
                  <a:pos x="3" y="2"/>
                </a:cxn>
                <a:cxn ang="0">
                  <a:pos x="3" y="2"/>
                </a:cxn>
                <a:cxn ang="0">
                  <a:pos x="3" y="2"/>
                </a:cxn>
                <a:cxn ang="0">
                  <a:pos x="3" y="3"/>
                </a:cxn>
                <a:cxn ang="0">
                  <a:pos x="4" y="3"/>
                </a:cxn>
                <a:cxn ang="0">
                  <a:pos x="5" y="2"/>
                </a:cxn>
                <a:cxn ang="0">
                  <a:pos x="5" y="2"/>
                </a:cxn>
                <a:cxn ang="0">
                  <a:pos x="5" y="2"/>
                </a:cxn>
                <a:cxn ang="0">
                  <a:pos x="1" y="0"/>
                </a:cxn>
                <a:cxn ang="0">
                  <a:pos x="0" y="1"/>
                </a:cxn>
                <a:cxn ang="0">
                  <a:pos x="0" y="2"/>
                </a:cxn>
                <a:cxn ang="0">
                  <a:pos x="0" y="1"/>
                </a:cxn>
                <a:cxn ang="0">
                  <a:pos x="1" y="1"/>
                </a:cxn>
                <a:cxn ang="0">
                  <a:pos x="5" y="2"/>
                </a:cxn>
                <a:cxn ang="0">
                  <a:pos x="5" y="2"/>
                </a:cxn>
                <a:cxn ang="0">
                  <a:pos x="5" y="2"/>
                </a:cxn>
                <a:cxn ang="0">
                  <a:pos x="4" y="2"/>
                </a:cxn>
                <a:cxn ang="0">
                  <a:pos x="3" y="2"/>
                </a:cxn>
                <a:cxn ang="0">
                  <a:pos x="3" y="2"/>
                </a:cxn>
                <a:cxn ang="0">
                  <a:pos x="4" y="2"/>
                </a:cxn>
                <a:cxn ang="0">
                  <a:pos x="4" y="2"/>
                </a:cxn>
                <a:cxn ang="0">
                  <a:pos x="3" y="2"/>
                </a:cxn>
                <a:cxn ang="0">
                  <a:pos x="2" y="1"/>
                </a:cxn>
                <a:cxn ang="0">
                  <a:pos x="2" y="1"/>
                </a:cxn>
                <a:cxn ang="0">
                  <a:pos x="2" y="1"/>
                </a:cxn>
                <a:cxn ang="0">
                  <a:pos x="2" y="1"/>
                </a:cxn>
                <a:cxn ang="0">
                  <a:pos x="1" y="1"/>
                </a:cxn>
                <a:cxn ang="0">
                  <a:pos x="0" y="1"/>
                </a:cxn>
                <a:cxn ang="0">
                  <a:pos x="0" y="1"/>
                </a:cxn>
                <a:cxn ang="0">
                  <a:pos x="0" y="2"/>
                </a:cxn>
              </a:cxnLst>
              <a:rect l="0" t="0" r="r" b="b"/>
              <a:pathLst>
                <a:path w="5" h="3">
                  <a:moveTo>
                    <a:pt x="0" y="2"/>
                  </a:moveTo>
                  <a:cubicBezTo>
                    <a:pt x="0" y="1"/>
                    <a:pt x="1" y="1"/>
                    <a:pt x="1" y="1"/>
                  </a:cubicBezTo>
                  <a:cubicBezTo>
                    <a:pt x="1" y="1"/>
                    <a:pt x="1" y="1"/>
                    <a:pt x="1" y="1"/>
                  </a:cubicBezTo>
                  <a:cubicBezTo>
                    <a:pt x="1" y="1"/>
                    <a:pt x="1" y="1"/>
                    <a:pt x="1" y="1"/>
                  </a:cubicBezTo>
                  <a:cubicBezTo>
                    <a:pt x="2" y="1"/>
                    <a:pt x="2" y="1"/>
                    <a:pt x="2" y="1"/>
                  </a:cubicBezTo>
                  <a:cubicBezTo>
                    <a:pt x="3" y="2"/>
                    <a:pt x="3" y="2"/>
                    <a:pt x="3" y="2"/>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5" y="3"/>
                    <a:pt x="5" y="2"/>
                  </a:cubicBezTo>
                  <a:cubicBezTo>
                    <a:pt x="5" y="2"/>
                    <a:pt x="5" y="2"/>
                    <a:pt x="5" y="2"/>
                  </a:cubicBezTo>
                  <a:cubicBezTo>
                    <a:pt x="5" y="2"/>
                    <a:pt x="5" y="2"/>
                    <a:pt x="5" y="2"/>
                  </a:cubicBezTo>
                  <a:cubicBezTo>
                    <a:pt x="5" y="2"/>
                    <a:pt x="3" y="0"/>
                    <a:pt x="1" y="0"/>
                  </a:cubicBezTo>
                  <a:cubicBezTo>
                    <a:pt x="1" y="0"/>
                    <a:pt x="0" y="1"/>
                    <a:pt x="0" y="1"/>
                  </a:cubicBezTo>
                  <a:cubicBezTo>
                    <a:pt x="0" y="2"/>
                    <a:pt x="0" y="2"/>
                    <a:pt x="0" y="2"/>
                  </a:cubicBezTo>
                  <a:cubicBezTo>
                    <a:pt x="0" y="1"/>
                    <a:pt x="0" y="1"/>
                    <a:pt x="0" y="1"/>
                  </a:cubicBezTo>
                  <a:cubicBezTo>
                    <a:pt x="0" y="1"/>
                    <a:pt x="1" y="1"/>
                    <a:pt x="1" y="1"/>
                  </a:cubicBezTo>
                  <a:cubicBezTo>
                    <a:pt x="2" y="1"/>
                    <a:pt x="4" y="2"/>
                    <a:pt x="5" y="2"/>
                  </a:cubicBezTo>
                  <a:cubicBezTo>
                    <a:pt x="5" y="2"/>
                    <a:pt x="5" y="2"/>
                    <a:pt x="5" y="2"/>
                  </a:cubicBezTo>
                  <a:cubicBezTo>
                    <a:pt x="5" y="2"/>
                    <a:pt x="5" y="2"/>
                    <a:pt x="5" y="2"/>
                  </a:cubicBezTo>
                  <a:cubicBezTo>
                    <a:pt x="5" y="2"/>
                    <a:pt x="4" y="2"/>
                    <a:pt x="4" y="2"/>
                  </a:cubicBezTo>
                  <a:cubicBezTo>
                    <a:pt x="3" y="2"/>
                    <a:pt x="3" y="2"/>
                    <a:pt x="3" y="2"/>
                  </a:cubicBezTo>
                  <a:cubicBezTo>
                    <a:pt x="3" y="2"/>
                    <a:pt x="3" y="2"/>
                    <a:pt x="3" y="2"/>
                  </a:cubicBezTo>
                  <a:cubicBezTo>
                    <a:pt x="4" y="2"/>
                    <a:pt x="4" y="2"/>
                    <a:pt x="4" y="2"/>
                  </a:cubicBezTo>
                  <a:cubicBezTo>
                    <a:pt x="4" y="2"/>
                    <a:pt x="4" y="2"/>
                    <a:pt x="4" y="2"/>
                  </a:cubicBezTo>
                  <a:cubicBezTo>
                    <a:pt x="3" y="2"/>
                    <a:pt x="3" y="2"/>
                    <a:pt x="3" y="2"/>
                  </a:cubicBezTo>
                  <a:cubicBezTo>
                    <a:pt x="3" y="1"/>
                    <a:pt x="3" y="1"/>
                    <a:pt x="2" y="1"/>
                  </a:cubicBezTo>
                  <a:cubicBezTo>
                    <a:pt x="2" y="1"/>
                    <a:pt x="2" y="1"/>
                    <a:pt x="2" y="1"/>
                  </a:cubicBezTo>
                  <a:cubicBezTo>
                    <a:pt x="2" y="1"/>
                    <a:pt x="2" y="1"/>
                    <a:pt x="2" y="1"/>
                  </a:cubicBezTo>
                  <a:cubicBezTo>
                    <a:pt x="2" y="1"/>
                    <a:pt x="2" y="1"/>
                    <a:pt x="2" y="1"/>
                  </a:cubicBezTo>
                  <a:cubicBezTo>
                    <a:pt x="1" y="1"/>
                    <a:pt x="1" y="1"/>
                    <a:pt x="1" y="1"/>
                  </a:cubicBezTo>
                  <a:cubicBezTo>
                    <a:pt x="1" y="1"/>
                    <a:pt x="0" y="1"/>
                    <a:pt x="0" y="1"/>
                  </a:cubicBezTo>
                  <a:cubicBezTo>
                    <a:pt x="0" y="1"/>
                    <a:pt x="0" y="1"/>
                    <a:pt x="0" y="1"/>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0" name="Freeform 1482"/>
            <p:cNvSpPr>
              <a:spLocks/>
            </p:cNvSpPr>
            <p:nvPr userDrawn="1"/>
          </p:nvSpPr>
          <p:spPr bwMode="auto">
            <a:xfrm>
              <a:off x="299" y="387"/>
              <a:ext cx="6" cy="2"/>
            </a:xfrm>
            <a:custGeom>
              <a:avLst/>
              <a:gdLst/>
              <a:ahLst/>
              <a:cxnLst>
                <a:cxn ang="0">
                  <a:pos x="0" y="1"/>
                </a:cxn>
                <a:cxn ang="0">
                  <a:pos x="2" y="1"/>
                </a:cxn>
                <a:cxn ang="0">
                  <a:pos x="3" y="1"/>
                </a:cxn>
                <a:cxn ang="0">
                  <a:pos x="1" y="0"/>
                </a:cxn>
                <a:cxn ang="0">
                  <a:pos x="1" y="1"/>
                </a:cxn>
                <a:cxn ang="0">
                  <a:pos x="0" y="1"/>
                </a:cxn>
              </a:cxnLst>
              <a:rect l="0" t="0" r="r" b="b"/>
              <a:pathLst>
                <a:path w="3" h="1">
                  <a:moveTo>
                    <a:pt x="0" y="1"/>
                  </a:moveTo>
                  <a:cubicBezTo>
                    <a:pt x="1" y="1"/>
                    <a:pt x="1" y="1"/>
                    <a:pt x="2" y="1"/>
                  </a:cubicBezTo>
                  <a:cubicBezTo>
                    <a:pt x="2" y="1"/>
                    <a:pt x="2" y="1"/>
                    <a:pt x="3" y="1"/>
                  </a:cubicBezTo>
                  <a:cubicBezTo>
                    <a:pt x="3" y="0"/>
                    <a:pt x="2" y="0"/>
                    <a:pt x="1" y="0"/>
                  </a:cubicBezTo>
                  <a:cubicBezTo>
                    <a:pt x="1" y="1"/>
                    <a:pt x="1" y="1"/>
                    <a:pt x="1"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1" name="Freeform 1483"/>
            <p:cNvSpPr>
              <a:spLocks/>
            </p:cNvSpPr>
            <p:nvPr userDrawn="1"/>
          </p:nvSpPr>
          <p:spPr bwMode="auto">
            <a:xfrm>
              <a:off x="299" y="387"/>
              <a:ext cx="6" cy="4"/>
            </a:xfrm>
            <a:custGeom>
              <a:avLst/>
              <a:gdLst/>
              <a:ahLst/>
              <a:cxnLst>
                <a:cxn ang="0">
                  <a:pos x="0" y="1"/>
                </a:cxn>
                <a:cxn ang="0">
                  <a:pos x="2" y="2"/>
                </a:cxn>
                <a:cxn ang="0">
                  <a:pos x="2" y="2"/>
                </a:cxn>
                <a:cxn ang="0">
                  <a:pos x="3" y="1"/>
                </a:cxn>
                <a:cxn ang="0">
                  <a:pos x="3" y="1"/>
                </a:cxn>
                <a:cxn ang="0">
                  <a:pos x="3" y="1"/>
                </a:cxn>
                <a:cxn ang="0">
                  <a:pos x="3" y="1"/>
                </a:cxn>
                <a:cxn ang="0">
                  <a:pos x="2" y="0"/>
                </a:cxn>
                <a:cxn ang="0">
                  <a:pos x="1" y="0"/>
                </a:cxn>
                <a:cxn ang="0">
                  <a:pos x="0" y="0"/>
                </a:cxn>
                <a:cxn ang="0">
                  <a:pos x="0" y="1"/>
                </a:cxn>
                <a:cxn ang="0">
                  <a:pos x="1" y="1"/>
                </a:cxn>
                <a:cxn ang="0">
                  <a:pos x="1" y="1"/>
                </a:cxn>
                <a:cxn ang="0">
                  <a:pos x="1" y="1"/>
                </a:cxn>
                <a:cxn ang="0">
                  <a:pos x="0" y="1"/>
                </a:cxn>
                <a:cxn ang="0">
                  <a:pos x="0" y="1"/>
                </a:cxn>
                <a:cxn ang="0">
                  <a:pos x="0" y="1"/>
                </a:cxn>
                <a:cxn ang="0">
                  <a:pos x="1" y="1"/>
                </a:cxn>
                <a:cxn ang="0">
                  <a:pos x="2" y="1"/>
                </a:cxn>
                <a:cxn ang="0">
                  <a:pos x="1" y="1"/>
                </a:cxn>
                <a:cxn ang="0">
                  <a:pos x="1" y="0"/>
                </a:cxn>
                <a:cxn ang="0">
                  <a:pos x="1" y="0"/>
                </a:cxn>
                <a:cxn ang="0">
                  <a:pos x="1" y="1"/>
                </a:cxn>
                <a:cxn ang="0">
                  <a:pos x="2" y="1"/>
                </a:cxn>
                <a:cxn ang="0">
                  <a:pos x="3" y="1"/>
                </a:cxn>
                <a:cxn ang="0">
                  <a:pos x="3" y="1"/>
                </a:cxn>
                <a:cxn ang="0">
                  <a:pos x="3" y="1"/>
                </a:cxn>
                <a:cxn ang="0">
                  <a:pos x="3" y="1"/>
                </a:cxn>
                <a:cxn ang="0">
                  <a:pos x="2" y="1"/>
                </a:cxn>
                <a:cxn ang="0">
                  <a:pos x="2" y="1"/>
                </a:cxn>
                <a:cxn ang="0">
                  <a:pos x="2" y="1"/>
                </a:cxn>
                <a:cxn ang="0">
                  <a:pos x="0" y="1"/>
                </a:cxn>
                <a:cxn ang="0">
                  <a:pos x="0" y="1"/>
                </a:cxn>
                <a:cxn ang="0">
                  <a:pos x="0" y="1"/>
                </a:cxn>
              </a:cxnLst>
              <a:rect l="0" t="0" r="r" b="b"/>
              <a:pathLst>
                <a:path w="3" h="2">
                  <a:moveTo>
                    <a:pt x="0" y="1"/>
                  </a:moveTo>
                  <a:cubicBezTo>
                    <a:pt x="1" y="1"/>
                    <a:pt x="1" y="1"/>
                    <a:pt x="2" y="2"/>
                  </a:cubicBezTo>
                  <a:cubicBezTo>
                    <a:pt x="2" y="2"/>
                    <a:pt x="2" y="2"/>
                    <a:pt x="2" y="2"/>
                  </a:cubicBezTo>
                  <a:cubicBezTo>
                    <a:pt x="3" y="1"/>
                    <a:pt x="3" y="1"/>
                    <a:pt x="3" y="1"/>
                  </a:cubicBezTo>
                  <a:cubicBezTo>
                    <a:pt x="3" y="1"/>
                    <a:pt x="3" y="1"/>
                    <a:pt x="3" y="1"/>
                  </a:cubicBezTo>
                  <a:cubicBezTo>
                    <a:pt x="3" y="1"/>
                    <a:pt x="3" y="1"/>
                    <a:pt x="3" y="1"/>
                  </a:cubicBezTo>
                  <a:cubicBezTo>
                    <a:pt x="3" y="1"/>
                    <a:pt x="3" y="1"/>
                    <a:pt x="3" y="1"/>
                  </a:cubicBezTo>
                  <a:cubicBezTo>
                    <a:pt x="3" y="0"/>
                    <a:pt x="2" y="0"/>
                    <a:pt x="2" y="0"/>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cubicBezTo>
                    <a:pt x="2" y="1"/>
                    <a:pt x="2" y="1"/>
                    <a:pt x="2" y="1"/>
                  </a:cubicBezTo>
                  <a:cubicBezTo>
                    <a:pt x="1" y="1"/>
                    <a:pt x="1" y="1"/>
                    <a:pt x="1" y="1"/>
                  </a:cubicBezTo>
                  <a:cubicBezTo>
                    <a:pt x="1" y="0"/>
                    <a:pt x="1" y="0"/>
                    <a:pt x="1" y="0"/>
                  </a:cubicBezTo>
                  <a:cubicBezTo>
                    <a:pt x="1" y="0"/>
                    <a:pt x="1" y="0"/>
                    <a:pt x="1" y="0"/>
                  </a:cubicBezTo>
                  <a:cubicBezTo>
                    <a:pt x="1" y="1"/>
                    <a:pt x="1" y="1"/>
                    <a:pt x="1" y="1"/>
                  </a:cubicBezTo>
                  <a:cubicBezTo>
                    <a:pt x="2" y="1"/>
                    <a:pt x="2" y="1"/>
                    <a:pt x="2" y="1"/>
                  </a:cubicBezTo>
                  <a:cubicBezTo>
                    <a:pt x="2"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2" name="Freeform 1484"/>
            <p:cNvSpPr>
              <a:spLocks/>
            </p:cNvSpPr>
            <p:nvPr userDrawn="1"/>
          </p:nvSpPr>
          <p:spPr bwMode="auto">
            <a:xfrm>
              <a:off x="307"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3" name="Freeform 1485"/>
            <p:cNvSpPr>
              <a:spLocks/>
            </p:cNvSpPr>
            <p:nvPr userDrawn="1"/>
          </p:nvSpPr>
          <p:spPr bwMode="auto">
            <a:xfrm>
              <a:off x="307" y="389"/>
              <a:ext cx="2" cy="4"/>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4" name="Freeform 1486"/>
            <p:cNvSpPr>
              <a:spLocks/>
            </p:cNvSpPr>
            <p:nvPr userDrawn="1"/>
          </p:nvSpPr>
          <p:spPr bwMode="auto">
            <a:xfrm>
              <a:off x="299" y="314"/>
              <a:ext cx="2" cy="6"/>
            </a:xfrm>
            <a:custGeom>
              <a:avLst/>
              <a:gdLst/>
              <a:ahLst/>
              <a:cxnLst>
                <a:cxn ang="0">
                  <a:pos x="0" y="2"/>
                </a:cxn>
                <a:cxn ang="0">
                  <a:pos x="0" y="2"/>
                </a:cxn>
              </a:cxnLst>
              <a:rect l="0" t="0" r="r" b="b"/>
              <a:pathLst>
                <a:path w="1" h="3">
                  <a:moveTo>
                    <a:pt x="0" y="2"/>
                  </a:moveTo>
                  <a:cubicBezTo>
                    <a:pt x="0" y="3"/>
                    <a:pt x="1" y="0"/>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5" name="Freeform 1487"/>
            <p:cNvSpPr>
              <a:spLocks/>
            </p:cNvSpPr>
            <p:nvPr userDrawn="1"/>
          </p:nvSpPr>
          <p:spPr bwMode="auto">
            <a:xfrm>
              <a:off x="299" y="316"/>
              <a:ext cx="2" cy="4"/>
            </a:xfrm>
            <a:custGeom>
              <a:avLst/>
              <a:gdLst/>
              <a:ahLst/>
              <a:cxnLst>
                <a:cxn ang="0">
                  <a:pos x="0" y="1"/>
                </a:cxn>
                <a:cxn ang="0">
                  <a:pos x="0" y="1"/>
                </a:cxn>
                <a:cxn ang="0">
                  <a:pos x="1" y="0"/>
                </a:cxn>
                <a:cxn ang="0">
                  <a:pos x="1" y="0"/>
                </a:cxn>
                <a:cxn ang="0">
                  <a:pos x="0" y="0"/>
                </a:cxn>
                <a:cxn ang="0">
                  <a:pos x="0" y="0"/>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Lst>
              <a:rect l="0" t="0" r="r" b="b"/>
              <a:pathLst>
                <a:path w="1" h="1">
                  <a:moveTo>
                    <a:pt x="0" y="1"/>
                  </a:moveTo>
                  <a:cubicBezTo>
                    <a:pt x="0" y="1"/>
                    <a:pt x="0" y="1"/>
                    <a:pt x="0" y="1"/>
                  </a:cubicBezTo>
                  <a:cubicBezTo>
                    <a:pt x="1" y="1"/>
                    <a:pt x="1" y="1"/>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6" name="Freeform 1488"/>
            <p:cNvSpPr>
              <a:spLocks/>
            </p:cNvSpPr>
            <p:nvPr userDrawn="1"/>
          </p:nvSpPr>
          <p:spPr bwMode="auto">
            <a:xfrm>
              <a:off x="297" y="302"/>
              <a:ext cx="8" cy="8"/>
            </a:xfrm>
            <a:custGeom>
              <a:avLst/>
              <a:gdLst/>
              <a:ahLst/>
              <a:cxnLst>
                <a:cxn ang="0">
                  <a:pos x="2" y="1"/>
                </a:cxn>
                <a:cxn ang="0">
                  <a:pos x="2" y="1"/>
                </a:cxn>
              </a:cxnLst>
              <a:rect l="0" t="0" r="r" b="b"/>
              <a:pathLst>
                <a:path w="4" h="4">
                  <a:moveTo>
                    <a:pt x="2" y="1"/>
                  </a:moveTo>
                  <a:cubicBezTo>
                    <a:pt x="0" y="4"/>
                    <a:pt x="4" y="0"/>
                    <a:pt x="2"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7" name="Freeform 1489"/>
            <p:cNvSpPr>
              <a:spLocks/>
            </p:cNvSpPr>
            <p:nvPr userDrawn="1"/>
          </p:nvSpPr>
          <p:spPr bwMode="auto">
            <a:xfrm>
              <a:off x="299" y="304"/>
              <a:ext cx="4" cy="2"/>
            </a:xfrm>
            <a:custGeom>
              <a:avLst/>
              <a:gdLst/>
              <a:ahLst/>
              <a:cxnLst>
                <a:cxn ang="0">
                  <a:pos x="0" y="0"/>
                </a:cxn>
                <a:cxn ang="0">
                  <a:pos x="0" y="1"/>
                </a:cxn>
                <a:cxn ang="0">
                  <a:pos x="0" y="1"/>
                </a:cxn>
                <a:cxn ang="0">
                  <a:pos x="0" y="1"/>
                </a:cxn>
                <a:cxn ang="0">
                  <a:pos x="1" y="1"/>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1"/>
                </a:cxn>
                <a:cxn ang="0">
                  <a:pos x="0" y="1"/>
                </a:cxn>
                <a:cxn ang="0">
                  <a:pos x="1" y="1"/>
                </a:cxn>
                <a:cxn ang="0">
                  <a:pos x="0" y="1"/>
                </a:cxn>
                <a:cxn ang="0">
                  <a:pos x="0" y="1"/>
                </a:cxn>
                <a:cxn ang="0">
                  <a:pos x="1" y="1"/>
                </a:cxn>
                <a:cxn ang="0">
                  <a:pos x="0" y="1"/>
                </a:cxn>
                <a:cxn ang="0">
                  <a:pos x="1" y="1"/>
                </a:cxn>
                <a:cxn ang="0">
                  <a:pos x="1" y="1"/>
                </a:cxn>
                <a:cxn ang="0">
                  <a:pos x="0" y="1"/>
                </a:cxn>
                <a:cxn ang="0">
                  <a:pos x="1" y="1"/>
                </a:cxn>
                <a:cxn ang="0">
                  <a:pos x="1" y="1"/>
                </a:cxn>
                <a:cxn ang="0">
                  <a:pos x="1" y="0"/>
                </a:cxn>
                <a:cxn ang="0">
                  <a:pos x="1" y="0"/>
                </a:cxn>
                <a:cxn ang="0">
                  <a:pos x="0" y="0"/>
                </a:cxn>
              </a:cxnLst>
              <a:rect l="0" t="0" r="r" b="b"/>
              <a:pathLst>
                <a:path w="2" h="1">
                  <a:moveTo>
                    <a:pt x="0" y="0"/>
                  </a:moveTo>
                  <a:cubicBezTo>
                    <a:pt x="0" y="0"/>
                    <a:pt x="0" y="0"/>
                    <a:pt x="0" y="1"/>
                  </a:cubicBezTo>
                  <a:cubicBezTo>
                    <a:pt x="0" y="1"/>
                    <a:pt x="0" y="1"/>
                    <a:pt x="0" y="1"/>
                  </a:cubicBezTo>
                  <a:cubicBezTo>
                    <a:pt x="0" y="1"/>
                    <a:pt x="0" y="1"/>
                    <a:pt x="0"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1"/>
                    <a:pt x="1" y="1"/>
                    <a:pt x="1" y="1"/>
                  </a:cubicBezTo>
                  <a:cubicBezTo>
                    <a:pt x="0" y="1"/>
                    <a:pt x="0" y="1"/>
                    <a:pt x="0" y="1"/>
                  </a:cubicBezTo>
                  <a:cubicBezTo>
                    <a:pt x="1" y="1"/>
                    <a:pt x="1" y="1"/>
                    <a:pt x="1" y="1"/>
                  </a:cubicBezTo>
                  <a:cubicBezTo>
                    <a:pt x="1" y="1"/>
                    <a:pt x="1" y="1"/>
                    <a:pt x="1" y="1"/>
                  </a:cubicBezTo>
                  <a:cubicBezTo>
                    <a:pt x="1" y="1"/>
                    <a:pt x="1" y="0"/>
                    <a:pt x="1" y="0"/>
                  </a:cubicBezTo>
                  <a:cubicBezTo>
                    <a:pt x="1"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8" name="Freeform 1490"/>
            <p:cNvSpPr>
              <a:spLocks/>
            </p:cNvSpPr>
            <p:nvPr userDrawn="1"/>
          </p:nvSpPr>
          <p:spPr bwMode="auto">
            <a:xfrm>
              <a:off x="293" y="300"/>
              <a:ext cx="4" cy="4"/>
            </a:xfrm>
            <a:custGeom>
              <a:avLst/>
              <a:gdLst/>
              <a:ahLst/>
              <a:cxnLst>
                <a:cxn ang="0">
                  <a:pos x="0" y="0"/>
                </a:cxn>
                <a:cxn ang="0">
                  <a:pos x="1" y="1"/>
                </a:cxn>
                <a:cxn ang="0">
                  <a:pos x="1" y="0"/>
                </a:cxn>
                <a:cxn ang="0">
                  <a:pos x="0" y="0"/>
                </a:cxn>
              </a:cxnLst>
              <a:rect l="0" t="0" r="r" b="b"/>
              <a:pathLst>
                <a:path w="1" h="1">
                  <a:moveTo>
                    <a:pt x="0" y="0"/>
                  </a:moveTo>
                  <a:cubicBezTo>
                    <a:pt x="1" y="1"/>
                    <a:pt x="1" y="1"/>
                    <a:pt x="1" y="1"/>
                  </a:cubicBezTo>
                  <a:cubicBezTo>
                    <a:pt x="1" y="0"/>
                    <a:pt x="1" y="0"/>
                    <a:pt x="1"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69" name="Freeform 1491"/>
            <p:cNvSpPr>
              <a:spLocks/>
            </p:cNvSpPr>
            <p:nvPr userDrawn="1"/>
          </p:nvSpPr>
          <p:spPr bwMode="auto">
            <a:xfrm>
              <a:off x="293" y="298"/>
              <a:ext cx="4" cy="4"/>
            </a:xfrm>
            <a:custGeom>
              <a:avLst/>
              <a:gdLst/>
              <a:ahLst/>
              <a:cxnLst>
                <a:cxn ang="0">
                  <a:pos x="0" y="2"/>
                </a:cxn>
                <a:cxn ang="0">
                  <a:pos x="0" y="2"/>
                </a:cxn>
                <a:cxn ang="0">
                  <a:pos x="1" y="2"/>
                </a:cxn>
                <a:cxn ang="0">
                  <a:pos x="1" y="2"/>
                </a:cxn>
                <a:cxn ang="0">
                  <a:pos x="1" y="1"/>
                </a:cxn>
                <a:cxn ang="0">
                  <a:pos x="1" y="1"/>
                </a:cxn>
                <a:cxn ang="0">
                  <a:pos x="1" y="0"/>
                </a:cxn>
                <a:cxn ang="0">
                  <a:pos x="0" y="1"/>
                </a:cxn>
                <a:cxn ang="0">
                  <a:pos x="0" y="1"/>
                </a:cxn>
                <a:cxn ang="0">
                  <a:pos x="0" y="2"/>
                </a:cxn>
                <a:cxn ang="0">
                  <a:pos x="0" y="2"/>
                </a:cxn>
                <a:cxn ang="0">
                  <a:pos x="1" y="1"/>
                </a:cxn>
                <a:cxn ang="0">
                  <a:pos x="1" y="1"/>
                </a:cxn>
                <a:cxn ang="0">
                  <a:pos x="1" y="1"/>
                </a:cxn>
                <a:cxn ang="0">
                  <a:pos x="1" y="1"/>
                </a:cxn>
                <a:cxn ang="0">
                  <a:pos x="0" y="2"/>
                </a:cxn>
                <a:cxn ang="0">
                  <a:pos x="1" y="2"/>
                </a:cxn>
                <a:cxn ang="0">
                  <a:pos x="1" y="2"/>
                </a:cxn>
                <a:cxn ang="0">
                  <a:pos x="0" y="1"/>
                </a:cxn>
                <a:cxn ang="0">
                  <a:pos x="0" y="1"/>
                </a:cxn>
                <a:cxn ang="0">
                  <a:pos x="0" y="2"/>
                </a:cxn>
              </a:cxnLst>
              <a:rect l="0" t="0" r="r" b="b"/>
              <a:pathLst>
                <a:path w="1" h="2">
                  <a:moveTo>
                    <a:pt x="0" y="2"/>
                  </a:moveTo>
                  <a:cubicBezTo>
                    <a:pt x="0" y="2"/>
                    <a:pt x="0" y="2"/>
                    <a:pt x="0" y="2"/>
                  </a:cubicBezTo>
                  <a:cubicBezTo>
                    <a:pt x="1" y="2"/>
                    <a:pt x="1" y="2"/>
                    <a:pt x="1" y="2"/>
                  </a:cubicBezTo>
                  <a:cubicBezTo>
                    <a:pt x="1" y="2"/>
                    <a:pt x="1" y="2"/>
                    <a:pt x="1" y="2"/>
                  </a:cubicBezTo>
                  <a:cubicBezTo>
                    <a:pt x="1" y="2"/>
                    <a:pt x="1" y="1"/>
                    <a:pt x="1" y="1"/>
                  </a:cubicBezTo>
                  <a:cubicBezTo>
                    <a:pt x="1" y="1"/>
                    <a:pt x="1" y="1"/>
                    <a:pt x="1" y="1"/>
                  </a:cubicBezTo>
                  <a:cubicBezTo>
                    <a:pt x="1" y="0"/>
                    <a:pt x="1" y="0"/>
                    <a:pt x="1" y="0"/>
                  </a:cubicBezTo>
                  <a:cubicBezTo>
                    <a:pt x="0" y="1"/>
                    <a:pt x="0" y="1"/>
                    <a:pt x="0" y="1"/>
                  </a:cubicBezTo>
                  <a:cubicBezTo>
                    <a:pt x="0" y="1"/>
                    <a:pt x="0" y="1"/>
                    <a:pt x="0" y="1"/>
                  </a:cubicBezTo>
                  <a:cubicBezTo>
                    <a:pt x="0" y="2"/>
                    <a:pt x="0" y="2"/>
                    <a:pt x="0" y="2"/>
                  </a:cubicBezTo>
                  <a:cubicBezTo>
                    <a:pt x="0" y="2"/>
                    <a:pt x="0" y="2"/>
                    <a:pt x="0" y="2"/>
                  </a:cubicBezTo>
                  <a:cubicBezTo>
                    <a:pt x="1" y="1"/>
                    <a:pt x="1" y="1"/>
                    <a:pt x="1" y="1"/>
                  </a:cubicBezTo>
                  <a:cubicBezTo>
                    <a:pt x="1" y="1"/>
                    <a:pt x="1" y="1"/>
                    <a:pt x="1" y="1"/>
                  </a:cubicBezTo>
                  <a:cubicBezTo>
                    <a:pt x="1" y="1"/>
                    <a:pt x="1" y="1"/>
                    <a:pt x="1" y="1"/>
                  </a:cubicBezTo>
                  <a:cubicBezTo>
                    <a:pt x="1" y="1"/>
                    <a:pt x="1" y="1"/>
                    <a:pt x="1" y="1"/>
                  </a:cubicBezTo>
                  <a:cubicBezTo>
                    <a:pt x="1" y="1"/>
                    <a:pt x="0" y="1"/>
                    <a:pt x="0"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70" name="Freeform 1492"/>
            <p:cNvSpPr>
              <a:spLocks/>
            </p:cNvSpPr>
            <p:nvPr userDrawn="1"/>
          </p:nvSpPr>
          <p:spPr bwMode="auto">
            <a:xfrm>
              <a:off x="297" y="284"/>
              <a:ext cx="6" cy="12"/>
            </a:xfrm>
            <a:custGeom>
              <a:avLst/>
              <a:gdLst/>
              <a:ahLst/>
              <a:cxnLst>
                <a:cxn ang="0">
                  <a:pos x="1" y="2"/>
                </a:cxn>
                <a:cxn ang="0">
                  <a:pos x="2" y="3"/>
                </a:cxn>
                <a:cxn ang="0">
                  <a:pos x="3" y="0"/>
                </a:cxn>
                <a:cxn ang="0">
                  <a:pos x="1" y="2"/>
                </a:cxn>
              </a:cxnLst>
              <a:rect l="0" t="0" r="r" b="b"/>
              <a:pathLst>
                <a:path w="3" h="6">
                  <a:moveTo>
                    <a:pt x="1" y="2"/>
                  </a:moveTo>
                  <a:cubicBezTo>
                    <a:pt x="1" y="3"/>
                    <a:pt x="0" y="6"/>
                    <a:pt x="2" y="3"/>
                  </a:cubicBezTo>
                  <a:cubicBezTo>
                    <a:pt x="3" y="2"/>
                    <a:pt x="2" y="1"/>
                    <a:pt x="3" y="0"/>
                  </a:cubicBezTo>
                  <a:cubicBezTo>
                    <a:pt x="2" y="0"/>
                    <a:pt x="2" y="1"/>
                    <a:pt x="1" y="2"/>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71" name="Freeform 1493"/>
            <p:cNvSpPr>
              <a:spLocks/>
            </p:cNvSpPr>
            <p:nvPr userDrawn="1"/>
          </p:nvSpPr>
          <p:spPr bwMode="auto">
            <a:xfrm>
              <a:off x="299" y="282"/>
              <a:ext cx="4" cy="10"/>
            </a:xfrm>
            <a:custGeom>
              <a:avLst/>
              <a:gdLst/>
              <a:ahLst/>
              <a:cxnLst>
                <a:cxn ang="0">
                  <a:pos x="0" y="3"/>
                </a:cxn>
                <a:cxn ang="0">
                  <a:pos x="0" y="5"/>
                </a:cxn>
                <a:cxn ang="0">
                  <a:pos x="0" y="5"/>
                </a:cxn>
                <a:cxn ang="0">
                  <a:pos x="0" y="5"/>
                </a:cxn>
                <a:cxn ang="0">
                  <a:pos x="1" y="5"/>
                </a:cxn>
                <a:cxn ang="0">
                  <a:pos x="1" y="4"/>
                </a:cxn>
                <a:cxn ang="0">
                  <a:pos x="2" y="3"/>
                </a:cxn>
                <a:cxn ang="0">
                  <a:pos x="2" y="1"/>
                </a:cxn>
                <a:cxn ang="0">
                  <a:pos x="2" y="1"/>
                </a:cxn>
                <a:cxn ang="0">
                  <a:pos x="2" y="0"/>
                </a:cxn>
                <a:cxn ang="0">
                  <a:pos x="2" y="0"/>
                </a:cxn>
                <a:cxn ang="0">
                  <a:pos x="0" y="2"/>
                </a:cxn>
                <a:cxn ang="0">
                  <a:pos x="0" y="3"/>
                </a:cxn>
                <a:cxn ang="0">
                  <a:pos x="1" y="3"/>
                </a:cxn>
                <a:cxn ang="0">
                  <a:pos x="2" y="1"/>
                </a:cxn>
                <a:cxn ang="0">
                  <a:pos x="2" y="1"/>
                </a:cxn>
                <a:cxn ang="0">
                  <a:pos x="1" y="1"/>
                </a:cxn>
                <a:cxn ang="0">
                  <a:pos x="1" y="1"/>
                </a:cxn>
                <a:cxn ang="0">
                  <a:pos x="2" y="3"/>
                </a:cxn>
                <a:cxn ang="0">
                  <a:pos x="1" y="4"/>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1" y="3"/>
                </a:cxn>
                <a:cxn ang="0">
                  <a:pos x="0" y="2"/>
                </a:cxn>
                <a:cxn ang="0">
                  <a:pos x="0" y="3"/>
                </a:cxn>
              </a:cxnLst>
              <a:rect l="0" t="0" r="r" b="b"/>
              <a:pathLst>
                <a:path w="2" h="5">
                  <a:moveTo>
                    <a:pt x="0" y="3"/>
                  </a:moveTo>
                  <a:cubicBezTo>
                    <a:pt x="0" y="3"/>
                    <a:pt x="0" y="4"/>
                    <a:pt x="0" y="5"/>
                  </a:cubicBezTo>
                  <a:cubicBezTo>
                    <a:pt x="0" y="5"/>
                    <a:pt x="0" y="5"/>
                    <a:pt x="0" y="5"/>
                  </a:cubicBezTo>
                  <a:cubicBezTo>
                    <a:pt x="0" y="5"/>
                    <a:pt x="0" y="5"/>
                    <a:pt x="0" y="5"/>
                  </a:cubicBezTo>
                  <a:cubicBezTo>
                    <a:pt x="1" y="5"/>
                    <a:pt x="1" y="5"/>
                    <a:pt x="1" y="5"/>
                  </a:cubicBezTo>
                  <a:cubicBezTo>
                    <a:pt x="1" y="5"/>
                    <a:pt x="1" y="5"/>
                    <a:pt x="1" y="4"/>
                  </a:cubicBezTo>
                  <a:cubicBezTo>
                    <a:pt x="2" y="4"/>
                    <a:pt x="2" y="3"/>
                    <a:pt x="2" y="3"/>
                  </a:cubicBezTo>
                  <a:cubicBezTo>
                    <a:pt x="2" y="2"/>
                    <a:pt x="2" y="2"/>
                    <a:pt x="2" y="1"/>
                  </a:cubicBezTo>
                  <a:cubicBezTo>
                    <a:pt x="2" y="1"/>
                    <a:pt x="2" y="1"/>
                    <a:pt x="2" y="1"/>
                  </a:cubicBezTo>
                  <a:cubicBezTo>
                    <a:pt x="2" y="0"/>
                    <a:pt x="2" y="0"/>
                    <a:pt x="2" y="0"/>
                  </a:cubicBezTo>
                  <a:cubicBezTo>
                    <a:pt x="2" y="0"/>
                    <a:pt x="2" y="0"/>
                    <a:pt x="2" y="0"/>
                  </a:cubicBezTo>
                  <a:cubicBezTo>
                    <a:pt x="1" y="1"/>
                    <a:pt x="1" y="2"/>
                    <a:pt x="0" y="2"/>
                  </a:cubicBezTo>
                  <a:cubicBezTo>
                    <a:pt x="0" y="3"/>
                    <a:pt x="0" y="3"/>
                    <a:pt x="0" y="3"/>
                  </a:cubicBezTo>
                  <a:cubicBezTo>
                    <a:pt x="1" y="3"/>
                    <a:pt x="1" y="3"/>
                    <a:pt x="1" y="3"/>
                  </a:cubicBezTo>
                  <a:cubicBezTo>
                    <a:pt x="1" y="2"/>
                    <a:pt x="1" y="1"/>
                    <a:pt x="2" y="1"/>
                  </a:cubicBezTo>
                  <a:cubicBezTo>
                    <a:pt x="2" y="1"/>
                    <a:pt x="2" y="1"/>
                    <a:pt x="2" y="1"/>
                  </a:cubicBezTo>
                  <a:cubicBezTo>
                    <a:pt x="1" y="1"/>
                    <a:pt x="1" y="1"/>
                    <a:pt x="1" y="1"/>
                  </a:cubicBezTo>
                  <a:cubicBezTo>
                    <a:pt x="1" y="1"/>
                    <a:pt x="1" y="1"/>
                    <a:pt x="1" y="1"/>
                  </a:cubicBezTo>
                  <a:cubicBezTo>
                    <a:pt x="1" y="2"/>
                    <a:pt x="2" y="2"/>
                    <a:pt x="2" y="3"/>
                  </a:cubicBezTo>
                  <a:cubicBezTo>
                    <a:pt x="2" y="3"/>
                    <a:pt x="1" y="3"/>
                    <a:pt x="1" y="4"/>
                  </a:cubicBezTo>
                  <a:cubicBezTo>
                    <a:pt x="1" y="4"/>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4"/>
                    <a:pt x="1" y="3"/>
                    <a:pt x="1" y="3"/>
                  </a:cubicBezTo>
                  <a:cubicBezTo>
                    <a:pt x="0" y="2"/>
                    <a:pt x="0" y="2"/>
                    <a:pt x="0" y="2"/>
                  </a:cubicBezTo>
                  <a:cubicBezTo>
                    <a:pt x="0" y="3"/>
                    <a:pt x="0" y="3"/>
                    <a:pt x="0" y="3"/>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72" name="Freeform 1494"/>
            <p:cNvSpPr>
              <a:spLocks/>
            </p:cNvSpPr>
            <p:nvPr userDrawn="1"/>
          </p:nvSpPr>
          <p:spPr bwMode="auto">
            <a:xfrm>
              <a:off x="293" y="288"/>
              <a:ext cx="4" cy="6"/>
            </a:xfrm>
            <a:custGeom>
              <a:avLst/>
              <a:gdLst/>
              <a:ahLst/>
              <a:cxnLst>
                <a:cxn ang="0">
                  <a:pos x="1" y="1"/>
                </a:cxn>
                <a:cxn ang="0">
                  <a:pos x="1" y="3"/>
                </a:cxn>
                <a:cxn ang="0">
                  <a:pos x="2" y="1"/>
                </a:cxn>
                <a:cxn ang="0">
                  <a:pos x="1" y="2"/>
                </a:cxn>
                <a:cxn ang="0">
                  <a:pos x="1" y="1"/>
                </a:cxn>
              </a:cxnLst>
              <a:rect l="0" t="0" r="r" b="b"/>
              <a:pathLst>
                <a:path w="2" h="3">
                  <a:moveTo>
                    <a:pt x="1" y="1"/>
                  </a:moveTo>
                  <a:cubicBezTo>
                    <a:pt x="0" y="1"/>
                    <a:pt x="1" y="2"/>
                    <a:pt x="1" y="3"/>
                  </a:cubicBezTo>
                  <a:cubicBezTo>
                    <a:pt x="2" y="3"/>
                    <a:pt x="2" y="2"/>
                    <a:pt x="2" y="1"/>
                  </a:cubicBezTo>
                  <a:cubicBezTo>
                    <a:pt x="2" y="2"/>
                    <a:pt x="2" y="2"/>
                    <a:pt x="1" y="2"/>
                  </a:cubicBezTo>
                  <a:cubicBezTo>
                    <a:pt x="2" y="2"/>
                    <a:pt x="2" y="0"/>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73" name="Freeform 1495"/>
            <p:cNvSpPr>
              <a:spLocks/>
            </p:cNvSpPr>
            <p:nvPr userDrawn="1"/>
          </p:nvSpPr>
          <p:spPr bwMode="auto">
            <a:xfrm>
              <a:off x="293" y="288"/>
              <a:ext cx="4" cy="6"/>
            </a:xfrm>
            <a:custGeom>
              <a:avLst/>
              <a:gdLst/>
              <a:ahLst/>
              <a:cxnLst>
                <a:cxn ang="0">
                  <a:pos x="0" y="1"/>
                </a:cxn>
                <a:cxn ang="0">
                  <a:pos x="0" y="1"/>
                </a:cxn>
                <a:cxn ang="0">
                  <a:pos x="1" y="3"/>
                </a:cxn>
                <a:cxn ang="0">
                  <a:pos x="1" y="3"/>
                </a:cxn>
                <a:cxn ang="0">
                  <a:pos x="2" y="2"/>
                </a:cxn>
                <a:cxn ang="0">
                  <a:pos x="2" y="1"/>
                </a:cxn>
                <a:cxn ang="0">
                  <a:pos x="2" y="1"/>
                </a:cxn>
                <a:cxn ang="0">
                  <a:pos x="2" y="1"/>
                </a:cxn>
                <a:cxn ang="0">
                  <a:pos x="1" y="2"/>
                </a:cxn>
                <a:cxn ang="0">
                  <a:pos x="1" y="2"/>
                </a:cxn>
                <a:cxn ang="0">
                  <a:pos x="2" y="2"/>
                </a:cxn>
                <a:cxn ang="0">
                  <a:pos x="2" y="1"/>
                </a:cxn>
                <a:cxn ang="0">
                  <a:pos x="2" y="1"/>
                </a:cxn>
                <a:cxn ang="0">
                  <a:pos x="1" y="0"/>
                </a:cxn>
                <a:cxn ang="0">
                  <a:pos x="0" y="0"/>
                </a:cxn>
                <a:cxn ang="0">
                  <a:pos x="0" y="1"/>
                </a:cxn>
                <a:cxn ang="0">
                  <a:pos x="1" y="1"/>
                </a:cxn>
                <a:cxn ang="0">
                  <a:pos x="1" y="1"/>
                </a:cxn>
                <a:cxn ang="0">
                  <a:pos x="1" y="1"/>
                </a:cxn>
                <a:cxn ang="0">
                  <a:pos x="1" y="1"/>
                </a:cxn>
                <a:cxn ang="0">
                  <a:pos x="1" y="2"/>
                </a:cxn>
                <a:cxn ang="0">
                  <a:pos x="1" y="3"/>
                </a:cxn>
                <a:cxn ang="0">
                  <a:pos x="2" y="2"/>
                </a:cxn>
                <a:cxn ang="0">
                  <a:pos x="2" y="1"/>
                </a:cxn>
                <a:cxn ang="0">
                  <a:pos x="2" y="1"/>
                </a:cxn>
                <a:cxn ang="0">
                  <a:pos x="2" y="1"/>
                </a:cxn>
                <a:cxn ang="0">
                  <a:pos x="2" y="2"/>
                </a:cxn>
                <a:cxn ang="0">
                  <a:pos x="1" y="3"/>
                </a:cxn>
                <a:cxn ang="0">
                  <a:pos x="1" y="3"/>
                </a:cxn>
                <a:cxn ang="0">
                  <a:pos x="1" y="3"/>
                </a:cxn>
                <a:cxn ang="0">
                  <a:pos x="1" y="1"/>
                </a:cxn>
                <a:cxn ang="0">
                  <a:pos x="1" y="1"/>
                </a:cxn>
                <a:cxn ang="0">
                  <a:pos x="1" y="0"/>
                </a:cxn>
                <a:cxn ang="0">
                  <a:pos x="0" y="1"/>
                </a:cxn>
              </a:cxnLst>
              <a:rect l="0" t="0" r="r" b="b"/>
              <a:pathLst>
                <a:path w="2" h="3">
                  <a:moveTo>
                    <a:pt x="0" y="1"/>
                  </a:moveTo>
                  <a:cubicBezTo>
                    <a:pt x="0" y="1"/>
                    <a:pt x="0" y="1"/>
                    <a:pt x="0" y="1"/>
                  </a:cubicBezTo>
                  <a:cubicBezTo>
                    <a:pt x="0" y="2"/>
                    <a:pt x="0" y="3"/>
                    <a:pt x="1" y="3"/>
                  </a:cubicBezTo>
                  <a:cubicBezTo>
                    <a:pt x="1" y="3"/>
                    <a:pt x="1" y="3"/>
                    <a:pt x="1" y="3"/>
                  </a:cubicBezTo>
                  <a:cubicBezTo>
                    <a:pt x="2" y="3"/>
                    <a:pt x="2" y="3"/>
                    <a:pt x="2" y="2"/>
                  </a:cubicBezTo>
                  <a:cubicBezTo>
                    <a:pt x="2" y="1"/>
                    <a:pt x="2" y="1"/>
                    <a:pt x="2" y="1"/>
                  </a:cubicBezTo>
                  <a:cubicBezTo>
                    <a:pt x="2" y="1"/>
                    <a:pt x="2" y="1"/>
                    <a:pt x="2" y="1"/>
                  </a:cubicBezTo>
                  <a:cubicBezTo>
                    <a:pt x="2" y="1"/>
                    <a:pt x="2" y="1"/>
                    <a:pt x="2" y="1"/>
                  </a:cubicBezTo>
                  <a:cubicBezTo>
                    <a:pt x="2" y="1"/>
                    <a:pt x="1" y="2"/>
                    <a:pt x="1" y="2"/>
                  </a:cubicBezTo>
                  <a:cubicBezTo>
                    <a:pt x="1" y="2"/>
                    <a:pt x="1" y="2"/>
                    <a:pt x="1" y="2"/>
                  </a:cubicBezTo>
                  <a:cubicBezTo>
                    <a:pt x="2" y="2"/>
                    <a:pt x="2" y="2"/>
                    <a:pt x="2" y="2"/>
                  </a:cubicBezTo>
                  <a:cubicBezTo>
                    <a:pt x="2" y="2"/>
                    <a:pt x="2" y="2"/>
                    <a:pt x="2" y="1"/>
                  </a:cubicBezTo>
                  <a:cubicBezTo>
                    <a:pt x="2" y="1"/>
                    <a:pt x="2" y="1"/>
                    <a:pt x="2" y="1"/>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2" y="2"/>
                    <a:pt x="2" y="2"/>
                    <a:pt x="2" y="2"/>
                  </a:cubicBezTo>
                  <a:cubicBezTo>
                    <a:pt x="2" y="2"/>
                    <a:pt x="2" y="2"/>
                    <a:pt x="2" y="1"/>
                  </a:cubicBezTo>
                  <a:cubicBezTo>
                    <a:pt x="2" y="1"/>
                    <a:pt x="2" y="1"/>
                    <a:pt x="2" y="1"/>
                  </a:cubicBezTo>
                  <a:cubicBezTo>
                    <a:pt x="2" y="1"/>
                    <a:pt x="2" y="1"/>
                    <a:pt x="2" y="1"/>
                  </a:cubicBezTo>
                  <a:cubicBezTo>
                    <a:pt x="2" y="2"/>
                    <a:pt x="2" y="2"/>
                    <a:pt x="2" y="2"/>
                  </a:cubicBezTo>
                  <a:cubicBezTo>
                    <a:pt x="2" y="2"/>
                    <a:pt x="1" y="2"/>
                    <a:pt x="1" y="3"/>
                  </a:cubicBezTo>
                  <a:cubicBezTo>
                    <a:pt x="1" y="3"/>
                    <a:pt x="1" y="3"/>
                    <a:pt x="1" y="3"/>
                  </a:cubicBezTo>
                  <a:cubicBezTo>
                    <a:pt x="1" y="3"/>
                    <a:pt x="1" y="3"/>
                    <a:pt x="1" y="3"/>
                  </a:cubicBezTo>
                  <a:cubicBezTo>
                    <a:pt x="1" y="2"/>
                    <a:pt x="1" y="2"/>
                    <a:pt x="1" y="1"/>
                  </a:cubicBezTo>
                  <a:cubicBezTo>
                    <a:pt x="1" y="1"/>
                    <a:pt x="1" y="1"/>
                    <a:pt x="1" y="1"/>
                  </a:cubicBezTo>
                  <a:cubicBezTo>
                    <a:pt x="1" y="0"/>
                    <a:pt x="1" y="0"/>
                    <a:pt x="1"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74" name="Freeform 1496"/>
            <p:cNvSpPr>
              <a:spLocks/>
            </p:cNvSpPr>
            <p:nvPr userDrawn="1"/>
          </p:nvSpPr>
          <p:spPr bwMode="auto">
            <a:xfrm>
              <a:off x="295" y="294"/>
              <a:ext cx="2" cy="2"/>
            </a:xfrm>
            <a:custGeom>
              <a:avLst/>
              <a:gdLst/>
              <a:ahLst/>
              <a:cxnLst>
                <a:cxn ang="0">
                  <a:pos x="0" y="0"/>
                </a:cxn>
                <a:cxn ang="0">
                  <a:pos x="1" y="0"/>
                </a:cxn>
                <a:cxn ang="0">
                  <a:pos x="0" y="0"/>
                </a:cxn>
              </a:cxnLst>
              <a:rect l="0" t="0" r="r" b="b"/>
              <a:pathLst>
                <a:path w="1" h="1">
                  <a:moveTo>
                    <a:pt x="0" y="0"/>
                  </a:moveTo>
                  <a:cubicBezTo>
                    <a:pt x="1" y="0"/>
                    <a:pt x="1" y="1"/>
                    <a:pt x="1" y="0"/>
                  </a:cubicBezTo>
                  <a:cubicBezTo>
                    <a:pt x="1" y="0"/>
                    <a:pt x="1" y="0"/>
                    <a:pt x="0" y="0"/>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75" name="Freeform 1497"/>
            <p:cNvSpPr>
              <a:spLocks/>
            </p:cNvSpPr>
            <p:nvPr userDrawn="1"/>
          </p:nvSpPr>
          <p:spPr bwMode="auto">
            <a:xfrm>
              <a:off x="295" y="292"/>
              <a:ext cx="4" cy="4"/>
            </a:xfrm>
            <a:custGeom>
              <a:avLst/>
              <a:gdLst/>
              <a:ahLst/>
              <a:cxnLst>
                <a:cxn ang="0">
                  <a:pos x="0" y="1"/>
                </a:cxn>
                <a:cxn ang="0">
                  <a:pos x="1" y="2"/>
                </a:cxn>
                <a:cxn ang="0">
                  <a:pos x="2" y="1"/>
                </a:cxn>
                <a:cxn ang="0">
                  <a:pos x="2" y="1"/>
                </a:cxn>
                <a:cxn ang="0">
                  <a:pos x="2" y="1"/>
                </a:cxn>
                <a:cxn ang="0">
                  <a:pos x="1" y="0"/>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Lst>
              <a:rect l="0" t="0" r="r" b="b"/>
              <a:pathLst>
                <a:path w="2" h="2">
                  <a:moveTo>
                    <a:pt x="0" y="1"/>
                  </a:moveTo>
                  <a:cubicBezTo>
                    <a:pt x="1" y="1"/>
                    <a:pt x="1" y="1"/>
                    <a:pt x="1" y="2"/>
                  </a:cubicBezTo>
                  <a:cubicBezTo>
                    <a:pt x="1" y="2"/>
                    <a:pt x="2" y="1"/>
                    <a:pt x="2" y="1"/>
                  </a:cubicBezTo>
                  <a:cubicBezTo>
                    <a:pt x="2" y="1"/>
                    <a:pt x="2" y="1"/>
                    <a:pt x="2" y="1"/>
                  </a:cubicBezTo>
                  <a:cubicBezTo>
                    <a:pt x="2" y="1"/>
                    <a:pt x="2" y="1"/>
                    <a:pt x="2" y="1"/>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76" name="Freeform 1498"/>
            <p:cNvSpPr>
              <a:spLocks/>
            </p:cNvSpPr>
            <p:nvPr userDrawn="1"/>
          </p:nvSpPr>
          <p:spPr bwMode="auto">
            <a:xfrm>
              <a:off x="291" y="290"/>
              <a:ext cx="4" cy="16"/>
            </a:xfrm>
            <a:custGeom>
              <a:avLst/>
              <a:gdLst/>
              <a:ahLst/>
              <a:cxnLst>
                <a:cxn ang="0">
                  <a:pos x="0" y="3"/>
                </a:cxn>
                <a:cxn ang="0">
                  <a:pos x="0" y="5"/>
                </a:cxn>
                <a:cxn ang="0">
                  <a:pos x="0" y="5"/>
                </a:cxn>
                <a:cxn ang="0">
                  <a:pos x="0" y="4"/>
                </a:cxn>
                <a:cxn ang="0">
                  <a:pos x="0" y="3"/>
                </a:cxn>
              </a:cxnLst>
              <a:rect l="0" t="0" r="r" b="b"/>
              <a:pathLst>
                <a:path w="2" h="8">
                  <a:moveTo>
                    <a:pt x="0" y="3"/>
                  </a:moveTo>
                  <a:cubicBezTo>
                    <a:pt x="0" y="4"/>
                    <a:pt x="0" y="4"/>
                    <a:pt x="0" y="5"/>
                  </a:cubicBezTo>
                  <a:cubicBezTo>
                    <a:pt x="0" y="5"/>
                    <a:pt x="0" y="5"/>
                    <a:pt x="0" y="5"/>
                  </a:cubicBezTo>
                  <a:cubicBezTo>
                    <a:pt x="0" y="8"/>
                    <a:pt x="2" y="0"/>
                    <a:pt x="0" y="4"/>
                  </a:cubicBezTo>
                  <a:cubicBezTo>
                    <a:pt x="1" y="4"/>
                    <a:pt x="0" y="3"/>
                    <a:pt x="0" y="3"/>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77" name="Freeform 1499"/>
            <p:cNvSpPr>
              <a:spLocks/>
            </p:cNvSpPr>
            <p:nvPr userDrawn="1"/>
          </p:nvSpPr>
          <p:spPr bwMode="auto">
            <a:xfrm>
              <a:off x="291" y="296"/>
              <a:ext cx="2" cy="6"/>
            </a:xfrm>
            <a:custGeom>
              <a:avLst/>
              <a:gdLst/>
              <a:ahLst/>
              <a:cxnLst>
                <a:cxn ang="0">
                  <a:pos x="0" y="2"/>
                </a:cxn>
                <a:cxn ang="0">
                  <a:pos x="0" y="2"/>
                </a:cxn>
                <a:cxn ang="0">
                  <a:pos x="0" y="2"/>
                </a:cxn>
                <a:cxn ang="0">
                  <a:pos x="0" y="2"/>
                </a:cxn>
                <a:cxn ang="0">
                  <a:pos x="0" y="3"/>
                </a:cxn>
                <a:cxn ang="0">
                  <a:pos x="1" y="0"/>
                </a:cxn>
                <a:cxn ang="0">
                  <a:pos x="1" y="0"/>
                </a:cxn>
                <a:cxn ang="0">
                  <a:pos x="0" y="1"/>
                </a:cxn>
                <a:cxn ang="0">
                  <a:pos x="1" y="1"/>
                </a:cxn>
                <a:cxn ang="0">
                  <a:pos x="1" y="0"/>
                </a:cxn>
                <a:cxn ang="0">
                  <a:pos x="0" y="0"/>
                </a:cxn>
                <a:cxn ang="0">
                  <a:pos x="0" y="0"/>
                </a:cxn>
                <a:cxn ang="0">
                  <a:pos x="0" y="0"/>
                </a:cxn>
                <a:cxn ang="0">
                  <a:pos x="0" y="0"/>
                </a:cxn>
                <a:cxn ang="0">
                  <a:pos x="0" y="1"/>
                </a:cxn>
                <a:cxn ang="0">
                  <a:pos x="0" y="1"/>
                </a:cxn>
                <a:cxn ang="0">
                  <a:pos x="1" y="1"/>
                </a:cxn>
                <a:cxn ang="0">
                  <a:pos x="1" y="0"/>
                </a:cxn>
                <a:cxn ang="0">
                  <a:pos x="1" y="0"/>
                </a:cxn>
                <a:cxn ang="0">
                  <a:pos x="1" y="0"/>
                </a:cxn>
                <a:cxn ang="0">
                  <a:pos x="1" y="0"/>
                </a:cxn>
                <a:cxn ang="0">
                  <a:pos x="1" y="0"/>
                </a:cxn>
                <a:cxn ang="0">
                  <a:pos x="1" y="0"/>
                </a:cxn>
                <a:cxn ang="0">
                  <a:pos x="1" y="0"/>
                </a:cxn>
                <a:cxn ang="0">
                  <a:pos x="1" y="0"/>
                </a:cxn>
                <a:cxn ang="0">
                  <a:pos x="1" y="0"/>
                </a:cxn>
                <a:cxn ang="0">
                  <a:pos x="1" y="1"/>
                </a:cxn>
                <a:cxn ang="0">
                  <a:pos x="0" y="2"/>
                </a:cxn>
                <a:cxn ang="0">
                  <a:pos x="0" y="2"/>
                </a:cxn>
                <a:cxn ang="0">
                  <a:pos x="0" y="2"/>
                </a:cxn>
                <a:cxn ang="0">
                  <a:pos x="0" y="2"/>
                </a:cxn>
                <a:cxn ang="0">
                  <a:pos x="1" y="2"/>
                </a:cxn>
                <a:cxn ang="0">
                  <a:pos x="0" y="2"/>
                </a:cxn>
                <a:cxn ang="0">
                  <a:pos x="0" y="2"/>
                </a:cxn>
                <a:cxn ang="0">
                  <a:pos x="1" y="2"/>
                </a:cxn>
                <a:cxn ang="0">
                  <a:pos x="1" y="2"/>
                </a:cxn>
                <a:cxn ang="0">
                  <a:pos x="1" y="2"/>
                </a:cxn>
                <a:cxn ang="0">
                  <a:pos x="0" y="1"/>
                </a:cxn>
                <a:cxn ang="0">
                  <a:pos x="0" y="2"/>
                </a:cxn>
                <a:cxn ang="0">
                  <a:pos x="0" y="0"/>
                </a:cxn>
                <a:cxn ang="0">
                  <a:pos x="0" y="0"/>
                </a:cxn>
              </a:cxnLst>
              <a:rect l="0" t="0" r="r" b="b"/>
              <a:pathLst>
                <a:path w="1" h="3">
                  <a:moveTo>
                    <a:pt x="0" y="0"/>
                  </a:move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1"/>
                    <a:pt x="1" y="0"/>
                  </a:cubicBezTo>
                  <a:cubicBezTo>
                    <a:pt x="1" y="0"/>
                    <a:pt x="1" y="0"/>
                    <a:pt x="1" y="0"/>
                  </a:cubicBezTo>
                  <a:cubicBezTo>
                    <a:pt x="1" y="0"/>
                    <a:pt x="1" y="0"/>
                    <a:pt x="1" y="0"/>
                  </a:cubicBezTo>
                  <a:cubicBezTo>
                    <a:pt x="1" y="0"/>
                    <a:pt x="1" y="0"/>
                    <a:pt x="1" y="0"/>
                  </a:cubicBezTo>
                  <a:cubicBezTo>
                    <a:pt x="1" y="0"/>
                    <a:pt x="0" y="1"/>
                    <a:pt x="0" y="1"/>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0" y="2"/>
                    <a:pt x="0" y="2"/>
                    <a:pt x="0" y="2"/>
                  </a:cubicBezTo>
                  <a:cubicBezTo>
                    <a:pt x="0" y="2"/>
                    <a:pt x="0" y="2"/>
                    <a:pt x="0" y="2"/>
                  </a:cubicBezTo>
                  <a:cubicBezTo>
                    <a:pt x="1" y="2"/>
                    <a:pt x="1" y="2"/>
                    <a:pt x="1" y="2"/>
                  </a:cubicBezTo>
                  <a:cubicBezTo>
                    <a:pt x="0" y="2"/>
                    <a:pt x="0" y="2"/>
                    <a:pt x="0"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1"/>
                    <a:pt x="0" y="1"/>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78" name="Freeform 1500"/>
            <p:cNvSpPr>
              <a:spLocks/>
            </p:cNvSpPr>
            <p:nvPr userDrawn="1"/>
          </p:nvSpPr>
          <p:spPr bwMode="auto">
            <a:xfrm>
              <a:off x="289" y="298"/>
              <a:ext cx="2" cy="2"/>
            </a:xfrm>
            <a:custGeom>
              <a:avLst/>
              <a:gdLst/>
              <a:ahLst/>
              <a:cxnLst>
                <a:cxn ang="0">
                  <a:pos x="0" y="1"/>
                </a:cxn>
                <a:cxn ang="0">
                  <a:pos x="1" y="1"/>
                </a:cxn>
                <a:cxn ang="0">
                  <a:pos x="0" y="1"/>
                </a:cxn>
              </a:cxnLst>
              <a:rect l="0" t="0" r="r" b="b"/>
              <a:pathLst>
                <a:path w="1" h="1">
                  <a:moveTo>
                    <a:pt x="0" y="1"/>
                  </a:moveTo>
                  <a:cubicBezTo>
                    <a:pt x="1" y="1"/>
                    <a:pt x="1" y="1"/>
                    <a:pt x="1" y="1"/>
                  </a:cubicBezTo>
                  <a:cubicBezTo>
                    <a:pt x="1" y="0"/>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79" name="Freeform 1501"/>
            <p:cNvSpPr>
              <a:spLocks/>
            </p:cNvSpPr>
            <p:nvPr userDrawn="1"/>
          </p:nvSpPr>
          <p:spPr bwMode="auto">
            <a:xfrm>
              <a:off x="289" y="298"/>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0" name="Freeform 1502"/>
            <p:cNvSpPr>
              <a:spLocks/>
            </p:cNvSpPr>
            <p:nvPr userDrawn="1"/>
          </p:nvSpPr>
          <p:spPr bwMode="auto">
            <a:xfrm>
              <a:off x="291" y="290"/>
              <a:ext cx="2" cy="2"/>
            </a:xfrm>
            <a:custGeom>
              <a:avLst/>
              <a:gdLst/>
              <a:ahLst/>
              <a:cxnLst>
                <a:cxn ang="0">
                  <a:pos x="0" y="1"/>
                </a:cxn>
                <a:cxn ang="0">
                  <a:pos x="1" y="1"/>
                </a:cxn>
                <a:cxn ang="0">
                  <a:pos x="0" y="1"/>
                </a:cxn>
              </a:cxnLst>
              <a:rect l="0" t="0" r="r" b="b"/>
              <a:pathLst>
                <a:path w="1" h="1">
                  <a:moveTo>
                    <a:pt x="0" y="1"/>
                  </a:moveTo>
                  <a:cubicBezTo>
                    <a:pt x="0" y="1"/>
                    <a:pt x="0" y="1"/>
                    <a:pt x="1" y="1"/>
                  </a:cubicBezTo>
                  <a:cubicBezTo>
                    <a:pt x="0" y="0"/>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1" name="Freeform 1503"/>
            <p:cNvSpPr>
              <a:spLocks/>
            </p:cNvSpPr>
            <p:nvPr userDrawn="1"/>
          </p:nvSpPr>
          <p:spPr bwMode="auto">
            <a:xfrm>
              <a:off x="289" y="290"/>
              <a:ext cx="4" cy="2"/>
            </a:xfrm>
            <a:custGeom>
              <a:avLst/>
              <a:gdLst/>
              <a:ahLst/>
              <a:cxnLst>
                <a:cxn ang="0">
                  <a:pos x="1" y="1"/>
                </a:cxn>
                <a:cxn ang="0">
                  <a:pos x="1" y="1"/>
                </a:cxn>
                <a:cxn ang="0">
                  <a:pos x="2" y="1"/>
                </a:cxn>
                <a:cxn ang="0">
                  <a:pos x="2" y="1"/>
                </a:cxn>
                <a:cxn ang="0">
                  <a:pos x="1" y="0"/>
                </a:cxn>
                <a:cxn ang="0">
                  <a:pos x="1"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1" y="1"/>
                </a:cxn>
                <a:cxn ang="0">
                  <a:pos x="1" y="1"/>
                </a:cxn>
                <a:cxn ang="0">
                  <a:pos x="1" y="0"/>
                </a:cxn>
                <a:cxn ang="0">
                  <a:pos x="0" y="1"/>
                </a:cxn>
                <a:cxn ang="0">
                  <a:pos x="1" y="1"/>
                </a:cxn>
              </a:cxnLst>
              <a:rect l="0" t="0" r="r" b="b"/>
              <a:pathLst>
                <a:path w="2" h="1">
                  <a:moveTo>
                    <a:pt x="1" y="1"/>
                  </a:moveTo>
                  <a:cubicBezTo>
                    <a:pt x="1" y="1"/>
                    <a:pt x="1" y="1"/>
                    <a:pt x="1" y="1"/>
                  </a:cubicBezTo>
                  <a:cubicBezTo>
                    <a:pt x="2" y="1"/>
                    <a:pt x="2" y="1"/>
                    <a:pt x="2" y="1"/>
                  </a:cubicBezTo>
                  <a:cubicBezTo>
                    <a:pt x="2" y="1"/>
                    <a:pt x="2" y="1"/>
                    <a:pt x="2" y="1"/>
                  </a:cubicBezTo>
                  <a:cubicBezTo>
                    <a:pt x="1" y="0"/>
                    <a:pt x="1" y="0"/>
                    <a:pt x="1" y="0"/>
                  </a:cubicBezTo>
                  <a:cubicBezTo>
                    <a:pt x="1" y="0"/>
                    <a:pt x="1" y="0"/>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0"/>
                    <a:pt x="1" y="0"/>
                    <a:pt x="1" y="0"/>
                  </a:cubicBezTo>
                  <a:cubicBezTo>
                    <a:pt x="0" y="1"/>
                    <a:pt x="0" y="1"/>
                    <a:pt x="0" y="1"/>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2" name="Freeform 1504"/>
            <p:cNvSpPr>
              <a:spLocks/>
            </p:cNvSpPr>
            <p:nvPr userDrawn="1"/>
          </p:nvSpPr>
          <p:spPr bwMode="auto">
            <a:xfrm>
              <a:off x="289" y="292"/>
              <a:ext cx="2" cy="4"/>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3" name="Freeform 1505"/>
            <p:cNvSpPr>
              <a:spLocks/>
            </p:cNvSpPr>
            <p:nvPr userDrawn="1"/>
          </p:nvSpPr>
          <p:spPr bwMode="auto">
            <a:xfrm>
              <a:off x="289" y="292"/>
              <a:ext cx="2" cy="4"/>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4" name="Freeform 1506"/>
            <p:cNvSpPr>
              <a:spLocks/>
            </p:cNvSpPr>
            <p:nvPr userDrawn="1"/>
          </p:nvSpPr>
          <p:spPr bwMode="auto">
            <a:xfrm>
              <a:off x="285" y="298"/>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5" name="Freeform 1507"/>
            <p:cNvSpPr>
              <a:spLocks/>
            </p:cNvSpPr>
            <p:nvPr userDrawn="1"/>
          </p:nvSpPr>
          <p:spPr bwMode="auto">
            <a:xfrm>
              <a:off x="285" y="296"/>
              <a:ext cx="4" cy="2"/>
            </a:xfrm>
            <a:custGeom>
              <a:avLst/>
              <a:gdLst/>
              <a:ahLst/>
              <a:cxnLst>
                <a:cxn ang="0">
                  <a:pos x="0" y="1"/>
                </a:cxn>
                <a:cxn ang="0">
                  <a:pos x="0" y="1"/>
                </a:cxn>
                <a:cxn ang="0">
                  <a:pos x="0" y="1"/>
                </a:cxn>
                <a:cxn ang="0">
                  <a:pos x="0" y="1"/>
                </a:cxn>
                <a:cxn ang="0">
                  <a:pos x="0" y="1"/>
                </a:cxn>
                <a:cxn ang="0">
                  <a:pos x="0" y="1"/>
                </a:cxn>
                <a:cxn ang="0">
                  <a:pos x="1" y="1"/>
                </a:cxn>
                <a:cxn ang="0">
                  <a:pos x="1" y="0"/>
                </a:cxn>
                <a:cxn ang="0">
                  <a:pos x="0" y="0"/>
                </a:cxn>
                <a:cxn ang="0">
                  <a:pos x="0" y="1"/>
                </a:cxn>
                <a:cxn ang="0">
                  <a:pos x="0" y="1"/>
                </a:cxn>
                <a:cxn ang="0">
                  <a:pos x="0" y="1"/>
                </a:cxn>
                <a:cxn ang="0">
                  <a:pos x="1" y="1"/>
                </a:cxn>
                <a:cxn ang="0">
                  <a:pos x="0" y="1"/>
                </a:cxn>
                <a:cxn ang="0">
                  <a:pos x="0" y="0"/>
                </a:cxn>
                <a:cxn ang="0">
                  <a:pos x="0" y="1"/>
                </a:cxn>
                <a:cxn ang="0">
                  <a:pos x="0" y="1"/>
                </a:cxn>
                <a:cxn ang="0">
                  <a:pos x="0" y="1"/>
                </a:cxn>
                <a:cxn ang="0">
                  <a:pos x="0" y="1"/>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6" name="Freeform 1508"/>
            <p:cNvSpPr>
              <a:spLocks/>
            </p:cNvSpPr>
            <p:nvPr userDrawn="1"/>
          </p:nvSpPr>
          <p:spPr bwMode="auto">
            <a:xfrm>
              <a:off x="283" y="294"/>
              <a:ext cx="6" cy="4"/>
            </a:xfrm>
            <a:custGeom>
              <a:avLst/>
              <a:gdLst/>
              <a:ahLst/>
              <a:cxnLst>
                <a:cxn ang="0">
                  <a:pos x="0" y="1"/>
                </a:cxn>
                <a:cxn ang="0">
                  <a:pos x="2" y="1"/>
                </a:cxn>
                <a:cxn ang="0">
                  <a:pos x="2" y="1"/>
                </a:cxn>
                <a:cxn ang="0">
                  <a:pos x="3" y="0"/>
                </a:cxn>
                <a:cxn ang="0">
                  <a:pos x="0" y="1"/>
                </a:cxn>
              </a:cxnLst>
              <a:rect l="0" t="0" r="r" b="b"/>
              <a:pathLst>
                <a:path w="3" h="2">
                  <a:moveTo>
                    <a:pt x="0" y="1"/>
                  </a:moveTo>
                  <a:cubicBezTo>
                    <a:pt x="1" y="2"/>
                    <a:pt x="1" y="2"/>
                    <a:pt x="2" y="1"/>
                  </a:cubicBezTo>
                  <a:cubicBezTo>
                    <a:pt x="2" y="1"/>
                    <a:pt x="2" y="1"/>
                    <a:pt x="2" y="1"/>
                  </a:cubicBezTo>
                  <a:cubicBezTo>
                    <a:pt x="2" y="1"/>
                    <a:pt x="3" y="0"/>
                    <a:pt x="3" y="0"/>
                  </a:cubicBezTo>
                  <a:cubicBezTo>
                    <a:pt x="2" y="0"/>
                    <a:pt x="1" y="0"/>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7" name="Freeform 1509"/>
            <p:cNvSpPr>
              <a:spLocks/>
            </p:cNvSpPr>
            <p:nvPr userDrawn="1"/>
          </p:nvSpPr>
          <p:spPr bwMode="auto">
            <a:xfrm>
              <a:off x="283" y="292"/>
              <a:ext cx="6" cy="6"/>
            </a:xfrm>
            <a:custGeom>
              <a:avLst/>
              <a:gdLst/>
              <a:ahLst/>
              <a:cxnLst>
                <a:cxn ang="0">
                  <a:pos x="0" y="2"/>
                </a:cxn>
                <a:cxn ang="0">
                  <a:pos x="0" y="3"/>
                </a:cxn>
                <a:cxn ang="0">
                  <a:pos x="1" y="3"/>
                </a:cxn>
                <a:cxn ang="0">
                  <a:pos x="2" y="2"/>
                </a:cxn>
                <a:cxn ang="0">
                  <a:pos x="2" y="2"/>
                </a:cxn>
                <a:cxn ang="0">
                  <a:pos x="1" y="2"/>
                </a:cxn>
                <a:cxn ang="0">
                  <a:pos x="1" y="2"/>
                </a:cxn>
                <a:cxn ang="0">
                  <a:pos x="2" y="3"/>
                </a:cxn>
                <a:cxn ang="0">
                  <a:pos x="2" y="2"/>
                </a:cxn>
                <a:cxn ang="0">
                  <a:pos x="3" y="1"/>
                </a:cxn>
                <a:cxn ang="0">
                  <a:pos x="3" y="0"/>
                </a:cxn>
                <a:cxn ang="0">
                  <a:pos x="3" y="0"/>
                </a:cxn>
                <a:cxn ang="0">
                  <a:pos x="0" y="2"/>
                </a:cxn>
                <a:cxn ang="0">
                  <a:pos x="0" y="2"/>
                </a:cxn>
                <a:cxn ang="0">
                  <a:pos x="1" y="2"/>
                </a:cxn>
                <a:cxn ang="0">
                  <a:pos x="3" y="1"/>
                </a:cxn>
                <a:cxn ang="0">
                  <a:pos x="3" y="1"/>
                </a:cxn>
                <a:cxn ang="0">
                  <a:pos x="2" y="1"/>
                </a:cxn>
                <a:cxn ang="0">
                  <a:pos x="1" y="2"/>
                </a:cxn>
                <a:cxn ang="0">
                  <a:pos x="2" y="2"/>
                </a:cxn>
                <a:cxn ang="0">
                  <a:pos x="2" y="2"/>
                </a:cxn>
                <a:cxn ang="0">
                  <a:pos x="2" y="2"/>
                </a:cxn>
                <a:cxn ang="0">
                  <a:pos x="2" y="2"/>
                </a:cxn>
                <a:cxn ang="0">
                  <a:pos x="1" y="2"/>
                </a:cxn>
                <a:cxn ang="0">
                  <a:pos x="1" y="2"/>
                </a:cxn>
                <a:cxn ang="0">
                  <a:pos x="1" y="2"/>
                </a:cxn>
                <a:cxn ang="0">
                  <a:pos x="1" y="2"/>
                </a:cxn>
                <a:cxn ang="0">
                  <a:pos x="1" y="2"/>
                </a:cxn>
                <a:cxn ang="0">
                  <a:pos x="1" y="2"/>
                </a:cxn>
                <a:cxn ang="0">
                  <a:pos x="1" y="2"/>
                </a:cxn>
                <a:cxn ang="0">
                  <a:pos x="1" y="2"/>
                </a:cxn>
                <a:cxn ang="0">
                  <a:pos x="1" y="2"/>
                </a:cxn>
                <a:cxn ang="0">
                  <a:pos x="1" y="3"/>
                </a:cxn>
                <a:cxn ang="0">
                  <a:pos x="1" y="2"/>
                </a:cxn>
                <a:cxn ang="0">
                  <a:pos x="1" y="2"/>
                </a:cxn>
                <a:cxn ang="0">
                  <a:pos x="1" y="3"/>
                </a:cxn>
                <a:cxn ang="0">
                  <a:pos x="1" y="2"/>
                </a:cxn>
                <a:cxn ang="0">
                  <a:pos x="1" y="2"/>
                </a:cxn>
                <a:cxn ang="0">
                  <a:pos x="1" y="2"/>
                </a:cxn>
                <a:cxn ang="0">
                  <a:pos x="1" y="2"/>
                </a:cxn>
                <a:cxn ang="0">
                  <a:pos x="1" y="2"/>
                </a:cxn>
                <a:cxn ang="0">
                  <a:pos x="1" y="2"/>
                </a:cxn>
                <a:cxn ang="0">
                  <a:pos x="1" y="2"/>
                </a:cxn>
                <a:cxn ang="0">
                  <a:pos x="0" y="2"/>
                </a:cxn>
                <a:cxn ang="0">
                  <a:pos x="0" y="2"/>
                </a:cxn>
              </a:cxnLst>
              <a:rect l="0" t="0" r="r" b="b"/>
              <a:pathLst>
                <a:path w="3" h="3">
                  <a:moveTo>
                    <a:pt x="0" y="2"/>
                  </a:moveTo>
                  <a:cubicBezTo>
                    <a:pt x="0" y="3"/>
                    <a:pt x="0" y="3"/>
                    <a:pt x="0" y="3"/>
                  </a:cubicBezTo>
                  <a:cubicBezTo>
                    <a:pt x="1" y="3"/>
                    <a:pt x="1" y="3"/>
                    <a:pt x="1" y="3"/>
                  </a:cubicBezTo>
                  <a:cubicBezTo>
                    <a:pt x="1" y="3"/>
                    <a:pt x="1" y="3"/>
                    <a:pt x="2" y="2"/>
                  </a:cubicBezTo>
                  <a:cubicBezTo>
                    <a:pt x="2" y="2"/>
                    <a:pt x="2" y="2"/>
                    <a:pt x="2" y="2"/>
                  </a:cubicBezTo>
                  <a:cubicBezTo>
                    <a:pt x="1" y="2"/>
                    <a:pt x="1" y="2"/>
                    <a:pt x="1" y="2"/>
                  </a:cubicBezTo>
                  <a:cubicBezTo>
                    <a:pt x="1" y="2"/>
                    <a:pt x="1" y="2"/>
                    <a:pt x="1" y="2"/>
                  </a:cubicBezTo>
                  <a:cubicBezTo>
                    <a:pt x="2" y="3"/>
                    <a:pt x="2" y="3"/>
                    <a:pt x="2" y="3"/>
                  </a:cubicBezTo>
                  <a:cubicBezTo>
                    <a:pt x="2" y="2"/>
                    <a:pt x="2" y="2"/>
                    <a:pt x="2" y="2"/>
                  </a:cubicBezTo>
                  <a:cubicBezTo>
                    <a:pt x="2" y="2"/>
                    <a:pt x="3" y="1"/>
                    <a:pt x="3" y="1"/>
                  </a:cubicBezTo>
                  <a:cubicBezTo>
                    <a:pt x="3" y="0"/>
                    <a:pt x="3" y="0"/>
                    <a:pt x="3" y="0"/>
                  </a:cubicBezTo>
                  <a:cubicBezTo>
                    <a:pt x="3" y="0"/>
                    <a:pt x="3" y="0"/>
                    <a:pt x="3" y="0"/>
                  </a:cubicBezTo>
                  <a:cubicBezTo>
                    <a:pt x="2" y="1"/>
                    <a:pt x="1" y="1"/>
                    <a:pt x="0" y="2"/>
                  </a:cubicBezTo>
                  <a:cubicBezTo>
                    <a:pt x="0" y="2"/>
                    <a:pt x="0" y="2"/>
                    <a:pt x="0" y="2"/>
                  </a:cubicBezTo>
                  <a:cubicBezTo>
                    <a:pt x="1" y="2"/>
                    <a:pt x="1" y="2"/>
                    <a:pt x="1" y="2"/>
                  </a:cubicBezTo>
                  <a:cubicBezTo>
                    <a:pt x="1" y="2"/>
                    <a:pt x="2" y="1"/>
                    <a:pt x="3" y="1"/>
                  </a:cubicBezTo>
                  <a:cubicBezTo>
                    <a:pt x="3" y="1"/>
                    <a:pt x="3" y="1"/>
                    <a:pt x="3" y="1"/>
                  </a:cubicBezTo>
                  <a:cubicBezTo>
                    <a:pt x="2" y="1"/>
                    <a:pt x="2" y="1"/>
                    <a:pt x="2" y="1"/>
                  </a:cubicBezTo>
                  <a:cubicBezTo>
                    <a:pt x="2" y="1"/>
                    <a:pt x="2" y="2"/>
                    <a:pt x="1"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8" name="Freeform 1510"/>
            <p:cNvSpPr>
              <a:spLocks/>
            </p:cNvSpPr>
            <p:nvPr userDrawn="1"/>
          </p:nvSpPr>
          <p:spPr bwMode="auto">
            <a:xfrm>
              <a:off x="285" y="296"/>
              <a:ext cx="4" cy="6"/>
            </a:xfrm>
            <a:custGeom>
              <a:avLst/>
              <a:gdLst/>
              <a:ahLst/>
              <a:cxnLst>
                <a:cxn ang="0">
                  <a:pos x="0" y="2"/>
                </a:cxn>
                <a:cxn ang="0">
                  <a:pos x="1" y="2"/>
                </a:cxn>
                <a:cxn ang="0">
                  <a:pos x="1" y="2"/>
                </a:cxn>
                <a:cxn ang="0">
                  <a:pos x="2" y="0"/>
                </a:cxn>
                <a:cxn ang="0">
                  <a:pos x="2" y="2"/>
                </a:cxn>
                <a:cxn ang="0">
                  <a:pos x="0" y="2"/>
                </a:cxn>
              </a:cxnLst>
              <a:rect l="0" t="0" r="r" b="b"/>
              <a:pathLst>
                <a:path w="2" h="3">
                  <a:moveTo>
                    <a:pt x="0" y="2"/>
                  </a:moveTo>
                  <a:cubicBezTo>
                    <a:pt x="0" y="2"/>
                    <a:pt x="0" y="2"/>
                    <a:pt x="1" y="2"/>
                  </a:cubicBezTo>
                  <a:cubicBezTo>
                    <a:pt x="0" y="3"/>
                    <a:pt x="0" y="3"/>
                    <a:pt x="1" y="2"/>
                  </a:cubicBezTo>
                  <a:cubicBezTo>
                    <a:pt x="2" y="2"/>
                    <a:pt x="2" y="2"/>
                    <a:pt x="2" y="0"/>
                  </a:cubicBezTo>
                  <a:cubicBezTo>
                    <a:pt x="2" y="1"/>
                    <a:pt x="2" y="1"/>
                    <a:pt x="2" y="2"/>
                  </a:cubicBezTo>
                  <a:cubicBezTo>
                    <a:pt x="1" y="0"/>
                    <a:pt x="1" y="0"/>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89" name="Freeform 1511"/>
            <p:cNvSpPr>
              <a:spLocks/>
            </p:cNvSpPr>
            <p:nvPr userDrawn="1"/>
          </p:nvSpPr>
          <p:spPr bwMode="auto">
            <a:xfrm>
              <a:off x="285" y="296"/>
              <a:ext cx="6" cy="6"/>
            </a:xfrm>
            <a:custGeom>
              <a:avLst/>
              <a:gdLst/>
              <a:ahLst/>
              <a:cxnLst>
                <a:cxn ang="0">
                  <a:pos x="0" y="2"/>
                </a:cxn>
                <a:cxn ang="0">
                  <a:pos x="0" y="2"/>
                </a:cxn>
                <a:cxn ang="0">
                  <a:pos x="1" y="2"/>
                </a:cxn>
                <a:cxn ang="0">
                  <a:pos x="0" y="3"/>
                </a:cxn>
                <a:cxn ang="0">
                  <a:pos x="0" y="3"/>
                </a:cxn>
                <a:cxn ang="0">
                  <a:pos x="3" y="2"/>
                </a:cxn>
                <a:cxn ang="0">
                  <a:pos x="3" y="0"/>
                </a:cxn>
                <a:cxn ang="0">
                  <a:pos x="1" y="2"/>
                </a:cxn>
                <a:cxn ang="0">
                  <a:pos x="2" y="2"/>
                </a:cxn>
                <a:cxn ang="0">
                  <a:pos x="1" y="0"/>
                </a:cxn>
                <a:cxn ang="0">
                  <a:pos x="0" y="2"/>
                </a:cxn>
                <a:cxn ang="0">
                  <a:pos x="1" y="1"/>
                </a:cxn>
                <a:cxn ang="0">
                  <a:pos x="1" y="1"/>
                </a:cxn>
                <a:cxn ang="0">
                  <a:pos x="2" y="2"/>
                </a:cxn>
                <a:cxn ang="0">
                  <a:pos x="3" y="0"/>
                </a:cxn>
                <a:cxn ang="0">
                  <a:pos x="2" y="0"/>
                </a:cxn>
                <a:cxn ang="0">
                  <a:pos x="1" y="2"/>
                </a:cxn>
                <a:cxn ang="0">
                  <a:pos x="0" y="3"/>
                </a:cxn>
                <a:cxn ang="0">
                  <a:pos x="0" y="2"/>
                </a:cxn>
                <a:cxn ang="0">
                  <a:pos x="0" y="2"/>
                </a:cxn>
                <a:cxn ang="0">
                  <a:pos x="0" y="3"/>
                </a:cxn>
                <a:cxn ang="0">
                  <a:pos x="0" y="3"/>
                </a:cxn>
                <a:cxn ang="0">
                  <a:pos x="1"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2"/>
                </a:cxn>
              </a:cxnLst>
              <a:rect l="0" t="0" r="r" b="b"/>
              <a:pathLst>
                <a:path w="3" h="3">
                  <a:moveTo>
                    <a:pt x="0" y="2"/>
                  </a:move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3"/>
                  </a:cubicBezTo>
                  <a:cubicBezTo>
                    <a:pt x="0" y="3"/>
                    <a:pt x="0" y="3"/>
                    <a:pt x="0" y="3"/>
                  </a:cubicBezTo>
                  <a:cubicBezTo>
                    <a:pt x="0" y="3"/>
                    <a:pt x="0" y="3"/>
                    <a:pt x="0" y="3"/>
                  </a:cubicBezTo>
                  <a:cubicBezTo>
                    <a:pt x="1" y="3"/>
                    <a:pt x="1" y="3"/>
                    <a:pt x="1" y="2"/>
                  </a:cubicBezTo>
                  <a:cubicBezTo>
                    <a:pt x="2" y="2"/>
                    <a:pt x="2" y="2"/>
                    <a:pt x="3" y="2"/>
                  </a:cubicBezTo>
                  <a:cubicBezTo>
                    <a:pt x="3" y="1"/>
                    <a:pt x="3" y="1"/>
                    <a:pt x="3" y="0"/>
                  </a:cubicBezTo>
                  <a:cubicBezTo>
                    <a:pt x="3" y="0"/>
                    <a:pt x="3" y="0"/>
                    <a:pt x="3" y="0"/>
                  </a:cubicBezTo>
                  <a:cubicBezTo>
                    <a:pt x="2" y="0"/>
                    <a:pt x="2" y="0"/>
                    <a:pt x="2" y="0"/>
                  </a:cubicBezTo>
                  <a:cubicBezTo>
                    <a:pt x="2" y="0"/>
                    <a:pt x="2" y="1"/>
                    <a:pt x="1" y="2"/>
                  </a:cubicBezTo>
                  <a:cubicBezTo>
                    <a:pt x="2" y="2"/>
                    <a:pt x="2" y="2"/>
                    <a:pt x="2" y="2"/>
                  </a:cubicBezTo>
                  <a:cubicBezTo>
                    <a:pt x="2" y="2"/>
                    <a:pt x="2" y="2"/>
                    <a:pt x="2" y="2"/>
                  </a:cubicBezTo>
                  <a:cubicBezTo>
                    <a:pt x="2" y="1"/>
                    <a:pt x="2" y="1"/>
                    <a:pt x="2" y="1"/>
                  </a:cubicBezTo>
                  <a:cubicBezTo>
                    <a:pt x="1" y="0"/>
                    <a:pt x="1" y="0"/>
                    <a:pt x="1" y="0"/>
                  </a:cubicBezTo>
                  <a:cubicBezTo>
                    <a:pt x="0" y="0"/>
                    <a:pt x="0" y="1"/>
                    <a:pt x="0" y="2"/>
                  </a:cubicBezTo>
                  <a:cubicBezTo>
                    <a:pt x="0" y="2"/>
                    <a:pt x="0" y="2"/>
                    <a:pt x="0" y="2"/>
                  </a:cubicBezTo>
                  <a:cubicBezTo>
                    <a:pt x="0" y="2"/>
                    <a:pt x="0" y="2"/>
                    <a:pt x="0" y="2"/>
                  </a:cubicBezTo>
                  <a:cubicBezTo>
                    <a:pt x="0" y="1"/>
                    <a:pt x="1" y="1"/>
                    <a:pt x="1"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2" y="1"/>
                    <a:pt x="2" y="1"/>
                    <a:pt x="3" y="0"/>
                  </a:cubicBezTo>
                  <a:cubicBezTo>
                    <a:pt x="2" y="0"/>
                    <a:pt x="2" y="0"/>
                    <a:pt x="2" y="0"/>
                  </a:cubicBezTo>
                  <a:cubicBezTo>
                    <a:pt x="2" y="0"/>
                    <a:pt x="2" y="0"/>
                    <a:pt x="2" y="0"/>
                  </a:cubicBezTo>
                  <a:cubicBezTo>
                    <a:pt x="2" y="1"/>
                    <a:pt x="2" y="1"/>
                    <a:pt x="2" y="1"/>
                  </a:cubicBezTo>
                  <a:cubicBezTo>
                    <a:pt x="2" y="1"/>
                    <a:pt x="2" y="2"/>
                    <a:pt x="1" y="2"/>
                  </a:cubicBezTo>
                  <a:cubicBezTo>
                    <a:pt x="1" y="2"/>
                    <a:pt x="0" y="2"/>
                    <a:pt x="0" y="2"/>
                  </a:cubicBezTo>
                  <a:cubicBezTo>
                    <a:pt x="0" y="3"/>
                    <a:pt x="0" y="3"/>
                    <a:pt x="0" y="3"/>
                  </a:cubicBezTo>
                  <a:cubicBezTo>
                    <a:pt x="0" y="2"/>
                    <a:pt x="0" y="2"/>
                    <a:pt x="0" y="2"/>
                  </a:cubicBezTo>
                  <a:cubicBezTo>
                    <a:pt x="0" y="2"/>
                    <a:pt x="0" y="2"/>
                    <a:pt x="0" y="2"/>
                  </a:cubicBezTo>
                  <a:cubicBezTo>
                    <a:pt x="0" y="3"/>
                    <a:pt x="0" y="3"/>
                    <a:pt x="0" y="3"/>
                  </a:cubicBezTo>
                  <a:cubicBezTo>
                    <a:pt x="0" y="2"/>
                    <a:pt x="0" y="2"/>
                    <a:pt x="0" y="2"/>
                  </a:cubicBezTo>
                  <a:cubicBezTo>
                    <a:pt x="0" y="3"/>
                    <a:pt x="0" y="3"/>
                    <a:pt x="0" y="3"/>
                  </a:cubicBezTo>
                  <a:cubicBezTo>
                    <a:pt x="0" y="3"/>
                    <a:pt x="0" y="3"/>
                    <a:pt x="0" y="3"/>
                  </a:cubicBezTo>
                  <a:cubicBezTo>
                    <a:pt x="0" y="2"/>
                    <a:pt x="0" y="2"/>
                    <a:pt x="0" y="2"/>
                  </a:cubicBezTo>
                  <a:cubicBezTo>
                    <a:pt x="0" y="3"/>
                    <a:pt x="0" y="3"/>
                    <a:pt x="0" y="3"/>
                  </a:cubicBezTo>
                  <a:cubicBezTo>
                    <a:pt x="0" y="3"/>
                    <a:pt x="0" y="3"/>
                    <a:pt x="0" y="3"/>
                  </a:cubicBezTo>
                  <a:cubicBezTo>
                    <a:pt x="0" y="3"/>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0" name="Freeform 1512"/>
            <p:cNvSpPr>
              <a:spLocks/>
            </p:cNvSpPr>
            <p:nvPr userDrawn="1"/>
          </p:nvSpPr>
          <p:spPr bwMode="auto">
            <a:xfrm>
              <a:off x="279" y="298"/>
              <a:ext cx="4" cy="10"/>
            </a:xfrm>
            <a:custGeom>
              <a:avLst/>
              <a:gdLst/>
              <a:ahLst/>
              <a:cxnLst>
                <a:cxn ang="0">
                  <a:pos x="0" y="4"/>
                </a:cxn>
                <a:cxn ang="0">
                  <a:pos x="0" y="5"/>
                </a:cxn>
                <a:cxn ang="0">
                  <a:pos x="2" y="2"/>
                </a:cxn>
                <a:cxn ang="0">
                  <a:pos x="0" y="4"/>
                </a:cxn>
              </a:cxnLst>
              <a:rect l="0" t="0" r="r" b="b"/>
              <a:pathLst>
                <a:path w="3" h="5">
                  <a:moveTo>
                    <a:pt x="0" y="4"/>
                  </a:moveTo>
                  <a:cubicBezTo>
                    <a:pt x="0" y="5"/>
                    <a:pt x="0" y="5"/>
                    <a:pt x="0" y="5"/>
                  </a:cubicBezTo>
                  <a:cubicBezTo>
                    <a:pt x="1" y="5"/>
                    <a:pt x="2" y="3"/>
                    <a:pt x="2" y="2"/>
                  </a:cubicBezTo>
                  <a:cubicBezTo>
                    <a:pt x="3" y="0"/>
                    <a:pt x="0" y="4"/>
                    <a:pt x="0" y="4"/>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1" name="Freeform 1513"/>
            <p:cNvSpPr>
              <a:spLocks/>
            </p:cNvSpPr>
            <p:nvPr userDrawn="1"/>
          </p:nvSpPr>
          <p:spPr bwMode="auto">
            <a:xfrm>
              <a:off x="277" y="300"/>
              <a:ext cx="8" cy="12"/>
            </a:xfrm>
            <a:custGeom>
              <a:avLst/>
              <a:gdLst/>
              <a:ahLst/>
              <a:cxnLst>
                <a:cxn ang="0">
                  <a:pos x="0" y="3"/>
                </a:cxn>
                <a:cxn ang="0">
                  <a:pos x="0" y="4"/>
                </a:cxn>
                <a:cxn ang="0">
                  <a:pos x="0" y="5"/>
                </a:cxn>
                <a:cxn ang="0">
                  <a:pos x="1" y="5"/>
                </a:cxn>
                <a:cxn ang="0">
                  <a:pos x="2" y="3"/>
                </a:cxn>
                <a:cxn ang="0">
                  <a:pos x="4" y="1"/>
                </a:cxn>
                <a:cxn ang="0">
                  <a:pos x="4" y="1"/>
                </a:cxn>
                <a:cxn ang="0">
                  <a:pos x="3" y="0"/>
                </a:cxn>
                <a:cxn ang="0">
                  <a:pos x="3" y="0"/>
                </a:cxn>
                <a:cxn ang="0">
                  <a:pos x="2" y="1"/>
                </a:cxn>
                <a:cxn ang="0">
                  <a:pos x="1" y="3"/>
                </a:cxn>
                <a:cxn ang="0">
                  <a:pos x="1" y="3"/>
                </a:cxn>
                <a:cxn ang="0">
                  <a:pos x="1" y="3"/>
                </a:cxn>
                <a:cxn ang="0">
                  <a:pos x="2" y="2"/>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2" y="3"/>
                </a:cxn>
                <a:cxn ang="0">
                  <a:pos x="0" y="4"/>
                </a:cxn>
                <a:cxn ang="0">
                  <a:pos x="1" y="4"/>
                </a:cxn>
                <a:cxn ang="0">
                  <a:pos x="1" y="4"/>
                </a:cxn>
                <a:cxn ang="0">
                  <a:pos x="1" y="3"/>
                </a:cxn>
                <a:cxn ang="0">
                  <a:pos x="1" y="3"/>
                </a:cxn>
                <a:cxn ang="0">
                  <a:pos x="0" y="3"/>
                </a:cxn>
              </a:cxnLst>
              <a:rect l="0" t="0" r="r" b="b"/>
              <a:pathLst>
                <a:path w="4" h="5">
                  <a:moveTo>
                    <a:pt x="0" y="3"/>
                  </a:moveTo>
                  <a:cubicBezTo>
                    <a:pt x="0" y="4"/>
                    <a:pt x="0" y="4"/>
                    <a:pt x="0" y="4"/>
                  </a:cubicBezTo>
                  <a:cubicBezTo>
                    <a:pt x="0" y="5"/>
                    <a:pt x="0" y="5"/>
                    <a:pt x="0" y="5"/>
                  </a:cubicBezTo>
                  <a:cubicBezTo>
                    <a:pt x="1" y="5"/>
                    <a:pt x="1" y="5"/>
                    <a:pt x="1" y="5"/>
                  </a:cubicBezTo>
                  <a:cubicBezTo>
                    <a:pt x="1" y="4"/>
                    <a:pt x="2" y="4"/>
                    <a:pt x="2" y="3"/>
                  </a:cubicBezTo>
                  <a:cubicBezTo>
                    <a:pt x="3" y="2"/>
                    <a:pt x="3" y="2"/>
                    <a:pt x="4" y="1"/>
                  </a:cubicBezTo>
                  <a:cubicBezTo>
                    <a:pt x="4" y="1"/>
                    <a:pt x="4" y="1"/>
                    <a:pt x="4" y="1"/>
                  </a:cubicBezTo>
                  <a:cubicBezTo>
                    <a:pt x="3" y="0"/>
                    <a:pt x="3" y="0"/>
                    <a:pt x="3" y="0"/>
                  </a:cubicBezTo>
                  <a:cubicBezTo>
                    <a:pt x="3" y="0"/>
                    <a:pt x="3" y="0"/>
                    <a:pt x="3" y="0"/>
                  </a:cubicBezTo>
                  <a:cubicBezTo>
                    <a:pt x="2" y="1"/>
                    <a:pt x="2" y="1"/>
                    <a:pt x="2" y="1"/>
                  </a:cubicBezTo>
                  <a:cubicBezTo>
                    <a:pt x="2" y="1"/>
                    <a:pt x="1" y="3"/>
                    <a:pt x="1" y="3"/>
                  </a:cubicBezTo>
                  <a:cubicBezTo>
                    <a:pt x="1" y="3"/>
                    <a:pt x="1" y="3"/>
                    <a:pt x="1" y="3"/>
                  </a:cubicBezTo>
                  <a:cubicBezTo>
                    <a:pt x="1" y="3"/>
                    <a:pt x="1" y="3"/>
                    <a:pt x="1" y="3"/>
                  </a:cubicBezTo>
                  <a:cubicBezTo>
                    <a:pt x="1" y="3"/>
                    <a:pt x="2" y="2"/>
                    <a:pt x="2"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2"/>
                    <a:pt x="2" y="3"/>
                  </a:cubicBezTo>
                  <a:cubicBezTo>
                    <a:pt x="2" y="3"/>
                    <a:pt x="1" y="4"/>
                    <a:pt x="0" y="4"/>
                  </a:cubicBezTo>
                  <a:cubicBezTo>
                    <a:pt x="1" y="4"/>
                    <a:pt x="1" y="4"/>
                    <a:pt x="1" y="4"/>
                  </a:cubicBezTo>
                  <a:cubicBezTo>
                    <a:pt x="1" y="4"/>
                    <a:pt x="1" y="4"/>
                    <a:pt x="1" y="4"/>
                  </a:cubicBezTo>
                  <a:cubicBezTo>
                    <a:pt x="1" y="4"/>
                    <a:pt x="1" y="4"/>
                    <a:pt x="1" y="3"/>
                  </a:cubicBezTo>
                  <a:cubicBezTo>
                    <a:pt x="1" y="3"/>
                    <a:pt x="1" y="3"/>
                    <a:pt x="1" y="3"/>
                  </a:cubicBezTo>
                  <a:cubicBezTo>
                    <a:pt x="0" y="3"/>
                    <a:pt x="0" y="3"/>
                    <a:pt x="0" y="3"/>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2" name="Freeform 1514"/>
            <p:cNvSpPr>
              <a:spLocks/>
            </p:cNvSpPr>
            <p:nvPr userDrawn="1"/>
          </p:nvSpPr>
          <p:spPr bwMode="auto">
            <a:xfrm>
              <a:off x="413" y="389"/>
              <a:ext cx="4" cy="16"/>
            </a:xfrm>
            <a:custGeom>
              <a:avLst/>
              <a:gdLst/>
              <a:ahLst/>
              <a:cxnLst>
                <a:cxn ang="0">
                  <a:pos x="0" y="6"/>
                </a:cxn>
                <a:cxn ang="0">
                  <a:pos x="2" y="5"/>
                </a:cxn>
                <a:cxn ang="0">
                  <a:pos x="2" y="1"/>
                </a:cxn>
                <a:cxn ang="0">
                  <a:pos x="1" y="0"/>
                </a:cxn>
                <a:cxn ang="0">
                  <a:pos x="0" y="3"/>
                </a:cxn>
                <a:cxn ang="0">
                  <a:pos x="0" y="6"/>
                </a:cxn>
              </a:cxnLst>
              <a:rect l="0" t="0" r="r" b="b"/>
              <a:pathLst>
                <a:path w="2" h="8">
                  <a:moveTo>
                    <a:pt x="0" y="6"/>
                  </a:moveTo>
                  <a:cubicBezTo>
                    <a:pt x="0" y="8"/>
                    <a:pt x="2" y="7"/>
                    <a:pt x="2" y="5"/>
                  </a:cubicBezTo>
                  <a:cubicBezTo>
                    <a:pt x="2" y="4"/>
                    <a:pt x="2" y="2"/>
                    <a:pt x="2" y="1"/>
                  </a:cubicBezTo>
                  <a:cubicBezTo>
                    <a:pt x="2" y="1"/>
                    <a:pt x="2" y="0"/>
                    <a:pt x="1" y="0"/>
                  </a:cubicBezTo>
                  <a:cubicBezTo>
                    <a:pt x="1" y="1"/>
                    <a:pt x="0" y="2"/>
                    <a:pt x="0" y="3"/>
                  </a:cubicBezTo>
                  <a:cubicBezTo>
                    <a:pt x="0" y="4"/>
                    <a:pt x="0" y="5"/>
                    <a:pt x="0" y="6"/>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3" name="Freeform 1515"/>
            <p:cNvSpPr>
              <a:spLocks/>
            </p:cNvSpPr>
            <p:nvPr userDrawn="1"/>
          </p:nvSpPr>
          <p:spPr bwMode="auto">
            <a:xfrm>
              <a:off x="431" y="351"/>
              <a:ext cx="4" cy="4"/>
            </a:xfrm>
            <a:custGeom>
              <a:avLst/>
              <a:gdLst/>
              <a:ahLst/>
              <a:cxnLst>
                <a:cxn ang="0">
                  <a:pos x="1" y="1"/>
                </a:cxn>
                <a:cxn ang="0">
                  <a:pos x="1" y="2"/>
                </a:cxn>
                <a:cxn ang="0">
                  <a:pos x="0" y="0"/>
                </a:cxn>
                <a:cxn ang="0">
                  <a:pos x="1" y="1"/>
                </a:cxn>
              </a:cxnLst>
              <a:rect l="0" t="0" r="r" b="b"/>
              <a:pathLst>
                <a:path w="2" h="2">
                  <a:moveTo>
                    <a:pt x="1" y="1"/>
                  </a:moveTo>
                  <a:cubicBezTo>
                    <a:pt x="1" y="2"/>
                    <a:pt x="1" y="2"/>
                    <a:pt x="1" y="2"/>
                  </a:cubicBezTo>
                  <a:cubicBezTo>
                    <a:pt x="2" y="1"/>
                    <a:pt x="1" y="0"/>
                    <a:pt x="0"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4" name="Freeform 1516"/>
            <p:cNvSpPr>
              <a:spLocks/>
            </p:cNvSpPr>
            <p:nvPr userDrawn="1"/>
          </p:nvSpPr>
          <p:spPr bwMode="auto">
            <a:xfrm>
              <a:off x="431" y="351"/>
              <a:ext cx="4" cy="4"/>
            </a:xfrm>
            <a:custGeom>
              <a:avLst/>
              <a:gdLst/>
              <a:ahLst/>
              <a:cxnLst>
                <a:cxn ang="0">
                  <a:pos x="1" y="1"/>
                </a:cxn>
                <a:cxn ang="0">
                  <a:pos x="1" y="2"/>
                </a:cxn>
                <a:cxn ang="0">
                  <a:pos x="1" y="2"/>
                </a:cxn>
                <a:cxn ang="0">
                  <a:pos x="1" y="2"/>
                </a:cxn>
                <a:cxn ang="0">
                  <a:pos x="2" y="1"/>
                </a:cxn>
                <a:cxn ang="0">
                  <a:pos x="1" y="0"/>
                </a:cxn>
                <a:cxn ang="0">
                  <a:pos x="0" y="0"/>
                </a:cxn>
                <a:cxn ang="0">
                  <a:pos x="0" y="0"/>
                </a:cxn>
                <a:cxn ang="0">
                  <a:pos x="0" y="1"/>
                </a:cxn>
                <a:cxn ang="0">
                  <a:pos x="1" y="1"/>
                </a:cxn>
                <a:cxn ang="0">
                  <a:pos x="1" y="1"/>
                </a:cxn>
                <a:cxn ang="0">
                  <a:pos x="1" y="0"/>
                </a:cxn>
                <a:cxn ang="0">
                  <a:pos x="0" y="0"/>
                </a:cxn>
                <a:cxn ang="0">
                  <a:pos x="0" y="1"/>
                </a:cxn>
                <a:cxn ang="0">
                  <a:pos x="1" y="1"/>
                </a:cxn>
                <a:cxn ang="0">
                  <a:pos x="1" y="2"/>
                </a:cxn>
                <a:cxn ang="0">
                  <a:pos x="1" y="2"/>
                </a:cxn>
                <a:cxn ang="0">
                  <a:pos x="1" y="2"/>
                </a:cxn>
                <a:cxn ang="0">
                  <a:pos x="1" y="1"/>
                </a:cxn>
                <a:cxn ang="0">
                  <a:pos x="1" y="1"/>
                </a:cxn>
                <a:cxn ang="0">
                  <a:pos x="1" y="1"/>
                </a:cxn>
              </a:cxnLst>
              <a:rect l="0" t="0" r="r" b="b"/>
              <a:pathLst>
                <a:path w="2" h="2">
                  <a:moveTo>
                    <a:pt x="1" y="1"/>
                  </a:moveTo>
                  <a:cubicBezTo>
                    <a:pt x="1" y="2"/>
                    <a:pt x="1" y="2"/>
                    <a:pt x="1" y="2"/>
                  </a:cubicBezTo>
                  <a:cubicBezTo>
                    <a:pt x="1" y="2"/>
                    <a:pt x="1" y="2"/>
                    <a:pt x="1" y="2"/>
                  </a:cubicBezTo>
                  <a:cubicBezTo>
                    <a:pt x="1" y="2"/>
                    <a:pt x="1" y="2"/>
                    <a:pt x="1" y="2"/>
                  </a:cubicBezTo>
                  <a:cubicBezTo>
                    <a:pt x="2" y="1"/>
                    <a:pt x="2" y="1"/>
                    <a:pt x="2" y="1"/>
                  </a:cubicBezTo>
                  <a:cubicBezTo>
                    <a:pt x="2"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5" name="Freeform 1517"/>
            <p:cNvSpPr>
              <a:spLocks/>
            </p:cNvSpPr>
            <p:nvPr userDrawn="1"/>
          </p:nvSpPr>
          <p:spPr bwMode="auto">
            <a:xfrm>
              <a:off x="445" y="324"/>
              <a:ext cx="4" cy="4"/>
            </a:xfrm>
            <a:custGeom>
              <a:avLst/>
              <a:gdLst/>
              <a:ahLst/>
              <a:cxnLst>
                <a:cxn ang="0">
                  <a:pos x="0" y="1"/>
                </a:cxn>
                <a:cxn ang="0">
                  <a:pos x="0" y="0"/>
                </a:cxn>
                <a:cxn ang="0">
                  <a:pos x="0" y="1"/>
                </a:cxn>
              </a:cxnLst>
              <a:rect l="0" t="0" r="r" b="b"/>
              <a:pathLst>
                <a:path h="2">
                  <a:moveTo>
                    <a:pt x="0" y="1"/>
                  </a:moveTo>
                  <a:cubicBezTo>
                    <a:pt x="0" y="2"/>
                    <a:pt x="0" y="1"/>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6" name="Freeform 1518"/>
            <p:cNvSpPr>
              <a:spLocks/>
            </p:cNvSpPr>
            <p:nvPr userDrawn="1"/>
          </p:nvSpPr>
          <p:spPr bwMode="auto">
            <a:xfrm>
              <a:off x="443" y="324"/>
              <a:ext cx="2" cy="4"/>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7" name="Freeform 1519"/>
            <p:cNvSpPr>
              <a:spLocks/>
            </p:cNvSpPr>
            <p:nvPr userDrawn="1"/>
          </p:nvSpPr>
          <p:spPr bwMode="auto">
            <a:xfrm>
              <a:off x="447" y="316"/>
              <a:ext cx="2" cy="4"/>
            </a:xfrm>
            <a:custGeom>
              <a:avLst/>
              <a:gdLst/>
              <a:ahLst/>
              <a:cxnLst>
                <a:cxn ang="0">
                  <a:pos x="0" y="1"/>
                </a:cxn>
                <a:cxn ang="0">
                  <a:pos x="1" y="1"/>
                </a:cxn>
                <a:cxn ang="0">
                  <a:pos x="0" y="0"/>
                </a:cxn>
                <a:cxn ang="0">
                  <a:pos x="0" y="1"/>
                </a:cxn>
              </a:cxnLst>
              <a:rect l="0" t="0" r="r" b="b"/>
              <a:pathLst>
                <a:path w="1" h="1">
                  <a:moveTo>
                    <a:pt x="0" y="1"/>
                  </a:moveTo>
                  <a:cubicBezTo>
                    <a:pt x="1" y="1"/>
                    <a:pt x="1" y="1"/>
                    <a:pt x="1" y="1"/>
                  </a:cubicBezTo>
                  <a:cubicBezTo>
                    <a:pt x="0" y="1"/>
                    <a:pt x="0" y="0"/>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8" name="Freeform 1520"/>
            <p:cNvSpPr>
              <a:spLocks/>
            </p:cNvSpPr>
            <p:nvPr userDrawn="1"/>
          </p:nvSpPr>
          <p:spPr bwMode="auto">
            <a:xfrm>
              <a:off x="447" y="316"/>
              <a:ext cx="2" cy="4"/>
            </a:xfrm>
            <a:custGeom>
              <a:avLst/>
              <a:gdLst/>
              <a:ahLst/>
              <a:cxnLst>
                <a:cxn ang="0">
                  <a:pos x="0" y="1"/>
                </a:cxn>
                <a:cxn ang="0">
                  <a:pos x="0" y="1"/>
                </a:cxn>
                <a:cxn ang="0">
                  <a:pos x="1" y="1"/>
                </a:cxn>
                <a:cxn ang="0">
                  <a:pos x="1" y="1"/>
                </a:cxn>
                <a:cxn ang="0">
                  <a:pos x="0" y="0"/>
                </a:cxn>
                <a:cxn ang="0">
                  <a:pos x="0" y="0"/>
                </a:cxn>
                <a:cxn ang="0">
                  <a:pos x="0" y="0"/>
                </a:cxn>
                <a:cxn ang="0">
                  <a:pos x="0" y="1"/>
                </a:cxn>
                <a:cxn ang="0">
                  <a:pos x="0" y="1"/>
                </a:cxn>
                <a:cxn ang="0">
                  <a:pos x="0" y="1"/>
                </a:cxn>
                <a:cxn ang="0">
                  <a:pos x="0" y="0"/>
                </a:cxn>
                <a:cxn ang="0">
                  <a:pos x="0" y="0"/>
                </a:cxn>
                <a:cxn ang="0">
                  <a:pos x="0" y="0"/>
                </a:cxn>
                <a:cxn ang="0">
                  <a:pos x="0" y="1"/>
                </a:cxn>
                <a:cxn ang="0">
                  <a:pos x="1" y="1"/>
                </a:cxn>
                <a:cxn ang="0">
                  <a:pos x="1" y="1"/>
                </a:cxn>
                <a:cxn ang="0">
                  <a:pos x="0" y="1"/>
                </a:cxn>
                <a:cxn ang="0">
                  <a:pos x="0" y="1"/>
                </a:cxn>
                <a:cxn ang="0">
                  <a:pos x="0" y="1"/>
                </a:cxn>
              </a:cxnLst>
              <a:rect l="0" t="0" r="r" b="b"/>
              <a:pathLst>
                <a:path w="1" h="1">
                  <a:moveTo>
                    <a:pt x="0" y="1"/>
                  </a:moveTo>
                  <a:cubicBezTo>
                    <a:pt x="0" y="1"/>
                    <a:pt x="0" y="1"/>
                    <a:pt x="0" y="1"/>
                  </a:cubicBezTo>
                  <a:cubicBezTo>
                    <a:pt x="1" y="1"/>
                    <a:pt x="1" y="1"/>
                    <a:pt x="1" y="1"/>
                  </a:cubicBezTo>
                  <a:cubicBezTo>
                    <a:pt x="1" y="1"/>
                    <a:pt x="1" y="1"/>
                    <a:pt x="1"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1"/>
                    <a:pt x="0"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99" name="Freeform 1521"/>
            <p:cNvSpPr>
              <a:spLocks/>
            </p:cNvSpPr>
            <p:nvPr userDrawn="1"/>
          </p:nvSpPr>
          <p:spPr bwMode="auto">
            <a:xfrm>
              <a:off x="443" y="304"/>
              <a:ext cx="2" cy="4"/>
            </a:xfrm>
            <a:custGeom>
              <a:avLst/>
              <a:gdLst/>
              <a:ahLst/>
              <a:cxnLst>
                <a:cxn ang="0">
                  <a:pos x="0" y="1"/>
                </a:cxn>
                <a:cxn ang="0">
                  <a:pos x="1" y="1"/>
                </a:cxn>
                <a:cxn ang="0">
                  <a:pos x="1" y="2"/>
                </a:cxn>
                <a:cxn ang="0">
                  <a:pos x="0" y="0"/>
                </a:cxn>
                <a:cxn ang="0">
                  <a:pos x="0" y="1"/>
                </a:cxn>
              </a:cxnLst>
              <a:rect l="0" t="0" r="r" b="b"/>
              <a:pathLst>
                <a:path w="1" h="2">
                  <a:moveTo>
                    <a:pt x="0" y="1"/>
                  </a:moveTo>
                  <a:cubicBezTo>
                    <a:pt x="1" y="1"/>
                    <a:pt x="1" y="1"/>
                    <a:pt x="1" y="1"/>
                  </a:cubicBezTo>
                  <a:cubicBezTo>
                    <a:pt x="1" y="2"/>
                    <a:pt x="1" y="2"/>
                    <a:pt x="1" y="2"/>
                  </a:cubicBezTo>
                  <a:cubicBezTo>
                    <a:pt x="1" y="1"/>
                    <a:pt x="1" y="1"/>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00" name="Freeform 1522"/>
            <p:cNvSpPr>
              <a:spLocks/>
            </p:cNvSpPr>
            <p:nvPr userDrawn="1"/>
          </p:nvSpPr>
          <p:spPr bwMode="auto">
            <a:xfrm>
              <a:off x="443" y="304"/>
              <a:ext cx="4" cy="4"/>
            </a:xfrm>
            <a:custGeom>
              <a:avLst/>
              <a:gdLst/>
              <a:ahLst/>
              <a:cxnLst>
                <a:cxn ang="0">
                  <a:pos x="1" y="1"/>
                </a:cxn>
                <a:cxn ang="0">
                  <a:pos x="1" y="1"/>
                </a:cxn>
                <a:cxn ang="0">
                  <a:pos x="1" y="1"/>
                </a:cxn>
                <a:cxn ang="0">
                  <a:pos x="0" y="1"/>
                </a:cxn>
                <a:cxn ang="0">
                  <a:pos x="1" y="2"/>
                </a:cxn>
                <a:cxn ang="0">
                  <a:pos x="1" y="2"/>
                </a:cxn>
                <a:cxn ang="0">
                  <a:pos x="2" y="2"/>
                </a:cxn>
                <a:cxn ang="0">
                  <a:pos x="2" y="1"/>
                </a:cxn>
                <a:cxn ang="0">
                  <a:pos x="0" y="0"/>
                </a:cxn>
                <a:cxn ang="0">
                  <a:pos x="0" y="0"/>
                </a:cxn>
                <a:cxn ang="0">
                  <a:pos x="0" y="0"/>
                </a:cxn>
                <a:cxn ang="0">
                  <a:pos x="0" y="1"/>
                </a:cxn>
                <a:cxn ang="0">
                  <a:pos x="0" y="1"/>
                </a:cxn>
                <a:cxn ang="0">
                  <a:pos x="1" y="1"/>
                </a:cxn>
                <a:cxn ang="0">
                  <a:pos x="1" y="0"/>
                </a:cxn>
                <a:cxn ang="0">
                  <a:pos x="0" y="0"/>
                </a:cxn>
                <a:cxn ang="0">
                  <a:pos x="0" y="1"/>
                </a:cxn>
                <a:cxn ang="0">
                  <a:pos x="1" y="1"/>
                </a:cxn>
                <a:cxn ang="0">
                  <a:pos x="1" y="2"/>
                </a:cxn>
                <a:cxn ang="0">
                  <a:pos x="1" y="2"/>
                </a:cxn>
                <a:cxn ang="0">
                  <a:pos x="1" y="1"/>
                </a:cxn>
                <a:cxn ang="0">
                  <a:pos x="1" y="1"/>
                </a:cxn>
                <a:cxn ang="0">
                  <a:pos x="0" y="1"/>
                </a:cxn>
                <a:cxn ang="0">
                  <a:pos x="0" y="1"/>
                </a:cxn>
                <a:cxn ang="0">
                  <a:pos x="0" y="1"/>
                </a:cxn>
                <a:cxn ang="0">
                  <a:pos x="1" y="1"/>
                </a:cxn>
              </a:cxnLst>
              <a:rect l="0" t="0" r="r" b="b"/>
              <a:pathLst>
                <a:path w="2" h="2">
                  <a:moveTo>
                    <a:pt x="1" y="1"/>
                  </a:moveTo>
                  <a:cubicBezTo>
                    <a:pt x="1"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2"/>
                  </a:cubicBezTo>
                  <a:cubicBezTo>
                    <a:pt x="2" y="1"/>
                    <a:pt x="2" y="1"/>
                    <a:pt x="2" y="1"/>
                  </a:cubicBezTo>
                  <a:cubicBezTo>
                    <a:pt x="2" y="1"/>
                    <a:pt x="1" y="0"/>
                    <a:pt x="0" y="0"/>
                  </a:cubicBez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01" name="Freeform 1523"/>
            <p:cNvSpPr>
              <a:spLocks/>
            </p:cNvSpPr>
            <p:nvPr userDrawn="1"/>
          </p:nvSpPr>
          <p:spPr bwMode="auto">
            <a:xfrm>
              <a:off x="445" y="304"/>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02" name="Freeform 1524"/>
            <p:cNvSpPr>
              <a:spLocks/>
            </p:cNvSpPr>
            <p:nvPr userDrawn="1"/>
          </p:nvSpPr>
          <p:spPr bwMode="auto">
            <a:xfrm>
              <a:off x="445" y="302"/>
              <a:ext cx="4" cy="4"/>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03" name="Freeform 1525"/>
            <p:cNvSpPr>
              <a:spLocks/>
            </p:cNvSpPr>
            <p:nvPr userDrawn="1"/>
          </p:nvSpPr>
          <p:spPr bwMode="auto">
            <a:xfrm>
              <a:off x="439" y="294"/>
              <a:ext cx="4" cy="10"/>
            </a:xfrm>
            <a:custGeom>
              <a:avLst/>
              <a:gdLst/>
              <a:ahLst/>
              <a:cxnLst>
                <a:cxn ang="0">
                  <a:pos x="2" y="5"/>
                </a:cxn>
                <a:cxn ang="0">
                  <a:pos x="3" y="4"/>
                </a:cxn>
                <a:cxn ang="0">
                  <a:pos x="3" y="5"/>
                </a:cxn>
                <a:cxn ang="0">
                  <a:pos x="3" y="4"/>
                </a:cxn>
                <a:cxn ang="0">
                  <a:pos x="3" y="3"/>
                </a:cxn>
                <a:cxn ang="0">
                  <a:pos x="3" y="3"/>
                </a:cxn>
                <a:cxn ang="0">
                  <a:pos x="3" y="3"/>
                </a:cxn>
                <a:cxn ang="0">
                  <a:pos x="3" y="3"/>
                </a:cxn>
                <a:cxn ang="0">
                  <a:pos x="0" y="0"/>
                </a:cxn>
                <a:cxn ang="0">
                  <a:pos x="2" y="3"/>
                </a:cxn>
                <a:cxn ang="0">
                  <a:pos x="2" y="3"/>
                </a:cxn>
                <a:cxn ang="0">
                  <a:pos x="2" y="5"/>
                </a:cxn>
              </a:cxnLst>
              <a:rect l="0" t="0" r="r" b="b"/>
              <a:pathLst>
                <a:path w="3" h="5">
                  <a:moveTo>
                    <a:pt x="2" y="5"/>
                  </a:moveTo>
                  <a:cubicBezTo>
                    <a:pt x="2" y="5"/>
                    <a:pt x="3" y="5"/>
                    <a:pt x="3" y="4"/>
                  </a:cubicBezTo>
                  <a:cubicBezTo>
                    <a:pt x="3" y="5"/>
                    <a:pt x="3" y="5"/>
                    <a:pt x="3" y="5"/>
                  </a:cubicBezTo>
                  <a:cubicBezTo>
                    <a:pt x="3" y="4"/>
                    <a:pt x="3" y="4"/>
                    <a:pt x="3" y="4"/>
                  </a:cubicBezTo>
                  <a:cubicBezTo>
                    <a:pt x="3" y="4"/>
                    <a:pt x="3" y="4"/>
                    <a:pt x="3" y="3"/>
                  </a:cubicBezTo>
                  <a:cubicBezTo>
                    <a:pt x="3" y="3"/>
                    <a:pt x="3" y="3"/>
                    <a:pt x="3" y="3"/>
                  </a:cubicBezTo>
                  <a:cubicBezTo>
                    <a:pt x="3" y="3"/>
                    <a:pt x="3" y="3"/>
                    <a:pt x="3" y="3"/>
                  </a:cubicBezTo>
                  <a:cubicBezTo>
                    <a:pt x="3" y="3"/>
                    <a:pt x="3" y="3"/>
                    <a:pt x="3" y="3"/>
                  </a:cubicBezTo>
                  <a:cubicBezTo>
                    <a:pt x="3" y="2"/>
                    <a:pt x="1" y="1"/>
                    <a:pt x="0" y="0"/>
                  </a:cubicBezTo>
                  <a:cubicBezTo>
                    <a:pt x="1" y="1"/>
                    <a:pt x="2" y="2"/>
                    <a:pt x="2" y="3"/>
                  </a:cubicBezTo>
                  <a:cubicBezTo>
                    <a:pt x="2" y="3"/>
                    <a:pt x="2" y="3"/>
                    <a:pt x="2" y="3"/>
                  </a:cubicBezTo>
                  <a:cubicBezTo>
                    <a:pt x="3" y="4"/>
                    <a:pt x="2" y="4"/>
                    <a:pt x="2" y="5"/>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04" name="Freeform 1526"/>
            <p:cNvSpPr>
              <a:spLocks/>
            </p:cNvSpPr>
            <p:nvPr userDrawn="1"/>
          </p:nvSpPr>
          <p:spPr bwMode="auto">
            <a:xfrm>
              <a:off x="439" y="294"/>
              <a:ext cx="4" cy="10"/>
            </a:xfrm>
            <a:custGeom>
              <a:avLst/>
              <a:gdLst/>
              <a:ahLst/>
              <a:cxnLst>
                <a:cxn ang="0">
                  <a:pos x="2" y="5"/>
                </a:cxn>
                <a:cxn ang="0">
                  <a:pos x="2" y="5"/>
                </a:cxn>
                <a:cxn ang="0">
                  <a:pos x="2" y="5"/>
                </a:cxn>
                <a:cxn ang="0">
                  <a:pos x="3" y="5"/>
                </a:cxn>
                <a:cxn ang="0">
                  <a:pos x="2" y="5"/>
                </a:cxn>
                <a:cxn ang="0">
                  <a:pos x="2" y="5"/>
                </a:cxn>
                <a:cxn ang="0">
                  <a:pos x="3" y="5"/>
                </a:cxn>
                <a:cxn ang="0">
                  <a:pos x="2" y="5"/>
                </a:cxn>
                <a:cxn ang="0">
                  <a:pos x="3" y="4"/>
                </a:cxn>
                <a:cxn ang="0">
                  <a:pos x="3" y="5"/>
                </a:cxn>
                <a:cxn ang="0">
                  <a:pos x="3" y="4"/>
                </a:cxn>
                <a:cxn ang="0">
                  <a:pos x="3" y="4"/>
                </a:cxn>
                <a:cxn ang="0">
                  <a:pos x="3" y="4"/>
                </a:cxn>
                <a:cxn ang="0">
                  <a:pos x="3" y="4"/>
                </a:cxn>
                <a:cxn ang="0">
                  <a:pos x="3" y="3"/>
                </a:cxn>
                <a:cxn ang="0">
                  <a:pos x="3" y="4"/>
                </a:cxn>
                <a:cxn ang="0">
                  <a:pos x="3" y="3"/>
                </a:cxn>
                <a:cxn ang="0">
                  <a:pos x="3" y="3"/>
                </a:cxn>
                <a:cxn ang="0">
                  <a:pos x="3" y="3"/>
                </a:cxn>
                <a:cxn ang="0">
                  <a:pos x="3" y="3"/>
                </a:cxn>
                <a:cxn ang="0">
                  <a:pos x="0" y="0"/>
                </a:cxn>
                <a:cxn ang="0">
                  <a:pos x="2" y="3"/>
                </a:cxn>
                <a:cxn ang="0">
                  <a:pos x="2" y="3"/>
                </a:cxn>
                <a:cxn ang="0">
                  <a:pos x="2" y="3"/>
                </a:cxn>
                <a:cxn ang="0">
                  <a:pos x="2" y="4"/>
                </a:cxn>
                <a:cxn ang="0">
                  <a:pos x="2" y="5"/>
                </a:cxn>
                <a:cxn ang="0">
                  <a:pos x="2" y="5"/>
                </a:cxn>
                <a:cxn ang="0">
                  <a:pos x="2" y="4"/>
                </a:cxn>
                <a:cxn ang="0">
                  <a:pos x="2" y="3"/>
                </a:cxn>
                <a:cxn ang="0">
                  <a:pos x="2" y="3"/>
                </a:cxn>
                <a:cxn ang="0">
                  <a:pos x="2" y="3"/>
                </a:cxn>
                <a:cxn ang="0">
                  <a:pos x="0" y="0"/>
                </a:cxn>
                <a:cxn ang="0">
                  <a:pos x="3" y="3"/>
                </a:cxn>
                <a:cxn ang="0">
                  <a:pos x="3" y="3"/>
                </a:cxn>
                <a:cxn ang="0">
                  <a:pos x="3" y="3"/>
                </a:cxn>
                <a:cxn ang="0">
                  <a:pos x="3" y="4"/>
                </a:cxn>
                <a:cxn ang="0">
                  <a:pos x="3" y="3"/>
                </a:cxn>
                <a:cxn ang="0">
                  <a:pos x="3" y="3"/>
                </a:cxn>
                <a:cxn ang="0">
                  <a:pos x="3" y="4"/>
                </a:cxn>
                <a:cxn ang="0">
                  <a:pos x="3" y="4"/>
                </a:cxn>
                <a:cxn ang="0">
                  <a:pos x="3" y="4"/>
                </a:cxn>
                <a:cxn ang="0">
                  <a:pos x="3" y="4"/>
                </a:cxn>
                <a:cxn ang="0">
                  <a:pos x="3" y="4"/>
                </a:cxn>
                <a:cxn ang="0">
                  <a:pos x="3" y="4"/>
                </a:cxn>
                <a:cxn ang="0">
                  <a:pos x="3" y="3"/>
                </a:cxn>
                <a:cxn ang="0">
                  <a:pos x="3" y="3"/>
                </a:cxn>
                <a:cxn ang="0">
                  <a:pos x="3" y="4"/>
                </a:cxn>
                <a:cxn ang="0">
                  <a:pos x="3" y="4"/>
                </a:cxn>
                <a:cxn ang="0">
                  <a:pos x="3" y="5"/>
                </a:cxn>
                <a:cxn ang="0">
                  <a:pos x="3" y="4"/>
                </a:cxn>
                <a:cxn ang="0">
                  <a:pos x="3" y="4"/>
                </a:cxn>
                <a:cxn ang="0">
                  <a:pos x="2" y="5"/>
                </a:cxn>
                <a:cxn ang="0">
                  <a:pos x="2" y="5"/>
                </a:cxn>
                <a:cxn ang="0">
                  <a:pos x="2" y="5"/>
                </a:cxn>
                <a:cxn ang="0">
                  <a:pos x="2" y="5"/>
                </a:cxn>
                <a:cxn ang="0">
                  <a:pos x="2" y="5"/>
                </a:cxn>
              </a:cxnLst>
              <a:rect l="0" t="0" r="r" b="b"/>
              <a:pathLst>
                <a:path w="3" h="5">
                  <a:moveTo>
                    <a:pt x="2" y="5"/>
                  </a:move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4"/>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2" y="1"/>
                    <a:pt x="0" y="0"/>
                  </a:cubicBezTo>
                  <a:cubicBezTo>
                    <a:pt x="0" y="0"/>
                    <a:pt x="0" y="0"/>
                    <a:pt x="0" y="0"/>
                  </a:cubicBezTo>
                  <a:cubicBezTo>
                    <a:pt x="0" y="1"/>
                    <a:pt x="0" y="1"/>
                    <a:pt x="0" y="1"/>
                  </a:cubicBezTo>
                  <a:cubicBezTo>
                    <a:pt x="0" y="1"/>
                    <a:pt x="2" y="2"/>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4"/>
                    <a:pt x="2" y="4"/>
                    <a:pt x="2" y="4"/>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1" y="1"/>
                    <a:pt x="1" y="0"/>
                  </a:cubicBezTo>
                  <a:cubicBezTo>
                    <a:pt x="0" y="0"/>
                    <a:pt x="0" y="0"/>
                    <a:pt x="0" y="0"/>
                  </a:cubicBezTo>
                  <a:cubicBezTo>
                    <a:pt x="0" y="1"/>
                    <a:pt x="0" y="1"/>
                    <a:pt x="0" y="1"/>
                  </a:cubicBezTo>
                  <a:cubicBezTo>
                    <a:pt x="1" y="1"/>
                    <a:pt x="2" y="2"/>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4"/>
                    <a:pt x="3" y="4"/>
                    <a:pt x="3" y="4"/>
                  </a:cubicBezTo>
                  <a:cubicBezTo>
                    <a:pt x="3" y="4"/>
                    <a:pt x="3" y="4"/>
                    <a:pt x="3" y="4"/>
                  </a:cubicBezTo>
                  <a:cubicBezTo>
                    <a:pt x="3" y="3"/>
                    <a:pt x="3" y="3"/>
                    <a:pt x="3" y="3"/>
                  </a:cubicBezTo>
                  <a:cubicBezTo>
                    <a:pt x="3" y="4"/>
                    <a:pt x="3" y="4"/>
                    <a:pt x="3" y="4"/>
                  </a:cubicBezTo>
                  <a:cubicBezTo>
                    <a:pt x="3" y="3"/>
                    <a:pt x="3" y="3"/>
                    <a:pt x="3" y="3"/>
                  </a:cubicBezTo>
                  <a:cubicBezTo>
                    <a:pt x="3" y="3"/>
                    <a:pt x="3" y="3"/>
                    <a:pt x="3" y="3"/>
                  </a:cubicBezTo>
                  <a:cubicBezTo>
                    <a:pt x="3" y="4"/>
                    <a:pt x="3" y="4"/>
                    <a:pt x="3" y="4"/>
                  </a:cubicBezTo>
                  <a:cubicBezTo>
                    <a:pt x="3" y="3"/>
                    <a:pt x="3" y="3"/>
                    <a:pt x="3" y="3"/>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2" y="4"/>
                    <a:pt x="2" y="4"/>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05" name="Freeform 1527"/>
            <p:cNvSpPr>
              <a:spLocks/>
            </p:cNvSpPr>
            <p:nvPr userDrawn="1"/>
          </p:nvSpPr>
          <p:spPr bwMode="auto">
            <a:xfrm>
              <a:off x="437" y="292"/>
              <a:ext cx="4" cy="4"/>
            </a:xfrm>
            <a:custGeom>
              <a:avLst/>
              <a:gdLst/>
              <a:ahLst/>
              <a:cxnLst>
                <a:cxn ang="0">
                  <a:pos x="1" y="1"/>
                </a:cxn>
                <a:cxn ang="0">
                  <a:pos x="1" y="2"/>
                </a:cxn>
                <a:cxn ang="0">
                  <a:pos x="1" y="1"/>
                </a:cxn>
                <a:cxn ang="0">
                  <a:pos x="1" y="0"/>
                </a:cxn>
                <a:cxn ang="0">
                  <a:pos x="0" y="0"/>
                </a:cxn>
                <a:cxn ang="0">
                  <a:pos x="0" y="0"/>
                </a:cxn>
                <a:cxn ang="0">
                  <a:pos x="1" y="1"/>
                </a:cxn>
              </a:cxnLst>
              <a:rect l="0" t="0" r="r" b="b"/>
              <a:pathLst>
                <a:path w="1" h="2">
                  <a:moveTo>
                    <a:pt x="1" y="1"/>
                  </a:moveTo>
                  <a:cubicBezTo>
                    <a:pt x="1" y="2"/>
                    <a:pt x="1" y="2"/>
                    <a:pt x="1" y="2"/>
                  </a:cubicBezTo>
                  <a:cubicBezTo>
                    <a:pt x="1" y="1"/>
                    <a:pt x="1" y="1"/>
                    <a:pt x="1" y="1"/>
                  </a:cubicBezTo>
                  <a:cubicBezTo>
                    <a:pt x="1" y="0"/>
                    <a:pt x="1" y="0"/>
                    <a:pt x="1" y="0"/>
                  </a:cubicBezTo>
                  <a:cubicBezTo>
                    <a:pt x="1" y="0"/>
                    <a:pt x="1" y="0"/>
                    <a:pt x="0" y="0"/>
                  </a:cubicBezTo>
                  <a:cubicBezTo>
                    <a:pt x="0" y="0"/>
                    <a:pt x="1" y="0"/>
                    <a:pt x="0" y="0"/>
                  </a:cubicBezTo>
                  <a:cubicBezTo>
                    <a:pt x="0" y="0"/>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06" name="Freeform 1528"/>
            <p:cNvSpPr>
              <a:spLocks/>
            </p:cNvSpPr>
            <p:nvPr userDrawn="1"/>
          </p:nvSpPr>
          <p:spPr bwMode="auto">
            <a:xfrm>
              <a:off x="435" y="290"/>
              <a:ext cx="6" cy="6"/>
            </a:xfrm>
            <a:custGeom>
              <a:avLst/>
              <a:gdLst/>
              <a:ahLst/>
              <a:cxnLst>
                <a:cxn ang="0">
                  <a:pos x="2" y="3"/>
                </a:cxn>
                <a:cxn ang="0">
                  <a:pos x="2" y="3"/>
                </a:cxn>
                <a:cxn ang="0">
                  <a:pos x="2" y="2"/>
                </a:cxn>
                <a:cxn ang="0">
                  <a:pos x="2" y="2"/>
                </a:cxn>
                <a:cxn ang="0">
                  <a:pos x="2" y="2"/>
                </a:cxn>
                <a:cxn ang="0">
                  <a:pos x="2" y="2"/>
                </a:cxn>
                <a:cxn ang="0">
                  <a:pos x="2" y="2"/>
                </a:cxn>
                <a:cxn ang="0">
                  <a:pos x="2" y="2"/>
                </a:cxn>
                <a:cxn ang="0">
                  <a:pos x="3" y="2"/>
                </a:cxn>
                <a:cxn ang="0">
                  <a:pos x="2" y="1"/>
                </a:cxn>
                <a:cxn ang="0">
                  <a:pos x="2" y="1"/>
                </a:cxn>
                <a:cxn ang="0">
                  <a:pos x="2" y="1"/>
                </a:cxn>
                <a:cxn ang="0">
                  <a:pos x="2"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2" y="2"/>
                </a:cxn>
                <a:cxn ang="0">
                  <a:pos x="2" y="2"/>
                </a:cxn>
                <a:cxn ang="0">
                  <a:pos x="1" y="1"/>
                </a:cxn>
                <a:cxn ang="0">
                  <a:pos x="1" y="1"/>
                </a:cxn>
                <a:cxn ang="0">
                  <a:pos x="1" y="1"/>
                </a:cxn>
                <a:cxn ang="0">
                  <a:pos x="1" y="1"/>
                </a:cxn>
                <a:cxn ang="0">
                  <a:pos x="1" y="1"/>
                </a:cxn>
                <a:cxn ang="0">
                  <a:pos x="1" y="1"/>
                </a:cxn>
                <a:cxn ang="0">
                  <a:pos x="1" y="1"/>
                </a:cxn>
                <a:cxn ang="0">
                  <a:pos x="2" y="1"/>
                </a:cxn>
                <a:cxn ang="0">
                  <a:pos x="2" y="1"/>
                </a:cxn>
                <a:cxn ang="0">
                  <a:pos x="2" y="2"/>
                </a:cxn>
                <a:cxn ang="0">
                  <a:pos x="2" y="2"/>
                </a:cxn>
                <a:cxn ang="0">
                  <a:pos x="2" y="3"/>
                </a:cxn>
                <a:cxn ang="0">
                  <a:pos x="2" y="2"/>
                </a:cxn>
                <a:cxn ang="0">
                  <a:pos x="2" y="2"/>
                </a:cxn>
              </a:cxnLst>
              <a:rect l="0" t="0" r="r" b="b"/>
              <a:pathLst>
                <a:path w="3" h="3">
                  <a:moveTo>
                    <a:pt x="2" y="2"/>
                  </a:moveTo>
                  <a:cubicBezTo>
                    <a:pt x="2" y="3"/>
                    <a:pt x="2" y="3"/>
                    <a:pt x="2" y="3"/>
                  </a:cubicBezTo>
                  <a:cubicBezTo>
                    <a:pt x="3" y="3"/>
                    <a:pt x="3" y="3"/>
                    <a:pt x="3"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3" y="2"/>
                    <a:pt x="3" y="2"/>
                    <a:pt x="3"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1"/>
                    <a:pt x="1" y="2"/>
                    <a:pt x="2" y="2"/>
                  </a:cubicBezTo>
                  <a:cubicBezTo>
                    <a:pt x="2" y="3"/>
                    <a:pt x="2" y="3"/>
                    <a:pt x="2" y="3"/>
                  </a:cubicBezTo>
                  <a:cubicBezTo>
                    <a:pt x="2" y="2"/>
                    <a:pt x="2" y="2"/>
                    <a:pt x="2" y="2"/>
                  </a:cubicBezTo>
                  <a:cubicBezTo>
                    <a:pt x="2" y="2"/>
                    <a:pt x="1" y="1"/>
                    <a:pt x="1" y="1"/>
                  </a:cubicBezTo>
                  <a:cubicBezTo>
                    <a:pt x="1" y="1"/>
                    <a:pt x="1" y="1"/>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07" name="Freeform 1529"/>
            <p:cNvSpPr>
              <a:spLocks/>
            </p:cNvSpPr>
            <p:nvPr userDrawn="1"/>
          </p:nvSpPr>
          <p:spPr bwMode="auto">
            <a:xfrm>
              <a:off x="437" y="290"/>
              <a:ext cx="4" cy="2"/>
            </a:xfrm>
            <a:custGeom>
              <a:avLst/>
              <a:gdLst/>
              <a:ahLst/>
              <a:cxnLst>
                <a:cxn ang="0">
                  <a:pos x="1" y="1"/>
                </a:cxn>
                <a:cxn ang="0">
                  <a:pos x="1" y="1"/>
                </a:cxn>
              </a:cxnLst>
              <a:rect l="0" t="0" r="r" b="b"/>
              <a:pathLst>
                <a:path w="1" h="1">
                  <a:moveTo>
                    <a:pt x="1" y="1"/>
                  </a:moveTo>
                  <a:cubicBezTo>
                    <a:pt x="1" y="1"/>
                    <a:pt x="0" y="0"/>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08" name="Freeform 1530"/>
            <p:cNvSpPr>
              <a:spLocks/>
            </p:cNvSpPr>
            <p:nvPr userDrawn="1"/>
          </p:nvSpPr>
          <p:spPr bwMode="auto">
            <a:xfrm>
              <a:off x="437" y="290"/>
              <a:ext cx="4" cy="2"/>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09" name="Freeform 1531"/>
            <p:cNvSpPr>
              <a:spLocks/>
            </p:cNvSpPr>
            <p:nvPr userDrawn="1"/>
          </p:nvSpPr>
          <p:spPr bwMode="auto">
            <a:xfrm>
              <a:off x="431" y="282"/>
              <a:ext cx="1" cy="2"/>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0" name="Freeform 1532"/>
            <p:cNvSpPr>
              <a:spLocks/>
            </p:cNvSpPr>
            <p:nvPr userDrawn="1"/>
          </p:nvSpPr>
          <p:spPr bwMode="auto">
            <a:xfrm>
              <a:off x="431" y="282"/>
              <a:ext cx="2" cy="2"/>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1" name="Freeform 1533"/>
            <p:cNvSpPr>
              <a:spLocks/>
            </p:cNvSpPr>
            <p:nvPr userDrawn="1"/>
          </p:nvSpPr>
          <p:spPr bwMode="auto">
            <a:xfrm>
              <a:off x="419" y="274"/>
              <a:ext cx="2"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2" name="Freeform 1534"/>
            <p:cNvSpPr>
              <a:spLocks/>
            </p:cNvSpPr>
            <p:nvPr userDrawn="1"/>
          </p:nvSpPr>
          <p:spPr bwMode="auto">
            <a:xfrm>
              <a:off x="419" y="272"/>
              <a:ext cx="2" cy="2"/>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3" name="Freeform 1535"/>
            <p:cNvSpPr>
              <a:spLocks/>
            </p:cNvSpPr>
            <p:nvPr userDrawn="1"/>
          </p:nvSpPr>
          <p:spPr bwMode="auto">
            <a:xfrm>
              <a:off x="425" y="284"/>
              <a:ext cx="10" cy="8"/>
            </a:xfrm>
            <a:custGeom>
              <a:avLst/>
              <a:gdLst/>
              <a:ahLst/>
              <a:cxnLst>
                <a:cxn ang="0">
                  <a:pos x="1" y="1"/>
                </a:cxn>
                <a:cxn ang="0">
                  <a:pos x="5" y="4"/>
                </a:cxn>
                <a:cxn ang="0">
                  <a:pos x="5" y="3"/>
                </a:cxn>
                <a:cxn ang="0">
                  <a:pos x="4" y="2"/>
                </a:cxn>
                <a:cxn ang="0">
                  <a:pos x="0" y="0"/>
                </a:cxn>
                <a:cxn ang="0">
                  <a:pos x="1" y="1"/>
                </a:cxn>
              </a:cxnLst>
              <a:rect l="0" t="0" r="r" b="b"/>
              <a:pathLst>
                <a:path w="5" h="4">
                  <a:moveTo>
                    <a:pt x="1" y="1"/>
                  </a:moveTo>
                  <a:cubicBezTo>
                    <a:pt x="2" y="2"/>
                    <a:pt x="4" y="3"/>
                    <a:pt x="5" y="4"/>
                  </a:cubicBezTo>
                  <a:cubicBezTo>
                    <a:pt x="5" y="3"/>
                    <a:pt x="5" y="3"/>
                    <a:pt x="5" y="3"/>
                  </a:cubicBezTo>
                  <a:cubicBezTo>
                    <a:pt x="4" y="3"/>
                    <a:pt x="4" y="2"/>
                    <a:pt x="4" y="2"/>
                  </a:cubicBezTo>
                  <a:cubicBezTo>
                    <a:pt x="3" y="1"/>
                    <a:pt x="2" y="1"/>
                    <a:pt x="0"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4" name="Freeform 1536"/>
            <p:cNvSpPr>
              <a:spLocks/>
            </p:cNvSpPr>
            <p:nvPr userDrawn="1"/>
          </p:nvSpPr>
          <p:spPr bwMode="auto">
            <a:xfrm>
              <a:off x="425" y="284"/>
              <a:ext cx="12" cy="8"/>
            </a:xfrm>
            <a:custGeom>
              <a:avLst/>
              <a:gdLst/>
              <a:ahLst/>
              <a:cxnLst>
                <a:cxn ang="0">
                  <a:pos x="1" y="1"/>
                </a:cxn>
                <a:cxn ang="0">
                  <a:pos x="5" y="4"/>
                </a:cxn>
                <a:cxn ang="0">
                  <a:pos x="5" y="4"/>
                </a:cxn>
                <a:cxn ang="0">
                  <a:pos x="6" y="4"/>
                </a:cxn>
                <a:cxn ang="0">
                  <a:pos x="5" y="3"/>
                </a:cxn>
                <a:cxn ang="0">
                  <a:pos x="5" y="3"/>
                </a:cxn>
                <a:cxn ang="0">
                  <a:pos x="4" y="2"/>
                </a:cxn>
                <a:cxn ang="0">
                  <a:pos x="4" y="2"/>
                </a:cxn>
                <a:cxn ang="0">
                  <a:pos x="4" y="2"/>
                </a:cxn>
                <a:cxn ang="0">
                  <a:pos x="4" y="2"/>
                </a:cxn>
                <a:cxn ang="0">
                  <a:pos x="1" y="0"/>
                </a:cxn>
                <a:cxn ang="0">
                  <a:pos x="0" y="0"/>
                </a:cxn>
                <a:cxn ang="0">
                  <a:pos x="0" y="0"/>
                </a:cxn>
                <a:cxn ang="0">
                  <a:pos x="1" y="1"/>
                </a:cxn>
                <a:cxn ang="0">
                  <a:pos x="1" y="1"/>
                </a:cxn>
                <a:cxn ang="0">
                  <a:pos x="1" y="0"/>
                </a:cxn>
                <a:cxn ang="0">
                  <a:pos x="1" y="0"/>
                </a:cxn>
                <a:cxn ang="0">
                  <a:pos x="0" y="0"/>
                </a:cxn>
                <a:cxn ang="0">
                  <a:pos x="0" y="0"/>
                </a:cxn>
                <a:cxn ang="0">
                  <a:pos x="4" y="2"/>
                </a:cxn>
                <a:cxn ang="0">
                  <a:pos x="4" y="2"/>
                </a:cxn>
                <a:cxn ang="0">
                  <a:pos x="3" y="2"/>
                </a:cxn>
                <a:cxn ang="0">
                  <a:pos x="3" y="2"/>
                </a:cxn>
                <a:cxn ang="0">
                  <a:pos x="4" y="3"/>
                </a:cxn>
                <a:cxn ang="0">
                  <a:pos x="5" y="3"/>
                </a:cxn>
                <a:cxn ang="0">
                  <a:pos x="5" y="3"/>
                </a:cxn>
                <a:cxn ang="0">
                  <a:pos x="5" y="3"/>
                </a:cxn>
                <a:cxn ang="0">
                  <a:pos x="5" y="4"/>
                </a:cxn>
                <a:cxn ang="0">
                  <a:pos x="5" y="4"/>
                </a:cxn>
                <a:cxn ang="0">
                  <a:pos x="5" y="3"/>
                </a:cxn>
                <a:cxn ang="0">
                  <a:pos x="1" y="0"/>
                </a:cxn>
                <a:cxn ang="0">
                  <a:pos x="1" y="0"/>
                </a:cxn>
                <a:cxn ang="0">
                  <a:pos x="1" y="1"/>
                </a:cxn>
              </a:cxnLst>
              <a:rect l="0" t="0" r="r" b="b"/>
              <a:pathLst>
                <a:path w="6" h="4">
                  <a:moveTo>
                    <a:pt x="1" y="1"/>
                  </a:moveTo>
                  <a:cubicBezTo>
                    <a:pt x="2" y="2"/>
                    <a:pt x="4" y="3"/>
                    <a:pt x="5" y="4"/>
                  </a:cubicBezTo>
                  <a:cubicBezTo>
                    <a:pt x="5" y="4"/>
                    <a:pt x="5" y="4"/>
                    <a:pt x="5" y="4"/>
                  </a:cubicBezTo>
                  <a:cubicBezTo>
                    <a:pt x="6" y="4"/>
                    <a:pt x="6" y="4"/>
                    <a:pt x="6" y="4"/>
                  </a:cubicBezTo>
                  <a:cubicBezTo>
                    <a:pt x="5" y="3"/>
                    <a:pt x="5" y="3"/>
                    <a:pt x="5" y="3"/>
                  </a:cubicBezTo>
                  <a:cubicBezTo>
                    <a:pt x="5" y="3"/>
                    <a:pt x="5" y="3"/>
                    <a:pt x="5" y="3"/>
                  </a:cubicBezTo>
                  <a:cubicBezTo>
                    <a:pt x="4" y="2"/>
                    <a:pt x="4" y="2"/>
                    <a:pt x="4" y="2"/>
                  </a:cubicBezTo>
                  <a:cubicBezTo>
                    <a:pt x="4" y="2"/>
                    <a:pt x="4" y="2"/>
                    <a:pt x="4" y="2"/>
                  </a:cubicBezTo>
                  <a:cubicBezTo>
                    <a:pt x="4" y="2"/>
                    <a:pt x="4" y="2"/>
                    <a:pt x="4" y="2"/>
                  </a:cubicBezTo>
                  <a:cubicBezTo>
                    <a:pt x="4" y="2"/>
                    <a:pt x="4" y="2"/>
                    <a:pt x="4" y="2"/>
                  </a:cubicBezTo>
                  <a:cubicBezTo>
                    <a:pt x="3" y="1"/>
                    <a:pt x="2" y="0"/>
                    <a:pt x="1" y="0"/>
                  </a:cubicBezTo>
                  <a:cubicBezTo>
                    <a:pt x="0" y="0"/>
                    <a:pt x="0" y="0"/>
                    <a:pt x="0" y="0"/>
                  </a:cubicBezTo>
                  <a:cubicBezTo>
                    <a:pt x="0" y="0"/>
                    <a:pt x="0" y="0"/>
                    <a:pt x="0" y="0"/>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1" y="1"/>
                    <a:pt x="3" y="2"/>
                    <a:pt x="4" y="2"/>
                  </a:cubicBezTo>
                  <a:cubicBezTo>
                    <a:pt x="4" y="2"/>
                    <a:pt x="4" y="2"/>
                    <a:pt x="4" y="2"/>
                  </a:cubicBezTo>
                  <a:cubicBezTo>
                    <a:pt x="3" y="2"/>
                    <a:pt x="3" y="2"/>
                    <a:pt x="3" y="2"/>
                  </a:cubicBezTo>
                  <a:cubicBezTo>
                    <a:pt x="3" y="2"/>
                    <a:pt x="3" y="2"/>
                    <a:pt x="3" y="2"/>
                  </a:cubicBezTo>
                  <a:cubicBezTo>
                    <a:pt x="3" y="2"/>
                    <a:pt x="4" y="3"/>
                    <a:pt x="4" y="3"/>
                  </a:cubicBezTo>
                  <a:cubicBezTo>
                    <a:pt x="4" y="3"/>
                    <a:pt x="5" y="3"/>
                    <a:pt x="5" y="3"/>
                  </a:cubicBezTo>
                  <a:cubicBezTo>
                    <a:pt x="5" y="3"/>
                    <a:pt x="5" y="3"/>
                    <a:pt x="5" y="3"/>
                  </a:cubicBezTo>
                  <a:cubicBezTo>
                    <a:pt x="5" y="3"/>
                    <a:pt x="5" y="3"/>
                    <a:pt x="5" y="3"/>
                  </a:cubicBezTo>
                  <a:cubicBezTo>
                    <a:pt x="5" y="4"/>
                    <a:pt x="5" y="4"/>
                    <a:pt x="5" y="4"/>
                  </a:cubicBezTo>
                  <a:cubicBezTo>
                    <a:pt x="5" y="4"/>
                    <a:pt x="5" y="4"/>
                    <a:pt x="5" y="4"/>
                  </a:cubicBezTo>
                  <a:cubicBezTo>
                    <a:pt x="5" y="3"/>
                    <a:pt x="5" y="3"/>
                    <a:pt x="5" y="3"/>
                  </a:cubicBezTo>
                  <a:cubicBezTo>
                    <a:pt x="4" y="2"/>
                    <a:pt x="3" y="1"/>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5" name="Freeform 1537"/>
            <p:cNvSpPr>
              <a:spLocks/>
            </p:cNvSpPr>
            <p:nvPr userDrawn="1"/>
          </p:nvSpPr>
          <p:spPr bwMode="auto">
            <a:xfrm>
              <a:off x="391" y="266"/>
              <a:ext cx="2" cy="1"/>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6" name="Freeform 1538"/>
            <p:cNvSpPr>
              <a:spLocks/>
            </p:cNvSpPr>
            <p:nvPr userDrawn="1"/>
          </p:nvSpPr>
          <p:spPr bwMode="auto">
            <a:xfrm>
              <a:off x="389" y="266"/>
              <a:ext cx="4" cy="2"/>
            </a:xfrm>
            <a:custGeom>
              <a:avLst/>
              <a:gdLst/>
              <a:ahLst/>
              <a:cxnLst>
                <a:cxn ang="0">
                  <a:pos x="1" y="1"/>
                </a:cxn>
                <a:cxn ang="0">
                  <a:pos x="2" y="0"/>
                </a:cxn>
                <a:cxn ang="0">
                  <a:pos x="2" y="0"/>
                </a:cxn>
                <a:cxn ang="0">
                  <a:pos x="2" y="0"/>
                </a:cxn>
                <a:cxn ang="0">
                  <a:pos x="1" y="0"/>
                </a:cxn>
                <a:cxn ang="0">
                  <a:pos x="0" y="0"/>
                </a:cxn>
                <a:cxn ang="0">
                  <a:pos x="1" y="0"/>
                </a:cxn>
                <a:cxn ang="0">
                  <a:pos x="1" y="1"/>
                </a:cxn>
                <a:cxn ang="0">
                  <a:pos x="1" y="1"/>
                </a:cxn>
                <a:cxn ang="0">
                  <a:pos x="1" y="0"/>
                </a:cxn>
                <a:cxn ang="0">
                  <a:pos x="1" y="0"/>
                </a:cxn>
                <a:cxn ang="0">
                  <a:pos x="1" y="0"/>
                </a:cxn>
                <a:cxn ang="0">
                  <a:pos x="1" y="0"/>
                </a:cxn>
                <a:cxn ang="0">
                  <a:pos x="2" y="0"/>
                </a:cxn>
                <a:cxn ang="0">
                  <a:pos x="2" y="0"/>
                </a:cxn>
                <a:cxn ang="0">
                  <a:pos x="2" y="0"/>
                </a:cxn>
                <a:cxn ang="0">
                  <a:pos x="1" y="0"/>
                </a:cxn>
                <a:cxn ang="0">
                  <a:pos x="1" y="0"/>
                </a:cxn>
                <a:cxn ang="0">
                  <a:pos x="1" y="1"/>
                </a:cxn>
              </a:cxnLst>
              <a:rect l="0" t="0" r="r" b="b"/>
              <a:pathLst>
                <a:path w="2" h="1">
                  <a:moveTo>
                    <a:pt x="1" y="1"/>
                  </a:moveTo>
                  <a:cubicBezTo>
                    <a:pt x="2" y="0"/>
                    <a:pt x="2" y="0"/>
                    <a:pt x="2" y="0"/>
                  </a:cubicBezTo>
                  <a:cubicBezTo>
                    <a:pt x="2" y="0"/>
                    <a:pt x="2" y="0"/>
                    <a:pt x="2" y="0"/>
                  </a:cubicBezTo>
                  <a:cubicBezTo>
                    <a:pt x="2" y="0"/>
                    <a:pt x="2" y="0"/>
                    <a:pt x="2" y="0"/>
                  </a:cubicBezTo>
                  <a:cubicBezTo>
                    <a:pt x="1" y="0"/>
                    <a:pt x="1" y="0"/>
                    <a:pt x="1" y="0"/>
                  </a:cubicBezTo>
                  <a:cubicBezTo>
                    <a:pt x="0" y="0"/>
                    <a:pt x="0" y="0"/>
                    <a:pt x="0" y="0"/>
                  </a:cubicBezTo>
                  <a:cubicBezTo>
                    <a:pt x="1" y="0"/>
                    <a:pt x="1" y="0"/>
                    <a:pt x="1" y="0"/>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1" y="0"/>
                    <a:pt x="1" y="0"/>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7" name="Freeform 1539"/>
            <p:cNvSpPr>
              <a:spLocks/>
            </p:cNvSpPr>
            <p:nvPr userDrawn="1"/>
          </p:nvSpPr>
          <p:spPr bwMode="auto">
            <a:xfrm>
              <a:off x="387" y="262"/>
              <a:ext cx="2" cy="2"/>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8" name="Freeform 1540"/>
            <p:cNvSpPr>
              <a:spLocks/>
            </p:cNvSpPr>
            <p:nvPr userDrawn="1"/>
          </p:nvSpPr>
          <p:spPr bwMode="auto">
            <a:xfrm>
              <a:off x="385" y="262"/>
              <a:ext cx="4" cy="2"/>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19" name="Freeform 1541"/>
            <p:cNvSpPr>
              <a:spLocks/>
            </p:cNvSpPr>
            <p:nvPr userDrawn="1"/>
          </p:nvSpPr>
          <p:spPr bwMode="auto">
            <a:xfrm>
              <a:off x="385" y="262"/>
              <a:ext cx="4" cy="4"/>
            </a:xfrm>
            <a:custGeom>
              <a:avLst/>
              <a:gdLst/>
              <a:ahLst/>
              <a:cxnLst>
                <a:cxn ang="0">
                  <a:pos x="1" y="2"/>
                </a:cxn>
                <a:cxn ang="0">
                  <a:pos x="0" y="1"/>
                </a:cxn>
                <a:cxn ang="0">
                  <a:pos x="0" y="1"/>
                </a:cxn>
                <a:cxn ang="0">
                  <a:pos x="0" y="1"/>
                </a:cxn>
                <a:cxn ang="0">
                  <a:pos x="1" y="2"/>
                </a:cxn>
              </a:cxnLst>
              <a:rect l="0" t="0" r="r" b="b"/>
              <a:pathLst>
                <a:path w="2" h="2">
                  <a:moveTo>
                    <a:pt x="1" y="2"/>
                  </a:moveTo>
                  <a:cubicBezTo>
                    <a:pt x="2" y="2"/>
                    <a:pt x="1" y="0"/>
                    <a:pt x="0" y="1"/>
                  </a:cubicBezTo>
                  <a:cubicBezTo>
                    <a:pt x="0" y="1"/>
                    <a:pt x="0" y="1"/>
                    <a:pt x="0" y="1"/>
                  </a:cubicBezTo>
                  <a:cubicBezTo>
                    <a:pt x="0" y="1"/>
                    <a:pt x="0" y="1"/>
                    <a:pt x="0" y="1"/>
                  </a:cubicBezTo>
                  <a:cubicBezTo>
                    <a:pt x="0" y="2"/>
                    <a:pt x="0" y="2"/>
                    <a:pt x="1"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0" name="Freeform 1542"/>
            <p:cNvSpPr>
              <a:spLocks/>
            </p:cNvSpPr>
            <p:nvPr userDrawn="1"/>
          </p:nvSpPr>
          <p:spPr bwMode="auto">
            <a:xfrm>
              <a:off x="383" y="262"/>
              <a:ext cx="4" cy="4"/>
            </a:xfrm>
            <a:custGeom>
              <a:avLst/>
              <a:gdLst/>
              <a:ahLst/>
              <a:cxnLst>
                <a:cxn ang="0">
                  <a:pos x="2" y="2"/>
                </a:cxn>
                <a:cxn ang="0">
                  <a:pos x="2" y="2"/>
                </a:cxn>
                <a:cxn ang="0">
                  <a:pos x="3" y="2"/>
                </a:cxn>
                <a:cxn ang="0">
                  <a:pos x="3" y="2"/>
                </a:cxn>
                <a:cxn ang="0">
                  <a:pos x="2" y="1"/>
                </a:cxn>
                <a:cxn ang="0">
                  <a:pos x="1" y="0"/>
                </a:cxn>
                <a:cxn ang="0">
                  <a:pos x="1" y="1"/>
                </a:cxn>
                <a:cxn ang="0">
                  <a:pos x="1" y="1"/>
                </a:cxn>
                <a:cxn ang="0">
                  <a:pos x="1" y="1"/>
                </a:cxn>
                <a:cxn ang="0">
                  <a:pos x="1" y="1"/>
                </a:cxn>
                <a:cxn ang="0">
                  <a:pos x="1" y="1"/>
                </a:cxn>
                <a:cxn ang="0">
                  <a:pos x="1" y="1"/>
                </a:cxn>
                <a:cxn ang="0">
                  <a:pos x="1" y="1"/>
                </a:cxn>
                <a:cxn ang="0">
                  <a:pos x="0" y="1"/>
                </a:cxn>
                <a:cxn ang="0">
                  <a:pos x="0" y="1"/>
                </a:cxn>
                <a:cxn ang="0">
                  <a:pos x="2" y="2"/>
                </a:cxn>
                <a:cxn ang="0">
                  <a:pos x="2" y="2"/>
                </a:cxn>
                <a:cxn ang="0">
                  <a:pos x="2" y="2"/>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2" y="1"/>
                </a:cxn>
                <a:cxn ang="0">
                  <a:pos x="2" y="2"/>
                </a:cxn>
                <a:cxn ang="0">
                  <a:pos x="2" y="2"/>
                </a:cxn>
                <a:cxn ang="0">
                  <a:pos x="2" y="2"/>
                </a:cxn>
                <a:cxn ang="0">
                  <a:pos x="2" y="2"/>
                </a:cxn>
                <a:cxn ang="0">
                  <a:pos x="2" y="2"/>
                </a:cxn>
              </a:cxnLst>
              <a:rect l="0" t="0" r="r" b="b"/>
              <a:pathLst>
                <a:path w="3" h="2">
                  <a:moveTo>
                    <a:pt x="2" y="2"/>
                  </a:moveTo>
                  <a:cubicBezTo>
                    <a:pt x="2" y="2"/>
                    <a:pt x="2" y="2"/>
                    <a:pt x="2" y="2"/>
                  </a:cubicBezTo>
                  <a:cubicBezTo>
                    <a:pt x="3" y="2"/>
                    <a:pt x="3" y="2"/>
                    <a:pt x="3" y="2"/>
                  </a:cubicBezTo>
                  <a:cubicBezTo>
                    <a:pt x="3" y="2"/>
                    <a:pt x="3" y="2"/>
                    <a:pt x="3" y="2"/>
                  </a:cubicBezTo>
                  <a:cubicBezTo>
                    <a:pt x="2" y="1"/>
                    <a:pt x="2" y="1"/>
                    <a:pt x="2" y="1"/>
                  </a:cubicBezTo>
                  <a:cubicBezTo>
                    <a:pt x="2" y="1"/>
                    <a:pt x="2"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2"/>
                    <a:pt x="1" y="2"/>
                    <a:pt x="2"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1" name="Freeform 1543"/>
            <p:cNvSpPr>
              <a:spLocks/>
            </p:cNvSpPr>
            <p:nvPr userDrawn="1"/>
          </p:nvSpPr>
          <p:spPr bwMode="auto">
            <a:xfrm>
              <a:off x="369" y="270"/>
              <a:ext cx="4" cy="2"/>
            </a:xfrm>
            <a:custGeom>
              <a:avLst/>
              <a:gdLst/>
              <a:ahLst/>
              <a:cxnLst>
                <a:cxn ang="0">
                  <a:pos x="2" y="1"/>
                </a:cxn>
                <a:cxn ang="0">
                  <a:pos x="0" y="0"/>
                </a:cxn>
                <a:cxn ang="0">
                  <a:pos x="2" y="1"/>
                </a:cxn>
              </a:cxnLst>
              <a:rect l="0" t="0" r="r" b="b"/>
              <a:pathLst>
                <a:path w="2" h="1">
                  <a:moveTo>
                    <a:pt x="2" y="1"/>
                  </a:moveTo>
                  <a:cubicBezTo>
                    <a:pt x="2" y="0"/>
                    <a:pt x="1" y="0"/>
                    <a:pt x="0" y="0"/>
                  </a:cubicBezTo>
                  <a:cubicBezTo>
                    <a:pt x="0" y="0"/>
                    <a:pt x="1" y="1"/>
                    <a:pt x="2"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2" name="Freeform 1544"/>
            <p:cNvSpPr>
              <a:spLocks/>
            </p:cNvSpPr>
            <p:nvPr userDrawn="1"/>
          </p:nvSpPr>
          <p:spPr bwMode="auto">
            <a:xfrm>
              <a:off x="369" y="268"/>
              <a:ext cx="4" cy="4"/>
            </a:xfrm>
            <a:custGeom>
              <a:avLst/>
              <a:gdLst/>
              <a:ahLst/>
              <a:cxnLst>
                <a:cxn ang="0">
                  <a:pos x="2" y="2"/>
                </a:cxn>
                <a:cxn ang="0">
                  <a:pos x="2" y="2"/>
                </a:cxn>
                <a:cxn ang="0">
                  <a:pos x="0" y="0"/>
                </a:cxn>
                <a:cxn ang="0">
                  <a:pos x="0" y="1"/>
                </a:cxn>
                <a:cxn ang="0">
                  <a:pos x="0" y="1"/>
                </a:cxn>
                <a:cxn ang="0">
                  <a:pos x="0" y="1"/>
                </a:cxn>
                <a:cxn ang="0">
                  <a:pos x="1" y="2"/>
                </a:cxn>
                <a:cxn ang="0">
                  <a:pos x="2" y="2"/>
                </a:cxn>
                <a:cxn ang="0">
                  <a:pos x="2" y="2"/>
                </a:cxn>
                <a:cxn ang="0">
                  <a:pos x="0" y="1"/>
                </a:cxn>
                <a:cxn ang="0">
                  <a:pos x="0" y="1"/>
                </a:cxn>
                <a:cxn ang="0">
                  <a:pos x="0" y="1"/>
                </a:cxn>
                <a:cxn ang="0">
                  <a:pos x="0" y="1"/>
                </a:cxn>
                <a:cxn ang="0">
                  <a:pos x="1" y="1"/>
                </a:cxn>
                <a:cxn ang="0">
                  <a:pos x="1" y="2"/>
                </a:cxn>
                <a:cxn ang="0">
                  <a:pos x="1" y="2"/>
                </a:cxn>
                <a:cxn ang="0">
                  <a:pos x="1" y="2"/>
                </a:cxn>
                <a:cxn ang="0">
                  <a:pos x="2" y="2"/>
                </a:cxn>
              </a:cxnLst>
              <a:rect l="0" t="0" r="r" b="b"/>
              <a:pathLst>
                <a:path w="2" h="2">
                  <a:moveTo>
                    <a:pt x="2" y="2"/>
                  </a:moveTo>
                  <a:cubicBezTo>
                    <a:pt x="2" y="2"/>
                    <a:pt x="2" y="2"/>
                    <a:pt x="2" y="2"/>
                  </a:cubicBezTo>
                  <a:cubicBezTo>
                    <a:pt x="2" y="1"/>
                    <a:pt x="1" y="0"/>
                    <a:pt x="0" y="0"/>
                  </a:cubicBezTo>
                  <a:cubicBezTo>
                    <a:pt x="0" y="1"/>
                    <a:pt x="0" y="1"/>
                    <a:pt x="0" y="1"/>
                  </a:cubicBezTo>
                  <a:cubicBezTo>
                    <a:pt x="0" y="1"/>
                    <a:pt x="0" y="1"/>
                    <a:pt x="0" y="1"/>
                  </a:cubicBezTo>
                  <a:cubicBezTo>
                    <a:pt x="0" y="1"/>
                    <a:pt x="0" y="1"/>
                    <a:pt x="0" y="1"/>
                  </a:cubicBezTo>
                  <a:cubicBezTo>
                    <a:pt x="0" y="2"/>
                    <a:pt x="1" y="2"/>
                    <a:pt x="1" y="2"/>
                  </a:cubicBezTo>
                  <a:cubicBezTo>
                    <a:pt x="2" y="2"/>
                    <a:pt x="2" y="2"/>
                    <a:pt x="2" y="2"/>
                  </a:cubicBezTo>
                  <a:cubicBezTo>
                    <a:pt x="2" y="2"/>
                    <a:pt x="2" y="2"/>
                    <a:pt x="2" y="2"/>
                  </a:cubicBezTo>
                  <a:cubicBezTo>
                    <a:pt x="1" y="2"/>
                    <a:pt x="0" y="1"/>
                    <a:pt x="0" y="1"/>
                  </a:cubicBez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3" name="Freeform 1545"/>
            <p:cNvSpPr>
              <a:spLocks/>
            </p:cNvSpPr>
            <p:nvPr userDrawn="1"/>
          </p:nvSpPr>
          <p:spPr bwMode="auto">
            <a:xfrm>
              <a:off x="361" y="268"/>
              <a:ext cx="8" cy="4"/>
            </a:xfrm>
            <a:custGeom>
              <a:avLst/>
              <a:gdLst/>
              <a:ahLst/>
              <a:cxnLst>
                <a:cxn ang="0">
                  <a:pos x="1" y="2"/>
                </a:cxn>
                <a:cxn ang="0">
                  <a:pos x="4" y="2"/>
                </a:cxn>
                <a:cxn ang="0">
                  <a:pos x="0" y="0"/>
                </a:cxn>
                <a:cxn ang="0">
                  <a:pos x="1" y="2"/>
                </a:cxn>
              </a:cxnLst>
              <a:rect l="0" t="0" r="r" b="b"/>
              <a:pathLst>
                <a:path w="4" h="2">
                  <a:moveTo>
                    <a:pt x="1" y="2"/>
                  </a:moveTo>
                  <a:cubicBezTo>
                    <a:pt x="2" y="2"/>
                    <a:pt x="4" y="2"/>
                    <a:pt x="4" y="2"/>
                  </a:cubicBezTo>
                  <a:cubicBezTo>
                    <a:pt x="3" y="1"/>
                    <a:pt x="2" y="0"/>
                    <a:pt x="0" y="0"/>
                  </a:cubicBezTo>
                  <a:cubicBezTo>
                    <a:pt x="1" y="1"/>
                    <a:pt x="1" y="1"/>
                    <a:pt x="1"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4" name="Freeform 1546"/>
            <p:cNvSpPr>
              <a:spLocks/>
            </p:cNvSpPr>
            <p:nvPr userDrawn="1"/>
          </p:nvSpPr>
          <p:spPr bwMode="auto">
            <a:xfrm>
              <a:off x="361" y="268"/>
              <a:ext cx="10" cy="4"/>
            </a:xfrm>
            <a:custGeom>
              <a:avLst/>
              <a:gdLst/>
              <a:ahLst/>
              <a:cxnLst>
                <a:cxn ang="0">
                  <a:pos x="1" y="2"/>
                </a:cxn>
                <a:cxn ang="0">
                  <a:pos x="3" y="2"/>
                </a:cxn>
                <a:cxn ang="0">
                  <a:pos x="5" y="2"/>
                </a:cxn>
                <a:cxn ang="0">
                  <a:pos x="5" y="1"/>
                </a:cxn>
                <a:cxn ang="0">
                  <a:pos x="5" y="1"/>
                </a:cxn>
                <a:cxn ang="0">
                  <a:pos x="0" y="0"/>
                </a:cxn>
                <a:cxn ang="0">
                  <a:pos x="0" y="0"/>
                </a:cxn>
                <a:cxn ang="0">
                  <a:pos x="0" y="0"/>
                </a:cxn>
                <a:cxn ang="0">
                  <a:pos x="1" y="2"/>
                </a:cxn>
                <a:cxn ang="0">
                  <a:pos x="2" y="2"/>
                </a:cxn>
                <a:cxn ang="0">
                  <a:pos x="2" y="1"/>
                </a:cxn>
                <a:cxn ang="0">
                  <a:pos x="1" y="0"/>
                </a:cxn>
                <a:cxn ang="0">
                  <a:pos x="0" y="0"/>
                </a:cxn>
                <a:cxn ang="0">
                  <a:pos x="0" y="0"/>
                </a:cxn>
                <a:cxn ang="0">
                  <a:pos x="4" y="2"/>
                </a:cxn>
                <a:cxn ang="0">
                  <a:pos x="4" y="2"/>
                </a:cxn>
                <a:cxn ang="0">
                  <a:pos x="4" y="1"/>
                </a:cxn>
                <a:cxn ang="0">
                  <a:pos x="3" y="2"/>
                </a:cxn>
                <a:cxn ang="0">
                  <a:pos x="1" y="1"/>
                </a:cxn>
                <a:cxn ang="0">
                  <a:pos x="1" y="2"/>
                </a:cxn>
                <a:cxn ang="0">
                  <a:pos x="1" y="2"/>
                </a:cxn>
              </a:cxnLst>
              <a:rect l="0" t="0" r="r" b="b"/>
              <a:pathLst>
                <a:path w="5" h="2">
                  <a:moveTo>
                    <a:pt x="1" y="2"/>
                  </a:moveTo>
                  <a:cubicBezTo>
                    <a:pt x="2" y="2"/>
                    <a:pt x="3" y="2"/>
                    <a:pt x="3" y="2"/>
                  </a:cubicBezTo>
                  <a:cubicBezTo>
                    <a:pt x="4" y="2"/>
                    <a:pt x="4" y="2"/>
                    <a:pt x="5" y="2"/>
                  </a:cubicBezTo>
                  <a:cubicBezTo>
                    <a:pt x="5" y="1"/>
                    <a:pt x="5" y="1"/>
                    <a:pt x="5" y="1"/>
                  </a:cubicBezTo>
                  <a:cubicBezTo>
                    <a:pt x="5" y="1"/>
                    <a:pt x="5" y="1"/>
                    <a:pt x="5" y="1"/>
                  </a:cubicBezTo>
                  <a:cubicBezTo>
                    <a:pt x="3" y="1"/>
                    <a:pt x="2" y="0"/>
                    <a:pt x="0" y="0"/>
                  </a:cubicBezTo>
                  <a:cubicBezTo>
                    <a:pt x="0" y="0"/>
                    <a:pt x="0" y="0"/>
                    <a:pt x="0" y="0"/>
                  </a:cubicBezTo>
                  <a:cubicBezTo>
                    <a:pt x="0" y="0"/>
                    <a:pt x="0" y="0"/>
                    <a:pt x="0" y="0"/>
                  </a:cubicBezTo>
                  <a:cubicBezTo>
                    <a:pt x="0" y="1"/>
                    <a:pt x="1" y="1"/>
                    <a:pt x="1" y="2"/>
                  </a:cubicBezTo>
                  <a:cubicBezTo>
                    <a:pt x="2" y="2"/>
                    <a:pt x="2" y="2"/>
                    <a:pt x="2" y="2"/>
                  </a:cubicBezTo>
                  <a:cubicBezTo>
                    <a:pt x="2" y="1"/>
                    <a:pt x="2" y="1"/>
                    <a:pt x="2" y="1"/>
                  </a:cubicBezTo>
                  <a:cubicBezTo>
                    <a:pt x="1" y="1"/>
                    <a:pt x="1" y="1"/>
                    <a:pt x="1" y="0"/>
                  </a:cubicBezTo>
                  <a:cubicBezTo>
                    <a:pt x="0" y="0"/>
                    <a:pt x="0" y="0"/>
                    <a:pt x="0" y="0"/>
                  </a:cubicBezTo>
                  <a:cubicBezTo>
                    <a:pt x="0" y="0"/>
                    <a:pt x="0" y="0"/>
                    <a:pt x="0" y="0"/>
                  </a:cubicBezTo>
                  <a:cubicBezTo>
                    <a:pt x="1" y="1"/>
                    <a:pt x="3" y="1"/>
                    <a:pt x="4" y="2"/>
                  </a:cubicBezTo>
                  <a:cubicBezTo>
                    <a:pt x="4" y="2"/>
                    <a:pt x="4" y="2"/>
                    <a:pt x="4" y="2"/>
                  </a:cubicBezTo>
                  <a:cubicBezTo>
                    <a:pt x="4" y="1"/>
                    <a:pt x="4" y="1"/>
                    <a:pt x="4" y="1"/>
                  </a:cubicBezTo>
                  <a:cubicBezTo>
                    <a:pt x="4" y="2"/>
                    <a:pt x="4" y="2"/>
                    <a:pt x="3" y="2"/>
                  </a:cubicBezTo>
                  <a:cubicBezTo>
                    <a:pt x="3" y="2"/>
                    <a:pt x="2" y="2"/>
                    <a:pt x="1" y="1"/>
                  </a:cubicBezTo>
                  <a:cubicBezTo>
                    <a:pt x="1" y="2"/>
                    <a:pt x="1" y="2"/>
                    <a:pt x="1"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5" name="Freeform 1547"/>
            <p:cNvSpPr>
              <a:spLocks/>
            </p:cNvSpPr>
            <p:nvPr userDrawn="1"/>
          </p:nvSpPr>
          <p:spPr bwMode="auto">
            <a:xfrm>
              <a:off x="367" y="302"/>
              <a:ext cx="2" cy="1"/>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6" name="Freeform 1548"/>
            <p:cNvSpPr>
              <a:spLocks/>
            </p:cNvSpPr>
            <p:nvPr userDrawn="1"/>
          </p:nvSpPr>
          <p:spPr bwMode="auto">
            <a:xfrm>
              <a:off x="367" y="300"/>
              <a:ext cx="2" cy="4"/>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7" name="Freeform 1549"/>
            <p:cNvSpPr>
              <a:spLocks/>
            </p:cNvSpPr>
            <p:nvPr userDrawn="1"/>
          </p:nvSpPr>
          <p:spPr bwMode="auto">
            <a:xfrm>
              <a:off x="339" y="339"/>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1" y="1"/>
                    <a:pt x="0"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8" name="Freeform 1550"/>
            <p:cNvSpPr>
              <a:spLocks/>
            </p:cNvSpPr>
            <p:nvPr userDrawn="1"/>
          </p:nvSpPr>
          <p:spPr bwMode="auto">
            <a:xfrm>
              <a:off x="339" y="339"/>
              <a:ext cx="2" cy="2"/>
            </a:xfrm>
            <a:custGeom>
              <a:avLst/>
              <a:gdLst/>
              <a:ahLst/>
              <a:cxnLst>
                <a:cxn ang="0">
                  <a:pos x="1" y="1"/>
                </a:cxn>
                <a:cxn ang="0">
                  <a:pos x="1" y="0"/>
                </a:cxn>
                <a:cxn ang="0">
                  <a:pos x="1" y="0"/>
                </a:cxn>
                <a:cxn ang="0">
                  <a:pos x="1" y="0"/>
                </a:cxn>
                <a:cxn ang="0">
                  <a:pos x="0" y="0"/>
                </a:cxn>
                <a:cxn ang="0">
                  <a:pos x="0" y="1"/>
                </a:cxn>
                <a:cxn ang="0">
                  <a:pos x="0" y="1"/>
                </a:cxn>
                <a:cxn ang="0">
                  <a:pos x="0" y="1"/>
                </a:cxn>
                <a:cxn ang="0">
                  <a:pos x="0" y="1"/>
                </a:cxn>
                <a:cxn ang="0">
                  <a:pos x="1" y="1"/>
                </a:cxn>
                <a:cxn ang="0">
                  <a:pos x="1" y="1"/>
                </a:cxn>
                <a:cxn ang="0">
                  <a:pos x="1" y="1"/>
                </a:cxn>
                <a:cxn ang="0">
                  <a:pos x="1" y="0"/>
                </a:cxn>
                <a:cxn ang="0">
                  <a:pos x="1" y="0"/>
                </a:cxn>
                <a:cxn ang="0">
                  <a:pos x="0" y="0"/>
                </a:cxn>
                <a:cxn ang="0">
                  <a:pos x="0" y="0"/>
                </a:cxn>
                <a:cxn ang="0">
                  <a:pos x="0" y="1"/>
                </a:cxn>
                <a:cxn ang="0">
                  <a:pos x="0" y="1"/>
                </a:cxn>
                <a:cxn ang="0">
                  <a:pos x="1" y="1"/>
                </a:cxn>
              </a:cxnLst>
              <a:rect l="0" t="0" r="r" b="b"/>
              <a:pathLst>
                <a:path w="1" h="1">
                  <a:moveTo>
                    <a:pt x="1" y="1"/>
                  </a:moveTo>
                  <a:cubicBezTo>
                    <a:pt x="1"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29" name="Freeform 1551"/>
            <p:cNvSpPr>
              <a:spLocks/>
            </p:cNvSpPr>
            <p:nvPr userDrawn="1"/>
          </p:nvSpPr>
          <p:spPr bwMode="auto">
            <a:xfrm>
              <a:off x="351" y="33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30" name="Freeform 1552"/>
            <p:cNvSpPr>
              <a:spLocks/>
            </p:cNvSpPr>
            <p:nvPr userDrawn="1"/>
          </p:nvSpPr>
          <p:spPr bwMode="auto">
            <a:xfrm>
              <a:off x="351" y="337"/>
              <a:ext cx="2" cy="2"/>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31" name="Freeform 1553"/>
            <p:cNvSpPr>
              <a:spLocks/>
            </p:cNvSpPr>
            <p:nvPr userDrawn="1"/>
          </p:nvSpPr>
          <p:spPr bwMode="auto">
            <a:xfrm>
              <a:off x="353" y="334"/>
              <a:ext cx="2" cy="3"/>
            </a:xfrm>
            <a:custGeom>
              <a:avLst/>
              <a:gdLst/>
              <a:ahLst/>
              <a:cxnLst>
                <a:cxn ang="0">
                  <a:pos x="0" y="1"/>
                </a:cxn>
                <a:cxn ang="0">
                  <a:pos x="0" y="0"/>
                </a:cxn>
                <a:cxn ang="0">
                  <a:pos x="0" y="1"/>
                </a:cxn>
              </a:cxnLst>
              <a:rect l="0" t="0" r="r" b="b"/>
              <a:pathLst>
                <a:path w="1" h="1">
                  <a:moveTo>
                    <a:pt x="0" y="1"/>
                  </a:moveTo>
                  <a:cubicBezTo>
                    <a:pt x="0" y="1"/>
                    <a:pt x="1" y="1"/>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32" name="Freeform 1554"/>
            <p:cNvSpPr>
              <a:spLocks/>
            </p:cNvSpPr>
            <p:nvPr userDrawn="1"/>
          </p:nvSpPr>
          <p:spPr bwMode="auto">
            <a:xfrm>
              <a:off x="353" y="334"/>
              <a:ext cx="2" cy="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33" name="Freeform 1555"/>
            <p:cNvSpPr>
              <a:spLocks/>
            </p:cNvSpPr>
            <p:nvPr userDrawn="1"/>
          </p:nvSpPr>
          <p:spPr bwMode="auto">
            <a:xfrm>
              <a:off x="353" y="337"/>
              <a:ext cx="1" cy="2"/>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34" name="Freeform 1556"/>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35" name="Freeform 1557"/>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136" name="Freeform 1558"/>
            <p:cNvSpPr>
              <a:spLocks/>
            </p:cNvSpPr>
            <p:nvPr userDrawn="1"/>
          </p:nvSpPr>
          <p:spPr bwMode="auto">
            <a:xfrm>
              <a:off x="359" y="328"/>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37" name="Freeform 1559"/>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38" name="Freeform 1560"/>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139" name="Freeform 1561"/>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40" name="Freeform 1562"/>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141" name="Freeform 1563"/>
            <p:cNvSpPr>
              <a:spLocks/>
            </p:cNvSpPr>
            <p:nvPr userDrawn="1"/>
          </p:nvSpPr>
          <p:spPr bwMode="auto">
            <a:xfrm>
              <a:off x="337" y="337"/>
              <a:ext cx="10" cy="14"/>
            </a:xfrm>
            <a:custGeom>
              <a:avLst/>
              <a:gdLst/>
              <a:ahLst/>
              <a:cxnLst>
                <a:cxn ang="0">
                  <a:pos x="2" y="7"/>
                </a:cxn>
                <a:cxn ang="0">
                  <a:pos x="5" y="5"/>
                </a:cxn>
                <a:cxn ang="0">
                  <a:pos x="5" y="5"/>
                </a:cxn>
                <a:cxn ang="0">
                  <a:pos x="4" y="4"/>
                </a:cxn>
                <a:cxn ang="0">
                  <a:pos x="2" y="2"/>
                </a:cxn>
                <a:cxn ang="0">
                  <a:pos x="2" y="1"/>
                </a:cxn>
                <a:cxn ang="0">
                  <a:pos x="1" y="1"/>
                </a:cxn>
                <a:cxn ang="0">
                  <a:pos x="1" y="0"/>
                </a:cxn>
                <a:cxn ang="0">
                  <a:pos x="0" y="2"/>
                </a:cxn>
                <a:cxn ang="0">
                  <a:pos x="0" y="2"/>
                </a:cxn>
                <a:cxn ang="0">
                  <a:pos x="0" y="2"/>
                </a:cxn>
                <a:cxn ang="0">
                  <a:pos x="1" y="2"/>
                </a:cxn>
                <a:cxn ang="0">
                  <a:pos x="1" y="3"/>
                </a:cxn>
                <a:cxn ang="0">
                  <a:pos x="1" y="3"/>
                </a:cxn>
                <a:cxn ang="0">
                  <a:pos x="1" y="3"/>
                </a:cxn>
                <a:cxn ang="0">
                  <a:pos x="2" y="3"/>
                </a:cxn>
                <a:cxn ang="0">
                  <a:pos x="2" y="3"/>
                </a:cxn>
                <a:cxn ang="0">
                  <a:pos x="2" y="4"/>
                </a:cxn>
                <a:cxn ang="0">
                  <a:pos x="2" y="6"/>
                </a:cxn>
                <a:cxn ang="0">
                  <a:pos x="3" y="5"/>
                </a:cxn>
                <a:cxn ang="0">
                  <a:pos x="2" y="7"/>
                </a:cxn>
              </a:cxnLst>
              <a:rect l="0" t="0" r="r" b="b"/>
              <a:pathLst>
                <a:path w="5" h="7">
                  <a:moveTo>
                    <a:pt x="2" y="7"/>
                  </a:moveTo>
                  <a:cubicBezTo>
                    <a:pt x="3" y="6"/>
                    <a:pt x="4" y="6"/>
                    <a:pt x="5" y="5"/>
                  </a:cubicBezTo>
                  <a:cubicBezTo>
                    <a:pt x="5" y="5"/>
                    <a:pt x="5" y="5"/>
                    <a:pt x="5" y="5"/>
                  </a:cubicBezTo>
                  <a:cubicBezTo>
                    <a:pt x="5" y="4"/>
                    <a:pt x="5" y="4"/>
                    <a:pt x="4" y="4"/>
                  </a:cubicBezTo>
                  <a:cubicBezTo>
                    <a:pt x="4" y="3"/>
                    <a:pt x="3" y="2"/>
                    <a:pt x="2" y="2"/>
                  </a:cubicBezTo>
                  <a:cubicBezTo>
                    <a:pt x="2" y="2"/>
                    <a:pt x="2" y="1"/>
                    <a:pt x="2" y="1"/>
                  </a:cubicBezTo>
                  <a:cubicBezTo>
                    <a:pt x="1" y="1"/>
                    <a:pt x="1" y="1"/>
                    <a:pt x="1" y="1"/>
                  </a:cubicBezTo>
                  <a:cubicBezTo>
                    <a:pt x="1" y="0"/>
                    <a:pt x="1" y="0"/>
                    <a:pt x="1" y="0"/>
                  </a:cubicBezTo>
                  <a:cubicBezTo>
                    <a:pt x="0" y="1"/>
                    <a:pt x="0" y="1"/>
                    <a:pt x="0" y="2"/>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1" y="3"/>
                  </a:cubicBezTo>
                  <a:cubicBezTo>
                    <a:pt x="1" y="3"/>
                    <a:pt x="1" y="4"/>
                    <a:pt x="2" y="3"/>
                  </a:cubicBezTo>
                  <a:cubicBezTo>
                    <a:pt x="2" y="3"/>
                    <a:pt x="2" y="3"/>
                    <a:pt x="2" y="3"/>
                  </a:cubicBezTo>
                  <a:cubicBezTo>
                    <a:pt x="2" y="4"/>
                    <a:pt x="3" y="4"/>
                    <a:pt x="2" y="4"/>
                  </a:cubicBezTo>
                  <a:cubicBezTo>
                    <a:pt x="2" y="5"/>
                    <a:pt x="2" y="5"/>
                    <a:pt x="2" y="6"/>
                  </a:cubicBezTo>
                  <a:cubicBezTo>
                    <a:pt x="2" y="5"/>
                    <a:pt x="3" y="6"/>
                    <a:pt x="3" y="5"/>
                  </a:cubicBezTo>
                  <a:cubicBezTo>
                    <a:pt x="3" y="6"/>
                    <a:pt x="3" y="6"/>
                    <a:pt x="2" y="7"/>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42" name="Freeform 1564"/>
            <p:cNvSpPr>
              <a:spLocks/>
            </p:cNvSpPr>
            <p:nvPr userDrawn="1"/>
          </p:nvSpPr>
          <p:spPr bwMode="auto">
            <a:xfrm>
              <a:off x="337" y="337"/>
              <a:ext cx="10" cy="14"/>
            </a:xfrm>
            <a:custGeom>
              <a:avLst/>
              <a:gdLst/>
              <a:ahLst/>
              <a:cxnLst>
                <a:cxn ang="0">
                  <a:pos x="5" y="5"/>
                </a:cxn>
                <a:cxn ang="0">
                  <a:pos x="5" y="5"/>
                </a:cxn>
                <a:cxn ang="0">
                  <a:pos x="5" y="4"/>
                </a:cxn>
                <a:cxn ang="0">
                  <a:pos x="4" y="4"/>
                </a:cxn>
                <a:cxn ang="0">
                  <a:pos x="2" y="2"/>
                </a:cxn>
                <a:cxn ang="0">
                  <a:pos x="2" y="2"/>
                </a:cxn>
                <a:cxn ang="0">
                  <a:pos x="2" y="1"/>
                </a:cxn>
                <a:cxn ang="0">
                  <a:pos x="1" y="1"/>
                </a:cxn>
                <a:cxn ang="0">
                  <a:pos x="1" y="0"/>
                </a:cxn>
                <a:cxn ang="0">
                  <a:pos x="0" y="2"/>
                </a:cxn>
                <a:cxn ang="0">
                  <a:pos x="0" y="2"/>
                </a:cxn>
                <a:cxn ang="0">
                  <a:pos x="0" y="3"/>
                </a:cxn>
                <a:cxn ang="0">
                  <a:pos x="1" y="2"/>
                </a:cxn>
                <a:cxn ang="0">
                  <a:pos x="0" y="3"/>
                </a:cxn>
                <a:cxn ang="0">
                  <a:pos x="1" y="3"/>
                </a:cxn>
                <a:cxn ang="0">
                  <a:pos x="1" y="3"/>
                </a:cxn>
                <a:cxn ang="0">
                  <a:pos x="2" y="3"/>
                </a:cxn>
                <a:cxn ang="0">
                  <a:pos x="2" y="4"/>
                </a:cxn>
                <a:cxn ang="0">
                  <a:pos x="2" y="4"/>
                </a:cxn>
                <a:cxn ang="0">
                  <a:pos x="2" y="4"/>
                </a:cxn>
                <a:cxn ang="0">
                  <a:pos x="2" y="4"/>
                </a:cxn>
                <a:cxn ang="0">
                  <a:pos x="2" y="5"/>
                </a:cxn>
                <a:cxn ang="0">
                  <a:pos x="2" y="6"/>
                </a:cxn>
                <a:cxn ang="0">
                  <a:pos x="3" y="5"/>
                </a:cxn>
                <a:cxn ang="0">
                  <a:pos x="2" y="7"/>
                </a:cxn>
                <a:cxn ang="0">
                  <a:pos x="3" y="5"/>
                </a:cxn>
                <a:cxn ang="0">
                  <a:pos x="2" y="6"/>
                </a:cxn>
                <a:cxn ang="0">
                  <a:pos x="2" y="4"/>
                </a:cxn>
                <a:cxn ang="0">
                  <a:pos x="2" y="4"/>
                </a:cxn>
                <a:cxn ang="0">
                  <a:pos x="3" y="4"/>
                </a:cxn>
                <a:cxn ang="0">
                  <a:pos x="2" y="3"/>
                </a:cxn>
                <a:cxn ang="0">
                  <a:pos x="1" y="3"/>
                </a:cxn>
                <a:cxn ang="0">
                  <a:pos x="1" y="3"/>
                </a:cxn>
                <a:cxn ang="0">
                  <a:pos x="1" y="3"/>
                </a:cxn>
                <a:cxn ang="0">
                  <a:pos x="1" y="3"/>
                </a:cxn>
                <a:cxn ang="0">
                  <a:pos x="1" y="3"/>
                </a:cxn>
                <a:cxn ang="0">
                  <a:pos x="1" y="3"/>
                </a:cxn>
                <a:cxn ang="0">
                  <a:pos x="0" y="2"/>
                </a:cxn>
                <a:cxn ang="0">
                  <a:pos x="1" y="2"/>
                </a:cxn>
                <a:cxn ang="0">
                  <a:pos x="0" y="2"/>
                </a:cxn>
                <a:cxn ang="0">
                  <a:pos x="1" y="0"/>
                </a:cxn>
                <a:cxn ang="0">
                  <a:pos x="1" y="1"/>
                </a:cxn>
                <a:cxn ang="0">
                  <a:pos x="2" y="1"/>
                </a:cxn>
                <a:cxn ang="0">
                  <a:pos x="2" y="1"/>
                </a:cxn>
                <a:cxn ang="0">
                  <a:pos x="1" y="2"/>
                </a:cxn>
                <a:cxn ang="0">
                  <a:pos x="4" y="4"/>
                </a:cxn>
                <a:cxn ang="0">
                  <a:pos x="4" y="4"/>
                </a:cxn>
                <a:cxn ang="0">
                  <a:pos x="4" y="5"/>
                </a:cxn>
                <a:cxn ang="0">
                  <a:pos x="5" y="5"/>
                </a:cxn>
                <a:cxn ang="0">
                  <a:pos x="2" y="7"/>
                </a:cxn>
              </a:cxnLst>
              <a:rect l="0" t="0" r="r" b="b"/>
              <a:pathLst>
                <a:path w="5" h="7">
                  <a:moveTo>
                    <a:pt x="2" y="7"/>
                  </a:moveTo>
                  <a:cubicBezTo>
                    <a:pt x="3" y="6"/>
                    <a:pt x="5" y="6"/>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3" y="2"/>
                    <a:pt x="2" y="2"/>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2" y="3"/>
                    <a:pt x="2" y="3"/>
                    <a:pt x="2" y="3"/>
                  </a:cubicBezTo>
                  <a:cubicBezTo>
                    <a:pt x="2" y="3"/>
                    <a:pt x="2" y="3"/>
                    <a:pt x="2" y="3"/>
                  </a:cubicBezTo>
                  <a:cubicBezTo>
                    <a:pt x="2" y="3"/>
                    <a:pt x="2" y="3"/>
                    <a:pt x="2" y="3"/>
                  </a:cubicBezTo>
                  <a:cubicBezTo>
                    <a:pt x="2" y="4"/>
                    <a:pt x="2" y="4"/>
                    <a:pt x="2" y="4"/>
                  </a:cubicBezTo>
                  <a:cubicBezTo>
                    <a:pt x="2" y="3"/>
                    <a:pt x="2" y="3"/>
                    <a:pt x="2" y="3"/>
                  </a:cubicBezTo>
                  <a:cubicBezTo>
                    <a:pt x="2" y="3"/>
                    <a:pt x="2" y="3"/>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6"/>
                    <a:pt x="3" y="6"/>
                    <a:pt x="3" y="6"/>
                  </a:cubicBezTo>
                  <a:cubicBezTo>
                    <a:pt x="3" y="5"/>
                    <a:pt x="3" y="5"/>
                    <a:pt x="3" y="5"/>
                  </a:cubicBezTo>
                  <a:cubicBezTo>
                    <a:pt x="3" y="5"/>
                    <a:pt x="3" y="5"/>
                    <a:pt x="3" y="5"/>
                  </a:cubicBezTo>
                  <a:cubicBezTo>
                    <a:pt x="3" y="6"/>
                    <a:pt x="2" y="6"/>
                    <a:pt x="2" y="7"/>
                  </a:cubicBezTo>
                  <a:cubicBezTo>
                    <a:pt x="2" y="7"/>
                    <a:pt x="2" y="7"/>
                    <a:pt x="2" y="7"/>
                  </a:cubicBezTo>
                  <a:cubicBezTo>
                    <a:pt x="2" y="7"/>
                    <a:pt x="2" y="7"/>
                    <a:pt x="2" y="7"/>
                  </a:cubicBezTo>
                  <a:cubicBezTo>
                    <a:pt x="3" y="6"/>
                    <a:pt x="3" y="6"/>
                    <a:pt x="3" y="5"/>
                  </a:cubicBezTo>
                  <a:cubicBezTo>
                    <a:pt x="3" y="5"/>
                    <a:pt x="3" y="5"/>
                    <a:pt x="3" y="5"/>
                  </a:cubicBezTo>
                  <a:cubicBezTo>
                    <a:pt x="3" y="5"/>
                    <a:pt x="3" y="5"/>
                    <a:pt x="3" y="5"/>
                  </a:cubicBezTo>
                  <a:cubicBezTo>
                    <a:pt x="3" y="5"/>
                    <a:pt x="2" y="5"/>
                    <a:pt x="2" y="5"/>
                  </a:cubicBezTo>
                  <a:cubicBezTo>
                    <a:pt x="2" y="6"/>
                    <a:pt x="2" y="6"/>
                    <a:pt x="2" y="6"/>
                  </a:cubicBezTo>
                  <a:cubicBezTo>
                    <a:pt x="2" y="6"/>
                    <a:pt x="2" y="6"/>
                    <a:pt x="2" y="6"/>
                  </a:cubicBezTo>
                  <a:cubicBezTo>
                    <a:pt x="2" y="5"/>
                    <a:pt x="2" y="5"/>
                    <a:pt x="2" y="5"/>
                  </a:cubicBezTo>
                  <a:cubicBezTo>
                    <a:pt x="2" y="4"/>
                    <a:pt x="2" y="4"/>
                    <a:pt x="2" y="4"/>
                  </a:cubicBezTo>
                  <a:cubicBezTo>
                    <a:pt x="2" y="4"/>
                    <a:pt x="2" y="4"/>
                    <a:pt x="2" y="4"/>
                  </a:cubicBezTo>
                  <a:cubicBezTo>
                    <a:pt x="2" y="5"/>
                    <a:pt x="2" y="5"/>
                    <a:pt x="2" y="5"/>
                  </a:cubicBezTo>
                  <a:cubicBezTo>
                    <a:pt x="2" y="4"/>
                    <a:pt x="2" y="4"/>
                    <a:pt x="2" y="4"/>
                  </a:cubicBezTo>
                  <a:cubicBezTo>
                    <a:pt x="3" y="4"/>
                    <a:pt x="3" y="4"/>
                    <a:pt x="3" y="4"/>
                  </a:cubicBezTo>
                  <a:cubicBezTo>
                    <a:pt x="3" y="4"/>
                    <a:pt x="3" y="4"/>
                    <a:pt x="3" y="4"/>
                  </a:cubicBezTo>
                  <a:cubicBezTo>
                    <a:pt x="3" y="4"/>
                    <a:pt x="3" y="4"/>
                    <a:pt x="3" y="4"/>
                  </a:cubicBezTo>
                  <a:cubicBezTo>
                    <a:pt x="3" y="3"/>
                    <a:pt x="3" y="3"/>
                    <a:pt x="3"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4" y="3"/>
                    <a:pt x="4" y="4"/>
                  </a:cubicBezTo>
                  <a:cubicBezTo>
                    <a:pt x="4" y="4"/>
                    <a:pt x="4" y="4"/>
                    <a:pt x="4" y="4"/>
                  </a:cubicBezTo>
                  <a:cubicBezTo>
                    <a:pt x="4" y="4"/>
                    <a:pt x="4" y="4"/>
                    <a:pt x="4" y="4"/>
                  </a:cubicBezTo>
                  <a:cubicBezTo>
                    <a:pt x="4" y="4"/>
                    <a:pt x="4" y="4"/>
                    <a:pt x="4" y="4"/>
                  </a:cubicBezTo>
                  <a:cubicBezTo>
                    <a:pt x="5" y="4"/>
                    <a:pt x="5" y="4"/>
                    <a:pt x="5" y="4"/>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4" y="6"/>
                    <a:pt x="3" y="6"/>
                    <a:pt x="2" y="7"/>
                  </a:cubicBezTo>
                  <a:cubicBezTo>
                    <a:pt x="2" y="7"/>
                    <a:pt x="2" y="7"/>
                    <a:pt x="2" y="7"/>
                  </a:cubicBezTo>
                  <a:cubicBezTo>
                    <a:pt x="2" y="7"/>
                    <a:pt x="2" y="7"/>
                    <a:pt x="2" y="7"/>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43" name="Freeform 1565"/>
            <p:cNvSpPr>
              <a:spLocks/>
            </p:cNvSpPr>
            <p:nvPr userDrawn="1"/>
          </p:nvSpPr>
          <p:spPr bwMode="auto">
            <a:xfrm>
              <a:off x="335" y="343"/>
              <a:ext cx="4" cy="8"/>
            </a:xfrm>
            <a:custGeom>
              <a:avLst/>
              <a:gdLst/>
              <a:ahLst/>
              <a:cxnLst>
                <a:cxn ang="0">
                  <a:pos x="1" y="3"/>
                </a:cxn>
                <a:cxn ang="0">
                  <a:pos x="2" y="1"/>
                </a:cxn>
                <a:cxn ang="0">
                  <a:pos x="1" y="2"/>
                </a:cxn>
                <a:cxn ang="0">
                  <a:pos x="1" y="3"/>
                </a:cxn>
              </a:cxnLst>
              <a:rect l="0" t="0" r="r" b="b"/>
              <a:pathLst>
                <a:path w="3" h="4">
                  <a:moveTo>
                    <a:pt x="1" y="3"/>
                  </a:moveTo>
                  <a:cubicBezTo>
                    <a:pt x="2" y="4"/>
                    <a:pt x="3" y="1"/>
                    <a:pt x="2" y="1"/>
                  </a:cubicBezTo>
                  <a:cubicBezTo>
                    <a:pt x="1" y="0"/>
                    <a:pt x="0" y="2"/>
                    <a:pt x="1" y="2"/>
                  </a:cubicBezTo>
                  <a:cubicBezTo>
                    <a:pt x="1" y="3"/>
                    <a:pt x="1" y="3"/>
                    <a:pt x="1" y="3"/>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44" name="Freeform 1566"/>
            <p:cNvSpPr>
              <a:spLocks/>
            </p:cNvSpPr>
            <p:nvPr userDrawn="1"/>
          </p:nvSpPr>
          <p:spPr bwMode="auto">
            <a:xfrm>
              <a:off x="335" y="343"/>
              <a:ext cx="4" cy="8"/>
            </a:xfrm>
            <a:custGeom>
              <a:avLst/>
              <a:gdLst/>
              <a:ahLst/>
              <a:cxnLst>
                <a:cxn ang="0">
                  <a:pos x="0" y="3"/>
                </a:cxn>
                <a:cxn ang="0">
                  <a:pos x="1" y="4"/>
                </a:cxn>
                <a:cxn ang="0">
                  <a:pos x="3" y="2"/>
                </a:cxn>
                <a:cxn ang="0">
                  <a:pos x="2" y="0"/>
                </a:cxn>
                <a:cxn ang="0">
                  <a:pos x="2" y="0"/>
                </a:cxn>
                <a:cxn ang="0">
                  <a:pos x="0" y="2"/>
                </a:cxn>
                <a:cxn ang="0">
                  <a:pos x="1" y="2"/>
                </a:cxn>
                <a:cxn ang="0">
                  <a:pos x="1" y="2"/>
                </a:cxn>
                <a:cxn ang="0">
                  <a:pos x="1" y="2"/>
                </a:cxn>
                <a:cxn ang="0">
                  <a:pos x="1" y="2"/>
                </a:cxn>
                <a:cxn ang="0">
                  <a:pos x="0" y="3"/>
                </a:cxn>
                <a:cxn ang="0">
                  <a:pos x="0" y="3"/>
                </a:cxn>
                <a:cxn ang="0">
                  <a:pos x="1" y="3"/>
                </a:cxn>
                <a:cxn ang="0">
                  <a:pos x="1" y="2"/>
                </a:cxn>
                <a:cxn ang="0">
                  <a:pos x="1" y="2"/>
                </a:cxn>
                <a:cxn ang="0">
                  <a:pos x="1" y="2"/>
                </a:cxn>
                <a:cxn ang="0">
                  <a:pos x="1" y="2"/>
                </a:cxn>
                <a:cxn ang="0">
                  <a:pos x="1" y="1"/>
                </a:cxn>
                <a:cxn ang="0">
                  <a:pos x="2" y="1"/>
                </a:cxn>
                <a:cxn ang="0">
                  <a:pos x="2" y="1"/>
                </a:cxn>
                <a:cxn ang="0">
                  <a:pos x="2" y="2"/>
                </a:cxn>
                <a:cxn ang="0">
                  <a:pos x="2" y="3"/>
                </a:cxn>
                <a:cxn ang="0">
                  <a:pos x="1" y="3"/>
                </a:cxn>
                <a:cxn ang="0">
                  <a:pos x="1" y="3"/>
                </a:cxn>
                <a:cxn ang="0">
                  <a:pos x="0" y="3"/>
                </a:cxn>
                <a:cxn ang="0">
                  <a:pos x="0" y="3"/>
                </a:cxn>
              </a:cxnLst>
              <a:rect l="0" t="0" r="r" b="b"/>
              <a:pathLst>
                <a:path w="3" h="4">
                  <a:moveTo>
                    <a:pt x="0" y="3"/>
                  </a:moveTo>
                  <a:cubicBezTo>
                    <a:pt x="1" y="4"/>
                    <a:pt x="1" y="4"/>
                    <a:pt x="1" y="4"/>
                  </a:cubicBezTo>
                  <a:cubicBezTo>
                    <a:pt x="2" y="4"/>
                    <a:pt x="3" y="2"/>
                    <a:pt x="3" y="2"/>
                  </a:cubicBezTo>
                  <a:cubicBezTo>
                    <a:pt x="3" y="1"/>
                    <a:pt x="2" y="1"/>
                    <a:pt x="2" y="0"/>
                  </a:cubicBezTo>
                  <a:cubicBezTo>
                    <a:pt x="2" y="0"/>
                    <a:pt x="2" y="0"/>
                    <a:pt x="2" y="0"/>
                  </a:cubicBezTo>
                  <a:cubicBezTo>
                    <a:pt x="1" y="0"/>
                    <a:pt x="0" y="1"/>
                    <a:pt x="0" y="2"/>
                  </a:cubicBezTo>
                  <a:cubicBezTo>
                    <a:pt x="0" y="2"/>
                    <a:pt x="0"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1" y="3"/>
                    <a:pt x="1" y="3"/>
                    <a:pt x="1" y="3"/>
                  </a:cubicBezTo>
                  <a:cubicBezTo>
                    <a:pt x="1" y="3"/>
                    <a:pt x="1" y="3"/>
                    <a:pt x="1" y="2"/>
                  </a:cubicBezTo>
                  <a:cubicBezTo>
                    <a:pt x="1" y="2"/>
                    <a:pt x="1" y="2"/>
                    <a:pt x="1" y="2"/>
                  </a:cubicBezTo>
                  <a:cubicBezTo>
                    <a:pt x="1" y="2"/>
                    <a:pt x="1" y="2"/>
                    <a:pt x="1" y="2"/>
                  </a:cubicBezTo>
                  <a:cubicBezTo>
                    <a:pt x="1" y="2"/>
                    <a:pt x="1" y="2"/>
                    <a:pt x="1" y="2"/>
                  </a:cubicBezTo>
                  <a:cubicBezTo>
                    <a:pt x="1" y="1"/>
                    <a:pt x="1" y="1"/>
                    <a:pt x="1" y="1"/>
                  </a:cubicBezTo>
                  <a:cubicBezTo>
                    <a:pt x="2" y="1"/>
                    <a:pt x="2" y="1"/>
                    <a:pt x="2" y="1"/>
                  </a:cubicBezTo>
                  <a:cubicBezTo>
                    <a:pt x="2" y="1"/>
                    <a:pt x="2" y="1"/>
                    <a:pt x="2" y="1"/>
                  </a:cubicBezTo>
                  <a:cubicBezTo>
                    <a:pt x="2" y="1"/>
                    <a:pt x="2" y="1"/>
                    <a:pt x="2" y="2"/>
                  </a:cubicBezTo>
                  <a:cubicBezTo>
                    <a:pt x="2" y="2"/>
                    <a:pt x="2" y="2"/>
                    <a:pt x="2" y="3"/>
                  </a:cubicBezTo>
                  <a:cubicBezTo>
                    <a:pt x="1" y="3"/>
                    <a:pt x="1" y="3"/>
                    <a:pt x="1" y="3"/>
                  </a:cubicBezTo>
                  <a:cubicBezTo>
                    <a:pt x="1" y="3"/>
                    <a:pt x="1" y="3"/>
                    <a:pt x="1" y="3"/>
                  </a:cubicBezTo>
                  <a:cubicBezTo>
                    <a:pt x="0" y="3"/>
                    <a:pt x="0" y="3"/>
                    <a:pt x="0" y="3"/>
                  </a:cubicBezTo>
                  <a:cubicBezTo>
                    <a:pt x="0" y="3"/>
                    <a:pt x="0" y="3"/>
                    <a:pt x="0" y="3"/>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45" name="Freeform 1567"/>
            <p:cNvSpPr>
              <a:spLocks/>
            </p:cNvSpPr>
            <p:nvPr userDrawn="1"/>
          </p:nvSpPr>
          <p:spPr bwMode="auto">
            <a:xfrm>
              <a:off x="359" y="355"/>
              <a:ext cx="1" cy="2"/>
            </a:xfrm>
            <a:custGeom>
              <a:avLst/>
              <a:gdLst/>
              <a:ahLst/>
              <a:cxnLst>
                <a:cxn ang="0">
                  <a:pos x="0" y="0"/>
                </a:cxn>
                <a:cxn ang="0">
                  <a:pos x="0" y="1"/>
                </a:cxn>
                <a:cxn ang="0">
                  <a:pos x="0" y="0"/>
                </a:cxn>
                <a:cxn ang="0">
                  <a:pos x="0" y="0"/>
                </a:cxn>
              </a:cxnLst>
              <a:rect l="0" t="0" r="r" b="b"/>
              <a:pathLst>
                <a:path h="1">
                  <a:moveTo>
                    <a:pt x="0" y="0"/>
                  </a:moveTo>
                  <a:cubicBezTo>
                    <a:pt x="0" y="0"/>
                    <a:pt x="0" y="1"/>
                    <a:pt x="0" y="1"/>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46" name="Freeform 1568"/>
            <p:cNvSpPr>
              <a:spLocks/>
            </p:cNvSpPr>
            <p:nvPr userDrawn="1"/>
          </p:nvSpPr>
          <p:spPr bwMode="auto">
            <a:xfrm>
              <a:off x="357" y="353"/>
              <a:ext cx="4" cy="4"/>
            </a:xfrm>
            <a:custGeom>
              <a:avLst/>
              <a:gdLst/>
              <a:ahLst/>
              <a:cxnLst>
                <a:cxn ang="0">
                  <a:pos x="0" y="1"/>
                </a:cxn>
                <a:cxn ang="0">
                  <a:pos x="1" y="2"/>
                </a:cxn>
                <a:cxn ang="0">
                  <a:pos x="1" y="2"/>
                </a:cxn>
                <a:cxn ang="0">
                  <a:pos x="1" y="2"/>
                </a:cxn>
                <a:cxn ang="0">
                  <a:pos x="1" y="2"/>
                </a:cxn>
                <a:cxn ang="0">
                  <a:pos x="1" y="1"/>
                </a:cxn>
                <a:cxn ang="0">
                  <a:pos x="1" y="0"/>
                </a:cxn>
                <a:cxn ang="0">
                  <a:pos x="1" y="1"/>
                </a:cxn>
                <a:cxn ang="0">
                  <a:pos x="0" y="1"/>
                </a:cxn>
                <a:cxn ang="0">
                  <a:pos x="0" y="1"/>
                </a:cxn>
                <a:cxn ang="0">
                  <a:pos x="1" y="1"/>
                </a:cxn>
                <a:cxn ang="0">
                  <a:pos x="1" y="1"/>
                </a:cxn>
                <a:cxn ang="0">
                  <a:pos x="1" y="1"/>
                </a:cxn>
                <a:cxn ang="0">
                  <a:pos x="1" y="1"/>
                </a:cxn>
                <a:cxn ang="0">
                  <a:pos x="1" y="2"/>
                </a:cxn>
                <a:cxn ang="0">
                  <a:pos x="1" y="2"/>
                </a:cxn>
                <a:cxn ang="0">
                  <a:pos x="1" y="1"/>
                </a:cxn>
                <a:cxn ang="0">
                  <a:pos x="1" y="1"/>
                </a:cxn>
                <a:cxn ang="0">
                  <a:pos x="1" y="1"/>
                </a:cxn>
                <a:cxn ang="0">
                  <a:pos x="0" y="1"/>
                </a:cxn>
                <a:cxn ang="0">
                  <a:pos x="0" y="1"/>
                </a:cxn>
              </a:cxnLst>
              <a:rect l="0" t="0" r="r" b="b"/>
              <a:pathLst>
                <a:path w="1" h="2">
                  <a:moveTo>
                    <a:pt x="0" y="1"/>
                  </a:move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0"/>
                    <a:pt x="1" y="0"/>
                    <a:pt x="1" y="0"/>
                  </a:cubicBezTo>
                  <a:cubicBezTo>
                    <a:pt x="1" y="1"/>
                    <a:pt x="1" y="1"/>
                    <a:pt x="1"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47" name="Freeform 1569"/>
            <p:cNvSpPr>
              <a:spLocks/>
            </p:cNvSpPr>
            <p:nvPr userDrawn="1"/>
          </p:nvSpPr>
          <p:spPr bwMode="auto">
            <a:xfrm>
              <a:off x="359" y="357"/>
              <a:ext cx="2" cy="4"/>
            </a:xfrm>
            <a:custGeom>
              <a:avLst/>
              <a:gdLst/>
              <a:ahLst/>
              <a:cxnLst>
                <a:cxn ang="0">
                  <a:pos x="0" y="0"/>
                </a:cxn>
                <a:cxn ang="0">
                  <a:pos x="1" y="1"/>
                </a:cxn>
                <a:cxn ang="0">
                  <a:pos x="0" y="0"/>
                </a:cxn>
                <a:cxn ang="0">
                  <a:pos x="0" y="0"/>
                </a:cxn>
              </a:cxnLst>
              <a:rect l="0" t="0" r="r" b="b"/>
              <a:pathLst>
                <a:path w="1" h="1">
                  <a:moveTo>
                    <a:pt x="0" y="0"/>
                  </a:moveTo>
                  <a:cubicBezTo>
                    <a:pt x="0" y="1"/>
                    <a:pt x="0" y="1"/>
                    <a:pt x="1" y="1"/>
                  </a:cubicBezTo>
                  <a:cubicBezTo>
                    <a:pt x="1" y="1"/>
                    <a:pt x="1"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48" name="Freeform 1570"/>
            <p:cNvSpPr>
              <a:spLocks/>
            </p:cNvSpPr>
            <p:nvPr userDrawn="1"/>
          </p:nvSpPr>
          <p:spPr bwMode="auto">
            <a:xfrm>
              <a:off x="359" y="357"/>
              <a:ext cx="2" cy="4"/>
            </a:xfrm>
            <a:custGeom>
              <a:avLst/>
              <a:gdLst/>
              <a:ahLst/>
              <a:cxnLst>
                <a:cxn ang="0">
                  <a:pos x="0" y="0"/>
                </a:cxn>
                <a:cxn ang="0">
                  <a:pos x="0" y="1"/>
                </a:cxn>
                <a:cxn ang="0">
                  <a:pos x="1" y="1"/>
                </a:cxn>
                <a:cxn ang="0">
                  <a:pos x="1" y="1"/>
                </a:cxn>
                <a:cxn ang="0">
                  <a:pos x="1" y="1"/>
                </a:cxn>
                <a:cxn ang="0">
                  <a:pos x="0" y="0"/>
                </a:cxn>
                <a:cxn ang="0">
                  <a:pos x="0" y="0"/>
                </a:cxn>
                <a:cxn ang="0">
                  <a:pos x="0" y="0"/>
                </a:cxn>
                <a:cxn ang="0">
                  <a:pos x="0" y="0"/>
                </a:cxn>
                <a:cxn ang="0">
                  <a:pos x="0" y="0"/>
                </a:cxn>
                <a:cxn ang="0">
                  <a:pos x="0" y="0"/>
                </a:cxn>
                <a:cxn ang="0">
                  <a:pos x="0" y="0"/>
                </a:cxn>
                <a:cxn ang="0">
                  <a:pos x="0" y="0"/>
                </a:cxn>
                <a:cxn ang="0">
                  <a:pos x="1" y="1"/>
                </a:cxn>
                <a:cxn ang="0">
                  <a:pos x="0" y="1"/>
                </a:cxn>
                <a:cxn ang="0">
                  <a:pos x="1" y="1"/>
                </a:cxn>
                <a:cxn ang="0">
                  <a:pos x="1" y="1"/>
                </a:cxn>
                <a:cxn ang="0">
                  <a:pos x="0" y="0"/>
                </a:cxn>
                <a:cxn ang="0">
                  <a:pos x="0" y="0"/>
                </a:cxn>
                <a:cxn ang="0">
                  <a:pos x="0" y="0"/>
                </a:cxn>
              </a:cxnLst>
              <a:rect l="0" t="0" r="r" b="b"/>
              <a:pathLst>
                <a:path w="1" h="1">
                  <a:moveTo>
                    <a:pt x="0" y="0"/>
                  </a:moveTo>
                  <a:cubicBezTo>
                    <a:pt x="0" y="1"/>
                    <a:pt x="0" y="1"/>
                    <a:pt x="0" y="1"/>
                  </a:cubicBezTo>
                  <a:cubicBezTo>
                    <a:pt x="1" y="1"/>
                    <a:pt x="1" y="1"/>
                    <a:pt x="1" y="1"/>
                  </a:cubicBezTo>
                  <a:cubicBezTo>
                    <a:pt x="1" y="1"/>
                    <a:pt x="1" y="1"/>
                    <a:pt x="1" y="1"/>
                  </a:cubicBez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1"/>
                    <a:pt x="1" y="1"/>
                    <a:pt x="1" y="1"/>
                  </a:cubicBezTo>
                  <a:cubicBezTo>
                    <a:pt x="0" y="1"/>
                    <a:pt x="0" y="1"/>
                    <a:pt x="0"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49" name="Freeform 1571"/>
            <p:cNvSpPr>
              <a:spLocks/>
            </p:cNvSpPr>
            <p:nvPr userDrawn="1"/>
          </p:nvSpPr>
          <p:spPr bwMode="auto">
            <a:xfrm>
              <a:off x="363" y="357"/>
              <a:ext cx="4" cy="4"/>
            </a:xfrm>
            <a:custGeom>
              <a:avLst/>
              <a:gdLst/>
              <a:ahLst/>
              <a:cxnLst>
                <a:cxn ang="0">
                  <a:pos x="0" y="1"/>
                </a:cxn>
                <a:cxn ang="0">
                  <a:pos x="2" y="1"/>
                </a:cxn>
                <a:cxn ang="0">
                  <a:pos x="2" y="0"/>
                </a:cxn>
                <a:cxn ang="0">
                  <a:pos x="0" y="1"/>
                </a:cxn>
              </a:cxnLst>
              <a:rect l="0" t="0" r="r" b="b"/>
              <a:pathLst>
                <a:path w="2" h="1">
                  <a:moveTo>
                    <a:pt x="0" y="1"/>
                  </a:moveTo>
                  <a:cubicBezTo>
                    <a:pt x="1" y="1"/>
                    <a:pt x="2" y="1"/>
                    <a:pt x="2" y="1"/>
                  </a:cubicBezTo>
                  <a:cubicBezTo>
                    <a:pt x="2" y="0"/>
                    <a:pt x="2" y="0"/>
                    <a:pt x="2" y="0"/>
                  </a:cubicBezTo>
                  <a:cubicBezTo>
                    <a:pt x="1" y="0"/>
                    <a:pt x="1"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0" name="Freeform 1572"/>
            <p:cNvSpPr>
              <a:spLocks/>
            </p:cNvSpPr>
            <p:nvPr userDrawn="1"/>
          </p:nvSpPr>
          <p:spPr bwMode="auto">
            <a:xfrm>
              <a:off x="363" y="357"/>
              <a:ext cx="4" cy="4"/>
            </a:xfrm>
            <a:custGeom>
              <a:avLst/>
              <a:gdLst/>
              <a:ahLst/>
              <a:cxnLst>
                <a:cxn ang="0">
                  <a:pos x="0" y="1"/>
                </a:cxn>
                <a:cxn ang="0">
                  <a:pos x="1" y="1"/>
                </a:cxn>
                <a:cxn ang="0">
                  <a:pos x="2" y="1"/>
                </a:cxn>
                <a:cxn ang="0">
                  <a:pos x="2" y="1"/>
                </a:cxn>
                <a:cxn ang="0">
                  <a:pos x="2" y="1"/>
                </a:cxn>
                <a:cxn ang="0">
                  <a:pos x="2" y="0"/>
                </a:cxn>
                <a:cxn ang="0">
                  <a:pos x="2" y="0"/>
                </a:cxn>
                <a:cxn ang="0">
                  <a:pos x="2" y="0"/>
                </a:cxn>
                <a:cxn ang="0">
                  <a:pos x="0" y="1"/>
                </a:cxn>
                <a:cxn ang="0">
                  <a:pos x="0" y="1"/>
                </a:cxn>
                <a:cxn ang="0">
                  <a:pos x="1" y="1"/>
                </a:cxn>
                <a:cxn ang="0">
                  <a:pos x="2" y="0"/>
                </a:cxn>
                <a:cxn ang="0">
                  <a:pos x="2" y="0"/>
                </a:cxn>
                <a:cxn ang="0">
                  <a:pos x="2" y="0"/>
                </a:cxn>
                <a:cxn ang="0">
                  <a:pos x="2" y="1"/>
                </a:cxn>
                <a:cxn ang="0">
                  <a:pos x="2" y="1"/>
                </a:cxn>
                <a:cxn ang="0">
                  <a:pos x="2" y="1"/>
                </a:cxn>
                <a:cxn ang="0">
                  <a:pos x="1" y="1"/>
                </a:cxn>
                <a:cxn ang="0">
                  <a:pos x="1" y="1"/>
                </a:cxn>
                <a:cxn ang="0">
                  <a:pos x="0" y="1"/>
                </a:cxn>
                <a:cxn ang="0">
                  <a:pos x="0" y="1"/>
                </a:cxn>
              </a:cxnLst>
              <a:rect l="0" t="0" r="r" b="b"/>
              <a:pathLst>
                <a:path w="2" h="1">
                  <a:moveTo>
                    <a:pt x="0" y="1"/>
                  </a:move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1" y="0"/>
                    <a:pt x="1" y="0"/>
                    <a:pt x="0" y="1"/>
                  </a:cubicBezTo>
                  <a:cubicBezTo>
                    <a:pt x="0" y="1"/>
                    <a:pt x="0" y="1"/>
                    <a:pt x="0" y="1"/>
                  </a:cubicBezTo>
                  <a:cubicBezTo>
                    <a:pt x="1" y="1"/>
                    <a:pt x="1" y="1"/>
                    <a:pt x="1" y="1"/>
                  </a:cubicBezTo>
                  <a:cubicBezTo>
                    <a:pt x="1" y="1"/>
                    <a:pt x="1" y="1"/>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1" name="Freeform 1573"/>
            <p:cNvSpPr>
              <a:spLocks/>
            </p:cNvSpPr>
            <p:nvPr userDrawn="1"/>
          </p:nvSpPr>
          <p:spPr bwMode="auto">
            <a:xfrm>
              <a:off x="371" y="355"/>
              <a:ext cx="4" cy="2"/>
            </a:xfrm>
            <a:custGeom>
              <a:avLst/>
              <a:gdLst/>
              <a:ahLst/>
              <a:cxnLst>
                <a:cxn ang="0">
                  <a:pos x="0" y="0"/>
                </a:cxn>
                <a:cxn ang="0">
                  <a:pos x="2" y="1"/>
                </a:cxn>
                <a:cxn ang="0">
                  <a:pos x="1" y="0"/>
                </a:cxn>
                <a:cxn ang="0">
                  <a:pos x="0" y="0"/>
                </a:cxn>
              </a:cxnLst>
              <a:rect l="0" t="0" r="r" b="b"/>
              <a:pathLst>
                <a:path w="2" h="1">
                  <a:moveTo>
                    <a:pt x="0" y="0"/>
                  </a:moveTo>
                  <a:cubicBezTo>
                    <a:pt x="1" y="1"/>
                    <a:pt x="1" y="1"/>
                    <a:pt x="2" y="1"/>
                  </a:cubicBez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2" name="Freeform 1574"/>
            <p:cNvSpPr>
              <a:spLocks/>
            </p:cNvSpPr>
            <p:nvPr userDrawn="1"/>
          </p:nvSpPr>
          <p:spPr bwMode="auto">
            <a:xfrm>
              <a:off x="371" y="355"/>
              <a:ext cx="4" cy="2"/>
            </a:xfrm>
            <a:custGeom>
              <a:avLst/>
              <a:gdLst/>
              <a:ahLst/>
              <a:cxnLst>
                <a:cxn ang="0">
                  <a:pos x="0" y="0"/>
                </a:cxn>
                <a:cxn ang="0">
                  <a:pos x="1" y="1"/>
                </a:cxn>
                <a:cxn ang="0">
                  <a:pos x="2" y="1"/>
                </a:cxn>
                <a:cxn ang="0">
                  <a:pos x="2" y="0"/>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1"/>
                </a:cxn>
                <a:cxn ang="0">
                  <a:pos x="2" y="1"/>
                </a:cxn>
                <a:cxn ang="0">
                  <a:pos x="2" y="0"/>
                </a:cxn>
                <a:cxn ang="0">
                  <a:pos x="1" y="0"/>
                </a:cxn>
                <a:cxn ang="0">
                  <a:pos x="1" y="0"/>
                </a:cxn>
                <a:cxn ang="0">
                  <a:pos x="0" y="0"/>
                </a:cxn>
                <a:cxn ang="0">
                  <a:pos x="0" y="0"/>
                </a:cxn>
              </a:cxnLst>
              <a:rect l="0" t="0" r="r" b="b"/>
              <a:pathLst>
                <a:path w="2" h="1">
                  <a:moveTo>
                    <a:pt x="0" y="0"/>
                  </a:moveTo>
                  <a:cubicBezTo>
                    <a:pt x="1" y="1"/>
                    <a:pt x="1" y="1"/>
                    <a:pt x="1" y="1"/>
                  </a:cubicBezTo>
                  <a:cubicBezTo>
                    <a:pt x="2" y="1"/>
                    <a:pt x="2" y="1"/>
                    <a:pt x="2" y="1"/>
                  </a:cubicBezTo>
                  <a:cubicBezTo>
                    <a:pt x="2" y="0"/>
                    <a:pt x="2" y="0"/>
                    <a:pt x="2" y="0"/>
                  </a:cubicBezTo>
                  <a:cubicBezTo>
                    <a:pt x="2" y="0"/>
                    <a:pt x="2" y="0"/>
                    <a:pt x="2" y="0"/>
                  </a:cubicBezTo>
                  <a:cubicBezTo>
                    <a:pt x="2" y="0"/>
                    <a:pt x="2" y="0"/>
                    <a:pt x="2"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0"/>
                    <a:pt x="2" y="0"/>
                    <a:pt x="2" y="0"/>
                  </a:cubicBezTo>
                  <a:cubicBezTo>
                    <a:pt x="1" y="0"/>
                    <a:pt x="1" y="0"/>
                    <a:pt x="1" y="0"/>
                  </a:cubicBez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3" name="Freeform 1575"/>
            <p:cNvSpPr>
              <a:spLocks/>
            </p:cNvSpPr>
            <p:nvPr userDrawn="1"/>
          </p:nvSpPr>
          <p:spPr bwMode="auto">
            <a:xfrm>
              <a:off x="375" y="355"/>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1"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4" name="Freeform 1576"/>
            <p:cNvSpPr>
              <a:spLocks/>
            </p:cNvSpPr>
            <p:nvPr userDrawn="1"/>
          </p:nvSpPr>
          <p:spPr bwMode="auto">
            <a:xfrm>
              <a:off x="375" y="355"/>
              <a:ext cx="4" cy="2"/>
            </a:xfrm>
            <a:custGeom>
              <a:avLst/>
              <a:gdLst/>
              <a:ahLst/>
              <a:cxnLst>
                <a:cxn ang="0">
                  <a:pos x="0" y="1"/>
                </a:cxn>
                <a:cxn ang="0">
                  <a:pos x="2" y="1"/>
                </a:cxn>
                <a:cxn ang="0">
                  <a:pos x="2" y="0"/>
                </a:cxn>
                <a:cxn ang="0">
                  <a:pos x="1" y="0"/>
                </a:cxn>
                <a:cxn ang="0">
                  <a:pos x="0" y="1"/>
                </a:cxn>
                <a:cxn ang="0">
                  <a:pos x="0" y="1"/>
                </a:cxn>
                <a:cxn ang="0">
                  <a:pos x="0" y="1"/>
                </a:cxn>
                <a:cxn ang="0">
                  <a:pos x="1" y="1"/>
                </a:cxn>
                <a:cxn ang="0">
                  <a:pos x="1" y="0"/>
                </a:cxn>
                <a:cxn ang="0">
                  <a:pos x="1" y="0"/>
                </a:cxn>
                <a:cxn ang="0">
                  <a:pos x="0" y="1"/>
                </a:cxn>
                <a:cxn ang="0">
                  <a:pos x="0" y="1"/>
                </a:cxn>
                <a:cxn ang="0">
                  <a:pos x="0" y="1"/>
                </a:cxn>
              </a:cxnLst>
              <a:rect l="0" t="0" r="r" b="b"/>
              <a:pathLst>
                <a:path w="2" h="1">
                  <a:moveTo>
                    <a:pt x="0" y="1"/>
                  </a:moveTo>
                  <a:cubicBezTo>
                    <a:pt x="1" y="1"/>
                    <a:pt x="1" y="1"/>
                    <a:pt x="2" y="1"/>
                  </a:cubicBezTo>
                  <a:cubicBezTo>
                    <a:pt x="2" y="0"/>
                    <a:pt x="2" y="0"/>
                    <a:pt x="2" y="0"/>
                  </a:cubicBezTo>
                  <a:cubicBezTo>
                    <a:pt x="1" y="0"/>
                    <a:pt x="1" y="0"/>
                    <a:pt x="1" y="0"/>
                  </a:cubicBezTo>
                  <a:cubicBezTo>
                    <a:pt x="1" y="0"/>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5" name="Freeform 1577"/>
            <p:cNvSpPr>
              <a:spLocks/>
            </p:cNvSpPr>
            <p:nvPr userDrawn="1"/>
          </p:nvSpPr>
          <p:spPr bwMode="auto">
            <a:xfrm>
              <a:off x="383" y="351"/>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6" name="Freeform 1578"/>
            <p:cNvSpPr>
              <a:spLocks/>
            </p:cNvSpPr>
            <p:nvPr userDrawn="1"/>
          </p:nvSpPr>
          <p:spPr bwMode="auto">
            <a:xfrm>
              <a:off x="383" y="351"/>
              <a:ext cx="2" cy="2"/>
            </a:xfrm>
            <a:custGeom>
              <a:avLst/>
              <a:gdLst/>
              <a:ahLst/>
              <a:cxnLst>
                <a:cxn ang="0">
                  <a:pos x="0" y="1"/>
                </a:cxn>
                <a:cxn ang="0">
                  <a:pos x="1" y="1"/>
                </a:cxn>
                <a:cxn ang="0">
                  <a:pos x="1" y="0"/>
                </a:cxn>
                <a:cxn ang="0">
                  <a:pos x="1" y="0"/>
                </a:cxn>
                <a:cxn ang="0">
                  <a:pos x="1" y="0"/>
                </a:cxn>
                <a:cxn ang="0">
                  <a:pos x="0" y="1"/>
                </a:cxn>
                <a:cxn ang="0">
                  <a:pos x="0" y="1"/>
                </a:cxn>
                <a:cxn ang="0">
                  <a:pos x="0" y="1"/>
                </a:cxn>
                <a:cxn ang="0">
                  <a:pos x="1" y="1"/>
                </a:cxn>
                <a:cxn ang="0">
                  <a:pos x="1" y="0"/>
                </a:cxn>
                <a:cxn ang="0">
                  <a:pos x="1" y="0"/>
                </a:cxn>
                <a:cxn ang="0">
                  <a:pos x="1" y="1"/>
                </a:cxn>
                <a:cxn ang="0">
                  <a:pos x="0" y="1"/>
                </a:cxn>
                <a:cxn ang="0">
                  <a:pos x="0" y="1"/>
                </a:cxn>
                <a:cxn ang="0">
                  <a:pos x="0" y="1"/>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7" name="Freeform 1579"/>
            <p:cNvSpPr>
              <a:spLocks/>
            </p:cNvSpPr>
            <p:nvPr userDrawn="1"/>
          </p:nvSpPr>
          <p:spPr bwMode="auto">
            <a:xfrm>
              <a:off x="375" y="351"/>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8" name="Freeform 1580"/>
            <p:cNvSpPr>
              <a:spLocks/>
            </p:cNvSpPr>
            <p:nvPr userDrawn="1"/>
          </p:nvSpPr>
          <p:spPr bwMode="auto">
            <a:xfrm>
              <a:off x="375" y="351"/>
              <a:ext cx="2" cy="2"/>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59" name="Line 1581"/>
            <p:cNvSpPr>
              <a:spLocks noChangeShapeType="1"/>
            </p:cNvSpPr>
            <p:nvPr userDrawn="1"/>
          </p:nvSpPr>
          <p:spPr bwMode="auto">
            <a:xfrm>
              <a:off x="375" y="353"/>
              <a:ext cx="1" cy="1"/>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160" name="Line 1582"/>
            <p:cNvSpPr>
              <a:spLocks noChangeShapeType="1"/>
            </p:cNvSpPr>
            <p:nvPr userDrawn="1"/>
          </p:nvSpPr>
          <p:spPr bwMode="auto">
            <a:xfrm>
              <a:off x="375" y="353"/>
              <a:ext cx="1" cy="1"/>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161" name="Freeform 1583"/>
            <p:cNvSpPr>
              <a:spLocks/>
            </p:cNvSpPr>
            <p:nvPr userDrawn="1"/>
          </p:nvSpPr>
          <p:spPr bwMode="auto">
            <a:xfrm>
              <a:off x="375" y="351"/>
              <a:ext cx="2" cy="2"/>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62" name="Freeform 1584"/>
            <p:cNvSpPr>
              <a:spLocks/>
            </p:cNvSpPr>
            <p:nvPr userDrawn="1"/>
          </p:nvSpPr>
          <p:spPr bwMode="auto">
            <a:xfrm>
              <a:off x="375" y="39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63" name="Freeform 1585"/>
            <p:cNvSpPr>
              <a:spLocks/>
            </p:cNvSpPr>
            <p:nvPr userDrawn="1"/>
          </p:nvSpPr>
          <p:spPr bwMode="auto">
            <a:xfrm>
              <a:off x="461" y="341"/>
              <a:ext cx="4" cy="4"/>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64" name="Freeform 1586"/>
            <p:cNvSpPr>
              <a:spLocks/>
            </p:cNvSpPr>
            <p:nvPr userDrawn="1"/>
          </p:nvSpPr>
          <p:spPr bwMode="auto">
            <a:xfrm>
              <a:off x="461" y="341"/>
              <a:ext cx="4" cy="4"/>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65" name="Freeform 1587"/>
            <p:cNvSpPr>
              <a:spLocks/>
            </p:cNvSpPr>
            <p:nvPr userDrawn="1"/>
          </p:nvSpPr>
          <p:spPr bwMode="auto">
            <a:xfrm>
              <a:off x="463" y="359"/>
              <a:ext cx="2" cy="2"/>
            </a:xfrm>
            <a:custGeom>
              <a:avLst/>
              <a:gdLst/>
              <a:ahLst/>
              <a:cxnLst>
                <a:cxn ang="0">
                  <a:pos x="0" y="1"/>
                </a:cxn>
                <a:cxn ang="0">
                  <a:pos x="0" y="1"/>
                </a:cxn>
              </a:cxnLst>
              <a:rect l="0" t="0" r="r" b="b"/>
              <a:pathLst>
                <a:path w="1" h="1">
                  <a:moveTo>
                    <a:pt x="0" y="1"/>
                  </a:moveTo>
                  <a:cubicBezTo>
                    <a:pt x="0" y="1"/>
                    <a:pt x="1" y="0"/>
                    <a:pt x="0"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66" name="Freeform 1588"/>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67" name="Freeform 1589"/>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168" name="Freeform 1590"/>
            <p:cNvSpPr>
              <a:spLocks/>
            </p:cNvSpPr>
            <p:nvPr userDrawn="1"/>
          </p:nvSpPr>
          <p:spPr bwMode="auto">
            <a:xfrm>
              <a:off x="465" y="361"/>
              <a:ext cx="1" cy="4"/>
            </a:xfrm>
            <a:custGeom>
              <a:avLst/>
              <a:gdLst/>
              <a:ahLst/>
              <a:cxnLst>
                <a:cxn ang="0">
                  <a:pos x="0" y="0"/>
                </a:cxn>
                <a:cxn ang="0">
                  <a:pos x="0" y="2"/>
                </a:cxn>
                <a:cxn ang="0">
                  <a:pos x="0" y="0"/>
                </a:cxn>
                <a:cxn ang="0">
                  <a:pos x="0" y="0"/>
                </a:cxn>
              </a:cxnLst>
              <a:rect l="0" t="0" r="r" b="b"/>
              <a:pathLst>
                <a:path h="2">
                  <a:moveTo>
                    <a:pt x="0" y="0"/>
                  </a:moveTo>
                  <a:cubicBezTo>
                    <a:pt x="0" y="1"/>
                    <a:pt x="0" y="1"/>
                    <a:pt x="0" y="2"/>
                  </a:cubicBezTo>
                  <a:cubicBezTo>
                    <a:pt x="0" y="1"/>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69" name="Freeform 1591"/>
            <p:cNvSpPr>
              <a:spLocks/>
            </p:cNvSpPr>
            <p:nvPr userDrawn="1"/>
          </p:nvSpPr>
          <p:spPr bwMode="auto">
            <a:xfrm>
              <a:off x="463" y="359"/>
              <a:ext cx="2" cy="4"/>
            </a:xfrm>
            <a:custGeom>
              <a:avLst/>
              <a:gdLst/>
              <a:ahLst/>
              <a:cxnLst>
                <a:cxn ang="0">
                  <a:pos x="1" y="1"/>
                </a:cxn>
                <a:cxn ang="0">
                  <a:pos x="0" y="2"/>
                </a:cxn>
                <a:cxn ang="0">
                  <a:pos x="1" y="3"/>
                </a:cxn>
                <a:cxn ang="0">
                  <a:pos x="1" y="3"/>
                </a:cxn>
                <a:cxn ang="0">
                  <a:pos x="1" y="1"/>
                </a:cxn>
                <a:cxn ang="0">
                  <a:pos x="1" y="0"/>
                </a:cxn>
                <a:cxn ang="0">
                  <a:pos x="1" y="1"/>
                </a:cxn>
                <a:cxn ang="0">
                  <a:pos x="1" y="1"/>
                </a:cxn>
                <a:cxn ang="0">
                  <a:pos x="1" y="1"/>
                </a:cxn>
                <a:cxn ang="0">
                  <a:pos x="1" y="1"/>
                </a:cxn>
                <a:cxn ang="0">
                  <a:pos x="1" y="1"/>
                </a:cxn>
                <a:cxn ang="0">
                  <a:pos x="1" y="1"/>
                </a:cxn>
                <a:cxn ang="0">
                  <a:pos x="1" y="1"/>
                </a:cxn>
                <a:cxn ang="0">
                  <a:pos x="0" y="2"/>
                </a:cxn>
                <a:cxn ang="0">
                  <a:pos x="1" y="3"/>
                </a:cxn>
                <a:cxn ang="0">
                  <a:pos x="1" y="3"/>
                </a:cxn>
                <a:cxn ang="0">
                  <a:pos x="1" y="1"/>
                </a:cxn>
                <a:cxn ang="0">
                  <a:pos x="1" y="1"/>
                </a:cxn>
                <a:cxn ang="0">
                  <a:pos x="1" y="1"/>
                </a:cxn>
              </a:cxnLst>
              <a:rect l="0" t="0" r="r" b="b"/>
              <a:pathLst>
                <a:path w="1" h="3">
                  <a:moveTo>
                    <a:pt x="1" y="1"/>
                  </a:moveTo>
                  <a:cubicBezTo>
                    <a:pt x="1" y="2"/>
                    <a:pt x="0" y="2"/>
                    <a:pt x="0" y="2"/>
                  </a:cubicBezTo>
                  <a:cubicBezTo>
                    <a:pt x="1" y="3"/>
                    <a:pt x="1" y="3"/>
                    <a:pt x="1" y="3"/>
                  </a:cubicBezTo>
                  <a:cubicBezTo>
                    <a:pt x="1" y="3"/>
                    <a:pt x="1" y="3"/>
                    <a:pt x="1" y="3"/>
                  </a:cubicBezTo>
                  <a:cubicBezTo>
                    <a:pt x="1" y="2"/>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0" y="2"/>
                  </a:cubicBezTo>
                  <a:cubicBezTo>
                    <a:pt x="1" y="3"/>
                    <a:pt x="1" y="3"/>
                    <a:pt x="1" y="3"/>
                  </a:cubicBezTo>
                  <a:cubicBezTo>
                    <a:pt x="1" y="3"/>
                    <a:pt x="1" y="3"/>
                    <a:pt x="1" y="3"/>
                  </a:cubicBezTo>
                  <a:cubicBezTo>
                    <a:pt x="1" y="2"/>
                    <a:pt x="1" y="2"/>
                    <a:pt x="1" y="1"/>
                  </a:cubicBezTo>
                  <a:cubicBezTo>
                    <a:pt x="1" y="1"/>
                    <a:pt x="1" y="1"/>
                    <a:pt x="1"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0" name="Freeform 1592"/>
            <p:cNvSpPr>
              <a:spLocks/>
            </p:cNvSpPr>
            <p:nvPr userDrawn="1"/>
          </p:nvSpPr>
          <p:spPr bwMode="auto">
            <a:xfrm>
              <a:off x="443" y="345"/>
              <a:ext cx="8" cy="8"/>
            </a:xfrm>
            <a:custGeom>
              <a:avLst/>
              <a:gdLst/>
              <a:ahLst/>
              <a:cxnLst>
                <a:cxn ang="0">
                  <a:pos x="0" y="1"/>
                </a:cxn>
                <a:cxn ang="0">
                  <a:pos x="2" y="2"/>
                </a:cxn>
                <a:cxn ang="0">
                  <a:pos x="4" y="2"/>
                </a:cxn>
                <a:cxn ang="0">
                  <a:pos x="0" y="1"/>
                </a:cxn>
              </a:cxnLst>
              <a:rect l="0" t="0" r="r" b="b"/>
              <a:pathLst>
                <a:path w="4" h="4">
                  <a:moveTo>
                    <a:pt x="0" y="1"/>
                  </a:moveTo>
                  <a:cubicBezTo>
                    <a:pt x="0" y="2"/>
                    <a:pt x="1" y="2"/>
                    <a:pt x="2" y="2"/>
                  </a:cubicBezTo>
                  <a:cubicBezTo>
                    <a:pt x="3" y="2"/>
                    <a:pt x="4" y="4"/>
                    <a:pt x="4" y="2"/>
                  </a:cubicBezTo>
                  <a:cubicBezTo>
                    <a:pt x="4" y="1"/>
                    <a:pt x="1" y="0"/>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1" name="Freeform 1593"/>
            <p:cNvSpPr>
              <a:spLocks/>
            </p:cNvSpPr>
            <p:nvPr userDrawn="1"/>
          </p:nvSpPr>
          <p:spPr bwMode="auto">
            <a:xfrm>
              <a:off x="443" y="345"/>
              <a:ext cx="8" cy="6"/>
            </a:xfrm>
            <a:custGeom>
              <a:avLst/>
              <a:gdLst/>
              <a:ahLst/>
              <a:cxnLst>
                <a:cxn ang="0">
                  <a:pos x="0" y="1"/>
                </a:cxn>
                <a:cxn ang="0">
                  <a:pos x="2" y="2"/>
                </a:cxn>
                <a:cxn ang="0">
                  <a:pos x="3" y="3"/>
                </a:cxn>
                <a:cxn ang="0">
                  <a:pos x="4" y="3"/>
                </a:cxn>
                <a:cxn ang="0">
                  <a:pos x="4" y="2"/>
                </a:cxn>
                <a:cxn ang="0">
                  <a:pos x="4" y="2"/>
                </a:cxn>
                <a:cxn ang="0">
                  <a:pos x="1" y="0"/>
                </a:cxn>
                <a:cxn ang="0">
                  <a:pos x="0" y="1"/>
                </a:cxn>
                <a:cxn ang="0">
                  <a:pos x="0" y="1"/>
                </a:cxn>
                <a:cxn ang="0">
                  <a:pos x="0" y="1"/>
                </a:cxn>
                <a:cxn ang="0">
                  <a:pos x="1" y="1"/>
                </a:cxn>
                <a:cxn ang="0">
                  <a:pos x="3" y="1"/>
                </a:cxn>
                <a:cxn ang="0">
                  <a:pos x="4" y="2"/>
                </a:cxn>
                <a:cxn ang="0">
                  <a:pos x="4" y="2"/>
                </a:cxn>
                <a:cxn ang="0">
                  <a:pos x="4" y="3"/>
                </a:cxn>
                <a:cxn ang="0">
                  <a:pos x="3" y="3"/>
                </a:cxn>
                <a:cxn ang="0">
                  <a:pos x="2" y="2"/>
                </a:cxn>
                <a:cxn ang="0">
                  <a:pos x="0" y="1"/>
                </a:cxn>
                <a:cxn ang="0">
                  <a:pos x="0" y="1"/>
                </a:cxn>
                <a:cxn ang="0">
                  <a:pos x="0" y="1"/>
                </a:cxn>
              </a:cxnLst>
              <a:rect l="0" t="0" r="r" b="b"/>
              <a:pathLst>
                <a:path w="4" h="3">
                  <a:moveTo>
                    <a:pt x="0" y="1"/>
                  </a:moveTo>
                  <a:cubicBezTo>
                    <a:pt x="0" y="2"/>
                    <a:pt x="1" y="2"/>
                    <a:pt x="2" y="2"/>
                  </a:cubicBezTo>
                  <a:cubicBezTo>
                    <a:pt x="2" y="3"/>
                    <a:pt x="3" y="3"/>
                    <a:pt x="3" y="3"/>
                  </a:cubicBezTo>
                  <a:cubicBezTo>
                    <a:pt x="4" y="3"/>
                    <a:pt x="4" y="3"/>
                    <a:pt x="4" y="3"/>
                  </a:cubicBezTo>
                  <a:cubicBezTo>
                    <a:pt x="4" y="2"/>
                    <a:pt x="4" y="2"/>
                    <a:pt x="4" y="2"/>
                  </a:cubicBezTo>
                  <a:cubicBezTo>
                    <a:pt x="4" y="2"/>
                    <a:pt x="4" y="2"/>
                    <a:pt x="4" y="2"/>
                  </a:cubicBezTo>
                  <a:cubicBezTo>
                    <a:pt x="4" y="1"/>
                    <a:pt x="3" y="0"/>
                    <a:pt x="1" y="0"/>
                  </a:cubicBezTo>
                  <a:cubicBezTo>
                    <a:pt x="1" y="0"/>
                    <a:pt x="0" y="0"/>
                    <a:pt x="0" y="1"/>
                  </a:cubicBezTo>
                  <a:cubicBezTo>
                    <a:pt x="0" y="1"/>
                    <a:pt x="0" y="1"/>
                    <a:pt x="0" y="1"/>
                  </a:cubicBezTo>
                  <a:cubicBezTo>
                    <a:pt x="0" y="1"/>
                    <a:pt x="0" y="1"/>
                    <a:pt x="0" y="1"/>
                  </a:cubicBezTo>
                  <a:cubicBezTo>
                    <a:pt x="0" y="1"/>
                    <a:pt x="1" y="1"/>
                    <a:pt x="1" y="1"/>
                  </a:cubicBezTo>
                  <a:cubicBezTo>
                    <a:pt x="2" y="1"/>
                    <a:pt x="2" y="1"/>
                    <a:pt x="3" y="1"/>
                  </a:cubicBezTo>
                  <a:cubicBezTo>
                    <a:pt x="3" y="1"/>
                    <a:pt x="4" y="2"/>
                    <a:pt x="4" y="2"/>
                  </a:cubicBezTo>
                  <a:cubicBezTo>
                    <a:pt x="4" y="2"/>
                    <a:pt x="4" y="2"/>
                    <a:pt x="4" y="2"/>
                  </a:cubicBezTo>
                  <a:cubicBezTo>
                    <a:pt x="4" y="3"/>
                    <a:pt x="4" y="3"/>
                    <a:pt x="4" y="3"/>
                  </a:cubicBezTo>
                  <a:cubicBezTo>
                    <a:pt x="3" y="3"/>
                    <a:pt x="3" y="3"/>
                    <a:pt x="3" y="3"/>
                  </a:cubicBezTo>
                  <a:cubicBezTo>
                    <a:pt x="3" y="3"/>
                    <a:pt x="3" y="2"/>
                    <a:pt x="2" y="2"/>
                  </a:cubicBezTo>
                  <a:cubicBezTo>
                    <a:pt x="1"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2" name="Freeform 1594"/>
            <p:cNvSpPr>
              <a:spLocks/>
            </p:cNvSpPr>
            <p:nvPr userDrawn="1"/>
          </p:nvSpPr>
          <p:spPr bwMode="auto">
            <a:xfrm>
              <a:off x="451" y="347"/>
              <a:ext cx="4" cy="4"/>
            </a:xfrm>
            <a:custGeom>
              <a:avLst/>
              <a:gdLst/>
              <a:ahLst/>
              <a:cxnLst>
                <a:cxn ang="0">
                  <a:pos x="0" y="2"/>
                </a:cxn>
                <a:cxn ang="0">
                  <a:pos x="2" y="0"/>
                </a:cxn>
                <a:cxn ang="0">
                  <a:pos x="0" y="2"/>
                </a:cxn>
              </a:cxnLst>
              <a:rect l="0" t="0" r="r" b="b"/>
              <a:pathLst>
                <a:path w="2" h="2">
                  <a:moveTo>
                    <a:pt x="0" y="2"/>
                  </a:moveTo>
                  <a:cubicBezTo>
                    <a:pt x="1" y="2"/>
                    <a:pt x="2" y="1"/>
                    <a:pt x="2" y="0"/>
                  </a:cubicBezTo>
                  <a:cubicBezTo>
                    <a:pt x="2" y="0"/>
                    <a:pt x="0" y="1"/>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3" name="Freeform 1595"/>
            <p:cNvSpPr>
              <a:spLocks/>
            </p:cNvSpPr>
            <p:nvPr userDrawn="1"/>
          </p:nvSpPr>
          <p:spPr bwMode="auto">
            <a:xfrm>
              <a:off x="451" y="347"/>
              <a:ext cx="4" cy="4"/>
            </a:xfrm>
            <a:custGeom>
              <a:avLst/>
              <a:gdLst/>
              <a:ahLst/>
              <a:cxnLst>
                <a:cxn ang="0">
                  <a:pos x="0" y="2"/>
                </a:cxn>
                <a:cxn ang="0">
                  <a:pos x="1" y="1"/>
                </a:cxn>
                <a:cxn ang="0">
                  <a:pos x="2" y="0"/>
                </a:cxn>
                <a:cxn ang="0">
                  <a:pos x="2" y="0"/>
                </a:cxn>
                <a:cxn ang="0">
                  <a:pos x="2" y="0"/>
                </a:cxn>
                <a:cxn ang="0">
                  <a:pos x="0" y="2"/>
                </a:cxn>
                <a:cxn ang="0">
                  <a:pos x="0" y="2"/>
                </a:cxn>
                <a:cxn ang="0">
                  <a:pos x="0" y="2"/>
                </a:cxn>
                <a:cxn ang="0">
                  <a:pos x="2" y="0"/>
                </a:cxn>
                <a:cxn ang="0">
                  <a:pos x="2" y="0"/>
                </a:cxn>
                <a:cxn ang="0">
                  <a:pos x="2" y="0"/>
                </a:cxn>
                <a:cxn ang="0">
                  <a:pos x="1" y="1"/>
                </a:cxn>
                <a:cxn ang="0">
                  <a:pos x="0" y="2"/>
                </a:cxn>
                <a:cxn ang="0">
                  <a:pos x="0" y="2"/>
                </a:cxn>
                <a:cxn ang="0">
                  <a:pos x="0" y="2"/>
                </a:cxn>
              </a:cxnLst>
              <a:rect l="0" t="0" r="r" b="b"/>
              <a:pathLst>
                <a:path w="2" h="2">
                  <a:moveTo>
                    <a:pt x="0" y="2"/>
                  </a:moveTo>
                  <a:cubicBezTo>
                    <a:pt x="0" y="2"/>
                    <a:pt x="1" y="2"/>
                    <a:pt x="1" y="1"/>
                  </a:cubicBezTo>
                  <a:cubicBezTo>
                    <a:pt x="2" y="1"/>
                    <a:pt x="2" y="1"/>
                    <a:pt x="2" y="0"/>
                  </a:cubicBezTo>
                  <a:cubicBezTo>
                    <a:pt x="2" y="0"/>
                    <a:pt x="2" y="0"/>
                    <a:pt x="2" y="0"/>
                  </a:cubicBezTo>
                  <a:cubicBezTo>
                    <a:pt x="2" y="0"/>
                    <a:pt x="2" y="0"/>
                    <a:pt x="2" y="0"/>
                  </a:cubicBezTo>
                  <a:cubicBezTo>
                    <a:pt x="1" y="0"/>
                    <a:pt x="0" y="1"/>
                    <a:pt x="0" y="2"/>
                  </a:cubicBezTo>
                  <a:cubicBezTo>
                    <a:pt x="0" y="2"/>
                    <a:pt x="0" y="2"/>
                    <a:pt x="0" y="2"/>
                  </a:cubicBezTo>
                  <a:cubicBezTo>
                    <a:pt x="0" y="2"/>
                    <a:pt x="0" y="2"/>
                    <a:pt x="0" y="2"/>
                  </a:cubicBezTo>
                  <a:cubicBezTo>
                    <a:pt x="0" y="1"/>
                    <a:pt x="2" y="0"/>
                    <a:pt x="2" y="0"/>
                  </a:cubicBezTo>
                  <a:cubicBezTo>
                    <a:pt x="2" y="0"/>
                    <a:pt x="2" y="0"/>
                    <a:pt x="2" y="0"/>
                  </a:cubicBezTo>
                  <a:cubicBezTo>
                    <a:pt x="2" y="0"/>
                    <a:pt x="2" y="0"/>
                    <a:pt x="2" y="0"/>
                  </a:cubicBezTo>
                  <a:cubicBezTo>
                    <a:pt x="2" y="0"/>
                    <a:pt x="2" y="1"/>
                    <a:pt x="1" y="1"/>
                  </a:cubicBezTo>
                  <a:cubicBezTo>
                    <a:pt x="1" y="1"/>
                    <a:pt x="0" y="2"/>
                    <a:pt x="0"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4" name="Freeform 1596"/>
            <p:cNvSpPr>
              <a:spLocks/>
            </p:cNvSpPr>
            <p:nvPr userDrawn="1"/>
          </p:nvSpPr>
          <p:spPr bwMode="auto">
            <a:xfrm>
              <a:off x="455" y="347"/>
              <a:ext cx="2" cy="1"/>
            </a:xfrm>
            <a:custGeom>
              <a:avLst/>
              <a:gdLst/>
              <a:ahLst/>
              <a:cxnLst>
                <a:cxn ang="0">
                  <a:pos x="0" y="0"/>
                </a:cxn>
                <a:cxn ang="0">
                  <a:pos x="0" y="0"/>
                </a:cxn>
              </a:cxnLst>
              <a:rect l="0" t="0" r="r" b="b"/>
              <a:pathLst>
                <a:path w="1">
                  <a:moveTo>
                    <a:pt x="0" y="0"/>
                  </a:moveTo>
                  <a:cubicBezTo>
                    <a:pt x="0" y="0"/>
                    <a:pt x="1"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5" name="Freeform 1597"/>
            <p:cNvSpPr>
              <a:spLocks/>
            </p:cNvSpPr>
            <p:nvPr userDrawn="1"/>
          </p:nvSpPr>
          <p:spPr bwMode="auto">
            <a:xfrm>
              <a:off x="455" y="347"/>
              <a:ext cx="2" cy="1"/>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6" name="Freeform 1598"/>
            <p:cNvSpPr>
              <a:spLocks/>
            </p:cNvSpPr>
            <p:nvPr userDrawn="1"/>
          </p:nvSpPr>
          <p:spPr bwMode="auto">
            <a:xfrm>
              <a:off x="457" y="343"/>
              <a:ext cx="2" cy="4"/>
            </a:xfrm>
            <a:custGeom>
              <a:avLst/>
              <a:gdLst/>
              <a:ahLst/>
              <a:cxnLst>
                <a:cxn ang="0">
                  <a:pos x="0" y="2"/>
                </a:cxn>
                <a:cxn ang="0">
                  <a:pos x="1" y="0"/>
                </a:cxn>
                <a:cxn ang="0">
                  <a:pos x="0" y="2"/>
                </a:cxn>
              </a:cxnLst>
              <a:rect l="0" t="0" r="r" b="b"/>
              <a:pathLst>
                <a:path w="1" h="2">
                  <a:moveTo>
                    <a:pt x="0" y="2"/>
                  </a:moveTo>
                  <a:cubicBezTo>
                    <a:pt x="0" y="1"/>
                    <a:pt x="1" y="1"/>
                    <a:pt x="1" y="0"/>
                  </a:cubicBezTo>
                  <a:cubicBezTo>
                    <a:pt x="1" y="1"/>
                    <a:pt x="0" y="1"/>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7" name="Freeform 1599"/>
            <p:cNvSpPr>
              <a:spLocks/>
            </p:cNvSpPr>
            <p:nvPr userDrawn="1"/>
          </p:nvSpPr>
          <p:spPr bwMode="auto">
            <a:xfrm>
              <a:off x="455" y="341"/>
              <a:ext cx="4" cy="6"/>
            </a:xfrm>
            <a:custGeom>
              <a:avLst/>
              <a:gdLst/>
              <a:ahLst/>
              <a:cxnLst>
                <a:cxn ang="0">
                  <a:pos x="1" y="3"/>
                </a:cxn>
                <a:cxn ang="0">
                  <a:pos x="2" y="1"/>
                </a:cxn>
                <a:cxn ang="0">
                  <a:pos x="2" y="0"/>
                </a:cxn>
                <a:cxn ang="0">
                  <a:pos x="2" y="1"/>
                </a:cxn>
                <a:cxn ang="0">
                  <a:pos x="0" y="3"/>
                </a:cxn>
                <a:cxn ang="0">
                  <a:pos x="0" y="3"/>
                </a:cxn>
                <a:cxn ang="0">
                  <a:pos x="1" y="3"/>
                </a:cxn>
                <a:cxn ang="0">
                  <a:pos x="2" y="1"/>
                </a:cxn>
                <a:cxn ang="0">
                  <a:pos x="2" y="1"/>
                </a:cxn>
                <a:cxn ang="0">
                  <a:pos x="2" y="1"/>
                </a:cxn>
                <a:cxn ang="0">
                  <a:pos x="0" y="3"/>
                </a:cxn>
                <a:cxn ang="0">
                  <a:pos x="0" y="3"/>
                </a:cxn>
                <a:cxn ang="0">
                  <a:pos x="1" y="3"/>
                </a:cxn>
              </a:cxnLst>
              <a:rect l="0" t="0" r="r" b="b"/>
              <a:pathLst>
                <a:path w="2" h="3">
                  <a:moveTo>
                    <a:pt x="1" y="3"/>
                  </a:moveTo>
                  <a:cubicBezTo>
                    <a:pt x="1" y="2"/>
                    <a:pt x="2" y="2"/>
                    <a:pt x="2" y="1"/>
                  </a:cubicBezTo>
                  <a:cubicBezTo>
                    <a:pt x="2" y="0"/>
                    <a:pt x="2" y="0"/>
                    <a:pt x="2" y="0"/>
                  </a:cubicBezTo>
                  <a:cubicBezTo>
                    <a:pt x="2" y="1"/>
                    <a:pt x="2" y="1"/>
                    <a:pt x="2" y="1"/>
                  </a:cubicBezTo>
                  <a:cubicBezTo>
                    <a:pt x="1" y="1"/>
                    <a:pt x="1" y="2"/>
                    <a:pt x="0" y="3"/>
                  </a:cubicBezTo>
                  <a:cubicBezTo>
                    <a:pt x="0" y="3"/>
                    <a:pt x="0" y="3"/>
                    <a:pt x="0" y="3"/>
                  </a:cubicBezTo>
                  <a:cubicBezTo>
                    <a:pt x="1" y="3"/>
                    <a:pt x="1" y="3"/>
                    <a:pt x="1" y="3"/>
                  </a:cubicBezTo>
                  <a:cubicBezTo>
                    <a:pt x="1" y="2"/>
                    <a:pt x="2" y="2"/>
                    <a:pt x="2" y="1"/>
                  </a:cubicBezTo>
                  <a:cubicBezTo>
                    <a:pt x="2" y="1"/>
                    <a:pt x="2" y="1"/>
                    <a:pt x="2" y="1"/>
                  </a:cubicBezTo>
                  <a:cubicBezTo>
                    <a:pt x="2" y="1"/>
                    <a:pt x="2" y="1"/>
                    <a:pt x="2" y="1"/>
                  </a:cubicBezTo>
                  <a:cubicBezTo>
                    <a:pt x="1" y="1"/>
                    <a:pt x="1" y="2"/>
                    <a:pt x="0" y="3"/>
                  </a:cubicBezTo>
                  <a:cubicBezTo>
                    <a:pt x="0" y="3"/>
                    <a:pt x="0" y="3"/>
                    <a:pt x="0" y="3"/>
                  </a:cubicBezTo>
                  <a:cubicBezTo>
                    <a:pt x="1" y="3"/>
                    <a:pt x="1" y="3"/>
                    <a:pt x="1" y="3"/>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8" name="Freeform 1600"/>
            <p:cNvSpPr>
              <a:spLocks/>
            </p:cNvSpPr>
            <p:nvPr userDrawn="1"/>
          </p:nvSpPr>
          <p:spPr bwMode="auto">
            <a:xfrm>
              <a:off x="459" y="341"/>
              <a:ext cx="1" cy="4"/>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79" name="Freeform 1601"/>
            <p:cNvSpPr>
              <a:spLocks/>
            </p:cNvSpPr>
            <p:nvPr userDrawn="1"/>
          </p:nvSpPr>
          <p:spPr bwMode="auto">
            <a:xfrm>
              <a:off x="459" y="339"/>
              <a:ext cx="1" cy="2"/>
            </a:xfrm>
            <a:custGeom>
              <a:avLst/>
              <a:gdLst/>
              <a:ahLst/>
              <a:cxnLst>
                <a:cxn ang="0">
                  <a:pos x="0" y="1"/>
                </a:cxn>
                <a:cxn ang="0">
                  <a:pos x="0" y="1"/>
                </a:cxn>
              </a:cxnLst>
              <a:rect l="0" t="0" r="r" b="b"/>
              <a:pathLst>
                <a:path h="1">
                  <a:moveTo>
                    <a:pt x="0" y="1"/>
                  </a:moveTo>
                  <a:cubicBezTo>
                    <a:pt x="0" y="1"/>
                    <a:pt x="0" y="0"/>
                    <a:pt x="0" y="1"/>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0" name="Freeform 1602"/>
            <p:cNvSpPr>
              <a:spLocks/>
            </p:cNvSpPr>
            <p:nvPr userDrawn="1"/>
          </p:nvSpPr>
          <p:spPr bwMode="auto">
            <a:xfrm>
              <a:off x="459" y="339"/>
              <a:ext cx="2" cy="2"/>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1" name="Freeform 1603"/>
            <p:cNvSpPr>
              <a:spLocks/>
            </p:cNvSpPr>
            <p:nvPr userDrawn="1"/>
          </p:nvSpPr>
          <p:spPr bwMode="auto">
            <a:xfrm>
              <a:off x="457" y="345"/>
              <a:ext cx="2" cy="2"/>
            </a:xfrm>
            <a:custGeom>
              <a:avLst/>
              <a:gdLst/>
              <a:ahLst/>
              <a:cxnLst>
                <a:cxn ang="0">
                  <a:pos x="0" y="0"/>
                </a:cxn>
                <a:cxn ang="0">
                  <a:pos x="1" y="0"/>
                </a:cxn>
                <a:cxn ang="0">
                  <a:pos x="0" y="0"/>
                </a:cxn>
              </a:cxnLst>
              <a:rect l="0" t="0" r="r" b="b"/>
              <a:pathLst>
                <a:path w="1" h="1">
                  <a:moveTo>
                    <a:pt x="0" y="0"/>
                  </a:moveTo>
                  <a:cubicBezTo>
                    <a:pt x="0" y="0"/>
                    <a:pt x="0"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2" name="Freeform 1604"/>
            <p:cNvSpPr>
              <a:spLocks/>
            </p:cNvSpPr>
            <p:nvPr userDrawn="1"/>
          </p:nvSpPr>
          <p:spPr bwMode="auto">
            <a:xfrm>
              <a:off x="457" y="345"/>
              <a:ext cx="2" cy="2"/>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3" name="Freeform 1605"/>
            <p:cNvSpPr>
              <a:spLocks/>
            </p:cNvSpPr>
            <p:nvPr userDrawn="1"/>
          </p:nvSpPr>
          <p:spPr bwMode="auto">
            <a:xfrm>
              <a:off x="459" y="341"/>
              <a:ext cx="2" cy="4"/>
            </a:xfrm>
            <a:custGeom>
              <a:avLst/>
              <a:gdLst/>
              <a:ahLst/>
              <a:cxnLst>
                <a:cxn ang="0">
                  <a:pos x="0" y="2"/>
                </a:cxn>
                <a:cxn ang="0">
                  <a:pos x="1" y="0"/>
                </a:cxn>
                <a:cxn ang="0">
                  <a:pos x="0" y="2"/>
                </a:cxn>
              </a:cxnLst>
              <a:rect l="0" t="0" r="r" b="b"/>
              <a:pathLst>
                <a:path w="1" h="2">
                  <a:moveTo>
                    <a:pt x="0" y="2"/>
                  </a:moveTo>
                  <a:cubicBezTo>
                    <a:pt x="0" y="1"/>
                    <a:pt x="0" y="0"/>
                    <a:pt x="1" y="0"/>
                  </a:cubicBezTo>
                  <a:cubicBezTo>
                    <a:pt x="0" y="0"/>
                    <a:pt x="0" y="1"/>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4" name="Freeform 1606"/>
            <p:cNvSpPr>
              <a:spLocks/>
            </p:cNvSpPr>
            <p:nvPr userDrawn="1"/>
          </p:nvSpPr>
          <p:spPr bwMode="auto">
            <a:xfrm>
              <a:off x="459" y="341"/>
              <a:ext cx="2" cy="4"/>
            </a:xfrm>
            <a:custGeom>
              <a:avLst/>
              <a:gdLst/>
              <a:ahLst/>
              <a:cxnLst>
                <a:cxn ang="0">
                  <a:pos x="0" y="2"/>
                </a:cxn>
                <a:cxn ang="0">
                  <a:pos x="1" y="0"/>
                </a:cxn>
                <a:cxn ang="0">
                  <a:pos x="1" y="0"/>
                </a:cxn>
                <a:cxn ang="0">
                  <a:pos x="0" y="0"/>
                </a:cxn>
                <a:cxn ang="0">
                  <a:pos x="0" y="1"/>
                </a:cxn>
                <a:cxn ang="0">
                  <a:pos x="0" y="2"/>
                </a:cxn>
                <a:cxn ang="0">
                  <a:pos x="0" y="2"/>
                </a:cxn>
                <a:cxn ang="0">
                  <a:pos x="0" y="2"/>
                </a:cxn>
                <a:cxn ang="0">
                  <a:pos x="0" y="1"/>
                </a:cxn>
                <a:cxn ang="0">
                  <a:pos x="1" y="0"/>
                </a:cxn>
                <a:cxn ang="0">
                  <a:pos x="1" y="0"/>
                </a:cxn>
                <a:cxn ang="0">
                  <a:pos x="0" y="0"/>
                </a:cxn>
                <a:cxn ang="0">
                  <a:pos x="0" y="1"/>
                </a:cxn>
                <a:cxn ang="0">
                  <a:pos x="0" y="2"/>
                </a:cxn>
                <a:cxn ang="0">
                  <a:pos x="0" y="2"/>
                </a:cxn>
              </a:cxnLst>
              <a:rect l="0" t="0" r="r" b="b"/>
              <a:pathLst>
                <a:path w="1" h="2">
                  <a:moveTo>
                    <a:pt x="0" y="2"/>
                  </a:moveTo>
                  <a:cubicBezTo>
                    <a:pt x="1"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cubicBezTo>
                    <a:pt x="0" y="2"/>
                    <a:pt x="0" y="2"/>
                    <a:pt x="0" y="2"/>
                  </a:cubicBezTo>
                  <a:cubicBezTo>
                    <a:pt x="0" y="1"/>
                    <a:pt x="0" y="1"/>
                    <a:pt x="0" y="1"/>
                  </a:cubicBezTo>
                  <a:cubicBezTo>
                    <a:pt x="0"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5" name="Freeform 1607"/>
            <p:cNvSpPr>
              <a:spLocks/>
            </p:cNvSpPr>
            <p:nvPr userDrawn="1"/>
          </p:nvSpPr>
          <p:spPr bwMode="auto">
            <a:xfrm>
              <a:off x="461" y="334"/>
              <a:ext cx="4"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6" name="Freeform 1608"/>
            <p:cNvSpPr>
              <a:spLocks/>
            </p:cNvSpPr>
            <p:nvPr userDrawn="1"/>
          </p:nvSpPr>
          <p:spPr bwMode="auto">
            <a:xfrm>
              <a:off x="461" y="332"/>
              <a:ext cx="4" cy="5"/>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7" name="Freeform 1609"/>
            <p:cNvSpPr>
              <a:spLocks/>
            </p:cNvSpPr>
            <p:nvPr userDrawn="1"/>
          </p:nvSpPr>
          <p:spPr bwMode="auto">
            <a:xfrm>
              <a:off x="449" y="34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8" name="Freeform 1610"/>
            <p:cNvSpPr>
              <a:spLocks/>
            </p:cNvSpPr>
            <p:nvPr userDrawn="1"/>
          </p:nvSpPr>
          <p:spPr bwMode="auto">
            <a:xfrm>
              <a:off x="449" y="347"/>
              <a:ext cx="2" cy="1"/>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89" name="Freeform 1611"/>
            <p:cNvSpPr>
              <a:spLocks/>
            </p:cNvSpPr>
            <p:nvPr userDrawn="1"/>
          </p:nvSpPr>
          <p:spPr bwMode="auto">
            <a:xfrm>
              <a:off x="455" y="34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0" name="Freeform 1612"/>
            <p:cNvSpPr>
              <a:spLocks/>
            </p:cNvSpPr>
            <p:nvPr userDrawn="1"/>
          </p:nvSpPr>
          <p:spPr bwMode="auto">
            <a:xfrm>
              <a:off x="451" y="332"/>
              <a:ext cx="6" cy="13"/>
            </a:xfrm>
            <a:custGeom>
              <a:avLst/>
              <a:gdLst/>
              <a:ahLst/>
              <a:cxnLst>
                <a:cxn ang="0">
                  <a:pos x="0" y="5"/>
                </a:cxn>
                <a:cxn ang="0">
                  <a:pos x="1" y="6"/>
                </a:cxn>
                <a:cxn ang="0">
                  <a:pos x="1" y="6"/>
                </a:cxn>
                <a:cxn ang="0">
                  <a:pos x="1" y="6"/>
                </a:cxn>
                <a:cxn ang="0">
                  <a:pos x="2" y="5"/>
                </a:cxn>
                <a:cxn ang="0">
                  <a:pos x="2" y="0"/>
                </a:cxn>
                <a:cxn ang="0">
                  <a:pos x="1" y="0"/>
                </a:cxn>
                <a:cxn ang="0">
                  <a:pos x="0" y="5"/>
                </a:cxn>
              </a:cxnLst>
              <a:rect l="0" t="0" r="r" b="b"/>
              <a:pathLst>
                <a:path w="3" h="6">
                  <a:moveTo>
                    <a:pt x="0" y="5"/>
                  </a:moveTo>
                  <a:cubicBezTo>
                    <a:pt x="0" y="5"/>
                    <a:pt x="0" y="6"/>
                    <a:pt x="1" y="6"/>
                  </a:cubicBezTo>
                  <a:cubicBezTo>
                    <a:pt x="1" y="6"/>
                    <a:pt x="1" y="6"/>
                    <a:pt x="1" y="6"/>
                  </a:cubicBezTo>
                  <a:cubicBezTo>
                    <a:pt x="1" y="6"/>
                    <a:pt x="1" y="6"/>
                    <a:pt x="1" y="6"/>
                  </a:cubicBezTo>
                  <a:cubicBezTo>
                    <a:pt x="2" y="5"/>
                    <a:pt x="1" y="5"/>
                    <a:pt x="2" y="5"/>
                  </a:cubicBezTo>
                  <a:cubicBezTo>
                    <a:pt x="3" y="3"/>
                    <a:pt x="1" y="2"/>
                    <a:pt x="2" y="0"/>
                  </a:cubicBezTo>
                  <a:cubicBezTo>
                    <a:pt x="1" y="0"/>
                    <a:pt x="1" y="0"/>
                    <a:pt x="1" y="0"/>
                  </a:cubicBezTo>
                  <a:cubicBezTo>
                    <a:pt x="1" y="2"/>
                    <a:pt x="0" y="4"/>
                    <a:pt x="0" y="5"/>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1" name="Freeform 1613"/>
            <p:cNvSpPr>
              <a:spLocks/>
            </p:cNvSpPr>
            <p:nvPr userDrawn="1"/>
          </p:nvSpPr>
          <p:spPr bwMode="auto">
            <a:xfrm>
              <a:off x="455" y="332"/>
              <a:ext cx="4" cy="12"/>
            </a:xfrm>
            <a:custGeom>
              <a:avLst/>
              <a:gdLst/>
              <a:ahLst/>
              <a:cxnLst>
                <a:cxn ang="0">
                  <a:pos x="1" y="4"/>
                </a:cxn>
                <a:cxn ang="0">
                  <a:pos x="1" y="5"/>
                </a:cxn>
                <a:cxn ang="0">
                  <a:pos x="1" y="3"/>
                </a:cxn>
                <a:cxn ang="0">
                  <a:pos x="1" y="4"/>
                </a:cxn>
                <a:cxn ang="0">
                  <a:pos x="1" y="4"/>
                </a:cxn>
                <a:cxn ang="0">
                  <a:pos x="2" y="4"/>
                </a:cxn>
                <a:cxn ang="0">
                  <a:pos x="1" y="2"/>
                </a:cxn>
                <a:cxn ang="0">
                  <a:pos x="1" y="3"/>
                </a:cxn>
                <a:cxn ang="0">
                  <a:pos x="1" y="0"/>
                </a:cxn>
                <a:cxn ang="0">
                  <a:pos x="1" y="4"/>
                </a:cxn>
              </a:cxnLst>
              <a:rect l="0" t="0" r="r" b="b"/>
              <a:pathLst>
                <a:path w="2" h="5">
                  <a:moveTo>
                    <a:pt x="1" y="4"/>
                  </a:moveTo>
                  <a:cubicBezTo>
                    <a:pt x="1" y="4"/>
                    <a:pt x="1" y="4"/>
                    <a:pt x="1" y="5"/>
                  </a:cubicBezTo>
                  <a:cubicBezTo>
                    <a:pt x="1" y="4"/>
                    <a:pt x="1" y="4"/>
                    <a:pt x="1" y="3"/>
                  </a:cubicBezTo>
                  <a:cubicBezTo>
                    <a:pt x="1" y="4"/>
                    <a:pt x="1" y="4"/>
                    <a:pt x="1" y="4"/>
                  </a:cubicBezTo>
                  <a:cubicBezTo>
                    <a:pt x="1" y="4"/>
                    <a:pt x="1" y="4"/>
                    <a:pt x="1" y="4"/>
                  </a:cubicBezTo>
                  <a:cubicBezTo>
                    <a:pt x="2" y="4"/>
                    <a:pt x="2" y="4"/>
                    <a:pt x="2" y="4"/>
                  </a:cubicBezTo>
                  <a:cubicBezTo>
                    <a:pt x="1" y="3"/>
                    <a:pt x="1" y="3"/>
                    <a:pt x="1" y="2"/>
                  </a:cubicBezTo>
                  <a:cubicBezTo>
                    <a:pt x="1" y="3"/>
                    <a:pt x="1" y="3"/>
                    <a:pt x="1" y="3"/>
                  </a:cubicBezTo>
                  <a:cubicBezTo>
                    <a:pt x="0" y="2"/>
                    <a:pt x="1" y="1"/>
                    <a:pt x="1" y="0"/>
                  </a:cubicBezTo>
                  <a:cubicBezTo>
                    <a:pt x="1" y="2"/>
                    <a:pt x="0" y="2"/>
                    <a:pt x="1" y="4"/>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2" name="Freeform 1614"/>
            <p:cNvSpPr>
              <a:spLocks/>
            </p:cNvSpPr>
            <p:nvPr userDrawn="1"/>
          </p:nvSpPr>
          <p:spPr bwMode="auto">
            <a:xfrm>
              <a:off x="455" y="332"/>
              <a:ext cx="4" cy="12"/>
            </a:xfrm>
            <a:custGeom>
              <a:avLst/>
              <a:gdLst/>
              <a:ahLst/>
              <a:cxnLst>
                <a:cxn ang="0">
                  <a:pos x="1" y="5"/>
                </a:cxn>
                <a:cxn ang="0">
                  <a:pos x="1" y="5"/>
                </a:cxn>
                <a:cxn ang="0">
                  <a:pos x="1" y="3"/>
                </a:cxn>
                <a:cxn ang="0">
                  <a:pos x="1" y="3"/>
                </a:cxn>
                <a:cxn ang="0">
                  <a:pos x="1" y="4"/>
                </a:cxn>
                <a:cxn ang="0">
                  <a:pos x="2" y="4"/>
                </a:cxn>
                <a:cxn ang="0">
                  <a:pos x="1" y="4"/>
                </a:cxn>
                <a:cxn ang="0">
                  <a:pos x="2" y="4"/>
                </a:cxn>
                <a:cxn ang="0">
                  <a:pos x="1" y="2"/>
                </a:cxn>
                <a:cxn ang="0">
                  <a:pos x="1" y="1"/>
                </a:cxn>
                <a:cxn ang="0">
                  <a:pos x="0" y="3"/>
                </a:cxn>
                <a:cxn ang="0">
                  <a:pos x="1" y="2"/>
                </a:cxn>
                <a:cxn ang="0">
                  <a:pos x="1" y="1"/>
                </a:cxn>
                <a:cxn ang="0">
                  <a:pos x="1" y="0"/>
                </a:cxn>
                <a:cxn ang="0">
                  <a:pos x="0" y="3"/>
                </a:cxn>
                <a:cxn ang="0">
                  <a:pos x="1" y="4"/>
                </a:cxn>
                <a:cxn ang="0">
                  <a:pos x="1" y="3"/>
                </a:cxn>
                <a:cxn ang="0">
                  <a:pos x="1" y="0"/>
                </a:cxn>
                <a:cxn ang="0">
                  <a:pos x="1" y="1"/>
                </a:cxn>
                <a:cxn ang="0">
                  <a:pos x="1" y="3"/>
                </a:cxn>
                <a:cxn ang="0">
                  <a:pos x="1" y="3"/>
                </a:cxn>
                <a:cxn ang="0">
                  <a:pos x="1" y="2"/>
                </a:cxn>
                <a:cxn ang="0">
                  <a:pos x="1" y="2"/>
                </a:cxn>
                <a:cxn ang="0">
                  <a:pos x="2" y="4"/>
                </a:cxn>
                <a:cxn ang="0">
                  <a:pos x="2" y="3"/>
                </a:cxn>
                <a:cxn ang="0">
                  <a:pos x="1" y="3"/>
                </a:cxn>
                <a:cxn ang="0">
                  <a:pos x="1" y="4"/>
                </a:cxn>
                <a:cxn ang="0">
                  <a:pos x="1" y="3"/>
                </a:cxn>
                <a:cxn ang="0">
                  <a:pos x="1" y="3"/>
                </a:cxn>
                <a:cxn ang="0">
                  <a:pos x="1" y="5"/>
                </a:cxn>
                <a:cxn ang="0">
                  <a:pos x="1" y="5"/>
                </a:cxn>
                <a:cxn ang="0">
                  <a:pos x="0" y="4"/>
                </a:cxn>
              </a:cxnLst>
              <a:rect l="0" t="0" r="r" b="b"/>
              <a:pathLst>
                <a:path w="2" h="5">
                  <a:moveTo>
                    <a:pt x="0" y="4"/>
                  </a:moveTo>
                  <a:cubicBezTo>
                    <a:pt x="1" y="4"/>
                    <a:pt x="1" y="4"/>
                    <a:pt x="1" y="5"/>
                  </a:cubicBezTo>
                  <a:cubicBezTo>
                    <a:pt x="1" y="5"/>
                    <a:pt x="1" y="5"/>
                    <a:pt x="1" y="5"/>
                  </a:cubicBezTo>
                  <a:cubicBezTo>
                    <a:pt x="1" y="5"/>
                    <a:pt x="1" y="5"/>
                    <a:pt x="1" y="5"/>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3"/>
                    <a:pt x="1" y="3"/>
                    <a:pt x="1" y="2"/>
                  </a:cubicBezTo>
                  <a:cubicBezTo>
                    <a:pt x="1" y="2"/>
                    <a:pt x="1" y="2"/>
                    <a:pt x="1" y="2"/>
                  </a:cubicBezTo>
                  <a:cubicBezTo>
                    <a:pt x="1" y="1"/>
                    <a:pt x="1" y="1"/>
                    <a:pt x="1" y="1"/>
                  </a:cubicBezTo>
                  <a:cubicBezTo>
                    <a:pt x="1" y="2"/>
                    <a:pt x="1" y="2"/>
                    <a:pt x="1" y="2"/>
                  </a:cubicBezTo>
                  <a:cubicBezTo>
                    <a:pt x="0" y="3"/>
                    <a:pt x="0" y="3"/>
                    <a:pt x="0" y="3"/>
                  </a:cubicBezTo>
                  <a:cubicBezTo>
                    <a:pt x="1" y="3"/>
                    <a:pt x="1" y="3"/>
                    <a:pt x="1" y="3"/>
                  </a:cubicBezTo>
                  <a:cubicBezTo>
                    <a:pt x="1" y="2"/>
                    <a:pt x="1" y="2"/>
                    <a:pt x="1" y="2"/>
                  </a:cubicBezTo>
                  <a:cubicBezTo>
                    <a:pt x="1" y="2"/>
                    <a:pt x="1" y="2"/>
                    <a:pt x="1" y="2"/>
                  </a:cubicBezTo>
                  <a:cubicBezTo>
                    <a:pt x="1" y="2"/>
                    <a:pt x="1" y="1"/>
                    <a:pt x="1" y="1"/>
                  </a:cubicBezTo>
                  <a:cubicBezTo>
                    <a:pt x="1" y="0"/>
                    <a:pt x="1" y="0"/>
                    <a:pt x="1" y="0"/>
                  </a:cubicBezTo>
                  <a:cubicBezTo>
                    <a:pt x="1" y="0"/>
                    <a:pt x="1" y="0"/>
                    <a:pt x="1" y="0"/>
                  </a:cubicBezTo>
                  <a:cubicBezTo>
                    <a:pt x="1" y="0"/>
                    <a:pt x="1" y="0"/>
                    <a:pt x="1" y="0"/>
                  </a:cubicBezTo>
                  <a:cubicBezTo>
                    <a:pt x="0" y="2"/>
                    <a:pt x="0" y="2"/>
                    <a:pt x="0" y="3"/>
                  </a:cubicBezTo>
                  <a:cubicBezTo>
                    <a:pt x="0" y="4"/>
                    <a:pt x="0" y="4"/>
                    <a:pt x="0" y="4"/>
                  </a:cubicBezTo>
                  <a:cubicBezTo>
                    <a:pt x="1" y="4"/>
                    <a:pt x="1" y="4"/>
                    <a:pt x="1" y="4"/>
                  </a:cubicBezTo>
                  <a:cubicBezTo>
                    <a:pt x="1" y="4"/>
                    <a:pt x="1" y="4"/>
                    <a:pt x="1" y="4"/>
                  </a:cubicBezTo>
                  <a:cubicBezTo>
                    <a:pt x="1" y="3"/>
                    <a:pt x="1" y="3"/>
                    <a:pt x="1" y="3"/>
                  </a:cubicBezTo>
                  <a:cubicBezTo>
                    <a:pt x="1" y="2"/>
                    <a:pt x="1" y="2"/>
                    <a:pt x="1" y="0"/>
                  </a:cubicBezTo>
                  <a:cubicBezTo>
                    <a:pt x="1" y="0"/>
                    <a:pt x="1" y="0"/>
                    <a:pt x="1" y="0"/>
                  </a:cubicBezTo>
                  <a:cubicBezTo>
                    <a:pt x="1" y="0"/>
                    <a:pt x="1" y="0"/>
                    <a:pt x="1" y="0"/>
                  </a:cubicBezTo>
                  <a:cubicBezTo>
                    <a:pt x="1" y="1"/>
                    <a:pt x="1" y="1"/>
                    <a:pt x="1" y="1"/>
                  </a:cubicBezTo>
                  <a:cubicBezTo>
                    <a:pt x="1" y="1"/>
                    <a:pt x="0" y="2"/>
                    <a:pt x="0"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3"/>
                    <a:pt x="1" y="3"/>
                    <a:pt x="1" y="4"/>
                  </a:cubicBezTo>
                  <a:cubicBezTo>
                    <a:pt x="2" y="4"/>
                    <a:pt x="2" y="4"/>
                    <a:pt x="2" y="4"/>
                  </a:cubicBezTo>
                  <a:cubicBezTo>
                    <a:pt x="2" y="4"/>
                    <a:pt x="2" y="4"/>
                    <a:pt x="2" y="4"/>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5"/>
                    <a:pt x="1" y="5"/>
                    <a:pt x="1" y="5"/>
                  </a:cubicBezTo>
                  <a:cubicBezTo>
                    <a:pt x="1" y="5"/>
                    <a:pt x="1" y="5"/>
                    <a:pt x="1" y="5"/>
                  </a:cubicBezTo>
                  <a:cubicBezTo>
                    <a:pt x="1" y="5"/>
                    <a:pt x="1" y="5"/>
                    <a:pt x="1" y="5"/>
                  </a:cubicBezTo>
                  <a:cubicBezTo>
                    <a:pt x="1" y="4"/>
                    <a:pt x="1" y="4"/>
                    <a:pt x="1" y="4"/>
                  </a:cubicBezTo>
                  <a:cubicBezTo>
                    <a:pt x="0" y="4"/>
                    <a:pt x="0" y="4"/>
                    <a:pt x="0" y="4"/>
                  </a:cubicBezTo>
                  <a:cubicBezTo>
                    <a:pt x="0" y="4"/>
                    <a:pt x="0" y="4"/>
                    <a:pt x="0" y="4"/>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3" name="Freeform 1615"/>
            <p:cNvSpPr>
              <a:spLocks/>
            </p:cNvSpPr>
            <p:nvPr userDrawn="1"/>
          </p:nvSpPr>
          <p:spPr bwMode="auto">
            <a:xfrm>
              <a:off x="457" y="330"/>
              <a:ext cx="2" cy="2"/>
            </a:xfrm>
            <a:custGeom>
              <a:avLst/>
              <a:gdLst/>
              <a:ahLst/>
              <a:cxnLst>
                <a:cxn ang="0">
                  <a:pos x="1" y="1"/>
                </a:cxn>
                <a:cxn ang="0">
                  <a:pos x="1" y="1"/>
                </a:cxn>
                <a:cxn ang="0">
                  <a:pos x="1" y="0"/>
                </a:cxn>
                <a:cxn ang="0">
                  <a:pos x="1" y="0"/>
                </a:cxn>
                <a:cxn ang="0">
                  <a:pos x="1" y="1"/>
                </a:cxn>
              </a:cxnLst>
              <a:rect l="0" t="0" r="r" b="b"/>
              <a:pathLst>
                <a:path w="1" h="1">
                  <a:moveTo>
                    <a:pt x="1" y="1"/>
                  </a:moveTo>
                  <a:cubicBezTo>
                    <a:pt x="1" y="1"/>
                    <a:pt x="1" y="1"/>
                    <a:pt x="1" y="1"/>
                  </a:cubicBezTo>
                  <a:cubicBezTo>
                    <a:pt x="1" y="1"/>
                    <a:pt x="1" y="1"/>
                    <a:pt x="1" y="0"/>
                  </a:cubicBezTo>
                  <a:cubicBezTo>
                    <a:pt x="0" y="0"/>
                    <a:pt x="1" y="1"/>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4" name="Freeform 1616"/>
            <p:cNvSpPr>
              <a:spLocks/>
            </p:cNvSpPr>
            <p:nvPr userDrawn="1"/>
          </p:nvSpPr>
          <p:spPr bwMode="auto">
            <a:xfrm>
              <a:off x="457" y="330"/>
              <a:ext cx="2" cy="4"/>
            </a:xfrm>
            <a:custGeom>
              <a:avLst/>
              <a:gdLst/>
              <a:ahLst/>
              <a:cxnLst>
                <a:cxn ang="0">
                  <a:pos x="1" y="2"/>
                </a:cxn>
                <a:cxn ang="0">
                  <a:pos x="1" y="1"/>
                </a:cxn>
                <a:cxn ang="0">
                  <a:pos x="1" y="0"/>
                </a:cxn>
                <a:cxn ang="0">
                  <a:pos x="0" y="0"/>
                </a:cxn>
                <a:cxn ang="0">
                  <a:pos x="0" y="1"/>
                </a:cxn>
                <a:cxn ang="0">
                  <a:pos x="0" y="1"/>
                </a:cxn>
                <a:cxn ang="0">
                  <a:pos x="1" y="1"/>
                </a:cxn>
                <a:cxn ang="0">
                  <a:pos x="1" y="0"/>
                </a:cxn>
                <a:cxn ang="0">
                  <a:pos x="0" y="0"/>
                </a:cxn>
                <a:cxn ang="0">
                  <a:pos x="0" y="1"/>
                </a:cxn>
                <a:cxn ang="0">
                  <a:pos x="1" y="1"/>
                </a:cxn>
                <a:cxn ang="0">
                  <a:pos x="1" y="0"/>
                </a:cxn>
                <a:cxn ang="0">
                  <a:pos x="0" y="1"/>
                </a:cxn>
                <a:cxn ang="0">
                  <a:pos x="1" y="1"/>
                </a:cxn>
                <a:cxn ang="0">
                  <a:pos x="0" y="1"/>
                </a:cxn>
                <a:cxn ang="0">
                  <a:pos x="0" y="1"/>
                </a:cxn>
                <a:cxn ang="0">
                  <a:pos x="0" y="1"/>
                </a:cxn>
                <a:cxn ang="0">
                  <a:pos x="1" y="1"/>
                </a:cxn>
                <a:cxn ang="0">
                  <a:pos x="1" y="1"/>
                </a:cxn>
                <a:cxn ang="0">
                  <a:pos x="0" y="1"/>
                </a:cxn>
                <a:cxn ang="0">
                  <a:pos x="1" y="0"/>
                </a:cxn>
                <a:cxn ang="0">
                  <a:pos x="1" y="0"/>
                </a:cxn>
                <a:cxn ang="0">
                  <a:pos x="1" y="1"/>
                </a:cxn>
                <a:cxn ang="0">
                  <a:pos x="1" y="0"/>
                </a:cxn>
                <a:cxn ang="0">
                  <a:pos x="1" y="0"/>
                </a:cxn>
                <a:cxn ang="0">
                  <a:pos x="1" y="0"/>
                </a:cxn>
                <a:cxn ang="0">
                  <a:pos x="1" y="1"/>
                </a:cxn>
                <a:cxn ang="0">
                  <a:pos x="1" y="0"/>
                </a:cxn>
                <a:cxn ang="0">
                  <a:pos x="1" y="0"/>
                </a:cxn>
                <a:cxn ang="0">
                  <a:pos x="1" y="1"/>
                </a:cxn>
                <a:cxn ang="0">
                  <a:pos x="1" y="1"/>
                </a:cxn>
                <a:cxn ang="0">
                  <a:pos x="1" y="1"/>
                </a:cxn>
                <a:cxn ang="0">
                  <a:pos x="1" y="1"/>
                </a:cxn>
                <a:cxn ang="0">
                  <a:pos x="1" y="0"/>
                </a:cxn>
                <a:cxn ang="0">
                  <a:pos x="1" y="2"/>
                </a:cxn>
                <a:cxn ang="0">
                  <a:pos x="1" y="1"/>
                </a:cxn>
                <a:cxn ang="0">
                  <a:pos x="0" y="1"/>
                </a:cxn>
              </a:cxnLst>
              <a:rect l="0" t="0" r="r" b="b"/>
              <a:pathLst>
                <a:path w="1" h="2">
                  <a:moveTo>
                    <a:pt x="0" y="1"/>
                  </a:moveTo>
                  <a:cubicBezTo>
                    <a:pt x="1" y="2"/>
                    <a:pt x="1" y="2"/>
                    <a:pt x="1" y="2"/>
                  </a:cubicBezTo>
                  <a:cubicBezTo>
                    <a:pt x="1" y="2"/>
                    <a:pt x="1" y="2"/>
                    <a:pt x="1" y="2"/>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0"/>
                    <a:pt x="1" y="0"/>
                    <a:pt x="1" y="0"/>
                  </a:cubicBezTo>
                  <a:cubicBezTo>
                    <a:pt x="0" y="1"/>
                    <a:pt x="0" y="1"/>
                    <a:pt x="0" y="1"/>
                  </a:cubicBezTo>
                  <a:cubicBezTo>
                    <a:pt x="1" y="1"/>
                    <a:pt x="1" y="1"/>
                    <a:pt x="1" y="1"/>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0" y="0"/>
                    <a:pt x="0" y="0"/>
                    <a:pt x="0" y="0"/>
                  </a:cubicBezTo>
                  <a:cubicBezTo>
                    <a:pt x="1" y="1"/>
                    <a:pt x="1" y="1"/>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5" name="Freeform 1617"/>
            <p:cNvSpPr>
              <a:spLocks/>
            </p:cNvSpPr>
            <p:nvPr userDrawn="1"/>
          </p:nvSpPr>
          <p:spPr bwMode="auto">
            <a:xfrm>
              <a:off x="459" y="337"/>
              <a:ext cx="1"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6" name="Freeform 1618"/>
            <p:cNvSpPr>
              <a:spLocks/>
            </p:cNvSpPr>
            <p:nvPr userDrawn="1"/>
          </p:nvSpPr>
          <p:spPr bwMode="auto">
            <a:xfrm>
              <a:off x="459" y="33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7" name="Freeform 1619"/>
            <p:cNvSpPr>
              <a:spLocks/>
            </p:cNvSpPr>
            <p:nvPr userDrawn="1"/>
          </p:nvSpPr>
          <p:spPr bwMode="auto">
            <a:xfrm>
              <a:off x="459" y="334"/>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8" name="Freeform 1620"/>
            <p:cNvSpPr>
              <a:spLocks/>
            </p:cNvSpPr>
            <p:nvPr userDrawn="1"/>
          </p:nvSpPr>
          <p:spPr bwMode="auto">
            <a:xfrm>
              <a:off x="459" y="334"/>
              <a:ext cx="2" cy="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199" name="Freeform 1621"/>
            <p:cNvSpPr>
              <a:spLocks/>
            </p:cNvSpPr>
            <p:nvPr userDrawn="1"/>
          </p:nvSpPr>
          <p:spPr bwMode="auto">
            <a:xfrm>
              <a:off x="459" y="330"/>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00" name="Freeform 1622"/>
            <p:cNvSpPr>
              <a:spLocks/>
            </p:cNvSpPr>
            <p:nvPr userDrawn="1"/>
          </p:nvSpPr>
          <p:spPr bwMode="auto">
            <a:xfrm>
              <a:off x="449" y="322"/>
              <a:ext cx="4" cy="4"/>
            </a:xfrm>
            <a:custGeom>
              <a:avLst/>
              <a:gdLst/>
              <a:ahLst/>
              <a:cxnLst>
                <a:cxn ang="0">
                  <a:pos x="1" y="1"/>
                </a:cxn>
                <a:cxn ang="0">
                  <a:pos x="1" y="1"/>
                </a:cxn>
                <a:cxn ang="0">
                  <a:pos x="1" y="2"/>
                </a:cxn>
                <a:cxn ang="0">
                  <a:pos x="2" y="2"/>
                </a:cxn>
                <a:cxn ang="0">
                  <a:pos x="2" y="1"/>
                </a:cxn>
                <a:cxn ang="0">
                  <a:pos x="2" y="1"/>
                </a:cxn>
                <a:cxn ang="0">
                  <a:pos x="2" y="1"/>
                </a:cxn>
                <a:cxn ang="0">
                  <a:pos x="1" y="1"/>
                </a:cxn>
                <a:cxn ang="0">
                  <a:pos x="1" y="0"/>
                </a:cxn>
                <a:cxn ang="0">
                  <a:pos x="1" y="1"/>
                </a:cxn>
              </a:cxnLst>
              <a:rect l="0" t="0" r="r" b="b"/>
              <a:pathLst>
                <a:path w="2" h="2">
                  <a:moveTo>
                    <a:pt x="1" y="1"/>
                  </a:moveTo>
                  <a:cubicBezTo>
                    <a:pt x="1" y="1"/>
                    <a:pt x="1" y="1"/>
                    <a:pt x="1" y="1"/>
                  </a:cubicBezTo>
                  <a:cubicBezTo>
                    <a:pt x="1" y="2"/>
                    <a:pt x="1" y="2"/>
                    <a:pt x="1" y="2"/>
                  </a:cubicBezTo>
                  <a:cubicBezTo>
                    <a:pt x="2" y="1"/>
                    <a:pt x="1" y="2"/>
                    <a:pt x="2" y="2"/>
                  </a:cubicBezTo>
                  <a:cubicBezTo>
                    <a:pt x="2" y="1"/>
                    <a:pt x="2" y="1"/>
                    <a:pt x="2" y="1"/>
                  </a:cubicBezTo>
                  <a:cubicBezTo>
                    <a:pt x="2" y="1"/>
                    <a:pt x="2" y="1"/>
                    <a:pt x="2" y="1"/>
                  </a:cubicBezTo>
                  <a:cubicBezTo>
                    <a:pt x="2" y="1"/>
                    <a:pt x="2" y="1"/>
                    <a:pt x="2" y="1"/>
                  </a:cubicBezTo>
                  <a:cubicBezTo>
                    <a:pt x="1" y="1"/>
                    <a:pt x="1" y="1"/>
                    <a:pt x="1" y="1"/>
                  </a:cubicBezTo>
                  <a:cubicBezTo>
                    <a:pt x="1" y="1"/>
                    <a:pt x="1" y="0"/>
                    <a:pt x="1" y="0"/>
                  </a:cubicBezTo>
                  <a:cubicBezTo>
                    <a:pt x="0" y="0"/>
                    <a:pt x="0" y="1"/>
                    <a:pt x="1"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01" name="Freeform 1623"/>
            <p:cNvSpPr>
              <a:spLocks/>
            </p:cNvSpPr>
            <p:nvPr userDrawn="1"/>
          </p:nvSpPr>
          <p:spPr bwMode="auto">
            <a:xfrm>
              <a:off x="449" y="320"/>
              <a:ext cx="4" cy="6"/>
            </a:xfrm>
            <a:custGeom>
              <a:avLst/>
              <a:gdLst/>
              <a:ahLst/>
              <a:cxnLst>
                <a:cxn ang="0">
                  <a:pos x="1" y="3"/>
                </a:cxn>
                <a:cxn ang="0">
                  <a:pos x="1" y="3"/>
                </a:cxn>
                <a:cxn ang="0">
                  <a:pos x="1" y="3"/>
                </a:cxn>
                <a:cxn ang="0">
                  <a:pos x="2" y="3"/>
                </a:cxn>
                <a:cxn ang="0">
                  <a:pos x="1" y="3"/>
                </a:cxn>
                <a:cxn ang="0">
                  <a:pos x="2" y="3"/>
                </a:cxn>
                <a:cxn ang="0">
                  <a:pos x="1" y="3"/>
                </a:cxn>
                <a:cxn ang="0">
                  <a:pos x="1" y="3"/>
                </a:cxn>
                <a:cxn ang="0">
                  <a:pos x="1" y="3"/>
                </a:cxn>
                <a:cxn ang="0">
                  <a:pos x="2" y="3"/>
                </a:cxn>
                <a:cxn ang="0">
                  <a:pos x="2" y="3"/>
                </a:cxn>
                <a:cxn ang="0">
                  <a:pos x="2" y="2"/>
                </a:cxn>
                <a:cxn ang="0">
                  <a:pos x="2" y="3"/>
                </a:cxn>
                <a:cxn ang="0">
                  <a:pos x="2" y="3"/>
                </a:cxn>
                <a:cxn ang="0">
                  <a:pos x="2" y="2"/>
                </a:cxn>
                <a:cxn ang="0">
                  <a:pos x="2" y="2"/>
                </a:cxn>
                <a:cxn ang="0">
                  <a:pos x="1" y="2"/>
                </a:cxn>
                <a:cxn ang="0">
                  <a:pos x="1" y="0"/>
                </a:cxn>
                <a:cxn ang="0">
                  <a:pos x="0" y="0"/>
                </a:cxn>
                <a:cxn ang="0">
                  <a:pos x="0" y="2"/>
                </a:cxn>
                <a:cxn ang="0">
                  <a:pos x="1" y="2"/>
                </a:cxn>
                <a:cxn ang="0">
                  <a:pos x="1" y="1"/>
                </a:cxn>
                <a:cxn ang="0">
                  <a:pos x="0" y="1"/>
                </a:cxn>
                <a:cxn ang="0">
                  <a:pos x="1" y="3"/>
                </a:cxn>
                <a:cxn ang="0">
                  <a:pos x="2" y="2"/>
                </a:cxn>
                <a:cxn ang="0">
                  <a:pos x="2" y="2"/>
                </a:cxn>
                <a:cxn ang="0">
                  <a:pos x="2" y="2"/>
                </a:cxn>
                <a:cxn ang="0">
                  <a:pos x="2" y="2"/>
                </a:cxn>
                <a:cxn ang="0">
                  <a:pos x="1" y="2"/>
                </a:cxn>
                <a:cxn ang="0">
                  <a:pos x="2" y="3"/>
                </a:cxn>
                <a:cxn ang="0">
                  <a:pos x="2" y="2"/>
                </a:cxn>
                <a:cxn ang="0">
                  <a:pos x="2" y="2"/>
                </a:cxn>
                <a:cxn ang="0">
                  <a:pos x="2" y="3"/>
                </a:cxn>
                <a:cxn ang="0">
                  <a:pos x="2" y="3"/>
                </a:cxn>
                <a:cxn ang="0">
                  <a:pos x="2" y="2"/>
                </a:cxn>
                <a:cxn ang="0">
                  <a:pos x="2" y="2"/>
                </a:cxn>
                <a:cxn ang="0">
                  <a:pos x="1" y="2"/>
                </a:cxn>
                <a:cxn ang="0">
                  <a:pos x="1" y="3"/>
                </a:cxn>
                <a:cxn ang="0">
                  <a:pos x="1" y="2"/>
                </a:cxn>
                <a:cxn ang="0">
                  <a:pos x="1" y="2"/>
                </a:cxn>
                <a:cxn ang="0">
                  <a:pos x="0" y="2"/>
                </a:cxn>
              </a:cxnLst>
              <a:rect l="0" t="0" r="r" b="b"/>
              <a:pathLst>
                <a:path w="2" h="3">
                  <a:moveTo>
                    <a:pt x="0" y="2"/>
                  </a:move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2"/>
                    <a:pt x="2" y="2"/>
                    <a:pt x="2" y="2"/>
                  </a:cubicBezTo>
                  <a:cubicBezTo>
                    <a:pt x="1" y="2"/>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1" y="1"/>
                    <a:pt x="1" y="2"/>
                    <a:pt x="1" y="3"/>
                  </a:cubicBezTo>
                  <a:cubicBezTo>
                    <a:pt x="1" y="3"/>
                    <a:pt x="1" y="3"/>
                    <a:pt x="1"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02" name="Freeform 1624"/>
            <p:cNvSpPr>
              <a:spLocks/>
            </p:cNvSpPr>
            <p:nvPr userDrawn="1"/>
          </p:nvSpPr>
          <p:spPr bwMode="auto">
            <a:xfrm>
              <a:off x="453" y="328"/>
              <a:ext cx="4" cy="4"/>
            </a:xfrm>
            <a:custGeom>
              <a:avLst/>
              <a:gdLst/>
              <a:ahLst/>
              <a:cxnLst>
                <a:cxn ang="0">
                  <a:pos x="0" y="2"/>
                </a:cxn>
                <a:cxn ang="0">
                  <a:pos x="0" y="0"/>
                </a:cxn>
                <a:cxn ang="0">
                  <a:pos x="0" y="2"/>
                </a:cxn>
              </a:cxnLst>
              <a:rect l="0" t="0" r="r" b="b"/>
              <a:pathLst>
                <a:path h="2">
                  <a:moveTo>
                    <a:pt x="0" y="2"/>
                  </a:moveTo>
                  <a:cubicBezTo>
                    <a:pt x="0" y="1"/>
                    <a:pt x="0" y="1"/>
                    <a:pt x="0" y="0"/>
                  </a:cubicBezTo>
                  <a:cubicBezTo>
                    <a:pt x="0" y="1"/>
                    <a:pt x="0" y="1"/>
                    <a:pt x="0" y="2"/>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03" name="Freeform 1625"/>
            <p:cNvSpPr>
              <a:spLocks/>
            </p:cNvSpPr>
            <p:nvPr userDrawn="1"/>
          </p:nvSpPr>
          <p:spPr bwMode="auto">
            <a:xfrm>
              <a:off x="451" y="328"/>
              <a:ext cx="2" cy="4"/>
            </a:xfrm>
            <a:custGeom>
              <a:avLst/>
              <a:gdLst/>
              <a:ahLst/>
              <a:cxnLst>
                <a:cxn ang="0">
                  <a:pos x="1" y="2"/>
                </a:cxn>
                <a:cxn ang="0">
                  <a:pos x="1" y="1"/>
                </a:cxn>
                <a:cxn ang="0">
                  <a:pos x="1" y="0"/>
                </a:cxn>
                <a:cxn ang="0">
                  <a:pos x="0" y="0"/>
                </a:cxn>
                <a:cxn ang="0">
                  <a:pos x="0" y="0"/>
                </a:cxn>
                <a:cxn ang="0">
                  <a:pos x="0" y="2"/>
                </a:cxn>
                <a:cxn ang="0">
                  <a:pos x="1" y="2"/>
                </a:cxn>
                <a:cxn ang="0">
                  <a:pos x="1" y="2"/>
                </a:cxn>
                <a:cxn ang="0">
                  <a:pos x="1" y="0"/>
                </a:cxn>
                <a:cxn ang="0">
                  <a:pos x="1" y="0"/>
                </a:cxn>
                <a:cxn ang="0">
                  <a:pos x="0" y="0"/>
                </a:cxn>
                <a:cxn ang="0">
                  <a:pos x="0" y="1"/>
                </a:cxn>
                <a:cxn ang="0">
                  <a:pos x="0" y="2"/>
                </a:cxn>
                <a:cxn ang="0">
                  <a:pos x="1" y="2"/>
                </a:cxn>
                <a:cxn ang="0">
                  <a:pos x="1" y="2"/>
                </a:cxn>
              </a:cxnLst>
              <a:rect l="0" t="0" r="r" b="b"/>
              <a:pathLst>
                <a:path w="1" h="2">
                  <a:moveTo>
                    <a:pt x="1" y="2"/>
                  </a:moveTo>
                  <a:cubicBezTo>
                    <a:pt x="1" y="1"/>
                    <a:pt x="1" y="1"/>
                    <a:pt x="1" y="1"/>
                  </a:cubicBezTo>
                  <a:cubicBezTo>
                    <a:pt x="1" y="0"/>
                    <a:pt x="1" y="0"/>
                    <a:pt x="1" y="0"/>
                  </a:cubicBezTo>
                  <a:cubicBezTo>
                    <a:pt x="0" y="0"/>
                    <a:pt x="0" y="0"/>
                    <a:pt x="0" y="0"/>
                  </a:cubicBezTo>
                  <a:cubicBezTo>
                    <a:pt x="0" y="0"/>
                    <a:pt x="0" y="0"/>
                    <a:pt x="0" y="0"/>
                  </a:cubicBezTo>
                  <a:cubicBezTo>
                    <a:pt x="0" y="1"/>
                    <a:pt x="0" y="1"/>
                    <a:pt x="0" y="2"/>
                  </a:cubicBezTo>
                  <a:cubicBezTo>
                    <a:pt x="1" y="2"/>
                    <a:pt x="1" y="2"/>
                    <a:pt x="1" y="2"/>
                  </a:cubicBezTo>
                  <a:cubicBezTo>
                    <a:pt x="1" y="2"/>
                    <a:pt x="1" y="2"/>
                    <a:pt x="1" y="2"/>
                  </a:cubicBezTo>
                  <a:cubicBezTo>
                    <a:pt x="1" y="1"/>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04" name="Freeform 1626"/>
            <p:cNvSpPr>
              <a:spLocks/>
            </p:cNvSpPr>
            <p:nvPr userDrawn="1"/>
          </p:nvSpPr>
          <p:spPr bwMode="auto">
            <a:xfrm>
              <a:off x="451" y="326"/>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05" name="Freeform 1627"/>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06" name="Freeform 1628"/>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07" name="Freeform 1629"/>
            <p:cNvSpPr>
              <a:spLocks/>
            </p:cNvSpPr>
            <p:nvPr userDrawn="1"/>
          </p:nvSpPr>
          <p:spPr bwMode="auto">
            <a:xfrm>
              <a:off x="453" y="324"/>
              <a:ext cx="4" cy="4"/>
            </a:xfrm>
            <a:custGeom>
              <a:avLst/>
              <a:gdLst/>
              <a:ahLst/>
              <a:cxnLst>
                <a:cxn ang="0">
                  <a:pos x="0" y="0"/>
                </a:cxn>
                <a:cxn ang="0">
                  <a:pos x="1" y="1"/>
                </a:cxn>
                <a:cxn ang="0">
                  <a:pos x="0" y="0"/>
                </a:cxn>
              </a:cxnLst>
              <a:rect l="0" t="0" r="r" b="b"/>
              <a:pathLst>
                <a:path w="1" h="1">
                  <a:moveTo>
                    <a:pt x="0" y="0"/>
                  </a:moveTo>
                  <a:cubicBezTo>
                    <a:pt x="1" y="1"/>
                    <a:pt x="1" y="1"/>
                    <a:pt x="1" y="1"/>
                  </a:cubicBezTo>
                  <a:cubicBezTo>
                    <a:pt x="1"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08" name="Freeform 1630"/>
            <p:cNvSpPr>
              <a:spLocks/>
            </p:cNvSpPr>
            <p:nvPr userDrawn="1"/>
          </p:nvSpPr>
          <p:spPr bwMode="auto">
            <a:xfrm>
              <a:off x="453" y="324"/>
              <a:ext cx="4" cy="4"/>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09" name="Freeform 1631"/>
            <p:cNvSpPr>
              <a:spLocks/>
            </p:cNvSpPr>
            <p:nvPr userDrawn="1"/>
          </p:nvSpPr>
          <p:spPr bwMode="auto">
            <a:xfrm>
              <a:off x="453" y="326"/>
              <a:ext cx="4" cy="2"/>
            </a:xfrm>
            <a:custGeom>
              <a:avLst/>
              <a:gdLst/>
              <a:ahLst/>
              <a:cxnLst>
                <a:cxn ang="0">
                  <a:pos x="0" y="1"/>
                </a:cxn>
                <a:cxn ang="0">
                  <a:pos x="1" y="1"/>
                </a:cxn>
                <a:cxn ang="0">
                  <a:pos x="0" y="0"/>
                </a:cxn>
                <a:cxn ang="0">
                  <a:pos x="0" y="0"/>
                </a:cxn>
                <a:cxn ang="0">
                  <a:pos x="0" y="0"/>
                </a:cxn>
                <a:cxn ang="0">
                  <a:pos x="0" y="0"/>
                </a:cxn>
                <a:cxn ang="0">
                  <a:pos x="0" y="1"/>
                </a:cxn>
              </a:cxnLst>
              <a:rect l="0" t="0" r="r" b="b"/>
              <a:pathLst>
                <a:path w="1" h="1">
                  <a:moveTo>
                    <a:pt x="0" y="1"/>
                  </a:move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0" name="Freeform 1632"/>
            <p:cNvSpPr>
              <a:spLocks/>
            </p:cNvSpPr>
            <p:nvPr userDrawn="1"/>
          </p:nvSpPr>
          <p:spPr bwMode="auto">
            <a:xfrm>
              <a:off x="453" y="326"/>
              <a:ext cx="4" cy="2"/>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1" name="Freeform 1633"/>
            <p:cNvSpPr>
              <a:spLocks/>
            </p:cNvSpPr>
            <p:nvPr userDrawn="1"/>
          </p:nvSpPr>
          <p:spPr bwMode="auto">
            <a:xfrm>
              <a:off x="455" y="326"/>
              <a:ext cx="2" cy="4"/>
            </a:xfrm>
            <a:custGeom>
              <a:avLst/>
              <a:gdLst/>
              <a:ahLst/>
              <a:cxnLst>
                <a:cxn ang="0">
                  <a:pos x="0" y="2"/>
                </a:cxn>
                <a:cxn ang="0">
                  <a:pos x="0" y="2"/>
                </a:cxn>
                <a:cxn ang="0">
                  <a:pos x="0" y="1"/>
                </a:cxn>
                <a:cxn ang="0">
                  <a:pos x="1" y="2"/>
                </a:cxn>
                <a:cxn ang="0">
                  <a:pos x="0" y="1"/>
                </a:cxn>
                <a:cxn ang="0">
                  <a:pos x="1" y="1"/>
                </a:cxn>
                <a:cxn ang="0">
                  <a:pos x="0" y="0"/>
                </a:cxn>
                <a:cxn ang="0">
                  <a:pos x="0" y="1"/>
                </a:cxn>
                <a:cxn ang="0">
                  <a:pos x="0" y="2"/>
                </a:cxn>
              </a:cxnLst>
              <a:rect l="0" t="0" r="r" b="b"/>
              <a:pathLst>
                <a:path w="1" h="2">
                  <a:moveTo>
                    <a:pt x="0" y="2"/>
                  </a:moveTo>
                  <a:cubicBezTo>
                    <a:pt x="0" y="2"/>
                    <a:pt x="0" y="2"/>
                    <a:pt x="0" y="2"/>
                  </a:cubicBezTo>
                  <a:cubicBezTo>
                    <a:pt x="0" y="1"/>
                    <a:pt x="0" y="1"/>
                    <a:pt x="0" y="1"/>
                  </a:cubicBezTo>
                  <a:cubicBezTo>
                    <a:pt x="0" y="2"/>
                    <a:pt x="0" y="2"/>
                    <a:pt x="1" y="2"/>
                  </a:cubicBezTo>
                  <a:cubicBezTo>
                    <a:pt x="0" y="1"/>
                    <a:pt x="0" y="1"/>
                    <a:pt x="0" y="1"/>
                  </a:cubicBezTo>
                  <a:cubicBezTo>
                    <a:pt x="1" y="1"/>
                    <a:pt x="1" y="1"/>
                    <a:pt x="1" y="1"/>
                  </a:cubicBezTo>
                  <a:cubicBezTo>
                    <a:pt x="0" y="1"/>
                    <a:pt x="0" y="0"/>
                    <a:pt x="0" y="0"/>
                  </a:cubicBezTo>
                  <a:cubicBezTo>
                    <a:pt x="0" y="1"/>
                    <a:pt x="0" y="1"/>
                    <a:pt x="0" y="1"/>
                  </a:cubicBezTo>
                  <a:cubicBezTo>
                    <a:pt x="0" y="1"/>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2" name="Freeform 1634"/>
            <p:cNvSpPr>
              <a:spLocks/>
            </p:cNvSpPr>
            <p:nvPr userDrawn="1"/>
          </p:nvSpPr>
          <p:spPr bwMode="auto">
            <a:xfrm>
              <a:off x="453" y="326"/>
              <a:ext cx="4" cy="4"/>
            </a:xfrm>
            <a:custGeom>
              <a:avLst/>
              <a:gdLst/>
              <a:ahLst/>
              <a:cxnLst>
                <a:cxn ang="0">
                  <a:pos x="1" y="2"/>
                </a:cxn>
                <a:cxn ang="0">
                  <a:pos x="1" y="2"/>
                </a:cxn>
                <a:cxn ang="0">
                  <a:pos x="1" y="1"/>
                </a:cxn>
                <a:cxn ang="0">
                  <a:pos x="1" y="2"/>
                </a:cxn>
                <a:cxn ang="0">
                  <a:pos x="2" y="2"/>
                </a:cxn>
                <a:cxn ang="0">
                  <a:pos x="2" y="1"/>
                </a:cxn>
                <a:cxn ang="0">
                  <a:pos x="1" y="1"/>
                </a:cxn>
                <a:cxn ang="0">
                  <a:pos x="2" y="1"/>
                </a:cxn>
                <a:cxn ang="0">
                  <a:pos x="1" y="0"/>
                </a:cxn>
                <a:cxn ang="0">
                  <a:pos x="1" y="0"/>
                </a:cxn>
                <a:cxn ang="0">
                  <a:pos x="1" y="1"/>
                </a:cxn>
                <a:cxn ang="0">
                  <a:pos x="1" y="1"/>
                </a:cxn>
                <a:cxn ang="0">
                  <a:pos x="1" y="1"/>
                </a:cxn>
                <a:cxn ang="0">
                  <a:pos x="0" y="1"/>
                </a:cxn>
                <a:cxn ang="0">
                  <a:pos x="1" y="2"/>
                </a:cxn>
                <a:cxn ang="0">
                  <a:pos x="1" y="1"/>
                </a:cxn>
                <a:cxn ang="0">
                  <a:pos x="1" y="1"/>
                </a:cxn>
                <a:cxn ang="0">
                  <a:pos x="1" y="1"/>
                </a:cxn>
                <a:cxn ang="0">
                  <a:pos x="1" y="1"/>
                </a:cxn>
                <a:cxn ang="0">
                  <a:pos x="1" y="1"/>
                </a:cxn>
                <a:cxn ang="0">
                  <a:pos x="1" y="1"/>
                </a:cxn>
                <a:cxn ang="0">
                  <a:pos x="1" y="0"/>
                </a:cxn>
                <a:cxn ang="0">
                  <a:pos x="1" y="0"/>
                </a:cxn>
                <a:cxn ang="0">
                  <a:pos x="2" y="1"/>
                </a:cxn>
                <a:cxn ang="0">
                  <a:pos x="2" y="1"/>
                </a:cxn>
                <a:cxn ang="0">
                  <a:pos x="1" y="1"/>
                </a:cxn>
                <a:cxn ang="0">
                  <a:pos x="2" y="2"/>
                </a:cxn>
                <a:cxn ang="0">
                  <a:pos x="1" y="1"/>
                </a:cxn>
                <a:cxn ang="0">
                  <a:pos x="1" y="1"/>
                </a:cxn>
                <a:cxn ang="0">
                  <a:pos x="1" y="1"/>
                </a:cxn>
                <a:cxn ang="0">
                  <a:pos x="0" y="2"/>
                </a:cxn>
                <a:cxn ang="0">
                  <a:pos x="1" y="2"/>
                </a:cxn>
              </a:cxnLst>
              <a:rect l="0" t="0" r="r" b="b"/>
              <a:pathLst>
                <a:path w="2" h="2">
                  <a:moveTo>
                    <a:pt x="1" y="2"/>
                  </a:move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1" y="2"/>
                    <a:pt x="1" y="2"/>
                    <a:pt x="1"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3" name="Freeform 1635"/>
            <p:cNvSpPr>
              <a:spLocks/>
            </p:cNvSpPr>
            <p:nvPr userDrawn="1"/>
          </p:nvSpPr>
          <p:spPr bwMode="auto">
            <a:xfrm>
              <a:off x="343" y="357"/>
              <a:ext cx="68" cy="72"/>
            </a:xfrm>
            <a:custGeom>
              <a:avLst/>
              <a:gdLst/>
              <a:ahLst/>
              <a:cxnLst>
                <a:cxn ang="0">
                  <a:pos x="22" y="0"/>
                </a:cxn>
                <a:cxn ang="0">
                  <a:pos x="15" y="3"/>
                </a:cxn>
                <a:cxn ang="0">
                  <a:pos x="16" y="4"/>
                </a:cxn>
                <a:cxn ang="0">
                  <a:pos x="14" y="4"/>
                </a:cxn>
                <a:cxn ang="0">
                  <a:pos x="12" y="4"/>
                </a:cxn>
                <a:cxn ang="0">
                  <a:pos x="10" y="2"/>
                </a:cxn>
                <a:cxn ang="0">
                  <a:pos x="5" y="5"/>
                </a:cxn>
                <a:cxn ang="0">
                  <a:pos x="2" y="7"/>
                </a:cxn>
                <a:cxn ang="0">
                  <a:pos x="1" y="9"/>
                </a:cxn>
                <a:cxn ang="0">
                  <a:pos x="1" y="12"/>
                </a:cxn>
                <a:cxn ang="0">
                  <a:pos x="0" y="14"/>
                </a:cxn>
                <a:cxn ang="0">
                  <a:pos x="1" y="19"/>
                </a:cxn>
                <a:cxn ang="0">
                  <a:pos x="5" y="22"/>
                </a:cxn>
                <a:cxn ang="0">
                  <a:pos x="9" y="21"/>
                </a:cxn>
                <a:cxn ang="0">
                  <a:pos x="11" y="20"/>
                </a:cxn>
                <a:cxn ang="0">
                  <a:pos x="13" y="19"/>
                </a:cxn>
                <a:cxn ang="0">
                  <a:pos x="14" y="20"/>
                </a:cxn>
                <a:cxn ang="0">
                  <a:pos x="15" y="19"/>
                </a:cxn>
                <a:cxn ang="0">
                  <a:pos x="17" y="21"/>
                </a:cxn>
                <a:cxn ang="0">
                  <a:pos x="20" y="23"/>
                </a:cxn>
                <a:cxn ang="0">
                  <a:pos x="21" y="27"/>
                </a:cxn>
                <a:cxn ang="0">
                  <a:pos x="23" y="30"/>
                </a:cxn>
                <a:cxn ang="0">
                  <a:pos x="26" y="33"/>
                </a:cxn>
                <a:cxn ang="0">
                  <a:pos x="31" y="27"/>
                </a:cxn>
                <a:cxn ang="0">
                  <a:pos x="32" y="25"/>
                </a:cxn>
                <a:cxn ang="0">
                  <a:pos x="32" y="23"/>
                </a:cxn>
                <a:cxn ang="0">
                  <a:pos x="33" y="19"/>
                </a:cxn>
                <a:cxn ang="0">
                  <a:pos x="31" y="16"/>
                </a:cxn>
                <a:cxn ang="0">
                  <a:pos x="32" y="13"/>
                </a:cxn>
                <a:cxn ang="0">
                  <a:pos x="33" y="5"/>
                </a:cxn>
                <a:cxn ang="0">
                  <a:pos x="30" y="8"/>
                </a:cxn>
                <a:cxn ang="0">
                  <a:pos x="26" y="5"/>
                </a:cxn>
                <a:cxn ang="0">
                  <a:pos x="21" y="1"/>
                </a:cxn>
                <a:cxn ang="0">
                  <a:pos x="23" y="2"/>
                </a:cxn>
                <a:cxn ang="0">
                  <a:pos x="23" y="1"/>
                </a:cxn>
                <a:cxn ang="0">
                  <a:pos x="22" y="0"/>
                </a:cxn>
              </a:cxnLst>
              <a:rect l="0" t="0" r="r" b="b"/>
              <a:pathLst>
                <a:path w="34" h="36">
                  <a:moveTo>
                    <a:pt x="22" y="0"/>
                  </a:moveTo>
                  <a:cubicBezTo>
                    <a:pt x="21" y="1"/>
                    <a:pt x="17" y="2"/>
                    <a:pt x="15" y="3"/>
                  </a:cubicBezTo>
                  <a:cubicBezTo>
                    <a:pt x="16" y="4"/>
                    <a:pt x="16" y="4"/>
                    <a:pt x="16" y="4"/>
                  </a:cubicBezTo>
                  <a:cubicBezTo>
                    <a:pt x="15" y="5"/>
                    <a:pt x="15" y="4"/>
                    <a:pt x="14" y="4"/>
                  </a:cubicBezTo>
                  <a:cubicBezTo>
                    <a:pt x="13" y="5"/>
                    <a:pt x="13" y="4"/>
                    <a:pt x="12" y="4"/>
                  </a:cubicBezTo>
                  <a:cubicBezTo>
                    <a:pt x="10" y="5"/>
                    <a:pt x="11" y="4"/>
                    <a:pt x="10" y="2"/>
                  </a:cubicBezTo>
                  <a:cubicBezTo>
                    <a:pt x="8" y="3"/>
                    <a:pt x="6" y="4"/>
                    <a:pt x="5" y="5"/>
                  </a:cubicBezTo>
                  <a:cubicBezTo>
                    <a:pt x="4" y="6"/>
                    <a:pt x="2" y="6"/>
                    <a:pt x="2" y="7"/>
                  </a:cubicBezTo>
                  <a:cubicBezTo>
                    <a:pt x="2" y="8"/>
                    <a:pt x="2" y="8"/>
                    <a:pt x="1" y="9"/>
                  </a:cubicBezTo>
                  <a:cubicBezTo>
                    <a:pt x="1" y="10"/>
                    <a:pt x="1" y="10"/>
                    <a:pt x="1" y="12"/>
                  </a:cubicBezTo>
                  <a:cubicBezTo>
                    <a:pt x="0" y="12"/>
                    <a:pt x="0" y="13"/>
                    <a:pt x="0" y="14"/>
                  </a:cubicBezTo>
                  <a:cubicBezTo>
                    <a:pt x="0" y="16"/>
                    <a:pt x="2" y="17"/>
                    <a:pt x="1" y="19"/>
                  </a:cubicBezTo>
                  <a:cubicBezTo>
                    <a:pt x="2" y="20"/>
                    <a:pt x="3" y="21"/>
                    <a:pt x="5" y="22"/>
                  </a:cubicBezTo>
                  <a:cubicBezTo>
                    <a:pt x="6" y="22"/>
                    <a:pt x="7" y="22"/>
                    <a:pt x="9" y="21"/>
                  </a:cubicBezTo>
                  <a:cubicBezTo>
                    <a:pt x="10" y="21"/>
                    <a:pt x="10" y="21"/>
                    <a:pt x="11" y="20"/>
                  </a:cubicBezTo>
                  <a:cubicBezTo>
                    <a:pt x="12" y="20"/>
                    <a:pt x="12" y="19"/>
                    <a:pt x="13" y="19"/>
                  </a:cubicBezTo>
                  <a:cubicBezTo>
                    <a:pt x="14" y="19"/>
                    <a:pt x="14" y="20"/>
                    <a:pt x="14" y="20"/>
                  </a:cubicBezTo>
                  <a:cubicBezTo>
                    <a:pt x="15" y="19"/>
                    <a:pt x="15" y="19"/>
                    <a:pt x="15" y="19"/>
                  </a:cubicBezTo>
                  <a:cubicBezTo>
                    <a:pt x="16" y="20"/>
                    <a:pt x="17" y="20"/>
                    <a:pt x="17" y="21"/>
                  </a:cubicBezTo>
                  <a:cubicBezTo>
                    <a:pt x="17" y="22"/>
                    <a:pt x="19" y="23"/>
                    <a:pt x="20" y="23"/>
                  </a:cubicBezTo>
                  <a:cubicBezTo>
                    <a:pt x="21" y="25"/>
                    <a:pt x="20" y="25"/>
                    <a:pt x="21" y="27"/>
                  </a:cubicBezTo>
                  <a:cubicBezTo>
                    <a:pt x="21" y="28"/>
                    <a:pt x="22" y="29"/>
                    <a:pt x="23" y="30"/>
                  </a:cubicBezTo>
                  <a:cubicBezTo>
                    <a:pt x="24" y="31"/>
                    <a:pt x="26" y="33"/>
                    <a:pt x="26" y="33"/>
                  </a:cubicBezTo>
                  <a:cubicBezTo>
                    <a:pt x="28" y="36"/>
                    <a:pt x="31" y="29"/>
                    <a:pt x="31" y="27"/>
                  </a:cubicBezTo>
                  <a:cubicBezTo>
                    <a:pt x="31" y="27"/>
                    <a:pt x="32" y="26"/>
                    <a:pt x="32" y="25"/>
                  </a:cubicBezTo>
                  <a:cubicBezTo>
                    <a:pt x="32" y="24"/>
                    <a:pt x="31" y="24"/>
                    <a:pt x="32" y="23"/>
                  </a:cubicBezTo>
                  <a:cubicBezTo>
                    <a:pt x="32" y="22"/>
                    <a:pt x="34" y="20"/>
                    <a:pt x="33" y="19"/>
                  </a:cubicBezTo>
                  <a:cubicBezTo>
                    <a:pt x="32" y="18"/>
                    <a:pt x="31" y="17"/>
                    <a:pt x="31" y="16"/>
                  </a:cubicBezTo>
                  <a:cubicBezTo>
                    <a:pt x="31" y="15"/>
                    <a:pt x="32" y="14"/>
                    <a:pt x="32" y="13"/>
                  </a:cubicBezTo>
                  <a:cubicBezTo>
                    <a:pt x="33" y="10"/>
                    <a:pt x="34" y="8"/>
                    <a:pt x="33" y="5"/>
                  </a:cubicBezTo>
                  <a:cubicBezTo>
                    <a:pt x="33" y="6"/>
                    <a:pt x="31" y="8"/>
                    <a:pt x="30" y="8"/>
                  </a:cubicBezTo>
                  <a:cubicBezTo>
                    <a:pt x="30" y="6"/>
                    <a:pt x="27" y="6"/>
                    <a:pt x="26" y="5"/>
                  </a:cubicBezTo>
                  <a:cubicBezTo>
                    <a:pt x="25" y="4"/>
                    <a:pt x="22" y="3"/>
                    <a:pt x="21" y="1"/>
                  </a:cubicBezTo>
                  <a:cubicBezTo>
                    <a:pt x="22" y="2"/>
                    <a:pt x="22" y="2"/>
                    <a:pt x="23" y="2"/>
                  </a:cubicBezTo>
                  <a:cubicBezTo>
                    <a:pt x="23" y="1"/>
                    <a:pt x="23" y="1"/>
                    <a:pt x="23" y="1"/>
                  </a:cubicBezTo>
                  <a:cubicBezTo>
                    <a:pt x="23" y="0"/>
                    <a:pt x="23" y="0"/>
                    <a:pt x="22"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4" name="Freeform 1636"/>
            <p:cNvSpPr>
              <a:spLocks/>
            </p:cNvSpPr>
            <p:nvPr userDrawn="1"/>
          </p:nvSpPr>
          <p:spPr bwMode="auto">
            <a:xfrm>
              <a:off x="341" y="260"/>
              <a:ext cx="108" cy="111"/>
            </a:xfrm>
            <a:custGeom>
              <a:avLst/>
              <a:gdLst/>
              <a:ahLst/>
              <a:cxnLst>
                <a:cxn ang="0">
                  <a:pos x="34" y="44"/>
                </a:cxn>
                <a:cxn ang="0">
                  <a:pos x="40" y="42"/>
                </a:cxn>
                <a:cxn ang="0">
                  <a:pos x="46" y="38"/>
                </a:cxn>
                <a:cxn ang="0">
                  <a:pos x="49" y="37"/>
                </a:cxn>
                <a:cxn ang="0">
                  <a:pos x="51" y="38"/>
                </a:cxn>
                <a:cxn ang="0">
                  <a:pos x="52" y="33"/>
                </a:cxn>
                <a:cxn ang="0">
                  <a:pos x="50" y="25"/>
                </a:cxn>
                <a:cxn ang="0">
                  <a:pos x="48" y="23"/>
                </a:cxn>
                <a:cxn ang="0">
                  <a:pos x="46" y="15"/>
                </a:cxn>
                <a:cxn ang="0">
                  <a:pos x="42" y="13"/>
                </a:cxn>
                <a:cxn ang="0">
                  <a:pos x="37" y="6"/>
                </a:cxn>
                <a:cxn ang="0">
                  <a:pos x="45" y="11"/>
                </a:cxn>
                <a:cxn ang="0">
                  <a:pos x="38" y="6"/>
                </a:cxn>
                <a:cxn ang="0">
                  <a:pos x="29" y="0"/>
                </a:cxn>
                <a:cxn ang="0">
                  <a:pos x="26" y="4"/>
                </a:cxn>
                <a:cxn ang="0">
                  <a:pos x="28" y="6"/>
                </a:cxn>
                <a:cxn ang="0">
                  <a:pos x="22" y="7"/>
                </a:cxn>
                <a:cxn ang="0">
                  <a:pos x="20" y="6"/>
                </a:cxn>
                <a:cxn ang="0">
                  <a:pos x="16" y="6"/>
                </a:cxn>
                <a:cxn ang="0">
                  <a:pos x="18" y="8"/>
                </a:cxn>
                <a:cxn ang="0">
                  <a:pos x="20" y="13"/>
                </a:cxn>
                <a:cxn ang="0">
                  <a:pos x="18" y="14"/>
                </a:cxn>
                <a:cxn ang="0">
                  <a:pos x="22" y="19"/>
                </a:cxn>
                <a:cxn ang="0">
                  <a:pos x="15" y="18"/>
                </a:cxn>
                <a:cxn ang="0">
                  <a:pos x="15" y="21"/>
                </a:cxn>
                <a:cxn ang="0">
                  <a:pos x="12" y="22"/>
                </a:cxn>
                <a:cxn ang="0">
                  <a:pos x="13" y="27"/>
                </a:cxn>
                <a:cxn ang="0">
                  <a:pos x="7" y="23"/>
                </a:cxn>
                <a:cxn ang="0">
                  <a:pos x="5" y="23"/>
                </a:cxn>
                <a:cxn ang="0">
                  <a:pos x="3" y="27"/>
                </a:cxn>
                <a:cxn ang="0">
                  <a:pos x="3" y="27"/>
                </a:cxn>
                <a:cxn ang="0">
                  <a:pos x="6" y="37"/>
                </a:cxn>
                <a:cxn ang="0">
                  <a:pos x="6" y="29"/>
                </a:cxn>
                <a:cxn ang="0">
                  <a:pos x="10" y="33"/>
                </a:cxn>
                <a:cxn ang="0">
                  <a:pos x="7" y="38"/>
                </a:cxn>
                <a:cxn ang="0">
                  <a:pos x="4" y="41"/>
                </a:cxn>
                <a:cxn ang="0">
                  <a:pos x="1" y="46"/>
                </a:cxn>
                <a:cxn ang="0">
                  <a:pos x="1" y="50"/>
                </a:cxn>
                <a:cxn ang="0">
                  <a:pos x="5" y="50"/>
                </a:cxn>
                <a:cxn ang="0">
                  <a:pos x="13" y="48"/>
                </a:cxn>
                <a:cxn ang="0">
                  <a:pos x="10" y="45"/>
                </a:cxn>
                <a:cxn ang="0">
                  <a:pos x="17" y="47"/>
                </a:cxn>
                <a:cxn ang="0">
                  <a:pos x="17" y="44"/>
                </a:cxn>
                <a:cxn ang="0">
                  <a:pos x="18" y="45"/>
                </a:cxn>
                <a:cxn ang="0">
                  <a:pos x="22" y="44"/>
                </a:cxn>
                <a:cxn ang="0">
                  <a:pos x="29" y="52"/>
                </a:cxn>
                <a:cxn ang="0">
                  <a:pos x="34" y="45"/>
                </a:cxn>
                <a:cxn ang="0">
                  <a:pos x="29" y="45"/>
                </a:cxn>
              </a:cxnLst>
              <a:rect l="0" t="0" r="r" b="b"/>
              <a:pathLst>
                <a:path w="54" h="55">
                  <a:moveTo>
                    <a:pt x="29" y="44"/>
                  </a:moveTo>
                  <a:cubicBezTo>
                    <a:pt x="30" y="44"/>
                    <a:pt x="31" y="45"/>
                    <a:pt x="32" y="45"/>
                  </a:cubicBezTo>
                  <a:cubicBezTo>
                    <a:pt x="32" y="45"/>
                    <a:pt x="33" y="45"/>
                    <a:pt x="33" y="45"/>
                  </a:cubicBezTo>
                  <a:cubicBezTo>
                    <a:pt x="34" y="44"/>
                    <a:pt x="34" y="45"/>
                    <a:pt x="34" y="44"/>
                  </a:cubicBezTo>
                  <a:cubicBezTo>
                    <a:pt x="35" y="44"/>
                    <a:pt x="36" y="43"/>
                    <a:pt x="38" y="42"/>
                  </a:cubicBezTo>
                  <a:cubicBezTo>
                    <a:pt x="38" y="42"/>
                    <a:pt x="39" y="43"/>
                    <a:pt x="40" y="42"/>
                  </a:cubicBezTo>
                  <a:cubicBezTo>
                    <a:pt x="39" y="43"/>
                    <a:pt x="39" y="43"/>
                    <a:pt x="39" y="43"/>
                  </a:cubicBezTo>
                  <a:cubicBezTo>
                    <a:pt x="40" y="43"/>
                    <a:pt x="41" y="43"/>
                    <a:pt x="40" y="42"/>
                  </a:cubicBezTo>
                  <a:cubicBezTo>
                    <a:pt x="41" y="43"/>
                    <a:pt x="42" y="44"/>
                    <a:pt x="43" y="45"/>
                  </a:cubicBezTo>
                  <a:cubicBezTo>
                    <a:pt x="44" y="46"/>
                    <a:pt x="45" y="48"/>
                    <a:pt x="45" y="46"/>
                  </a:cubicBezTo>
                  <a:cubicBezTo>
                    <a:pt x="46" y="44"/>
                    <a:pt x="44" y="43"/>
                    <a:pt x="45" y="42"/>
                  </a:cubicBezTo>
                  <a:cubicBezTo>
                    <a:pt x="46" y="41"/>
                    <a:pt x="46" y="39"/>
                    <a:pt x="46" y="38"/>
                  </a:cubicBezTo>
                  <a:cubicBezTo>
                    <a:pt x="46" y="38"/>
                    <a:pt x="46" y="38"/>
                    <a:pt x="46" y="38"/>
                  </a:cubicBezTo>
                  <a:cubicBezTo>
                    <a:pt x="46" y="37"/>
                    <a:pt x="46" y="37"/>
                    <a:pt x="46" y="37"/>
                  </a:cubicBezTo>
                  <a:cubicBezTo>
                    <a:pt x="47" y="37"/>
                    <a:pt x="48" y="37"/>
                    <a:pt x="49" y="39"/>
                  </a:cubicBezTo>
                  <a:cubicBezTo>
                    <a:pt x="49" y="38"/>
                    <a:pt x="49" y="38"/>
                    <a:pt x="49" y="37"/>
                  </a:cubicBezTo>
                  <a:cubicBezTo>
                    <a:pt x="51" y="38"/>
                    <a:pt x="51" y="39"/>
                    <a:pt x="51" y="41"/>
                  </a:cubicBezTo>
                  <a:cubicBezTo>
                    <a:pt x="52" y="41"/>
                    <a:pt x="54" y="43"/>
                    <a:pt x="53" y="41"/>
                  </a:cubicBezTo>
                  <a:cubicBezTo>
                    <a:pt x="53" y="40"/>
                    <a:pt x="52" y="41"/>
                    <a:pt x="52" y="40"/>
                  </a:cubicBezTo>
                  <a:cubicBezTo>
                    <a:pt x="51" y="40"/>
                    <a:pt x="51" y="39"/>
                    <a:pt x="51" y="38"/>
                  </a:cubicBezTo>
                  <a:cubicBezTo>
                    <a:pt x="52" y="38"/>
                    <a:pt x="53" y="38"/>
                    <a:pt x="53" y="39"/>
                  </a:cubicBezTo>
                  <a:cubicBezTo>
                    <a:pt x="53" y="37"/>
                    <a:pt x="54" y="36"/>
                    <a:pt x="52" y="35"/>
                  </a:cubicBezTo>
                  <a:cubicBezTo>
                    <a:pt x="52" y="34"/>
                    <a:pt x="50" y="34"/>
                    <a:pt x="52" y="32"/>
                  </a:cubicBezTo>
                  <a:cubicBezTo>
                    <a:pt x="52" y="33"/>
                    <a:pt x="52" y="33"/>
                    <a:pt x="52" y="33"/>
                  </a:cubicBezTo>
                  <a:cubicBezTo>
                    <a:pt x="52" y="31"/>
                    <a:pt x="52" y="31"/>
                    <a:pt x="53" y="30"/>
                  </a:cubicBezTo>
                  <a:cubicBezTo>
                    <a:pt x="53" y="29"/>
                    <a:pt x="52" y="27"/>
                    <a:pt x="52" y="26"/>
                  </a:cubicBezTo>
                  <a:cubicBezTo>
                    <a:pt x="51" y="26"/>
                    <a:pt x="51" y="26"/>
                    <a:pt x="51" y="26"/>
                  </a:cubicBezTo>
                  <a:cubicBezTo>
                    <a:pt x="51" y="25"/>
                    <a:pt x="50" y="25"/>
                    <a:pt x="50" y="25"/>
                  </a:cubicBezTo>
                  <a:cubicBezTo>
                    <a:pt x="49" y="24"/>
                    <a:pt x="49" y="24"/>
                    <a:pt x="49" y="23"/>
                  </a:cubicBezTo>
                  <a:cubicBezTo>
                    <a:pt x="49" y="23"/>
                    <a:pt x="49" y="23"/>
                    <a:pt x="49" y="24"/>
                  </a:cubicBezTo>
                  <a:cubicBezTo>
                    <a:pt x="47" y="24"/>
                    <a:pt x="48" y="23"/>
                    <a:pt x="47" y="22"/>
                  </a:cubicBezTo>
                  <a:cubicBezTo>
                    <a:pt x="47" y="22"/>
                    <a:pt x="48" y="22"/>
                    <a:pt x="48" y="23"/>
                  </a:cubicBezTo>
                  <a:cubicBezTo>
                    <a:pt x="48" y="20"/>
                    <a:pt x="50" y="22"/>
                    <a:pt x="51" y="23"/>
                  </a:cubicBezTo>
                  <a:cubicBezTo>
                    <a:pt x="51" y="22"/>
                    <a:pt x="50" y="22"/>
                    <a:pt x="49" y="21"/>
                  </a:cubicBezTo>
                  <a:cubicBezTo>
                    <a:pt x="48" y="21"/>
                    <a:pt x="48" y="19"/>
                    <a:pt x="48" y="18"/>
                  </a:cubicBezTo>
                  <a:cubicBezTo>
                    <a:pt x="49" y="18"/>
                    <a:pt x="46" y="15"/>
                    <a:pt x="46" y="15"/>
                  </a:cubicBezTo>
                  <a:cubicBezTo>
                    <a:pt x="45" y="14"/>
                    <a:pt x="42" y="12"/>
                    <a:pt x="43" y="13"/>
                  </a:cubicBezTo>
                  <a:cubicBezTo>
                    <a:pt x="42" y="13"/>
                    <a:pt x="42" y="13"/>
                    <a:pt x="42" y="13"/>
                  </a:cubicBezTo>
                  <a:cubicBezTo>
                    <a:pt x="42" y="13"/>
                    <a:pt x="42" y="13"/>
                    <a:pt x="42" y="13"/>
                  </a:cubicBezTo>
                  <a:cubicBezTo>
                    <a:pt x="42" y="13"/>
                    <a:pt x="42" y="13"/>
                    <a:pt x="42" y="13"/>
                  </a:cubicBezTo>
                  <a:cubicBezTo>
                    <a:pt x="42" y="13"/>
                    <a:pt x="39" y="11"/>
                    <a:pt x="39" y="10"/>
                  </a:cubicBezTo>
                  <a:cubicBezTo>
                    <a:pt x="39" y="10"/>
                    <a:pt x="39" y="9"/>
                    <a:pt x="39" y="8"/>
                  </a:cubicBezTo>
                  <a:cubicBezTo>
                    <a:pt x="40" y="9"/>
                    <a:pt x="40" y="9"/>
                    <a:pt x="40" y="9"/>
                  </a:cubicBezTo>
                  <a:cubicBezTo>
                    <a:pt x="40" y="8"/>
                    <a:pt x="38" y="7"/>
                    <a:pt x="37" y="6"/>
                  </a:cubicBezTo>
                  <a:cubicBezTo>
                    <a:pt x="38" y="7"/>
                    <a:pt x="38" y="7"/>
                    <a:pt x="38" y="7"/>
                  </a:cubicBezTo>
                  <a:cubicBezTo>
                    <a:pt x="38" y="6"/>
                    <a:pt x="37" y="6"/>
                    <a:pt x="37" y="5"/>
                  </a:cubicBezTo>
                  <a:cubicBezTo>
                    <a:pt x="38" y="6"/>
                    <a:pt x="40" y="7"/>
                    <a:pt x="41" y="8"/>
                  </a:cubicBezTo>
                  <a:cubicBezTo>
                    <a:pt x="42" y="9"/>
                    <a:pt x="44" y="10"/>
                    <a:pt x="45" y="11"/>
                  </a:cubicBezTo>
                  <a:cubicBezTo>
                    <a:pt x="44" y="10"/>
                    <a:pt x="42" y="8"/>
                    <a:pt x="41" y="8"/>
                  </a:cubicBezTo>
                  <a:cubicBezTo>
                    <a:pt x="40" y="7"/>
                    <a:pt x="39" y="7"/>
                    <a:pt x="38" y="6"/>
                  </a:cubicBezTo>
                  <a:cubicBezTo>
                    <a:pt x="39" y="6"/>
                    <a:pt x="39" y="6"/>
                    <a:pt x="39" y="6"/>
                  </a:cubicBezTo>
                  <a:cubicBezTo>
                    <a:pt x="38" y="6"/>
                    <a:pt x="38" y="6"/>
                    <a:pt x="38" y="6"/>
                  </a:cubicBezTo>
                  <a:cubicBezTo>
                    <a:pt x="39" y="6"/>
                    <a:pt x="39" y="6"/>
                    <a:pt x="39" y="6"/>
                  </a:cubicBezTo>
                  <a:cubicBezTo>
                    <a:pt x="38" y="5"/>
                    <a:pt x="37" y="4"/>
                    <a:pt x="36" y="3"/>
                  </a:cubicBezTo>
                  <a:cubicBezTo>
                    <a:pt x="35" y="3"/>
                    <a:pt x="35" y="3"/>
                    <a:pt x="34" y="2"/>
                  </a:cubicBezTo>
                  <a:cubicBezTo>
                    <a:pt x="33" y="2"/>
                    <a:pt x="30" y="0"/>
                    <a:pt x="29" y="0"/>
                  </a:cubicBezTo>
                  <a:cubicBezTo>
                    <a:pt x="28" y="1"/>
                    <a:pt x="30" y="2"/>
                    <a:pt x="31" y="2"/>
                  </a:cubicBezTo>
                  <a:cubicBezTo>
                    <a:pt x="30" y="2"/>
                    <a:pt x="30" y="2"/>
                    <a:pt x="29" y="2"/>
                  </a:cubicBezTo>
                  <a:cubicBezTo>
                    <a:pt x="32" y="3"/>
                    <a:pt x="28" y="2"/>
                    <a:pt x="29" y="3"/>
                  </a:cubicBezTo>
                  <a:cubicBezTo>
                    <a:pt x="28" y="3"/>
                    <a:pt x="27" y="3"/>
                    <a:pt x="26" y="4"/>
                  </a:cubicBezTo>
                  <a:cubicBezTo>
                    <a:pt x="26" y="4"/>
                    <a:pt x="27" y="4"/>
                    <a:pt x="28" y="5"/>
                  </a:cubicBezTo>
                  <a:cubicBezTo>
                    <a:pt x="27" y="5"/>
                    <a:pt x="27" y="5"/>
                    <a:pt x="27" y="5"/>
                  </a:cubicBezTo>
                  <a:cubicBezTo>
                    <a:pt x="27" y="5"/>
                    <a:pt x="27" y="5"/>
                    <a:pt x="27" y="5"/>
                  </a:cubicBezTo>
                  <a:cubicBezTo>
                    <a:pt x="27" y="6"/>
                    <a:pt x="27" y="6"/>
                    <a:pt x="28" y="6"/>
                  </a:cubicBezTo>
                  <a:cubicBezTo>
                    <a:pt x="26" y="6"/>
                    <a:pt x="25" y="4"/>
                    <a:pt x="24" y="6"/>
                  </a:cubicBezTo>
                  <a:cubicBezTo>
                    <a:pt x="25" y="6"/>
                    <a:pt x="25" y="6"/>
                    <a:pt x="25" y="6"/>
                  </a:cubicBezTo>
                  <a:cubicBezTo>
                    <a:pt x="24" y="7"/>
                    <a:pt x="23" y="6"/>
                    <a:pt x="23" y="7"/>
                  </a:cubicBezTo>
                  <a:cubicBezTo>
                    <a:pt x="23" y="7"/>
                    <a:pt x="22" y="7"/>
                    <a:pt x="22" y="7"/>
                  </a:cubicBezTo>
                  <a:cubicBezTo>
                    <a:pt x="22" y="7"/>
                    <a:pt x="22" y="7"/>
                    <a:pt x="23" y="7"/>
                  </a:cubicBezTo>
                  <a:cubicBezTo>
                    <a:pt x="22" y="7"/>
                    <a:pt x="22" y="7"/>
                    <a:pt x="22" y="7"/>
                  </a:cubicBezTo>
                  <a:cubicBezTo>
                    <a:pt x="23" y="8"/>
                    <a:pt x="22" y="8"/>
                    <a:pt x="22" y="9"/>
                  </a:cubicBezTo>
                  <a:cubicBezTo>
                    <a:pt x="22" y="8"/>
                    <a:pt x="21" y="6"/>
                    <a:pt x="20" y="6"/>
                  </a:cubicBezTo>
                  <a:cubicBezTo>
                    <a:pt x="19" y="5"/>
                    <a:pt x="18" y="5"/>
                    <a:pt x="19" y="6"/>
                  </a:cubicBezTo>
                  <a:cubicBezTo>
                    <a:pt x="18" y="6"/>
                    <a:pt x="18" y="6"/>
                    <a:pt x="18" y="6"/>
                  </a:cubicBezTo>
                  <a:cubicBezTo>
                    <a:pt x="17" y="6"/>
                    <a:pt x="18" y="6"/>
                    <a:pt x="17" y="6"/>
                  </a:cubicBezTo>
                  <a:cubicBezTo>
                    <a:pt x="17" y="6"/>
                    <a:pt x="17" y="6"/>
                    <a:pt x="16" y="6"/>
                  </a:cubicBezTo>
                  <a:cubicBezTo>
                    <a:pt x="17" y="6"/>
                    <a:pt x="17" y="7"/>
                    <a:pt x="18" y="7"/>
                  </a:cubicBezTo>
                  <a:cubicBezTo>
                    <a:pt x="17" y="7"/>
                    <a:pt x="17" y="7"/>
                    <a:pt x="17" y="7"/>
                  </a:cubicBezTo>
                  <a:cubicBezTo>
                    <a:pt x="18" y="8"/>
                    <a:pt x="18" y="8"/>
                    <a:pt x="18" y="8"/>
                  </a:cubicBezTo>
                  <a:cubicBezTo>
                    <a:pt x="18" y="8"/>
                    <a:pt x="18" y="8"/>
                    <a:pt x="18" y="8"/>
                  </a:cubicBezTo>
                  <a:cubicBezTo>
                    <a:pt x="17" y="8"/>
                    <a:pt x="17" y="8"/>
                    <a:pt x="17" y="8"/>
                  </a:cubicBezTo>
                  <a:cubicBezTo>
                    <a:pt x="17" y="9"/>
                    <a:pt x="17" y="10"/>
                    <a:pt x="18" y="11"/>
                  </a:cubicBezTo>
                  <a:cubicBezTo>
                    <a:pt x="18" y="11"/>
                    <a:pt x="18" y="12"/>
                    <a:pt x="17" y="12"/>
                  </a:cubicBezTo>
                  <a:cubicBezTo>
                    <a:pt x="18" y="13"/>
                    <a:pt x="19" y="13"/>
                    <a:pt x="20" y="13"/>
                  </a:cubicBezTo>
                  <a:cubicBezTo>
                    <a:pt x="19" y="13"/>
                    <a:pt x="19" y="13"/>
                    <a:pt x="19" y="13"/>
                  </a:cubicBezTo>
                  <a:cubicBezTo>
                    <a:pt x="19" y="13"/>
                    <a:pt x="18" y="13"/>
                    <a:pt x="18" y="13"/>
                  </a:cubicBezTo>
                  <a:cubicBezTo>
                    <a:pt x="18" y="14"/>
                    <a:pt x="18" y="14"/>
                    <a:pt x="18" y="14"/>
                  </a:cubicBezTo>
                  <a:cubicBezTo>
                    <a:pt x="18" y="14"/>
                    <a:pt x="18" y="14"/>
                    <a:pt x="18" y="14"/>
                  </a:cubicBezTo>
                  <a:cubicBezTo>
                    <a:pt x="18" y="14"/>
                    <a:pt x="18" y="14"/>
                    <a:pt x="19" y="14"/>
                  </a:cubicBezTo>
                  <a:cubicBezTo>
                    <a:pt x="18" y="15"/>
                    <a:pt x="18" y="14"/>
                    <a:pt x="17" y="14"/>
                  </a:cubicBezTo>
                  <a:cubicBezTo>
                    <a:pt x="18" y="14"/>
                    <a:pt x="19" y="17"/>
                    <a:pt x="20" y="16"/>
                  </a:cubicBezTo>
                  <a:cubicBezTo>
                    <a:pt x="21" y="17"/>
                    <a:pt x="22" y="18"/>
                    <a:pt x="22" y="19"/>
                  </a:cubicBezTo>
                  <a:cubicBezTo>
                    <a:pt x="21" y="19"/>
                    <a:pt x="21" y="19"/>
                    <a:pt x="21" y="19"/>
                  </a:cubicBezTo>
                  <a:cubicBezTo>
                    <a:pt x="21" y="17"/>
                    <a:pt x="17" y="14"/>
                    <a:pt x="15" y="14"/>
                  </a:cubicBezTo>
                  <a:cubicBezTo>
                    <a:pt x="15" y="16"/>
                    <a:pt x="18" y="17"/>
                    <a:pt x="19" y="18"/>
                  </a:cubicBezTo>
                  <a:cubicBezTo>
                    <a:pt x="18" y="18"/>
                    <a:pt x="16" y="18"/>
                    <a:pt x="15" y="18"/>
                  </a:cubicBezTo>
                  <a:cubicBezTo>
                    <a:pt x="16" y="19"/>
                    <a:pt x="17" y="19"/>
                    <a:pt x="17" y="20"/>
                  </a:cubicBezTo>
                  <a:cubicBezTo>
                    <a:pt x="17" y="20"/>
                    <a:pt x="17" y="20"/>
                    <a:pt x="17" y="20"/>
                  </a:cubicBezTo>
                  <a:cubicBezTo>
                    <a:pt x="16" y="19"/>
                    <a:pt x="16" y="19"/>
                    <a:pt x="16" y="19"/>
                  </a:cubicBezTo>
                  <a:cubicBezTo>
                    <a:pt x="16" y="20"/>
                    <a:pt x="16" y="20"/>
                    <a:pt x="15" y="21"/>
                  </a:cubicBezTo>
                  <a:cubicBezTo>
                    <a:pt x="15" y="20"/>
                    <a:pt x="15" y="20"/>
                    <a:pt x="15" y="20"/>
                  </a:cubicBezTo>
                  <a:cubicBezTo>
                    <a:pt x="14" y="21"/>
                    <a:pt x="14" y="23"/>
                    <a:pt x="13" y="23"/>
                  </a:cubicBezTo>
                  <a:cubicBezTo>
                    <a:pt x="13" y="22"/>
                    <a:pt x="13" y="22"/>
                    <a:pt x="13" y="22"/>
                  </a:cubicBezTo>
                  <a:cubicBezTo>
                    <a:pt x="13" y="22"/>
                    <a:pt x="12" y="22"/>
                    <a:pt x="12" y="22"/>
                  </a:cubicBezTo>
                  <a:cubicBezTo>
                    <a:pt x="12" y="23"/>
                    <a:pt x="13" y="23"/>
                    <a:pt x="13" y="24"/>
                  </a:cubicBezTo>
                  <a:cubicBezTo>
                    <a:pt x="12" y="24"/>
                    <a:pt x="12" y="26"/>
                    <a:pt x="13" y="26"/>
                  </a:cubicBezTo>
                  <a:cubicBezTo>
                    <a:pt x="13" y="26"/>
                    <a:pt x="12" y="26"/>
                    <a:pt x="12" y="26"/>
                  </a:cubicBezTo>
                  <a:cubicBezTo>
                    <a:pt x="12" y="26"/>
                    <a:pt x="12" y="27"/>
                    <a:pt x="13" y="27"/>
                  </a:cubicBezTo>
                  <a:cubicBezTo>
                    <a:pt x="11" y="28"/>
                    <a:pt x="10" y="26"/>
                    <a:pt x="9" y="25"/>
                  </a:cubicBezTo>
                  <a:cubicBezTo>
                    <a:pt x="10" y="26"/>
                    <a:pt x="13" y="25"/>
                    <a:pt x="12" y="24"/>
                  </a:cubicBezTo>
                  <a:cubicBezTo>
                    <a:pt x="10" y="23"/>
                    <a:pt x="7" y="23"/>
                    <a:pt x="6" y="23"/>
                  </a:cubicBezTo>
                  <a:cubicBezTo>
                    <a:pt x="7" y="23"/>
                    <a:pt x="6" y="23"/>
                    <a:pt x="7" y="23"/>
                  </a:cubicBezTo>
                  <a:cubicBezTo>
                    <a:pt x="6" y="23"/>
                    <a:pt x="5" y="23"/>
                    <a:pt x="5" y="23"/>
                  </a:cubicBezTo>
                  <a:cubicBezTo>
                    <a:pt x="5" y="23"/>
                    <a:pt x="5" y="23"/>
                    <a:pt x="5" y="23"/>
                  </a:cubicBezTo>
                  <a:cubicBezTo>
                    <a:pt x="5" y="24"/>
                    <a:pt x="5" y="24"/>
                    <a:pt x="5" y="24"/>
                  </a:cubicBezTo>
                  <a:cubicBezTo>
                    <a:pt x="5" y="23"/>
                    <a:pt x="5" y="23"/>
                    <a:pt x="5" y="23"/>
                  </a:cubicBezTo>
                  <a:cubicBezTo>
                    <a:pt x="4" y="24"/>
                    <a:pt x="2" y="26"/>
                    <a:pt x="3" y="26"/>
                  </a:cubicBezTo>
                  <a:cubicBezTo>
                    <a:pt x="3" y="27"/>
                    <a:pt x="3" y="27"/>
                    <a:pt x="3" y="27"/>
                  </a:cubicBezTo>
                  <a:cubicBezTo>
                    <a:pt x="3" y="26"/>
                    <a:pt x="3" y="26"/>
                    <a:pt x="3" y="26"/>
                  </a:cubicBezTo>
                  <a:cubicBezTo>
                    <a:pt x="3" y="27"/>
                    <a:pt x="3" y="27"/>
                    <a:pt x="3" y="27"/>
                  </a:cubicBezTo>
                  <a:cubicBezTo>
                    <a:pt x="2" y="26"/>
                    <a:pt x="2" y="26"/>
                    <a:pt x="2" y="26"/>
                  </a:cubicBezTo>
                  <a:cubicBezTo>
                    <a:pt x="2" y="27"/>
                    <a:pt x="2" y="27"/>
                    <a:pt x="2" y="27"/>
                  </a:cubicBezTo>
                  <a:cubicBezTo>
                    <a:pt x="2" y="28"/>
                    <a:pt x="2" y="28"/>
                    <a:pt x="2" y="28"/>
                  </a:cubicBezTo>
                  <a:cubicBezTo>
                    <a:pt x="2" y="28"/>
                    <a:pt x="2" y="28"/>
                    <a:pt x="3" y="27"/>
                  </a:cubicBezTo>
                  <a:cubicBezTo>
                    <a:pt x="2" y="29"/>
                    <a:pt x="3" y="31"/>
                    <a:pt x="2" y="33"/>
                  </a:cubicBezTo>
                  <a:cubicBezTo>
                    <a:pt x="2" y="34"/>
                    <a:pt x="1" y="36"/>
                    <a:pt x="3" y="36"/>
                  </a:cubicBezTo>
                  <a:cubicBezTo>
                    <a:pt x="2" y="38"/>
                    <a:pt x="4" y="36"/>
                    <a:pt x="4" y="35"/>
                  </a:cubicBezTo>
                  <a:cubicBezTo>
                    <a:pt x="5" y="36"/>
                    <a:pt x="6" y="37"/>
                    <a:pt x="6" y="37"/>
                  </a:cubicBezTo>
                  <a:cubicBezTo>
                    <a:pt x="7" y="38"/>
                    <a:pt x="8" y="36"/>
                    <a:pt x="7" y="35"/>
                  </a:cubicBezTo>
                  <a:cubicBezTo>
                    <a:pt x="7" y="35"/>
                    <a:pt x="8" y="34"/>
                    <a:pt x="7" y="34"/>
                  </a:cubicBezTo>
                  <a:cubicBezTo>
                    <a:pt x="7" y="33"/>
                    <a:pt x="6" y="33"/>
                    <a:pt x="6" y="33"/>
                  </a:cubicBezTo>
                  <a:cubicBezTo>
                    <a:pt x="6" y="32"/>
                    <a:pt x="7" y="29"/>
                    <a:pt x="6" y="29"/>
                  </a:cubicBezTo>
                  <a:cubicBezTo>
                    <a:pt x="5" y="29"/>
                    <a:pt x="7" y="28"/>
                    <a:pt x="7" y="28"/>
                  </a:cubicBezTo>
                  <a:cubicBezTo>
                    <a:pt x="8" y="27"/>
                    <a:pt x="7" y="31"/>
                    <a:pt x="7" y="31"/>
                  </a:cubicBezTo>
                  <a:cubicBezTo>
                    <a:pt x="8" y="34"/>
                    <a:pt x="10" y="31"/>
                    <a:pt x="12" y="31"/>
                  </a:cubicBezTo>
                  <a:cubicBezTo>
                    <a:pt x="12" y="32"/>
                    <a:pt x="9" y="33"/>
                    <a:pt x="10" y="33"/>
                  </a:cubicBezTo>
                  <a:cubicBezTo>
                    <a:pt x="10" y="34"/>
                    <a:pt x="11" y="35"/>
                    <a:pt x="10" y="35"/>
                  </a:cubicBezTo>
                  <a:cubicBezTo>
                    <a:pt x="9" y="34"/>
                    <a:pt x="10" y="37"/>
                    <a:pt x="10" y="37"/>
                  </a:cubicBezTo>
                  <a:cubicBezTo>
                    <a:pt x="10" y="37"/>
                    <a:pt x="8" y="39"/>
                    <a:pt x="7" y="39"/>
                  </a:cubicBezTo>
                  <a:cubicBezTo>
                    <a:pt x="7" y="38"/>
                    <a:pt x="7" y="38"/>
                    <a:pt x="7" y="38"/>
                  </a:cubicBezTo>
                  <a:cubicBezTo>
                    <a:pt x="7" y="39"/>
                    <a:pt x="6" y="39"/>
                    <a:pt x="6" y="39"/>
                  </a:cubicBezTo>
                  <a:cubicBezTo>
                    <a:pt x="5" y="39"/>
                    <a:pt x="6" y="38"/>
                    <a:pt x="5" y="37"/>
                  </a:cubicBezTo>
                  <a:cubicBezTo>
                    <a:pt x="3" y="38"/>
                    <a:pt x="5" y="39"/>
                    <a:pt x="5" y="40"/>
                  </a:cubicBezTo>
                  <a:cubicBezTo>
                    <a:pt x="4" y="40"/>
                    <a:pt x="4" y="41"/>
                    <a:pt x="4" y="41"/>
                  </a:cubicBezTo>
                  <a:cubicBezTo>
                    <a:pt x="4" y="41"/>
                    <a:pt x="4" y="41"/>
                    <a:pt x="4" y="41"/>
                  </a:cubicBezTo>
                  <a:cubicBezTo>
                    <a:pt x="4" y="42"/>
                    <a:pt x="3" y="45"/>
                    <a:pt x="2" y="45"/>
                  </a:cubicBezTo>
                  <a:cubicBezTo>
                    <a:pt x="2" y="45"/>
                    <a:pt x="2" y="45"/>
                    <a:pt x="2" y="45"/>
                  </a:cubicBezTo>
                  <a:cubicBezTo>
                    <a:pt x="2" y="45"/>
                    <a:pt x="1" y="46"/>
                    <a:pt x="1" y="46"/>
                  </a:cubicBezTo>
                  <a:cubicBezTo>
                    <a:pt x="1" y="46"/>
                    <a:pt x="2" y="46"/>
                    <a:pt x="2" y="46"/>
                  </a:cubicBezTo>
                  <a:cubicBezTo>
                    <a:pt x="3" y="46"/>
                    <a:pt x="3" y="47"/>
                    <a:pt x="3" y="47"/>
                  </a:cubicBezTo>
                  <a:cubicBezTo>
                    <a:pt x="4" y="49"/>
                    <a:pt x="4" y="48"/>
                    <a:pt x="3" y="49"/>
                  </a:cubicBezTo>
                  <a:cubicBezTo>
                    <a:pt x="1" y="50"/>
                    <a:pt x="1" y="49"/>
                    <a:pt x="1" y="50"/>
                  </a:cubicBezTo>
                  <a:cubicBezTo>
                    <a:pt x="0" y="51"/>
                    <a:pt x="1" y="53"/>
                    <a:pt x="2" y="54"/>
                  </a:cubicBezTo>
                  <a:cubicBezTo>
                    <a:pt x="3" y="53"/>
                    <a:pt x="3" y="54"/>
                    <a:pt x="4" y="53"/>
                  </a:cubicBezTo>
                  <a:cubicBezTo>
                    <a:pt x="5" y="52"/>
                    <a:pt x="5" y="52"/>
                    <a:pt x="6" y="51"/>
                  </a:cubicBezTo>
                  <a:cubicBezTo>
                    <a:pt x="5" y="51"/>
                    <a:pt x="5" y="51"/>
                    <a:pt x="5" y="50"/>
                  </a:cubicBezTo>
                  <a:cubicBezTo>
                    <a:pt x="6" y="48"/>
                    <a:pt x="6" y="48"/>
                    <a:pt x="6" y="48"/>
                  </a:cubicBezTo>
                  <a:cubicBezTo>
                    <a:pt x="8" y="46"/>
                    <a:pt x="8" y="46"/>
                    <a:pt x="8" y="46"/>
                  </a:cubicBezTo>
                  <a:cubicBezTo>
                    <a:pt x="9" y="46"/>
                    <a:pt x="10" y="47"/>
                    <a:pt x="11" y="47"/>
                  </a:cubicBezTo>
                  <a:cubicBezTo>
                    <a:pt x="12" y="47"/>
                    <a:pt x="13" y="47"/>
                    <a:pt x="13" y="48"/>
                  </a:cubicBezTo>
                  <a:cubicBezTo>
                    <a:pt x="13" y="48"/>
                    <a:pt x="13" y="47"/>
                    <a:pt x="13" y="47"/>
                  </a:cubicBezTo>
                  <a:cubicBezTo>
                    <a:pt x="13" y="47"/>
                    <a:pt x="13" y="47"/>
                    <a:pt x="14" y="47"/>
                  </a:cubicBezTo>
                  <a:cubicBezTo>
                    <a:pt x="13" y="47"/>
                    <a:pt x="8" y="45"/>
                    <a:pt x="10" y="44"/>
                  </a:cubicBezTo>
                  <a:cubicBezTo>
                    <a:pt x="10" y="45"/>
                    <a:pt x="10" y="45"/>
                    <a:pt x="10" y="45"/>
                  </a:cubicBezTo>
                  <a:cubicBezTo>
                    <a:pt x="10" y="44"/>
                    <a:pt x="10" y="44"/>
                    <a:pt x="10" y="44"/>
                  </a:cubicBezTo>
                  <a:cubicBezTo>
                    <a:pt x="11" y="45"/>
                    <a:pt x="12" y="45"/>
                    <a:pt x="14" y="45"/>
                  </a:cubicBezTo>
                  <a:cubicBezTo>
                    <a:pt x="14" y="46"/>
                    <a:pt x="14" y="47"/>
                    <a:pt x="15" y="47"/>
                  </a:cubicBezTo>
                  <a:cubicBezTo>
                    <a:pt x="16" y="47"/>
                    <a:pt x="16" y="47"/>
                    <a:pt x="17" y="47"/>
                  </a:cubicBezTo>
                  <a:cubicBezTo>
                    <a:pt x="17" y="46"/>
                    <a:pt x="17" y="46"/>
                    <a:pt x="17" y="46"/>
                  </a:cubicBezTo>
                  <a:cubicBezTo>
                    <a:pt x="17" y="46"/>
                    <a:pt x="17" y="46"/>
                    <a:pt x="17" y="46"/>
                  </a:cubicBezTo>
                  <a:cubicBezTo>
                    <a:pt x="16" y="46"/>
                    <a:pt x="16" y="46"/>
                    <a:pt x="15" y="45"/>
                  </a:cubicBezTo>
                  <a:cubicBezTo>
                    <a:pt x="16" y="45"/>
                    <a:pt x="16" y="45"/>
                    <a:pt x="17" y="44"/>
                  </a:cubicBezTo>
                  <a:cubicBezTo>
                    <a:pt x="17" y="45"/>
                    <a:pt x="17" y="45"/>
                    <a:pt x="17" y="45"/>
                  </a:cubicBezTo>
                  <a:cubicBezTo>
                    <a:pt x="17" y="44"/>
                    <a:pt x="17" y="44"/>
                    <a:pt x="18" y="44"/>
                  </a:cubicBezTo>
                  <a:cubicBezTo>
                    <a:pt x="18" y="44"/>
                    <a:pt x="17" y="44"/>
                    <a:pt x="17" y="45"/>
                  </a:cubicBezTo>
                  <a:cubicBezTo>
                    <a:pt x="18" y="45"/>
                    <a:pt x="18" y="45"/>
                    <a:pt x="18" y="45"/>
                  </a:cubicBezTo>
                  <a:cubicBezTo>
                    <a:pt x="18" y="46"/>
                    <a:pt x="18" y="46"/>
                    <a:pt x="18" y="46"/>
                  </a:cubicBezTo>
                  <a:cubicBezTo>
                    <a:pt x="18" y="46"/>
                    <a:pt x="18" y="46"/>
                    <a:pt x="18" y="46"/>
                  </a:cubicBezTo>
                  <a:cubicBezTo>
                    <a:pt x="18" y="46"/>
                    <a:pt x="18" y="46"/>
                    <a:pt x="18" y="46"/>
                  </a:cubicBezTo>
                  <a:cubicBezTo>
                    <a:pt x="20" y="46"/>
                    <a:pt x="21" y="45"/>
                    <a:pt x="22" y="44"/>
                  </a:cubicBezTo>
                  <a:cubicBezTo>
                    <a:pt x="22" y="45"/>
                    <a:pt x="23" y="46"/>
                    <a:pt x="23" y="46"/>
                  </a:cubicBezTo>
                  <a:cubicBezTo>
                    <a:pt x="23" y="47"/>
                    <a:pt x="23" y="48"/>
                    <a:pt x="23" y="48"/>
                  </a:cubicBezTo>
                  <a:cubicBezTo>
                    <a:pt x="24" y="48"/>
                    <a:pt x="24" y="49"/>
                    <a:pt x="24" y="49"/>
                  </a:cubicBezTo>
                  <a:cubicBezTo>
                    <a:pt x="26" y="49"/>
                    <a:pt x="28" y="52"/>
                    <a:pt x="29" y="52"/>
                  </a:cubicBezTo>
                  <a:cubicBezTo>
                    <a:pt x="31" y="54"/>
                    <a:pt x="31" y="55"/>
                    <a:pt x="33" y="53"/>
                  </a:cubicBezTo>
                  <a:cubicBezTo>
                    <a:pt x="33" y="52"/>
                    <a:pt x="36" y="49"/>
                    <a:pt x="35" y="48"/>
                  </a:cubicBezTo>
                  <a:cubicBezTo>
                    <a:pt x="35" y="48"/>
                    <a:pt x="36" y="47"/>
                    <a:pt x="36" y="46"/>
                  </a:cubicBezTo>
                  <a:cubicBezTo>
                    <a:pt x="35" y="45"/>
                    <a:pt x="34" y="46"/>
                    <a:pt x="34" y="45"/>
                  </a:cubicBezTo>
                  <a:cubicBezTo>
                    <a:pt x="33" y="46"/>
                    <a:pt x="33" y="47"/>
                    <a:pt x="32" y="47"/>
                  </a:cubicBezTo>
                  <a:cubicBezTo>
                    <a:pt x="32" y="46"/>
                    <a:pt x="32" y="46"/>
                    <a:pt x="31" y="46"/>
                  </a:cubicBezTo>
                  <a:cubicBezTo>
                    <a:pt x="31" y="47"/>
                    <a:pt x="31" y="47"/>
                    <a:pt x="31" y="47"/>
                  </a:cubicBezTo>
                  <a:cubicBezTo>
                    <a:pt x="31" y="46"/>
                    <a:pt x="30" y="46"/>
                    <a:pt x="29" y="45"/>
                  </a:cubicBezTo>
                  <a:cubicBezTo>
                    <a:pt x="29" y="44"/>
                    <a:pt x="29" y="44"/>
                    <a:pt x="29" y="44"/>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5" name="Freeform 1637"/>
            <p:cNvSpPr>
              <a:spLocks/>
            </p:cNvSpPr>
            <p:nvPr userDrawn="1"/>
          </p:nvSpPr>
          <p:spPr bwMode="auto">
            <a:xfrm>
              <a:off x="257" y="250"/>
              <a:ext cx="210" cy="211"/>
            </a:xfrm>
            <a:custGeom>
              <a:avLst/>
              <a:gdLst/>
              <a:ahLst/>
              <a:cxnLst>
                <a:cxn ang="0">
                  <a:pos x="36" y="4"/>
                </a:cxn>
                <a:cxn ang="0">
                  <a:pos x="36" y="3"/>
                </a:cxn>
                <a:cxn ang="0">
                  <a:pos x="0" y="52"/>
                </a:cxn>
                <a:cxn ang="0">
                  <a:pos x="3" y="70"/>
                </a:cxn>
                <a:cxn ang="0">
                  <a:pos x="53" y="105"/>
                </a:cxn>
                <a:cxn ang="0">
                  <a:pos x="70" y="102"/>
                </a:cxn>
                <a:cxn ang="0">
                  <a:pos x="105" y="52"/>
                </a:cxn>
                <a:cxn ang="0">
                  <a:pos x="102" y="35"/>
                </a:cxn>
                <a:cxn ang="0">
                  <a:pos x="53" y="0"/>
                </a:cxn>
                <a:cxn ang="0">
                  <a:pos x="36" y="3"/>
                </a:cxn>
                <a:cxn ang="0">
                  <a:pos x="36" y="4"/>
                </a:cxn>
                <a:cxn ang="0">
                  <a:pos x="36" y="5"/>
                </a:cxn>
                <a:cxn ang="0">
                  <a:pos x="53" y="2"/>
                </a:cxn>
                <a:cxn ang="0">
                  <a:pos x="100" y="36"/>
                </a:cxn>
                <a:cxn ang="0">
                  <a:pos x="103" y="52"/>
                </a:cxn>
                <a:cxn ang="0">
                  <a:pos x="70" y="100"/>
                </a:cxn>
                <a:cxn ang="0">
                  <a:pos x="53" y="102"/>
                </a:cxn>
                <a:cxn ang="0">
                  <a:pos x="6" y="69"/>
                </a:cxn>
                <a:cxn ang="0">
                  <a:pos x="3" y="52"/>
                </a:cxn>
                <a:cxn ang="0">
                  <a:pos x="36" y="5"/>
                </a:cxn>
                <a:cxn ang="0">
                  <a:pos x="36" y="4"/>
                </a:cxn>
              </a:cxnLst>
              <a:rect l="0" t="0" r="r" b="b"/>
              <a:pathLst>
                <a:path w="105" h="105">
                  <a:moveTo>
                    <a:pt x="36" y="4"/>
                  </a:moveTo>
                  <a:cubicBezTo>
                    <a:pt x="36" y="3"/>
                    <a:pt x="36" y="3"/>
                    <a:pt x="36" y="3"/>
                  </a:cubicBezTo>
                  <a:cubicBezTo>
                    <a:pt x="14" y="10"/>
                    <a:pt x="0" y="31"/>
                    <a:pt x="0" y="52"/>
                  </a:cubicBezTo>
                  <a:cubicBezTo>
                    <a:pt x="0" y="58"/>
                    <a:pt x="1" y="64"/>
                    <a:pt x="3" y="70"/>
                  </a:cubicBezTo>
                  <a:cubicBezTo>
                    <a:pt x="11" y="91"/>
                    <a:pt x="31" y="105"/>
                    <a:pt x="53" y="105"/>
                  </a:cubicBezTo>
                  <a:cubicBezTo>
                    <a:pt x="59" y="105"/>
                    <a:pt x="65" y="104"/>
                    <a:pt x="70" y="102"/>
                  </a:cubicBezTo>
                  <a:cubicBezTo>
                    <a:pt x="92" y="94"/>
                    <a:pt x="105" y="74"/>
                    <a:pt x="105" y="52"/>
                  </a:cubicBezTo>
                  <a:cubicBezTo>
                    <a:pt x="105" y="46"/>
                    <a:pt x="105" y="41"/>
                    <a:pt x="102" y="35"/>
                  </a:cubicBezTo>
                  <a:cubicBezTo>
                    <a:pt x="95" y="13"/>
                    <a:pt x="75" y="0"/>
                    <a:pt x="53" y="0"/>
                  </a:cubicBezTo>
                  <a:cubicBezTo>
                    <a:pt x="47" y="0"/>
                    <a:pt x="41" y="1"/>
                    <a:pt x="36" y="3"/>
                  </a:cubicBezTo>
                  <a:cubicBezTo>
                    <a:pt x="36" y="4"/>
                    <a:pt x="36" y="4"/>
                    <a:pt x="36" y="4"/>
                  </a:cubicBezTo>
                  <a:cubicBezTo>
                    <a:pt x="36" y="5"/>
                    <a:pt x="36" y="5"/>
                    <a:pt x="36" y="5"/>
                  </a:cubicBezTo>
                  <a:cubicBezTo>
                    <a:pt x="42" y="3"/>
                    <a:pt x="47" y="2"/>
                    <a:pt x="53" y="2"/>
                  </a:cubicBezTo>
                  <a:cubicBezTo>
                    <a:pt x="74" y="2"/>
                    <a:pt x="93" y="15"/>
                    <a:pt x="100" y="36"/>
                  </a:cubicBezTo>
                  <a:cubicBezTo>
                    <a:pt x="102" y="41"/>
                    <a:pt x="103" y="47"/>
                    <a:pt x="103" y="52"/>
                  </a:cubicBezTo>
                  <a:cubicBezTo>
                    <a:pt x="103" y="73"/>
                    <a:pt x="90" y="92"/>
                    <a:pt x="70" y="100"/>
                  </a:cubicBezTo>
                  <a:cubicBezTo>
                    <a:pt x="64" y="101"/>
                    <a:pt x="58" y="102"/>
                    <a:pt x="53" y="102"/>
                  </a:cubicBezTo>
                  <a:cubicBezTo>
                    <a:pt x="32" y="102"/>
                    <a:pt x="13" y="89"/>
                    <a:pt x="6" y="69"/>
                  </a:cubicBezTo>
                  <a:cubicBezTo>
                    <a:pt x="4" y="63"/>
                    <a:pt x="3" y="58"/>
                    <a:pt x="3" y="52"/>
                  </a:cubicBezTo>
                  <a:cubicBezTo>
                    <a:pt x="3" y="32"/>
                    <a:pt x="16" y="12"/>
                    <a:pt x="36" y="5"/>
                  </a:cubicBezTo>
                  <a:cubicBezTo>
                    <a:pt x="36" y="4"/>
                    <a:pt x="36" y="4"/>
                    <a:pt x="36" y="4"/>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6" name="Freeform 1638"/>
            <p:cNvSpPr>
              <a:spLocks/>
            </p:cNvSpPr>
            <p:nvPr userDrawn="1"/>
          </p:nvSpPr>
          <p:spPr bwMode="auto">
            <a:xfrm>
              <a:off x="257" y="248"/>
              <a:ext cx="212" cy="211"/>
            </a:xfrm>
            <a:custGeom>
              <a:avLst/>
              <a:gdLst/>
              <a:ahLst/>
              <a:cxnLst>
                <a:cxn ang="0">
                  <a:pos x="105" y="53"/>
                </a:cxn>
                <a:cxn ang="0">
                  <a:pos x="104" y="53"/>
                </a:cxn>
                <a:cxn ang="0">
                  <a:pos x="89" y="89"/>
                </a:cxn>
                <a:cxn ang="0">
                  <a:pos x="53" y="104"/>
                </a:cxn>
                <a:cxn ang="0">
                  <a:pos x="17" y="89"/>
                </a:cxn>
                <a:cxn ang="0">
                  <a:pos x="3" y="53"/>
                </a:cxn>
                <a:cxn ang="0">
                  <a:pos x="17" y="17"/>
                </a:cxn>
                <a:cxn ang="0">
                  <a:pos x="53" y="3"/>
                </a:cxn>
                <a:cxn ang="0">
                  <a:pos x="89" y="17"/>
                </a:cxn>
                <a:cxn ang="0">
                  <a:pos x="104" y="53"/>
                </a:cxn>
                <a:cxn ang="0">
                  <a:pos x="105" y="53"/>
                </a:cxn>
                <a:cxn ang="0">
                  <a:pos x="106" y="53"/>
                </a:cxn>
                <a:cxn ang="0">
                  <a:pos x="53" y="0"/>
                </a:cxn>
                <a:cxn ang="0">
                  <a:pos x="0" y="53"/>
                </a:cxn>
                <a:cxn ang="0">
                  <a:pos x="53" y="106"/>
                </a:cxn>
                <a:cxn ang="0">
                  <a:pos x="106" y="53"/>
                </a:cxn>
                <a:cxn ang="0">
                  <a:pos x="105" y="53"/>
                </a:cxn>
              </a:cxnLst>
              <a:rect l="0" t="0" r="r" b="b"/>
              <a:pathLst>
                <a:path w="106" h="106">
                  <a:moveTo>
                    <a:pt x="105" y="53"/>
                  </a:moveTo>
                  <a:cubicBezTo>
                    <a:pt x="104" y="53"/>
                    <a:pt x="104" y="53"/>
                    <a:pt x="104" y="53"/>
                  </a:cubicBezTo>
                  <a:cubicBezTo>
                    <a:pt x="104" y="67"/>
                    <a:pt x="98" y="80"/>
                    <a:pt x="89" y="89"/>
                  </a:cubicBezTo>
                  <a:cubicBezTo>
                    <a:pt x="80" y="98"/>
                    <a:pt x="67" y="104"/>
                    <a:pt x="53" y="104"/>
                  </a:cubicBezTo>
                  <a:cubicBezTo>
                    <a:pt x="39" y="104"/>
                    <a:pt x="26" y="98"/>
                    <a:pt x="17" y="89"/>
                  </a:cubicBezTo>
                  <a:cubicBezTo>
                    <a:pt x="8" y="80"/>
                    <a:pt x="3" y="67"/>
                    <a:pt x="3" y="53"/>
                  </a:cubicBezTo>
                  <a:cubicBezTo>
                    <a:pt x="3" y="39"/>
                    <a:pt x="8" y="27"/>
                    <a:pt x="17" y="17"/>
                  </a:cubicBezTo>
                  <a:cubicBezTo>
                    <a:pt x="26" y="8"/>
                    <a:pt x="39" y="3"/>
                    <a:pt x="53" y="3"/>
                  </a:cubicBezTo>
                  <a:cubicBezTo>
                    <a:pt x="67" y="3"/>
                    <a:pt x="80" y="8"/>
                    <a:pt x="89" y="17"/>
                  </a:cubicBezTo>
                  <a:cubicBezTo>
                    <a:pt x="98" y="27"/>
                    <a:pt x="104" y="39"/>
                    <a:pt x="104" y="53"/>
                  </a:cubicBezTo>
                  <a:cubicBezTo>
                    <a:pt x="105" y="53"/>
                    <a:pt x="105" y="53"/>
                    <a:pt x="105" y="53"/>
                  </a:cubicBezTo>
                  <a:cubicBezTo>
                    <a:pt x="106" y="53"/>
                    <a:pt x="106" y="53"/>
                    <a:pt x="106" y="53"/>
                  </a:cubicBezTo>
                  <a:cubicBezTo>
                    <a:pt x="106" y="24"/>
                    <a:pt x="82" y="0"/>
                    <a:pt x="53" y="0"/>
                  </a:cubicBezTo>
                  <a:cubicBezTo>
                    <a:pt x="24" y="0"/>
                    <a:pt x="0" y="24"/>
                    <a:pt x="0" y="53"/>
                  </a:cubicBezTo>
                  <a:cubicBezTo>
                    <a:pt x="0" y="82"/>
                    <a:pt x="24" y="106"/>
                    <a:pt x="53" y="106"/>
                  </a:cubicBezTo>
                  <a:cubicBezTo>
                    <a:pt x="82" y="106"/>
                    <a:pt x="106" y="82"/>
                    <a:pt x="106" y="53"/>
                  </a:cubicBezTo>
                  <a:cubicBezTo>
                    <a:pt x="105" y="53"/>
                    <a:pt x="105" y="53"/>
                    <a:pt x="105" y="53"/>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7" name="Freeform 1639"/>
            <p:cNvSpPr>
              <a:spLocks/>
            </p:cNvSpPr>
            <p:nvPr userDrawn="1"/>
          </p:nvSpPr>
          <p:spPr bwMode="auto">
            <a:xfrm>
              <a:off x="311" y="272"/>
              <a:ext cx="64" cy="54"/>
            </a:xfrm>
            <a:custGeom>
              <a:avLst/>
              <a:gdLst/>
              <a:ahLst/>
              <a:cxnLst>
                <a:cxn ang="0">
                  <a:pos x="28" y="19"/>
                </a:cxn>
                <a:cxn ang="0">
                  <a:pos x="27" y="19"/>
                </a:cxn>
                <a:cxn ang="0">
                  <a:pos x="13" y="25"/>
                </a:cxn>
                <a:cxn ang="0">
                  <a:pos x="7" y="24"/>
                </a:cxn>
                <a:cxn ang="0">
                  <a:pos x="7" y="24"/>
                </a:cxn>
                <a:cxn ang="0">
                  <a:pos x="7" y="24"/>
                </a:cxn>
                <a:cxn ang="0">
                  <a:pos x="3" y="16"/>
                </a:cxn>
                <a:cxn ang="0">
                  <a:pos x="6" y="9"/>
                </a:cxn>
                <a:cxn ang="0">
                  <a:pos x="6" y="9"/>
                </a:cxn>
                <a:cxn ang="0">
                  <a:pos x="6" y="9"/>
                </a:cxn>
                <a:cxn ang="0">
                  <a:pos x="19" y="2"/>
                </a:cxn>
                <a:cxn ang="0">
                  <a:pos x="24" y="4"/>
                </a:cxn>
                <a:cxn ang="0">
                  <a:pos x="24" y="4"/>
                </a:cxn>
                <a:cxn ang="0">
                  <a:pos x="24" y="4"/>
                </a:cxn>
                <a:cxn ang="0">
                  <a:pos x="29" y="12"/>
                </a:cxn>
                <a:cxn ang="0">
                  <a:pos x="27" y="19"/>
                </a:cxn>
                <a:cxn ang="0">
                  <a:pos x="28" y="19"/>
                </a:cxn>
                <a:cxn ang="0">
                  <a:pos x="27" y="19"/>
                </a:cxn>
                <a:cxn ang="0">
                  <a:pos x="28" y="19"/>
                </a:cxn>
                <a:cxn ang="0">
                  <a:pos x="29" y="20"/>
                </a:cxn>
                <a:cxn ang="0">
                  <a:pos x="32" y="12"/>
                </a:cxn>
                <a:cxn ang="0">
                  <a:pos x="25" y="2"/>
                </a:cxn>
                <a:cxn ang="0">
                  <a:pos x="25" y="3"/>
                </a:cxn>
                <a:cxn ang="0">
                  <a:pos x="25" y="2"/>
                </a:cxn>
                <a:cxn ang="0">
                  <a:pos x="19" y="0"/>
                </a:cxn>
                <a:cxn ang="0">
                  <a:pos x="4" y="7"/>
                </a:cxn>
                <a:cxn ang="0">
                  <a:pos x="5" y="8"/>
                </a:cxn>
                <a:cxn ang="0">
                  <a:pos x="4" y="7"/>
                </a:cxn>
                <a:cxn ang="0">
                  <a:pos x="0" y="16"/>
                </a:cxn>
                <a:cxn ang="0">
                  <a:pos x="6" y="26"/>
                </a:cxn>
                <a:cxn ang="0">
                  <a:pos x="6" y="26"/>
                </a:cxn>
                <a:cxn ang="0">
                  <a:pos x="6" y="26"/>
                </a:cxn>
                <a:cxn ang="0">
                  <a:pos x="13" y="27"/>
                </a:cxn>
                <a:cxn ang="0">
                  <a:pos x="29" y="20"/>
                </a:cxn>
                <a:cxn ang="0">
                  <a:pos x="29" y="20"/>
                </a:cxn>
                <a:cxn ang="0">
                  <a:pos x="29" y="20"/>
                </a:cxn>
                <a:cxn ang="0">
                  <a:pos x="28" y="19"/>
                </a:cxn>
              </a:cxnLst>
              <a:rect l="0" t="0" r="r" b="b"/>
              <a:pathLst>
                <a:path w="32" h="27">
                  <a:moveTo>
                    <a:pt x="28" y="19"/>
                  </a:moveTo>
                  <a:cubicBezTo>
                    <a:pt x="27" y="19"/>
                    <a:pt x="27" y="19"/>
                    <a:pt x="27" y="19"/>
                  </a:cubicBezTo>
                  <a:cubicBezTo>
                    <a:pt x="24" y="23"/>
                    <a:pt x="18" y="25"/>
                    <a:pt x="13" y="25"/>
                  </a:cubicBezTo>
                  <a:cubicBezTo>
                    <a:pt x="11" y="25"/>
                    <a:pt x="9" y="25"/>
                    <a:pt x="7" y="24"/>
                  </a:cubicBezTo>
                  <a:cubicBezTo>
                    <a:pt x="7" y="24"/>
                    <a:pt x="7" y="24"/>
                    <a:pt x="7" y="24"/>
                  </a:cubicBezTo>
                  <a:cubicBezTo>
                    <a:pt x="7" y="24"/>
                    <a:pt x="7" y="24"/>
                    <a:pt x="7" y="24"/>
                  </a:cubicBezTo>
                  <a:cubicBezTo>
                    <a:pt x="4" y="22"/>
                    <a:pt x="3" y="19"/>
                    <a:pt x="3" y="16"/>
                  </a:cubicBezTo>
                  <a:cubicBezTo>
                    <a:pt x="3" y="14"/>
                    <a:pt x="4" y="11"/>
                    <a:pt x="6" y="9"/>
                  </a:cubicBezTo>
                  <a:cubicBezTo>
                    <a:pt x="6" y="9"/>
                    <a:pt x="6" y="9"/>
                    <a:pt x="6" y="9"/>
                  </a:cubicBezTo>
                  <a:cubicBezTo>
                    <a:pt x="6" y="9"/>
                    <a:pt x="6" y="9"/>
                    <a:pt x="6" y="9"/>
                  </a:cubicBezTo>
                  <a:cubicBezTo>
                    <a:pt x="9" y="5"/>
                    <a:pt x="14" y="2"/>
                    <a:pt x="19" y="2"/>
                  </a:cubicBezTo>
                  <a:cubicBezTo>
                    <a:pt x="20" y="2"/>
                    <a:pt x="22" y="3"/>
                    <a:pt x="24" y="4"/>
                  </a:cubicBezTo>
                  <a:cubicBezTo>
                    <a:pt x="24" y="4"/>
                    <a:pt x="24" y="4"/>
                    <a:pt x="24" y="4"/>
                  </a:cubicBezTo>
                  <a:cubicBezTo>
                    <a:pt x="24" y="4"/>
                    <a:pt x="24" y="4"/>
                    <a:pt x="24" y="4"/>
                  </a:cubicBezTo>
                  <a:cubicBezTo>
                    <a:pt x="27" y="5"/>
                    <a:pt x="29" y="9"/>
                    <a:pt x="29" y="12"/>
                  </a:cubicBezTo>
                  <a:cubicBezTo>
                    <a:pt x="29" y="14"/>
                    <a:pt x="28" y="17"/>
                    <a:pt x="27" y="19"/>
                  </a:cubicBezTo>
                  <a:cubicBezTo>
                    <a:pt x="28" y="19"/>
                    <a:pt x="28" y="19"/>
                    <a:pt x="28" y="19"/>
                  </a:cubicBezTo>
                  <a:cubicBezTo>
                    <a:pt x="27" y="19"/>
                    <a:pt x="27" y="19"/>
                    <a:pt x="27" y="19"/>
                  </a:cubicBezTo>
                  <a:cubicBezTo>
                    <a:pt x="28" y="19"/>
                    <a:pt x="28" y="19"/>
                    <a:pt x="28" y="19"/>
                  </a:cubicBezTo>
                  <a:cubicBezTo>
                    <a:pt x="29" y="20"/>
                    <a:pt x="29" y="20"/>
                    <a:pt x="29" y="20"/>
                  </a:cubicBezTo>
                  <a:cubicBezTo>
                    <a:pt x="31" y="18"/>
                    <a:pt x="32" y="15"/>
                    <a:pt x="32" y="12"/>
                  </a:cubicBezTo>
                  <a:cubicBezTo>
                    <a:pt x="32" y="8"/>
                    <a:pt x="29" y="4"/>
                    <a:pt x="25" y="2"/>
                  </a:cubicBezTo>
                  <a:cubicBezTo>
                    <a:pt x="25" y="3"/>
                    <a:pt x="25" y="3"/>
                    <a:pt x="25" y="3"/>
                  </a:cubicBezTo>
                  <a:cubicBezTo>
                    <a:pt x="25" y="2"/>
                    <a:pt x="25" y="2"/>
                    <a:pt x="25" y="2"/>
                  </a:cubicBezTo>
                  <a:cubicBezTo>
                    <a:pt x="23" y="1"/>
                    <a:pt x="21" y="0"/>
                    <a:pt x="19" y="0"/>
                  </a:cubicBezTo>
                  <a:cubicBezTo>
                    <a:pt x="13" y="0"/>
                    <a:pt x="8" y="3"/>
                    <a:pt x="4" y="7"/>
                  </a:cubicBezTo>
                  <a:cubicBezTo>
                    <a:pt x="5" y="8"/>
                    <a:pt x="5" y="8"/>
                    <a:pt x="5" y="8"/>
                  </a:cubicBezTo>
                  <a:cubicBezTo>
                    <a:pt x="4" y="7"/>
                    <a:pt x="4" y="7"/>
                    <a:pt x="4" y="7"/>
                  </a:cubicBezTo>
                  <a:cubicBezTo>
                    <a:pt x="2" y="10"/>
                    <a:pt x="0" y="13"/>
                    <a:pt x="0" y="16"/>
                  </a:cubicBezTo>
                  <a:cubicBezTo>
                    <a:pt x="0" y="20"/>
                    <a:pt x="2" y="24"/>
                    <a:pt x="6" y="26"/>
                  </a:cubicBezTo>
                  <a:cubicBezTo>
                    <a:pt x="6" y="26"/>
                    <a:pt x="6" y="26"/>
                    <a:pt x="6" y="26"/>
                  </a:cubicBezTo>
                  <a:cubicBezTo>
                    <a:pt x="6" y="26"/>
                    <a:pt x="6" y="26"/>
                    <a:pt x="6" y="26"/>
                  </a:cubicBezTo>
                  <a:cubicBezTo>
                    <a:pt x="8" y="27"/>
                    <a:pt x="11" y="27"/>
                    <a:pt x="13" y="27"/>
                  </a:cubicBezTo>
                  <a:cubicBezTo>
                    <a:pt x="19" y="27"/>
                    <a:pt x="25" y="25"/>
                    <a:pt x="29" y="20"/>
                  </a:cubicBezTo>
                  <a:cubicBezTo>
                    <a:pt x="29" y="20"/>
                    <a:pt x="29" y="20"/>
                    <a:pt x="29" y="20"/>
                  </a:cubicBezTo>
                  <a:cubicBezTo>
                    <a:pt x="29" y="20"/>
                    <a:pt x="29" y="20"/>
                    <a:pt x="29" y="20"/>
                  </a:cubicBezTo>
                  <a:cubicBezTo>
                    <a:pt x="28" y="19"/>
                    <a:pt x="28" y="19"/>
                    <a:pt x="28" y="19"/>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8" name="Freeform 1640"/>
            <p:cNvSpPr>
              <a:spLocks/>
            </p:cNvSpPr>
            <p:nvPr userDrawn="1"/>
          </p:nvSpPr>
          <p:spPr bwMode="auto">
            <a:xfrm>
              <a:off x="289" y="256"/>
              <a:ext cx="114" cy="103"/>
            </a:xfrm>
            <a:custGeom>
              <a:avLst/>
              <a:gdLst/>
              <a:ahLst/>
              <a:cxnLst>
                <a:cxn ang="0">
                  <a:pos x="50" y="37"/>
                </a:cxn>
                <a:cxn ang="0">
                  <a:pos x="49" y="36"/>
                </a:cxn>
                <a:cxn ang="0">
                  <a:pos x="23" y="49"/>
                </a:cxn>
                <a:cxn ang="0">
                  <a:pos x="12" y="46"/>
                </a:cxn>
                <a:cxn ang="0">
                  <a:pos x="12" y="47"/>
                </a:cxn>
                <a:cxn ang="0">
                  <a:pos x="12" y="46"/>
                </a:cxn>
                <a:cxn ang="0">
                  <a:pos x="2" y="30"/>
                </a:cxn>
                <a:cxn ang="0">
                  <a:pos x="8" y="15"/>
                </a:cxn>
                <a:cxn ang="0">
                  <a:pos x="8" y="15"/>
                </a:cxn>
                <a:cxn ang="0">
                  <a:pos x="8" y="15"/>
                </a:cxn>
                <a:cxn ang="0">
                  <a:pos x="33" y="3"/>
                </a:cxn>
                <a:cxn ang="0">
                  <a:pos x="45" y="6"/>
                </a:cxn>
                <a:cxn ang="0">
                  <a:pos x="45" y="6"/>
                </a:cxn>
                <a:cxn ang="0">
                  <a:pos x="45" y="6"/>
                </a:cxn>
                <a:cxn ang="0">
                  <a:pos x="55" y="22"/>
                </a:cxn>
                <a:cxn ang="0">
                  <a:pos x="49" y="36"/>
                </a:cxn>
                <a:cxn ang="0">
                  <a:pos x="49" y="36"/>
                </a:cxn>
                <a:cxn ang="0">
                  <a:pos x="49" y="36"/>
                </a:cxn>
                <a:cxn ang="0">
                  <a:pos x="50" y="37"/>
                </a:cxn>
                <a:cxn ang="0">
                  <a:pos x="51" y="37"/>
                </a:cxn>
                <a:cxn ang="0">
                  <a:pos x="57" y="22"/>
                </a:cxn>
                <a:cxn ang="0">
                  <a:pos x="46" y="3"/>
                </a:cxn>
                <a:cxn ang="0">
                  <a:pos x="45" y="4"/>
                </a:cxn>
                <a:cxn ang="0">
                  <a:pos x="46" y="3"/>
                </a:cxn>
                <a:cxn ang="0">
                  <a:pos x="33" y="0"/>
                </a:cxn>
                <a:cxn ang="0">
                  <a:pos x="6" y="13"/>
                </a:cxn>
                <a:cxn ang="0">
                  <a:pos x="6" y="13"/>
                </a:cxn>
                <a:cxn ang="0">
                  <a:pos x="6" y="13"/>
                </a:cxn>
                <a:cxn ang="0">
                  <a:pos x="0" y="30"/>
                </a:cxn>
                <a:cxn ang="0">
                  <a:pos x="11" y="48"/>
                </a:cxn>
                <a:cxn ang="0">
                  <a:pos x="11" y="48"/>
                </a:cxn>
                <a:cxn ang="0">
                  <a:pos x="11" y="48"/>
                </a:cxn>
                <a:cxn ang="0">
                  <a:pos x="23" y="51"/>
                </a:cxn>
                <a:cxn ang="0">
                  <a:pos x="51" y="37"/>
                </a:cxn>
                <a:cxn ang="0">
                  <a:pos x="51" y="37"/>
                </a:cxn>
                <a:cxn ang="0">
                  <a:pos x="51" y="37"/>
                </a:cxn>
                <a:cxn ang="0">
                  <a:pos x="50" y="37"/>
                </a:cxn>
              </a:cxnLst>
              <a:rect l="0" t="0" r="r" b="b"/>
              <a:pathLst>
                <a:path w="57" h="51">
                  <a:moveTo>
                    <a:pt x="50" y="37"/>
                  </a:moveTo>
                  <a:cubicBezTo>
                    <a:pt x="49" y="36"/>
                    <a:pt x="49" y="36"/>
                    <a:pt x="49" y="36"/>
                  </a:cubicBezTo>
                  <a:cubicBezTo>
                    <a:pt x="43" y="44"/>
                    <a:pt x="33" y="49"/>
                    <a:pt x="23" y="49"/>
                  </a:cubicBezTo>
                  <a:cubicBezTo>
                    <a:pt x="19" y="49"/>
                    <a:pt x="15" y="48"/>
                    <a:pt x="12" y="46"/>
                  </a:cubicBezTo>
                  <a:cubicBezTo>
                    <a:pt x="12" y="47"/>
                    <a:pt x="12" y="47"/>
                    <a:pt x="12" y="47"/>
                  </a:cubicBezTo>
                  <a:cubicBezTo>
                    <a:pt x="12" y="46"/>
                    <a:pt x="12" y="46"/>
                    <a:pt x="12" y="46"/>
                  </a:cubicBezTo>
                  <a:cubicBezTo>
                    <a:pt x="6" y="43"/>
                    <a:pt x="2" y="37"/>
                    <a:pt x="2" y="30"/>
                  </a:cubicBezTo>
                  <a:cubicBezTo>
                    <a:pt x="2" y="25"/>
                    <a:pt x="4" y="20"/>
                    <a:pt x="8" y="15"/>
                  </a:cubicBezTo>
                  <a:cubicBezTo>
                    <a:pt x="8" y="15"/>
                    <a:pt x="8" y="15"/>
                    <a:pt x="8" y="15"/>
                  </a:cubicBezTo>
                  <a:cubicBezTo>
                    <a:pt x="8" y="15"/>
                    <a:pt x="8" y="15"/>
                    <a:pt x="8" y="15"/>
                  </a:cubicBezTo>
                  <a:cubicBezTo>
                    <a:pt x="14" y="7"/>
                    <a:pt x="24" y="3"/>
                    <a:pt x="33" y="3"/>
                  </a:cubicBezTo>
                  <a:cubicBezTo>
                    <a:pt x="37" y="3"/>
                    <a:pt x="41" y="4"/>
                    <a:pt x="45" y="6"/>
                  </a:cubicBezTo>
                  <a:cubicBezTo>
                    <a:pt x="45" y="6"/>
                    <a:pt x="45" y="6"/>
                    <a:pt x="45" y="6"/>
                  </a:cubicBezTo>
                  <a:cubicBezTo>
                    <a:pt x="45" y="6"/>
                    <a:pt x="45" y="6"/>
                    <a:pt x="45" y="6"/>
                  </a:cubicBezTo>
                  <a:cubicBezTo>
                    <a:pt x="51" y="9"/>
                    <a:pt x="55" y="15"/>
                    <a:pt x="55" y="22"/>
                  </a:cubicBezTo>
                  <a:cubicBezTo>
                    <a:pt x="55" y="26"/>
                    <a:pt x="53" y="31"/>
                    <a:pt x="49" y="36"/>
                  </a:cubicBezTo>
                  <a:cubicBezTo>
                    <a:pt x="49" y="36"/>
                    <a:pt x="49" y="36"/>
                    <a:pt x="49" y="36"/>
                  </a:cubicBezTo>
                  <a:cubicBezTo>
                    <a:pt x="49" y="36"/>
                    <a:pt x="49" y="36"/>
                    <a:pt x="49" y="36"/>
                  </a:cubicBezTo>
                  <a:cubicBezTo>
                    <a:pt x="50" y="37"/>
                    <a:pt x="50" y="37"/>
                    <a:pt x="50" y="37"/>
                  </a:cubicBezTo>
                  <a:cubicBezTo>
                    <a:pt x="51" y="37"/>
                    <a:pt x="51" y="37"/>
                    <a:pt x="51" y="37"/>
                  </a:cubicBezTo>
                  <a:cubicBezTo>
                    <a:pt x="55" y="32"/>
                    <a:pt x="57" y="27"/>
                    <a:pt x="57" y="22"/>
                  </a:cubicBezTo>
                  <a:cubicBezTo>
                    <a:pt x="57" y="14"/>
                    <a:pt x="53" y="7"/>
                    <a:pt x="46" y="3"/>
                  </a:cubicBezTo>
                  <a:cubicBezTo>
                    <a:pt x="45" y="4"/>
                    <a:pt x="45" y="4"/>
                    <a:pt x="45" y="4"/>
                  </a:cubicBezTo>
                  <a:cubicBezTo>
                    <a:pt x="46" y="3"/>
                    <a:pt x="46" y="3"/>
                    <a:pt x="46" y="3"/>
                  </a:cubicBezTo>
                  <a:cubicBezTo>
                    <a:pt x="42" y="1"/>
                    <a:pt x="37" y="0"/>
                    <a:pt x="33" y="0"/>
                  </a:cubicBezTo>
                  <a:cubicBezTo>
                    <a:pt x="23" y="0"/>
                    <a:pt x="13" y="5"/>
                    <a:pt x="6" y="13"/>
                  </a:cubicBezTo>
                  <a:cubicBezTo>
                    <a:pt x="6" y="13"/>
                    <a:pt x="6" y="13"/>
                    <a:pt x="6" y="13"/>
                  </a:cubicBezTo>
                  <a:cubicBezTo>
                    <a:pt x="6" y="13"/>
                    <a:pt x="6" y="13"/>
                    <a:pt x="6" y="13"/>
                  </a:cubicBezTo>
                  <a:cubicBezTo>
                    <a:pt x="2" y="19"/>
                    <a:pt x="0" y="25"/>
                    <a:pt x="0" y="30"/>
                  </a:cubicBezTo>
                  <a:cubicBezTo>
                    <a:pt x="0" y="38"/>
                    <a:pt x="4" y="44"/>
                    <a:pt x="11" y="48"/>
                  </a:cubicBezTo>
                  <a:cubicBezTo>
                    <a:pt x="11" y="48"/>
                    <a:pt x="11" y="48"/>
                    <a:pt x="11" y="48"/>
                  </a:cubicBezTo>
                  <a:cubicBezTo>
                    <a:pt x="11" y="48"/>
                    <a:pt x="11" y="48"/>
                    <a:pt x="11" y="48"/>
                  </a:cubicBezTo>
                  <a:cubicBezTo>
                    <a:pt x="15" y="50"/>
                    <a:pt x="19" y="51"/>
                    <a:pt x="23" y="51"/>
                  </a:cubicBezTo>
                  <a:cubicBezTo>
                    <a:pt x="34" y="51"/>
                    <a:pt x="44" y="46"/>
                    <a:pt x="51" y="37"/>
                  </a:cubicBezTo>
                  <a:cubicBezTo>
                    <a:pt x="51" y="37"/>
                    <a:pt x="51" y="37"/>
                    <a:pt x="51" y="37"/>
                  </a:cubicBezTo>
                  <a:cubicBezTo>
                    <a:pt x="51" y="37"/>
                    <a:pt x="51" y="37"/>
                    <a:pt x="51" y="37"/>
                  </a:cubicBezTo>
                  <a:cubicBezTo>
                    <a:pt x="50" y="37"/>
                    <a:pt x="50" y="37"/>
                    <a:pt x="50" y="37"/>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19" name="Freeform 1641"/>
            <p:cNvSpPr>
              <a:spLocks/>
            </p:cNvSpPr>
            <p:nvPr userDrawn="1"/>
          </p:nvSpPr>
          <p:spPr bwMode="auto">
            <a:xfrm>
              <a:off x="271" y="248"/>
              <a:ext cx="156" cy="143"/>
            </a:xfrm>
            <a:custGeom>
              <a:avLst/>
              <a:gdLst/>
              <a:ahLst/>
              <a:cxnLst>
                <a:cxn ang="0">
                  <a:pos x="69" y="54"/>
                </a:cxn>
                <a:cxn ang="0">
                  <a:pos x="68" y="53"/>
                </a:cxn>
                <a:cxn ang="0">
                  <a:pos x="35" y="69"/>
                </a:cxn>
                <a:cxn ang="0">
                  <a:pos x="16" y="63"/>
                </a:cxn>
                <a:cxn ang="0">
                  <a:pos x="2" y="40"/>
                </a:cxn>
                <a:cxn ang="0">
                  <a:pos x="12" y="18"/>
                </a:cxn>
                <a:cxn ang="0">
                  <a:pos x="12" y="18"/>
                </a:cxn>
                <a:cxn ang="0">
                  <a:pos x="12" y="18"/>
                </a:cxn>
                <a:cxn ang="0">
                  <a:pos x="46" y="3"/>
                </a:cxn>
                <a:cxn ang="0">
                  <a:pos x="65" y="8"/>
                </a:cxn>
                <a:cxn ang="0">
                  <a:pos x="77" y="30"/>
                </a:cxn>
                <a:cxn ang="0">
                  <a:pos x="68" y="53"/>
                </a:cxn>
                <a:cxn ang="0">
                  <a:pos x="68" y="53"/>
                </a:cxn>
                <a:cxn ang="0">
                  <a:pos x="68" y="53"/>
                </a:cxn>
                <a:cxn ang="0">
                  <a:pos x="69" y="54"/>
                </a:cxn>
                <a:cxn ang="0">
                  <a:pos x="69" y="55"/>
                </a:cxn>
                <a:cxn ang="0">
                  <a:pos x="79" y="30"/>
                </a:cxn>
                <a:cxn ang="0">
                  <a:pos x="66" y="6"/>
                </a:cxn>
                <a:cxn ang="0">
                  <a:pos x="46" y="0"/>
                </a:cxn>
                <a:cxn ang="0">
                  <a:pos x="10" y="16"/>
                </a:cxn>
                <a:cxn ang="0">
                  <a:pos x="10" y="16"/>
                </a:cxn>
                <a:cxn ang="0">
                  <a:pos x="10" y="16"/>
                </a:cxn>
                <a:cxn ang="0">
                  <a:pos x="0" y="40"/>
                </a:cxn>
                <a:cxn ang="0">
                  <a:pos x="15" y="65"/>
                </a:cxn>
                <a:cxn ang="0">
                  <a:pos x="35" y="71"/>
                </a:cxn>
                <a:cxn ang="0">
                  <a:pos x="69" y="55"/>
                </a:cxn>
                <a:cxn ang="0">
                  <a:pos x="69" y="55"/>
                </a:cxn>
                <a:cxn ang="0">
                  <a:pos x="69" y="55"/>
                </a:cxn>
                <a:cxn ang="0">
                  <a:pos x="69" y="54"/>
                </a:cxn>
              </a:cxnLst>
              <a:rect l="0" t="0" r="r" b="b"/>
              <a:pathLst>
                <a:path w="79" h="71">
                  <a:moveTo>
                    <a:pt x="69" y="54"/>
                  </a:moveTo>
                  <a:cubicBezTo>
                    <a:pt x="68" y="53"/>
                    <a:pt x="68" y="53"/>
                    <a:pt x="68" y="53"/>
                  </a:cubicBezTo>
                  <a:cubicBezTo>
                    <a:pt x="59" y="63"/>
                    <a:pt x="47" y="69"/>
                    <a:pt x="35" y="69"/>
                  </a:cubicBezTo>
                  <a:cubicBezTo>
                    <a:pt x="28" y="69"/>
                    <a:pt x="22" y="67"/>
                    <a:pt x="16" y="63"/>
                  </a:cubicBezTo>
                  <a:cubicBezTo>
                    <a:pt x="7" y="58"/>
                    <a:pt x="2" y="49"/>
                    <a:pt x="2" y="40"/>
                  </a:cubicBezTo>
                  <a:cubicBezTo>
                    <a:pt x="2" y="32"/>
                    <a:pt x="6" y="25"/>
                    <a:pt x="12" y="18"/>
                  </a:cubicBezTo>
                  <a:cubicBezTo>
                    <a:pt x="12" y="18"/>
                    <a:pt x="12" y="18"/>
                    <a:pt x="12" y="18"/>
                  </a:cubicBezTo>
                  <a:cubicBezTo>
                    <a:pt x="12" y="18"/>
                    <a:pt x="12" y="18"/>
                    <a:pt x="12" y="18"/>
                  </a:cubicBezTo>
                  <a:cubicBezTo>
                    <a:pt x="21" y="8"/>
                    <a:pt x="34" y="3"/>
                    <a:pt x="46" y="3"/>
                  </a:cubicBezTo>
                  <a:cubicBezTo>
                    <a:pt x="52" y="3"/>
                    <a:pt x="59" y="4"/>
                    <a:pt x="65" y="8"/>
                  </a:cubicBezTo>
                  <a:cubicBezTo>
                    <a:pt x="73" y="13"/>
                    <a:pt x="77" y="21"/>
                    <a:pt x="77" y="30"/>
                  </a:cubicBezTo>
                  <a:cubicBezTo>
                    <a:pt x="77" y="38"/>
                    <a:pt x="74" y="46"/>
                    <a:pt x="68" y="53"/>
                  </a:cubicBezTo>
                  <a:cubicBezTo>
                    <a:pt x="68" y="53"/>
                    <a:pt x="68" y="53"/>
                    <a:pt x="68" y="53"/>
                  </a:cubicBezTo>
                  <a:cubicBezTo>
                    <a:pt x="68" y="53"/>
                    <a:pt x="68" y="53"/>
                    <a:pt x="68" y="53"/>
                  </a:cubicBezTo>
                  <a:cubicBezTo>
                    <a:pt x="69" y="54"/>
                    <a:pt x="69" y="54"/>
                    <a:pt x="69" y="54"/>
                  </a:cubicBezTo>
                  <a:cubicBezTo>
                    <a:pt x="69" y="55"/>
                    <a:pt x="69" y="55"/>
                    <a:pt x="69" y="55"/>
                  </a:cubicBezTo>
                  <a:cubicBezTo>
                    <a:pt x="76" y="47"/>
                    <a:pt x="79" y="39"/>
                    <a:pt x="79" y="30"/>
                  </a:cubicBezTo>
                  <a:cubicBezTo>
                    <a:pt x="79" y="21"/>
                    <a:pt x="75" y="12"/>
                    <a:pt x="66" y="6"/>
                  </a:cubicBezTo>
                  <a:cubicBezTo>
                    <a:pt x="60" y="2"/>
                    <a:pt x="53" y="0"/>
                    <a:pt x="46" y="0"/>
                  </a:cubicBezTo>
                  <a:cubicBezTo>
                    <a:pt x="33" y="0"/>
                    <a:pt x="20" y="6"/>
                    <a:pt x="10" y="16"/>
                  </a:cubicBezTo>
                  <a:cubicBezTo>
                    <a:pt x="10" y="16"/>
                    <a:pt x="10" y="16"/>
                    <a:pt x="10" y="16"/>
                  </a:cubicBezTo>
                  <a:cubicBezTo>
                    <a:pt x="10" y="16"/>
                    <a:pt x="10" y="16"/>
                    <a:pt x="10" y="16"/>
                  </a:cubicBezTo>
                  <a:cubicBezTo>
                    <a:pt x="3" y="23"/>
                    <a:pt x="0" y="32"/>
                    <a:pt x="0" y="40"/>
                  </a:cubicBezTo>
                  <a:cubicBezTo>
                    <a:pt x="0" y="50"/>
                    <a:pt x="5" y="59"/>
                    <a:pt x="15" y="65"/>
                  </a:cubicBezTo>
                  <a:cubicBezTo>
                    <a:pt x="21" y="69"/>
                    <a:pt x="28" y="71"/>
                    <a:pt x="35" y="71"/>
                  </a:cubicBezTo>
                  <a:cubicBezTo>
                    <a:pt x="47" y="71"/>
                    <a:pt x="60" y="65"/>
                    <a:pt x="69" y="55"/>
                  </a:cubicBezTo>
                  <a:cubicBezTo>
                    <a:pt x="69" y="55"/>
                    <a:pt x="69" y="55"/>
                    <a:pt x="69" y="55"/>
                  </a:cubicBezTo>
                  <a:cubicBezTo>
                    <a:pt x="69" y="55"/>
                    <a:pt x="69" y="55"/>
                    <a:pt x="69" y="55"/>
                  </a:cubicBezTo>
                  <a:cubicBezTo>
                    <a:pt x="69" y="54"/>
                    <a:pt x="69" y="54"/>
                    <a:pt x="69" y="54"/>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20" name="Freeform 1642"/>
            <p:cNvSpPr>
              <a:spLocks/>
            </p:cNvSpPr>
            <p:nvPr userDrawn="1"/>
          </p:nvSpPr>
          <p:spPr bwMode="auto">
            <a:xfrm>
              <a:off x="259" y="274"/>
              <a:ext cx="192" cy="145"/>
            </a:xfrm>
            <a:custGeom>
              <a:avLst/>
              <a:gdLst/>
              <a:ahLst/>
              <a:cxnLst>
                <a:cxn ang="0">
                  <a:pos x="3" y="20"/>
                </a:cxn>
                <a:cxn ang="0">
                  <a:pos x="0" y="35"/>
                </a:cxn>
                <a:cxn ang="0">
                  <a:pos x="18" y="65"/>
                </a:cxn>
                <a:cxn ang="0">
                  <a:pos x="42" y="72"/>
                </a:cxn>
                <a:cxn ang="0">
                  <a:pos x="84" y="53"/>
                </a:cxn>
                <a:cxn ang="0">
                  <a:pos x="84" y="53"/>
                </a:cxn>
                <a:cxn ang="0">
                  <a:pos x="84" y="53"/>
                </a:cxn>
                <a:cxn ang="0">
                  <a:pos x="96" y="24"/>
                </a:cxn>
                <a:cxn ang="0">
                  <a:pos x="86" y="0"/>
                </a:cxn>
                <a:cxn ang="0">
                  <a:pos x="84" y="1"/>
                </a:cxn>
                <a:cxn ang="0">
                  <a:pos x="93" y="24"/>
                </a:cxn>
                <a:cxn ang="0">
                  <a:pos x="82" y="51"/>
                </a:cxn>
                <a:cxn ang="0">
                  <a:pos x="82" y="51"/>
                </a:cxn>
                <a:cxn ang="0">
                  <a:pos x="82" y="51"/>
                </a:cxn>
                <a:cxn ang="0">
                  <a:pos x="42" y="70"/>
                </a:cxn>
                <a:cxn ang="0">
                  <a:pos x="19" y="63"/>
                </a:cxn>
                <a:cxn ang="0">
                  <a:pos x="3" y="35"/>
                </a:cxn>
                <a:cxn ang="0">
                  <a:pos x="5" y="21"/>
                </a:cxn>
                <a:cxn ang="0">
                  <a:pos x="3" y="20"/>
                </a:cxn>
              </a:cxnLst>
              <a:rect l="0" t="0" r="r" b="b"/>
              <a:pathLst>
                <a:path w="96" h="72">
                  <a:moveTo>
                    <a:pt x="3" y="20"/>
                  </a:moveTo>
                  <a:cubicBezTo>
                    <a:pt x="1" y="25"/>
                    <a:pt x="0" y="30"/>
                    <a:pt x="0" y="35"/>
                  </a:cubicBezTo>
                  <a:cubicBezTo>
                    <a:pt x="0" y="47"/>
                    <a:pt x="6" y="58"/>
                    <a:pt x="18" y="65"/>
                  </a:cubicBezTo>
                  <a:cubicBezTo>
                    <a:pt x="26" y="70"/>
                    <a:pt x="34" y="72"/>
                    <a:pt x="42" y="72"/>
                  </a:cubicBezTo>
                  <a:cubicBezTo>
                    <a:pt x="58" y="72"/>
                    <a:pt x="73" y="65"/>
                    <a:pt x="84" y="53"/>
                  </a:cubicBezTo>
                  <a:cubicBezTo>
                    <a:pt x="84" y="53"/>
                    <a:pt x="84" y="53"/>
                    <a:pt x="84" y="53"/>
                  </a:cubicBezTo>
                  <a:cubicBezTo>
                    <a:pt x="84" y="53"/>
                    <a:pt x="84" y="53"/>
                    <a:pt x="84" y="53"/>
                  </a:cubicBezTo>
                  <a:cubicBezTo>
                    <a:pt x="92" y="44"/>
                    <a:pt x="96" y="34"/>
                    <a:pt x="96" y="24"/>
                  </a:cubicBezTo>
                  <a:cubicBezTo>
                    <a:pt x="96" y="15"/>
                    <a:pt x="92" y="6"/>
                    <a:pt x="86" y="0"/>
                  </a:cubicBezTo>
                  <a:cubicBezTo>
                    <a:pt x="84" y="1"/>
                    <a:pt x="84" y="1"/>
                    <a:pt x="84" y="1"/>
                  </a:cubicBezTo>
                  <a:cubicBezTo>
                    <a:pt x="90" y="7"/>
                    <a:pt x="93" y="15"/>
                    <a:pt x="93" y="24"/>
                  </a:cubicBezTo>
                  <a:cubicBezTo>
                    <a:pt x="93" y="33"/>
                    <a:pt x="90" y="43"/>
                    <a:pt x="82" y="51"/>
                  </a:cubicBezTo>
                  <a:cubicBezTo>
                    <a:pt x="82" y="51"/>
                    <a:pt x="82" y="51"/>
                    <a:pt x="82" y="51"/>
                  </a:cubicBezTo>
                  <a:cubicBezTo>
                    <a:pt x="82" y="51"/>
                    <a:pt x="82" y="51"/>
                    <a:pt x="82" y="51"/>
                  </a:cubicBezTo>
                  <a:cubicBezTo>
                    <a:pt x="71" y="63"/>
                    <a:pt x="57" y="70"/>
                    <a:pt x="42" y="70"/>
                  </a:cubicBezTo>
                  <a:cubicBezTo>
                    <a:pt x="34" y="70"/>
                    <a:pt x="26" y="68"/>
                    <a:pt x="19" y="63"/>
                  </a:cubicBezTo>
                  <a:cubicBezTo>
                    <a:pt x="8" y="56"/>
                    <a:pt x="3" y="46"/>
                    <a:pt x="3" y="35"/>
                  </a:cubicBezTo>
                  <a:cubicBezTo>
                    <a:pt x="3" y="30"/>
                    <a:pt x="3" y="26"/>
                    <a:pt x="5" y="21"/>
                  </a:cubicBezTo>
                  <a:cubicBezTo>
                    <a:pt x="3" y="20"/>
                    <a:pt x="3" y="20"/>
                    <a:pt x="3" y="2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21" name="Freeform 1643"/>
            <p:cNvSpPr>
              <a:spLocks/>
            </p:cNvSpPr>
            <p:nvPr userDrawn="1"/>
          </p:nvSpPr>
          <p:spPr bwMode="auto">
            <a:xfrm>
              <a:off x="265" y="302"/>
              <a:ext cx="200" cy="139"/>
            </a:xfrm>
            <a:custGeom>
              <a:avLst/>
              <a:gdLst/>
              <a:ahLst/>
              <a:cxnLst>
                <a:cxn ang="0">
                  <a:pos x="93" y="1"/>
                </a:cxn>
                <a:cxn ang="0">
                  <a:pos x="98" y="19"/>
                </a:cxn>
                <a:cxn ang="0">
                  <a:pos x="86" y="48"/>
                </a:cxn>
                <a:cxn ang="0">
                  <a:pos x="86" y="48"/>
                </a:cxn>
                <a:cxn ang="0">
                  <a:pos x="86" y="48"/>
                </a:cxn>
                <a:cxn ang="0">
                  <a:pos x="43" y="67"/>
                </a:cxn>
                <a:cxn ang="0">
                  <a:pos x="17" y="60"/>
                </a:cxn>
                <a:cxn ang="0">
                  <a:pos x="2" y="44"/>
                </a:cxn>
                <a:cxn ang="0">
                  <a:pos x="0" y="45"/>
                </a:cxn>
                <a:cxn ang="0">
                  <a:pos x="15" y="62"/>
                </a:cxn>
                <a:cxn ang="0">
                  <a:pos x="43" y="70"/>
                </a:cxn>
                <a:cxn ang="0">
                  <a:pos x="87" y="49"/>
                </a:cxn>
                <a:cxn ang="0">
                  <a:pos x="87" y="49"/>
                </a:cxn>
                <a:cxn ang="0">
                  <a:pos x="87" y="49"/>
                </a:cxn>
                <a:cxn ang="0">
                  <a:pos x="100" y="19"/>
                </a:cxn>
                <a:cxn ang="0">
                  <a:pos x="95" y="0"/>
                </a:cxn>
                <a:cxn ang="0">
                  <a:pos x="93" y="1"/>
                </a:cxn>
              </a:cxnLst>
              <a:rect l="0" t="0" r="r" b="b"/>
              <a:pathLst>
                <a:path w="100" h="70">
                  <a:moveTo>
                    <a:pt x="93" y="1"/>
                  </a:moveTo>
                  <a:cubicBezTo>
                    <a:pt x="96" y="7"/>
                    <a:pt x="98" y="13"/>
                    <a:pt x="98" y="19"/>
                  </a:cubicBezTo>
                  <a:cubicBezTo>
                    <a:pt x="98" y="28"/>
                    <a:pt x="94" y="39"/>
                    <a:pt x="86" y="48"/>
                  </a:cubicBezTo>
                  <a:cubicBezTo>
                    <a:pt x="86" y="48"/>
                    <a:pt x="86" y="48"/>
                    <a:pt x="86" y="48"/>
                  </a:cubicBezTo>
                  <a:cubicBezTo>
                    <a:pt x="86" y="48"/>
                    <a:pt x="86" y="48"/>
                    <a:pt x="86" y="48"/>
                  </a:cubicBezTo>
                  <a:cubicBezTo>
                    <a:pt x="74" y="60"/>
                    <a:pt x="58" y="67"/>
                    <a:pt x="43" y="67"/>
                  </a:cubicBezTo>
                  <a:cubicBezTo>
                    <a:pt x="34" y="67"/>
                    <a:pt x="25" y="65"/>
                    <a:pt x="17" y="60"/>
                  </a:cubicBezTo>
                  <a:cubicBezTo>
                    <a:pt x="10" y="56"/>
                    <a:pt x="5" y="50"/>
                    <a:pt x="2" y="44"/>
                  </a:cubicBezTo>
                  <a:cubicBezTo>
                    <a:pt x="0" y="45"/>
                    <a:pt x="0" y="45"/>
                    <a:pt x="0" y="45"/>
                  </a:cubicBezTo>
                  <a:cubicBezTo>
                    <a:pt x="3" y="52"/>
                    <a:pt x="8" y="58"/>
                    <a:pt x="15" y="62"/>
                  </a:cubicBezTo>
                  <a:cubicBezTo>
                    <a:pt x="24" y="67"/>
                    <a:pt x="33" y="70"/>
                    <a:pt x="43" y="70"/>
                  </a:cubicBezTo>
                  <a:cubicBezTo>
                    <a:pt x="59" y="70"/>
                    <a:pt x="75" y="62"/>
                    <a:pt x="87" y="49"/>
                  </a:cubicBezTo>
                  <a:cubicBezTo>
                    <a:pt x="87" y="49"/>
                    <a:pt x="87" y="49"/>
                    <a:pt x="87" y="49"/>
                  </a:cubicBezTo>
                  <a:cubicBezTo>
                    <a:pt x="87" y="49"/>
                    <a:pt x="87" y="49"/>
                    <a:pt x="87" y="49"/>
                  </a:cubicBezTo>
                  <a:cubicBezTo>
                    <a:pt x="96" y="40"/>
                    <a:pt x="100" y="29"/>
                    <a:pt x="100" y="19"/>
                  </a:cubicBezTo>
                  <a:cubicBezTo>
                    <a:pt x="100" y="12"/>
                    <a:pt x="98" y="6"/>
                    <a:pt x="95" y="0"/>
                  </a:cubicBezTo>
                  <a:cubicBezTo>
                    <a:pt x="93" y="1"/>
                    <a:pt x="93" y="1"/>
                    <a:pt x="93"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22" name="Freeform 1644"/>
            <p:cNvSpPr>
              <a:spLocks/>
            </p:cNvSpPr>
            <p:nvPr userDrawn="1"/>
          </p:nvSpPr>
          <p:spPr bwMode="auto">
            <a:xfrm>
              <a:off x="311" y="379"/>
              <a:ext cx="154" cy="78"/>
            </a:xfrm>
            <a:custGeom>
              <a:avLst/>
              <a:gdLst/>
              <a:ahLst/>
              <a:cxnLst>
                <a:cxn ang="0">
                  <a:pos x="75" y="0"/>
                </a:cxn>
                <a:cxn ang="0">
                  <a:pos x="65" y="17"/>
                </a:cxn>
                <a:cxn ang="0">
                  <a:pos x="65" y="17"/>
                </a:cxn>
                <a:cxn ang="0">
                  <a:pos x="65" y="17"/>
                </a:cxn>
                <a:cxn ang="0">
                  <a:pos x="22" y="37"/>
                </a:cxn>
                <a:cxn ang="0">
                  <a:pos x="1" y="32"/>
                </a:cxn>
                <a:cxn ang="0">
                  <a:pos x="0" y="34"/>
                </a:cxn>
                <a:cxn ang="0">
                  <a:pos x="22" y="39"/>
                </a:cxn>
                <a:cxn ang="0">
                  <a:pos x="67" y="19"/>
                </a:cxn>
                <a:cxn ang="0">
                  <a:pos x="67" y="19"/>
                </a:cxn>
                <a:cxn ang="0">
                  <a:pos x="67" y="19"/>
                </a:cxn>
                <a:cxn ang="0">
                  <a:pos x="77" y="1"/>
                </a:cxn>
                <a:cxn ang="0">
                  <a:pos x="75" y="0"/>
                </a:cxn>
              </a:cxnLst>
              <a:rect l="0" t="0" r="r" b="b"/>
              <a:pathLst>
                <a:path w="77" h="39">
                  <a:moveTo>
                    <a:pt x="75" y="0"/>
                  </a:moveTo>
                  <a:cubicBezTo>
                    <a:pt x="73" y="6"/>
                    <a:pt x="70" y="12"/>
                    <a:pt x="65" y="17"/>
                  </a:cubicBezTo>
                  <a:cubicBezTo>
                    <a:pt x="65" y="17"/>
                    <a:pt x="65" y="17"/>
                    <a:pt x="65" y="17"/>
                  </a:cubicBezTo>
                  <a:cubicBezTo>
                    <a:pt x="65" y="17"/>
                    <a:pt x="65" y="17"/>
                    <a:pt x="65" y="17"/>
                  </a:cubicBezTo>
                  <a:cubicBezTo>
                    <a:pt x="54" y="30"/>
                    <a:pt x="38" y="37"/>
                    <a:pt x="22" y="37"/>
                  </a:cubicBezTo>
                  <a:cubicBezTo>
                    <a:pt x="15" y="37"/>
                    <a:pt x="8" y="35"/>
                    <a:pt x="1" y="32"/>
                  </a:cubicBezTo>
                  <a:cubicBezTo>
                    <a:pt x="0" y="34"/>
                    <a:pt x="0" y="34"/>
                    <a:pt x="0" y="34"/>
                  </a:cubicBezTo>
                  <a:cubicBezTo>
                    <a:pt x="7" y="38"/>
                    <a:pt x="15" y="39"/>
                    <a:pt x="22" y="39"/>
                  </a:cubicBezTo>
                  <a:cubicBezTo>
                    <a:pt x="39" y="39"/>
                    <a:pt x="55" y="32"/>
                    <a:pt x="67" y="19"/>
                  </a:cubicBezTo>
                  <a:cubicBezTo>
                    <a:pt x="67" y="19"/>
                    <a:pt x="67" y="19"/>
                    <a:pt x="67" y="19"/>
                  </a:cubicBezTo>
                  <a:cubicBezTo>
                    <a:pt x="67" y="19"/>
                    <a:pt x="67" y="19"/>
                    <a:pt x="67" y="19"/>
                  </a:cubicBezTo>
                  <a:cubicBezTo>
                    <a:pt x="72" y="13"/>
                    <a:pt x="75" y="7"/>
                    <a:pt x="77" y="1"/>
                  </a:cubicBezTo>
                  <a:cubicBezTo>
                    <a:pt x="75" y="0"/>
                    <a:pt x="75" y="0"/>
                    <a:pt x="75"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23" name="Freeform 1645"/>
            <p:cNvSpPr>
              <a:spLocks/>
            </p:cNvSpPr>
            <p:nvPr userDrawn="1"/>
          </p:nvSpPr>
          <p:spPr bwMode="auto">
            <a:xfrm>
              <a:off x="277" y="280"/>
              <a:ext cx="46" cy="16"/>
            </a:xfrm>
            <a:custGeom>
              <a:avLst/>
              <a:gdLst/>
              <a:ahLst/>
              <a:cxnLst>
                <a:cxn ang="0">
                  <a:pos x="23" y="3"/>
                </a:cxn>
                <a:cxn ang="0">
                  <a:pos x="12" y="0"/>
                </a:cxn>
                <a:cxn ang="0">
                  <a:pos x="0" y="6"/>
                </a:cxn>
                <a:cxn ang="0">
                  <a:pos x="2" y="8"/>
                </a:cxn>
                <a:cxn ang="0">
                  <a:pos x="12" y="2"/>
                </a:cxn>
                <a:cxn ang="0">
                  <a:pos x="22" y="5"/>
                </a:cxn>
                <a:cxn ang="0">
                  <a:pos x="23" y="3"/>
                </a:cxn>
              </a:cxnLst>
              <a:rect l="0" t="0" r="r" b="b"/>
              <a:pathLst>
                <a:path w="23" h="8">
                  <a:moveTo>
                    <a:pt x="23" y="3"/>
                  </a:moveTo>
                  <a:cubicBezTo>
                    <a:pt x="19" y="1"/>
                    <a:pt x="15" y="0"/>
                    <a:pt x="12" y="0"/>
                  </a:cubicBezTo>
                  <a:cubicBezTo>
                    <a:pt x="7" y="0"/>
                    <a:pt x="3" y="2"/>
                    <a:pt x="0" y="6"/>
                  </a:cubicBezTo>
                  <a:cubicBezTo>
                    <a:pt x="2" y="8"/>
                    <a:pt x="2" y="8"/>
                    <a:pt x="2" y="8"/>
                  </a:cubicBezTo>
                  <a:cubicBezTo>
                    <a:pt x="5" y="4"/>
                    <a:pt x="8" y="2"/>
                    <a:pt x="12" y="2"/>
                  </a:cubicBezTo>
                  <a:cubicBezTo>
                    <a:pt x="15" y="2"/>
                    <a:pt x="18" y="3"/>
                    <a:pt x="22" y="5"/>
                  </a:cubicBezTo>
                  <a:cubicBezTo>
                    <a:pt x="23" y="3"/>
                    <a:pt x="23" y="3"/>
                    <a:pt x="23" y="3"/>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24" name="Freeform 1646"/>
            <p:cNvSpPr>
              <a:spLocks/>
            </p:cNvSpPr>
            <p:nvPr userDrawn="1"/>
          </p:nvSpPr>
          <p:spPr bwMode="auto">
            <a:xfrm>
              <a:off x="365" y="308"/>
              <a:ext cx="88" cy="103"/>
            </a:xfrm>
            <a:custGeom>
              <a:avLst/>
              <a:gdLst/>
              <a:ahLst/>
              <a:cxnLst>
                <a:cxn ang="0">
                  <a:pos x="44" y="50"/>
                </a:cxn>
                <a:cxn ang="0">
                  <a:pos x="28" y="24"/>
                </a:cxn>
                <a:cxn ang="0">
                  <a:pos x="1" y="0"/>
                </a:cxn>
                <a:cxn ang="0">
                  <a:pos x="0" y="2"/>
                </a:cxn>
                <a:cxn ang="0">
                  <a:pos x="26" y="25"/>
                </a:cxn>
                <a:cxn ang="0">
                  <a:pos x="42" y="51"/>
                </a:cxn>
                <a:cxn ang="0">
                  <a:pos x="44" y="50"/>
                </a:cxn>
              </a:cxnLst>
              <a:rect l="0" t="0" r="r" b="b"/>
              <a:pathLst>
                <a:path w="44" h="51">
                  <a:moveTo>
                    <a:pt x="44" y="50"/>
                  </a:moveTo>
                  <a:cubicBezTo>
                    <a:pt x="42" y="42"/>
                    <a:pt x="36" y="33"/>
                    <a:pt x="28" y="24"/>
                  </a:cubicBezTo>
                  <a:cubicBezTo>
                    <a:pt x="20" y="15"/>
                    <a:pt x="10" y="7"/>
                    <a:pt x="1" y="0"/>
                  </a:cubicBezTo>
                  <a:cubicBezTo>
                    <a:pt x="0" y="2"/>
                    <a:pt x="0" y="2"/>
                    <a:pt x="0" y="2"/>
                  </a:cubicBezTo>
                  <a:cubicBezTo>
                    <a:pt x="8" y="8"/>
                    <a:pt x="18" y="17"/>
                    <a:pt x="26" y="25"/>
                  </a:cubicBezTo>
                  <a:cubicBezTo>
                    <a:pt x="34" y="34"/>
                    <a:pt x="40" y="43"/>
                    <a:pt x="42" y="51"/>
                  </a:cubicBezTo>
                  <a:cubicBezTo>
                    <a:pt x="44" y="50"/>
                    <a:pt x="44" y="50"/>
                    <a:pt x="44" y="5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25" name="Freeform 1647"/>
            <p:cNvSpPr>
              <a:spLocks/>
            </p:cNvSpPr>
            <p:nvPr userDrawn="1"/>
          </p:nvSpPr>
          <p:spPr bwMode="auto">
            <a:xfrm>
              <a:off x="359" y="316"/>
              <a:ext cx="74" cy="117"/>
            </a:xfrm>
            <a:custGeom>
              <a:avLst/>
              <a:gdLst/>
              <a:ahLst/>
              <a:cxnLst>
                <a:cxn ang="0">
                  <a:pos x="37" y="58"/>
                </a:cxn>
                <a:cxn ang="0">
                  <a:pos x="37" y="58"/>
                </a:cxn>
                <a:cxn ang="0">
                  <a:pos x="33" y="44"/>
                </a:cxn>
                <a:cxn ang="0">
                  <a:pos x="1" y="0"/>
                </a:cxn>
                <a:cxn ang="0">
                  <a:pos x="0" y="1"/>
                </a:cxn>
                <a:cxn ang="0">
                  <a:pos x="21" y="29"/>
                </a:cxn>
                <a:cxn ang="0">
                  <a:pos x="31" y="45"/>
                </a:cxn>
                <a:cxn ang="0">
                  <a:pos x="35" y="58"/>
                </a:cxn>
                <a:cxn ang="0">
                  <a:pos x="35" y="58"/>
                </a:cxn>
                <a:cxn ang="0">
                  <a:pos x="37" y="58"/>
                </a:cxn>
              </a:cxnLst>
              <a:rect l="0" t="0" r="r" b="b"/>
              <a:pathLst>
                <a:path w="37" h="58">
                  <a:moveTo>
                    <a:pt x="37" y="58"/>
                  </a:moveTo>
                  <a:cubicBezTo>
                    <a:pt x="37" y="58"/>
                    <a:pt x="37" y="58"/>
                    <a:pt x="37" y="58"/>
                  </a:cubicBezTo>
                  <a:cubicBezTo>
                    <a:pt x="37" y="54"/>
                    <a:pt x="36" y="50"/>
                    <a:pt x="33" y="44"/>
                  </a:cubicBezTo>
                  <a:cubicBezTo>
                    <a:pt x="25" y="28"/>
                    <a:pt x="9" y="7"/>
                    <a:pt x="1" y="0"/>
                  </a:cubicBezTo>
                  <a:cubicBezTo>
                    <a:pt x="0" y="1"/>
                    <a:pt x="0" y="1"/>
                    <a:pt x="0" y="1"/>
                  </a:cubicBezTo>
                  <a:cubicBezTo>
                    <a:pt x="5" y="6"/>
                    <a:pt x="13" y="17"/>
                    <a:pt x="21" y="29"/>
                  </a:cubicBezTo>
                  <a:cubicBezTo>
                    <a:pt x="25" y="34"/>
                    <a:pt x="28" y="40"/>
                    <a:pt x="31" y="45"/>
                  </a:cubicBezTo>
                  <a:cubicBezTo>
                    <a:pt x="33" y="51"/>
                    <a:pt x="35" y="55"/>
                    <a:pt x="35" y="58"/>
                  </a:cubicBezTo>
                  <a:cubicBezTo>
                    <a:pt x="35" y="58"/>
                    <a:pt x="35" y="58"/>
                    <a:pt x="35" y="58"/>
                  </a:cubicBezTo>
                  <a:cubicBezTo>
                    <a:pt x="37" y="58"/>
                    <a:pt x="37" y="58"/>
                    <a:pt x="37" y="58"/>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26" name="Freeform 1648"/>
            <p:cNvSpPr>
              <a:spLocks/>
            </p:cNvSpPr>
            <p:nvPr userDrawn="1"/>
          </p:nvSpPr>
          <p:spPr bwMode="auto">
            <a:xfrm>
              <a:off x="351" y="320"/>
              <a:ext cx="60" cy="129"/>
            </a:xfrm>
            <a:custGeom>
              <a:avLst/>
              <a:gdLst/>
              <a:ahLst/>
              <a:cxnLst>
                <a:cxn ang="0">
                  <a:pos x="30" y="64"/>
                </a:cxn>
                <a:cxn ang="0">
                  <a:pos x="28" y="59"/>
                </a:cxn>
                <a:cxn ang="0">
                  <a:pos x="14" y="25"/>
                </a:cxn>
                <a:cxn ang="0">
                  <a:pos x="7" y="9"/>
                </a:cxn>
                <a:cxn ang="0">
                  <a:pos x="4" y="3"/>
                </a:cxn>
                <a:cxn ang="0">
                  <a:pos x="2" y="0"/>
                </a:cxn>
                <a:cxn ang="0">
                  <a:pos x="0" y="1"/>
                </a:cxn>
                <a:cxn ang="0">
                  <a:pos x="2" y="5"/>
                </a:cxn>
                <a:cxn ang="0">
                  <a:pos x="17" y="37"/>
                </a:cxn>
                <a:cxn ang="0">
                  <a:pos x="24" y="54"/>
                </a:cxn>
                <a:cxn ang="0">
                  <a:pos x="27" y="64"/>
                </a:cxn>
                <a:cxn ang="0">
                  <a:pos x="30" y="64"/>
                </a:cxn>
              </a:cxnLst>
              <a:rect l="0" t="0" r="r" b="b"/>
              <a:pathLst>
                <a:path w="30" h="64">
                  <a:moveTo>
                    <a:pt x="30" y="64"/>
                  </a:moveTo>
                  <a:cubicBezTo>
                    <a:pt x="30" y="63"/>
                    <a:pt x="29" y="61"/>
                    <a:pt x="28" y="59"/>
                  </a:cubicBezTo>
                  <a:cubicBezTo>
                    <a:pt x="26" y="51"/>
                    <a:pt x="20" y="38"/>
                    <a:pt x="14" y="25"/>
                  </a:cubicBezTo>
                  <a:cubicBezTo>
                    <a:pt x="11" y="19"/>
                    <a:pt x="9" y="13"/>
                    <a:pt x="7" y="9"/>
                  </a:cubicBezTo>
                  <a:cubicBezTo>
                    <a:pt x="5" y="6"/>
                    <a:pt x="5" y="4"/>
                    <a:pt x="4" y="3"/>
                  </a:cubicBezTo>
                  <a:cubicBezTo>
                    <a:pt x="3" y="1"/>
                    <a:pt x="2" y="0"/>
                    <a:pt x="2" y="0"/>
                  </a:cubicBezTo>
                  <a:cubicBezTo>
                    <a:pt x="0" y="1"/>
                    <a:pt x="0" y="1"/>
                    <a:pt x="0" y="1"/>
                  </a:cubicBezTo>
                  <a:cubicBezTo>
                    <a:pt x="0" y="1"/>
                    <a:pt x="1" y="3"/>
                    <a:pt x="2" y="5"/>
                  </a:cubicBezTo>
                  <a:cubicBezTo>
                    <a:pt x="5" y="11"/>
                    <a:pt x="11" y="24"/>
                    <a:pt x="17" y="37"/>
                  </a:cubicBezTo>
                  <a:cubicBezTo>
                    <a:pt x="20" y="43"/>
                    <a:pt x="22" y="49"/>
                    <a:pt x="24" y="54"/>
                  </a:cubicBezTo>
                  <a:cubicBezTo>
                    <a:pt x="26" y="59"/>
                    <a:pt x="27" y="63"/>
                    <a:pt x="27" y="64"/>
                  </a:cubicBezTo>
                  <a:cubicBezTo>
                    <a:pt x="30" y="64"/>
                    <a:pt x="30" y="64"/>
                    <a:pt x="30" y="64"/>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27" name="Freeform 1649"/>
            <p:cNvSpPr>
              <a:spLocks/>
            </p:cNvSpPr>
            <p:nvPr userDrawn="1"/>
          </p:nvSpPr>
          <p:spPr bwMode="auto">
            <a:xfrm>
              <a:off x="343" y="324"/>
              <a:ext cx="42" cy="135"/>
            </a:xfrm>
            <a:custGeom>
              <a:avLst/>
              <a:gdLst/>
              <a:ahLst/>
              <a:cxnLst>
                <a:cxn ang="0">
                  <a:pos x="21" y="65"/>
                </a:cxn>
                <a:cxn ang="0">
                  <a:pos x="16" y="54"/>
                </a:cxn>
                <a:cxn ang="0">
                  <a:pos x="3" y="0"/>
                </a:cxn>
                <a:cxn ang="0">
                  <a:pos x="0" y="0"/>
                </a:cxn>
                <a:cxn ang="0">
                  <a:pos x="8" y="35"/>
                </a:cxn>
                <a:cxn ang="0">
                  <a:pos x="14" y="54"/>
                </a:cxn>
                <a:cxn ang="0">
                  <a:pos x="19" y="67"/>
                </a:cxn>
                <a:cxn ang="0">
                  <a:pos x="21" y="65"/>
                </a:cxn>
              </a:cxnLst>
              <a:rect l="0" t="0" r="r" b="b"/>
              <a:pathLst>
                <a:path w="21" h="67">
                  <a:moveTo>
                    <a:pt x="21" y="65"/>
                  </a:moveTo>
                  <a:cubicBezTo>
                    <a:pt x="19" y="64"/>
                    <a:pt x="18" y="59"/>
                    <a:pt x="16" y="54"/>
                  </a:cubicBezTo>
                  <a:cubicBezTo>
                    <a:pt x="10" y="37"/>
                    <a:pt x="4" y="10"/>
                    <a:pt x="3" y="0"/>
                  </a:cubicBezTo>
                  <a:cubicBezTo>
                    <a:pt x="0" y="0"/>
                    <a:pt x="0" y="0"/>
                    <a:pt x="0" y="0"/>
                  </a:cubicBezTo>
                  <a:cubicBezTo>
                    <a:pt x="1" y="7"/>
                    <a:pt x="4" y="21"/>
                    <a:pt x="8" y="35"/>
                  </a:cubicBezTo>
                  <a:cubicBezTo>
                    <a:pt x="10" y="42"/>
                    <a:pt x="12" y="49"/>
                    <a:pt x="14" y="54"/>
                  </a:cubicBezTo>
                  <a:cubicBezTo>
                    <a:pt x="15" y="60"/>
                    <a:pt x="17" y="64"/>
                    <a:pt x="19" y="67"/>
                  </a:cubicBezTo>
                  <a:cubicBezTo>
                    <a:pt x="21" y="65"/>
                    <a:pt x="21" y="65"/>
                    <a:pt x="21" y="65"/>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28" name="Freeform 1650"/>
            <p:cNvSpPr>
              <a:spLocks/>
            </p:cNvSpPr>
            <p:nvPr userDrawn="1"/>
          </p:nvSpPr>
          <p:spPr bwMode="auto">
            <a:xfrm>
              <a:off x="335" y="324"/>
              <a:ext cx="20" cy="135"/>
            </a:xfrm>
            <a:custGeom>
              <a:avLst/>
              <a:gdLst/>
              <a:ahLst/>
              <a:cxnLst>
                <a:cxn ang="0">
                  <a:pos x="10" y="66"/>
                </a:cxn>
                <a:cxn ang="0">
                  <a:pos x="4" y="45"/>
                </a:cxn>
                <a:cxn ang="0">
                  <a:pos x="2" y="18"/>
                </a:cxn>
                <a:cxn ang="0">
                  <a:pos x="3" y="0"/>
                </a:cxn>
                <a:cxn ang="0">
                  <a:pos x="0" y="0"/>
                </a:cxn>
                <a:cxn ang="0">
                  <a:pos x="0" y="18"/>
                </a:cxn>
                <a:cxn ang="0">
                  <a:pos x="1" y="45"/>
                </a:cxn>
                <a:cxn ang="0">
                  <a:pos x="8" y="67"/>
                </a:cxn>
                <a:cxn ang="0">
                  <a:pos x="10" y="66"/>
                </a:cxn>
              </a:cxnLst>
              <a:rect l="0" t="0" r="r" b="b"/>
              <a:pathLst>
                <a:path w="10" h="67">
                  <a:moveTo>
                    <a:pt x="10" y="66"/>
                  </a:moveTo>
                  <a:cubicBezTo>
                    <a:pt x="7" y="61"/>
                    <a:pt x="5" y="53"/>
                    <a:pt x="4" y="45"/>
                  </a:cubicBezTo>
                  <a:cubicBezTo>
                    <a:pt x="3" y="36"/>
                    <a:pt x="2" y="27"/>
                    <a:pt x="2" y="18"/>
                  </a:cubicBezTo>
                  <a:cubicBezTo>
                    <a:pt x="2" y="11"/>
                    <a:pt x="2" y="5"/>
                    <a:pt x="3" y="0"/>
                  </a:cubicBezTo>
                  <a:cubicBezTo>
                    <a:pt x="0" y="0"/>
                    <a:pt x="0" y="0"/>
                    <a:pt x="0" y="0"/>
                  </a:cubicBezTo>
                  <a:cubicBezTo>
                    <a:pt x="0" y="5"/>
                    <a:pt x="0" y="11"/>
                    <a:pt x="0" y="18"/>
                  </a:cubicBezTo>
                  <a:cubicBezTo>
                    <a:pt x="0" y="27"/>
                    <a:pt x="0" y="36"/>
                    <a:pt x="1" y="45"/>
                  </a:cubicBezTo>
                  <a:cubicBezTo>
                    <a:pt x="3" y="54"/>
                    <a:pt x="5" y="62"/>
                    <a:pt x="8" y="67"/>
                  </a:cubicBezTo>
                  <a:cubicBezTo>
                    <a:pt x="10" y="66"/>
                    <a:pt x="10" y="66"/>
                    <a:pt x="10" y="66"/>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29" name="Freeform 1651"/>
            <p:cNvSpPr>
              <a:spLocks/>
            </p:cNvSpPr>
            <p:nvPr userDrawn="1"/>
          </p:nvSpPr>
          <p:spPr bwMode="auto">
            <a:xfrm>
              <a:off x="315" y="322"/>
              <a:ext cx="18" cy="131"/>
            </a:xfrm>
            <a:custGeom>
              <a:avLst/>
              <a:gdLst/>
              <a:ahLst/>
              <a:cxnLst>
                <a:cxn ang="0">
                  <a:pos x="7" y="0"/>
                </a:cxn>
                <a:cxn ang="0">
                  <a:pos x="0" y="45"/>
                </a:cxn>
                <a:cxn ang="0">
                  <a:pos x="3" y="65"/>
                </a:cxn>
                <a:cxn ang="0">
                  <a:pos x="5" y="63"/>
                </a:cxn>
                <a:cxn ang="0">
                  <a:pos x="2" y="45"/>
                </a:cxn>
                <a:cxn ang="0">
                  <a:pos x="9" y="1"/>
                </a:cxn>
                <a:cxn ang="0">
                  <a:pos x="7" y="0"/>
                </a:cxn>
              </a:cxnLst>
              <a:rect l="0" t="0" r="r" b="b"/>
              <a:pathLst>
                <a:path w="9" h="65">
                  <a:moveTo>
                    <a:pt x="7" y="0"/>
                  </a:moveTo>
                  <a:cubicBezTo>
                    <a:pt x="3" y="9"/>
                    <a:pt x="0" y="29"/>
                    <a:pt x="0" y="45"/>
                  </a:cubicBezTo>
                  <a:cubicBezTo>
                    <a:pt x="0" y="54"/>
                    <a:pt x="0" y="61"/>
                    <a:pt x="3" y="65"/>
                  </a:cubicBezTo>
                  <a:cubicBezTo>
                    <a:pt x="5" y="63"/>
                    <a:pt x="5" y="63"/>
                    <a:pt x="5" y="63"/>
                  </a:cubicBezTo>
                  <a:cubicBezTo>
                    <a:pt x="3" y="60"/>
                    <a:pt x="2" y="53"/>
                    <a:pt x="2" y="45"/>
                  </a:cubicBezTo>
                  <a:cubicBezTo>
                    <a:pt x="2" y="30"/>
                    <a:pt x="5" y="10"/>
                    <a:pt x="9" y="1"/>
                  </a:cubicBezTo>
                  <a:cubicBezTo>
                    <a:pt x="7" y="0"/>
                    <a:pt x="7" y="0"/>
                    <a:pt x="7"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0" name="Freeform 1652"/>
            <p:cNvSpPr>
              <a:spLocks/>
            </p:cNvSpPr>
            <p:nvPr userDrawn="1"/>
          </p:nvSpPr>
          <p:spPr bwMode="auto">
            <a:xfrm>
              <a:off x="357" y="256"/>
              <a:ext cx="48" cy="22"/>
            </a:xfrm>
            <a:custGeom>
              <a:avLst/>
              <a:gdLst/>
              <a:ahLst/>
              <a:cxnLst>
                <a:cxn ang="0">
                  <a:pos x="2" y="11"/>
                </a:cxn>
                <a:cxn ang="0">
                  <a:pos x="19" y="2"/>
                </a:cxn>
                <a:cxn ang="0">
                  <a:pos x="23" y="3"/>
                </a:cxn>
                <a:cxn ang="0">
                  <a:pos x="24" y="1"/>
                </a:cxn>
                <a:cxn ang="0">
                  <a:pos x="19" y="0"/>
                </a:cxn>
                <a:cxn ang="0">
                  <a:pos x="0" y="10"/>
                </a:cxn>
                <a:cxn ang="0">
                  <a:pos x="2" y="11"/>
                </a:cxn>
              </a:cxnLst>
              <a:rect l="0" t="0" r="r" b="b"/>
              <a:pathLst>
                <a:path w="24" h="11">
                  <a:moveTo>
                    <a:pt x="2" y="11"/>
                  </a:moveTo>
                  <a:cubicBezTo>
                    <a:pt x="7" y="6"/>
                    <a:pt x="13" y="2"/>
                    <a:pt x="19" y="2"/>
                  </a:cubicBezTo>
                  <a:cubicBezTo>
                    <a:pt x="20" y="2"/>
                    <a:pt x="22" y="2"/>
                    <a:pt x="23" y="3"/>
                  </a:cubicBezTo>
                  <a:cubicBezTo>
                    <a:pt x="24" y="1"/>
                    <a:pt x="24" y="1"/>
                    <a:pt x="24" y="1"/>
                  </a:cubicBezTo>
                  <a:cubicBezTo>
                    <a:pt x="22" y="0"/>
                    <a:pt x="21" y="0"/>
                    <a:pt x="19" y="0"/>
                  </a:cubicBezTo>
                  <a:cubicBezTo>
                    <a:pt x="12" y="0"/>
                    <a:pt x="6" y="4"/>
                    <a:pt x="0" y="10"/>
                  </a:cubicBezTo>
                  <a:cubicBezTo>
                    <a:pt x="2" y="11"/>
                    <a:pt x="2" y="11"/>
                    <a:pt x="2" y="1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1" name="Freeform 1653"/>
            <p:cNvSpPr>
              <a:spLocks/>
            </p:cNvSpPr>
            <p:nvPr userDrawn="1"/>
          </p:nvSpPr>
          <p:spPr bwMode="auto">
            <a:xfrm>
              <a:off x="293" y="320"/>
              <a:ext cx="36" cy="115"/>
            </a:xfrm>
            <a:custGeom>
              <a:avLst/>
              <a:gdLst/>
              <a:ahLst/>
              <a:cxnLst>
                <a:cxn ang="0">
                  <a:pos x="3" y="56"/>
                </a:cxn>
                <a:cxn ang="0">
                  <a:pos x="2" y="47"/>
                </a:cxn>
                <a:cxn ang="0">
                  <a:pos x="17" y="1"/>
                </a:cxn>
                <a:cxn ang="0">
                  <a:pos x="15" y="0"/>
                </a:cxn>
                <a:cxn ang="0">
                  <a:pos x="0" y="47"/>
                </a:cxn>
                <a:cxn ang="0">
                  <a:pos x="0" y="57"/>
                </a:cxn>
                <a:cxn ang="0">
                  <a:pos x="3" y="56"/>
                </a:cxn>
              </a:cxnLst>
              <a:rect l="0" t="0" r="r" b="b"/>
              <a:pathLst>
                <a:path w="17" h="57">
                  <a:moveTo>
                    <a:pt x="3" y="56"/>
                  </a:moveTo>
                  <a:cubicBezTo>
                    <a:pt x="2" y="53"/>
                    <a:pt x="2" y="50"/>
                    <a:pt x="2" y="47"/>
                  </a:cubicBezTo>
                  <a:cubicBezTo>
                    <a:pt x="2" y="30"/>
                    <a:pt x="9" y="13"/>
                    <a:pt x="17" y="1"/>
                  </a:cubicBezTo>
                  <a:cubicBezTo>
                    <a:pt x="15" y="0"/>
                    <a:pt x="15" y="0"/>
                    <a:pt x="15" y="0"/>
                  </a:cubicBezTo>
                  <a:cubicBezTo>
                    <a:pt x="7" y="12"/>
                    <a:pt x="0" y="29"/>
                    <a:pt x="0" y="47"/>
                  </a:cubicBezTo>
                  <a:cubicBezTo>
                    <a:pt x="0" y="50"/>
                    <a:pt x="0" y="54"/>
                    <a:pt x="0" y="57"/>
                  </a:cubicBezTo>
                  <a:cubicBezTo>
                    <a:pt x="3" y="56"/>
                    <a:pt x="3" y="56"/>
                    <a:pt x="3" y="56"/>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2" name="Freeform 1654"/>
            <p:cNvSpPr>
              <a:spLocks/>
            </p:cNvSpPr>
            <p:nvPr userDrawn="1"/>
          </p:nvSpPr>
          <p:spPr bwMode="auto">
            <a:xfrm>
              <a:off x="273" y="316"/>
              <a:ext cx="48" cy="97"/>
            </a:xfrm>
            <a:custGeom>
              <a:avLst/>
              <a:gdLst/>
              <a:ahLst/>
              <a:cxnLst>
                <a:cxn ang="0">
                  <a:pos x="22" y="0"/>
                </a:cxn>
                <a:cxn ang="0">
                  <a:pos x="7" y="20"/>
                </a:cxn>
                <a:cxn ang="0">
                  <a:pos x="0" y="44"/>
                </a:cxn>
                <a:cxn ang="0">
                  <a:pos x="1" y="48"/>
                </a:cxn>
                <a:cxn ang="0">
                  <a:pos x="3" y="48"/>
                </a:cxn>
                <a:cxn ang="0">
                  <a:pos x="3" y="44"/>
                </a:cxn>
                <a:cxn ang="0">
                  <a:pos x="9" y="21"/>
                </a:cxn>
                <a:cxn ang="0">
                  <a:pos x="24" y="2"/>
                </a:cxn>
                <a:cxn ang="0">
                  <a:pos x="22" y="0"/>
                </a:cxn>
              </a:cxnLst>
              <a:rect l="0" t="0" r="r" b="b"/>
              <a:pathLst>
                <a:path w="24" h="48">
                  <a:moveTo>
                    <a:pt x="22" y="0"/>
                  </a:moveTo>
                  <a:cubicBezTo>
                    <a:pt x="17" y="5"/>
                    <a:pt x="12" y="12"/>
                    <a:pt x="7" y="20"/>
                  </a:cubicBezTo>
                  <a:cubicBezTo>
                    <a:pt x="3" y="28"/>
                    <a:pt x="0" y="37"/>
                    <a:pt x="0" y="44"/>
                  </a:cubicBezTo>
                  <a:cubicBezTo>
                    <a:pt x="0" y="45"/>
                    <a:pt x="1" y="47"/>
                    <a:pt x="1" y="48"/>
                  </a:cubicBezTo>
                  <a:cubicBezTo>
                    <a:pt x="3" y="48"/>
                    <a:pt x="3" y="48"/>
                    <a:pt x="3" y="48"/>
                  </a:cubicBezTo>
                  <a:cubicBezTo>
                    <a:pt x="3" y="46"/>
                    <a:pt x="3" y="45"/>
                    <a:pt x="3" y="44"/>
                  </a:cubicBezTo>
                  <a:cubicBezTo>
                    <a:pt x="3" y="37"/>
                    <a:pt x="5" y="29"/>
                    <a:pt x="9" y="21"/>
                  </a:cubicBezTo>
                  <a:cubicBezTo>
                    <a:pt x="13" y="13"/>
                    <a:pt x="19" y="6"/>
                    <a:pt x="24" y="2"/>
                  </a:cubicBezTo>
                  <a:cubicBezTo>
                    <a:pt x="22" y="0"/>
                    <a:pt x="22" y="0"/>
                    <a:pt x="22"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3" name="Freeform 1655"/>
            <p:cNvSpPr>
              <a:spLocks/>
            </p:cNvSpPr>
            <p:nvPr userDrawn="1"/>
          </p:nvSpPr>
          <p:spPr bwMode="auto">
            <a:xfrm>
              <a:off x="263" y="310"/>
              <a:ext cx="52" cy="76"/>
            </a:xfrm>
            <a:custGeom>
              <a:avLst/>
              <a:gdLst/>
              <a:ahLst/>
              <a:cxnLst>
                <a:cxn ang="0">
                  <a:pos x="26" y="0"/>
                </a:cxn>
                <a:cxn ang="0">
                  <a:pos x="8" y="17"/>
                </a:cxn>
                <a:cxn ang="0">
                  <a:pos x="0" y="36"/>
                </a:cxn>
                <a:cxn ang="0">
                  <a:pos x="0" y="39"/>
                </a:cxn>
                <a:cxn ang="0">
                  <a:pos x="2" y="38"/>
                </a:cxn>
                <a:cxn ang="0">
                  <a:pos x="2" y="36"/>
                </a:cxn>
                <a:cxn ang="0">
                  <a:pos x="10" y="18"/>
                </a:cxn>
                <a:cxn ang="0">
                  <a:pos x="27" y="2"/>
                </a:cxn>
                <a:cxn ang="0">
                  <a:pos x="26" y="0"/>
                </a:cxn>
              </a:cxnLst>
              <a:rect l="0" t="0" r="r" b="b"/>
              <a:pathLst>
                <a:path w="27" h="39">
                  <a:moveTo>
                    <a:pt x="26" y="0"/>
                  </a:moveTo>
                  <a:cubicBezTo>
                    <a:pt x="19" y="4"/>
                    <a:pt x="13" y="10"/>
                    <a:pt x="8" y="17"/>
                  </a:cubicBezTo>
                  <a:cubicBezTo>
                    <a:pt x="3" y="23"/>
                    <a:pt x="0" y="31"/>
                    <a:pt x="0" y="36"/>
                  </a:cubicBezTo>
                  <a:cubicBezTo>
                    <a:pt x="0" y="37"/>
                    <a:pt x="0" y="38"/>
                    <a:pt x="0" y="39"/>
                  </a:cubicBezTo>
                  <a:cubicBezTo>
                    <a:pt x="2" y="38"/>
                    <a:pt x="2" y="38"/>
                    <a:pt x="2" y="38"/>
                  </a:cubicBezTo>
                  <a:cubicBezTo>
                    <a:pt x="2" y="38"/>
                    <a:pt x="2" y="37"/>
                    <a:pt x="2" y="36"/>
                  </a:cubicBezTo>
                  <a:cubicBezTo>
                    <a:pt x="2" y="32"/>
                    <a:pt x="5" y="25"/>
                    <a:pt x="10" y="18"/>
                  </a:cubicBezTo>
                  <a:cubicBezTo>
                    <a:pt x="15" y="12"/>
                    <a:pt x="21" y="6"/>
                    <a:pt x="27" y="2"/>
                  </a:cubicBezTo>
                  <a:cubicBezTo>
                    <a:pt x="26" y="0"/>
                    <a:pt x="26" y="0"/>
                    <a:pt x="26"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4" name="Freeform 1656"/>
            <p:cNvSpPr>
              <a:spLocks/>
            </p:cNvSpPr>
            <p:nvPr userDrawn="1"/>
          </p:nvSpPr>
          <p:spPr bwMode="auto">
            <a:xfrm>
              <a:off x="257" y="304"/>
              <a:ext cx="58" cy="57"/>
            </a:xfrm>
            <a:custGeom>
              <a:avLst/>
              <a:gdLst/>
              <a:ahLst/>
              <a:cxnLst>
                <a:cxn ang="0">
                  <a:pos x="28" y="0"/>
                </a:cxn>
                <a:cxn ang="0">
                  <a:pos x="9" y="12"/>
                </a:cxn>
                <a:cxn ang="0">
                  <a:pos x="0" y="28"/>
                </a:cxn>
                <a:cxn ang="0">
                  <a:pos x="0" y="28"/>
                </a:cxn>
                <a:cxn ang="0">
                  <a:pos x="3" y="28"/>
                </a:cxn>
                <a:cxn ang="0">
                  <a:pos x="3" y="28"/>
                </a:cxn>
                <a:cxn ang="0">
                  <a:pos x="11" y="14"/>
                </a:cxn>
                <a:cxn ang="0">
                  <a:pos x="29" y="2"/>
                </a:cxn>
                <a:cxn ang="0">
                  <a:pos x="28" y="0"/>
                </a:cxn>
              </a:cxnLst>
              <a:rect l="0" t="0" r="r" b="b"/>
              <a:pathLst>
                <a:path w="29" h="28">
                  <a:moveTo>
                    <a:pt x="28" y="0"/>
                  </a:moveTo>
                  <a:cubicBezTo>
                    <a:pt x="21" y="2"/>
                    <a:pt x="14" y="7"/>
                    <a:pt x="9" y="12"/>
                  </a:cubicBezTo>
                  <a:cubicBezTo>
                    <a:pt x="4" y="17"/>
                    <a:pt x="0" y="23"/>
                    <a:pt x="0" y="28"/>
                  </a:cubicBezTo>
                  <a:cubicBezTo>
                    <a:pt x="0" y="28"/>
                    <a:pt x="0" y="28"/>
                    <a:pt x="0" y="28"/>
                  </a:cubicBezTo>
                  <a:cubicBezTo>
                    <a:pt x="3" y="28"/>
                    <a:pt x="3" y="28"/>
                    <a:pt x="3" y="28"/>
                  </a:cubicBezTo>
                  <a:cubicBezTo>
                    <a:pt x="3" y="28"/>
                    <a:pt x="3" y="28"/>
                    <a:pt x="3" y="28"/>
                  </a:cubicBezTo>
                  <a:cubicBezTo>
                    <a:pt x="3" y="24"/>
                    <a:pt x="6" y="19"/>
                    <a:pt x="11" y="14"/>
                  </a:cubicBezTo>
                  <a:cubicBezTo>
                    <a:pt x="15" y="9"/>
                    <a:pt x="22" y="4"/>
                    <a:pt x="29" y="2"/>
                  </a:cubicBezTo>
                  <a:cubicBezTo>
                    <a:pt x="28" y="0"/>
                    <a:pt x="28" y="0"/>
                    <a:pt x="28"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5" name="Freeform 1657"/>
            <p:cNvSpPr>
              <a:spLocks/>
            </p:cNvSpPr>
            <p:nvPr userDrawn="1"/>
          </p:nvSpPr>
          <p:spPr bwMode="auto">
            <a:xfrm>
              <a:off x="259" y="296"/>
              <a:ext cx="56" cy="38"/>
            </a:xfrm>
            <a:custGeom>
              <a:avLst/>
              <a:gdLst/>
              <a:ahLst/>
              <a:cxnLst>
                <a:cxn ang="0">
                  <a:pos x="28" y="0"/>
                </a:cxn>
                <a:cxn ang="0">
                  <a:pos x="9" y="7"/>
                </a:cxn>
                <a:cxn ang="0">
                  <a:pos x="0" y="19"/>
                </a:cxn>
                <a:cxn ang="0">
                  <a:pos x="2" y="19"/>
                </a:cxn>
                <a:cxn ang="0">
                  <a:pos x="11" y="9"/>
                </a:cxn>
                <a:cxn ang="0">
                  <a:pos x="28" y="3"/>
                </a:cxn>
                <a:cxn ang="0">
                  <a:pos x="28" y="0"/>
                </a:cxn>
              </a:cxnLst>
              <a:rect l="0" t="0" r="r" b="b"/>
              <a:pathLst>
                <a:path w="28" h="19">
                  <a:moveTo>
                    <a:pt x="28" y="0"/>
                  </a:moveTo>
                  <a:cubicBezTo>
                    <a:pt x="21" y="1"/>
                    <a:pt x="14" y="4"/>
                    <a:pt x="9" y="7"/>
                  </a:cubicBezTo>
                  <a:cubicBezTo>
                    <a:pt x="4" y="11"/>
                    <a:pt x="1" y="15"/>
                    <a:pt x="0" y="19"/>
                  </a:cubicBezTo>
                  <a:cubicBezTo>
                    <a:pt x="2" y="19"/>
                    <a:pt x="2" y="19"/>
                    <a:pt x="2" y="19"/>
                  </a:cubicBezTo>
                  <a:cubicBezTo>
                    <a:pt x="3" y="17"/>
                    <a:pt x="6" y="13"/>
                    <a:pt x="11" y="9"/>
                  </a:cubicBezTo>
                  <a:cubicBezTo>
                    <a:pt x="15" y="6"/>
                    <a:pt x="21" y="3"/>
                    <a:pt x="28" y="3"/>
                  </a:cubicBezTo>
                  <a:cubicBezTo>
                    <a:pt x="28" y="0"/>
                    <a:pt x="28" y="0"/>
                    <a:pt x="28"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6" name="Freeform 1658"/>
            <p:cNvSpPr>
              <a:spLocks/>
            </p:cNvSpPr>
            <p:nvPr userDrawn="1"/>
          </p:nvSpPr>
          <p:spPr bwMode="auto">
            <a:xfrm>
              <a:off x="267" y="290"/>
              <a:ext cx="50" cy="22"/>
            </a:xfrm>
            <a:custGeom>
              <a:avLst/>
              <a:gdLst/>
              <a:ahLst/>
              <a:cxnLst>
                <a:cxn ang="0">
                  <a:pos x="25" y="0"/>
                </a:cxn>
                <a:cxn ang="0">
                  <a:pos x="20" y="0"/>
                </a:cxn>
                <a:cxn ang="0">
                  <a:pos x="0" y="10"/>
                </a:cxn>
                <a:cxn ang="0">
                  <a:pos x="2" y="11"/>
                </a:cxn>
                <a:cxn ang="0">
                  <a:pos x="20" y="2"/>
                </a:cxn>
                <a:cxn ang="0">
                  <a:pos x="25" y="3"/>
                </a:cxn>
                <a:cxn ang="0">
                  <a:pos x="25" y="0"/>
                </a:cxn>
              </a:cxnLst>
              <a:rect l="0" t="0" r="r" b="b"/>
              <a:pathLst>
                <a:path w="25" h="11">
                  <a:moveTo>
                    <a:pt x="25" y="0"/>
                  </a:moveTo>
                  <a:cubicBezTo>
                    <a:pt x="23" y="0"/>
                    <a:pt x="22" y="0"/>
                    <a:pt x="20" y="0"/>
                  </a:cubicBezTo>
                  <a:cubicBezTo>
                    <a:pt x="10" y="0"/>
                    <a:pt x="2" y="5"/>
                    <a:pt x="0" y="10"/>
                  </a:cubicBezTo>
                  <a:cubicBezTo>
                    <a:pt x="2" y="11"/>
                    <a:pt x="2" y="11"/>
                    <a:pt x="2" y="11"/>
                  </a:cubicBezTo>
                  <a:cubicBezTo>
                    <a:pt x="4" y="7"/>
                    <a:pt x="10" y="2"/>
                    <a:pt x="20" y="2"/>
                  </a:cubicBezTo>
                  <a:cubicBezTo>
                    <a:pt x="21" y="2"/>
                    <a:pt x="23" y="3"/>
                    <a:pt x="25" y="3"/>
                  </a:cubicBezTo>
                  <a:cubicBezTo>
                    <a:pt x="25" y="0"/>
                    <a:pt x="25" y="0"/>
                    <a:pt x="25" y="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7" name="Freeform 1659"/>
            <p:cNvSpPr>
              <a:spLocks/>
            </p:cNvSpPr>
            <p:nvPr userDrawn="1"/>
          </p:nvSpPr>
          <p:spPr bwMode="auto">
            <a:xfrm>
              <a:off x="299" y="268"/>
              <a:ext cx="28" cy="16"/>
            </a:xfrm>
            <a:custGeom>
              <a:avLst/>
              <a:gdLst/>
              <a:ahLst/>
              <a:cxnLst>
                <a:cxn ang="0">
                  <a:pos x="14" y="6"/>
                </a:cxn>
                <a:cxn ang="0">
                  <a:pos x="3" y="0"/>
                </a:cxn>
                <a:cxn ang="0">
                  <a:pos x="0" y="1"/>
                </a:cxn>
                <a:cxn ang="0">
                  <a:pos x="2" y="3"/>
                </a:cxn>
                <a:cxn ang="0">
                  <a:pos x="3" y="3"/>
                </a:cxn>
                <a:cxn ang="0">
                  <a:pos x="13" y="8"/>
                </a:cxn>
                <a:cxn ang="0">
                  <a:pos x="14" y="6"/>
                </a:cxn>
              </a:cxnLst>
              <a:rect l="0" t="0" r="r" b="b"/>
              <a:pathLst>
                <a:path w="14" h="8">
                  <a:moveTo>
                    <a:pt x="14" y="6"/>
                  </a:moveTo>
                  <a:cubicBezTo>
                    <a:pt x="9" y="2"/>
                    <a:pt x="5" y="0"/>
                    <a:pt x="3" y="0"/>
                  </a:cubicBezTo>
                  <a:cubicBezTo>
                    <a:pt x="2" y="0"/>
                    <a:pt x="1" y="1"/>
                    <a:pt x="0" y="1"/>
                  </a:cubicBezTo>
                  <a:cubicBezTo>
                    <a:pt x="2" y="3"/>
                    <a:pt x="2" y="3"/>
                    <a:pt x="2" y="3"/>
                  </a:cubicBezTo>
                  <a:cubicBezTo>
                    <a:pt x="2" y="3"/>
                    <a:pt x="2" y="3"/>
                    <a:pt x="3" y="3"/>
                  </a:cubicBezTo>
                  <a:cubicBezTo>
                    <a:pt x="4" y="3"/>
                    <a:pt x="7" y="4"/>
                    <a:pt x="13" y="8"/>
                  </a:cubicBezTo>
                  <a:cubicBezTo>
                    <a:pt x="14" y="6"/>
                    <a:pt x="14" y="6"/>
                    <a:pt x="14" y="6"/>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8" name="Freeform 1660"/>
            <p:cNvSpPr>
              <a:spLocks/>
            </p:cNvSpPr>
            <p:nvPr userDrawn="1"/>
          </p:nvSpPr>
          <p:spPr bwMode="auto">
            <a:xfrm>
              <a:off x="371" y="290"/>
              <a:ext cx="92" cy="32"/>
            </a:xfrm>
            <a:custGeom>
              <a:avLst/>
              <a:gdLst/>
              <a:ahLst/>
              <a:cxnLst>
                <a:cxn ang="0">
                  <a:pos x="0" y="2"/>
                </a:cxn>
                <a:cxn ang="0">
                  <a:pos x="7" y="2"/>
                </a:cxn>
                <a:cxn ang="0">
                  <a:pos x="30" y="6"/>
                </a:cxn>
                <a:cxn ang="0">
                  <a:pos x="44" y="16"/>
                </a:cxn>
                <a:cxn ang="0">
                  <a:pos x="46" y="15"/>
                </a:cxn>
                <a:cxn ang="0">
                  <a:pos x="31" y="3"/>
                </a:cxn>
                <a:cxn ang="0">
                  <a:pos x="7" y="0"/>
                </a:cxn>
                <a:cxn ang="0">
                  <a:pos x="0" y="0"/>
                </a:cxn>
                <a:cxn ang="0">
                  <a:pos x="0" y="2"/>
                </a:cxn>
              </a:cxnLst>
              <a:rect l="0" t="0" r="r" b="b"/>
              <a:pathLst>
                <a:path w="46" h="16">
                  <a:moveTo>
                    <a:pt x="0" y="2"/>
                  </a:moveTo>
                  <a:cubicBezTo>
                    <a:pt x="2" y="2"/>
                    <a:pt x="5" y="2"/>
                    <a:pt x="7" y="2"/>
                  </a:cubicBezTo>
                  <a:cubicBezTo>
                    <a:pt x="15" y="2"/>
                    <a:pt x="23" y="3"/>
                    <a:pt x="30" y="6"/>
                  </a:cubicBezTo>
                  <a:cubicBezTo>
                    <a:pt x="37" y="8"/>
                    <a:pt x="42" y="12"/>
                    <a:pt x="44" y="16"/>
                  </a:cubicBezTo>
                  <a:cubicBezTo>
                    <a:pt x="46" y="15"/>
                    <a:pt x="46" y="15"/>
                    <a:pt x="46" y="15"/>
                  </a:cubicBezTo>
                  <a:cubicBezTo>
                    <a:pt x="44" y="10"/>
                    <a:pt x="38" y="6"/>
                    <a:pt x="31" y="3"/>
                  </a:cubicBezTo>
                  <a:cubicBezTo>
                    <a:pt x="23" y="1"/>
                    <a:pt x="15" y="0"/>
                    <a:pt x="7" y="0"/>
                  </a:cubicBezTo>
                  <a:cubicBezTo>
                    <a:pt x="5" y="0"/>
                    <a:pt x="2" y="0"/>
                    <a:pt x="0"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39" name="Freeform 1661"/>
            <p:cNvSpPr>
              <a:spLocks/>
            </p:cNvSpPr>
            <p:nvPr userDrawn="1"/>
          </p:nvSpPr>
          <p:spPr bwMode="auto">
            <a:xfrm>
              <a:off x="371" y="296"/>
              <a:ext cx="98" cy="57"/>
            </a:xfrm>
            <a:custGeom>
              <a:avLst/>
              <a:gdLst/>
              <a:ahLst/>
              <a:cxnLst>
                <a:cxn ang="0">
                  <a:pos x="0" y="2"/>
                </a:cxn>
                <a:cxn ang="0">
                  <a:pos x="28" y="11"/>
                </a:cxn>
                <a:cxn ang="0">
                  <a:pos x="41" y="19"/>
                </a:cxn>
                <a:cxn ang="0">
                  <a:pos x="47" y="28"/>
                </a:cxn>
                <a:cxn ang="0">
                  <a:pos x="49" y="28"/>
                </a:cxn>
                <a:cxn ang="0">
                  <a:pos x="42" y="17"/>
                </a:cxn>
                <a:cxn ang="0">
                  <a:pos x="0" y="0"/>
                </a:cxn>
                <a:cxn ang="0">
                  <a:pos x="0" y="2"/>
                </a:cxn>
              </a:cxnLst>
              <a:rect l="0" t="0" r="r" b="b"/>
              <a:pathLst>
                <a:path w="49" h="28">
                  <a:moveTo>
                    <a:pt x="0" y="2"/>
                  </a:moveTo>
                  <a:cubicBezTo>
                    <a:pt x="8" y="3"/>
                    <a:pt x="19" y="6"/>
                    <a:pt x="28" y="11"/>
                  </a:cubicBezTo>
                  <a:cubicBezTo>
                    <a:pt x="33" y="13"/>
                    <a:pt x="38" y="16"/>
                    <a:pt x="41" y="19"/>
                  </a:cubicBezTo>
                  <a:cubicBezTo>
                    <a:pt x="44" y="22"/>
                    <a:pt x="46" y="25"/>
                    <a:pt x="47" y="28"/>
                  </a:cubicBezTo>
                  <a:cubicBezTo>
                    <a:pt x="49" y="28"/>
                    <a:pt x="49" y="28"/>
                    <a:pt x="49" y="28"/>
                  </a:cubicBezTo>
                  <a:cubicBezTo>
                    <a:pt x="48" y="24"/>
                    <a:pt x="46" y="21"/>
                    <a:pt x="42" y="17"/>
                  </a:cubicBezTo>
                  <a:cubicBezTo>
                    <a:pt x="32" y="8"/>
                    <a:pt x="12" y="0"/>
                    <a:pt x="0"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0" name="Freeform 1662"/>
            <p:cNvSpPr>
              <a:spLocks/>
            </p:cNvSpPr>
            <p:nvPr userDrawn="1"/>
          </p:nvSpPr>
          <p:spPr bwMode="auto">
            <a:xfrm>
              <a:off x="369" y="304"/>
              <a:ext cx="96" cy="81"/>
            </a:xfrm>
            <a:custGeom>
              <a:avLst/>
              <a:gdLst/>
              <a:ahLst/>
              <a:cxnLst>
                <a:cxn ang="0">
                  <a:pos x="0" y="2"/>
                </a:cxn>
                <a:cxn ang="0">
                  <a:pos x="28" y="17"/>
                </a:cxn>
                <a:cxn ang="0">
                  <a:pos x="40" y="28"/>
                </a:cxn>
                <a:cxn ang="0">
                  <a:pos x="46" y="40"/>
                </a:cxn>
                <a:cxn ang="0">
                  <a:pos x="48" y="40"/>
                </a:cxn>
                <a:cxn ang="0">
                  <a:pos x="42" y="27"/>
                </a:cxn>
                <a:cxn ang="0">
                  <a:pos x="1" y="0"/>
                </a:cxn>
                <a:cxn ang="0">
                  <a:pos x="0" y="2"/>
                </a:cxn>
              </a:cxnLst>
              <a:rect l="0" t="0" r="r" b="b"/>
              <a:pathLst>
                <a:path w="48" h="40">
                  <a:moveTo>
                    <a:pt x="0" y="2"/>
                  </a:moveTo>
                  <a:cubicBezTo>
                    <a:pt x="7" y="4"/>
                    <a:pt x="18" y="10"/>
                    <a:pt x="28" y="17"/>
                  </a:cubicBezTo>
                  <a:cubicBezTo>
                    <a:pt x="33" y="20"/>
                    <a:pt x="37" y="24"/>
                    <a:pt x="40" y="28"/>
                  </a:cubicBezTo>
                  <a:cubicBezTo>
                    <a:pt x="43" y="32"/>
                    <a:pt x="45" y="36"/>
                    <a:pt x="46" y="40"/>
                  </a:cubicBezTo>
                  <a:cubicBezTo>
                    <a:pt x="48" y="40"/>
                    <a:pt x="48" y="40"/>
                    <a:pt x="48" y="40"/>
                  </a:cubicBezTo>
                  <a:cubicBezTo>
                    <a:pt x="48" y="35"/>
                    <a:pt x="45" y="31"/>
                    <a:pt x="42" y="27"/>
                  </a:cubicBezTo>
                  <a:cubicBezTo>
                    <a:pt x="32" y="14"/>
                    <a:pt x="12" y="3"/>
                    <a:pt x="1"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1" name="Freeform 1663"/>
            <p:cNvSpPr>
              <a:spLocks/>
            </p:cNvSpPr>
            <p:nvPr userDrawn="1"/>
          </p:nvSpPr>
          <p:spPr bwMode="auto">
            <a:xfrm>
              <a:off x="369" y="278"/>
              <a:ext cx="76" cy="12"/>
            </a:xfrm>
            <a:custGeom>
              <a:avLst/>
              <a:gdLst/>
              <a:ahLst/>
              <a:cxnLst>
                <a:cxn ang="0">
                  <a:pos x="1" y="5"/>
                </a:cxn>
                <a:cxn ang="0">
                  <a:pos x="20" y="2"/>
                </a:cxn>
                <a:cxn ang="0">
                  <a:pos x="31" y="3"/>
                </a:cxn>
                <a:cxn ang="0">
                  <a:pos x="36" y="6"/>
                </a:cxn>
                <a:cxn ang="0">
                  <a:pos x="38" y="5"/>
                </a:cxn>
                <a:cxn ang="0">
                  <a:pos x="31" y="1"/>
                </a:cxn>
                <a:cxn ang="0">
                  <a:pos x="20" y="0"/>
                </a:cxn>
                <a:cxn ang="0">
                  <a:pos x="0" y="3"/>
                </a:cxn>
                <a:cxn ang="0">
                  <a:pos x="1" y="5"/>
                </a:cxn>
              </a:cxnLst>
              <a:rect l="0" t="0" r="r" b="b"/>
              <a:pathLst>
                <a:path w="38" h="6">
                  <a:moveTo>
                    <a:pt x="1" y="5"/>
                  </a:moveTo>
                  <a:cubicBezTo>
                    <a:pt x="7" y="3"/>
                    <a:pt x="14" y="2"/>
                    <a:pt x="20" y="2"/>
                  </a:cubicBezTo>
                  <a:cubicBezTo>
                    <a:pt x="24" y="2"/>
                    <a:pt x="28" y="2"/>
                    <a:pt x="31" y="3"/>
                  </a:cubicBezTo>
                  <a:cubicBezTo>
                    <a:pt x="33" y="4"/>
                    <a:pt x="35" y="5"/>
                    <a:pt x="36" y="6"/>
                  </a:cubicBezTo>
                  <a:cubicBezTo>
                    <a:pt x="38" y="5"/>
                    <a:pt x="38" y="5"/>
                    <a:pt x="38" y="5"/>
                  </a:cubicBezTo>
                  <a:cubicBezTo>
                    <a:pt x="37" y="3"/>
                    <a:pt x="34" y="2"/>
                    <a:pt x="31" y="1"/>
                  </a:cubicBezTo>
                  <a:cubicBezTo>
                    <a:pt x="28" y="0"/>
                    <a:pt x="24" y="0"/>
                    <a:pt x="20" y="0"/>
                  </a:cubicBezTo>
                  <a:cubicBezTo>
                    <a:pt x="14" y="0"/>
                    <a:pt x="6" y="1"/>
                    <a:pt x="0" y="3"/>
                  </a:cubicBezTo>
                  <a:cubicBezTo>
                    <a:pt x="1" y="5"/>
                    <a:pt x="1" y="5"/>
                    <a:pt x="1" y="5"/>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2" name="Freeform 1664"/>
            <p:cNvSpPr>
              <a:spLocks/>
            </p:cNvSpPr>
            <p:nvPr userDrawn="1"/>
          </p:nvSpPr>
          <p:spPr bwMode="auto">
            <a:xfrm>
              <a:off x="365" y="264"/>
              <a:ext cx="62" cy="20"/>
            </a:xfrm>
            <a:custGeom>
              <a:avLst/>
              <a:gdLst/>
              <a:ahLst/>
              <a:cxnLst>
                <a:cxn ang="0">
                  <a:pos x="1" y="10"/>
                </a:cxn>
                <a:cxn ang="0">
                  <a:pos x="22" y="3"/>
                </a:cxn>
                <a:cxn ang="0">
                  <a:pos x="29" y="5"/>
                </a:cxn>
                <a:cxn ang="0">
                  <a:pos x="31" y="3"/>
                </a:cxn>
                <a:cxn ang="0">
                  <a:pos x="22" y="0"/>
                </a:cxn>
                <a:cxn ang="0">
                  <a:pos x="0" y="8"/>
                </a:cxn>
                <a:cxn ang="0">
                  <a:pos x="1" y="10"/>
                </a:cxn>
              </a:cxnLst>
              <a:rect l="0" t="0" r="r" b="b"/>
              <a:pathLst>
                <a:path w="31" h="10">
                  <a:moveTo>
                    <a:pt x="1" y="10"/>
                  </a:moveTo>
                  <a:cubicBezTo>
                    <a:pt x="8" y="5"/>
                    <a:pt x="16" y="3"/>
                    <a:pt x="22" y="3"/>
                  </a:cubicBezTo>
                  <a:cubicBezTo>
                    <a:pt x="25" y="3"/>
                    <a:pt x="28" y="3"/>
                    <a:pt x="29" y="5"/>
                  </a:cubicBezTo>
                  <a:cubicBezTo>
                    <a:pt x="31" y="3"/>
                    <a:pt x="31" y="3"/>
                    <a:pt x="31" y="3"/>
                  </a:cubicBezTo>
                  <a:cubicBezTo>
                    <a:pt x="29" y="1"/>
                    <a:pt x="25" y="0"/>
                    <a:pt x="22" y="0"/>
                  </a:cubicBezTo>
                  <a:cubicBezTo>
                    <a:pt x="15" y="0"/>
                    <a:pt x="7" y="3"/>
                    <a:pt x="0" y="8"/>
                  </a:cubicBezTo>
                  <a:cubicBezTo>
                    <a:pt x="1" y="10"/>
                    <a:pt x="1" y="10"/>
                    <a:pt x="1" y="1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3" name="Freeform 1665"/>
            <p:cNvSpPr>
              <a:spLocks/>
            </p:cNvSpPr>
            <p:nvPr userDrawn="1"/>
          </p:nvSpPr>
          <p:spPr bwMode="auto">
            <a:xfrm>
              <a:off x="319" y="258"/>
              <a:ext cx="12" cy="22"/>
            </a:xfrm>
            <a:custGeom>
              <a:avLst/>
              <a:gdLst/>
              <a:ahLst/>
              <a:cxnLst>
                <a:cxn ang="0">
                  <a:pos x="7" y="10"/>
                </a:cxn>
                <a:cxn ang="0">
                  <a:pos x="5" y="5"/>
                </a:cxn>
                <a:cxn ang="0">
                  <a:pos x="2" y="0"/>
                </a:cxn>
                <a:cxn ang="0">
                  <a:pos x="0" y="2"/>
                </a:cxn>
                <a:cxn ang="0">
                  <a:pos x="3" y="6"/>
                </a:cxn>
                <a:cxn ang="0">
                  <a:pos x="5" y="11"/>
                </a:cxn>
                <a:cxn ang="0">
                  <a:pos x="7" y="10"/>
                </a:cxn>
              </a:cxnLst>
              <a:rect l="0" t="0" r="r" b="b"/>
              <a:pathLst>
                <a:path w="7" h="11">
                  <a:moveTo>
                    <a:pt x="7" y="10"/>
                  </a:moveTo>
                  <a:cubicBezTo>
                    <a:pt x="7" y="9"/>
                    <a:pt x="6" y="7"/>
                    <a:pt x="5" y="5"/>
                  </a:cubicBezTo>
                  <a:cubicBezTo>
                    <a:pt x="4" y="3"/>
                    <a:pt x="3" y="1"/>
                    <a:pt x="2" y="0"/>
                  </a:cubicBezTo>
                  <a:cubicBezTo>
                    <a:pt x="0" y="2"/>
                    <a:pt x="0" y="2"/>
                    <a:pt x="0" y="2"/>
                  </a:cubicBezTo>
                  <a:cubicBezTo>
                    <a:pt x="1" y="2"/>
                    <a:pt x="2" y="4"/>
                    <a:pt x="3" y="6"/>
                  </a:cubicBezTo>
                  <a:cubicBezTo>
                    <a:pt x="4" y="8"/>
                    <a:pt x="5" y="10"/>
                    <a:pt x="5" y="11"/>
                  </a:cubicBezTo>
                  <a:cubicBezTo>
                    <a:pt x="7" y="10"/>
                    <a:pt x="7" y="10"/>
                    <a:pt x="7" y="10"/>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4" name="Freeform 1666"/>
            <p:cNvSpPr>
              <a:spLocks/>
            </p:cNvSpPr>
            <p:nvPr userDrawn="1"/>
          </p:nvSpPr>
          <p:spPr bwMode="auto">
            <a:xfrm>
              <a:off x="335" y="254"/>
              <a:ext cx="4" cy="20"/>
            </a:xfrm>
            <a:custGeom>
              <a:avLst/>
              <a:gdLst/>
              <a:ahLst/>
              <a:cxnLst>
                <a:cxn ang="0">
                  <a:pos x="3" y="11"/>
                </a:cxn>
                <a:cxn ang="0">
                  <a:pos x="3" y="2"/>
                </a:cxn>
                <a:cxn ang="0">
                  <a:pos x="3" y="0"/>
                </a:cxn>
                <a:cxn ang="0">
                  <a:pos x="0" y="0"/>
                </a:cxn>
                <a:cxn ang="0">
                  <a:pos x="0" y="2"/>
                </a:cxn>
                <a:cxn ang="0">
                  <a:pos x="1" y="11"/>
                </a:cxn>
                <a:cxn ang="0">
                  <a:pos x="3" y="11"/>
                </a:cxn>
              </a:cxnLst>
              <a:rect l="0" t="0" r="r" b="b"/>
              <a:pathLst>
                <a:path w="3" h="11">
                  <a:moveTo>
                    <a:pt x="3" y="11"/>
                  </a:moveTo>
                  <a:cubicBezTo>
                    <a:pt x="3" y="9"/>
                    <a:pt x="3" y="4"/>
                    <a:pt x="3" y="2"/>
                  </a:cubicBezTo>
                  <a:cubicBezTo>
                    <a:pt x="3" y="1"/>
                    <a:pt x="3" y="1"/>
                    <a:pt x="3" y="0"/>
                  </a:cubicBezTo>
                  <a:cubicBezTo>
                    <a:pt x="0" y="0"/>
                    <a:pt x="0" y="0"/>
                    <a:pt x="0" y="0"/>
                  </a:cubicBezTo>
                  <a:cubicBezTo>
                    <a:pt x="0" y="1"/>
                    <a:pt x="0" y="1"/>
                    <a:pt x="0" y="2"/>
                  </a:cubicBezTo>
                  <a:cubicBezTo>
                    <a:pt x="0" y="4"/>
                    <a:pt x="1" y="9"/>
                    <a:pt x="1" y="11"/>
                  </a:cubicBezTo>
                  <a:cubicBezTo>
                    <a:pt x="3" y="11"/>
                    <a:pt x="3" y="11"/>
                    <a:pt x="3" y="1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5" name="Freeform 1667"/>
            <p:cNvSpPr>
              <a:spLocks/>
            </p:cNvSpPr>
            <p:nvPr userDrawn="1"/>
          </p:nvSpPr>
          <p:spPr bwMode="auto">
            <a:xfrm>
              <a:off x="351" y="250"/>
              <a:ext cx="32" cy="26"/>
            </a:xfrm>
            <a:custGeom>
              <a:avLst/>
              <a:gdLst/>
              <a:ahLst/>
              <a:cxnLst>
                <a:cxn ang="0">
                  <a:pos x="2" y="13"/>
                </a:cxn>
                <a:cxn ang="0">
                  <a:pos x="9" y="4"/>
                </a:cxn>
                <a:cxn ang="0">
                  <a:pos x="14" y="2"/>
                </a:cxn>
                <a:cxn ang="0">
                  <a:pos x="15" y="3"/>
                </a:cxn>
                <a:cxn ang="0">
                  <a:pos x="16" y="0"/>
                </a:cxn>
                <a:cxn ang="0">
                  <a:pos x="14" y="0"/>
                </a:cxn>
                <a:cxn ang="0">
                  <a:pos x="8" y="2"/>
                </a:cxn>
                <a:cxn ang="0">
                  <a:pos x="0" y="12"/>
                </a:cxn>
                <a:cxn ang="0">
                  <a:pos x="2" y="13"/>
                </a:cxn>
              </a:cxnLst>
              <a:rect l="0" t="0" r="r" b="b"/>
              <a:pathLst>
                <a:path w="16" h="13">
                  <a:moveTo>
                    <a:pt x="2" y="13"/>
                  </a:moveTo>
                  <a:cubicBezTo>
                    <a:pt x="5" y="9"/>
                    <a:pt x="7" y="6"/>
                    <a:pt x="9" y="4"/>
                  </a:cubicBezTo>
                  <a:cubicBezTo>
                    <a:pt x="11" y="3"/>
                    <a:pt x="13" y="2"/>
                    <a:pt x="14" y="2"/>
                  </a:cubicBezTo>
                  <a:cubicBezTo>
                    <a:pt x="15" y="2"/>
                    <a:pt x="15" y="2"/>
                    <a:pt x="15" y="3"/>
                  </a:cubicBezTo>
                  <a:cubicBezTo>
                    <a:pt x="16" y="0"/>
                    <a:pt x="16" y="0"/>
                    <a:pt x="16" y="0"/>
                  </a:cubicBezTo>
                  <a:cubicBezTo>
                    <a:pt x="15" y="0"/>
                    <a:pt x="15" y="0"/>
                    <a:pt x="14" y="0"/>
                  </a:cubicBezTo>
                  <a:cubicBezTo>
                    <a:pt x="12" y="0"/>
                    <a:pt x="10" y="1"/>
                    <a:pt x="8" y="2"/>
                  </a:cubicBezTo>
                  <a:cubicBezTo>
                    <a:pt x="5" y="4"/>
                    <a:pt x="3" y="7"/>
                    <a:pt x="0" y="12"/>
                  </a:cubicBezTo>
                  <a:cubicBezTo>
                    <a:pt x="2" y="13"/>
                    <a:pt x="2" y="13"/>
                    <a:pt x="2" y="13"/>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6" name="Freeform 1668"/>
            <p:cNvSpPr>
              <a:spLocks/>
            </p:cNvSpPr>
            <p:nvPr userDrawn="1"/>
          </p:nvSpPr>
          <p:spPr bwMode="auto">
            <a:xfrm>
              <a:off x="343" y="248"/>
              <a:ext cx="12" cy="28"/>
            </a:xfrm>
            <a:custGeom>
              <a:avLst/>
              <a:gdLst/>
              <a:ahLst/>
              <a:cxnLst>
                <a:cxn ang="0">
                  <a:pos x="3" y="14"/>
                </a:cxn>
                <a:cxn ang="0">
                  <a:pos x="6" y="4"/>
                </a:cxn>
                <a:cxn ang="0">
                  <a:pos x="7" y="3"/>
                </a:cxn>
                <a:cxn ang="0">
                  <a:pos x="7" y="3"/>
                </a:cxn>
                <a:cxn ang="0">
                  <a:pos x="7" y="0"/>
                </a:cxn>
                <a:cxn ang="0">
                  <a:pos x="5" y="1"/>
                </a:cxn>
                <a:cxn ang="0">
                  <a:pos x="3" y="5"/>
                </a:cxn>
                <a:cxn ang="0">
                  <a:pos x="0" y="13"/>
                </a:cxn>
                <a:cxn ang="0">
                  <a:pos x="3" y="14"/>
                </a:cxn>
              </a:cxnLst>
              <a:rect l="0" t="0" r="r" b="b"/>
              <a:pathLst>
                <a:path w="7" h="14">
                  <a:moveTo>
                    <a:pt x="3" y="14"/>
                  </a:moveTo>
                  <a:cubicBezTo>
                    <a:pt x="4" y="8"/>
                    <a:pt x="5" y="6"/>
                    <a:pt x="6" y="4"/>
                  </a:cubicBezTo>
                  <a:cubicBezTo>
                    <a:pt x="6" y="4"/>
                    <a:pt x="6" y="3"/>
                    <a:pt x="7" y="3"/>
                  </a:cubicBezTo>
                  <a:cubicBezTo>
                    <a:pt x="7" y="3"/>
                    <a:pt x="7" y="3"/>
                    <a:pt x="7" y="3"/>
                  </a:cubicBezTo>
                  <a:cubicBezTo>
                    <a:pt x="7" y="0"/>
                    <a:pt x="7" y="0"/>
                    <a:pt x="7" y="0"/>
                  </a:cubicBezTo>
                  <a:cubicBezTo>
                    <a:pt x="7" y="1"/>
                    <a:pt x="6" y="1"/>
                    <a:pt x="5" y="1"/>
                  </a:cubicBezTo>
                  <a:cubicBezTo>
                    <a:pt x="4" y="2"/>
                    <a:pt x="4" y="3"/>
                    <a:pt x="3" y="5"/>
                  </a:cubicBezTo>
                  <a:cubicBezTo>
                    <a:pt x="2" y="6"/>
                    <a:pt x="1" y="9"/>
                    <a:pt x="0" y="13"/>
                  </a:cubicBezTo>
                  <a:cubicBezTo>
                    <a:pt x="3" y="14"/>
                    <a:pt x="3" y="14"/>
                    <a:pt x="3" y="14"/>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7" name="Freeform 1669"/>
            <p:cNvSpPr>
              <a:spLocks/>
            </p:cNvSpPr>
            <p:nvPr userDrawn="1"/>
          </p:nvSpPr>
          <p:spPr bwMode="auto">
            <a:xfrm>
              <a:off x="319" y="306"/>
              <a:ext cx="16" cy="43"/>
            </a:xfrm>
            <a:custGeom>
              <a:avLst/>
              <a:gdLst/>
              <a:ahLst/>
              <a:cxnLst>
                <a:cxn ang="0">
                  <a:pos x="3" y="1"/>
                </a:cxn>
                <a:cxn ang="0">
                  <a:pos x="4" y="1"/>
                </a:cxn>
                <a:cxn ang="0">
                  <a:pos x="4" y="1"/>
                </a:cxn>
                <a:cxn ang="0">
                  <a:pos x="4" y="2"/>
                </a:cxn>
                <a:cxn ang="0">
                  <a:pos x="5" y="2"/>
                </a:cxn>
                <a:cxn ang="0">
                  <a:pos x="5" y="1"/>
                </a:cxn>
                <a:cxn ang="0">
                  <a:pos x="6" y="5"/>
                </a:cxn>
                <a:cxn ang="0">
                  <a:pos x="6" y="5"/>
                </a:cxn>
                <a:cxn ang="0">
                  <a:pos x="7" y="6"/>
                </a:cxn>
                <a:cxn ang="0">
                  <a:pos x="7" y="6"/>
                </a:cxn>
                <a:cxn ang="0">
                  <a:pos x="8" y="9"/>
                </a:cxn>
                <a:cxn ang="0">
                  <a:pos x="7" y="10"/>
                </a:cxn>
                <a:cxn ang="0">
                  <a:pos x="7" y="10"/>
                </a:cxn>
                <a:cxn ang="0">
                  <a:pos x="7" y="11"/>
                </a:cxn>
                <a:cxn ang="0">
                  <a:pos x="8" y="11"/>
                </a:cxn>
                <a:cxn ang="0">
                  <a:pos x="6" y="13"/>
                </a:cxn>
                <a:cxn ang="0">
                  <a:pos x="6" y="14"/>
                </a:cxn>
                <a:cxn ang="0">
                  <a:pos x="6" y="14"/>
                </a:cxn>
                <a:cxn ang="0">
                  <a:pos x="6" y="15"/>
                </a:cxn>
                <a:cxn ang="0">
                  <a:pos x="6" y="14"/>
                </a:cxn>
                <a:cxn ang="0">
                  <a:pos x="5" y="16"/>
                </a:cxn>
                <a:cxn ang="0">
                  <a:pos x="5" y="16"/>
                </a:cxn>
                <a:cxn ang="0">
                  <a:pos x="4" y="21"/>
                </a:cxn>
                <a:cxn ang="0">
                  <a:pos x="2" y="17"/>
                </a:cxn>
                <a:cxn ang="0">
                  <a:pos x="2" y="17"/>
                </a:cxn>
                <a:cxn ang="0">
                  <a:pos x="2" y="12"/>
                </a:cxn>
                <a:cxn ang="0">
                  <a:pos x="2" y="12"/>
                </a:cxn>
                <a:cxn ang="0">
                  <a:pos x="2" y="12"/>
                </a:cxn>
                <a:cxn ang="0">
                  <a:pos x="1" y="12"/>
                </a:cxn>
                <a:cxn ang="0">
                  <a:pos x="1" y="12"/>
                </a:cxn>
                <a:cxn ang="0">
                  <a:pos x="0" y="8"/>
                </a:cxn>
                <a:cxn ang="0">
                  <a:pos x="2" y="2"/>
                </a:cxn>
                <a:cxn ang="0">
                  <a:pos x="3" y="1"/>
                </a:cxn>
                <a:cxn ang="0">
                  <a:pos x="3" y="1"/>
                </a:cxn>
                <a:cxn ang="0">
                  <a:pos x="3" y="1"/>
                </a:cxn>
              </a:cxnLst>
              <a:rect l="0" t="0" r="r" b="b"/>
              <a:pathLst>
                <a:path w="8" h="21">
                  <a:moveTo>
                    <a:pt x="3" y="1"/>
                  </a:moveTo>
                  <a:cubicBezTo>
                    <a:pt x="3" y="1"/>
                    <a:pt x="3" y="1"/>
                    <a:pt x="4" y="1"/>
                  </a:cubicBezTo>
                  <a:cubicBezTo>
                    <a:pt x="4" y="0"/>
                    <a:pt x="4" y="2"/>
                    <a:pt x="4" y="1"/>
                  </a:cubicBezTo>
                  <a:cubicBezTo>
                    <a:pt x="4" y="1"/>
                    <a:pt x="4" y="2"/>
                    <a:pt x="4" y="2"/>
                  </a:cubicBezTo>
                  <a:cubicBezTo>
                    <a:pt x="4" y="2"/>
                    <a:pt x="5" y="2"/>
                    <a:pt x="5" y="2"/>
                  </a:cubicBezTo>
                  <a:cubicBezTo>
                    <a:pt x="5" y="1"/>
                    <a:pt x="5" y="1"/>
                    <a:pt x="5" y="1"/>
                  </a:cubicBezTo>
                  <a:cubicBezTo>
                    <a:pt x="5" y="1"/>
                    <a:pt x="6" y="4"/>
                    <a:pt x="6" y="5"/>
                  </a:cubicBezTo>
                  <a:cubicBezTo>
                    <a:pt x="6" y="5"/>
                    <a:pt x="7" y="5"/>
                    <a:pt x="6" y="5"/>
                  </a:cubicBezTo>
                  <a:cubicBezTo>
                    <a:pt x="7" y="6"/>
                    <a:pt x="7" y="6"/>
                    <a:pt x="7" y="6"/>
                  </a:cubicBezTo>
                  <a:cubicBezTo>
                    <a:pt x="7" y="6"/>
                    <a:pt x="7" y="6"/>
                    <a:pt x="7" y="6"/>
                  </a:cubicBezTo>
                  <a:cubicBezTo>
                    <a:pt x="7" y="6"/>
                    <a:pt x="6" y="11"/>
                    <a:pt x="8" y="9"/>
                  </a:cubicBezTo>
                  <a:cubicBezTo>
                    <a:pt x="8" y="10"/>
                    <a:pt x="8" y="10"/>
                    <a:pt x="7" y="10"/>
                  </a:cubicBezTo>
                  <a:cubicBezTo>
                    <a:pt x="6" y="10"/>
                    <a:pt x="7" y="10"/>
                    <a:pt x="7" y="10"/>
                  </a:cubicBezTo>
                  <a:cubicBezTo>
                    <a:pt x="7" y="11"/>
                    <a:pt x="7" y="11"/>
                    <a:pt x="7" y="11"/>
                  </a:cubicBezTo>
                  <a:cubicBezTo>
                    <a:pt x="7" y="10"/>
                    <a:pt x="8" y="10"/>
                    <a:pt x="8" y="11"/>
                  </a:cubicBezTo>
                  <a:cubicBezTo>
                    <a:pt x="7" y="11"/>
                    <a:pt x="8" y="13"/>
                    <a:pt x="6" y="13"/>
                  </a:cubicBezTo>
                  <a:cubicBezTo>
                    <a:pt x="7" y="13"/>
                    <a:pt x="7" y="14"/>
                    <a:pt x="6" y="14"/>
                  </a:cubicBezTo>
                  <a:cubicBezTo>
                    <a:pt x="6" y="14"/>
                    <a:pt x="6" y="14"/>
                    <a:pt x="6" y="14"/>
                  </a:cubicBezTo>
                  <a:cubicBezTo>
                    <a:pt x="6" y="15"/>
                    <a:pt x="6" y="15"/>
                    <a:pt x="6" y="15"/>
                  </a:cubicBezTo>
                  <a:cubicBezTo>
                    <a:pt x="6" y="14"/>
                    <a:pt x="6" y="14"/>
                    <a:pt x="6" y="14"/>
                  </a:cubicBezTo>
                  <a:cubicBezTo>
                    <a:pt x="6" y="15"/>
                    <a:pt x="5" y="16"/>
                    <a:pt x="5" y="16"/>
                  </a:cubicBezTo>
                  <a:cubicBezTo>
                    <a:pt x="5" y="16"/>
                    <a:pt x="5" y="16"/>
                    <a:pt x="5" y="16"/>
                  </a:cubicBezTo>
                  <a:cubicBezTo>
                    <a:pt x="5" y="18"/>
                    <a:pt x="5" y="20"/>
                    <a:pt x="4" y="21"/>
                  </a:cubicBezTo>
                  <a:cubicBezTo>
                    <a:pt x="3" y="21"/>
                    <a:pt x="2" y="17"/>
                    <a:pt x="2" y="17"/>
                  </a:cubicBezTo>
                  <a:cubicBezTo>
                    <a:pt x="2" y="17"/>
                    <a:pt x="2" y="17"/>
                    <a:pt x="2" y="17"/>
                  </a:cubicBezTo>
                  <a:cubicBezTo>
                    <a:pt x="1" y="16"/>
                    <a:pt x="1" y="13"/>
                    <a:pt x="2" y="12"/>
                  </a:cubicBezTo>
                  <a:cubicBezTo>
                    <a:pt x="2" y="12"/>
                    <a:pt x="2" y="12"/>
                    <a:pt x="2" y="12"/>
                  </a:cubicBezTo>
                  <a:cubicBezTo>
                    <a:pt x="2" y="12"/>
                    <a:pt x="2" y="12"/>
                    <a:pt x="2" y="12"/>
                  </a:cubicBezTo>
                  <a:cubicBezTo>
                    <a:pt x="1" y="12"/>
                    <a:pt x="1" y="12"/>
                    <a:pt x="1" y="12"/>
                  </a:cubicBezTo>
                  <a:cubicBezTo>
                    <a:pt x="1" y="10"/>
                    <a:pt x="1" y="12"/>
                    <a:pt x="1" y="12"/>
                  </a:cubicBezTo>
                  <a:cubicBezTo>
                    <a:pt x="1" y="11"/>
                    <a:pt x="1" y="9"/>
                    <a:pt x="0" y="8"/>
                  </a:cubicBezTo>
                  <a:cubicBezTo>
                    <a:pt x="0" y="10"/>
                    <a:pt x="0" y="0"/>
                    <a:pt x="2" y="2"/>
                  </a:cubicBezTo>
                  <a:cubicBezTo>
                    <a:pt x="2" y="4"/>
                    <a:pt x="3" y="1"/>
                    <a:pt x="3" y="1"/>
                  </a:cubicBezTo>
                  <a:cubicBezTo>
                    <a:pt x="3" y="1"/>
                    <a:pt x="3" y="1"/>
                    <a:pt x="3" y="1"/>
                  </a:cubicBezTo>
                  <a:cubicBezTo>
                    <a:pt x="3" y="1"/>
                    <a:pt x="3" y="1"/>
                    <a:pt x="3" y="1"/>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8" name="Freeform 1670"/>
            <p:cNvSpPr>
              <a:spLocks/>
            </p:cNvSpPr>
            <p:nvPr userDrawn="1"/>
          </p:nvSpPr>
          <p:spPr bwMode="auto">
            <a:xfrm>
              <a:off x="261" y="339"/>
              <a:ext cx="4"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49" name="Freeform 1671"/>
            <p:cNvSpPr>
              <a:spLocks/>
            </p:cNvSpPr>
            <p:nvPr userDrawn="1"/>
          </p:nvSpPr>
          <p:spPr bwMode="auto">
            <a:xfrm>
              <a:off x="261" y="341"/>
              <a:ext cx="4" cy="4"/>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50" name="Freeform 1672"/>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51" name="Freeform 1673"/>
            <p:cNvSpPr>
              <a:spLocks/>
            </p:cNvSpPr>
            <p:nvPr userDrawn="1"/>
          </p:nvSpPr>
          <p:spPr bwMode="auto">
            <a:xfrm>
              <a:off x="457" y="337"/>
              <a:ext cx="10" cy="34"/>
            </a:xfrm>
            <a:custGeom>
              <a:avLst/>
              <a:gdLst/>
              <a:ahLst/>
              <a:cxnLst>
                <a:cxn ang="0">
                  <a:pos x="4" y="2"/>
                </a:cxn>
                <a:cxn ang="0">
                  <a:pos x="3" y="2"/>
                </a:cxn>
                <a:cxn ang="0">
                  <a:pos x="3" y="1"/>
                </a:cxn>
                <a:cxn ang="0">
                  <a:pos x="2" y="4"/>
                </a:cxn>
                <a:cxn ang="0">
                  <a:pos x="2" y="4"/>
                </a:cxn>
                <a:cxn ang="0">
                  <a:pos x="2" y="7"/>
                </a:cxn>
                <a:cxn ang="0">
                  <a:pos x="1" y="6"/>
                </a:cxn>
                <a:cxn ang="0">
                  <a:pos x="0" y="11"/>
                </a:cxn>
                <a:cxn ang="0">
                  <a:pos x="0" y="13"/>
                </a:cxn>
                <a:cxn ang="0">
                  <a:pos x="0" y="13"/>
                </a:cxn>
                <a:cxn ang="0">
                  <a:pos x="0" y="17"/>
                </a:cxn>
                <a:cxn ang="0">
                  <a:pos x="3" y="11"/>
                </a:cxn>
                <a:cxn ang="0">
                  <a:pos x="3" y="12"/>
                </a:cxn>
                <a:cxn ang="0">
                  <a:pos x="4" y="10"/>
                </a:cxn>
                <a:cxn ang="0">
                  <a:pos x="3" y="11"/>
                </a:cxn>
                <a:cxn ang="0">
                  <a:pos x="4" y="11"/>
                </a:cxn>
                <a:cxn ang="0">
                  <a:pos x="4" y="11"/>
                </a:cxn>
                <a:cxn ang="0">
                  <a:pos x="4" y="12"/>
                </a:cxn>
                <a:cxn ang="0">
                  <a:pos x="4" y="12"/>
                </a:cxn>
                <a:cxn ang="0">
                  <a:pos x="4" y="11"/>
                </a:cxn>
                <a:cxn ang="0">
                  <a:pos x="4" y="11"/>
                </a:cxn>
                <a:cxn ang="0">
                  <a:pos x="4" y="11"/>
                </a:cxn>
                <a:cxn ang="0">
                  <a:pos x="4" y="11"/>
                </a:cxn>
                <a:cxn ang="0">
                  <a:pos x="4" y="11"/>
                </a:cxn>
                <a:cxn ang="0">
                  <a:pos x="5" y="8"/>
                </a:cxn>
                <a:cxn ang="0">
                  <a:pos x="4" y="0"/>
                </a:cxn>
                <a:cxn ang="0">
                  <a:pos x="4" y="2"/>
                </a:cxn>
              </a:cxnLst>
              <a:rect l="0" t="0" r="r" b="b"/>
              <a:pathLst>
                <a:path w="5" h="17">
                  <a:moveTo>
                    <a:pt x="4" y="2"/>
                  </a:moveTo>
                  <a:cubicBezTo>
                    <a:pt x="3" y="2"/>
                    <a:pt x="3" y="2"/>
                    <a:pt x="3" y="2"/>
                  </a:cubicBezTo>
                  <a:cubicBezTo>
                    <a:pt x="3" y="2"/>
                    <a:pt x="3" y="1"/>
                    <a:pt x="3" y="1"/>
                  </a:cubicBezTo>
                  <a:cubicBezTo>
                    <a:pt x="3" y="2"/>
                    <a:pt x="3" y="3"/>
                    <a:pt x="2" y="4"/>
                  </a:cubicBezTo>
                  <a:cubicBezTo>
                    <a:pt x="2" y="4"/>
                    <a:pt x="2" y="4"/>
                    <a:pt x="2" y="4"/>
                  </a:cubicBezTo>
                  <a:cubicBezTo>
                    <a:pt x="2" y="5"/>
                    <a:pt x="2" y="6"/>
                    <a:pt x="2" y="7"/>
                  </a:cubicBezTo>
                  <a:cubicBezTo>
                    <a:pt x="1" y="6"/>
                    <a:pt x="1" y="6"/>
                    <a:pt x="1" y="6"/>
                  </a:cubicBezTo>
                  <a:cubicBezTo>
                    <a:pt x="1" y="8"/>
                    <a:pt x="0" y="10"/>
                    <a:pt x="0" y="11"/>
                  </a:cubicBezTo>
                  <a:cubicBezTo>
                    <a:pt x="0" y="12"/>
                    <a:pt x="0" y="13"/>
                    <a:pt x="0" y="13"/>
                  </a:cubicBezTo>
                  <a:cubicBezTo>
                    <a:pt x="0" y="13"/>
                    <a:pt x="0" y="13"/>
                    <a:pt x="0" y="13"/>
                  </a:cubicBezTo>
                  <a:cubicBezTo>
                    <a:pt x="0" y="14"/>
                    <a:pt x="0" y="15"/>
                    <a:pt x="0" y="17"/>
                  </a:cubicBezTo>
                  <a:cubicBezTo>
                    <a:pt x="1" y="16"/>
                    <a:pt x="2" y="12"/>
                    <a:pt x="3" y="11"/>
                  </a:cubicBezTo>
                  <a:cubicBezTo>
                    <a:pt x="3" y="11"/>
                    <a:pt x="3" y="11"/>
                    <a:pt x="3" y="12"/>
                  </a:cubicBezTo>
                  <a:cubicBezTo>
                    <a:pt x="3" y="11"/>
                    <a:pt x="4" y="10"/>
                    <a:pt x="4" y="10"/>
                  </a:cubicBezTo>
                  <a:cubicBezTo>
                    <a:pt x="4" y="10"/>
                    <a:pt x="4" y="11"/>
                    <a:pt x="3" y="11"/>
                  </a:cubicBezTo>
                  <a:cubicBezTo>
                    <a:pt x="4" y="11"/>
                    <a:pt x="4" y="11"/>
                    <a:pt x="4" y="11"/>
                  </a:cubicBezTo>
                  <a:cubicBezTo>
                    <a:pt x="4" y="11"/>
                    <a:pt x="4" y="11"/>
                    <a:pt x="4" y="11"/>
                  </a:cubicBezTo>
                  <a:cubicBezTo>
                    <a:pt x="4" y="12"/>
                    <a:pt x="4" y="12"/>
                    <a:pt x="4" y="12"/>
                  </a:cubicBezTo>
                  <a:cubicBezTo>
                    <a:pt x="4" y="12"/>
                    <a:pt x="4" y="12"/>
                    <a:pt x="4" y="12"/>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0"/>
                    <a:pt x="5" y="9"/>
                    <a:pt x="5" y="8"/>
                  </a:cubicBezTo>
                  <a:cubicBezTo>
                    <a:pt x="5" y="5"/>
                    <a:pt x="4" y="2"/>
                    <a:pt x="4" y="0"/>
                  </a:cubicBezTo>
                  <a:cubicBezTo>
                    <a:pt x="4" y="0"/>
                    <a:pt x="4" y="1"/>
                    <a:pt x="4" y="2"/>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52" name="Freeform 1674"/>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53" name="Freeform 1675"/>
            <p:cNvSpPr>
              <a:spLocks/>
            </p:cNvSpPr>
            <p:nvPr userDrawn="1"/>
          </p:nvSpPr>
          <p:spPr bwMode="auto">
            <a:xfrm>
              <a:off x="459" y="328"/>
              <a:ext cx="6" cy="6"/>
            </a:xfrm>
            <a:custGeom>
              <a:avLst/>
              <a:gdLst/>
              <a:ahLst/>
              <a:cxnLst>
                <a:cxn ang="0">
                  <a:pos x="1" y="2"/>
                </a:cxn>
                <a:cxn ang="0">
                  <a:pos x="1" y="1"/>
                </a:cxn>
                <a:cxn ang="0">
                  <a:pos x="0" y="2"/>
                </a:cxn>
                <a:cxn ang="0">
                  <a:pos x="1" y="2"/>
                </a:cxn>
                <a:cxn ang="0">
                  <a:pos x="1" y="2"/>
                </a:cxn>
                <a:cxn ang="0">
                  <a:pos x="1" y="2"/>
                </a:cxn>
                <a:cxn ang="0">
                  <a:pos x="1" y="3"/>
                </a:cxn>
                <a:cxn ang="0">
                  <a:pos x="2" y="3"/>
                </a:cxn>
                <a:cxn ang="0">
                  <a:pos x="2" y="2"/>
                </a:cxn>
                <a:cxn ang="0">
                  <a:pos x="3" y="3"/>
                </a:cxn>
                <a:cxn ang="0">
                  <a:pos x="3" y="2"/>
                </a:cxn>
                <a:cxn ang="0">
                  <a:pos x="2" y="0"/>
                </a:cxn>
                <a:cxn ang="0">
                  <a:pos x="1" y="2"/>
                </a:cxn>
              </a:cxnLst>
              <a:rect l="0" t="0" r="r" b="b"/>
              <a:pathLst>
                <a:path w="3" h="3">
                  <a:moveTo>
                    <a:pt x="1" y="2"/>
                  </a:moveTo>
                  <a:cubicBezTo>
                    <a:pt x="1" y="1"/>
                    <a:pt x="1" y="1"/>
                    <a:pt x="1" y="1"/>
                  </a:cubicBezTo>
                  <a:cubicBezTo>
                    <a:pt x="0" y="1"/>
                    <a:pt x="0" y="2"/>
                    <a:pt x="0" y="2"/>
                  </a:cubicBezTo>
                  <a:cubicBezTo>
                    <a:pt x="1" y="2"/>
                    <a:pt x="1" y="2"/>
                    <a:pt x="1" y="2"/>
                  </a:cubicBezTo>
                  <a:cubicBezTo>
                    <a:pt x="1" y="2"/>
                    <a:pt x="1" y="2"/>
                    <a:pt x="1" y="2"/>
                  </a:cubicBezTo>
                  <a:cubicBezTo>
                    <a:pt x="1" y="2"/>
                    <a:pt x="1" y="2"/>
                    <a:pt x="1" y="2"/>
                  </a:cubicBezTo>
                  <a:cubicBezTo>
                    <a:pt x="1" y="3"/>
                    <a:pt x="1" y="3"/>
                    <a:pt x="1" y="3"/>
                  </a:cubicBezTo>
                  <a:cubicBezTo>
                    <a:pt x="1" y="2"/>
                    <a:pt x="2" y="2"/>
                    <a:pt x="2" y="3"/>
                  </a:cubicBezTo>
                  <a:cubicBezTo>
                    <a:pt x="2" y="2"/>
                    <a:pt x="2" y="2"/>
                    <a:pt x="2" y="2"/>
                  </a:cubicBezTo>
                  <a:cubicBezTo>
                    <a:pt x="3" y="3"/>
                    <a:pt x="3" y="3"/>
                    <a:pt x="3" y="3"/>
                  </a:cubicBezTo>
                  <a:cubicBezTo>
                    <a:pt x="3" y="2"/>
                    <a:pt x="3" y="2"/>
                    <a:pt x="3" y="2"/>
                  </a:cubicBezTo>
                  <a:cubicBezTo>
                    <a:pt x="2" y="1"/>
                    <a:pt x="2" y="1"/>
                    <a:pt x="2" y="0"/>
                  </a:cubicBezTo>
                  <a:cubicBezTo>
                    <a:pt x="2" y="0"/>
                    <a:pt x="1" y="1"/>
                    <a:pt x="1" y="2"/>
                  </a:cubicBez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54" name="Freeform 1676"/>
            <p:cNvSpPr>
              <a:spLocks/>
            </p:cNvSpPr>
            <p:nvPr userDrawn="1"/>
          </p:nvSpPr>
          <p:spPr bwMode="auto">
            <a:xfrm>
              <a:off x="459" y="328"/>
              <a:ext cx="6" cy="6"/>
            </a:xfrm>
            <a:custGeom>
              <a:avLst/>
              <a:gdLst/>
              <a:ahLst/>
              <a:cxnLst>
                <a:cxn ang="0">
                  <a:pos x="1" y="2"/>
                </a:cxn>
                <a:cxn ang="0">
                  <a:pos x="1" y="1"/>
                </a:cxn>
                <a:cxn ang="0">
                  <a:pos x="0" y="2"/>
                </a:cxn>
                <a:cxn ang="0">
                  <a:pos x="0" y="2"/>
                </a:cxn>
                <a:cxn ang="0">
                  <a:pos x="1" y="2"/>
                </a:cxn>
                <a:cxn ang="0">
                  <a:pos x="1" y="2"/>
                </a:cxn>
                <a:cxn ang="0">
                  <a:pos x="1" y="2"/>
                </a:cxn>
                <a:cxn ang="0">
                  <a:pos x="1" y="3"/>
                </a:cxn>
                <a:cxn ang="0">
                  <a:pos x="1" y="3"/>
                </a:cxn>
                <a:cxn ang="0">
                  <a:pos x="2" y="3"/>
                </a:cxn>
                <a:cxn ang="0">
                  <a:pos x="2" y="3"/>
                </a:cxn>
                <a:cxn ang="0">
                  <a:pos x="3" y="2"/>
                </a:cxn>
                <a:cxn ang="0">
                  <a:pos x="2" y="3"/>
                </a:cxn>
                <a:cxn ang="0">
                  <a:pos x="3" y="3"/>
                </a:cxn>
                <a:cxn ang="0">
                  <a:pos x="3" y="2"/>
                </a:cxn>
                <a:cxn ang="0">
                  <a:pos x="2" y="0"/>
                </a:cxn>
                <a:cxn ang="0">
                  <a:pos x="2" y="0"/>
                </a:cxn>
                <a:cxn ang="0">
                  <a:pos x="1" y="2"/>
                </a:cxn>
                <a:cxn ang="0">
                  <a:pos x="1" y="2"/>
                </a:cxn>
                <a:cxn ang="0">
                  <a:pos x="2" y="2"/>
                </a:cxn>
                <a:cxn ang="0">
                  <a:pos x="2" y="0"/>
                </a:cxn>
                <a:cxn ang="0">
                  <a:pos x="2" y="0"/>
                </a:cxn>
                <a:cxn ang="0">
                  <a:pos x="3" y="2"/>
                </a:cxn>
                <a:cxn ang="0">
                  <a:pos x="2" y="2"/>
                </a:cxn>
                <a:cxn ang="0">
                  <a:pos x="3" y="2"/>
                </a:cxn>
                <a:cxn ang="0">
                  <a:pos x="2" y="2"/>
                </a:cxn>
                <a:cxn ang="0">
                  <a:pos x="2" y="3"/>
                </a:cxn>
                <a:cxn ang="0">
                  <a:pos x="2" y="3"/>
                </a:cxn>
                <a:cxn ang="0">
                  <a:pos x="2" y="2"/>
                </a:cxn>
                <a:cxn ang="0">
                  <a:pos x="1" y="3"/>
                </a:cxn>
                <a:cxn ang="0">
                  <a:pos x="1" y="2"/>
                </a:cxn>
                <a:cxn ang="0">
                  <a:pos x="1" y="2"/>
                </a:cxn>
                <a:cxn ang="0">
                  <a:pos x="1" y="1"/>
                </a:cxn>
                <a:cxn ang="0">
                  <a:pos x="1" y="2"/>
                </a:cxn>
                <a:cxn ang="0">
                  <a:pos x="1" y="2"/>
                </a:cxn>
                <a:cxn ang="0">
                  <a:pos x="0" y="2"/>
                </a:cxn>
                <a:cxn ang="0">
                  <a:pos x="1" y="1"/>
                </a:cxn>
                <a:cxn ang="0">
                  <a:pos x="1" y="1"/>
                </a:cxn>
                <a:cxn ang="0">
                  <a:pos x="1" y="2"/>
                </a:cxn>
                <a:cxn ang="0">
                  <a:pos x="1" y="2"/>
                </a:cxn>
              </a:cxnLst>
              <a:rect l="0" t="0" r="r" b="b"/>
              <a:pathLst>
                <a:path w="3" h="3">
                  <a:moveTo>
                    <a:pt x="1" y="2"/>
                  </a:moveTo>
                  <a:cubicBezTo>
                    <a:pt x="1" y="2"/>
                    <a:pt x="1" y="2"/>
                    <a:pt x="1" y="2"/>
                  </a:cubicBezTo>
                  <a:cubicBezTo>
                    <a:pt x="1" y="1"/>
                    <a:pt x="1" y="1"/>
                    <a:pt x="1" y="1"/>
                  </a:cubicBezTo>
                  <a:cubicBezTo>
                    <a:pt x="1" y="1"/>
                    <a:pt x="1" y="1"/>
                    <a:pt x="1" y="1"/>
                  </a:cubicBezTo>
                  <a:cubicBezTo>
                    <a:pt x="1" y="1"/>
                    <a:pt x="1" y="1"/>
                    <a:pt x="1" y="1"/>
                  </a:cubicBezTo>
                  <a:cubicBezTo>
                    <a:pt x="0" y="1"/>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2"/>
                    <a:pt x="2" y="2"/>
                    <a:pt x="2" y="2"/>
                  </a:cubicBezTo>
                  <a:cubicBezTo>
                    <a:pt x="2" y="2"/>
                    <a:pt x="2" y="2"/>
                    <a:pt x="2" y="3"/>
                  </a:cubicBezTo>
                  <a:cubicBezTo>
                    <a:pt x="2" y="3"/>
                    <a:pt x="2" y="3"/>
                    <a:pt x="2" y="3"/>
                  </a:cubicBezTo>
                  <a:cubicBezTo>
                    <a:pt x="2" y="3"/>
                    <a:pt x="2" y="3"/>
                    <a:pt x="2" y="3"/>
                  </a:cubicBezTo>
                  <a:cubicBezTo>
                    <a:pt x="2" y="3"/>
                    <a:pt x="2" y="3"/>
                    <a:pt x="2" y="3"/>
                  </a:cubicBezTo>
                  <a:cubicBezTo>
                    <a:pt x="3" y="2"/>
                    <a:pt x="3" y="2"/>
                    <a:pt x="3" y="2"/>
                  </a:cubicBezTo>
                  <a:cubicBezTo>
                    <a:pt x="2" y="2"/>
                    <a:pt x="2" y="2"/>
                    <a:pt x="2" y="2"/>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1"/>
                    <a:pt x="3" y="1"/>
                    <a:pt x="2" y="0"/>
                  </a:cubicBezTo>
                  <a:cubicBezTo>
                    <a:pt x="2" y="0"/>
                    <a:pt x="2" y="0"/>
                    <a:pt x="2" y="0"/>
                  </a:cubicBezTo>
                  <a:cubicBezTo>
                    <a:pt x="2" y="0"/>
                    <a:pt x="2" y="0"/>
                    <a:pt x="2" y="0"/>
                  </a:cubicBezTo>
                  <a:cubicBezTo>
                    <a:pt x="1" y="0"/>
                    <a:pt x="1" y="1"/>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1"/>
                    <a:pt x="2" y="0"/>
                    <a:pt x="2" y="0"/>
                  </a:cubicBezTo>
                  <a:cubicBezTo>
                    <a:pt x="2" y="0"/>
                    <a:pt x="2" y="0"/>
                    <a:pt x="2" y="0"/>
                  </a:cubicBezTo>
                  <a:cubicBezTo>
                    <a:pt x="2" y="0"/>
                    <a:pt x="2" y="0"/>
                    <a:pt x="2" y="0"/>
                  </a:cubicBezTo>
                  <a:cubicBezTo>
                    <a:pt x="2" y="1"/>
                    <a:pt x="2" y="1"/>
                    <a:pt x="2" y="2"/>
                  </a:cubicBezTo>
                  <a:cubicBezTo>
                    <a:pt x="3" y="2"/>
                    <a:pt x="3" y="2"/>
                    <a:pt x="3" y="2"/>
                  </a:cubicBezTo>
                  <a:cubicBezTo>
                    <a:pt x="2" y="2"/>
                    <a:pt x="2" y="2"/>
                    <a:pt x="2" y="2"/>
                  </a:cubicBezTo>
                  <a:cubicBezTo>
                    <a:pt x="2" y="2"/>
                    <a:pt x="2" y="2"/>
                    <a:pt x="2" y="2"/>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2"/>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55" name="Freeform 1677"/>
            <p:cNvSpPr>
              <a:spLocks/>
            </p:cNvSpPr>
            <p:nvPr userDrawn="1"/>
          </p:nvSpPr>
          <p:spPr bwMode="auto">
            <a:xfrm>
              <a:off x="295" y="304"/>
              <a:ext cx="1" cy="2"/>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close/>
                </a:path>
              </a:pathLst>
            </a:custGeom>
            <a:solidFill>
              <a:srgbClr val="000000"/>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56" name="Freeform 1678"/>
            <p:cNvSpPr>
              <a:spLocks noEditPoints="1"/>
            </p:cNvSpPr>
            <p:nvPr userDrawn="1"/>
          </p:nvSpPr>
          <p:spPr bwMode="auto">
            <a:xfrm>
              <a:off x="259" y="296"/>
              <a:ext cx="60" cy="105"/>
            </a:xfrm>
            <a:custGeom>
              <a:avLst/>
              <a:gdLst/>
              <a:ahLst/>
              <a:cxnLst>
                <a:cxn ang="0">
                  <a:pos x="30" y="26"/>
                </a:cxn>
                <a:cxn ang="0">
                  <a:pos x="28" y="25"/>
                </a:cxn>
                <a:cxn ang="0">
                  <a:pos x="28" y="22"/>
                </a:cxn>
                <a:cxn ang="0">
                  <a:pos x="27" y="20"/>
                </a:cxn>
                <a:cxn ang="0">
                  <a:pos x="24" y="19"/>
                </a:cxn>
                <a:cxn ang="0">
                  <a:pos x="20" y="16"/>
                </a:cxn>
                <a:cxn ang="0">
                  <a:pos x="20" y="20"/>
                </a:cxn>
                <a:cxn ang="0">
                  <a:pos x="16" y="22"/>
                </a:cxn>
                <a:cxn ang="0">
                  <a:pos x="16" y="15"/>
                </a:cxn>
                <a:cxn ang="0">
                  <a:pos x="18" y="14"/>
                </a:cxn>
                <a:cxn ang="0">
                  <a:pos x="20" y="14"/>
                </a:cxn>
                <a:cxn ang="0">
                  <a:pos x="23" y="15"/>
                </a:cxn>
                <a:cxn ang="0">
                  <a:pos x="25" y="11"/>
                </a:cxn>
                <a:cxn ang="0">
                  <a:pos x="23" y="8"/>
                </a:cxn>
                <a:cxn ang="0">
                  <a:pos x="19" y="6"/>
                </a:cxn>
                <a:cxn ang="0">
                  <a:pos x="21" y="2"/>
                </a:cxn>
                <a:cxn ang="0">
                  <a:pos x="18" y="1"/>
                </a:cxn>
                <a:cxn ang="0">
                  <a:pos x="17" y="8"/>
                </a:cxn>
                <a:cxn ang="0">
                  <a:pos x="16" y="8"/>
                </a:cxn>
                <a:cxn ang="0">
                  <a:pos x="14" y="8"/>
                </a:cxn>
                <a:cxn ang="0">
                  <a:pos x="13" y="5"/>
                </a:cxn>
                <a:cxn ang="0">
                  <a:pos x="11" y="6"/>
                </a:cxn>
                <a:cxn ang="0">
                  <a:pos x="10" y="9"/>
                </a:cxn>
                <a:cxn ang="0">
                  <a:pos x="12" y="10"/>
                </a:cxn>
                <a:cxn ang="0">
                  <a:pos x="9" y="8"/>
                </a:cxn>
                <a:cxn ang="0">
                  <a:pos x="7" y="7"/>
                </a:cxn>
                <a:cxn ang="0">
                  <a:pos x="1" y="21"/>
                </a:cxn>
                <a:cxn ang="0">
                  <a:pos x="1" y="22"/>
                </a:cxn>
                <a:cxn ang="0">
                  <a:pos x="1" y="27"/>
                </a:cxn>
                <a:cxn ang="0">
                  <a:pos x="1" y="36"/>
                </a:cxn>
                <a:cxn ang="0">
                  <a:pos x="2" y="40"/>
                </a:cxn>
                <a:cxn ang="0">
                  <a:pos x="4" y="42"/>
                </a:cxn>
                <a:cxn ang="0">
                  <a:pos x="3" y="38"/>
                </a:cxn>
                <a:cxn ang="0">
                  <a:pos x="6" y="44"/>
                </a:cxn>
                <a:cxn ang="0">
                  <a:pos x="16" y="49"/>
                </a:cxn>
                <a:cxn ang="0">
                  <a:pos x="18" y="51"/>
                </a:cxn>
                <a:cxn ang="0">
                  <a:pos x="20" y="51"/>
                </a:cxn>
                <a:cxn ang="0">
                  <a:pos x="19" y="50"/>
                </a:cxn>
                <a:cxn ang="0">
                  <a:pos x="14" y="46"/>
                </a:cxn>
                <a:cxn ang="0">
                  <a:pos x="12" y="46"/>
                </a:cxn>
                <a:cxn ang="0">
                  <a:pos x="10" y="40"/>
                </a:cxn>
                <a:cxn ang="0">
                  <a:pos x="13" y="40"/>
                </a:cxn>
                <a:cxn ang="0">
                  <a:pos x="14" y="39"/>
                </a:cxn>
                <a:cxn ang="0">
                  <a:pos x="16" y="41"/>
                </a:cxn>
                <a:cxn ang="0">
                  <a:pos x="19" y="36"/>
                </a:cxn>
                <a:cxn ang="0">
                  <a:pos x="19" y="35"/>
                </a:cxn>
                <a:cxn ang="0">
                  <a:pos x="19" y="35"/>
                </a:cxn>
                <a:cxn ang="0">
                  <a:pos x="20" y="33"/>
                </a:cxn>
                <a:cxn ang="0">
                  <a:pos x="22" y="32"/>
                </a:cxn>
                <a:cxn ang="0">
                  <a:pos x="22" y="31"/>
                </a:cxn>
                <a:cxn ang="0">
                  <a:pos x="25" y="29"/>
                </a:cxn>
                <a:cxn ang="0">
                  <a:pos x="27" y="28"/>
                </a:cxn>
                <a:cxn ang="0">
                  <a:pos x="24" y="27"/>
                </a:cxn>
                <a:cxn ang="0">
                  <a:pos x="28" y="24"/>
                </a:cxn>
                <a:cxn ang="0">
                  <a:pos x="29" y="28"/>
                </a:cxn>
                <a:cxn ang="0">
                  <a:pos x="30" y="28"/>
                </a:cxn>
                <a:cxn ang="0">
                  <a:pos x="21" y="9"/>
                </a:cxn>
                <a:cxn ang="0">
                  <a:pos x="19" y="13"/>
                </a:cxn>
                <a:cxn ang="0">
                  <a:pos x="20" y="10"/>
                </a:cxn>
                <a:cxn ang="0">
                  <a:pos x="18" y="11"/>
                </a:cxn>
              </a:cxnLst>
              <a:rect l="0" t="0" r="r" b="b"/>
              <a:pathLst>
                <a:path w="30" h="52">
                  <a:moveTo>
                    <a:pt x="30" y="27"/>
                  </a:moveTo>
                  <a:cubicBezTo>
                    <a:pt x="30" y="27"/>
                    <a:pt x="30" y="27"/>
                    <a:pt x="30" y="27"/>
                  </a:cubicBezTo>
                  <a:cubicBezTo>
                    <a:pt x="30" y="27"/>
                    <a:pt x="30" y="27"/>
                    <a:pt x="30" y="27"/>
                  </a:cubicBezTo>
                  <a:cubicBezTo>
                    <a:pt x="30" y="27"/>
                    <a:pt x="30" y="27"/>
                    <a:pt x="30" y="27"/>
                  </a:cubicBezTo>
                  <a:cubicBezTo>
                    <a:pt x="30" y="26"/>
                    <a:pt x="30" y="26"/>
                    <a:pt x="30" y="26"/>
                  </a:cubicBezTo>
                  <a:cubicBezTo>
                    <a:pt x="30" y="26"/>
                    <a:pt x="30" y="26"/>
                    <a:pt x="30" y="26"/>
                  </a:cubicBezTo>
                  <a:cubicBezTo>
                    <a:pt x="30" y="26"/>
                    <a:pt x="30" y="26"/>
                    <a:pt x="30" y="26"/>
                  </a:cubicBezTo>
                  <a:cubicBezTo>
                    <a:pt x="30" y="26"/>
                    <a:pt x="30" y="26"/>
                    <a:pt x="30" y="26"/>
                  </a:cubicBezTo>
                  <a:cubicBezTo>
                    <a:pt x="29" y="26"/>
                    <a:pt x="29" y="26"/>
                    <a:pt x="29" y="26"/>
                  </a:cubicBezTo>
                  <a:cubicBezTo>
                    <a:pt x="29" y="26"/>
                    <a:pt x="29" y="26"/>
                    <a:pt x="29" y="26"/>
                  </a:cubicBezTo>
                  <a:cubicBezTo>
                    <a:pt x="29" y="25"/>
                    <a:pt x="29" y="25"/>
                    <a:pt x="29" y="25"/>
                  </a:cubicBezTo>
                  <a:cubicBezTo>
                    <a:pt x="28" y="25"/>
                    <a:pt x="28" y="25"/>
                    <a:pt x="28" y="25"/>
                  </a:cubicBezTo>
                  <a:cubicBezTo>
                    <a:pt x="28" y="26"/>
                    <a:pt x="28" y="26"/>
                    <a:pt x="28" y="26"/>
                  </a:cubicBezTo>
                  <a:cubicBezTo>
                    <a:pt x="28" y="25"/>
                    <a:pt x="28" y="25"/>
                    <a:pt x="28" y="25"/>
                  </a:cubicBezTo>
                  <a:cubicBezTo>
                    <a:pt x="29" y="24"/>
                    <a:pt x="29" y="24"/>
                    <a:pt x="29" y="24"/>
                  </a:cubicBezTo>
                  <a:cubicBezTo>
                    <a:pt x="30" y="24"/>
                    <a:pt x="30" y="24"/>
                    <a:pt x="30" y="24"/>
                  </a:cubicBezTo>
                  <a:cubicBezTo>
                    <a:pt x="29" y="23"/>
                    <a:pt x="29" y="23"/>
                    <a:pt x="29" y="23"/>
                  </a:cubicBezTo>
                  <a:cubicBezTo>
                    <a:pt x="29" y="22"/>
                    <a:pt x="29" y="22"/>
                    <a:pt x="29" y="22"/>
                  </a:cubicBezTo>
                  <a:cubicBezTo>
                    <a:pt x="29" y="22"/>
                    <a:pt x="29" y="22"/>
                    <a:pt x="29" y="22"/>
                  </a:cubicBezTo>
                  <a:cubicBezTo>
                    <a:pt x="29" y="22"/>
                    <a:pt x="29" y="22"/>
                    <a:pt x="29" y="22"/>
                  </a:cubicBezTo>
                  <a:cubicBezTo>
                    <a:pt x="28" y="22"/>
                    <a:pt x="28" y="22"/>
                    <a:pt x="28" y="22"/>
                  </a:cubicBezTo>
                  <a:cubicBezTo>
                    <a:pt x="29" y="22"/>
                    <a:pt x="29" y="22"/>
                    <a:pt x="29" y="22"/>
                  </a:cubicBezTo>
                  <a:cubicBezTo>
                    <a:pt x="28" y="22"/>
                    <a:pt x="28" y="22"/>
                    <a:pt x="28" y="22"/>
                  </a:cubicBezTo>
                  <a:cubicBezTo>
                    <a:pt x="28" y="21"/>
                    <a:pt x="28" y="21"/>
                    <a:pt x="28" y="21"/>
                  </a:cubicBezTo>
                  <a:cubicBezTo>
                    <a:pt x="27" y="21"/>
                    <a:pt x="27" y="21"/>
                    <a:pt x="27" y="21"/>
                  </a:cubicBezTo>
                  <a:cubicBezTo>
                    <a:pt x="27" y="21"/>
                    <a:pt x="27" y="21"/>
                    <a:pt x="27" y="21"/>
                  </a:cubicBezTo>
                  <a:cubicBezTo>
                    <a:pt x="27" y="21"/>
                    <a:pt x="27" y="21"/>
                    <a:pt x="27" y="21"/>
                  </a:cubicBezTo>
                  <a:cubicBezTo>
                    <a:pt x="27" y="20"/>
                    <a:pt x="27" y="20"/>
                    <a:pt x="27" y="20"/>
                  </a:cubicBezTo>
                  <a:cubicBezTo>
                    <a:pt x="27" y="20"/>
                    <a:pt x="27" y="20"/>
                    <a:pt x="27" y="20"/>
                  </a:cubicBezTo>
                  <a:cubicBezTo>
                    <a:pt x="27" y="19"/>
                    <a:pt x="27" y="19"/>
                    <a:pt x="27" y="19"/>
                  </a:cubicBezTo>
                  <a:cubicBezTo>
                    <a:pt x="26" y="19"/>
                    <a:pt x="26" y="18"/>
                    <a:pt x="26" y="17"/>
                  </a:cubicBezTo>
                  <a:cubicBezTo>
                    <a:pt x="25" y="18"/>
                    <a:pt x="25" y="18"/>
                    <a:pt x="25" y="18"/>
                  </a:cubicBezTo>
                  <a:cubicBezTo>
                    <a:pt x="25" y="18"/>
                    <a:pt x="25" y="18"/>
                    <a:pt x="25" y="18"/>
                  </a:cubicBezTo>
                  <a:cubicBezTo>
                    <a:pt x="25" y="18"/>
                    <a:pt x="25" y="19"/>
                    <a:pt x="24" y="19"/>
                  </a:cubicBezTo>
                  <a:cubicBezTo>
                    <a:pt x="24" y="19"/>
                    <a:pt x="24" y="19"/>
                    <a:pt x="24" y="19"/>
                  </a:cubicBezTo>
                  <a:cubicBezTo>
                    <a:pt x="23" y="19"/>
                    <a:pt x="23" y="19"/>
                    <a:pt x="23" y="19"/>
                  </a:cubicBezTo>
                  <a:cubicBezTo>
                    <a:pt x="23" y="18"/>
                    <a:pt x="23" y="17"/>
                    <a:pt x="24" y="17"/>
                  </a:cubicBezTo>
                  <a:cubicBezTo>
                    <a:pt x="23" y="17"/>
                    <a:pt x="23" y="17"/>
                    <a:pt x="23" y="17"/>
                  </a:cubicBezTo>
                  <a:cubicBezTo>
                    <a:pt x="23" y="16"/>
                    <a:pt x="23" y="16"/>
                    <a:pt x="23" y="16"/>
                  </a:cubicBezTo>
                  <a:cubicBezTo>
                    <a:pt x="22" y="16"/>
                    <a:pt x="22" y="16"/>
                    <a:pt x="22" y="16"/>
                  </a:cubicBezTo>
                  <a:cubicBezTo>
                    <a:pt x="21" y="16"/>
                    <a:pt x="21" y="16"/>
                    <a:pt x="20" y="16"/>
                  </a:cubicBezTo>
                  <a:cubicBezTo>
                    <a:pt x="20" y="16"/>
                    <a:pt x="20" y="16"/>
                    <a:pt x="20" y="16"/>
                  </a:cubicBezTo>
                  <a:cubicBezTo>
                    <a:pt x="20" y="16"/>
                    <a:pt x="20" y="16"/>
                    <a:pt x="20" y="16"/>
                  </a:cubicBezTo>
                  <a:cubicBezTo>
                    <a:pt x="20" y="16"/>
                    <a:pt x="20" y="16"/>
                    <a:pt x="20" y="16"/>
                  </a:cubicBezTo>
                  <a:cubicBezTo>
                    <a:pt x="20" y="17"/>
                    <a:pt x="20" y="17"/>
                    <a:pt x="20" y="17"/>
                  </a:cubicBezTo>
                  <a:cubicBezTo>
                    <a:pt x="20" y="18"/>
                    <a:pt x="20" y="18"/>
                    <a:pt x="20" y="19"/>
                  </a:cubicBezTo>
                  <a:cubicBezTo>
                    <a:pt x="19" y="19"/>
                    <a:pt x="19" y="19"/>
                    <a:pt x="19" y="19"/>
                  </a:cubicBezTo>
                  <a:cubicBezTo>
                    <a:pt x="19" y="19"/>
                    <a:pt x="19" y="19"/>
                    <a:pt x="19" y="19"/>
                  </a:cubicBezTo>
                  <a:cubicBezTo>
                    <a:pt x="20" y="20"/>
                    <a:pt x="20" y="20"/>
                    <a:pt x="20" y="20"/>
                  </a:cubicBezTo>
                  <a:cubicBezTo>
                    <a:pt x="20" y="21"/>
                    <a:pt x="20" y="22"/>
                    <a:pt x="18" y="23"/>
                  </a:cubicBezTo>
                  <a:cubicBezTo>
                    <a:pt x="19" y="23"/>
                    <a:pt x="19" y="24"/>
                    <a:pt x="19" y="25"/>
                  </a:cubicBezTo>
                  <a:cubicBezTo>
                    <a:pt x="18" y="25"/>
                    <a:pt x="18" y="25"/>
                    <a:pt x="18" y="25"/>
                  </a:cubicBezTo>
                  <a:cubicBezTo>
                    <a:pt x="18" y="26"/>
                    <a:pt x="18" y="26"/>
                    <a:pt x="18" y="26"/>
                  </a:cubicBezTo>
                  <a:cubicBezTo>
                    <a:pt x="18" y="25"/>
                    <a:pt x="17" y="25"/>
                    <a:pt x="17" y="24"/>
                  </a:cubicBezTo>
                  <a:cubicBezTo>
                    <a:pt x="17" y="24"/>
                    <a:pt x="17" y="23"/>
                    <a:pt x="17" y="22"/>
                  </a:cubicBezTo>
                  <a:cubicBezTo>
                    <a:pt x="17" y="22"/>
                    <a:pt x="17" y="22"/>
                    <a:pt x="16" y="22"/>
                  </a:cubicBezTo>
                  <a:cubicBezTo>
                    <a:pt x="15" y="22"/>
                    <a:pt x="15" y="21"/>
                    <a:pt x="14" y="21"/>
                  </a:cubicBezTo>
                  <a:cubicBezTo>
                    <a:pt x="14" y="21"/>
                    <a:pt x="14" y="21"/>
                    <a:pt x="14" y="21"/>
                  </a:cubicBezTo>
                  <a:cubicBezTo>
                    <a:pt x="14" y="21"/>
                    <a:pt x="14" y="20"/>
                    <a:pt x="14" y="19"/>
                  </a:cubicBezTo>
                  <a:cubicBezTo>
                    <a:pt x="13" y="20"/>
                    <a:pt x="13" y="20"/>
                    <a:pt x="13" y="20"/>
                  </a:cubicBezTo>
                  <a:cubicBezTo>
                    <a:pt x="13" y="18"/>
                    <a:pt x="14" y="17"/>
                    <a:pt x="15" y="16"/>
                  </a:cubicBezTo>
                  <a:cubicBezTo>
                    <a:pt x="15" y="16"/>
                    <a:pt x="15" y="16"/>
                    <a:pt x="15" y="16"/>
                  </a:cubicBezTo>
                  <a:cubicBezTo>
                    <a:pt x="16" y="15"/>
                    <a:pt x="16" y="15"/>
                    <a:pt x="16" y="15"/>
                  </a:cubicBezTo>
                  <a:cubicBezTo>
                    <a:pt x="16" y="15"/>
                    <a:pt x="16" y="15"/>
                    <a:pt x="16" y="14"/>
                  </a:cubicBezTo>
                  <a:cubicBezTo>
                    <a:pt x="17" y="14"/>
                    <a:pt x="17" y="14"/>
                    <a:pt x="17" y="14"/>
                  </a:cubicBezTo>
                  <a:cubicBezTo>
                    <a:pt x="17" y="14"/>
                    <a:pt x="18" y="13"/>
                    <a:pt x="18" y="12"/>
                  </a:cubicBezTo>
                  <a:cubicBezTo>
                    <a:pt x="18" y="13"/>
                    <a:pt x="18" y="13"/>
                    <a:pt x="18" y="14"/>
                  </a:cubicBezTo>
                  <a:cubicBezTo>
                    <a:pt x="17" y="14"/>
                    <a:pt x="17" y="14"/>
                    <a:pt x="17" y="14"/>
                  </a:cubicBezTo>
                  <a:cubicBezTo>
                    <a:pt x="18" y="14"/>
                    <a:pt x="18" y="14"/>
                    <a:pt x="18" y="14"/>
                  </a:cubicBezTo>
                  <a:cubicBezTo>
                    <a:pt x="18" y="14"/>
                    <a:pt x="18" y="14"/>
                    <a:pt x="18" y="14"/>
                  </a:cubicBezTo>
                  <a:cubicBezTo>
                    <a:pt x="18" y="14"/>
                    <a:pt x="18" y="14"/>
                    <a:pt x="18" y="14"/>
                  </a:cubicBezTo>
                  <a:cubicBezTo>
                    <a:pt x="19" y="14"/>
                    <a:pt x="19" y="14"/>
                    <a:pt x="19" y="14"/>
                  </a:cubicBezTo>
                  <a:cubicBezTo>
                    <a:pt x="19" y="14"/>
                    <a:pt x="19" y="14"/>
                    <a:pt x="19" y="14"/>
                  </a:cubicBezTo>
                  <a:cubicBezTo>
                    <a:pt x="19" y="14"/>
                    <a:pt x="19" y="14"/>
                    <a:pt x="19" y="14"/>
                  </a:cubicBezTo>
                  <a:cubicBezTo>
                    <a:pt x="20" y="14"/>
                    <a:pt x="20" y="14"/>
                    <a:pt x="20" y="14"/>
                  </a:cubicBezTo>
                  <a:cubicBezTo>
                    <a:pt x="20" y="14"/>
                    <a:pt x="20" y="14"/>
                    <a:pt x="20" y="14"/>
                  </a:cubicBezTo>
                  <a:cubicBezTo>
                    <a:pt x="20" y="14"/>
                    <a:pt x="20" y="14"/>
                    <a:pt x="20" y="14"/>
                  </a:cubicBezTo>
                  <a:cubicBezTo>
                    <a:pt x="20" y="14"/>
                    <a:pt x="21" y="14"/>
                    <a:pt x="21" y="14"/>
                  </a:cubicBezTo>
                  <a:cubicBezTo>
                    <a:pt x="21" y="15"/>
                    <a:pt x="21" y="15"/>
                    <a:pt x="21" y="15"/>
                  </a:cubicBezTo>
                  <a:cubicBezTo>
                    <a:pt x="22" y="15"/>
                    <a:pt x="22" y="15"/>
                    <a:pt x="22" y="15"/>
                  </a:cubicBezTo>
                  <a:cubicBezTo>
                    <a:pt x="22" y="15"/>
                    <a:pt x="22" y="16"/>
                    <a:pt x="23" y="16"/>
                  </a:cubicBezTo>
                  <a:cubicBezTo>
                    <a:pt x="23" y="15"/>
                    <a:pt x="23" y="15"/>
                    <a:pt x="23" y="15"/>
                  </a:cubicBezTo>
                  <a:cubicBezTo>
                    <a:pt x="22" y="15"/>
                    <a:pt x="22" y="14"/>
                    <a:pt x="22" y="14"/>
                  </a:cubicBezTo>
                  <a:cubicBezTo>
                    <a:pt x="22" y="14"/>
                    <a:pt x="23" y="15"/>
                    <a:pt x="23" y="15"/>
                  </a:cubicBezTo>
                  <a:cubicBezTo>
                    <a:pt x="24" y="14"/>
                    <a:pt x="24" y="14"/>
                    <a:pt x="24" y="14"/>
                  </a:cubicBezTo>
                  <a:cubicBezTo>
                    <a:pt x="23" y="13"/>
                    <a:pt x="23" y="12"/>
                    <a:pt x="23" y="11"/>
                  </a:cubicBezTo>
                  <a:cubicBezTo>
                    <a:pt x="23" y="12"/>
                    <a:pt x="23" y="12"/>
                    <a:pt x="24" y="12"/>
                  </a:cubicBezTo>
                  <a:cubicBezTo>
                    <a:pt x="24" y="13"/>
                    <a:pt x="24" y="13"/>
                    <a:pt x="24" y="13"/>
                  </a:cubicBezTo>
                  <a:cubicBezTo>
                    <a:pt x="24" y="12"/>
                    <a:pt x="24" y="12"/>
                    <a:pt x="24" y="12"/>
                  </a:cubicBezTo>
                  <a:cubicBezTo>
                    <a:pt x="25" y="12"/>
                    <a:pt x="25" y="12"/>
                    <a:pt x="25" y="12"/>
                  </a:cubicBezTo>
                  <a:cubicBezTo>
                    <a:pt x="25" y="11"/>
                    <a:pt x="25" y="11"/>
                    <a:pt x="25" y="11"/>
                  </a:cubicBezTo>
                  <a:cubicBezTo>
                    <a:pt x="25" y="11"/>
                    <a:pt x="24" y="10"/>
                    <a:pt x="24" y="10"/>
                  </a:cubicBezTo>
                  <a:cubicBezTo>
                    <a:pt x="23" y="10"/>
                    <a:pt x="23" y="10"/>
                    <a:pt x="23" y="10"/>
                  </a:cubicBezTo>
                  <a:cubicBezTo>
                    <a:pt x="23" y="9"/>
                    <a:pt x="23" y="9"/>
                    <a:pt x="23" y="9"/>
                  </a:cubicBezTo>
                  <a:cubicBezTo>
                    <a:pt x="23" y="9"/>
                    <a:pt x="23" y="9"/>
                    <a:pt x="23" y="9"/>
                  </a:cubicBezTo>
                  <a:cubicBezTo>
                    <a:pt x="23" y="9"/>
                    <a:pt x="23" y="9"/>
                    <a:pt x="23" y="9"/>
                  </a:cubicBezTo>
                  <a:cubicBezTo>
                    <a:pt x="23" y="8"/>
                    <a:pt x="23" y="8"/>
                    <a:pt x="23" y="8"/>
                  </a:cubicBezTo>
                  <a:cubicBezTo>
                    <a:pt x="23" y="8"/>
                    <a:pt x="23" y="8"/>
                    <a:pt x="23" y="8"/>
                  </a:cubicBezTo>
                  <a:cubicBezTo>
                    <a:pt x="23" y="7"/>
                    <a:pt x="23" y="6"/>
                    <a:pt x="22" y="6"/>
                  </a:cubicBezTo>
                  <a:cubicBezTo>
                    <a:pt x="22" y="5"/>
                    <a:pt x="22" y="5"/>
                    <a:pt x="22" y="5"/>
                  </a:cubicBezTo>
                  <a:cubicBezTo>
                    <a:pt x="21" y="5"/>
                    <a:pt x="21" y="5"/>
                    <a:pt x="21" y="5"/>
                  </a:cubicBezTo>
                  <a:cubicBezTo>
                    <a:pt x="21" y="5"/>
                    <a:pt x="21" y="5"/>
                    <a:pt x="21" y="5"/>
                  </a:cubicBezTo>
                  <a:cubicBezTo>
                    <a:pt x="21" y="5"/>
                    <a:pt x="20" y="6"/>
                    <a:pt x="20" y="6"/>
                  </a:cubicBezTo>
                  <a:cubicBezTo>
                    <a:pt x="20" y="5"/>
                    <a:pt x="20" y="4"/>
                    <a:pt x="20" y="4"/>
                  </a:cubicBezTo>
                  <a:cubicBezTo>
                    <a:pt x="19" y="4"/>
                    <a:pt x="19" y="5"/>
                    <a:pt x="19" y="6"/>
                  </a:cubicBezTo>
                  <a:cubicBezTo>
                    <a:pt x="18" y="5"/>
                    <a:pt x="19" y="4"/>
                    <a:pt x="20" y="4"/>
                  </a:cubicBezTo>
                  <a:cubicBezTo>
                    <a:pt x="19" y="4"/>
                    <a:pt x="19" y="4"/>
                    <a:pt x="19" y="4"/>
                  </a:cubicBezTo>
                  <a:cubicBezTo>
                    <a:pt x="20" y="3"/>
                    <a:pt x="20" y="3"/>
                    <a:pt x="20" y="3"/>
                  </a:cubicBezTo>
                  <a:cubicBezTo>
                    <a:pt x="20" y="3"/>
                    <a:pt x="20" y="3"/>
                    <a:pt x="20" y="3"/>
                  </a:cubicBezTo>
                  <a:cubicBezTo>
                    <a:pt x="20" y="3"/>
                    <a:pt x="20" y="3"/>
                    <a:pt x="20" y="3"/>
                  </a:cubicBezTo>
                  <a:cubicBezTo>
                    <a:pt x="20" y="3"/>
                    <a:pt x="20" y="3"/>
                    <a:pt x="20" y="3"/>
                  </a:cubicBezTo>
                  <a:cubicBezTo>
                    <a:pt x="21" y="3"/>
                    <a:pt x="21" y="2"/>
                    <a:pt x="21" y="2"/>
                  </a:cubicBezTo>
                  <a:cubicBezTo>
                    <a:pt x="21" y="1"/>
                    <a:pt x="20" y="1"/>
                    <a:pt x="20" y="2"/>
                  </a:cubicBezTo>
                  <a:cubicBezTo>
                    <a:pt x="19" y="1"/>
                    <a:pt x="19" y="1"/>
                    <a:pt x="19" y="1"/>
                  </a:cubicBezTo>
                  <a:cubicBezTo>
                    <a:pt x="19" y="1"/>
                    <a:pt x="19" y="1"/>
                    <a:pt x="19" y="1"/>
                  </a:cubicBezTo>
                  <a:cubicBezTo>
                    <a:pt x="19" y="0"/>
                    <a:pt x="19" y="0"/>
                    <a:pt x="19" y="0"/>
                  </a:cubicBezTo>
                  <a:cubicBezTo>
                    <a:pt x="19" y="0"/>
                    <a:pt x="19" y="0"/>
                    <a:pt x="19" y="0"/>
                  </a:cubicBezTo>
                  <a:cubicBezTo>
                    <a:pt x="18" y="0"/>
                    <a:pt x="18" y="0"/>
                    <a:pt x="18" y="0"/>
                  </a:cubicBezTo>
                  <a:cubicBezTo>
                    <a:pt x="18" y="0"/>
                    <a:pt x="18" y="0"/>
                    <a:pt x="18" y="1"/>
                  </a:cubicBezTo>
                  <a:cubicBezTo>
                    <a:pt x="18" y="1"/>
                    <a:pt x="18" y="1"/>
                    <a:pt x="18" y="1"/>
                  </a:cubicBezTo>
                  <a:cubicBezTo>
                    <a:pt x="19" y="1"/>
                    <a:pt x="18" y="2"/>
                    <a:pt x="18" y="3"/>
                  </a:cubicBezTo>
                  <a:cubicBezTo>
                    <a:pt x="18" y="3"/>
                    <a:pt x="18" y="3"/>
                    <a:pt x="18" y="3"/>
                  </a:cubicBezTo>
                  <a:cubicBezTo>
                    <a:pt x="18" y="3"/>
                    <a:pt x="18" y="4"/>
                    <a:pt x="17" y="5"/>
                  </a:cubicBezTo>
                  <a:cubicBezTo>
                    <a:pt x="17" y="6"/>
                    <a:pt x="17" y="6"/>
                    <a:pt x="17" y="6"/>
                  </a:cubicBezTo>
                  <a:cubicBezTo>
                    <a:pt x="17" y="6"/>
                    <a:pt x="17" y="6"/>
                    <a:pt x="17" y="6"/>
                  </a:cubicBezTo>
                  <a:cubicBezTo>
                    <a:pt x="16" y="7"/>
                    <a:pt x="16" y="8"/>
                    <a:pt x="17" y="8"/>
                  </a:cubicBezTo>
                  <a:cubicBezTo>
                    <a:pt x="16" y="9"/>
                    <a:pt x="16" y="10"/>
                    <a:pt x="16" y="10"/>
                  </a:cubicBezTo>
                  <a:cubicBezTo>
                    <a:pt x="16" y="10"/>
                    <a:pt x="16" y="10"/>
                    <a:pt x="16" y="10"/>
                  </a:cubicBezTo>
                  <a:cubicBezTo>
                    <a:pt x="15" y="11"/>
                    <a:pt x="15" y="11"/>
                    <a:pt x="15" y="11"/>
                  </a:cubicBezTo>
                  <a:cubicBezTo>
                    <a:pt x="15" y="10"/>
                    <a:pt x="15" y="10"/>
                    <a:pt x="15" y="10"/>
                  </a:cubicBezTo>
                  <a:cubicBezTo>
                    <a:pt x="15" y="10"/>
                    <a:pt x="15" y="10"/>
                    <a:pt x="15" y="10"/>
                  </a:cubicBezTo>
                  <a:cubicBezTo>
                    <a:pt x="16" y="9"/>
                    <a:pt x="16" y="9"/>
                    <a:pt x="16" y="9"/>
                  </a:cubicBezTo>
                  <a:cubicBezTo>
                    <a:pt x="16" y="9"/>
                    <a:pt x="16" y="8"/>
                    <a:pt x="16" y="8"/>
                  </a:cubicBezTo>
                  <a:cubicBezTo>
                    <a:pt x="15" y="8"/>
                    <a:pt x="15" y="9"/>
                    <a:pt x="15" y="9"/>
                  </a:cubicBezTo>
                  <a:cubicBezTo>
                    <a:pt x="15" y="9"/>
                    <a:pt x="15" y="9"/>
                    <a:pt x="15" y="9"/>
                  </a:cubicBezTo>
                  <a:cubicBezTo>
                    <a:pt x="15" y="10"/>
                    <a:pt x="15" y="10"/>
                    <a:pt x="14" y="10"/>
                  </a:cubicBezTo>
                  <a:cubicBezTo>
                    <a:pt x="14" y="11"/>
                    <a:pt x="13" y="10"/>
                    <a:pt x="13" y="9"/>
                  </a:cubicBezTo>
                  <a:cubicBezTo>
                    <a:pt x="13" y="9"/>
                    <a:pt x="13" y="9"/>
                    <a:pt x="13" y="9"/>
                  </a:cubicBezTo>
                  <a:cubicBezTo>
                    <a:pt x="13" y="9"/>
                    <a:pt x="13" y="9"/>
                    <a:pt x="13" y="9"/>
                  </a:cubicBezTo>
                  <a:cubicBezTo>
                    <a:pt x="14" y="8"/>
                    <a:pt x="14" y="8"/>
                    <a:pt x="14" y="8"/>
                  </a:cubicBezTo>
                  <a:cubicBezTo>
                    <a:pt x="14" y="8"/>
                    <a:pt x="14" y="8"/>
                    <a:pt x="14" y="8"/>
                  </a:cubicBezTo>
                  <a:cubicBezTo>
                    <a:pt x="14" y="8"/>
                    <a:pt x="13" y="7"/>
                    <a:pt x="13" y="7"/>
                  </a:cubicBezTo>
                  <a:cubicBezTo>
                    <a:pt x="14" y="6"/>
                    <a:pt x="14" y="5"/>
                    <a:pt x="15" y="4"/>
                  </a:cubicBezTo>
                  <a:cubicBezTo>
                    <a:pt x="15" y="4"/>
                    <a:pt x="15" y="4"/>
                    <a:pt x="15" y="4"/>
                  </a:cubicBezTo>
                  <a:cubicBezTo>
                    <a:pt x="14" y="4"/>
                    <a:pt x="14" y="4"/>
                    <a:pt x="14" y="4"/>
                  </a:cubicBezTo>
                  <a:cubicBezTo>
                    <a:pt x="14" y="4"/>
                    <a:pt x="14" y="5"/>
                    <a:pt x="13" y="5"/>
                  </a:cubicBezTo>
                  <a:cubicBezTo>
                    <a:pt x="13" y="5"/>
                    <a:pt x="13" y="5"/>
                    <a:pt x="13" y="5"/>
                  </a:cubicBezTo>
                  <a:cubicBezTo>
                    <a:pt x="13" y="5"/>
                    <a:pt x="13" y="5"/>
                    <a:pt x="13" y="5"/>
                  </a:cubicBezTo>
                  <a:cubicBezTo>
                    <a:pt x="13" y="4"/>
                    <a:pt x="13" y="4"/>
                    <a:pt x="13" y="4"/>
                  </a:cubicBezTo>
                  <a:cubicBezTo>
                    <a:pt x="12" y="5"/>
                    <a:pt x="12" y="5"/>
                    <a:pt x="12" y="5"/>
                  </a:cubicBezTo>
                  <a:cubicBezTo>
                    <a:pt x="13" y="4"/>
                    <a:pt x="13" y="4"/>
                    <a:pt x="13" y="4"/>
                  </a:cubicBezTo>
                  <a:cubicBezTo>
                    <a:pt x="12" y="4"/>
                    <a:pt x="12" y="4"/>
                    <a:pt x="12" y="4"/>
                  </a:cubicBezTo>
                  <a:cubicBezTo>
                    <a:pt x="12" y="5"/>
                    <a:pt x="11" y="5"/>
                    <a:pt x="11" y="6"/>
                  </a:cubicBezTo>
                  <a:cubicBezTo>
                    <a:pt x="11" y="6"/>
                    <a:pt x="11" y="6"/>
                    <a:pt x="11" y="6"/>
                  </a:cubicBezTo>
                  <a:cubicBezTo>
                    <a:pt x="10" y="7"/>
                    <a:pt x="10" y="7"/>
                    <a:pt x="10" y="7"/>
                  </a:cubicBezTo>
                  <a:cubicBezTo>
                    <a:pt x="11" y="7"/>
                    <a:pt x="11" y="7"/>
                    <a:pt x="11" y="7"/>
                  </a:cubicBezTo>
                  <a:cubicBezTo>
                    <a:pt x="11" y="7"/>
                    <a:pt x="11" y="7"/>
                    <a:pt x="11" y="7"/>
                  </a:cubicBezTo>
                  <a:cubicBezTo>
                    <a:pt x="11" y="7"/>
                    <a:pt x="11" y="7"/>
                    <a:pt x="11" y="7"/>
                  </a:cubicBezTo>
                  <a:cubicBezTo>
                    <a:pt x="10" y="8"/>
                    <a:pt x="10" y="8"/>
                    <a:pt x="10" y="8"/>
                  </a:cubicBezTo>
                  <a:cubicBezTo>
                    <a:pt x="10" y="8"/>
                    <a:pt x="10" y="8"/>
                    <a:pt x="10" y="8"/>
                  </a:cubicBezTo>
                  <a:cubicBezTo>
                    <a:pt x="10" y="9"/>
                    <a:pt x="10" y="9"/>
                    <a:pt x="10" y="9"/>
                  </a:cubicBezTo>
                  <a:cubicBezTo>
                    <a:pt x="11" y="9"/>
                    <a:pt x="11" y="9"/>
                    <a:pt x="11" y="9"/>
                  </a:cubicBezTo>
                  <a:cubicBezTo>
                    <a:pt x="10" y="9"/>
                    <a:pt x="10" y="9"/>
                    <a:pt x="10" y="9"/>
                  </a:cubicBezTo>
                  <a:cubicBezTo>
                    <a:pt x="11" y="9"/>
                    <a:pt x="12" y="9"/>
                    <a:pt x="12" y="9"/>
                  </a:cubicBezTo>
                  <a:cubicBezTo>
                    <a:pt x="13" y="9"/>
                    <a:pt x="13" y="9"/>
                    <a:pt x="13" y="9"/>
                  </a:cubicBezTo>
                  <a:cubicBezTo>
                    <a:pt x="12" y="10"/>
                    <a:pt x="12" y="10"/>
                    <a:pt x="12" y="10"/>
                  </a:cubicBezTo>
                  <a:cubicBezTo>
                    <a:pt x="12" y="10"/>
                    <a:pt x="12" y="10"/>
                    <a:pt x="12" y="10"/>
                  </a:cubicBezTo>
                  <a:cubicBezTo>
                    <a:pt x="12" y="10"/>
                    <a:pt x="12" y="10"/>
                    <a:pt x="12" y="10"/>
                  </a:cubicBezTo>
                  <a:cubicBezTo>
                    <a:pt x="11" y="10"/>
                    <a:pt x="11" y="10"/>
                    <a:pt x="11" y="10"/>
                  </a:cubicBezTo>
                  <a:cubicBezTo>
                    <a:pt x="10" y="10"/>
                    <a:pt x="10" y="10"/>
                    <a:pt x="10" y="10"/>
                  </a:cubicBezTo>
                  <a:cubicBezTo>
                    <a:pt x="10" y="10"/>
                    <a:pt x="10" y="10"/>
                    <a:pt x="10" y="10"/>
                  </a:cubicBezTo>
                  <a:cubicBezTo>
                    <a:pt x="10" y="10"/>
                    <a:pt x="10" y="10"/>
                    <a:pt x="10" y="10"/>
                  </a:cubicBezTo>
                  <a:cubicBezTo>
                    <a:pt x="10" y="9"/>
                    <a:pt x="10" y="9"/>
                    <a:pt x="9" y="7"/>
                  </a:cubicBezTo>
                  <a:cubicBezTo>
                    <a:pt x="9" y="7"/>
                    <a:pt x="9" y="7"/>
                    <a:pt x="9" y="7"/>
                  </a:cubicBezTo>
                  <a:cubicBezTo>
                    <a:pt x="9" y="8"/>
                    <a:pt x="9" y="8"/>
                    <a:pt x="9" y="8"/>
                  </a:cubicBezTo>
                  <a:cubicBezTo>
                    <a:pt x="9" y="8"/>
                    <a:pt x="9" y="8"/>
                    <a:pt x="9" y="8"/>
                  </a:cubicBezTo>
                  <a:cubicBezTo>
                    <a:pt x="9" y="7"/>
                    <a:pt x="9" y="7"/>
                    <a:pt x="9" y="7"/>
                  </a:cubicBezTo>
                  <a:cubicBezTo>
                    <a:pt x="8" y="8"/>
                    <a:pt x="8" y="8"/>
                    <a:pt x="8" y="8"/>
                  </a:cubicBezTo>
                  <a:cubicBezTo>
                    <a:pt x="8" y="7"/>
                    <a:pt x="8" y="7"/>
                    <a:pt x="9" y="6"/>
                  </a:cubicBezTo>
                  <a:cubicBezTo>
                    <a:pt x="8" y="7"/>
                    <a:pt x="8" y="7"/>
                    <a:pt x="8" y="7"/>
                  </a:cubicBezTo>
                  <a:cubicBezTo>
                    <a:pt x="8" y="7"/>
                    <a:pt x="8" y="7"/>
                    <a:pt x="8" y="7"/>
                  </a:cubicBezTo>
                  <a:cubicBezTo>
                    <a:pt x="8" y="7"/>
                    <a:pt x="7" y="7"/>
                    <a:pt x="7" y="7"/>
                  </a:cubicBezTo>
                  <a:cubicBezTo>
                    <a:pt x="7" y="7"/>
                    <a:pt x="7" y="7"/>
                    <a:pt x="7" y="7"/>
                  </a:cubicBezTo>
                  <a:cubicBezTo>
                    <a:pt x="7" y="7"/>
                    <a:pt x="7" y="7"/>
                    <a:pt x="7" y="7"/>
                  </a:cubicBezTo>
                  <a:cubicBezTo>
                    <a:pt x="6" y="8"/>
                    <a:pt x="6" y="8"/>
                    <a:pt x="6" y="8"/>
                  </a:cubicBezTo>
                  <a:cubicBezTo>
                    <a:pt x="6" y="8"/>
                    <a:pt x="6" y="7"/>
                    <a:pt x="6" y="7"/>
                  </a:cubicBezTo>
                  <a:cubicBezTo>
                    <a:pt x="6" y="7"/>
                    <a:pt x="6" y="7"/>
                    <a:pt x="6" y="7"/>
                  </a:cubicBezTo>
                  <a:cubicBezTo>
                    <a:pt x="6" y="6"/>
                    <a:pt x="6" y="6"/>
                    <a:pt x="6" y="6"/>
                  </a:cubicBezTo>
                  <a:cubicBezTo>
                    <a:pt x="3" y="11"/>
                    <a:pt x="2" y="16"/>
                    <a:pt x="1" y="21"/>
                  </a:cubicBezTo>
                  <a:cubicBezTo>
                    <a:pt x="1" y="21"/>
                    <a:pt x="1" y="21"/>
                    <a:pt x="1" y="21"/>
                  </a:cubicBezTo>
                  <a:cubicBezTo>
                    <a:pt x="1" y="21"/>
                    <a:pt x="1" y="21"/>
                    <a:pt x="1" y="21"/>
                  </a:cubicBezTo>
                  <a:cubicBezTo>
                    <a:pt x="1" y="21"/>
                    <a:pt x="1" y="21"/>
                    <a:pt x="1" y="21"/>
                  </a:cubicBezTo>
                  <a:cubicBezTo>
                    <a:pt x="1" y="22"/>
                    <a:pt x="1" y="22"/>
                    <a:pt x="1" y="22"/>
                  </a:cubicBezTo>
                  <a:cubicBezTo>
                    <a:pt x="1" y="22"/>
                    <a:pt x="1" y="22"/>
                    <a:pt x="1" y="22"/>
                  </a:cubicBezTo>
                  <a:cubicBezTo>
                    <a:pt x="1" y="22"/>
                    <a:pt x="1" y="22"/>
                    <a:pt x="1" y="22"/>
                  </a:cubicBezTo>
                  <a:cubicBezTo>
                    <a:pt x="1" y="22"/>
                    <a:pt x="1" y="22"/>
                    <a:pt x="1" y="22"/>
                  </a:cubicBezTo>
                  <a:cubicBezTo>
                    <a:pt x="1" y="23"/>
                    <a:pt x="1" y="23"/>
                    <a:pt x="1" y="23"/>
                  </a:cubicBezTo>
                  <a:cubicBezTo>
                    <a:pt x="1" y="24"/>
                    <a:pt x="1" y="25"/>
                    <a:pt x="1" y="26"/>
                  </a:cubicBezTo>
                  <a:cubicBezTo>
                    <a:pt x="2" y="26"/>
                    <a:pt x="2" y="26"/>
                    <a:pt x="2" y="26"/>
                  </a:cubicBezTo>
                  <a:cubicBezTo>
                    <a:pt x="2" y="27"/>
                    <a:pt x="2" y="27"/>
                    <a:pt x="1" y="28"/>
                  </a:cubicBezTo>
                  <a:cubicBezTo>
                    <a:pt x="1" y="28"/>
                    <a:pt x="1" y="28"/>
                    <a:pt x="1" y="28"/>
                  </a:cubicBezTo>
                  <a:cubicBezTo>
                    <a:pt x="1" y="28"/>
                    <a:pt x="1" y="28"/>
                    <a:pt x="1" y="28"/>
                  </a:cubicBezTo>
                  <a:cubicBezTo>
                    <a:pt x="1" y="27"/>
                    <a:pt x="1" y="27"/>
                    <a:pt x="1" y="27"/>
                  </a:cubicBezTo>
                  <a:cubicBezTo>
                    <a:pt x="1" y="27"/>
                    <a:pt x="1" y="27"/>
                    <a:pt x="1" y="27"/>
                  </a:cubicBezTo>
                  <a:cubicBezTo>
                    <a:pt x="1" y="27"/>
                    <a:pt x="1" y="27"/>
                    <a:pt x="1" y="27"/>
                  </a:cubicBezTo>
                  <a:cubicBezTo>
                    <a:pt x="1" y="28"/>
                    <a:pt x="1" y="28"/>
                    <a:pt x="1" y="29"/>
                  </a:cubicBezTo>
                  <a:cubicBezTo>
                    <a:pt x="1" y="29"/>
                    <a:pt x="1" y="29"/>
                    <a:pt x="1" y="29"/>
                  </a:cubicBezTo>
                  <a:cubicBezTo>
                    <a:pt x="1" y="29"/>
                    <a:pt x="1" y="29"/>
                    <a:pt x="1" y="29"/>
                  </a:cubicBezTo>
                  <a:cubicBezTo>
                    <a:pt x="1" y="29"/>
                    <a:pt x="0" y="30"/>
                    <a:pt x="0" y="30"/>
                  </a:cubicBezTo>
                  <a:cubicBezTo>
                    <a:pt x="0" y="32"/>
                    <a:pt x="1" y="34"/>
                    <a:pt x="1" y="36"/>
                  </a:cubicBezTo>
                  <a:cubicBezTo>
                    <a:pt x="1" y="37"/>
                    <a:pt x="1" y="37"/>
                    <a:pt x="1" y="37"/>
                  </a:cubicBezTo>
                  <a:cubicBezTo>
                    <a:pt x="1" y="37"/>
                    <a:pt x="1" y="37"/>
                    <a:pt x="1" y="37"/>
                  </a:cubicBezTo>
                  <a:cubicBezTo>
                    <a:pt x="1" y="37"/>
                    <a:pt x="2" y="38"/>
                    <a:pt x="2" y="38"/>
                  </a:cubicBezTo>
                  <a:cubicBezTo>
                    <a:pt x="2" y="39"/>
                    <a:pt x="2" y="39"/>
                    <a:pt x="2" y="39"/>
                  </a:cubicBezTo>
                  <a:cubicBezTo>
                    <a:pt x="2" y="39"/>
                    <a:pt x="2" y="39"/>
                    <a:pt x="2" y="39"/>
                  </a:cubicBezTo>
                  <a:cubicBezTo>
                    <a:pt x="2" y="39"/>
                    <a:pt x="2" y="39"/>
                    <a:pt x="2" y="39"/>
                  </a:cubicBezTo>
                  <a:cubicBezTo>
                    <a:pt x="2" y="39"/>
                    <a:pt x="2" y="40"/>
                    <a:pt x="2" y="40"/>
                  </a:cubicBezTo>
                  <a:cubicBezTo>
                    <a:pt x="2" y="40"/>
                    <a:pt x="2" y="40"/>
                    <a:pt x="2" y="40"/>
                  </a:cubicBezTo>
                  <a:cubicBezTo>
                    <a:pt x="2" y="40"/>
                    <a:pt x="2" y="40"/>
                    <a:pt x="2" y="40"/>
                  </a:cubicBezTo>
                  <a:cubicBezTo>
                    <a:pt x="3" y="41"/>
                    <a:pt x="3" y="41"/>
                    <a:pt x="3" y="41"/>
                  </a:cubicBezTo>
                  <a:cubicBezTo>
                    <a:pt x="3" y="41"/>
                    <a:pt x="3" y="41"/>
                    <a:pt x="3" y="42"/>
                  </a:cubicBezTo>
                  <a:cubicBezTo>
                    <a:pt x="4" y="42"/>
                    <a:pt x="4" y="43"/>
                    <a:pt x="4" y="43"/>
                  </a:cubicBezTo>
                  <a:cubicBezTo>
                    <a:pt x="4" y="43"/>
                    <a:pt x="4" y="43"/>
                    <a:pt x="4" y="43"/>
                  </a:cubicBezTo>
                  <a:cubicBezTo>
                    <a:pt x="4" y="42"/>
                    <a:pt x="4" y="42"/>
                    <a:pt x="4" y="42"/>
                  </a:cubicBezTo>
                  <a:cubicBezTo>
                    <a:pt x="4" y="42"/>
                    <a:pt x="4" y="42"/>
                    <a:pt x="4" y="42"/>
                  </a:cubicBezTo>
                  <a:cubicBezTo>
                    <a:pt x="4" y="42"/>
                    <a:pt x="4" y="42"/>
                    <a:pt x="4" y="42"/>
                  </a:cubicBezTo>
                  <a:cubicBezTo>
                    <a:pt x="4" y="42"/>
                    <a:pt x="4" y="42"/>
                    <a:pt x="4" y="42"/>
                  </a:cubicBezTo>
                  <a:cubicBezTo>
                    <a:pt x="3" y="41"/>
                    <a:pt x="2" y="39"/>
                    <a:pt x="2" y="38"/>
                  </a:cubicBezTo>
                  <a:cubicBezTo>
                    <a:pt x="2" y="38"/>
                    <a:pt x="2" y="38"/>
                    <a:pt x="2" y="38"/>
                  </a:cubicBezTo>
                  <a:cubicBezTo>
                    <a:pt x="3" y="38"/>
                    <a:pt x="3" y="38"/>
                    <a:pt x="3" y="38"/>
                  </a:cubicBezTo>
                  <a:cubicBezTo>
                    <a:pt x="3" y="38"/>
                    <a:pt x="3" y="38"/>
                    <a:pt x="3" y="38"/>
                  </a:cubicBezTo>
                  <a:cubicBezTo>
                    <a:pt x="3" y="39"/>
                    <a:pt x="3" y="40"/>
                    <a:pt x="4" y="40"/>
                  </a:cubicBezTo>
                  <a:cubicBezTo>
                    <a:pt x="4" y="41"/>
                    <a:pt x="4" y="41"/>
                    <a:pt x="4" y="41"/>
                  </a:cubicBezTo>
                  <a:cubicBezTo>
                    <a:pt x="4" y="41"/>
                    <a:pt x="4" y="41"/>
                    <a:pt x="4" y="41"/>
                  </a:cubicBezTo>
                  <a:cubicBezTo>
                    <a:pt x="4" y="42"/>
                    <a:pt x="4" y="42"/>
                    <a:pt x="4" y="42"/>
                  </a:cubicBezTo>
                  <a:cubicBezTo>
                    <a:pt x="5" y="42"/>
                    <a:pt x="6" y="43"/>
                    <a:pt x="6" y="44"/>
                  </a:cubicBezTo>
                  <a:cubicBezTo>
                    <a:pt x="6" y="44"/>
                    <a:pt x="6" y="44"/>
                    <a:pt x="6" y="44"/>
                  </a:cubicBezTo>
                  <a:cubicBezTo>
                    <a:pt x="6" y="44"/>
                    <a:pt x="6" y="44"/>
                    <a:pt x="6" y="44"/>
                  </a:cubicBezTo>
                  <a:cubicBezTo>
                    <a:pt x="6" y="45"/>
                    <a:pt x="7" y="45"/>
                    <a:pt x="8" y="46"/>
                  </a:cubicBezTo>
                  <a:cubicBezTo>
                    <a:pt x="9" y="46"/>
                    <a:pt x="10" y="47"/>
                    <a:pt x="11" y="47"/>
                  </a:cubicBezTo>
                  <a:cubicBezTo>
                    <a:pt x="12" y="46"/>
                    <a:pt x="14" y="48"/>
                    <a:pt x="15" y="48"/>
                  </a:cubicBezTo>
                  <a:cubicBezTo>
                    <a:pt x="15" y="48"/>
                    <a:pt x="15" y="48"/>
                    <a:pt x="15" y="48"/>
                  </a:cubicBezTo>
                  <a:cubicBezTo>
                    <a:pt x="15" y="48"/>
                    <a:pt x="15" y="48"/>
                    <a:pt x="15" y="48"/>
                  </a:cubicBezTo>
                  <a:cubicBezTo>
                    <a:pt x="15" y="48"/>
                    <a:pt x="15" y="48"/>
                    <a:pt x="15" y="48"/>
                  </a:cubicBezTo>
                  <a:cubicBezTo>
                    <a:pt x="15" y="49"/>
                    <a:pt x="16" y="49"/>
                    <a:pt x="16" y="49"/>
                  </a:cubicBezTo>
                  <a:cubicBezTo>
                    <a:pt x="16" y="50"/>
                    <a:pt x="16" y="50"/>
                    <a:pt x="16" y="50"/>
                  </a:cubicBezTo>
                  <a:cubicBezTo>
                    <a:pt x="17" y="50"/>
                    <a:pt x="17" y="50"/>
                    <a:pt x="17" y="50"/>
                  </a:cubicBezTo>
                  <a:cubicBezTo>
                    <a:pt x="17" y="50"/>
                    <a:pt x="17" y="50"/>
                    <a:pt x="17" y="50"/>
                  </a:cubicBezTo>
                  <a:cubicBezTo>
                    <a:pt x="18" y="50"/>
                    <a:pt x="18" y="50"/>
                    <a:pt x="18" y="50"/>
                  </a:cubicBezTo>
                  <a:cubicBezTo>
                    <a:pt x="18" y="51"/>
                    <a:pt x="18" y="51"/>
                    <a:pt x="18" y="51"/>
                  </a:cubicBezTo>
                  <a:cubicBezTo>
                    <a:pt x="18" y="51"/>
                    <a:pt x="18" y="51"/>
                    <a:pt x="18" y="51"/>
                  </a:cubicBezTo>
                  <a:cubicBezTo>
                    <a:pt x="18" y="51"/>
                    <a:pt x="18" y="51"/>
                    <a:pt x="18" y="51"/>
                  </a:cubicBezTo>
                  <a:cubicBezTo>
                    <a:pt x="19" y="51"/>
                    <a:pt x="19" y="51"/>
                    <a:pt x="19" y="51"/>
                  </a:cubicBezTo>
                  <a:cubicBezTo>
                    <a:pt x="19" y="51"/>
                    <a:pt x="19" y="51"/>
                    <a:pt x="19" y="51"/>
                  </a:cubicBezTo>
                  <a:cubicBezTo>
                    <a:pt x="19" y="51"/>
                    <a:pt x="19" y="51"/>
                    <a:pt x="19" y="51"/>
                  </a:cubicBezTo>
                  <a:cubicBezTo>
                    <a:pt x="20" y="51"/>
                    <a:pt x="20" y="51"/>
                    <a:pt x="20" y="51"/>
                  </a:cubicBezTo>
                  <a:cubicBezTo>
                    <a:pt x="19" y="51"/>
                    <a:pt x="19" y="51"/>
                    <a:pt x="19" y="51"/>
                  </a:cubicBezTo>
                  <a:cubicBezTo>
                    <a:pt x="20" y="50"/>
                    <a:pt x="20" y="50"/>
                    <a:pt x="20" y="50"/>
                  </a:cubicBezTo>
                  <a:cubicBezTo>
                    <a:pt x="20" y="51"/>
                    <a:pt x="20" y="51"/>
                    <a:pt x="20" y="51"/>
                  </a:cubicBezTo>
                  <a:cubicBezTo>
                    <a:pt x="21" y="51"/>
                    <a:pt x="21" y="51"/>
                    <a:pt x="21" y="51"/>
                  </a:cubicBezTo>
                  <a:cubicBezTo>
                    <a:pt x="20" y="51"/>
                    <a:pt x="20" y="51"/>
                    <a:pt x="20" y="51"/>
                  </a:cubicBezTo>
                  <a:cubicBezTo>
                    <a:pt x="21" y="52"/>
                    <a:pt x="21" y="52"/>
                    <a:pt x="21" y="52"/>
                  </a:cubicBezTo>
                  <a:cubicBezTo>
                    <a:pt x="21" y="51"/>
                    <a:pt x="21" y="51"/>
                    <a:pt x="21" y="51"/>
                  </a:cubicBezTo>
                  <a:cubicBezTo>
                    <a:pt x="21" y="50"/>
                    <a:pt x="20" y="50"/>
                    <a:pt x="20" y="50"/>
                  </a:cubicBezTo>
                  <a:cubicBezTo>
                    <a:pt x="20" y="50"/>
                    <a:pt x="20" y="50"/>
                    <a:pt x="20" y="50"/>
                  </a:cubicBezTo>
                  <a:cubicBezTo>
                    <a:pt x="19" y="50"/>
                    <a:pt x="19" y="50"/>
                    <a:pt x="19" y="50"/>
                  </a:cubicBezTo>
                  <a:cubicBezTo>
                    <a:pt x="18" y="50"/>
                    <a:pt x="18" y="50"/>
                    <a:pt x="18" y="50"/>
                  </a:cubicBezTo>
                  <a:cubicBezTo>
                    <a:pt x="18" y="50"/>
                    <a:pt x="18" y="50"/>
                    <a:pt x="17" y="49"/>
                  </a:cubicBezTo>
                  <a:cubicBezTo>
                    <a:pt x="17" y="49"/>
                    <a:pt x="17" y="48"/>
                    <a:pt x="17" y="47"/>
                  </a:cubicBezTo>
                  <a:cubicBezTo>
                    <a:pt x="16" y="47"/>
                    <a:pt x="15" y="47"/>
                    <a:pt x="14" y="47"/>
                  </a:cubicBezTo>
                  <a:cubicBezTo>
                    <a:pt x="14" y="47"/>
                    <a:pt x="14" y="47"/>
                    <a:pt x="14" y="47"/>
                  </a:cubicBezTo>
                  <a:cubicBezTo>
                    <a:pt x="14" y="47"/>
                    <a:pt x="14" y="46"/>
                    <a:pt x="14" y="46"/>
                  </a:cubicBezTo>
                  <a:cubicBezTo>
                    <a:pt x="14" y="46"/>
                    <a:pt x="14" y="46"/>
                    <a:pt x="14" y="46"/>
                  </a:cubicBezTo>
                  <a:cubicBezTo>
                    <a:pt x="14" y="46"/>
                    <a:pt x="14" y="45"/>
                    <a:pt x="15" y="45"/>
                  </a:cubicBezTo>
                  <a:cubicBezTo>
                    <a:pt x="15" y="44"/>
                    <a:pt x="15" y="44"/>
                    <a:pt x="15" y="44"/>
                  </a:cubicBezTo>
                  <a:cubicBezTo>
                    <a:pt x="14" y="44"/>
                    <a:pt x="14" y="44"/>
                    <a:pt x="13" y="44"/>
                  </a:cubicBezTo>
                  <a:cubicBezTo>
                    <a:pt x="13" y="45"/>
                    <a:pt x="13" y="45"/>
                    <a:pt x="13" y="45"/>
                  </a:cubicBezTo>
                  <a:cubicBezTo>
                    <a:pt x="13" y="46"/>
                    <a:pt x="13" y="46"/>
                    <a:pt x="13" y="46"/>
                  </a:cubicBezTo>
                  <a:cubicBezTo>
                    <a:pt x="13" y="46"/>
                    <a:pt x="13" y="46"/>
                    <a:pt x="13" y="46"/>
                  </a:cubicBezTo>
                  <a:cubicBezTo>
                    <a:pt x="12" y="46"/>
                    <a:pt x="12" y="46"/>
                    <a:pt x="12" y="46"/>
                  </a:cubicBezTo>
                  <a:cubicBezTo>
                    <a:pt x="12" y="46"/>
                    <a:pt x="12" y="46"/>
                    <a:pt x="12" y="46"/>
                  </a:cubicBezTo>
                  <a:cubicBezTo>
                    <a:pt x="12" y="46"/>
                    <a:pt x="12" y="46"/>
                    <a:pt x="11" y="46"/>
                  </a:cubicBezTo>
                  <a:cubicBezTo>
                    <a:pt x="10" y="45"/>
                    <a:pt x="10" y="45"/>
                    <a:pt x="10" y="44"/>
                  </a:cubicBezTo>
                  <a:cubicBezTo>
                    <a:pt x="10" y="44"/>
                    <a:pt x="10" y="44"/>
                    <a:pt x="10" y="44"/>
                  </a:cubicBezTo>
                  <a:cubicBezTo>
                    <a:pt x="9" y="43"/>
                    <a:pt x="9" y="41"/>
                    <a:pt x="10" y="40"/>
                  </a:cubicBezTo>
                  <a:cubicBezTo>
                    <a:pt x="10" y="40"/>
                    <a:pt x="10" y="40"/>
                    <a:pt x="10" y="40"/>
                  </a:cubicBezTo>
                  <a:cubicBezTo>
                    <a:pt x="10" y="40"/>
                    <a:pt x="10" y="40"/>
                    <a:pt x="10" y="40"/>
                  </a:cubicBezTo>
                  <a:cubicBezTo>
                    <a:pt x="10" y="40"/>
                    <a:pt x="10" y="40"/>
                    <a:pt x="10" y="40"/>
                  </a:cubicBezTo>
                  <a:cubicBezTo>
                    <a:pt x="11" y="40"/>
                    <a:pt x="11" y="40"/>
                    <a:pt x="12" y="40"/>
                  </a:cubicBezTo>
                  <a:cubicBezTo>
                    <a:pt x="12" y="40"/>
                    <a:pt x="12" y="40"/>
                    <a:pt x="12" y="40"/>
                  </a:cubicBezTo>
                  <a:cubicBezTo>
                    <a:pt x="12" y="40"/>
                    <a:pt x="12" y="40"/>
                    <a:pt x="12"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2" y="40"/>
                    <a:pt x="12" y="40"/>
                    <a:pt x="12" y="40"/>
                  </a:cubicBezTo>
                  <a:cubicBezTo>
                    <a:pt x="13" y="39"/>
                    <a:pt x="13" y="39"/>
                    <a:pt x="13" y="39"/>
                  </a:cubicBezTo>
                  <a:cubicBezTo>
                    <a:pt x="13" y="39"/>
                    <a:pt x="13" y="39"/>
                    <a:pt x="13" y="39"/>
                  </a:cubicBezTo>
                  <a:cubicBezTo>
                    <a:pt x="13" y="39"/>
                    <a:pt x="13" y="39"/>
                    <a:pt x="13" y="39"/>
                  </a:cubicBezTo>
                  <a:cubicBezTo>
                    <a:pt x="14" y="39"/>
                    <a:pt x="14" y="39"/>
                    <a:pt x="14" y="39"/>
                  </a:cubicBezTo>
                  <a:cubicBezTo>
                    <a:pt x="14" y="39"/>
                    <a:pt x="14" y="39"/>
                    <a:pt x="14" y="39"/>
                  </a:cubicBezTo>
                  <a:cubicBezTo>
                    <a:pt x="14" y="39"/>
                    <a:pt x="14" y="39"/>
                    <a:pt x="14" y="39"/>
                  </a:cubicBezTo>
                  <a:cubicBezTo>
                    <a:pt x="15" y="40"/>
                    <a:pt x="15" y="40"/>
                    <a:pt x="15" y="40"/>
                  </a:cubicBezTo>
                  <a:cubicBezTo>
                    <a:pt x="15" y="40"/>
                    <a:pt x="15" y="40"/>
                    <a:pt x="15" y="40"/>
                  </a:cubicBezTo>
                  <a:cubicBezTo>
                    <a:pt x="16" y="40"/>
                    <a:pt x="16" y="40"/>
                    <a:pt x="16" y="40"/>
                  </a:cubicBezTo>
                  <a:cubicBezTo>
                    <a:pt x="16" y="40"/>
                    <a:pt x="16" y="40"/>
                    <a:pt x="16" y="40"/>
                  </a:cubicBezTo>
                  <a:cubicBezTo>
                    <a:pt x="16" y="41"/>
                    <a:pt x="16" y="41"/>
                    <a:pt x="16" y="41"/>
                  </a:cubicBezTo>
                  <a:cubicBezTo>
                    <a:pt x="16" y="41"/>
                    <a:pt x="16" y="41"/>
                    <a:pt x="16" y="41"/>
                  </a:cubicBezTo>
                  <a:cubicBezTo>
                    <a:pt x="17" y="41"/>
                    <a:pt x="17" y="42"/>
                    <a:pt x="17" y="42"/>
                  </a:cubicBezTo>
                  <a:cubicBezTo>
                    <a:pt x="19" y="41"/>
                    <a:pt x="17" y="40"/>
                    <a:pt x="17" y="39"/>
                  </a:cubicBezTo>
                  <a:cubicBezTo>
                    <a:pt x="17" y="38"/>
                    <a:pt x="18" y="37"/>
                    <a:pt x="19" y="37"/>
                  </a:cubicBezTo>
                  <a:cubicBezTo>
                    <a:pt x="19" y="37"/>
                    <a:pt x="19" y="37"/>
                    <a:pt x="19" y="37"/>
                  </a:cubicBezTo>
                  <a:cubicBezTo>
                    <a:pt x="19" y="37"/>
                    <a:pt x="19" y="37"/>
                    <a:pt x="19" y="37"/>
                  </a:cubicBezTo>
                  <a:cubicBezTo>
                    <a:pt x="19" y="36"/>
                    <a:pt x="19" y="36"/>
                    <a:pt x="19" y="36"/>
                  </a:cubicBezTo>
                  <a:cubicBezTo>
                    <a:pt x="19" y="36"/>
                    <a:pt x="19" y="36"/>
                    <a:pt x="19" y="36"/>
                  </a:cubicBezTo>
                  <a:cubicBezTo>
                    <a:pt x="19" y="36"/>
                    <a:pt x="19" y="36"/>
                    <a:pt x="19" y="36"/>
                  </a:cubicBezTo>
                  <a:cubicBezTo>
                    <a:pt x="19" y="36"/>
                    <a:pt x="19" y="36"/>
                    <a:pt x="19" y="36"/>
                  </a:cubicBezTo>
                  <a:cubicBezTo>
                    <a:pt x="19" y="36"/>
                    <a:pt x="19" y="36"/>
                    <a:pt x="19" y="36"/>
                  </a:cubicBezTo>
                  <a:cubicBezTo>
                    <a:pt x="20" y="36"/>
                    <a:pt x="20" y="36"/>
                    <a:pt x="20" y="36"/>
                  </a:cubicBezTo>
                  <a:cubicBezTo>
                    <a:pt x="19" y="36"/>
                    <a:pt x="19" y="35"/>
                    <a:pt x="19" y="35"/>
                  </a:cubicBezTo>
                  <a:cubicBezTo>
                    <a:pt x="19" y="35"/>
                    <a:pt x="19" y="35"/>
                    <a:pt x="19" y="35"/>
                  </a:cubicBezTo>
                  <a:cubicBezTo>
                    <a:pt x="19" y="35"/>
                    <a:pt x="19" y="35"/>
                    <a:pt x="19" y="35"/>
                  </a:cubicBezTo>
                  <a:cubicBezTo>
                    <a:pt x="19" y="34"/>
                    <a:pt x="19" y="34"/>
                    <a:pt x="19" y="34"/>
                  </a:cubicBezTo>
                  <a:cubicBezTo>
                    <a:pt x="19" y="34"/>
                    <a:pt x="19" y="34"/>
                    <a:pt x="19" y="34"/>
                  </a:cubicBezTo>
                  <a:cubicBezTo>
                    <a:pt x="19" y="34"/>
                    <a:pt x="19" y="34"/>
                    <a:pt x="19" y="34"/>
                  </a:cubicBezTo>
                  <a:cubicBezTo>
                    <a:pt x="19" y="34"/>
                    <a:pt x="19" y="34"/>
                    <a:pt x="19" y="34"/>
                  </a:cubicBezTo>
                  <a:cubicBezTo>
                    <a:pt x="19" y="35"/>
                    <a:pt x="19" y="35"/>
                    <a:pt x="19" y="35"/>
                  </a:cubicBezTo>
                  <a:cubicBezTo>
                    <a:pt x="19" y="35"/>
                    <a:pt x="19" y="35"/>
                    <a:pt x="19" y="35"/>
                  </a:cubicBezTo>
                  <a:cubicBezTo>
                    <a:pt x="19" y="35"/>
                    <a:pt x="19" y="35"/>
                    <a:pt x="19" y="35"/>
                  </a:cubicBezTo>
                  <a:cubicBezTo>
                    <a:pt x="19" y="35"/>
                    <a:pt x="19" y="35"/>
                    <a:pt x="19" y="35"/>
                  </a:cubicBezTo>
                  <a:cubicBezTo>
                    <a:pt x="20" y="34"/>
                    <a:pt x="20" y="34"/>
                    <a:pt x="20" y="34"/>
                  </a:cubicBezTo>
                  <a:cubicBezTo>
                    <a:pt x="20" y="34"/>
                    <a:pt x="20" y="34"/>
                    <a:pt x="20" y="34"/>
                  </a:cubicBezTo>
                  <a:cubicBezTo>
                    <a:pt x="20" y="34"/>
                    <a:pt x="20" y="34"/>
                    <a:pt x="20" y="34"/>
                  </a:cubicBezTo>
                  <a:cubicBezTo>
                    <a:pt x="20" y="33"/>
                    <a:pt x="20" y="33"/>
                    <a:pt x="20" y="33"/>
                  </a:cubicBezTo>
                  <a:cubicBezTo>
                    <a:pt x="20" y="33"/>
                    <a:pt x="20" y="33"/>
                    <a:pt x="20" y="33"/>
                  </a:cubicBezTo>
                  <a:cubicBezTo>
                    <a:pt x="21" y="33"/>
                    <a:pt x="21"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1"/>
                    <a:pt x="22" y="31"/>
                    <a:pt x="22" y="31"/>
                  </a:cubicBezTo>
                  <a:cubicBezTo>
                    <a:pt x="22" y="31"/>
                    <a:pt x="22" y="31"/>
                    <a:pt x="22" y="31"/>
                  </a:cubicBezTo>
                  <a:cubicBezTo>
                    <a:pt x="22" y="31"/>
                    <a:pt x="22" y="31"/>
                    <a:pt x="22" y="31"/>
                  </a:cubicBezTo>
                  <a:cubicBezTo>
                    <a:pt x="23" y="30"/>
                    <a:pt x="23" y="30"/>
                    <a:pt x="23" y="30"/>
                  </a:cubicBezTo>
                  <a:cubicBezTo>
                    <a:pt x="23" y="30"/>
                    <a:pt x="23" y="30"/>
                    <a:pt x="23" y="30"/>
                  </a:cubicBezTo>
                  <a:cubicBezTo>
                    <a:pt x="24" y="30"/>
                    <a:pt x="24" y="30"/>
                    <a:pt x="24" y="30"/>
                  </a:cubicBezTo>
                  <a:cubicBezTo>
                    <a:pt x="24" y="29"/>
                    <a:pt x="24" y="29"/>
                    <a:pt x="24" y="29"/>
                  </a:cubicBezTo>
                  <a:cubicBezTo>
                    <a:pt x="24" y="29"/>
                    <a:pt x="25" y="29"/>
                    <a:pt x="25" y="29"/>
                  </a:cubicBezTo>
                  <a:cubicBezTo>
                    <a:pt x="25" y="29"/>
                    <a:pt x="25" y="29"/>
                    <a:pt x="25" y="29"/>
                  </a:cubicBezTo>
                  <a:cubicBezTo>
                    <a:pt x="25" y="29"/>
                    <a:pt x="25" y="29"/>
                    <a:pt x="25" y="29"/>
                  </a:cubicBezTo>
                  <a:cubicBezTo>
                    <a:pt x="25" y="29"/>
                    <a:pt x="24" y="30"/>
                    <a:pt x="24" y="30"/>
                  </a:cubicBezTo>
                  <a:cubicBezTo>
                    <a:pt x="25" y="31"/>
                    <a:pt x="25" y="31"/>
                    <a:pt x="25" y="31"/>
                  </a:cubicBezTo>
                  <a:cubicBezTo>
                    <a:pt x="25" y="30"/>
                    <a:pt x="25" y="30"/>
                    <a:pt x="25" y="30"/>
                  </a:cubicBezTo>
                  <a:cubicBezTo>
                    <a:pt x="26" y="30"/>
                    <a:pt x="26" y="29"/>
                    <a:pt x="27" y="29"/>
                  </a:cubicBezTo>
                  <a:cubicBezTo>
                    <a:pt x="27" y="29"/>
                    <a:pt x="27" y="29"/>
                    <a:pt x="27" y="29"/>
                  </a:cubicBezTo>
                  <a:cubicBezTo>
                    <a:pt x="27" y="28"/>
                    <a:pt x="27" y="28"/>
                    <a:pt x="27" y="28"/>
                  </a:cubicBezTo>
                  <a:cubicBezTo>
                    <a:pt x="27" y="28"/>
                    <a:pt x="27" y="28"/>
                    <a:pt x="27" y="28"/>
                  </a:cubicBezTo>
                  <a:cubicBezTo>
                    <a:pt x="27" y="28"/>
                    <a:pt x="27" y="28"/>
                    <a:pt x="27" y="28"/>
                  </a:cubicBezTo>
                  <a:cubicBezTo>
                    <a:pt x="27" y="28"/>
                    <a:pt x="27" y="28"/>
                    <a:pt x="27" y="28"/>
                  </a:cubicBezTo>
                  <a:cubicBezTo>
                    <a:pt x="27" y="29"/>
                    <a:pt x="27" y="29"/>
                    <a:pt x="27" y="29"/>
                  </a:cubicBezTo>
                  <a:cubicBezTo>
                    <a:pt x="26" y="29"/>
                    <a:pt x="26" y="29"/>
                    <a:pt x="25" y="29"/>
                  </a:cubicBezTo>
                  <a:cubicBezTo>
                    <a:pt x="25" y="28"/>
                    <a:pt x="25" y="28"/>
                    <a:pt x="25" y="28"/>
                  </a:cubicBezTo>
                  <a:cubicBezTo>
                    <a:pt x="24" y="28"/>
                    <a:pt x="24" y="28"/>
                    <a:pt x="24" y="28"/>
                  </a:cubicBezTo>
                  <a:cubicBezTo>
                    <a:pt x="24" y="27"/>
                    <a:pt x="24" y="27"/>
                    <a:pt x="24" y="27"/>
                  </a:cubicBezTo>
                  <a:cubicBezTo>
                    <a:pt x="25" y="27"/>
                    <a:pt x="25" y="27"/>
                    <a:pt x="25" y="27"/>
                  </a:cubicBezTo>
                  <a:cubicBezTo>
                    <a:pt x="25" y="27"/>
                    <a:pt x="25" y="27"/>
                    <a:pt x="25" y="27"/>
                  </a:cubicBezTo>
                  <a:cubicBezTo>
                    <a:pt x="24" y="26"/>
                    <a:pt x="23" y="28"/>
                    <a:pt x="22" y="28"/>
                  </a:cubicBezTo>
                  <a:cubicBezTo>
                    <a:pt x="22" y="28"/>
                    <a:pt x="23" y="27"/>
                    <a:pt x="23" y="26"/>
                  </a:cubicBezTo>
                  <a:cubicBezTo>
                    <a:pt x="24" y="26"/>
                    <a:pt x="24" y="26"/>
                    <a:pt x="24" y="26"/>
                  </a:cubicBezTo>
                  <a:cubicBezTo>
                    <a:pt x="24" y="25"/>
                    <a:pt x="26" y="26"/>
                    <a:pt x="27" y="25"/>
                  </a:cubicBezTo>
                  <a:cubicBezTo>
                    <a:pt x="28" y="24"/>
                    <a:pt x="28" y="24"/>
                    <a:pt x="28" y="24"/>
                  </a:cubicBezTo>
                  <a:cubicBezTo>
                    <a:pt x="28" y="25"/>
                    <a:pt x="28" y="26"/>
                    <a:pt x="27" y="27"/>
                  </a:cubicBezTo>
                  <a:cubicBezTo>
                    <a:pt x="27" y="27"/>
                    <a:pt x="27" y="27"/>
                    <a:pt x="27" y="27"/>
                  </a:cubicBezTo>
                  <a:cubicBezTo>
                    <a:pt x="27" y="27"/>
                    <a:pt x="27" y="27"/>
                    <a:pt x="27" y="27"/>
                  </a:cubicBezTo>
                  <a:cubicBezTo>
                    <a:pt x="27" y="27"/>
                    <a:pt x="27" y="27"/>
                    <a:pt x="27" y="27"/>
                  </a:cubicBezTo>
                  <a:cubicBezTo>
                    <a:pt x="28" y="27"/>
                    <a:pt x="28" y="27"/>
                    <a:pt x="29" y="27"/>
                  </a:cubicBezTo>
                  <a:cubicBezTo>
                    <a:pt x="29" y="27"/>
                    <a:pt x="29" y="27"/>
                    <a:pt x="29" y="27"/>
                  </a:cubicBezTo>
                  <a:cubicBezTo>
                    <a:pt x="29" y="28"/>
                    <a:pt x="29" y="28"/>
                    <a:pt x="29" y="28"/>
                  </a:cubicBezTo>
                  <a:cubicBezTo>
                    <a:pt x="29" y="28"/>
                    <a:pt x="29" y="28"/>
                    <a:pt x="29" y="28"/>
                  </a:cubicBezTo>
                  <a:cubicBezTo>
                    <a:pt x="29" y="27"/>
                    <a:pt x="29" y="27"/>
                    <a:pt x="29" y="27"/>
                  </a:cubicBezTo>
                  <a:cubicBezTo>
                    <a:pt x="30" y="27"/>
                    <a:pt x="30" y="27"/>
                    <a:pt x="30" y="27"/>
                  </a:cubicBezTo>
                  <a:cubicBezTo>
                    <a:pt x="30" y="28"/>
                    <a:pt x="30" y="28"/>
                    <a:pt x="30" y="28"/>
                  </a:cubicBezTo>
                  <a:cubicBezTo>
                    <a:pt x="30" y="27"/>
                    <a:pt x="30" y="27"/>
                    <a:pt x="30" y="27"/>
                  </a:cubicBezTo>
                  <a:cubicBezTo>
                    <a:pt x="30" y="28"/>
                    <a:pt x="30" y="28"/>
                    <a:pt x="30" y="28"/>
                  </a:cubicBezTo>
                  <a:cubicBezTo>
                    <a:pt x="30" y="28"/>
                    <a:pt x="30" y="28"/>
                    <a:pt x="30" y="28"/>
                  </a:cubicBezTo>
                  <a:cubicBezTo>
                    <a:pt x="30" y="27"/>
                    <a:pt x="30" y="27"/>
                    <a:pt x="30" y="27"/>
                  </a:cubicBezTo>
                  <a:close/>
                  <a:moveTo>
                    <a:pt x="20" y="10"/>
                  </a:moveTo>
                  <a:cubicBezTo>
                    <a:pt x="20" y="10"/>
                    <a:pt x="20" y="10"/>
                    <a:pt x="20" y="10"/>
                  </a:cubicBezTo>
                  <a:cubicBezTo>
                    <a:pt x="20" y="10"/>
                    <a:pt x="20" y="10"/>
                    <a:pt x="20" y="10"/>
                  </a:cubicBezTo>
                  <a:cubicBezTo>
                    <a:pt x="20" y="9"/>
                    <a:pt x="20" y="9"/>
                    <a:pt x="20" y="9"/>
                  </a:cubicBezTo>
                  <a:cubicBezTo>
                    <a:pt x="20" y="9"/>
                    <a:pt x="20" y="9"/>
                    <a:pt x="20" y="9"/>
                  </a:cubicBezTo>
                  <a:cubicBezTo>
                    <a:pt x="21" y="9"/>
                    <a:pt x="21" y="9"/>
                    <a:pt x="21" y="9"/>
                  </a:cubicBezTo>
                  <a:cubicBezTo>
                    <a:pt x="21" y="10"/>
                    <a:pt x="21" y="10"/>
                    <a:pt x="21" y="10"/>
                  </a:cubicBezTo>
                  <a:cubicBezTo>
                    <a:pt x="21" y="11"/>
                    <a:pt x="21" y="11"/>
                    <a:pt x="21" y="11"/>
                  </a:cubicBezTo>
                  <a:cubicBezTo>
                    <a:pt x="21" y="11"/>
                    <a:pt x="21" y="12"/>
                    <a:pt x="20" y="12"/>
                  </a:cubicBezTo>
                  <a:cubicBezTo>
                    <a:pt x="21" y="12"/>
                    <a:pt x="21" y="12"/>
                    <a:pt x="21" y="12"/>
                  </a:cubicBezTo>
                  <a:cubicBezTo>
                    <a:pt x="20" y="13"/>
                    <a:pt x="20" y="13"/>
                    <a:pt x="20" y="13"/>
                  </a:cubicBezTo>
                  <a:cubicBezTo>
                    <a:pt x="19" y="13"/>
                    <a:pt x="19" y="13"/>
                    <a:pt x="19" y="13"/>
                  </a:cubicBezTo>
                  <a:cubicBezTo>
                    <a:pt x="19" y="13"/>
                    <a:pt x="19" y="13"/>
                    <a:pt x="19" y="13"/>
                  </a:cubicBezTo>
                  <a:cubicBezTo>
                    <a:pt x="19" y="13"/>
                    <a:pt x="19" y="13"/>
                    <a:pt x="19" y="13"/>
                  </a:cubicBezTo>
                  <a:cubicBezTo>
                    <a:pt x="19" y="13"/>
                    <a:pt x="19" y="12"/>
                    <a:pt x="18" y="12"/>
                  </a:cubicBezTo>
                  <a:cubicBezTo>
                    <a:pt x="18" y="12"/>
                    <a:pt x="18" y="12"/>
                    <a:pt x="18" y="12"/>
                  </a:cubicBezTo>
                  <a:cubicBezTo>
                    <a:pt x="18" y="12"/>
                    <a:pt x="18" y="12"/>
                    <a:pt x="18" y="12"/>
                  </a:cubicBezTo>
                  <a:cubicBezTo>
                    <a:pt x="18" y="12"/>
                    <a:pt x="18" y="12"/>
                    <a:pt x="18" y="12"/>
                  </a:cubicBezTo>
                  <a:cubicBezTo>
                    <a:pt x="19" y="12"/>
                    <a:pt x="19" y="12"/>
                    <a:pt x="19" y="12"/>
                  </a:cubicBezTo>
                  <a:cubicBezTo>
                    <a:pt x="20" y="12"/>
                    <a:pt x="20" y="11"/>
                    <a:pt x="20" y="10"/>
                  </a:cubicBezTo>
                  <a:close/>
                  <a:moveTo>
                    <a:pt x="18" y="8"/>
                  </a:moveTo>
                  <a:cubicBezTo>
                    <a:pt x="18" y="8"/>
                    <a:pt x="18" y="8"/>
                    <a:pt x="18" y="8"/>
                  </a:cubicBezTo>
                  <a:cubicBezTo>
                    <a:pt x="18" y="8"/>
                    <a:pt x="19" y="8"/>
                    <a:pt x="19" y="8"/>
                  </a:cubicBezTo>
                  <a:cubicBezTo>
                    <a:pt x="19" y="8"/>
                    <a:pt x="19" y="8"/>
                    <a:pt x="19" y="8"/>
                  </a:cubicBezTo>
                  <a:cubicBezTo>
                    <a:pt x="19" y="9"/>
                    <a:pt x="19" y="9"/>
                    <a:pt x="19" y="10"/>
                  </a:cubicBezTo>
                  <a:cubicBezTo>
                    <a:pt x="19" y="10"/>
                    <a:pt x="18" y="10"/>
                    <a:pt x="18" y="11"/>
                  </a:cubicBezTo>
                  <a:cubicBezTo>
                    <a:pt x="18" y="11"/>
                    <a:pt x="18" y="11"/>
                    <a:pt x="18" y="11"/>
                  </a:cubicBezTo>
                  <a:cubicBezTo>
                    <a:pt x="18" y="10"/>
                    <a:pt x="18" y="9"/>
                    <a:pt x="18" y="9"/>
                  </a:cubicBezTo>
                  <a:cubicBezTo>
                    <a:pt x="18" y="9"/>
                    <a:pt x="18" y="9"/>
                    <a:pt x="18" y="9"/>
                  </a:cubicBezTo>
                  <a:cubicBezTo>
                    <a:pt x="18" y="9"/>
                    <a:pt x="17" y="8"/>
                    <a:pt x="17" y="8"/>
                  </a:cubicBezTo>
                  <a:lnTo>
                    <a:pt x="18" y="8"/>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sp>
          <p:nvSpPr>
            <p:cNvPr id="257" name="Freeform 1679"/>
            <p:cNvSpPr>
              <a:spLocks/>
            </p:cNvSpPr>
            <p:nvPr userDrawn="1"/>
          </p:nvSpPr>
          <p:spPr bwMode="auto">
            <a:xfrm>
              <a:off x="291" y="302"/>
              <a:ext cx="4" cy="4"/>
            </a:xfrm>
            <a:custGeom>
              <a:avLst/>
              <a:gdLst/>
              <a:ahLst/>
              <a:cxnLst>
                <a:cxn ang="0">
                  <a:pos x="2" y="1"/>
                </a:cxn>
                <a:cxn ang="0">
                  <a:pos x="1" y="1"/>
                </a:cxn>
                <a:cxn ang="0">
                  <a:pos x="2" y="0"/>
                </a:cxn>
                <a:cxn ang="0">
                  <a:pos x="2" y="0"/>
                </a:cxn>
                <a:cxn ang="0">
                  <a:pos x="1" y="0"/>
                </a:cxn>
                <a:cxn ang="0">
                  <a:pos x="1" y="1"/>
                </a:cxn>
                <a:cxn ang="0">
                  <a:pos x="0" y="1"/>
                </a:cxn>
                <a:cxn ang="0">
                  <a:pos x="0" y="2"/>
                </a:cxn>
                <a:cxn ang="0">
                  <a:pos x="0" y="2"/>
                </a:cxn>
                <a:cxn ang="0">
                  <a:pos x="0" y="3"/>
                </a:cxn>
                <a:cxn ang="0">
                  <a:pos x="0" y="3"/>
                </a:cxn>
                <a:cxn ang="0">
                  <a:pos x="1" y="3"/>
                </a:cxn>
                <a:cxn ang="0">
                  <a:pos x="2" y="2"/>
                </a:cxn>
                <a:cxn ang="0">
                  <a:pos x="2" y="1"/>
                </a:cxn>
              </a:cxnLst>
              <a:rect l="0" t="0" r="r" b="b"/>
              <a:pathLst>
                <a:path w="2" h="3">
                  <a:moveTo>
                    <a:pt x="2" y="1"/>
                  </a:moveTo>
                  <a:cubicBezTo>
                    <a:pt x="1" y="1"/>
                    <a:pt x="1" y="1"/>
                    <a:pt x="1" y="1"/>
                  </a:cubicBezTo>
                  <a:cubicBezTo>
                    <a:pt x="2" y="1"/>
                    <a:pt x="2" y="0"/>
                    <a:pt x="2" y="0"/>
                  </a:cubicBezTo>
                  <a:cubicBezTo>
                    <a:pt x="2" y="0"/>
                    <a:pt x="2" y="0"/>
                    <a:pt x="2"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3"/>
                    <a:pt x="0" y="3"/>
                    <a:pt x="0" y="3"/>
                  </a:cubicBezTo>
                  <a:cubicBezTo>
                    <a:pt x="0" y="3"/>
                    <a:pt x="0" y="3"/>
                    <a:pt x="0" y="3"/>
                  </a:cubicBezTo>
                  <a:cubicBezTo>
                    <a:pt x="1" y="3"/>
                    <a:pt x="1" y="3"/>
                    <a:pt x="1" y="3"/>
                  </a:cubicBezTo>
                  <a:cubicBezTo>
                    <a:pt x="2" y="2"/>
                    <a:pt x="2" y="2"/>
                    <a:pt x="2" y="2"/>
                  </a:cubicBezTo>
                  <a:lnTo>
                    <a:pt x="2" y="1"/>
                  </a:lnTo>
                  <a:close/>
                </a:path>
              </a:pathLst>
            </a:custGeom>
            <a:solidFill>
              <a:srgbClr val="FFFFFF"/>
            </a:solidFill>
            <a:ln w="9525">
              <a:noFill/>
              <a:round/>
              <a:headEnd/>
              <a:tailEnd/>
            </a:ln>
          </p:spPr>
          <p:txBody>
            <a:bodyPr/>
            <a:lstStyle/>
            <a:p>
              <a:pPr>
                <a:spcBef>
                  <a:spcPct val="50000"/>
                </a:spcBef>
                <a:buFontTx/>
                <a:buChar char="•"/>
                <a:defRPr/>
              </a:pPr>
              <a:endParaRPr lang="en-US" dirty="0">
                <a:cs typeface="Times New Roman" charset="0"/>
              </a:endParaRPr>
            </a:p>
          </p:txBody>
        </p:sp>
      </p:grpSp>
      <p:sp>
        <p:nvSpPr>
          <p:cNvPr id="258" name="Rectangle 1680"/>
          <p:cNvSpPr>
            <a:spLocks noChangeArrowheads="1"/>
          </p:cNvSpPr>
          <p:nvPr userDrawn="1"/>
        </p:nvSpPr>
        <p:spPr bwMode="auto">
          <a:xfrm>
            <a:off x="0" y="6669088"/>
            <a:ext cx="9144000" cy="200025"/>
          </a:xfrm>
          <a:prstGeom prst="rect">
            <a:avLst/>
          </a:prstGeom>
          <a:solidFill>
            <a:srgbClr val="00783C"/>
          </a:solidFill>
          <a:ln w="9525">
            <a:noFill/>
            <a:miter lim="800000"/>
            <a:headEnd/>
            <a:tailEnd/>
          </a:ln>
          <a:effectLst/>
        </p:spPr>
        <p:txBody>
          <a:bodyPr wrap="none" anchor="ctr"/>
          <a:lstStyle/>
          <a:p>
            <a:pPr>
              <a:spcBef>
                <a:spcPct val="50000"/>
              </a:spcBef>
              <a:buFontTx/>
              <a:buChar char="•"/>
              <a:defRPr/>
            </a:pPr>
            <a:endParaRPr lang="en-US" dirty="0">
              <a:cs typeface="Times New Roman" charset="0"/>
            </a:endParaRPr>
          </a:p>
        </p:txBody>
      </p:sp>
      <p:grpSp>
        <p:nvGrpSpPr>
          <p:cNvPr id="259" name="Group 1684"/>
          <p:cNvGrpSpPr>
            <a:grpSpLocks/>
          </p:cNvGrpSpPr>
          <p:nvPr userDrawn="1"/>
        </p:nvGrpSpPr>
        <p:grpSpPr bwMode="auto">
          <a:xfrm flipH="1">
            <a:off x="6376988" y="6350"/>
            <a:ext cx="2767012" cy="2501900"/>
            <a:chOff x="0" y="2744"/>
            <a:chExt cx="1740" cy="1576"/>
          </a:xfrm>
        </p:grpSpPr>
        <p:sp>
          <p:nvSpPr>
            <p:cNvPr id="260" name="Freeform 1685"/>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dirty="0">
                <a:cs typeface="Times New Roman" charset="0"/>
              </a:endParaRPr>
            </a:p>
          </p:txBody>
        </p:sp>
        <p:sp>
          <p:nvSpPr>
            <p:cNvPr id="261" name="Freeform 1686"/>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dirty="0">
                <a:cs typeface="Times New Roman" charset="0"/>
              </a:endParaRPr>
            </a:p>
          </p:txBody>
        </p:sp>
      </p:grpSp>
      <p:sp>
        <p:nvSpPr>
          <p:cNvPr id="262" name="Rectangle 1034"/>
          <p:cNvSpPr>
            <a:spLocks noChangeArrowheads="1"/>
          </p:cNvSpPr>
          <p:nvPr userDrawn="1"/>
        </p:nvSpPr>
        <p:spPr bwMode="auto">
          <a:xfrm>
            <a:off x="236538" y="-9525"/>
            <a:ext cx="8912225" cy="3776663"/>
          </a:xfrm>
          <a:prstGeom prst="rect">
            <a:avLst/>
          </a:prstGeom>
          <a:no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263" name="Line 1086"/>
          <p:cNvSpPr>
            <a:spLocks noChangeShapeType="1"/>
          </p:cNvSpPr>
          <p:nvPr userDrawn="1"/>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64" name="Line 1087"/>
          <p:cNvSpPr>
            <a:spLocks noChangeShapeType="1"/>
          </p:cNvSpPr>
          <p:nvPr userDrawn="1"/>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65" name="Rectangle 1088"/>
          <p:cNvSpPr>
            <a:spLocks noChangeArrowheads="1"/>
          </p:cNvSpPr>
          <p:nvPr userDrawn="1"/>
        </p:nvSpPr>
        <p:spPr bwMode="auto">
          <a:xfrm>
            <a:off x="484188" y="617538"/>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266" name="Rectangle 1089"/>
          <p:cNvSpPr>
            <a:spLocks noChangeArrowheads="1"/>
          </p:cNvSpPr>
          <p:nvPr userDrawn="1"/>
        </p:nvSpPr>
        <p:spPr bwMode="auto">
          <a:xfrm>
            <a:off x="484188" y="617538"/>
            <a:ext cx="1587" cy="1587"/>
          </a:xfrm>
          <a:prstGeom prst="rect">
            <a:avLst/>
          </a:prstGeom>
          <a:no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267" name="Freeform 1098"/>
          <p:cNvSpPr>
            <a:spLocks/>
          </p:cNvSpPr>
          <p:nvPr userDrawn="1"/>
        </p:nvSpPr>
        <p:spPr bwMode="auto">
          <a:xfrm>
            <a:off x="487363" y="617538"/>
            <a:ext cx="3175"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68" name="Freeform 1115"/>
          <p:cNvSpPr>
            <a:spLocks/>
          </p:cNvSpPr>
          <p:nvPr userDrawn="1"/>
        </p:nvSpPr>
        <p:spPr bwMode="auto">
          <a:xfrm>
            <a:off x="458788" y="473075"/>
            <a:ext cx="3175"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69" name="Freeform 1120"/>
          <p:cNvSpPr>
            <a:spLocks/>
          </p:cNvSpPr>
          <p:nvPr userDrawn="1"/>
        </p:nvSpPr>
        <p:spPr bwMode="auto">
          <a:xfrm>
            <a:off x="458788" y="463550"/>
            <a:ext cx="3175"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70" name="Freeform 1134"/>
          <p:cNvSpPr>
            <a:spLocks/>
          </p:cNvSpPr>
          <p:nvPr userDrawn="1"/>
        </p:nvSpPr>
        <p:spPr bwMode="auto">
          <a:xfrm>
            <a:off x="703263" y="514350"/>
            <a:ext cx="3175"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71" name="Freeform 1141"/>
          <p:cNvSpPr>
            <a:spLocks/>
          </p:cNvSpPr>
          <p:nvPr userDrawn="1"/>
        </p:nvSpPr>
        <p:spPr bwMode="auto">
          <a:xfrm>
            <a:off x="706438" y="479425"/>
            <a:ext cx="1587"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72" name="Freeform 1148"/>
          <p:cNvSpPr>
            <a:spLocks/>
          </p:cNvSpPr>
          <p:nvPr userDrawn="1"/>
        </p:nvSpPr>
        <p:spPr bwMode="auto">
          <a:xfrm>
            <a:off x="693738" y="460375"/>
            <a:ext cx="3175"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73" name="Freeform 1150"/>
          <p:cNvSpPr>
            <a:spLocks/>
          </p:cNvSpPr>
          <p:nvPr userDrawn="1"/>
        </p:nvSpPr>
        <p:spPr bwMode="auto">
          <a:xfrm>
            <a:off x="684213" y="447675"/>
            <a:ext cx="1587"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74" name="Freeform 1152"/>
          <p:cNvSpPr>
            <a:spLocks/>
          </p:cNvSpPr>
          <p:nvPr userDrawn="1"/>
        </p:nvSpPr>
        <p:spPr bwMode="auto">
          <a:xfrm>
            <a:off x="684213" y="447675"/>
            <a:ext cx="3175"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75" name="Freeform 1154"/>
          <p:cNvSpPr>
            <a:spLocks/>
          </p:cNvSpPr>
          <p:nvPr userDrawn="1"/>
        </p:nvSpPr>
        <p:spPr bwMode="auto">
          <a:xfrm>
            <a:off x="665163" y="43497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76" name="Freeform 1156"/>
          <p:cNvSpPr>
            <a:spLocks/>
          </p:cNvSpPr>
          <p:nvPr userDrawn="1"/>
        </p:nvSpPr>
        <p:spPr bwMode="auto">
          <a:xfrm>
            <a:off x="665163" y="431800"/>
            <a:ext cx="3175"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77" name="Freeform 1163"/>
          <p:cNvSpPr>
            <a:spLocks/>
          </p:cNvSpPr>
          <p:nvPr userDrawn="1"/>
        </p:nvSpPr>
        <p:spPr bwMode="auto">
          <a:xfrm>
            <a:off x="611188" y="415925"/>
            <a:ext cx="6350"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78" name="Freeform 1172"/>
          <p:cNvSpPr>
            <a:spLocks/>
          </p:cNvSpPr>
          <p:nvPr userDrawn="1"/>
        </p:nvSpPr>
        <p:spPr bwMode="auto">
          <a:xfrm>
            <a:off x="582613" y="476250"/>
            <a:ext cx="3175"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79" name="Freeform 1177"/>
          <p:cNvSpPr>
            <a:spLocks/>
          </p:cNvSpPr>
          <p:nvPr userDrawn="1"/>
        </p:nvSpPr>
        <p:spPr bwMode="auto">
          <a:xfrm>
            <a:off x="557213" y="534988"/>
            <a:ext cx="3175"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80" name="Freeform 1180"/>
          <p:cNvSpPr>
            <a:spLocks/>
          </p:cNvSpPr>
          <p:nvPr userDrawn="1"/>
        </p:nvSpPr>
        <p:spPr bwMode="auto">
          <a:xfrm>
            <a:off x="560388" y="530225"/>
            <a:ext cx="3175"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81" name="Line 1187"/>
          <p:cNvSpPr>
            <a:spLocks noChangeShapeType="1"/>
          </p:cNvSpPr>
          <p:nvPr userDrawn="1"/>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82" name="Line 1188"/>
          <p:cNvSpPr>
            <a:spLocks noChangeShapeType="1"/>
          </p:cNvSpPr>
          <p:nvPr userDrawn="1"/>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83" name="Freeform 1208"/>
          <p:cNvSpPr>
            <a:spLocks/>
          </p:cNvSpPr>
          <p:nvPr userDrawn="1"/>
        </p:nvSpPr>
        <p:spPr bwMode="auto">
          <a:xfrm>
            <a:off x="595313" y="557213"/>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84" name="Freeform 1210"/>
          <p:cNvSpPr>
            <a:spLocks/>
          </p:cNvSpPr>
          <p:nvPr userDrawn="1"/>
        </p:nvSpPr>
        <p:spPr bwMode="auto">
          <a:xfrm>
            <a:off x="595313" y="557213"/>
            <a:ext cx="3175"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85" name="Freeform 1214"/>
          <p:cNvSpPr>
            <a:spLocks/>
          </p:cNvSpPr>
          <p:nvPr userDrawn="1"/>
        </p:nvSpPr>
        <p:spPr bwMode="auto">
          <a:xfrm>
            <a:off x="595313" y="557213"/>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86" name="Rectangle 1215"/>
          <p:cNvSpPr>
            <a:spLocks noChangeArrowheads="1"/>
          </p:cNvSpPr>
          <p:nvPr userDrawn="1"/>
        </p:nvSpPr>
        <p:spPr bwMode="auto">
          <a:xfrm>
            <a:off x="595313" y="627063"/>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287" name="Freeform 1217"/>
          <p:cNvSpPr>
            <a:spLocks/>
          </p:cNvSpPr>
          <p:nvPr userDrawn="1"/>
        </p:nvSpPr>
        <p:spPr bwMode="auto">
          <a:xfrm>
            <a:off x="595313" y="6270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88" name="Freeform 1219"/>
          <p:cNvSpPr>
            <a:spLocks/>
          </p:cNvSpPr>
          <p:nvPr userDrawn="1"/>
        </p:nvSpPr>
        <p:spPr bwMode="auto">
          <a:xfrm>
            <a:off x="731838" y="541338"/>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89" name="Freeform 1221"/>
          <p:cNvSpPr>
            <a:spLocks/>
          </p:cNvSpPr>
          <p:nvPr userDrawn="1"/>
        </p:nvSpPr>
        <p:spPr bwMode="auto">
          <a:xfrm>
            <a:off x="731838" y="541338"/>
            <a:ext cx="3175"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90" name="Freeform 1234"/>
          <p:cNvSpPr>
            <a:spLocks/>
          </p:cNvSpPr>
          <p:nvPr userDrawn="1"/>
        </p:nvSpPr>
        <p:spPr bwMode="auto">
          <a:xfrm>
            <a:off x="722313" y="550863"/>
            <a:ext cx="3175"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91" name="Line 1237"/>
          <p:cNvSpPr>
            <a:spLocks noChangeShapeType="1"/>
          </p:cNvSpPr>
          <p:nvPr userDrawn="1"/>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92" name="Line 1238"/>
          <p:cNvSpPr>
            <a:spLocks noChangeShapeType="1"/>
          </p:cNvSpPr>
          <p:nvPr userDrawn="1"/>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93" name="Freeform 1240"/>
          <p:cNvSpPr>
            <a:spLocks/>
          </p:cNvSpPr>
          <p:nvPr userDrawn="1"/>
        </p:nvSpPr>
        <p:spPr bwMode="auto">
          <a:xfrm>
            <a:off x="728663" y="541338"/>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94" name="Freeform 1243"/>
          <p:cNvSpPr>
            <a:spLocks/>
          </p:cNvSpPr>
          <p:nvPr userDrawn="1"/>
        </p:nvSpPr>
        <p:spPr bwMode="auto">
          <a:xfrm>
            <a:off x="728663" y="538163"/>
            <a:ext cx="3175"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95" name="Freeform 1246"/>
          <p:cNvSpPr>
            <a:spLocks/>
          </p:cNvSpPr>
          <p:nvPr userDrawn="1"/>
        </p:nvSpPr>
        <p:spPr bwMode="auto">
          <a:xfrm>
            <a:off x="725488" y="547688"/>
            <a:ext cx="3175"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96" name="Freeform 1250"/>
          <p:cNvSpPr>
            <a:spLocks/>
          </p:cNvSpPr>
          <p:nvPr userDrawn="1"/>
        </p:nvSpPr>
        <p:spPr bwMode="auto">
          <a:xfrm>
            <a:off x="731838" y="53022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97" name="Freeform 1252"/>
          <p:cNvSpPr>
            <a:spLocks/>
          </p:cNvSpPr>
          <p:nvPr userDrawn="1"/>
        </p:nvSpPr>
        <p:spPr bwMode="auto">
          <a:xfrm>
            <a:off x="731838" y="527050"/>
            <a:ext cx="3175"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98" name="Freeform 1255"/>
          <p:cNvSpPr>
            <a:spLocks/>
          </p:cNvSpPr>
          <p:nvPr userDrawn="1"/>
        </p:nvSpPr>
        <p:spPr bwMode="auto">
          <a:xfrm>
            <a:off x="712788" y="550863"/>
            <a:ext cx="3175"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299" name="Rectangle 1256"/>
          <p:cNvSpPr>
            <a:spLocks noChangeArrowheads="1"/>
          </p:cNvSpPr>
          <p:nvPr userDrawn="1"/>
        </p:nvSpPr>
        <p:spPr bwMode="auto">
          <a:xfrm>
            <a:off x="722313" y="550863"/>
            <a:ext cx="1587" cy="1587"/>
          </a:xfrm>
          <a:prstGeom prst="rect">
            <a:avLst/>
          </a:prstGeom>
          <a:solidFill>
            <a:srgbClr val="FFFFFF"/>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00" name="Freeform 1258"/>
          <p:cNvSpPr>
            <a:spLocks/>
          </p:cNvSpPr>
          <p:nvPr userDrawn="1"/>
        </p:nvSpPr>
        <p:spPr bwMode="auto">
          <a:xfrm>
            <a:off x="722313" y="5508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301" name="Freeform 1266"/>
          <p:cNvSpPr>
            <a:spLocks/>
          </p:cNvSpPr>
          <p:nvPr userDrawn="1"/>
        </p:nvSpPr>
        <p:spPr bwMode="auto">
          <a:xfrm>
            <a:off x="728663" y="534988"/>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302" name="Freeform 1269"/>
          <p:cNvSpPr>
            <a:spLocks/>
          </p:cNvSpPr>
          <p:nvPr userDrawn="1"/>
        </p:nvSpPr>
        <p:spPr bwMode="auto">
          <a:xfrm>
            <a:off x="728663" y="530225"/>
            <a:ext cx="3175"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303" name="Line 1270"/>
          <p:cNvSpPr>
            <a:spLocks noChangeShapeType="1"/>
          </p:cNvSpPr>
          <p:nvPr userDrawn="1"/>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304" name="Line 1271"/>
          <p:cNvSpPr>
            <a:spLocks noChangeShapeType="1"/>
          </p:cNvSpPr>
          <p:nvPr userDrawn="1"/>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305" name="Rectangle 1272"/>
          <p:cNvSpPr>
            <a:spLocks noChangeArrowheads="1"/>
          </p:cNvSpPr>
          <p:nvPr userDrawn="1"/>
        </p:nvSpPr>
        <p:spPr bwMode="auto">
          <a:xfrm>
            <a:off x="728663" y="530225"/>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06" name="Rectangle 1273"/>
          <p:cNvSpPr>
            <a:spLocks noChangeArrowheads="1"/>
          </p:cNvSpPr>
          <p:nvPr userDrawn="1"/>
        </p:nvSpPr>
        <p:spPr bwMode="auto">
          <a:xfrm>
            <a:off x="728663" y="530225"/>
            <a:ext cx="1587" cy="1588"/>
          </a:xfrm>
          <a:prstGeom prst="rect">
            <a:avLst/>
          </a:prstGeom>
          <a:no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07" name="Line 1274"/>
          <p:cNvSpPr>
            <a:spLocks noChangeShapeType="1"/>
          </p:cNvSpPr>
          <p:nvPr userDrawn="1"/>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308" name="Line 1275"/>
          <p:cNvSpPr>
            <a:spLocks noChangeShapeType="1"/>
          </p:cNvSpPr>
          <p:nvPr userDrawn="1"/>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309" name="Freeform 1277"/>
          <p:cNvSpPr>
            <a:spLocks/>
          </p:cNvSpPr>
          <p:nvPr userDrawn="1"/>
        </p:nvSpPr>
        <p:spPr bwMode="auto">
          <a:xfrm>
            <a:off x="728663" y="523875"/>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310" name="Freeform 1287"/>
          <p:cNvSpPr>
            <a:spLocks/>
          </p:cNvSpPr>
          <p:nvPr userDrawn="1"/>
        </p:nvSpPr>
        <p:spPr bwMode="auto">
          <a:xfrm>
            <a:off x="719138" y="514350"/>
            <a:ext cx="3175"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311" name="Freeform 1290"/>
          <p:cNvSpPr>
            <a:spLocks/>
          </p:cNvSpPr>
          <p:nvPr userDrawn="1"/>
        </p:nvSpPr>
        <p:spPr bwMode="auto">
          <a:xfrm>
            <a:off x="719138" y="517525"/>
            <a:ext cx="3175"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cs typeface="Times New Roman" charset="0"/>
            </a:endParaRPr>
          </a:p>
        </p:txBody>
      </p:sp>
      <p:sp>
        <p:nvSpPr>
          <p:cNvPr id="312" name="Rectangle 1335"/>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13" name="Rectangle 1336"/>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14" name="Rectangle 1337"/>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15" name="Rectangle 1340"/>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16" name="Rectangle 1341"/>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17" name="Rectangle 1342"/>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18" name="Rectangle 1343"/>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19" name="Rectangle 1344"/>
          <p:cNvSpPr>
            <a:spLocks noChangeArrowheads="1"/>
          </p:cNvSpPr>
          <p:nvPr userDrawn="1"/>
        </p:nvSpPr>
        <p:spPr bwMode="auto">
          <a:xfrm>
            <a:off x="465138" y="485775"/>
            <a:ext cx="1587" cy="3175"/>
          </a:xfrm>
          <a:prstGeom prst="rect">
            <a:avLst/>
          </a:prstGeom>
          <a:solidFill>
            <a:srgbClr val="FFFFFF"/>
          </a:solidFill>
          <a:ln w="9525">
            <a:noFill/>
            <a:miter lim="800000"/>
            <a:headEnd/>
            <a:tailEnd/>
          </a:ln>
        </p:spPr>
        <p:txBody>
          <a:bodyPr/>
          <a:lstStyle/>
          <a:p>
            <a:pPr>
              <a:spcBef>
                <a:spcPct val="50000"/>
              </a:spcBef>
              <a:buFontTx/>
              <a:buChar char="•"/>
              <a:defRPr/>
            </a:pPr>
            <a:endParaRPr lang="en-US" dirty="0">
              <a:cs typeface="Times New Roman" charset="0"/>
            </a:endParaRPr>
          </a:p>
        </p:txBody>
      </p:sp>
      <p:sp>
        <p:nvSpPr>
          <p:cNvPr id="3075" name="Rectangle 1027"/>
          <p:cNvSpPr>
            <a:spLocks noGrp="1" noChangeArrowheads="1"/>
          </p:cNvSpPr>
          <p:nvPr>
            <p:ph type="subTitle" idx="1"/>
          </p:nvPr>
        </p:nvSpPr>
        <p:spPr>
          <a:xfrm>
            <a:off x="4953000" y="4953000"/>
            <a:ext cx="4191000" cy="228600"/>
          </a:xfrm>
        </p:spPr>
        <p:txBody>
          <a:bodyPr/>
          <a:lstStyle>
            <a:lvl1pPr marL="0" indent="0">
              <a:buFontTx/>
              <a:buNone/>
              <a:defRPr sz="900">
                <a:solidFill>
                  <a:srgbClr val="215477"/>
                </a:solidFill>
              </a:defRPr>
            </a:lvl1pPr>
          </a:lstStyle>
          <a:p>
            <a:r>
              <a:rPr lang="en-US"/>
              <a:t>Potential strategic partnership</a:t>
            </a:r>
          </a:p>
        </p:txBody>
      </p:sp>
      <p:sp>
        <p:nvSpPr>
          <p:cNvPr id="320" name="Rectangle 1028"/>
          <p:cNvSpPr>
            <a:spLocks noGrp="1" noChangeArrowheads="1"/>
          </p:cNvSpPr>
          <p:nvPr>
            <p:ph type="dt" sz="half" idx="10"/>
          </p:nvPr>
        </p:nvSpPr>
        <p:spPr>
          <a:xfrm>
            <a:off x="685800" y="6248400"/>
            <a:ext cx="1905000" cy="457200"/>
          </a:xfrm>
        </p:spPr>
        <p:txBody>
          <a:bodyPr/>
          <a:lstStyle>
            <a:lvl1pPr algn="l">
              <a:defRPr/>
            </a:lvl1pPr>
          </a:lstStyle>
          <a:p>
            <a:pPr>
              <a:defRPr/>
            </a:pPr>
            <a:endParaRPr lang="en-US"/>
          </a:p>
        </p:txBody>
      </p:sp>
      <p:sp>
        <p:nvSpPr>
          <p:cNvPr id="321" name="Rectangle 102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322" name="Rectangle 1030"/>
          <p:cNvSpPr>
            <a:spLocks noGrp="1" noChangeArrowheads="1"/>
          </p:cNvSpPr>
          <p:nvPr>
            <p:ph type="sldNum" sz="quarter" idx="12"/>
          </p:nvPr>
        </p:nvSpPr>
        <p:spPr>
          <a:xfrm>
            <a:off x="6553200" y="6248400"/>
            <a:ext cx="1905000" cy="457200"/>
          </a:xfrm>
        </p:spPr>
        <p:txBody>
          <a:bodyPr/>
          <a:lstStyle>
            <a:lvl1pPr algn="r">
              <a:defRPr sz="1400" b="0">
                <a:solidFill>
                  <a:schemeClr val="tx1"/>
                </a:solidFill>
                <a:latin typeface="Times New Roman" charset="0"/>
              </a:defRPr>
            </a:lvl1pPr>
          </a:lstStyle>
          <a:p>
            <a:pPr>
              <a:defRPr/>
            </a:pPr>
            <a:fld id="{B4FFAA9E-F540-480B-B556-5045FB31C50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71742-BA71-4747-A926-715DD261A86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71538"/>
            <a:ext cx="1943100" cy="5224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71538"/>
            <a:ext cx="5676900" cy="5224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4A8AC6-5C71-4B46-A822-4B21901F3DA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193" y="2129965"/>
            <a:ext cx="7773614" cy="14707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06" y="3885769"/>
            <a:ext cx="6399989" cy="1752564"/>
          </a:xfrm>
        </p:spPr>
        <p:txBody>
          <a:bodyPr/>
          <a:lstStyle>
            <a:lvl1pPr marL="0" indent="0" algn="ctr">
              <a:buNone/>
              <a:defRPr/>
            </a:lvl1pPr>
            <a:lvl2pPr marL="466481" indent="0" algn="ctr">
              <a:buNone/>
              <a:defRPr/>
            </a:lvl2pPr>
            <a:lvl3pPr marL="932962" indent="0" algn="ctr">
              <a:buNone/>
              <a:defRPr/>
            </a:lvl3pPr>
            <a:lvl4pPr marL="1399443" indent="0" algn="ctr">
              <a:buNone/>
              <a:defRPr/>
            </a:lvl4pPr>
            <a:lvl5pPr marL="1865925" indent="0" algn="ctr">
              <a:buNone/>
              <a:defRPr/>
            </a:lvl5pPr>
            <a:lvl6pPr marL="2332406" indent="0" algn="ctr">
              <a:buNone/>
              <a:defRPr/>
            </a:lvl6pPr>
            <a:lvl7pPr marL="2798887" indent="0" algn="ctr">
              <a:buNone/>
              <a:defRPr/>
            </a:lvl7pPr>
            <a:lvl8pPr marL="3265368" indent="0" algn="ctr">
              <a:buNone/>
              <a:defRPr/>
            </a:lvl8pPr>
            <a:lvl9pPr marL="3731849" indent="0" algn="ctr">
              <a:buNone/>
              <a:defRPr/>
            </a:lvl9pPr>
          </a:lstStyle>
          <a:p>
            <a:r>
              <a:rPr lang="en-US" smtClean="0"/>
              <a:t>Click to edit Master subtitle style</a:t>
            </a:r>
            <a:endParaRPr lang="en-US"/>
          </a:p>
        </p:txBody>
      </p:sp>
      <p:sp>
        <p:nvSpPr>
          <p:cNvPr id="4" name="Rectangle 93"/>
          <p:cNvSpPr>
            <a:spLocks noGrp="1" noChangeArrowheads="1"/>
          </p:cNvSpPr>
          <p:nvPr>
            <p:ph type="sldNum" sz="quarter" idx="10"/>
          </p:nvPr>
        </p:nvSpPr>
        <p:spPr>
          <a:ln/>
        </p:spPr>
        <p:txBody>
          <a:bodyPr/>
          <a:lstStyle>
            <a:lvl1pPr>
              <a:defRPr/>
            </a:lvl1pPr>
          </a:lstStyle>
          <a:p>
            <a:pPr>
              <a:defRPr/>
            </a:pPr>
            <a:fld id="{B4D7D5A0-8723-4FAA-A330-D5563B96448F}" type="slidenum">
              <a:rPr lang="en-US"/>
              <a:pPr>
                <a:defRPr/>
              </a:pPr>
              <a:t>‹#›</a:t>
            </a:fld>
            <a:r>
              <a:rPr lang="en-US"/>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EFFAD-DE27-4DF5-B939-EE5AE9859D5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9A8A7E-910F-46BC-ACF0-AD53D3D7550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92D67D-50A8-40FD-B733-EC7A0149733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0708FD-F466-43C5-BDBA-AE73C7AB99E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EFFCB8-891F-4981-995B-E7BD37B9179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1A0F5B-2ACB-4A00-A90D-D35333D6EA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0B84FC-E8DD-47CE-97DE-41D60B3A3F2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E5F758-9632-474D-A2CE-182686E6E3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2" name="Rectangle 108"/>
          <p:cNvSpPr>
            <a:spLocks noChangeArrowheads="1"/>
          </p:cNvSpPr>
          <p:nvPr userDrawn="1"/>
        </p:nvSpPr>
        <p:spPr bwMode="auto">
          <a:xfrm>
            <a:off x="0" y="6145213"/>
            <a:ext cx="9144000" cy="712787"/>
          </a:xfrm>
          <a:prstGeom prst="rect">
            <a:avLst/>
          </a:prstGeom>
          <a:solidFill>
            <a:srgbClr val="014C6D"/>
          </a:solidFill>
          <a:ln w="9525">
            <a:noFill/>
            <a:miter lim="800000"/>
            <a:headEnd/>
            <a:tailEnd/>
          </a:ln>
          <a:effectLst/>
        </p:spPr>
        <p:txBody>
          <a:bodyPr/>
          <a:lstStyle/>
          <a:p>
            <a:pPr>
              <a:spcBef>
                <a:spcPct val="50000"/>
              </a:spcBef>
              <a:buFontTx/>
              <a:buChar char="•"/>
              <a:defRPr/>
            </a:pPr>
            <a:endParaRPr lang="en-US" dirty="0">
              <a:cs typeface="Times New Roman" charset="0"/>
            </a:endParaRPr>
          </a:p>
        </p:txBody>
      </p:sp>
      <p:sp>
        <p:nvSpPr>
          <p:cNvPr id="1133" name="Rectangle 109"/>
          <p:cNvSpPr>
            <a:spLocks noChangeArrowheads="1"/>
          </p:cNvSpPr>
          <p:nvPr userDrawn="1"/>
        </p:nvSpPr>
        <p:spPr bwMode="auto">
          <a:xfrm flipH="1">
            <a:off x="0" y="0"/>
            <a:ext cx="9144000" cy="200025"/>
          </a:xfrm>
          <a:prstGeom prst="rect">
            <a:avLst/>
          </a:prstGeom>
          <a:solidFill>
            <a:srgbClr val="00783C"/>
          </a:solidFill>
          <a:ln w="9525">
            <a:noFill/>
            <a:miter lim="800000"/>
            <a:headEnd/>
            <a:tailEnd/>
          </a:ln>
          <a:effectLst/>
        </p:spPr>
        <p:txBody>
          <a:bodyPr wrap="none" anchor="ctr"/>
          <a:lstStyle/>
          <a:p>
            <a:pPr>
              <a:spcBef>
                <a:spcPct val="50000"/>
              </a:spcBef>
              <a:buFontTx/>
              <a:buChar char="•"/>
              <a:defRPr/>
            </a:pPr>
            <a:endParaRPr lang="en-US" dirty="0">
              <a:cs typeface="Times New Roman" charset="0"/>
            </a:endParaRPr>
          </a:p>
        </p:txBody>
      </p:sp>
      <p:pic>
        <p:nvPicPr>
          <p:cNvPr id="1028" name="Picture 110" descr="C:\Documents and Settings\Bob Pitcher\Desktop\IFC_Wt_Logo.emf"/>
          <p:cNvPicPr>
            <a:picLocks noChangeAspect="1" noChangeArrowheads="1"/>
          </p:cNvPicPr>
          <p:nvPr userDrawn="1"/>
        </p:nvPicPr>
        <p:blipFill>
          <a:blip r:embed="rId14" cstate="print"/>
          <a:srcRect/>
          <a:stretch>
            <a:fillRect/>
          </a:stretch>
        </p:blipFill>
        <p:spPr bwMode="auto">
          <a:xfrm>
            <a:off x="225425" y="6364288"/>
            <a:ext cx="1890713" cy="273050"/>
          </a:xfrm>
          <a:prstGeom prst="rect">
            <a:avLst/>
          </a:prstGeom>
          <a:noFill/>
          <a:ln w="9525">
            <a:noFill/>
            <a:miter lim="800000"/>
            <a:headEnd/>
            <a:tailEnd/>
          </a:ln>
        </p:spPr>
      </p:pic>
      <p:grpSp>
        <p:nvGrpSpPr>
          <p:cNvPr id="1029" name="Group 114"/>
          <p:cNvGrpSpPr>
            <a:grpSpLocks/>
          </p:cNvGrpSpPr>
          <p:nvPr userDrawn="1"/>
        </p:nvGrpSpPr>
        <p:grpSpPr bwMode="auto">
          <a:xfrm flipH="1">
            <a:off x="8175625" y="6142038"/>
            <a:ext cx="968375" cy="714375"/>
            <a:chOff x="0" y="2744"/>
            <a:chExt cx="1740" cy="1576"/>
          </a:xfrm>
        </p:grpSpPr>
        <p:sp>
          <p:nvSpPr>
            <p:cNvPr id="1139" name="Freeform 115"/>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dirty="0">
                <a:cs typeface="Times New Roman" charset="0"/>
              </a:endParaRPr>
            </a:p>
          </p:txBody>
        </p:sp>
        <p:sp>
          <p:nvSpPr>
            <p:cNvPr id="1140" name="Freeform 116"/>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dirty="0">
                <a:cs typeface="Times New Roman" charset="0"/>
              </a:endParaRPr>
            </a:p>
          </p:txBody>
        </p:sp>
      </p:grpSp>
      <p:sp>
        <p:nvSpPr>
          <p:cNvPr id="1105" name="Rectangle 81"/>
          <p:cNvSpPr>
            <a:spLocks noChangeArrowheads="1"/>
          </p:cNvSpPr>
          <p:nvPr userDrawn="1"/>
        </p:nvSpPr>
        <p:spPr bwMode="auto">
          <a:xfrm flipH="1">
            <a:off x="0" y="0"/>
            <a:ext cx="9144000" cy="200025"/>
          </a:xfrm>
          <a:prstGeom prst="rect">
            <a:avLst/>
          </a:prstGeom>
          <a:solidFill>
            <a:srgbClr val="00783C"/>
          </a:solidFill>
          <a:ln w="9525">
            <a:noFill/>
            <a:miter lim="800000"/>
            <a:headEnd/>
            <a:tailEnd/>
          </a:ln>
          <a:effectLst/>
        </p:spPr>
        <p:txBody>
          <a:bodyPr wrap="none" anchor="ctr"/>
          <a:lstStyle/>
          <a:p>
            <a:pPr>
              <a:spcBef>
                <a:spcPct val="50000"/>
              </a:spcBef>
              <a:buFontTx/>
              <a:buChar char="•"/>
              <a:defRPr/>
            </a:pPr>
            <a:endParaRPr lang="en-US" dirty="0">
              <a:cs typeface="Times New Roman" charset="0"/>
            </a:endParaRPr>
          </a:p>
        </p:txBody>
      </p:sp>
      <p:sp>
        <p:nvSpPr>
          <p:cNvPr id="1031"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73338"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charset="0"/>
                <a:cs typeface="Times New Roman" charset="0"/>
              </a:defRPr>
            </a:lvl1pPr>
          </a:lstStyle>
          <a:p>
            <a:pPr>
              <a:defRPr/>
            </a:pPr>
            <a:endParaRPr lang="en-US"/>
          </a:p>
        </p:txBody>
      </p:sp>
      <p:sp>
        <p:nvSpPr>
          <p:cNvPr id="3" name="Rectangle 5"/>
          <p:cNvSpPr>
            <a:spLocks noGrp="1" noChangeArrowheads="1"/>
          </p:cNvSpPr>
          <p:nvPr>
            <p:ph type="ftr" sz="quarter" idx="3"/>
          </p:nvPr>
        </p:nvSpPr>
        <p:spPr bwMode="auto">
          <a:xfrm>
            <a:off x="4875213" y="6400800"/>
            <a:ext cx="15668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charset="0"/>
                <a:cs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3632200" y="6435725"/>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100" b="1">
                <a:solidFill>
                  <a:schemeClr val="bg1"/>
                </a:solidFill>
                <a:cs typeface="Times New Roman" charset="0"/>
              </a:defRPr>
            </a:lvl1pPr>
          </a:lstStyle>
          <a:p>
            <a:pPr>
              <a:defRPr/>
            </a:pPr>
            <a:fld id="{93C28D08-9A1D-4D18-A3A7-742FFAC0D0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3"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4" r:id="rId12"/>
  </p:sldLayoutIdLst>
  <p:hf hdr="0" ftr="0" dt="0"/>
  <p:txStyles>
    <p:title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slideLayout" Target="../slideLayouts/slideLayout6.xml"/><Relationship Id="rId4" Type="http://schemas.openxmlformats.org/officeDocument/2006/relationships/tags" Target="../tags/tag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4.xml"/><Relationship Id="rId7" Type="http://schemas.openxmlformats.org/officeDocument/2006/relationships/diagramQuickStyle" Target="../diagrams/quickStyle4.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jpe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1"/>
          <p:cNvSpPr>
            <a:spLocks noGrp="1"/>
          </p:cNvSpPr>
          <p:nvPr>
            <p:ph type="subTitle" idx="1"/>
          </p:nvPr>
        </p:nvSpPr>
        <p:spPr>
          <a:xfrm>
            <a:off x="3359888" y="5363942"/>
            <a:ext cx="5528930" cy="994328"/>
          </a:xfrm>
        </p:spPr>
        <p:txBody>
          <a:bodyPr/>
          <a:lstStyle/>
          <a:p>
            <a:pPr algn="r">
              <a:defRPr/>
            </a:pPr>
            <a:r>
              <a:rPr lang="en-US" sz="1600" dirty="0" smtClean="0">
                <a:solidFill>
                  <a:srgbClr val="00783C"/>
                </a:solidFill>
              </a:rPr>
              <a:t>“Environment for Europe” </a:t>
            </a:r>
            <a:br>
              <a:rPr lang="en-US" sz="1600" dirty="0" smtClean="0">
                <a:solidFill>
                  <a:srgbClr val="00783C"/>
                </a:solidFill>
              </a:rPr>
            </a:br>
            <a:r>
              <a:rPr lang="en-US" sz="1600" dirty="0" smtClean="0">
                <a:solidFill>
                  <a:srgbClr val="00783C"/>
                </a:solidFill>
              </a:rPr>
              <a:t>Astana, September 2011</a:t>
            </a:r>
          </a:p>
          <a:p>
            <a:pPr algn="r">
              <a:defRPr/>
            </a:pPr>
            <a:r>
              <a:rPr lang="en-US" sz="1400" dirty="0" err="1" smtClean="0">
                <a:solidFill>
                  <a:srgbClr val="00783C"/>
                </a:solidFill>
              </a:rPr>
              <a:t>Viera</a:t>
            </a:r>
            <a:r>
              <a:rPr lang="en-US" sz="1400" dirty="0" smtClean="0">
                <a:solidFill>
                  <a:srgbClr val="00783C"/>
                </a:solidFill>
              </a:rPr>
              <a:t> </a:t>
            </a:r>
            <a:r>
              <a:rPr lang="en-US" sz="1400" dirty="0" err="1" smtClean="0">
                <a:solidFill>
                  <a:srgbClr val="00783C"/>
                </a:solidFill>
              </a:rPr>
              <a:t>Feckova</a:t>
            </a:r>
            <a:r>
              <a:rPr lang="en-US" sz="1400" dirty="0" smtClean="0"/>
              <a:t/>
            </a:r>
            <a:br>
              <a:rPr lang="en-US" sz="1400" dirty="0" smtClean="0"/>
            </a:br>
            <a:endParaRPr lang="en-US" sz="1600" dirty="0" smtClean="0">
              <a:solidFill>
                <a:schemeClr val="accent1">
                  <a:lumMod val="50000"/>
                </a:schemeClr>
              </a:solidFill>
            </a:endParaRPr>
          </a:p>
        </p:txBody>
      </p:sp>
      <p:sp>
        <p:nvSpPr>
          <p:cNvPr id="3075" name="Slide Number Placeholder 2"/>
          <p:cNvSpPr>
            <a:spLocks noGrp="1"/>
          </p:cNvSpPr>
          <p:nvPr>
            <p:ph type="sldNum" sz="quarter" idx="12"/>
          </p:nvPr>
        </p:nvSpPr>
        <p:spPr>
          <a:noFill/>
        </p:spPr>
        <p:txBody>
          <a:bodyPr/>
          <a:lstStyle/>
          <a:p>
            <a:fld id="{341B1E88-2D05-4279-A1E2-ED0E414FABA2}" type="slidenum">
              <a:rPr lang="en-US" smtClean="0">
                <a:latin typeface="Times New Roman" pitchFamily="18" charset="0"/>
                <a:cs typeface="Times New Roman" pitchFamily="18" charset="0"/>
              </a:rPr>
              <a:pPr/>
              <a:t>1</a:t>
            </a:fld>
            <a:endParaRPr lang="en-US" smtClean="0">
              <a:latin typeface="Times New Roman" pitchFamily="18" charset="0"/>
              <a:cs typeface="Times New Roman" pitchFamily="18" charset="0"/>
            </a:endParaRPr>
          </a:p>
        </p:txBody>
      </p:sp>
      <p:sp>
        <p:nvSpPr>
          <p:cNvPr id="3076" name="Rectangle 3"/>
          <p:cNvSpPr>
            <a:spLocks noChangeArrowheads="1"/>
          </p:cNvSpPr>
          <p:nvPr/>
        </p:nvSpPr>
        <p:spPr bwMode="auto">
          <a:xfrm>
            <a:off x="669851" y="3519562"/>
            <a:ext cx="8293396" cy="1077218"/>
          </a:xfrm>
          <a:prstGeom prst="rect">
            <a:avLst/>
          </a:prstGeom>
          <a:noFill/>
          <a:ln w="9525">
            <a:noFill/>
            <a:miter lim="800000"/>
            <a:headEnd/>
            <a:tailEnd/>
          </a:ln>
        </p:spPr>
        <p:txBody>
          <a:bodyPr wrap="square">
            <a:spAutoFit/>
          </a:bodyPr>
          <a:lstStyle/>
          <a:p>
            <a:pPr algn="ctr">
              <a:defRPr/>
            </a:pPr>
            <a:r>
              <a:rPr lang="en-US" sz="3200" b="1" dirty="0" err="1" smtClean="0">
                <a:solidFill>
                  <a:srgbClr val="014C6D"/>
                </a:solidFill>
                <a:effectLst>
                  <a:outerShdw blurRad="38100" dist="38100" dir="2700000" algn="tl">
                    <a:srgbClr val="FFFFFF"/>
                  </a:outerShdw>
                </a:effectLst>
                <a:ea typeface="ヒラギノ角ゴ Pro W3" pitchFamily="-111" charset="-128"/>
                <a:cs typeface="ヒラギノ角ゴ Pro W3" pitchFamily="-111" charset="-128"/>
              </a:rPr>
              <a:t>IFC</a:t>
            </a:r>
            <a:r>
              <a:rPr lang="en-US" sz="3200" b="1" dirty="0" smtClean="0">
                <a:solidFill>
                  <a:srgbClr val="014C6D"/>
                </a:solidFill>
                <a:effectLst>
                  <a:outerShdw blurRad="38100" dist="38100" dir="2700000" algn="tl">
                    <a:srgbClr val="FFFFFF"/>
                  </a:outerShdw>
                </a:effectLst>
                <a:ea typeface="ヒラギノ角ゴ Pro W3" pitchFamily="-111" charset="-128"/>
                <a:cs typeface="ヒラギノ角ゴ Pro W3" pitchFamily="-111" charset="-128"/>
              </a:rPr>
              <a:t> Investment  and Advisory Services</a:t>
            </a:r>
            <a:br>
              <a:rPr lang="en-US" sz="3200" b="1" dirty="0" smtClean="0">
                <a:solidFill>
                  <a:srgbClr val="014C6D"/>
                </a:solidFill>
                <a:effectLst>
                  <a:outerShdw blurRad="38100" dist="38100" dir="2700000" algn="tl">
                    <a:srgbClr val="FFFFFF"/>
                  </a:outerShdw>
                </a:effectLst>
                <a:ea typeface="ヒラギノ角ゴ Pro W3" pitchFamily="-111" charset="-128"/>
                <a:cs typeface="ヒラギノ角ゴ Pro W3" pitchFamily="-111" charset="-128"/>
              </a:rPr>
            </a:br>
            <a:r>
              <a:rPr lang="en-US" sz="3200" b="1" dirty="0" smtClean="0">
                <a:solidFill>
                  <a:srgbClr val="014C6D"/>
                </a:solidFill>
                <a:effectLst>
                  <a:outerShdw blurRad="38100" dist="38100" dir="2700000" algn="tl">
                    <a:srgbClr val="FFFFFF"/>
                  </a:outerShdw>
                </a:effectLst>
                <a:ea typeface="ヒラギノ角ゴ Pro W3" pitchFamily="-111" charset="-128"/>
                <a:cs typeface="ヒラギノ角ゴ Pro W3" pitchFamily="-111" charset="-128"/>
              </a:rPr>
              <a:t>in Eastern Europe and Central Asia (</a:t>
            </a:r>
            <a:r>
              <a:rPr lang="en-US" sz="3200" b="1" dirty="0" err="1" smtClean="0">
                <a:solidFill>
                  <a:srgbClr val="014C6D"/>
                </a:solidFill>
                <a:effectLst>
                  <a:outerShdw blurRad="38100" dist="38100" dir="2700000" algn="tl">
                    <a:srgbClr val="FFFFFF"/>
                  </a:outerShdw>
                </a:effectLst>
                <a:ea typeface="ヒラギノ角ゴ Pro W3" pitchFamily="-111" charset="-128"/>
                <a:cs typeface="ヒラギノ角ゴ Pro W3" pitchFamily="-111" charset="-128"/>
              </a:rPr>
              <a:t>ECA</a:t>
            </a:r>
            <a:r>
              <a:rPr lang="en-US" sz="3200" b="1" dirty="0" smtClean="0">
                <a:solidFill>
                  <a:srgbClr val="014C6D"/>
                </a:solidFill>
                <a:effectLst>
                  <a:outerShdw blurRad="38100" dist="38100" dir="2700000" algn="tl">
                    <a:srgbClr val="FFFFFF"/>
                  </a:outerShdw>
                </a:effectLst>
                <a:ea typeface="ヒラギノ角ゴ Pro W3" pitchFamily="-111" charset="-128"/>
                <a:cs typeface="ヒラギノ角ゴ Pro W3" pitchFamily="-111" charset="-128"/>
              </a:rPr>
              <a:t>)</a:t>
            </a:r>
            <a:endParaRPr lang="en-US" sz="3200" b="1" dirty="0">
              <a:solidFill>
                <a:srgbClr val="014C6D"/>
              </a:solidFill>
              <a:effectLst>
                <a:outerShdw blurRad="38100" dist="38100" dir="2700000" algn="tl">
                  <a:srgbClr val="FFFFFF"/>
                </a:outerShdw>
              </a:effectLst>
              <a:ea typeface="ヒラギノ角ゴ Pro W3" pitchFamily="-111" charset="-128"/>
              <a:cs typeface="ヒラギノ角ゴ Pro W3" pitchFamily="-111" charset="-128"/>
            </a:endParaRPr>
          </a:p>
        </p:txBody>
      </p:sp>
      <p:pic>
        <p:nvPicPr>
          <p:cNvPr id="7" name="Picture 3"/>
          <p:cNvPicPr>
            <a:picLocks noChangeAspect="1" noChangeArrowheads="1"/>
          </p:cNvPicPr>
          <p:nvPr/>
        </p:nvPicPr>
        <p:blipFill>
          <a:blip r:embed="rId2" cstate="print"/>
          <a:srcRect/>
          <a:stretch>
            <a:fillRect/>
          </a:stretch>
        </p:blipFill>
        <p:spPr bwMode="auto">
          <a:xfrm>
            <a:off x="2443637" y="1281224"/>
            <a:ext cx="2468600" cy="1857247"/>
          </a:xfrm>
          <a:prstGeom prst="rect">
            <a:avLst/>
          </a:prstGeom>
          <a:noFill/>
          <a:ln w="9525">
            <a:noFill/>
            <a:miter lim="800000"/>
            <a:headEnd/>
            <a:tailEnd/>
          </a:ln>
        </p:spPr>
      </p:pic>
      <p:pic>
        <p:nvPicPr>
          <p:cNvPr id="8" name="Picture 5" descr="84"/>
          <p:cNvPicPr>
            <a:picLocks noChangeAspect="1" noChangeArrowheads="1"/>
          </p:cNvPicPr>
          <p:nvPr/>
        </p:nvPicPr>
        <p:blipFill>
          <a:blip r:embed="rId3" cstate="print"/>
          <a:srcRect/>
          <a:stretch>
            <a:fillRect/>
          </a:stretch>
        </p:blipFill>
        <p:spPr bwMode="auto">
          <a:xfrm>
            <a:off x="-7204" y="1282601"/>
            <a:ext cx="2457844" cy="1843383"/>
          </a:xfrm>
          <a:prstGeom prst="rect">
            <a:avLst/>
          </a:prstGeom>
          <a:noFill/>
          <a:ln w="9525">
            <a:noFill/>
            <a:miter lim="800000"/>
            <a:headEnd/>
            <a:tailEnd/>
          </a:ln>
        </p:spPr>
      </p:pic>
      <p:pic>
        <p:nvPicPr>
          <p:cNvPr id="9" name="Picture 1061" descr="C:\IFC Comp\VF-RCPP\RENOVA\RENOVA\Neftechimia\Client info\photos\upr\P1000558.JPG"/>
          <p:cNvPicPr>
            <a:picLocks noChangeAspect="1" noChangeArrowheads="1"/>
          </p:cNvPicPr>
          <p:nvPr/>
        </p:nvPicPr>
        <p:blipFill>
          <a:blip r:embed="rId4" cstate="print"/>
          <a:srcRect/>
          <a:stretch>
            <a:fillRect/>
          </a:stretch>
        </p:blipFill>
        <p:spPr bwMode="auto">
          <a:xfrm>
            <a:off x="4892411" y="1283182"/>
            <a:ext cx="2471689" cy="1853423"/>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6879765" y="1264520"/>
            <a:ext cx="2264235" cy="1882775"/>
          </a:xfrm>
          <a:prstGeom prst="rect">
            <a:avLst/>
          </a:prstGeom>
          <a:noFill/>
        </p:spPr>
      </p:pic>
      <p:grpSp>
        <p:nvGrpSpPr>
          <p:cNvPr id="15" name="Group 14"/>
          <p:cNvGrpSpPr/>
          <p:nvPr/>
        </p:nvGrpSpPr>
        <p:grpSpPr>
          <a:xfrm>
            <a:off x="0" y="1253888"/>
            <a:ext cx="9144000" cy="1876785"/>
            <a:chOff x="0" y="1253888"/>
            <a:chExt cx="9144000" cy="1876785"/>
          </a:xfrm>
        </p:grpSpPr>
        <p:pic>
          <p:nvPicPr>
            <p:cNvPr id="11" name="Picture 3"/>
            <p:cNvPicPr>
              <a:picLocks noChangeAspect="1" noChangeArrowheads="1"/>
            </p:cNvPicPr>
            <p:nvPr/>
          </p:nvPicPr>
          <p:blipFill>
            <a:blip r:embed="rId2" cstate="print"/>
            <a:srcRect/>
            <a:stretch>
              <a:fillRect/>
            </a:stretch>
          </p:blipFill>
          <p:spPr bwMode="auto">
            <a:xfrm>
              <a:off x="2450841" y="1253888"/>
              <a:ext cx="2468600" cy="1857247"/>
            </a:xfrm>
            <a:prstGeom prst="rect">
              <a:avLst/>
            </a:prstGeom>
            <a:noFill/>
            <a:ln w="9525">
              <a:noFill/>
              <a:miter lim="800000"/>
              <a:headEnd/>
              <a:tailEnd/>
            </a:ln>
          </p:spPr>
        </p:pic>
        <p:pic>
          <p:nvPicPr>
            <p:cNvPr id="12" name="Picture 5" descr="84"/>
            <p:cNvPicPr>
              <a:picLocks noChangeAspect="1" noChangeArrowheads="1"/>
            </p:cNvPicPr>
            <p:nvPr/>
          </p:nvPicPr>
          <p:blipFill>
            <a:blip r:embed="rId3" cstate="print"/>
            <a:srcRect/>
            <a:stretch>
              <a:fillRect/>
            </a:stretch>
          </p:blipFill>
          <p:spPr bwMode="auto">
            <a:xfrm>
              <a:off x="0" y="1253888"/>
              <a:ext cx="2457844" cy="1843383"/>
            </a:xfrm>
            <a:prstGeom prst="rect">
              <a:avLst/>
            </a:prstGeom>
            <a:noFill/>
            <a:ln w="9525">
              <a:noFill/>
              <a:miter lim="800000"/>
              <a:headEnd/>
              <a:tailEnd/>
            </a:ln>
          </p:spPr>
        </p:pic>
        <p:pic>
          <p:nvPicPr>
            <p:cNvPr id="13" name="Picture 1061" descr="C:\IFC Comp\VF-RCPP\RENOVA\RENOVA\Neftechimia\Client info\photos\upr\P1000558.JPG"/>
            <p:cNvPicPr>
              <a:picLocks noChangeAspect="1" noChangeArrowheads="1"/>
            </p:cNvPicPr>
            <p:nvPr/>
          </p:nvPicPr>
          <p:blipFill>
            <a:blip r:embed="rId4" cstate="print"/>
            <a:srcRect/>
            <a:stretch>
              <a:fillRect/>
            </a:stretch>
          </p:blipFill>
          <p:spPr bwMode="auto">
            <a:xfrm>
              <a:off x="4899615" y="1253888"/>
              <a:ext cx="2471689" cy="1853423"/>
            </a:xfrm>
            <a:prstGeom prst="rect">
              <a:avLst/>
            </a:prstGeom>
            <a:noFill/>
            <a:ln w="9525">
              <a:noFill/>
              <a:miter lim="800000"/>
              <a:headEnd/>
              <a:tailEnd/>
            </a:ln>
          </p:spPr>
        </p:pic>
        <p:pic>
          <p:nvPicPr>
            <p:cNvPr id="14" name="Picture 5"/>
            <p:cNvPicPr>
              <a:picLocks noChangeAspect="1" noChangeArrowheads="1"/>
            </p:cNvPicPr>
            <p:nvPr/>
          </p:nvPicPr>
          <p:blipFill>
            <a:blip r:embed="rId5" cstate="print"/>
            <a:srcRect/>
            <a:stretch>
              <a:fillRect/>
            </a:stretch>
          </p:blipFill>
          <p:spPr bwMode="auto">
            <a:xfrm>
              <a:off x="6886969" y="1253888"/>
              <a:ext cx="2257031" cy="1876785"/>
            </a:xfrm>
            <a:prstGeom prst="rect">
              <a:avLst/>
            </a:prstGeom>
            <a:noFill/>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2A53370-A8E9-0748-B5EB-2AC83B1B0115}" type="slidenum">
              <a:rPr lang="en-US" smtClean="0"/>
              <a:pPr>
                <a:defRPr/>
              </a:pPr>
              <a:t>10</a:t>
            </a:fld>
            <a:endParaRPr lang="en-US" dirty="0"/>
          </a:p>
        </p:txBody>
      </p:sp>
      <p:sp>
        <p:nvSpPr>
          <p:cNvPr id="4" name="Rectangle 38"/>
          <p:cNvSpPr>
            <a:spLocks noChangeArrowheads="1"/>
          </p:cNvSpPr>
          <p:nvPr>
            <p:custDataLst>
              <p:tags r:id="rId1"/>
            </p:custDataLst>
          </p:nvPr>
        </p:nvSpPr>
        <p:spPr bwMode="gray">
          <a:xfrm>
            <a:off x="-213360" y="325120"/>
            <a:ext cx="9357360" cy="369332"/>
          </a:xfrm>
          <a:prstGeom prst="rect">
            <a:avLst/>
          </a:prstGeom>
          <a:noFill/>
          <a:ln w="9525" algn="ctr">
            <a:noFill/>
            <a:miter lim="800000"/>
            <a:headEnd/>
            <a:tailEnd/>
          </a:ln>
        </p:spPr>
        <p:txBody>
          <a:bodyPr wrap="square" lIns="0" tIns="0" rIns="0" bIns="0">
            <a:spAutoFit/>
          </a:bodyPr>
          <a:lstStyle/>
          <a:p>
            <a:pPr marL="446088" defTabSz="912813" eaLnBrk="0" fontAlgn="base" hangingPunct="0">
              <a:spcBef>
                <a:spcPct val="0"/>
              </a:spcBef>
              <a:spcAft>
                <a:spcPct val="0"/>
              </a:spcAft>
            </a:pPr>
            <a:r>
              <a:rPr lang="en-US" sz="2400" b="1" dirty="0" smtClean="0">
                <a:solidFill>
                  <a:srgbClr val="014C6D"/>
                </a:solidFill>
                <a:cs typeface="Times New Roman" pitchFamily="-111" charset="0"/>
              </a:rPr>
              <a:t>Example: Sustainable </a:t>
            </a:r>
            <a:r>
              <a:rPr lang="en-US" sz="2400" b="1" dirty="0">
                <a:solidFill>
                  <a:srgbClr val="014C6D"/>
                </a:solidFill>
                <a:cs typeface="Times New Roman" pitchFamily="-111" charset="0"/>
              </a:rPr>
              <a:t>Business Advisory </a:t>
            </a:r>
            <a:r>
              <a:rPr lang="en-US" sz="2400" b="1" dirty="0" smtClean="0">
                <a:solidFill>
                  <a:srgbClr val="014C6D"/>
                </a:solidFill>
                <a:cs typeface="Times New Roman" pitchFamily="-111" charset="0"/>
              </a:rPr>
              <a:t>in Renewabl</a:t>
            </a:r>
            <a:r>
              <a:rPr lang="en-US" sz="2400" b="1" dirty="0" smtClean="0">
                <a:solidFill>
                  <a:srgbClr val="014C6D"/>
                </a:solidFill>
              </a:rPr>
              <a:t>e Energy</a:t>
            </a:r>
            <a:r>
              <a:rPr lang="en-US" sz="2400" b="1" dirty="0" smtClean="0">
                <a:solidFill>
                  <a:srgbClr val="014C6D"/>
                </a:solidFill>
                <a:cs typeface="Times New Roman" pitchFamily="-111" charset="0"/>
              </a:rPr>
              <a:t> </a:t>
            </a:r>
            <a:endParaRPr lang="en-US" sz="2400" b="1" dirty="0">
              <a:solidFill>
                <a:srgbClr val="014C6D"/>
              </a:solidFill>
              <a:cs typeface="Times New Roman" pitchFamily="-111" charset="0"/>
            </a:endParaRPr>
          </a:p>
        </p:txBody>
      </p:sp>
      <p:sp>
        <p:nvSpPr>
          <p:cNvPr id="6" name="Rectangle 7"/>
          <p:cNvSpPr>
            <a:spLocks noChangeArrowheads="1"/>
          </p:cNvSpPr>
          <p:nvPr>
            <p:custDataLst>
              <p:tags r:id="rId2"/>
            </p:custDataLst>
          </p:nvPr>
        </p:nvSpPr>
        <p:spPr bwMode="gray">
          <a:xfrm>
            <a:off x="1676400" y="831085"/>
            <a:ext cx="7212419" cy="1292662"/>
          </a:xfrm>
          <a:prstGeom prst="rect">
            <a:avLst/>
          </a:prstGeom>
          <a:solidFill>
            <a:schemeClr val="accent2">
              <a:lumMod val="20000"/>
              <a:lumOff val="80000"/>
            </a:schemeClr>
          </a:solidFill>
          <a:ln w="9525">
            <a:noFill/>
            <a:miter lim="800000"/>
            <a:headEnd/>
            <a:tailEnd/>
          </a:ln>
        </p:spPr>
        <p:txBody>
          <a:bodyPr wrap="square" lIns="0" tIns="0" rIns="0" bIns="0">
            <a:spAutoFit/>
          </a:bodyPr>
          <a:lstStyle/>
          <a:p>
            <a:pPr defTabSz="912813" eaLnBrk="0" fontAlgn="base" hangingPunct="0">
              <a:spcBef>
                <a:spcPct val="0"/>
              </a:spcBef>
              <a:spcAft>
                <a:spcPct val="0"/>
              </a:spcAft>
              <a:buClr>
                <a:srgbClr val="000000"/>
              </a:buClr>
            </a:pPr>
            <a:r>
              <a:rPr lang="en-US" sz="1400" b="1" dirty="0" smtClean="0">
                <a:solidFill>
                  <a:srgbClr val="014C6D"/>
                </a:solidFill>
              </a:rPr>
              <a:t>Balkans: Renewable Energy (RE) Regulatory Framework Improvement</a:t>
            </a:r>
            <a:endParaRPr lang="en-US" sz="1400" b="1" dirty="0" smtClean="0">
              <a:solidFill>
                <a:srgbClr val="014C6D"/>
              </a:solidFill>
              <a:cs typeface="Times New Roman" pitchFamily="-111" charset="0"/>
            </a:endParaRPr>
          </a:p>
          <a:p>
            <a:pPr defTabSz="912813" eaLnBrk="0" hangingPunct="0">
              <a:buClr>
                <a:srgbClr val="000000"/>
              </a:buClr>
            </a:pPr>
            <a:r>
              <a:rPr lang="en-US" sz="1400" b="1" dirty="0" smtClean="0">
                <a:solidFill>
                  <a:schemeClr val="accent1">
                    <a:lumMod val="50000"/>
                  </a:schemeClr>
                </a:solidFill>
              </a:rPr>
              <a:t>Clients: 	Ministries in Albania, Bosnia and Herzegovina and FYR Macedonia</a:t>
            </a:r>
          </a:p>
          <a:p>
            <a:pPr marL="171450" lvl="1" indent="-169863" defTabSz="1482725" eaLnBrk="0" hangingPunct="0">
              <a:buClr>
                <a:srgbClr val="339933"/>
              </a:buClr>
              <a:buSzPct val="125000"/>
              <a:buFont typeface="Trebuchet MS" pitchFamily="34" charset="0"/>
              <a:buChar char="▪"/>
            </a:pPr>
            <a:r>
              <a:rPr lang="en-US" sz="1400" u="sng" dirty="0" smtClean="0">
                <a:solidFill>
                  <a:srgbClr val="000000"/>
                </a:solidFill>
                <a:cs typeface="Times New Roman" pitchFamily="-111" charset="0"/>
              </a:rPr>
              <a:t>Client benefit</a:t>
            </a:r>
            <a:r>
              <a:rPr lang="en-US" sz="1400" dirty="0" smtClean="0">
                <a:solidFill>
                  <a:srgbClr val="000000"/>
                </a:solidFill>
                <a:cs typeface="Times New Roman" pitchFamily="-111" charset="0"/>
              </a:rPr>
              <a:t>: 	</a:t>
            </a:r>
            <a:r>
              <a:rPr lang="en-US" sz="1400" dirty="0" smtClean="0"/>
              <a:t>Improvement of the existing RE regulatory framework; enabling development and construction of feasible RE power plants; support in EU integration</a:t>
            </a:r>
          </a:p>
          <a:p>
            <a:pPr marL="171450" lvl="1" indent="-169863" defTabSz="1482725" eaLnBrk="0" hangingPunct="0">
              <a:buClr>
                <a:srgbClr val="339933"/>
              </a:buClr>
              <a:buSzPct val="125000"/>
              <a:buFont typeface="Trebuchet MS" pitchFamily="34" charset="0"/>
              <a:buChar char="▪"/>
            </a:pPr>
            <a:r>
              <a:rPr lang="en-US" sz="1400" u="sng" dirty="0" smtClean="0">
                <a:solidFill>
                  <a:srgbClr val="000000"/>
                </a:solidFill>
                <a:cs typeface="Times New Roman" pitchFamily="-111" charset="0"/>
              </a:rPr>
              <a:t>How</a:t>
            </a:r>
            <a:r>
              <a:rPr lang="en-US" sz="1400" dirty="0" smtClean="0">
                <a:solidFill>
                  <a:srgbClr val="000000"/>
                </a:solidFill>
                <a:cs typeface="Times New Roman" pitchFamily="-111" charset="0"/>
              </a:rPr>
              <a:t>: 	</a:t>
            </a:r>
            <a:r>
              <a:rPr lang="en-US" sz="1400" dirty="0" smtClean="0">
                <a:solidFill>
                  <a:srgbClr val="000000"/>
                </a:solidFill>
              </a:rPr>
              <a:t>Drafting legal documents, </a:t>
            </a:r>
            <a:r>
              <a:rPr lang="en-US" sz="1400" dirty="0" smtClean="0"/>
              <a:t>encompassing all the stakeholder’s interests, </a:t>
            </a:r>
            <a:r>
              <a:rPr lang="en-US" sz="1400" dirty="0" smtClean="0">
                <a:solidFill>
                  <a:srgbClr val="000000"/>
                </a:solidFill>
              </a:rPr>
              <a:t>supporting adoption process, promoting regulatory improvements. </a:t>
            </a:r>
            <a:endParaRPr lang="en-US" sz="1400" dirty="0" smtClean="0">
              <a:solidFill>
                <a:srgbClr val="000000"/>
              </a:solidFill>
              <a:cs typeface="Times New Roman" pitchFamily="-111" charset="0"/>
            </a:endParaRPr>
          </a:p>
        </p:txBody>
      </p:sp>
      <p:sp>
        <p:nvSpPr>
          <p:cNvPr id="7" name="Line 18"/>
          <p:cNvSpPr>
            <a:spLocks noChangeShapeType="1"/>
          </p:cNvSpPr>
          <p:nvPr>
            <p:custDataLst>
              <p:tags r:id="rId3"/>
            </p:custDataLst>
          </p:nvPr>
        </p:nvSpPr>
        <p:spPr bwMode="gray">
          <a:xfrm>
            <a:off x="457200" y="776152"/>
            <a:ext cx="6629400" cy="0"/>
          </a:xfrm>
          <a:prstGeom prst="line">
            <a:avLst/>
          </a:prstGeom>
          <a:noFill/>
          <a:ln w="9525">
            <a:solidFill>
              <a:srgbClr val="014C6D"/>
            </a:solidFill>
            <a:round/>
            <a:headEnd/>
            <a:tailEnd/>
          </a:ln>
        </p:spPr>
        <p:txBody>
          <a:bodyPr/>
          <a:lstStyle/>
          <a:p>
            <a:pPr fontAlgn="base">
              <a:spcBef>
                <a:spcPct val="0"/>
              </a:spcBef>
              <a:spcAft>
                <a:spcPct val="0"/>
              </a:spcAft>
            </a:pPr>
            <a:endParaRPr lang="en-US" sz="1300" dirty="0">
              <a:solidFill>
                <a:srgbClr val="000000"/>
              </a:solidFill>
              <a:cs typeface="Times New Roman" pitchFamily="-111" charset="0"/>
            </a:endParaRPr>
          </a:p>
        </p:txBody>
      </p:sp>
      <p:pic>
        <p:nvPicPr>
          <p:cNvPr id="16" name="Picture 15" descr="pucanje cijevi na Majdanu 033.jpg"/>
          <p:cNvPicPr>
            <a:picLocks noChangeAspect="1"/>
          </p:cNvPicPr>
          <p:nvPr/>
        </p:nvPicPr>
        <p:blipFill>
          <a:blip r:embed="rId6" cstate="print"/>
          <a:stretch>
            <a:fillRect/>
          </a:stretch>
        </p:blipFill>
        <p:spPr>
          <a:xfrm>
            <a:off x="446689" y="2447582"/>
            <a:ext cx="1097280" cy="822960"/>
          </a:xfrm>
          <a:prstGeom prst="rect">
            <a:avLst/>
          </a:prstGeom>
        </p:spPr>
      </p:pic>
      <p:pic>
        <p:nvPicPr>
          <p:cNvPr id="18" name="Picture 17" descr="IFC_Tirana (21).jpg"/>
          <p:cNvPicPr>
            <a:picLocks noChangeAspect="1"/>
          </p:cNvPicPr>
          <p:nvPr/>
        </p:nvPicPr>
        <p:blipFill>
          <a:blip r:embed="rId7" cstate="print"/>
          <a:stretch>
            <a:fillRect/>
          </a:stretch>
        </p:blipFill>
        <p:spPr>
          <a:xfrm>
            <a:off x="457200" y="855881"/>
            <a:ext cx="1097280" cy="731238"/>
          </a:xfrm>
          <a:prstGeom prst="rect">
            <a:avLst/>
          </a:prstGeom>
        </p:spPr>
      </p:pic>
      <p:sp>
        <p:nvSpPr>
          <p:cNvPr id="12" name="Content Placeholder 3"/>
          <p:cNvSpPr txBox="1">
            <a:spLocks/>
          </p:cNvSpPr>
          <p:nvPr/>
        </p:nvSpPr>
        <p:spPr>
          <a:xfrm>
            <a:off x="1655152" y="2349795"/>
            <a:ext cx="7233684" cy="3795823"/>
          </a:xfrm>
          <a:prstGeom prst="rect">
            <a:avLst/>
          </a:prstGeom>
          <a:solidFill>
            <a:schemeClr val="accent2">
              <a:lumMod val="20000"/>
              <a:lumOff val="80000"/>
            </a:schemeClr>
          </a:solidFill>
        </p:spPr>
        <p:txBody>
          <a:bodyPr>
            <a:normAutofit fontScale="92500" lnSpcReduction="20000"/>
          </a:bodyPr>
          <a:lstStyle/>
          <a:p>
            <a:pPr eaLnBrk="0" hangingPunct="0">
              <a:lnSpc>
                <a:spcPct val="110000"/>
              </a:lnSpc>
              <a:spcBef>
                <a:spcPts val="0"/>
              </a:spcBef>
              <a:spcAft>
                <a:spcPts val="0"/>
              </a:spcAft>
              <a:buClr>
                <a:srgbClr val="00783C"/>
              </a:buClr>
              <a:defRPr/>
            </a:pPr>
            <a:r>
              <a:rPr lang="en-US" sz="1600" b="1" kern="0" dirty="0" smtClean="0">
                <a:solidFill>
                  <a:srgbClr val="014C6D"/>
                </a:solidFill>
              </a:rPr>
              <a:t>Albania : Framework of Renewable Energy Law</a:t>
            </a:r>
          </a:p>
          <a:p>
            <a:pPr marL="0" marR="0" lvl="0" indent="0" algn="l" defTabSz="914400" rtl="0" eaLnBrk="0" fontAlgn="base" latinLnBrk="0" hangingPunct="0">
              <a:lnSpc>
                <a:spcPct val="110000"/>
              </a:lnSpc>
              <a:spcBef>
                <a:spcPts val="0"/>
              </a:spcBef>
              <a:spcAft>
                <a:spcPts val="0"/>
              </a:spcAft>
              <a:buClr>
                <a:srgbClr val="00783C"/>
              </a:buClr>
              <a:buSzTx/>
              <a:buFontTx/>
              <a:buNone/>
              <a:tabLst/>
              <a:defRPr/>
            </a:pPr>
            <a:r>
              <a:rPr kumimoji="0" lang="en-GB" sz="1400" b="1" i="0" u="none" strike="noStrike" kern="0" cap="none" spc="0" normalizeH="0" baseline="0" noProof="0" dirty="0" smtClean="0">
                <a:ln>
                  <a:noFill/>
                </a:ln>
                <a:solidFill>
                  <a:schemeClr val="tx1"/>
                </a:solidFill>
                <a:effectLst/>
                <a:uLnTx/>
                <a:uFillTx/>
                <a:latin typeface="+mj-lt"/>
                <a:ea typeface="+mn-ea"/>
                <a:cs typeface="+mn-cs"/>
              </a:rPr>
              <a:t/>
            </a:r>
            <a:br>
              <a:rPr kumimoji="0" lang="en-GB" sz="1400" b="1" i="0" u="none" strike="noStrike" kern="0" cap="none" spc="0" normalizeH="0" baseline="0" noProof="0" dirty="0" smtClean="0">
                <a:ln>
                  <a:noFill/>
                </a:ln>
                <a:solidFill>
                  <a:schemeClr val="tx1"/>
                </a:solidFill>
                <a:effectLst/>
                <a:uLnTx/>
                <a:uFillTx/>
                <a:latin typeface="+mj-lt"/>
                <a:ea typeface="+mn-ea"/>
                <a:cs typeface="+mn-cs"/>
              </a:rPr>
            </a:br>
            <a:r>
              <a:rPr kumimoji="0" lang="en-GB" sz="1400" b="1" i="0" u="none" strike="noStrike" kern="0" cap="none" spc="0" normalizeH="0" baseline="0" noProof="0" dirty="0" smtClean="0">
                <a:ln>
                  <a:noFill/>
                </a:ln>
                <a:solidFill>
                  <a:schemeClr val="tx1"/>
                </a:solidFill>
                <a:effectLst/>
                <a:uLnTx/>
                <a:uFillTx/>
                <a:latin typeface="+mj-lt"/>
                <a:ea typeface="+mn-ea"/>
                <a:cs typeface="+mn-cs"/>
              </a:rPr>
              <a:t>Through partnerships with public sector, defined regulatory framework and renewable energy law in Albania</a:t>
            </a:r>
          </a:p>
          <a:p>
            <a:pPr marL="0" marR="0" lvl="0" indent="0" algn="l" defTabSz="914400" rtl="0" eaLnBrk="0" fontAlgn="base" latinLnBrk="0" hangingPunct="0">
              <a:lnSpc>
                <a:spcPct val="110000"/>
              </a:lnSpc>
              <a:spcBef>
                <a:spcPts val="0"/>
              </a:spcBef>
              <a:spcAft>
                <a:spcPts val="0"/>
              </a:spcAft>
              <a:buClr>
                <a:srgbClr val="00783C"/>
              </a:buClr>
              <a:buSzTx/>
              <a:buFontTx/>
              <a:buNone/>
              <a:tabLst/>
              <a:defRPr/>
            </a:pPr>
            <a:r>
              <a:rPr kumimoji="0" lang="en-GB" sz="1400" i="0" u="sng" strike="noStrike" kern="0" cap="none" spc="0" normalizeH="0" baseline="0" noProof="0" dirty="0" smtClean="0">
                <a:ln>
                  <a:noFill/>
                </a:ln>
                <a:solidFill>
                  <a:schemeClr val="tx1"/>
                </a:solidFill>
                <a:effectLst/>
                <a:uLnTx/>
                <a:uFillTx/>
                <a:latin typeface="+mj-lt"/>
                <a:ea typeface="+mn-ea"/>
                <a:cs typeface="+mn-cs"/>
              </a:rPr>
              <a:t>Purpose</a:t>
            </a:r>
            <a:r>
              <a:rPr kumimoji="0" lang="en-GB" sz="1400" b="1" i="0" u="none" strike="noStrike" kern="0" cap="none" spc="0" normalizeH="0" baseline="0" noProof="0" dirty="0" smtClean="0">
                <a:ln>
                  <a:noFill/>
                </a:ln>
                <a:solidFill>
                  <a:schemeClr val="tx1"/>
                </a:solidFill>
                <a:effectLst/>
                <a:uLnTx/>
                <a:uFillTx/>
                <a:latin typeface="+mj-lt"/>
                <a:ea typeface="+mn-ea"/>
                <a:cs typeface="+mn-cs"/>
              </a:rPr>
              <a:t>:</a:t>
            </a:r>
            <a:endParaRPr kumimoji="0" lang="en-GB" sz="1400" b="0" i="0" u="none" strike="noStrike" kern="0" cap="none" spc="0" normalizeH="0" baseline="0" noProof="0" dirty="0" smtClean="0">
              <a:ln>
                <a:noFill/>
              </a:ln>
              <a:solidFill>
                <a:schemeClr val="tx1"/>
              </a:solidFill>
              <a:effectLst/>
              <a:uLnTx/>
              <a:uFillTx/>
              <a:latin typeface="+mj-lt"/>
              <a:ea typeface="+mn-ea"/>
              <a:cs typeface="+mn-cs"/>
            </a:endParaRPr>
          </a:p>
          <a:p>
            <a:pPr marL="457200" marR="0" lvl="0" indent="0" algn="l" defTabSz="914400" rtl="0" eaLnBrk="0" fontAlgn="base" latinLnBrk="0" hangingPunct="0">
              <a:lnSpc>
                <a:spcPct val="110000"/>
              </a:lnSpc>
              <a:spcBef>
                <a:spcPts val="0"/>
              </a:spcBef>
              <a:spcAft>
                <a:spcPts val="0"/>
              </a:spcAft>
              <a:buClrTx/>
              <a:buSzTx/>
              <a:buFontTx/>
              <a:buChar char="•"/>
              <a:tabLst/>
              <a:defRPr/>
            </a:pPr>
            <a:r>
              <a:rPr kumimoji="0" lang="en-GB" sz="1400" b="0" i="0" u="none" strike="noStrike" kern="0" cap="none" spc="0" normalizeH="0" baseline="0" noProof="0" dirty="0" smtClean="0">
                <a:ln>
                  <a:noFill/>
                </a:ln>
                <a:solidFill>
                  <a:schemeClr val="tx1"/>
                </a:solidFill>
                <a:effectLst/>
                <a:uLnTx/>
                <a:uFillTx/>
                <a:latin typeface="+mj-lt"/>
                <a:ea typeface="+mn-ea"/>
                <a:cs typeface="+mn-cs"/>
              </a:rPr>
              <a:t> </a:t>
            </a:r>
            <a:r>
              <a:rPr kumimoji="0" lang="en-US" sz="1400" b="0" i="0" u="none" strike="noStrike" kern="0" cap="none" spc="0" normalizeH="0" baseline="0" noProof="0" dirty="0" smtClean="0">
                <a:ln>
                  <a:noFill/>
                </a:ln>
                <a:solidFill>
                  <a:schemeClr val="tx1"/>
                </a:solidFill>
                <a:effectLst/>
                <a:uLnTx/>
                <a:uFillTx/>
                <a:latin typeface="+mj-lt"/>
                <a:ea typeface="+mn-ea"/>
                <a:cs typeface="+mn-cs"/>
              </a:rPr>
              <a:t>Promotion of energy (electricity and heat) generated from RES</a:t>
            </a:r>
            <a:endParaRPr kumimoji="0" lang="en-GB" sz="1400" b="0" i="0" u="none" strike="noStrike" kern="0" cap="none" spc="0" normalizeH="0" baseline="0" noProof="0" dirty="0" smtClean="0">
              <a:ln>
                <a:noFill/>
              </a:ln>
              <a:solidFill>
                <a:schemeClr val="tx1"/>
              </a:solidFill>
              <a:effectLst/>
              <a:uLnTx/>
              <a:uFillTx/>
              <a:latin typeface="+mj-lt"/>
              <a:ea typeface="+mn-ea"/>
              <a:cs typeface="+mn-cs"/>
            </a:endParaRPr>
          </a:p>
          <a:p>
            <a:pPr marL="457200" marR="0" lvl="0" indent="0" algn="l" defTabSz="914400" rtl="0" eaLnBrk="0" fontAlgn="base" latinLnBrk="0" hangingPunct="0">
              <a:lnSpc>
                <a:spcPct val="110000"/>
              </a:lnSpc>
              <a:spcBef>
                <a:spcPts val="0"/>
              </a:spcBef>
              <a:spcAft>
                <a:spcPts val="0"/>
              </a:spcAft>
              <a:buClrTx/>
              <a:buSzTx/>
              <a:buFontTx/>
              <a:buChar char="•"/>
              <a:tabLst/>
              <a:defRPr/>
            </a:pPr>
            <a:r>
              <a:rPr kumimoji="0" lang="en-GB" sz="1400" b="0" i="0" u="none" strike="noStrike" kern="0" cap="none" spc="0" normalizeH="0" baseline="0" noProof="0" dirty="0" smtClean="0">
                <a:ln>
                  <a:noFill/>
                </a:ln>
                <a:solidFill>
                  <a:schemeClr val="tx1"/>
                </a:solidFill>
                <a:effectLst/>
                <a:uLnTx/>
                <a:uFillTx/>
                <a:latin typeface="+mj-lt"/>
                <a:ea typeface="+mn-ea"/>
                <a:cs typeface="+mn-cs"/>
              </a:rPr>
              <a:t> </a:t>
            </a:r>
            <a:r>
              <a:rPr kumimoji="0" lang="en-US" sz="1400" b="0" i="0" u="none" strike="noStrike" kern="0" cap="none" spc="0" normalizeH="0" baseline="0" noProof="0" dirty="0" smtClean="0">
                <a:ln>
                  <a:noFill/>
                </a:ln>
                <a:solidFill>
                  <a:schemeClr val="tx1"/>
                </a:solidFill>
                <a:effectLst/>
                <a:uLnTx/>
                <a:uFillTx/>
                <a:latin typeface="+mj-lt"/>
                <a:ea typeface="+mn-ea"/>
                <a:cs typeface="+mn-cs"/>
              </a:rPr>
              <a:t>Definition of incentive mechanisms</a:t>
            </a:r>
          </a:p>
          <a:p>
            <a:pPr marL="457200" marR="0" lvl="0" indent="0" algn="l" defTabSz="914400" rtl="0" eaLnBrk="0" fontAlgn="base" latinLnBrk="0" hangingPunct="0">
              <a:lnSpc>
                <a:spcPct val="110000"/>
              </a:lnSpc>
              <a:spcBef>
                <a:spcPts val="0"/>
              </a:spcBef>
              <a:spcAft>
                <a:spcPts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j-lt"/>
                <a:ea typeface="+mn-ea"/>
                <a:cs typeface="+mn-cs"/>
              </a:rPr>
              <a:t> Definition of each public stakeholder obligations and responsibilities</a:t>
            </a:r>
            <a:endParaRPr kumimoji="0" lang="en-GB" sz="1400" b="0" i="0" u="none" strike="noStrike" kern="0" cap="none" spc="0" normalizeH="0" baseline="0" noProof="0" dirty="0" smtClean="0">
              <a:ln>
                <a:noFill/>
              </a:ln>
              <a:solidFill>
                <a:schemeClr val="tx1"/>
              </a:solidFill>
              <a:effectLst/>
              <a:uLnTx/>
              <a:uFillTx/>
              <a:latin typeface="+mj-lt"/>
              <a:ea typeface="+mn-ea"/>
              <a:cs typeface="+mn-cs"/>
            </a:endParaRPr>
          </a:p>
          <a:p>
            <a:pPr marL="457200" marR="0" lvl="0" indent="0" algn="l" defTabSz="914400" rtl="0" eaLnBrk="0" fontAlgn="base" latinLnBrk="0" hangingPunct="0">
              <a:lnSpc>
                <a:spcPct val="110000"/>
              </a:lnSpc>
              <a:spcBef>
                <a:spcPts val="0"/>
              </a:spcBef>
              <a:spcAft>
                <a:spcPts val="120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j-lt"/>
                <a:ea typeface="+mn-ea"/>
                <a:cs typeface="+mn-cs"/>
              </a:rPr>
              <a:t> Ensuring the compliance of national regulation with the EU RE rules</a:t>
            </a:r>
            <a:endParaRPr kumimoji="0" lang="en-GB" sz="1400" b="0" i="0" u="none" strike="noStrike" kern="0" cap="none" spc="0" normalizeH="0" baseline="0" noProof="0" dirty="0" smtClean="0">
              <a:ln>
                <a:noFill/>
              </a:ln>
              <a:solidFill>
                <a:schemeClr val="tx1"/>
              </a:solidFill>
              <a:effectLst/>
              <a:uLnTx/>
              <a:uFillTx/>
              <a:latin typeface="+mj-lt"/>
              <a:ea typeface="+mn-ea"/>
              <a:cs typeface="+mn-cs"/>
            </a:endParaRPr>
          </a:p>
          <a:p>
            <a:pPr marL="227013" marR="0" lvl="0" indent="-227013" algn="l" defTabSz="914400" rtl="0" eaLnBrk="0" fontAlgn="base" latinLnBrk="0" hangingPunct="0">
              <a:lnSpc>
                <a:spcPct val="115000"/>
              </a:lnSpc>
              <a:spcBef>
                <a:spcPct val="20000"/>
              </a:spcBef>
              <a:spcAft>
                <a:spcPct val="0"/>
              </a:spcAft>
              <a:buClr>
                <a:srgbClr val="00783C"/>
              </a:buClr>
              <a:buSzTx/>
              <a:buFontTx/>
              <a:buNone/>
              <a:tabLst/>
              <a:defRPr/>
            </a:pPr>
            <a:r>
              <a:rPr kumimoji="0" lang="en-US" sz="1400" i="0" u="sng" strike="noStrike" kern="0" cap="none" spc="0" normalizeH="0" baseline="0" noProof="0" dirty="0" smtClean="0">
                <a:ln>
                  <a:noFill/>
                </a:ln>
                <a:solidFill>
                  <a:schemeClr val="tx1"/>
                </a:solidFill>
                <a:effectLst/>
                <a:uLnTx/>
                <a:uFillTx/>
                <a:latin typeface="+mn-lt"/>
                <a:ea typeface="+mn-ea"/>
                <a:cs typeface="+mn-cs"/>
              </a:rPr>
              <a:t>Key achievements:</a:t>
            </a:r>
          </a:p>
          <a:p>
            <a:pPr marL="457200" marR="0" lvl="0" indent="0" algn="l" defTabSz="914400" rtl="0" eaLnBrk="0" fontAlgn="base" latinLnBrk="0" hangingPunct="0">
              <a:lnSpc>
                <a:spcPct val="110000"/>
              </a:lnSpc>
              <a:spcBef>
                <a:spcPts val="0"/>
              </a:spcBef>
              <a:spcAft>
                <a:spcPts val="0"/>
              </a:spcAft>
              <a:buClrTx/>
              <a:buSzTx/>
              <a:buFontTx/>
              <a:buChar char="•"/>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 Created link between </a:t>
            </a:r>
            <a:r>
              <a:rPr kumimoji="0" lang="en-GB" sz="1400" b="0" i="0" u="none" strike="noStrike" kern="0" cap="none" spc="0" normalizeH="0" baseline="0" noProof="0" dirty="0" err="1" smtClean="0">
                <a:ln>
                  <a:noFill/>
                </a:ln>
                <a:solidFill>
                  <a:schemeClr val="tx1"/>
                </a:solidFill>
                <a:effectLst/>
                <a:uLnTx/>
                <a:uFillTx/>
                <a:latin typeface="+mn-lt"/>
                <a:ea typeface="+mn-ea"/>
                <a:cs typeface="+mn-cs"/>
              </a:rPr>
              <a:t>REL</a:t>
            </a:r>
            <a:r>
              <a:rPr kumimoji="0" lang="en-GB" sz="1400" b="0" i="0" u="none" strike="noStrike" kern="0" cap="none" spc="0" normalizeH="0" baseline="0" noProof="0" dirty="0" smtClean="0">
                <a:ln>
                  <a:noFill/>
                </a:ln>
                <a:solidFill>
                  <a:schemeClr val="tx1"/>
                </a:solidFill>
                <a:effectLst/>
                <a:uLnTx/>
                <a:uFillTx/>
                <a:latin typeface="+mn-lt"/>
                <a:ea typeface="+mn-ea"/>
                <a:cs typeface="+mn-cs"/>
              </a:rPr>
              <a:t> and other strategic documents (RE National Action Plan, etc.)</a:t>
            </a:r>
          </a:p>
          <a:p>
            <a:pPr marL="457200" marR="0" lvl="0" indent="0" algn="l" defTabSz="914400" rtl="0" eaLnBrk="0" fontAlgn="base" latinLnBrk="0" hangingPunct="0">
              <a:lnSpc>
                <a:spcPct val="110000"/>
              </a:lnSpc>
              <a:spcBef>
                <a:spcPts val="0"/>
              </a:spcBef>
              <a:spcAft>
                <a:spcPts val="0"/>
              </a:spcAft>
              <a:buClrTx/>
              <a:buSzTx/>
              <a:buFontTx/>
              <a:buChar char="•"/>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 Established controlling mechanism that will provide different incentives for different RE producers</a:t>
            </a:r>
          </a:p>
          <a:p>
            <a:pPr marL="457200" marR="0" lvl="0" indent="0" algn="l" defTabSz="914400" rtl="0" eaLnBrk="0" fontAlgn="base" latinLnBrk="0" hangingPunct="0">
              <a:lnSpc>
                <a:spcPct val="110000"/>
              </a:lnSpc>
              <a:spcBef>
                <a:spcPts val="0"/>
              </a:spcBef>
              <a:spcAft>
                <a:spcPts val="0"/>
              </a:spcAft>
              <a:buClrTx/>
              <a:buSzTx/>
              <a:buFontTx/>
              <a:buChar char="•"/>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 Defined incentive mechanisms (feed-in tariff)</a:t>
            </a:r>
          </a:p>
          <a:p>
            <a:pPr marL="457200" marR="0" lvl="0" indent="0" algn="l" defTabSz="914400" rtl="0" eaLnBrk="0" fontAlgn="base" latinLnBrk="0" hangingPunct="0">
              <a:lnSpc>
                <a:spcPct val="110000"/>
              </a:lnSpc>
              <a:spcBef>
                <a:spcPts val="0"/>
              </a:spcBef>
              <a:spcAft>
                <a:spcPts val="0"/>
              </a:spcAft>
              <a:buClrTx/>
              <a:buSzTx/>
              <a:buFontTx/>
              <a:buChar char="•"/>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 </a:t>
            </a:r>
            <a:r>
              <a:rPr kumimoji="0" lang="en-US" sz="1400" b="0" i="0" u="none" strike="noStrike" kern="0" cap="none" spc="0" normalizeH="0" baseline="0" noProof="0" dirty="0" smtClean="0">
                <a:ln>
                  <a:noFill/>
                </a:ln>
                <a:solidFill>
                  <a:schemeClr val="tx1"/>
                </a:solidFill>
                <a:effectLst/>
                <a:uLnTx/>
                <a:uFillTx/>
                <a:latin typeface="+mn-lt"/>
                <a:ea typeface="+mn-ea"/>
                <a:cs typeface="+mn-cs"/>
              </a:rPr>
              <a:t>Introduced RE Fund to support RE project development</a:t>
            </a:r>
            <a:endParaRPr kumimoji="0" lang="en-GB" sz="14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0" algn="l" defTabSz="914400" rtl="0" eaLnBrk="0" fontAlgn="base" latinLnBrk="0" hangingPunct="0">
              <a:lnSpc>
                <a:spcPct val="110000"/>
              </a:lnSpc>
              <a:spcBef>
                <a:spcPts val="0"/>
              </a:spcBef>
              <a:spcAft>
                <a:spcPts val="0"/>
              </a:spcAft>
              <a:buClrTx/>
              <a:buSzTx/>
              <a:buFontTx/>
              <a:buChar char="•"/>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 Introduced Grid System Quality Assessment</a:t>
            </a:r>
          </a:p>
          <a:p>
            <a:pPr marL="457200" marR="0" lvl="0" indent="0" algn="l" defTabSz="914400" rtl="0" eaLnBrk="0" fontAlgn="base" latinLnBrk="0" hangingPunct="0">
              <a:lnSpc>
                <a:spcPct val="110000"/>
              </a:lnSpc>
              <a:spcBef>
                <a:spcPts val="0"/>
              </a:spcBef>
              <a:spcAft>
                <a:spcPts val="0"/>
              </a:spcAft>
              <a:buClrTx/>
              <a:buSzTx/>
              <a:buFontTx/>
              <a:buChar char="•"/>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 Introduced obligation of grid connection and energy off-take</a:t>
            </a:r>
          </a:p>
          <a:p>
            <a:pPr marL="457200" marR="0" lvl="0" indent="0" algn="l" defTabSz="914400" rtl="0" eaLnBrk="0" fontAlgn="base" latinLnBrk="0" hangingPunct="0">
              <a:lnSpc>
                <a:spcPct val="110000"/>
              </a:lnSpc>
              <a:spcBef>
                <a:spcPts val="0"/>
              </a:spcBef>
              <a:spcAft>
                <a:spcPts val="0"/>
              </a:spcAft>
              <a:buClrTx/>
              <a:buSzTx/>
              <a:buFontTx/>
              <a:buChar char="•"/>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 Prepared list of secondary legislation required</a:t>
            </a: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15000"/>
              </a:lnSpc>
              <a:spcBef>
                <a:spcPct val="20000"/>
              </a:spcBef>
              <a:spcAft>
                <a:spcPct val="0"/>
              </a:spcAft>
              <a:buClr>
                <a:srgbClr val="00783C"/>
              </a:buClr>
              <a:buSzTx/>
              <a:buFontTx/>
              <a:buNone/>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Line 18"/>
          <p:cNvSpPr>
            <a:spLocks noChangeShapeType="1"/>
          </p:cNvSpPr>
          <p:nvPr>
            <p:custDataLst>
              <p:tags r:id="rId4"/>
            </p:custDataLst>
          </p:nvPr>
        </p:nvSpPr>
        <p:spPr bwMode="gray">
          <a:xfrm>
            <a:off x="513903" y="2310842"/>
            <a:ext cx="6629400" cy="0"/>
          </a:xfrm>
          <a:prstGeom prst="line">
            <a:avLst/>
          </a:prstGeom>
          <a:noFill/>
          <a:ln w="9525">
            <a:solidFill>
              <a:srgbClr val="014C6D"/>
            </a:solidFill>
            <a:round/>
            <a:headEnd/>
            <a:tailEnd/>
          </a:ln>
        </p:spPr>
        <p:txBody>
          <a:bodyPr/>
          <a:lstStyle/>
          <a:p>
            <a:pPr fontAlgn="base">
              <a:spcBef>
                <a:spcPct val="0"/>
              </a:spcBef>
              <a:spcAft>
                <a:spcPct val="0"/>
              </a:spcAft>
            </a:pPr>
            <a:endParaRPr lang="en-US" sz="1300" dirty="0">
              <a:solidFill>
                <a:srgbClr val="000000"/>
              </a:solidFill>
              <a:cs typeface="Times New Roman" pitchFamily="-111"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 slides</a:t>
            </a:r>
            <a:endParaRPr lang="en-US" dirty="0"/>
          </a:p>
        </p:txBody>
      </p:sp>
      <p:sp>
        <p:nvSpPr>
          <p:cNvPr id="4" name="Slide Number Placeholder 3"/>
          <p:cNvSpPr>
            <a:spLocks noGrp="1"/>
          </p:cNvSpPr>
          <p:nvPr>
            <p:ph type="sldNum" sz="quarter" idx="12"/>
          </p:nvPr>
        </p:nvSpPr>
        <p:spPr/>
        <p:txBody>
          <a:bodyPr/>
          <a:lstStyle/>
          <a:p>
            <a:pPr>
              <a:defRPr/>
            </a:pPr>
            <a:fld id="{F25EFFAD-DE27-4DF5-B939-EE5AE9859D58}"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1145721"/>
            <a:ext cx="9144000" cy="756745"/>
          </a:xfrm>
          <a:prstGeom prst="rect">
            <a:avLst/>
          </a:prstGeom>
          <a:solidFill>
            <a:srgbClr val="66FFCC">
              <a:alpha val="6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111" charset="0"/>
              <a:ea typeface="Times New Roman" pitchFamily="-111" charset="0"/>
              <a:cs typeface="Times New Roman" pitchFamily="-111" charset="0"/>
            </a:endParaRPr>
          </a:p>
        </p:txBody>
      </p:sp>
      <p:sp>
        <p:nvSpPr>
          <p:cNvPr id="12" name="Freeform 11"/>
          <p:cNvSpPr/>
          <p:nvPr/>
        </p:nvSpPr>
        <p:spPr>
          <a:xfrm>
            <a:off x="934872" y="4763600"/>
            <a:ext cx="3384881" cy="1121871"/>
          </a:xfrm>
          <a:custGeom>
            <a:avLst/>
            <a:gdLst>
              <a:gd name="connsiteX0" fmla="*/ 0 w 8313821"/>
              <a:gd name="connsiteY0" fmla="*/ 0 h 626062"/>
              <a:gd name="connsiteX1" fmla="*/ 8313821 w 8313821"/>
              <a:gd name="connsiteY1" fmla="*/ 0 h 626062"/>
              <a:gd name="connsiteX2" fmla="*/ 8313821 w 8313821"/>
              <a:gd name="connsiteY2" fmla="*/ 626062 h 626062"/>
              <a:gd name="connsiteX3" fmla="*/ 0 w 8313821"/>
              <a:gd name="connsiteY3" fmla="*/ 626062 h 626062"/>
              <a:gd name="connsiteX4" fmla="*/ 0 w 8313821"/>
              <a:gd name="connsiteY4" fmla="*/ 0 h 62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3821" h="626062">
                <a:moveTo>
                  <a:pt x="0" y="0"/>
                </a:moveTo>
                <a:lnTo>
                  <a:pt x="8313821" y="0"/>
                </a:lnTo>
                <a:lnTo>
                  <a:pt x="8313821" y="626062"/>
                </a:lnTo>
                <a:lnTo>
                  <a:pt x="0" y="626062"/>
                </a:lnTo>
                <a:lnTo>
                  <a:pt x="0" y="0"/>
                </a:lnTo>
                <a:close/>
              </a:path>
            </a:pathLst>
          </a:custGeom>
          <a:noFill/>
          <a:ln>
            <a:solidFill>
              <a:srgbClr val="43808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245" tIns="312420" rIns="645245" bIns="106680" numCol="1" spcCol="1270" anchor="t" anchorCtr="0">
            <a:noAutofit/>
          </a:bodyPr>
          <a:lstStyle/>
          <a:p>
            <a:pPr marL="114300" lvl="1" indent="-114300" defTabSz="666750">
              <a:lnSpc>
                <a:spcPct val="90000"/>
              </a:lnSpc>
              <a:spcBef>
                <a:spcPct val="0"/>
              </a:spcBef>
              <a:spcAft>
                <a:spcPct val="15000"/>
              </a:spcAft>
              <a:buNone/>
            </a:pPr>
            <a:endParaRPr lang="en-US" sz="1400" b="1" dirty="0" smtClean="0">
              <a:latin typeface="Trebuchet MS" pitchFamily="34" charset="0"/>
            </a:endParaRPr>
          </a:p>
        </p:txBody>
      </p:sp>
      <p:sp>
        <p:nvSpPr>
          <p:cNvPr id="2" name="Title 1"/>
          <p:cNvSpPr>
            <a:spLocks noGrp="1"/>
          </p:cNvSpPr>
          <p:nvPr>
            <p:ph type="title"/>
          </p:nvPr>
        </p:nvSpPr>
        <p:spPr>
          <a:xfrm>
            <a:off x="751114" y="214473"/>
            <a:ext cx="7772400" cy="563562"/>
          </a:xfrm>
        </p:spPr>
        <p:txBody>
          <a:bodyPr/>
          <a:lstStyle/>
          <a:p>
            <a:r>
              <a:rPr lang="en-US" sz="3200" dirty="0" smtClean="0"/>
              <a:t>Sustainable Business Advisory</a:t>
            </a:r>
            <a:endParaRPr lang="en-US" sz="3200" dirty="0"/>
          </a:p>
        </p:txBody>
      </p:sp>
      <p:sp>
        <p:nvSpPr>
          <p:cNvPr id="7" name="Rectangle 6"/>
          <p:cNvSpPr/>
          <p:nvPr/>
        </p:nvSpPr>
        <p:spPr bwMode="auto">
          <a:xfrm>
            <a:off x="508038" y="4762887"/>
            <a:ext cx="3433665" cy="198742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111" charset="0"/>
              <a:ea typeface="Times New Roman" pitchFamily="-111" charset="0"/>
              <a:cs typeface="Times New Roman" pitchFamily="-111" charset="0"/>
            </a:endParaRPr>
          </a:p>
        </p:txBody>
      </p:sp>
      <p:sp>
        <p:nvSpPr>
          <p:cNvPr id="10" name="Title 1"/>
          <p:cNvSpPr txBox="1">
            <a:spLocks/>
          </p:cNvSpPr>
          <p:nvPr/>
        </p:nvSpPr>
        <p:spPr bwMode="auto">
          <a:xfrm>
            <a:off x="0" y="1213922"/>
            <a:ext cx="91440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spcBef>
                <a:spcPct val="50000"/>
              </a:spcBef>
            </a:pPr>
            <a:r>
              <a:rPr lang="en-US" sz="2000" i="1" dirty="0" smtClean="0"/>
              <a:t>Working at firm and sector level to develop inclusive, environmentally sustainable, and efficient markets</a:t>
            </a:r>
            <a:endParaRPr lang="en-US" sz="2000" i="1" dirty="0"/>
          </a:p>
        </p:txBody>
      </p:sp>
      <p:sp>
        <p:nvSpPr>
          <p:cNvPr id="13" name="Freeform 12"/>
          <p:cNvSpPr/>
          <p:nvPr/>
        </p:nvSpPr>
        <p:spPr>
          <a:xfrm>
            <a:off x="1245471" y="4639141"/>
            <a:ext cx="2816356" cy="176668"/>
          </a:xfrm>
          <a:custGeom>
            <a:avLst/>
            <a:gdLst>
              <a:gd name="connsiteX0" fmla="*/ 0 w 5819674"/>
              <a:gd name="connsiteY0" fmla="*/ 73801 h 442800"/>
              <a:gd name="connsiteX1" fmla="*/ 21616 w 5819674"/>
              <a:gd name="connsiteY1" fmla="*/ 21616 h 442800"/>
              <a:gd name="connsiteX2" fmla="*/ 73801 w 5819674"/>
              <a:gd name="connsiteY2" fmla="*/ 0 h 442800"/>
              <a:gd name="connsiteX3" fmla="*/ 5745873 w 5819674"/>
              <a:gd name="connsiteY3" fmla="*/ 0 h 442800"/>
              <a:gd name="connsiteX4" fmla="*/ 5798058 w 5819674"/>
              <a:gd name="connsiteY4" fmla="*/ 21616 h 442800"/>
              <a:gd name="connsiteX5" fmla="*/ 5819674 w 5819674"/>
              <a:gd name="connsiteY5" fmla="*/ 73801 h 442800"/>
              <a:gd name="connsiteX6" fmla="*/ 5819674 w 5819674"/>
              <a:gd name="connsiteY6" fmla="*/ 368999 h 442800"/>
              <a:gd name="connsiteX7" fmla="*/ 5798058 w 5819674"/>
              <a:gd name="connsiteY7" fmla="*/ 421184 h 442800"/>
              <a:gd name="connsiteX8" fmla="*/ 5745873 w 5819674"/>
              <a:gd name="connsiteY8" fmla="*/ 442800 h 442800"/>
              <a:gd name="connsiteX9" fmla="*/ 73801 w 5819674"/>
              <a:gd name="connsiteY9" fmla="*/ 442800 h 442800"/>
              <a:gd name="connsiteX10" fmla="*/ 21616 w 5819674"/>
              <a:gd name="connsiteY10" fmla="*/ 421184 h 442800"/>
              <a:gd name="connsiteX11" fmla="*/ 0 w 5819674"/>
              <a:gd name="connsiteY11" fmla="*/ 368999 h 442800"/>
              <a:gd name="connsiteX12" fmla="*/ 0 w 5819674"/>
              <a:gd name="connsiteY12"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9674" h="442800">
                <a:moveTo>
                  <a:pt x="0" y="73801"/>
                </a:moveTo>
                <a:cubicBezTo>
                  <a:pt x="0" y="54228"/>
                  <a:pt x="7775" y="35456"/>
                  <a:pt x="21616" y="21616"/>
                </a:cubicBezTo>
                <a:cubicBezTo>
                  <a:pt x="35456" y="7776"/>
                  <a:pt x="54228" y="0"/>
                  <a:pt x="73801" y="0"/>
                </a:cubicBezTo>
                <a:lnTo>
                  <a:pt x="5745873" y="0"/>
                </a:lnTo>
                <a:cubicBezTo>
                  <a:pt x="5765446" y="0"/>
                  <a:pt x="5784218" y="7775"/>
                  <a:pt x="5798058" y="21616"/>
                </a:cubicBezTo>
                <a:cubicBezTo>
                  <a:pt x="5811898" y="35456"/>
                  <a:pt x="5819674" y="54228"/>
                  <a:pt x="5819674" y="73801"/>
                </a:cubicBezTo>
                <a:lnTo>
                  <a:pt x="5819674" y="368999"/>
                </a:lnTo>
                <a:cubicBezTo>
                  <a:pt x="5819674" y="388572"/>
                  <a:pt x="5811899" y="407344"/>
                  <a:pt x="5798058" y="421184"/>
                </a:cubicBezTo>
                <a:cubicBezTo>
                  <a:pt x="5784218" y="435024"/>
                  <a:pt x="5765446" y="442800"/>
                  <a:pt x="5745873" y="442800"/>
                </a:cubicBezTo>
                <a:lnTo>
                  <a:pt x="73801" y="442800"/>
                </a:lnTo>
                <a:cubicBezTo>
                  <a:pt x="54228" y="442800"/>
                  <a:pt x="35456" y="435025"/>
                  <a:pt x="21616" y="421184"/>
                </a:cubicBezTo>
                <a:cubicBezTo>
                  <a:pt x="7776" y="407344"/>
                  <a:pt x="0" y="388572"/>
                  <a:pt x="0" y="368999"/>
                </a:cubicBezTo>
                <a:lnTo>
                  <a:pt x="0" y="73801"/>
                </a:lnTo>
                <a:close/>
              </a:path>
            </a:pathLst>
          </a:custGeom>
          <a:solidFill>
            <a:srgbClr val="438086"/>
          </a:solidFill>
          <a:ln>
            <a:solidFill>
              <a:srgbClr val="438086"/>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1586" tIns="21616" rIns="241586" bIns="21616" numCol="1" spcCol="1270" anchor="ctr" anchorCtr="0">
            <a:noAutofit/>
          </a:bodyPr>
          <a:lstStyle/>
          <a:p>
            <a:pPr lvl="0" algn="ctr" defTabSz="666750">
              <a:lnSpc>
                <a:spcPct val="90000"/>
              </a:lnSpc>
              <a:spcBef>
                <a:spcPct val="0"/>
              </a:spcBef>
              <a:spcAft>
                <a:spcPct val="35000"/>
              </a:spcAft>
              <a:buNone/>
            </a:pPr>
            <a:r>
              <a:rPr lang="en-US" sz="1200" b="1" dirty="0" smtClean="0">
                <a:latin typeface="Trebuchet MS" pitchFamily="34" charset="0"/>
              </a:rPr>
              <a:t>Global Portfolio </a:t>
            </a:r>
            <a:r>
              <a:rPr lang="en-US" sz="1200" b="1" kern="1200" dirty="0" smtClean="0">
                <a:latin typeface="Trebuchet MS" pitchFamily="34" charset="0"/>
              </a:rPr>
              <a:t>(FY11 Q1)</a:t>
            </a:r>
            <a:endParaRPr lang="en-US" sz="1200" b="1" kern="1200" dirty="0">
              <a:latin typeface="Trebuchet MS" pitchFamily="34" charset="0"/>
            </a:endParaRPr>
          </a:p>
        </p:txBody>
      </p:sp>
      <p:sp>
        <p:nvSpPr>
          <p:cNvPr id="14" name="Freeform 13"/>
          <p:cNvSpPr/>
          <p:nvPr/>
        </p:nvSpPr>
        <p:spPr>
          <a:xfrm>
            <a:off x="4890093" y="4766154"/>
            <a:ext cx="3389279" cy="1130982"/>
          </a:xfrm>
          <a:custGeom>
            <a:avLst/>
            <a:gdLst>
              <a:gd name="connsiteX0" fmla="*/ 0 w 8313821"/>
              <a:gd name="connsiteY0" fmla="*/ 0 h 626062"/>
              <a:gd name="connsiteX1" fmla="*/ 8313821 w 8313821"/>
              <a:gd name="connsiteY1" fmla="*/ 0 h 626062"/>
              <a:gd name="connsiteX2" fmla="*/ 8313821 w 8313821"/>
              <a:gd name="connsiteY2" fmla="*/ 626062 h 626062"/>
              <a:gd name="connsiteX3" fmla="*/ 0 w 8313821"/>
              <a:gd name="connsiteY3" fmla="*/ 626062 h 626062"/>
              <a:gd name="connsiteX4" fmla="*/ 0 w 8313821"/>
              <a:gd name="connsiteY4" fmla="*/ 0 h 62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3821" h="626062">
                <a:moveTo>
                  <a:pt x="0" y="0"/>
                </a:moveTo>
                <a:lnTo>
                  <a:pt x="8313821" y="0"/>
                </a:lnTo>
                <a:lnTo>
                  <a:pt x="8313821" y="626062"/>
                </a:lnTo>
                <a:lnTo>
                  <a:pt x="0" y="626062"/>
                </a:lnTo>
                <a:lnTo>
                  <a:pt x="0" y="0"/>
                </a:lnTo>
                <a:close/>
              </a:path>
            </a:pathLst>
          </a:custGeom>
          <a:ln>
            <a:solidFill>
              <a:srgbClr val="C4652D"/>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245" tIns="312420" rIns="645245" bIns="106680" numCol="1" spcCol="1270" anchor="t" anchorCtr="0">
            <a:noAutofit/>
          </a:bodyPr>
          <a:lstStyle/>
          <a:p>
            <a:pPr marL="114300" lvl="1" indent="-114300" defTabSz="666750">
              <a:lnSpc>
                <a:spcPct val="90000"/>
              </a:lnSpc>
              <a:spcBef>
                <a:spcPct val="0"/>
              </a:spcBef>
              <a:spcAft>
                <a:spcPct val="15000"/>
              </a:spcAft>
            </a:pPr>
            <a:endParaRPr lang="en-US" sz="1200" b="1" dirty="0" smtClean="0">
              <a:latin typeface="Trebuchet MS" pitchFamily="34" charset="0"/>
            </a:endParaRPr>
          </a:p>
        </p:txBody>
      </p:sp>
      <p:sp>
        <p:nvSpPr>
          <p:cNvPr id="15" name="Freeform 14"/>
          <p:cNvSpPr/>
          <p:nvPr/>
        </p:nvSpPr>
        <p:spPr>
          <a:xfrm>
            <a:off x="5143690" y="4634032"/>
            <a:ext cx="2903549" cy="179387"/>
          </a:xfrm>
          <a:custGeom>
            <a:avLst/>
            <a:gdLst>
              <a:gd name="connsiteX0" fmla="*/ 0 w 5819674"/>
              <a:gd name="connsiteY0" fmla="*/ 73801 h 442800"/>
              <a:gd name="connsiteX1" fmla="*/ 21616 w 5819674"/>
              <a:gd name="connsiteY1" fmla="*/ 21616 h 442800"/>
              <a:gd name="connsiteX2" fmla="*/ 73801 w 5819674"/>
              <a:gd name="connsiteY2" fmla="*/ 0 h 442800"/>
              <a:gd name="connsiteX3" fmla="*/ 5745873 w 5819674"/>
              <a:gd name="connsiteY3" fmla="*/ 0 h 442800"/>
              <a:gd name="connsiteX4" fmla="*/ 5798058 w 5819674"/>
              <a:gd name="connsiteY4" fmla="*/ 21616 h 442800"/>
              <a:gd name="connsiteX5" fmla="*/ 5819674 w 5819674"/>
              <a:gd name="connsiteY5" fmla="*/ 73801 h 442800"/>
              <a:gd name="connsiteX6" fmla="*/ 5819674 w 5819674"/>
              <a:gd name="connsiteY6" fmla="*/ 368999 h 442800"/>
              <a:gd name="connsiteX7" fmla="*/ 5798058 w 5819674"/>
              <a:gd name="connsiteY7" fmla="*/ 421184 h 442800"/>
              <a:gd name="connsiteX8" fmla="*/ 5745873 w 5819674"/>
              <a:gd name="connsiteY8" fmla="*/ 442800 h 442800"/>
              <a:gd name="connsiteX9" fmla="*/ 73801 w 5819674"/>
              <a:gd name="connsiteY9" fmla="*/ 442800 h 442800"/>
              <a:gd name="connsiteX10" fmla="*/ 21616 w 5819674"/>
              <a:gd name="connsiteY10" fmla="*/ 421184 h 442800"/>
              <a:gd name="connsiteX11" fmla="*/ 0 w 5819674"/>
              <a:gd name="connsiteY11" fmla="*/ 368999 h 442800"/>
              <a:gd name="connsiteX12" fmla="*/ 0 w 5819674"/>
              <a:gd name="connsiteY12"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9674" h="442800">
                <a:moveTo>
                  <a:pt x="0" y="73801"/>
                </a:moveTo>
                <a:cubicBezTo>
                  <a:pt x="0" y="54228"/>
                  <a:pt x="7775" y="35456"/>
                  <a:pt x="21616" y="21616"/>
                </a:cubicBezTo>
                <a:cubicBezTo>
                  <a:pt x="35456" y="7776"/>
                  <a:pt x="54228" y="0"/>
                  <a:pt x="73801" y="0"/>
                </a:cubicBezTo>
                <a:lnTo>
                  <a:pt x="5745873" y="0"/>
                </a:lnTo>
                <a:cubicBezTo>
                  <a:pt x="5765446" y="0"/>
                  <a:pt x="5784218" y="7775"/>
                  <a:pt x="5798058" y="21616"/>
                </a:cubicBezTo>
                <a:cubicBezTo>
                  <a:pt x="5811898" y="35456"/>
                  <a:pt x="5819674" y="54228"/>
                  <a:pt x="5819674" y="73801"/>
                </a:cubicBezTo>
                <a:lnTo>
                  <a:pt x="5819674" y="368999"/>
                </a:lnTo>
                <a:cubicBezTo>
                  <a:pt x="5819674" y="388572"/>
                  <a:pt x="5811899" y="407344"/>
                  <a:pt x="5798058" y="421184"/>
                </a:cubicBezTo>
                <a:cubicBezTo>
                  <a:pt x="5784218" y="435024"/>
                  <a:pt x="5765446" y="442800"/>
                  <a:pt x="5745873" y="442800"/>
                </a:cubicBezTo>
                <a:lnTo>
                  <a:pt x="73801" y="442800"/>
                </a:lnTo>
                <a:cubicBezTo>
                  <a:pt x="54228" y="442800"/>
                  <a:pt x="35456" y="435025"/>
                  <a:pt x="21616" y="421184"/>
                </a:cubicBezTo>
                <a:cubicBezTo>
                  <a:pt x="7776" y="407344"/>
                  <a:pt x="0" y="388572"/>
                  <a:pt x="0" y="368999"/>
                </a:cubicBezTo>
                <a:lnTo>
                  <a:pt x="0" y="73801"/>
                </a:lnTo>
                <a:close/>
              </a:path>
            </a:pathLst>
          </a:custGeom>
          <a:solidFill>
            <a:srgbClr val="C4652D"/>
          </a:solidFill>
          <a:ln>
            <a:solidFill>
              <a:srgbClr val="C4652D"/>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1586" tIns="21616" rIns="241586" bIns="21616" numCol="1" spcCol="1270" anchor="ctr" anchorCtr="0">
            <a:noAutofit/>
          </a:bodyPr>
          <a:lstStyle/>
          <a:p>
            <a:pPr lvl="0" algn="ctr" defTabSz="666750">
              <a:lnSpc>
                <a:spcPct val="90000"/>
              </a:lnSpc>
              <a:spcBef>
                <a:spcPct val="0"/>
              </a:spcBef>
              <a:spcAft>
                <a:spcPct val="35000"/>
              </a:spcAft>
              <a:buNone/>
            </a:pPr>
            <a:r>
              <a:rPr lang="en-US" sz="1200" b="1" kern="1200" dirty="0" smtClean="0">
                <a:latin typeface="Trebuchet MS" pitchFamily="34" charset="0"/>
              </a:rPr>
              <a:t>SBA Team</a:t>
            </a:r>
            <a:endParaRPr lang="en-US" sz="1200" b="1" kern="1200" dirty="0">
              <a:latin typeface="Trebuchet MS" pitchFamily="34" charset="0"/>
            </a:endParaRPr>
          </a:p>
        </p:txBody>
      </p:sp>
      <p:sp>
        <p:nvSpPr>
          <p:cNvPr id="17" name="TextBox 16"/>
          <p:cNvSpPr txBox="1"/>
          <p:nvPr/>
        </p:nvSpPr>
        <p:spPr>
          <a:xfrm>
            <a:off x="4884032" y="4884982"/>
            <a:ext cx="3392867" cy="1200329"/>
          </a:xfrm>
          <a:prstGeom prst="rect">
            <a:avLst/>
          </a:prstGeom>
          <a:noFill/>
        </p:spPr>
        <p:txBody>
          <a:bodyPr wrap="square" rtlCol="0">
            <a:spAutoFit/>
          </a:bodyPr>
          <a:lstStyle/>
          <a:p>
            <a:pPr>
              <a:spcBef>
                <a:spcPct val="50000"/>
              </a:spcBef>
            </a:pPr>
            <a:r>
              <a:rPr lang="en-US" sz="1200" dirty="0" smtClean="0"/>
              <a:t>227 staff</a:t>
            </a:r>
          </a:p>
          <a:p>
            <a:pPr marL="168275" indent="-168275">
              <a:spcBef>
                <a:spcPct val="50000"/>
              </a:spcBef>
              <a:buFont typeface="Wingdings" pitchFamily="2" charset="2"/>
              <a:buChar char="§"/>
            </a:pPr>
            <a:r>
              <a:rPr lang="en-US" sz="1200" dirty="0" smtClean="0"/>
              <a:t>78% in the field</a:t>
            </a:r>
          </a:p>
          <a:p>
            <a:pPr marL="168275" indent="-168275">
              <a:spcBef>
                <a:spcPct val="50000"/>
              </a:spcBef>
              <a:buFont typeface="Wingdings" pitchFamily="2" charset="2"/>
              <a:buChar char="§"/>
            </a:pPr>
            <a:r>
              <a:rPr lang="en-US" sz="1200" dirty="0" smtClean="0"/>
              <a:t>On the ground in 44 client countries, incl. 25 IDA &amp; 5 FCAS.</a:t>
            </a:r>
          </a:p>
          <a:p>
            <a:endParaRPr lang="en-US" sz="1200" dirty="0">
              <a:latin typeface="+mn-lt"/>
            </a:endParaRPr>
          </a:p>
        </p:txBody>
      </p:sp>
      <p:graphicFrame>
        <p:nvGraphicFramePr>
          <p:cNvPr id="24" name="Diagram 23"/>
          <p:cNvGraphicFramePr/>
          <p:nvPr/>
        </p:nvGraphicFramePr>
        <p:xfrm>
          <a:off x="161925" y="1987594"/>
          <a:ext cx="8991600" cy="2136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TextBox 48"/>
          <p:cNvSpPr txBox="1"/>
          <p:nvPr/>
        </p:nvSpPr>
        <p:spPr>
          <a:xfrm>
            <a:off x="490257" y="2352675"/>
            <a:ext cx="2155014" cy="1246495"/>
          </a:xfrm>
          <a:prstGeom prst="rect">
            <a:avLst/>
          </a:prstGeom>
          <a:noFill/>
        </p:spPr>
        <p:txBody>
          <a:bodyPr wrap="none" rtlCol="0">
            <a:spAutoFit/>
          </a:bodyPr>
          <a:lstStyle/>
          <a:p>
            <a:r>
              <a:rPr lang="en-US" sz="1800" dirty="0" smtClean="0"/>
              <a:t>Transforming Firms</a:t>
            </a:r>
            <a:br>
              <a:rPr lang="en-US" sz="1800" dirty="0" smtClean="0"/>
            </a:br>
            <a:r>
              <a:rPr lang="en-US" sz="1800" dirty="0" smtClean="0"/>
              <a:t>&amp; Sectors</a:t>
            </a:r>
          </a:p>
          <a:p>
            <a:pPr marL="200025" indent="-200025"/>
            <a:r>
              <a:rPr lang="en-US" dirty="0" smtClean="0">
                <a:sym typeface="Wingdings" pitchFamily="2" charset="2"/>
              </a:rPr>
              <a:t> Towards inclusive</a:t>
            </a:r>
            <a:br>
              <a:rPr lang="en-US" dirty="0" smtClean="0">
                <a:sym typeface="Wingdings" pitchFamily="2" charset="2"/>
              </a:rPr>
            </a:br>
            <a:r>
              <a:rPr lang="en-US" dirty="0" smtClean="0">
                <a:sym typeface="Wingdings" pitchFamily="2" charset="2"/>
              </a:rPr>
              <a:t>and environmentally</a:t>
            </a:r>
            <a:br>
              <a:rPr lang="en-US" dirty="0" smtClean="0">
                <a:sym typeface="Wingdings" pitchFamily="2" charset="2"/>
              </a:rPr>
            </a:br>
            <a:r>
              <a:rPr lang="en-US" dirty="0" smtClean="0">
                <a:sym typeface="Wingdings" pitchFamily="2" charset="2"/>
              </a:rPr>
              <a:t>sustainable growth</a:t>
            </a:r>
            <a:endParaRPr lang="en-US" dirty="0"/>
          </a:p>
        </p:txBody>
      </p:sp>
      <p:sp>
        <p:nvSpPr>
          <p:cNvPr id="50" name="TextBox 49"/>
          <p:cNvSpPr txBox="1"/>
          <p:nvPr/>
        </p:nvSpPr>
        <p:spPr>
          <a:xfrm>
            <a:off x="3552825" y="2400300"/>
            <a:ext cx="2164823" cy="1169551"/>
          </a:xfrm>
          <a:prstGeom prst="rect">
            <a:avLst/>
          </a:prstGeom>
          <a:noFill/>
        </p:spPr>
        <p:txBody>
          <a:bodyPr wrap="none" rtlCol="0">
            <a:spAutoFit/>
          </a:bodyPr>
          <a:lstStyle/>
          <a:p>
            <a:r>
              <a:rPr lang="en-US" sz="1800" dirty="0" smtClean="0"/>
              <a:t>Three Focus Areas</a:t>
            </a:r>
          </a:p>
          <a:p>
            <a:pPr>
              <a:buFont typeface="Wingdings"/>
              <a:buChar char="à"/>
            </a:pPr>
            <a:r>
              <a:rPr lang="en-US" dirty="0" smtClean="0">
                <a:sym typeface="Wingdings" pitchFamily="2" charset="2"/>
              </a:rPr>
              <a:t> Climate Change</a:t>
            </a:r>
          </a:p>
          <a:p>
            <a:pPr>
              <a:buFont typeface="Wingdings"/>
              <a:buChar char="à"/>
            </a:pPr>
            <a:r>
              <a:rPr lang="en-US" dirty="0" smtClean="0">
                <a:sym typeface="Wingdings" pitchFamily="2" charset="2"/>
              </a:rPr>
              <a:t> Access to Markets</a:t>
            </a:r>
          </a:p>
          <a:p>
            <a:pPr>
              <a:buFont typeface="Wingdings"/>
              <a:buChar char="à"/>
            </a:pPr>
            <a:r>
              <a:rPr lang="en-US" dirty="0" smtClean="0">
                <a:sym typeface="Wingdings" pitchFamily="2" charset="2"/>
              </a:rPr>
              <a:t> Access to Infrastructure</a:t>
            </a:r>
            <a:br>
              <a:rPr lang="en-US" dirty="0" smtClean="0">
                <a:sym typeface="Wingdings" pitchFamily="2" charset="2"/>
              </a:rPr>
            </a:br>
            <a:r>
              <a:rPr lang="en-US" dirty="0" smtClean="0">
                <a:sym typeface="Wingdings" pitchFamily="2" charset="2"/>
              </a:rPr>
              <a:t>    (clean energy, ICT)</a:t>
            </a:r>
          </a:p>
        </p:txBody>
      </p:sp>
      <p:sp>
        <p:nvSpPr>
          <p:cNvPr id="51" name="TextBox 50"/>
          <p:cNvSpPr txBox="1"/>
          <p:nvPr/>
        </p:nvSpPr>
        <p:spPr>
          <a:xfrm>
            <a:off x="6640045" y="2390775"/>
            <a:ext cx="2136803" cy="1246495"/>
          </a:xfrm>
          <a:prstGeom prst="rect">
            <a:avLst/>
          </a:prstGeom>
          <a:noFill/>
        </p:spPr>
        <p:txBody>
          <a:bodyPr wrap="none" rtlCol="0">
            <a:spAutoFit/>
          </a:bodyPr>
          <a:lstStyle/>
          <a:p>
            <a:r>
              <a:rPr lang="en-US" sz="1800" dirty="0" smtClean="0"/>
              <a:t>Partnering w/IS</a:t>
            </a:r>
            <a:br>
              <a:rPr lang="en-US" sz="1800" dirty="0" smtClean="0"/>
            </a:br>
            <a:r>
              <a:rPr lang="en-US" sz="1800" dirty="0" smtClean="0"/>
              <a:t>in Priority Areas</a:t>
            </a:r>
          </a:p>
          <a:p>
            <a:pPr>
              <a:buFont typeface="Wingdings"/>
              <a:buChar char="à"/>
            </a:pPr>
            <a:r>
              <a:rPr lang="en-US" dirty="0" smtClean="0">
                <a:sym typeface="Wingdings" pitchFamily="2" charset="2"/>
              </a:rPr>
              <a:t> Eg, Agribusiness</a:t>
            </a:r>
          </a:p>
          <a:p>
            <a:pPr>
              <a:buFont typeface="Wingdings"/>
              <a:buChar char="à"/>
            </a:pPr>
            <a:r>
              <a:rPr lang="en-US" dirty="0" smtClean="0">
                <a:sym typeface="Wingdings" pitchFamily="2" charset="2"/>
              </a:rPr>
              <a:t> Eg, Resource efficiency</a:t>
            </a:r>
          </a:p>
          <a:p>
            <a:pPr>
              <a:buFont typeface="Wingdings"/>
              <a:buChar char="à"/>
            </a:pPr>
            <a:r>
              <a:rPr lang="en-US" dirty="0" smtClean="0">
                <a:sym typeface="Wingdings" pitchFamily="2" charset="2"/>
              </a:rPr>
              <a:t> Eg, Infra</a:t>
            </a:r>
          </a:p>
        </p:txBody>
      </p:sp>
      <p:sp>
        <p:nvSpPr>
          <p:cNvPr id="20" name="TextBox 19"/>
          <p:cNvSpPr txBox="1"/>
          <p:nvPr/>
        </p:nvSpPr>
        <p:spPr>
          <a:xfrm>
            <a:off x="1003437" y="4831446"/>
            <a:ext cx="3474297" cy="1107996"/>
          </a:xfrm>
          <a:prstGeom prst="rect">
            <a:avLst/>
          </a:prstGeom>
          <a:noFill/>
        </p:spPr>
        <p:txBody>
          <a:bodyPr wrap="square" rtlCol="0">
            <a:spAutoFit/>
          </a:bodyPr>
          <a:lstStyle/>
          <a:p>
            <a:pPr>
              <a:spcBef>
                <a:spcPct val="50000"/>
              </a:spcBef>
            </a:pPr>
            <a:r>
              <a:rPr lang="en-US" sz="1200" dirty="0" smtClean="0"/>
              <a:t>252 projects valued at $260m</a:t>
            </a:r>
          </a:p>
          <a:p>
            <a:pPr marL="233363" indent="-233363">
              <a:spcBef>
                <a:spcPct val="50000"/>
              </a:spcBef>
              <a:buFont typeface="Wingdings" pitchFamily="2" charset="2"/>
              <a:buChar char="§"/>
            </a:pPr>
            <a:r>
              <a:rPr lang="en-US" sz="1200" dirty="0" smtClean="0"/>
              <a:t>43% in IDA </a:t>
            </a:r>
          </a:p>
          <a:p>
            <a:pPr marL="233363" indent="-233363">
              <a:spcBef>
                <a:spcPct val="50000"/>
              </a:spcBef>
              <a:buFont typeface="Wingdings" pitchFamily="2" charset="2"/>
              <a:buChar char="§"/>
            </a:pPr>
            <a:r>
              <a:rPr lang="en-US" sz="1200" dirty="0" smtClean="0"/>
              <a:t>9% in FCAS</a:t>
            </a:r>
          </a:p>
          <a:p>
            <a:pPr marL="233363" indent="-233363">
              <a:spcBef>
                <a:spcPct val="50000"/>
              </a:spcBef>
              <a:buFont typeface="Wingdings" pitchFamily="2" charset="2"/>
              <a:buChar char="§"/>
            </a:pPr>
            <a:r>
              <a:rPr lang="en-US" sz="1200" dirty="0" smtClean="0"/>
              <a:t>19% climate change related</a:t>
            </a:r>
          </a:p>
        </p:txBody>
      </p:sp>
      <p:sp>
        <p:nvSpPr>
          <p:cNvPr id="19" name="Slide Number Placeholder 3"/>
          <p:cNvSpPr>
            <a:spLocks noGrp="1"/>
          </p:cNvSpPr>
          <p:nvPr>
            <p:ph type="sldNum" sz="quarter" idx="12"/>
          </p:nvPr>
        </p:nvSpPr>
        <p:spPr>
          <a:xfrm>
            <a:off x="3632200" y="6435725"/>
            <a:ext cx="1884363" cy="279400"/>
          </a:xfrm>
        </p:spPr>
        <p:txBody>
          <a:bodyPr/>
          <a:lstStyle/>
          <a:p>
            <a:pPr>
              <a:defRPr/>
            </a:pPr>
            <a:fld id="{8CD079F0-CA9F-B640-8E87-DAB80C0163A1}" type="slidenum">
              <a:rPr lang="en-US" smtClean="0"/>
              <a:pPr>
                <a:defRPr/>
              </a:pPr>
              <a:t>12</a:t>
            </a:fld>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4294967295"/>
          </p:nvPr>
        </p:nvSpPr>
        <p:spPr>
          <a:xfrm>
            <a:off x="6022975" y="6248400"/>
            <a:ext cx="2878138" cy="457200"/>
          </a:xfrm>
          <a:prstGeom prst="rect">
            <a:avLst/>
          </a:prstGeom>
          <a:noFill/>
        </p:spPr>
        <p:txBody>
          <a:bodyPr/>
          <a:lstStyle/>
          <a:p>
            <a:fld id="{AC581F05-18D5-4EF5-B704-EDD8D1136285}" type="slidenum">
              <a:rPr lang="en-US" smtClean="0">
                <a:solidFill>
                  <a:srgbClr val="FFFFFF"/>
                </a:solidFill>
              </a:rPr>
              <a:pPr/>
              <a:t>13</a:t>
            </a:fld>
            <a:endParaRPr lang="en-US" smtClean="0">
              <a:solidFill>
                <a:srgbClr val="FFFFFF"/>
              </a:solidFill>
            </a:endParaRPr>
          </a:p>
        </p:txBody>
      </p:sp>
      <p:sp>
        <p:nvSpPr>
          <p:cNvPr id="1028" name="Text Box 4"/>
          <p:cNvSpPr txBox="1">
            <a:spLocks noChangeArrowheads="1"/>
          </p:cNvSpPr>
          <p:nvPr/>
        </p:nvSpPr>
        <p:spPr bwMode="auto">
          <a:xfrm>
            <a:off x="4876800" y="1371600"/>
            <a:ext cx="3505200" cy="366713"/>
          </a:xfrm>
          <a:prstGeom prst="rect">
            <a:avLst/>
          </a:prstGeom>
          <a:solidFill>
            <a:srgbClr val="6B844A"/>
          </a:solidFill>
          <a:ln w="9525">
            <a:noFill/>
            <a:miter lim="800000"/>
            <a:headEnd/>
            <a:tailEnd/>
          </a:ln>
        </p:spPr>
        <p:txBody>
          <a:bodyPr wrap="square">
            <a:spAutoFit/>
          </a:bodyPr>
          <a:lstStyle/>
          <a:p>
            <a:pPr>
              <a:spcBef>
                <a:spcPct val="0"/>
              </a:spcBef>
              <a:buFontTx/>
              <a:buNone/>
            </a:pPr>
            <a:r>
              <a:rPr lang="en-US" sz="1800" dirty="0">
                <a:solidFill>
                  <a:srgbClr val="FFFFFF"/>
                </a:solidFill>
                <a:cs typeface="Arial" charset="0"/>
              </a:rPr>
              <a:t>IFC FY10 Highlights</a:t>
            </a:r>
          </a:p>
        </p:txBody>
      </p:sp>
      <p:sp>
        <p:nvSpPr>
          <p:cNvPr id="1029" name="Rectangle 2"/>
          <p:cNvSpPr>
            <a:spLocks noGrp="1" noChangeArrowheads="1"/>
          </p:cNvSpPr>
          <p:nvPr>
            <p:ph type="title" idx="4294967295"/>
          </p:nvPr>
        </p:nvSpPr>
        <p:spPr>
          <a:xfrm>
            <a:off x="304800" y="431796"/>
            <a:ext cx="8345488" cy="563563"/>
          </a:xfrm>
        </p:spPr>
        <p:txBody>
          <a:bodyPr>
            <a:noAutofit/>
          </a:bodyPr>
          <a:lstStyle/>
          <a:p>
            <a:pPr defTabSz="168275">
              <a:defRPr/>
            </a:pPr>
            <a:r>
              <a:rPr lang="en-US" sz="3600" dirty="0" smtClean="0">
                <a:solidFill>
                  <a:schemeClr val="accent6">
                    <a:lumMod val="50000"/>
                  </a:schemeClr>
                </a:solidFill>
              </a:rPr>
              <a:t>IFC – investing in Emerging Markets since 1956</a:t>
            </a:r>
          </a:p>
        </p:txBody>
      </p:sp>
      <p:sp>
        <p:nvSpPr>
          <p:cNvPr id="1030" name="Rectangle 3"/>
          <p:cNvSpPr>
            <a:spLocks noGrp="1" noChangeArrowheads="1"/>
          </p:cNvSpPr>
          <p:nvPr>
            <p:ph type="body" idx="4294967295"/>
          </p:nvPr>
        </p:nvSpPr>
        <p:spPr>
          <a:xfrm>
            <a:off x="331788" y="1350962"/>
            <a:ext cx="3748087" cy="5126037"/>
          </a:xfrm>
        </p:spPr>
        <p:txBody>
          <a:bodyPr>
            <a:normAutofit lnSpcReduction="10000"/>
          </a:bodyPr>
          <a:lstStyle/>
          <a:p>
            <a:pPr>
              <a:lnSpc>
                <a:spcPct val="100000"/>
              </a:lnSpc>
              <a:spcBef>
                <a:spcPct val="0"/>
              </a:spcBef>
              <a:buFont typeface="Wingdings" pitchFamily="2" charset="2"/>
              <a:buChar char="ü"/>
            </a:pPr>
            <a:r>
              <a:rPr lang="en-US" sz="1400" b="1" dirty="0" smtClean="0">
                <a:solidFill>
                  <a:schemeClr val="tx1"/>
                </a:solidFill>
              </a:rPr>
              <a:t>Largest multilateral source of loan/equity financing for the emerging markets private sector</a:t>
            </a:r>
          </a:p>
          <a:p>
            <a:pPr>
              <a:lnSpc>
                <a:spcPct val="100000"/>
              </a:lnSpc>
              <a:spcBef>
                <a:spcPct val="0"/>
              </a:spcBef>
              <a:buFont typeface="Wingdings" pitchFamily="2" charset="2"/>
              <a:buChar char="ü"/>
            </a:pPr>
            <a:endParaRPr lang="en-US" sz="1400" b="1" dirty="0" smtClean="0">
              <a:solidFill>
                <a:schemeClr val="tx1"/>
              </a:solidFill>
            </a:endParaRPr>
          </a:p>
          <a:p>
            <a:pPr>
              <a:lnSpc>
                <a:spcPct val="100000"/>
              </a:lnSpc>
              <a:spcBef>
                <a:spcPct val="0"/>
              </a:spcBef>
              <a:buFont typeface="Wingdings" pitchFamily="2" charset="2"/>
              <a:buChar char="ü"/>
            </a:pPr>
            <a:r>
              <a:rPr lang="en-US" sz="1400" b="1" dirty="0" smtClean="0">
                <a:solidFill>
                  <a:schemeClr val="tx1"/>
                </a:solidFill>
              </a:rPr>
              <a:t>Founded in 1956 with 182 member countries</a:t>
            </a:r>
          </a:p>
          <a:p>
            <a:pPr>
              <a:lnSpc>
                <a:spcPct val="100000"/>
              </a:lnSpc>
              <a:spcBef>
                <a:spcPct val="0"/>
              </a:spcBef>
              <a:buFont typeface="Wingdings" pitchFamily="2" charset="2"/>
              <a:buChar char="ü"/>
            </a:pPr>
            <a:endParaRPr lang="en-US" sz="1400" b="1" dirty="0" smtClean="0">
              <a:solidFill>
                <a:schemeClr val="tx1"/>
              </a:solidFill>
            </a:endParaRPr>
          </a:p>
          <a:p>
            <a:pPr>
              <a:lnSpc>
                <a:spcPct val="100000"/>
              </a:lnSpc>
              <a:spcBef>
                <a:spcPct val="0"/>
              </a:spcBef>
              <a:buFont typeface="Wingdings" pitchFamily="2" charset="2"/>
              <a:buChar char="ü"/>
            </a:pPr>
            <a:r>
              <a:rPr lang="en-US" sz="1400" b="1" dirty="0" smtClean="0">
                <a:solidFill>
                  <a:schemeClr val="tx1"/>
                </a:solidFill>
              </a:rPr>
              <a:t>AAA rated by S&amp;P and Moody’s</a:t>
            </a:r>
          </a:p>
          <a:p>
            <a:pPr>
              <a:lnSpc>
                <a:spcPct val="100000"/>
              </a:lnSpc>
              <a:spcBef>
                <a:spcPct val="0"/>
              </a:spcBef>
              <a:buFont typeface="Wingdings" pitchFamily="2" charset="2"/>
              <a:buChar char="ü"/>
            </a:pPr>
            <a:endParaRPr lang="en-US" sz="1400" b="1" dirty="0" smtClean="0">
              <a:solidFill>
                <a:schemeClr val="tx1"/>
              </a:solidFill>
            </a:endParaRPr>
          </a:p>
          <a:p>
            <a:pPr>
              <a:lnSpc>
                <a:spcPct val="100000"/>
              </a:lnSpc>
              <a:spcBef>
                <a:spcPct val="0"/>
              </a:spcBef>
              <a:buFont typeface="Wingdings" pitchFamily="2" charset="2"/>
              <a:buChar char="ü"/>
            </a:pPr>
            <a:r>
              <a:rPr lang="en-US" sz="1400" b="1" dirty="0" smtClean="0">
                <a:solidFill>
                  <a:schemeClr val="tx1"/>
                </a:solidFill>
              </a:rPr>
              <a:t>Equity, quasi-equity, loans, risk management and local currency products</a:t>
            </a:r>
          </a:p>
          <a:p>
            <a:pPr>
              <a:lnSpc>
                <a:spcPct val="100000"/>
              </a:lnSpc>
              <a:spcBef>
                <a:spcPct val="0"/>
              </a:spcBef>
              <a:buFont typeface="Wingdings" pitchFamily="2" charset="2"/>
              <a:buChar char="ü"/>
            </a:pPr>
            <a:endParaRPr lang="en-US" sz="1400" b="1" dirty="0" smtClean="0">
              <a:solidFill>
                <a:schemeClr val="tx1"/>
              </a:solidFill>
            </a:endParaRPr>
          </a:p>
          <a:p>
            <a:pPr>
              <a:lnSpc>
                <a:spcPct val="100000"/>
              </a:lnSpc>
              <a:spcBef>
                <a:spcPct val="0"/>
              </a:spcBef>
              <a:buFont typeface="Wingdings" pitchFamily="2" charset="2"/>
              <a:buChar char="ü"/>
            </a:pPr>
            <a:r>
              <a:rPr lang="en-US" sz="1400" b="1" dirty="0" smtClean="0">
                <a:solidFill>
                  <a:schemeClr val="tx1"/>
                </a:solidFill>
              </a:rPr>
              <a:t>Takes market risk with no sovereign guarantees</a:t>
            </a:r>
          </a:p>
          <a:p>
            <a:pPr>
              <a:lnSpc>
                <a:spcPct val="100000"/>
              </a:lnSpc>
              <a:spcBef>
                <a:spcPct val="0"/>
              </a:spcBef>
              <a:buFont typeface="Wingdings" pitchFamily="2" charset="2"/>
              <a:buChar char="ü"/>
            </a:pPr>
            <a:endParaRPr lang="en-US" sz="1400" b="1" dirty="0" smtClean="0">
              <a:solidFill>
                <a:schemeClr val="tx1"/>
              </a:solidFill>
            </a:endParaRPr>
          </a:p>
          <a:p>
            <a:pPr>
              <a:lnSpc>
                <a:spcPct val="100000"/>
              </a:lnSpc>
              <a:spcBef>
                <a:spcPct val="0"/>
              </a:spcBef>
              <a:buFont typeface="Wingdings" pitchFamily="2" charset="2"/>
              <a:buChar char="ü"/>
            </a:pPr>
            <a:r>
              <a:rPr lang="en-US" sz="1400" b="1" dirty="0" smtClean="0">
                <a:solidFill>
                  <a:schemeClr val="tx1"/>
                </a:solidFill>
              </a:rPr>
              <a:t>Promoter of environmental, social, and corporate governance standards</a:t>
            </a:r>
          </a:p>
          <a:p>
            <a:pPr>
              <a:lnSpc>
                <a:spcPct val="100000"/>
              </a:lnSpc>
              <a:spcBef>
                <a:spcPct val="0"/>
              </a:spcBef>
              <a:buFont typeface="Wingdings" pitchFamily="2" charset="2"/>
              <a:buChar char="ü"/>
            </a:pPr>
            <a:endParaRPr lang="en-US" sz="1400" b="1" dirty="0" smtClean="0">
              <a:solidFill>
                <a:schemeClr val="tx1"/>
              </a:solidFill>
            </a:endParaRPr>
          </a:p>
          <a:p>
            <a:pPr>
              <a:lnSpc>
                <a:spcPct val="100000"/>
              </a:lnSpc>
              <a:spcBef>
                <a:spcPct val="0"/>
              </a:spcBef>
              <a:buFont typeface="Wingdings" pitchFamily="2" charset="2"/>
              <a:buChar char="ü"/>
            </a:pPr>
            <a:r>
              <a:rPr lang="en-US" sz="1400" b="1" dirty="0" smtClean="0">
                <a:solidFill>
                  <a:schemeClr val="tx1"/>
                </a:solidFill>
              </a:rPr>
              <a:t>Resources and know-how of a global development bank + flexibility of a merchant bank</a:t>
            </a:r>
          </a:p>
          <a:p>
            <a:pPr>
              <a:lnSpc>
                <a:spcPct val="100000"/>
              </a:lnSpc>
              <a:spcBef>
                <a:spcPct val="0"/>
              </a:spcBef>
              <a:buFont typeface="Wingdings" pitchFamily="2" charset="2"/>
              <a:buChar char="ü"/>
            </a:pPr>
            <a:endParaRPr lang="en-US" sz="1400" b="1" dirty="0" smtClean="0">
              <a:solidFill>
                <a:schemeClr val="tx1"/>
              </a:solidFill>
            </a:endParaRPr>
          </a:p>
          <a:p>
            <a:pPr>
              <a:lnSpc>
                <a:spcPct val="100000"/>
              </a:lnSpc>
              <a:spcBef>
                <a:spcPct val="0"/>
              </a:spcBef>
              <a:buFont typeface="Wingdings" pitchFamily="2" charset="2"/>
              <a:buChar char="ü"/>
            </a:pPr>
            <a:r>
              <a:rPr lang="en-US" sz="1400" b="1" dirty="0" smtClean="0">
                <a:solidFill>
                  <a:schemeClr val="tx1"/>
                </a:solidFill>
              </a:rPr>
              <a:t>Holds equity in over 800 companies worldwide</a:t>
            </a:r>
          </a:p>
          <a:p>
            <a:pPr>
              <a:lnSpc>
                <a:spcPct val="100000"/>
              </a:lnSpc>
              <a:spcBef>
                <a:spcPct val="0"/>
              </a:spcBef>
              <a:buFontTx/>
              <a:buNone/>
            </a:pPr>
            <a:endParaRPr lang="en-US" sz="1400" dirty="0" smtClean="0">
              <a:solidFill>
                <a:schemeClr val="tx1"/>
              </a:solidFill>
            </a:endParaRPr>
          </a:p>
          <a:p>
            <a:pPr>
              <a:spcBef>
                <a:spcPct val="50000"/>
              </a:spcBef>
            </a:pPr>
            <a:endParaRPr lang="en-US" dirty="0" smtClean="0"/>
          </a:p>
        </p:txBody>
      </p:sp>
      <p:sp>
        <p:nvSpPr>
          <p:cNvPr id="1031" name="Text Box 5">
            <a:hlinkHover r:id="" action="ppaction://hlinkshowjump?jump=nextslide"/>
          </p:cNvPr>
          <p:cNvSpPr txBox="1">
            <a:spLocks noChangeArrowheads="1"/>
          </p:cNvSpPr>
          <p:nvPr/>
        </p:nvSpPr>
        <p:spPr bwMode="auto">
          <a:xfrm>
            <a:off x="4876800" y="1828800"/>
            <a:ext cx="3505200" cy="2031325"/>
          </a:xfrm>
          <a:prstGeom prst="rect">
            <a:avLst/>
          </a:prstGeom>
          <a:solidFill>
            <a:srgbClr val="125441"/>
          </a:solidFill>
          <a:ln w="9525">
            <a:noFill/>
            <a:miter lim="800000"/>
            <a:headEnd/>
            <a:tailEnd/>
          </a:ln>
        </p:spPr>
        <p:txBody>
          <a:bodyPr wrap="square">
            <a:spAutoFit/>
          </a:bodyPr>
          <a:lstStyle/>
          <a:p>
            <a:pPr>
              <a:spcBef>
                <a:spcPct val="0"/>
              </a:spcBef>
              <a:buFontTx/>
              <a:buNone/>
            </a:pPr>
            <a:r>
              <a:rPr lang="en-US" sz="1800" dirty="0" smtClean="0">
                <a:solidFill>
                  <a:srgbClr val="FFFFFF"/>
                </a:solidFill>
                <a:cs typeface="Arial" charset="0"/>
              </a:rPr>
              <a:t>Portfolio</a:t>
            </a:r>
            <a:r>
              <a:rPr lang="en-US" sz="1800" dirty="0">
                <a:solidFill>
                  <a:srgbClr val="FFFFFF"/>
                </a:solidFill>
                <a:cs typeface="Arial" charset="0"/>
              </a:rPr>
              <a:t>		</a:t>
            </a:r>
            <a:r>
              <a:rPr lang="en-US" sz="1800" dirty="0" smtClean="0">
                <a:solidFill>
                  <a:srgbClr val="FFFFFF"/>
                </a:solidFill>
                <a:cs typeface="Arial" charset="0"/>
              </a:rPr>
              <a:t>   $</a:t>
            </a:r>
            <a:r>
              <a:rPr lang="en-US" sz="1800" dirty="0">
                <a:solidFill>
                  <a:srgbClr val="FFFFFF"/>
                </a:solidFill>
                <a:cs typeface="Arial" charset="0"/>
              </a:rPr>
              <a:t>48.8 billion</a:t>
            </a:r>
          </a:p>
          <a:p>
            <a:pPr>
              <a:spcBef>
                <a:spcPct val="0"/>
              </a:spcBef>
              <a:buFontTx/>
              <a:buNone/>
            </a:pPr>
            <a:r>
              <a:rPr lang="en-US" sz="1800" dirty="0">
                <a:solidFill>
                  <a:srgbClr val="FFFFFF"/>
                </a:solidFill>
                <a:cs typeface="Arial" charset="0"/>
              </a:rPr>
              <a:t>Committed 	</a:t>
            </a:r>
            <a:r>
              <a:rPr lang="en-US" sz="1800" dirty="0" smtClean="0">
                <a:solidFill>
                  <a:srgbClr val="FFFFFF"/>
                </a:solidFill>
                <a:cs typeface="Arial" charset="0"/>
              </a:rPr>
              <a:t>   $</a:t>
            </a:r>
            <a:r>
              <a:rPr lang="en-US" sz="1800" dirty="0">
                <a:solidFill>
                  <a:srgbClr val="FFFFFF"/>
                </a:solidFill>
                <a:cs typeface="Arial" charset="0"/>
              </a:rPr>
              <a:t>12.7 billion</a:t>
            </a:r>
          </a:p>
          <a:p>
            <a:pPr>
              <a:spcBef>
                <a:spcPct val="0"/>
              </a:spcBef>
              <a:buFontTx/>
              <a:buNone/>
            </a:pPr>
            <a:r>
              <a:rPr lang="en-US" sz="1800" dirty="0">
                <a:solidFill>
                  <a:srgbClr val="FFFFFF"/>
                </a:solidFill>
                <a:cs typeface="Arial" charset="0"/>
              </a:rPr>
              <a:t>Mobilized 	</a:t>
            </a:r>
            <a:r>
              <a:rPr lang="en-US" sz="1800" dirty="0" smtClean="0">
                <a:solidFill>
                  <a:srgbClr val="FFFFFF"/>
                </a:solidFill>
                <a:cs typeface="Arial" charset="0"/>
              </a:rPr>
              <a:t>   $</a:t>
            </a:r>
            <a:r>
              <a:rPr lang="en-US" sz="1800" dirty="0">
                <a:solidFill>
                  <a:srgbClr val="FFFFFF"/>
                </a:solidFill>
                <a:cs typeface="Arial" charset="0"/>
              </a:rPr>
              <a:t>5.3 billion</a:t>
            </a:r>
          </a:p>
          <a:p>
            <a:pPr>
              <a:spcBef>
                <a:spcPct val="0"/>
              </a:spcBef>
              <a:buFontTx/>
              <a:buNone/>
            </a:pPr>
            <a:r>
              <a:rPr lang="en-US" sz="1800" dirty="0">
                <a:solidFill>
                  <a:srgbClr val="FFFFFF"/>
                </a:solidFill>
                <a:cs typeface="Arial" charset="0"/>
              </a:rPr>
              <a:t># of companies	</a:t>
            </a:r>
            <a:r>
              <a:rPr lang="en-US" sz="1800" dirty="0" smtClean="0">
                <a:solidFill>
                  <a:srgbClr val="FFFFFF"/>
                </a:solidFill>
                <a:cs typeface="Arial" charset="0"/>
              </a:rPr>
              <a:t>   1,656</a:t>
            </a:r>
            <a:endParaRPr lang="en-US" sz="1800" dirty="0">
              <a:solidFill>
                <a:srgbClr val="FFFFFF"/>
              </a:solidFill>
              <a:cs typeface="Arial" charset="0"/>
            </a:endParaRPr>
          </a:p>
          <a:p>
            <a:pPr>
              <a:spcBef>
                <a:spcPct val="0"/>
              </a:spcBef>
              <a:buFontTx/>
              <a:buNone/>
            </a:pPr>
            <a:r>
              <a:rPr lang="en-US" sz="1800" dirty="0">
                <a:solidFill>
                  <a:srgbClr val="FFFFFF"/>
                </a:solidFill>
                <a:cs typeface="Arial" charset="0"/>
              </a:rPr>
              <a:t># of countries	</a:t>
            </a:r>
            <a:r>
              <a:rPr lang="en-US" sz="1800" dirty="0" smtClean="0">
                <a:solidFill>
                  <a:srgbClr val="FFFFFF"/>
                </a:solidFill>
                <a:cs typeface="Arial" charset="0"/>
              </a:rPr>
              <a:t>   120</a:t>
            </a:r>
          </a:p>
          <a:p>
            <a:pPr>
              <a:spcBef>
                <a:spcPct val="0"/>
              </a:spcBef>
              <a:buFontTx/>
              <a:buNone/>
            </a:pPr>
            <a:r>
              <a:rPr lang="en-US" dirty="0" smtClean="0">
                <a:solidFill>
                  <a:srgbClr val="FFFFFF"/>
                </a:solidFill>
                <a:cs typeface="Arial" charset="0"/>
              </a:rPr>
              <a:t>Advisory services    $859 million</a:t>
            </a:r>
          </a:p>
          <a:p>
            <a:pPr>
              <a:spcBef>
                <a:spcPct val="0"/>
              </a:spcBef>
              <a:buFontTx/>
              <a:buNone/>
            </a:pPr>
            <a:r>
              <a:rPr lang="en-US" sz="1800" dirty="0" smtClean="0">
                <a:solidFill>
                  <a:srgbClr val="FFFFFF"/>
                </a:solidFill>
                <a:cs typeface="Arial" charset="0"/>
              </a:rPr>
              <a:t>Number of projects  736</a:t>
            </a:r>
            <a:endParaRPr lang="en-US" sz="1800" dirty="0">
              <a:solidFill>
                <a:srgbClr val="FFFFFF"/>
              </a:solidFill>
              <a:cs typeface="Arial" charset="0"/>
            </a:endParaRPr>
          </a:p>
        </p:txBody>
      </p:sp>
      <p:graphicFrame>
        <p:nvGraphicFramePr>
          <p:cNvPr id="8" name="Object 6"/>
          <p:cNvGraphicFramePr>
            <a:graphicFrameLocks noChangeAspect="1"/>
          </p:cNvGraphicFramePr>
          <p:nvPr/>
        </p:nvGraphicFramePr>
        <p:xfrm>
          <a:off x="4419600" y="3962400"/>
          <a:ext cx="4389438" cy="226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 y="0"/>
            <a:ext cx="9144000" cy="750627"/>
          </a:xfrm>
        </p:spPr>
        <p:txBody>
          <a:bodyPr/>
          <a:lstStyle/>
          <a:p>
            <a:pPr eaLnBrk="1" hangingPunct="1"/>
            <a:r>
              <a:rPr lang="en-US" dirty="0" smtClean="0">
                <a:solidFill>
                  <a:schemeClr val="bg1"/>
                </a:solidFill>
                <a:latin typeface="Arial" pitchFamily="34" charset="0"/>
                <a:cs typeface="Arial" pitchFamily="34" charset="0"/>
              </a:rPr>
              <a:t>IFC Offers a Range of Products &amp; Services for FIs</a:t>
            </a:r>
          </a:p>
        </p:txBody>
      </p:sp>
      <p:grpSp>
        <p:nvGrpSpPr>
          <p:cNvPr id="2" name="Group 40"/>
          <p:cNvGrpSpPr>
            <a:grpSpLocks/>
          </p:cNvGrpSpPr>
          <p:nvPr/>
        </p:nvGrpSpPr>
        <p:grpSpPr bwMode="auto">
          <a:xfrm>
            <a:off x="418095" y="948177"/>
            <a:ext cx="8437562" cy="4949825"/>
            <a:chOff x="313" y="899"/>
            <a:chExt cx="5315" cy="3118"/>
          </a:xfrm>
        </p:grpSpPr>
        <p:grpSp>
          <p:nvGrpSpPr>
            <p:cNvPr id="3" name="Group 4"/>
            <p:cNvGrpSpPr>
              <a:grpSpLocks/>
            </p:cNvGrpSpPr>
            <p:nvPr/>
          </p:nvGrpSpPr>
          <p:grpSpPr bwMode="auto">
            <a:xfrm>
              <a:off x="313" y="902"/>
              <a:ext cx="1273" cy="1415"/>
              <a:chOff x="217" y="734"/>
              <a:chExt cx="1273" cy="1415"/>
            </a:xfrm>
          </p:grpSpPr>
          <p:sp>
            <p:nvSpPr>
              <p:cNvPr id="6181" name="Freeform 5"/>
              <p:cNvSpPr>
                <a:spLocks/>
              </p:cNvSpPr>
              <p:nvPr/>
            </p:nvSpPr>
            <p:spPr bwMode="auto">
              <a:xfrm>
                <a:off x="217" y="734"/>
                <a:ext cx="1273" cy="332"/>
              </a:xfrm>
              <a:custGeom>
                <a:avLst/>
                <a:gdLst>
                  <a:gd name="T0" fmla="*/ 0 w 2904"/>
                  <a:gd name="T1" fmla="*/ 332 h 350"/>
                  <a:gd name="T2" fmla="*/ 1273 w 2904"/>
                  <a:gd name="T3" fmla="*/ 332 h 350"/>
                  <a:gd name="T4" fmla="*/ 1273 w 2904"/>
                  <a:gd name="T5" fmla="*/ 0 h 350"/>
                  <a:gd name="T6" fmla="*/ 0 w 2904"/>
                  <a:gd name="T7" fmla="*/ 0 h 350"/>
                  <a:gd name="T8" fmla="*/ 0 w 2904"/>
                  <a:gd name="T9" fmla="*/ 332 h 350"/>
                  <a:gd name="T10" fmla="*/ 0 w 2904"/>
                  <a:gd name="T11" fmla="*/ 332 h 350"/>
                  <a:gd name="T12" fmla="*/ 0 60000 65536"/>
                  <a:gd name="T13" fmla="*/ 0 60000 65536"/>
                  <a:gd name="T14" fmla="*/ 0 60000 65536"/>
                  <a:gd name="T15" fmla="*/ 0 60000 65536"/>
                  <a:gd name="T16" fmla="*/ 0 60000 65536"/>
                  <a:gd name="T17" fmla="*/ 0 60000 65536"/>
                  <a:gd name="T18" fmla="*/ 0 w 2904"/>
                  <a:gd name="T19" fmla="*/ 0 h 350"/>
                  <a:gd name="T20" fmla="*/ 2904 w 2904"/>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2904" h="350">
                    <a:moveTo>
                      <a:pt x="0" y="350"/>
                    </a:moveTo>
                    <a:lnTo>
                      <a:pt x="2904" y="350"/>
                    </a:lnTo>
                    <a:lnTo>
                      <a:pt x="2904" y="0"/>
                    </a:lnTo>
                    <a:lnTo>
                      <a:pt x="0" y="0"/>
                    </a:lnTo>
                    <a:lnTo>
                      <a:pt x="0" y="350"/>
                    </a:lnTo>
                    <a:close/>
                  </a:path>
                </a:pathLst>
              </a:custGeom>
              <a:solidFill>
                <a:srgbClr val="6B844A"/>
              </a:solidFill>
              <a:ln w="9525">
                <a:noFill/>
                <a:round/>
                <a:headEnd/>
                <a:tailEnd/>
              </a:ln>
            </p:spPr>
            <p:txBody>
              <a:bodyPr/>
              <a:lstStyle/>
              <a:p>
                <a:endParaRPr lang="en-US" sz="1300">
                  <a:latin typeface="Arial" pitchFamily="34" charset="0"/>
                  <a:cs typeface="Arial" pitchFamily="34" charset="0"/>
                </a:endParaRPr>
              </a:p>
            </p:txBody>
          </p:sp>
          <p:sp>
            <p:nvSpPr>
              <p:cNvPr id="6182" name="Rectangle 6"/>
              <p:cNvSpPr>
                <a:spLocks noChangeArrowheads="1"/>
              </p:cNvSpPr>
              <p:nvPr/>
            </p:nvSpPr>
            <p:spPr bwMode="auto">
              <a:xfrm>
                <a:off x="221" y="1052"/>
                <a:ext cx="1266" cy="1097"/>
              </a:xfrm>
              <a:prstGeom prst="rect">
                <a:avLst/>
              </a:prstGeom>
              <a:noFill/>
              <a:ln w="9525">
                <a:solidFill>
                  <a:srgbClr val="6B844A"/>
                </a:solidFill>
                <a:miter lim="800000"/>
                <a:headEnd/>
                <a:tailEnd/>
              </a:ln>
            </p:spPr>
            <p:txBody>
              <a:bodyPr wrap="none" anchor="ctr"/>
              <a:lstStyle/>
              <a:p>
                <a:endParaRPr lang="en-US" sz="1300">
                  <a:latin typeface="Arial" pitchFamily="34" charset="0"/>
                  <a:cs typeface="Arial" pitchFamily="34" charset="0"/>
                </a:endParaRPr>
              </a:p>
            </p:txBody>
          </p:sp>
        </p:grpSp>
        <p:grpSp>
          <p:nvGrpSpPr>
            <p:cNvPr id="4" name="Group 7"/>
            <p:cNvGrpSpPr>
              <a:grpSpLocks/>
            </p:cNvGrpSpPr>
            <p:nvPr/>
          </p:nvGrpSpPr>
          <p:grpSpPr bwMode="auto">
            <a:xfrm>
              <a:off x="1664" y="902"/>
              <a:ext cx="1278" cy="1419"/>
              <a:chOff x="1568" y="734"/>
              <a:chExt cx="1278" cy="1419"/>
            </a:xfrm>
          </p:grpSpPr>
          <p:sp>
            <p:nvSpPr>
              <p:cNvPr id="6179" name="Freeform 8"/>
              <p:cNvSpPr>
                <a:spLocks/>
              </p:cNvSpPr>
              <p:nvPr/>
            </p:nvSpPr>
            <p:spPr bwMode="auto">
              <a:xfrm>
                <a:off x="1568" y="734"/>
                <a:ext cx="1278" cy="332"/>
              </a:xfrm>
              <a:custGeom>
                <a:avLst/>
                <a:gdLst>
                  <a:gd name="T0" fmla="*/ 0 w 2904"/>
                  <a:gd name="T1" fmla="*/ 332 h 350"/>
                  <a:gd name="T2" fmla="*/ 1271 w 2904"/>
                  <a:gd name="T3" fmla="*/ 332 h 350"/>
                  <a:gd name="T4" fmla="*/ 1271 w 2904"/>
                  <a:gd name="T5" fmla="*/ 0 h 350"/>
                  <a:gd name="T6" fmla="*/ 0 w 2904"/>
                  <a:gd name="T7" fmla="*/ 0 h 350"/>
                  <a:gd name="T8" fmla="*/ 0 w 2904"/>
                  <a:gd name="T9" fmla="*/ 332 h 350"/>
                  <a:gd name="T10" fmla="*/ 0 w 2904"/>
                  <a:gd name="T11" fmla="*/ 332 h 350"/>
                  <a:gd name="T12" fmla="*/ 0 60000 65536"/>
                  <a:gd name="T13" fmla="*/ 0 60000 65536"/>
                  <a:gd name="T14" fmla="*/ 0 60000 65536"/>
                  <a:gd name="T15" fmla="*/ 0 60000 65536"/>
                  <a:gd name="T16" fmla="*/ 0 60000 65536"/>
                  <a:gd name="T17" fmla="*/ 0 60000 65536"/>
                  <a:gd name="T18" fmla="*/ 0 w 2904"/>
                  <a:gd name="T19" fmla="*/ 0 h 350"/>
                  <a:gd name="T20" fmla="*/ 2904 w 2904"/>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2904" h="350">
                    <a:moveTo>
                      <a:pt x="0" y="350"/>
                    </a:moveTo>
                    <a:lnTo>
                      <a:pt x="2904" y="350"/>
                    </a:lnTo>
                    <a:lnTo>
                      <a:pt x="2904" y="0"/>
                    </a:lnTo>
                    <a:lnTo>
                      <a:pt x="0" y="0"/>
                    </a:lnTo>
                    <a:lnTo>
                      <a:pt x="0" y="350"/>
                    </a:lnTo>
                    <a:close/>
                  </a:path>
                </a:pathLst>
              </a:custGeom>
              <a:solidFill>
                <a:srgbClr val="C29422"/>
              </a:solidFill>
              <a:ln w="9525">
                <a:noFill/>
                <a:round/>
                <a:headEnd/>
                <a:tailEnd/>
              </a:ln>
            </p:spPr>
            <p:txBody>
              <a:bodyPr/>
              <a:lstStyle/>
              <a:p>
                <a:endParaRPr lang="en-US" sz="1300">
                  <a:latin typeface="Arial" pitchFamily="34" charset="0"/>
                  <a:cs typeface="Arial" pitchFamily="34" charset="0"/>
                </a:endParaRPr>
              </a:p>
            </p:txBody>
          </p:sp>
          <p:sp>
            <p:nvSpPr>
              <p:cNvPr id="6180" name="Rectangle 9"/>
              <p:cNvSpPr>
                <a:spLocks noChangeArrowheads="1"/>
              </p:cNvSpPr>
              <p:nvPr/>
            </p:nvSpPr>
            <p:spPr bwMode="auto">
              <a:xfrm>
                <a:off x="1572" y="1056"/>
                <a:ext cx="1266" cy="1097"/>
              </a:xfrm>
              <a:prstGeom prst="rect">
                <a:avLst/>
              </a:prstGeom>
              <a:noFill/>
              <a:ln w="9525">
                <a:solidFill>
                  <a:srgbClr val="C29422"/>
                </a:solidFill>
                <a:miter lim="800000"/>
                <a:headEnd/>
                <a:tailEnd/>
              </a:ln>
            </p:spPr>
            <p:txBody>
              <a:bodyPr wrap="none" anchor="ctr"/>
              <a:lstStyle/>
              <a:p>
                <a:endParaRPr lang="en-US" sz="1300">
                  <a:latin typeface="Arial" pitchFamily="34" charset="0"/>
                  <a:cs typeface="Arial" pitchFamily="34" charset="0"/>
                </a:endParaRPr>
              </a:p>
            </p:txBody>
          </p:sp>
        </p:grpSp>
        <p:grpSp>
          <p:nvGrpSpPr>
            <p:cNvPr id="5" name="Group 10"/>
            <p:cNvGrpSpPr>
              <a:grpSpLocks/>
            </p:cNvGrpSpPr>
            <p:nvPr/>
          </p:nvGrpSpPr>
          <p:grpSpPr bwMode="auto">
            <a:xfrm>
              <a:off x="3008" y="902"/>
              <a:ext cx="1272" cy="1415"/>
              <a:chOff x="2912" y="734"/>
              <a:chExt cx="1272" cy="1415"/>
            </a:xfrm>
          </p:grpSpPr>
          <p:sp>
            <p:nvSpPr>
              <p:cNvPr id="6177" name="Freeform 11"/>
              <p:cNvSpPr>
                <a:spLocks/>
              </p:cNvSpPr>
              <p:nvPr/>
            </p:nvSpPr>
            <p:spPr bwMode="auto">
              <a:xfrm>
                <a:off x="2912" y="734"/>
                <a:ext cx="1272" cy="332"/>
              </a:xfrm>
              <a:custGeom>
                <a:avLst/>
                <a:gdLst>
                  <a:gd name="T0" fmla="*/ 0 w 2904"/>
                  <a:gd name="T1" fmla="*/ 332 h 350"/>
                  <a:gd name="T2" fmla="*/ 1272 w 2904"/>
                  <a:gd name="T3" fmla="*/ 332 h 350"/>
                  <a:gd name="T4" fmla="*/ 1272 w 2904"/>
                  <a:gd name="T5" fmla="*/ 0 h 350"/>
                  <a:gd name="T6" fmla="*/ 0 w 2904"/>
                  <a:gd name="T7" fmla="*/ 0 h 350"/>
                  <a:gd name="T8" fmla="*/ 0 w 2904"/>
                  <a:gd name="T9" fmla="*/ 332 h 350"/>
                  <a:gd name="T10" fmla="*/ 0 w 2904"/>
                  <a:gd name="T11" fmla="*/ 332 h 350"/>
                  <a:gd name="T12" fmla="*/ 0 60000 65536"/>
                  <a:gd name="T13" fmla="*/ 0 60000 65536"/>
                  <a:gd name="T14" fmla="*/ 0 60000 65536"/>
                  <a:gd name="T15" fmla="*/ 0 60000 65536"/>
                  <a:gd name="T16" fmla="*/ 0 60000 65536"/>
                  <a:gd name="T17" fmla="*/ 0 60000 65536"/>
                  <a:gd name="T18" fmla="*/ 0 w 2904"/>
                  <a:gd name="T19" fmla="*/ 0 h 350"/>
                  <a:gd name="T20" fmla="*/ 2904 w 2904"/>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2904" h="350">
                    <a:moveTo>
                      <a:pt x="0" y="350"/>
                    </a:moveTo>
                    <a:lnTo>
                      <a:pt x="2904" y="350"/>
                    </a:lnTo>
                    <a:lnTo>
                      <a:pt x="2904" y="0"/>
                    </a:lnTo>
                    <a:lnTo>
                      <a:pt x="0" y="0"/>
                    </a:lnTo>
                    <a:lnTo>
                      <a:pt x="0" y="350"/>
                    </a:lnTo>
                    <a:close/>
                  </a:path>
                </a:pathLst>
              </a:custGeom>
              <a:solidFill>
                <a:srgbClr val="275889"/>
              </a:solidFill>
              <a:ln w="9525">
                <a:noFill/>
                <a:round/>
                <a:headEnd/>
                <a:tailEnd/>
              </a:ln>
            </p:spPr>
            <p:txBody>
              <a:bodyPr/>
              <a:lstStyle/>
              <a:p>
                <a:endParaRPr lang="en-US" sz="1300">
                  <a:latin typeface="Arial" pitchFamily="34" charset="0"/>
                  <a:cs typeface="Arial" pitchFamily="34" charset="0"/>
                </a:endParaRPr>
              </a:p>
            </p:txBody>
          </p:sp>
          <p:sp>
            <p:nvSpPr>
              <p:cNvPr id="6178" name="Rectangle 12"/>
              <p:cNvSpPr>
                <a:spLocks noChangeArrowheads="1"/>
              </p:cNvSpPr>
              <p:nvPr/>
            </p:nvSpPr>
            <p:spPr bwMode="auto">
              <a:xfrm>
                <a:off x="2915" y="1052"/>
                <a:ext cx="1266" cy="1097"/>
              </a:xfrm>
              <a:prstGeom prst="rect">
                <a:avLst/>
              </a:prstGeom>
              <a:noFill/>
              <a:ln w="9525">
                <a:solidFill>
                  <a:srgbClr val="275889"/>
                </a:solidFill>
                <a:miter lim="800000"/>
                <a:headEnd/>
                <a:tailEnd/>
              </a:ln>
            </p:spPr>
            <p:txBody>
              <a:bodyPr wrap="none" anchor="ctr"/>
              <a:lstStyle/>
              <a:p>
                <a:endParaRPr lang="en-US" sz="1300">
                  <a:latin typeface="Arial" pitchFamily="34" charset="0"/>
                  <a:cs typeface="Arial" pitchFamily="34" charset="0"/>
                </a:endParaRPr>
              </a:p>
            </p:txBody>
          </p:sp>
        </p:grpSp>
        <p:grpSp>
          <p:nvGrpSpPr>
            <p:cNvPr id="6" name="Group 13"/>
            <p:cNvGrpSpPr>
              <a:grpSpLocks/>
            </p:cNvGrpSpPr>
            <p:nvPr/>
          </p:nvGrpSpPr>
          <p:grpSpPr bwMode="auto">
            <a:xfrm>
              <a:off x="4355" y="902"/>
              <a:ext cx="1273" cy="1415"/>
              <a:chOff x="4259" y="734"/>
              <a:chExt cx="1273" cy="1415"/>
            </a:xfrm>
          </p:grpSpPr>
          <p:sp>
            <p:nvSpPr>
              <p:cNvPr id="6175" name="Freeform 14"/>
              <p:cNvSpPr>
                <a:spLocks/>
              </p:cNvSpPr>
              <p:nvPr/>
            </p:nvSpPr>
            <p:spPr bwMode="auto">
              <a:xfrm>
                <a:off x="4259" y="734"/>
                <a:ext cx="1273" cy="332"/>
              </a:xfrm>
              <a:custGeom>
                <a:avLst/>
                <a:gdLst>
                  <a:gd name="T0" fmla="*/ 0 w 2904"/>
                  <a:gd name="T1" fmla="*/ 332 h 350"/>
                  <a:gd name="T2" fmla="*/ 1273 w 2904"/>
                  <a:gd name="T3" fmla="*/ 332 h 350"/>
                  <a:gd name="T4" fmla="*/ 1273 w 2904"/>
                  <a:gd name="T5" fmla="*/ 0 h 350"/>
                  <a:gd name="T6" fmla="*/ 0 w 2904"/>
                  <a:gd name="T7" fmla="*/ 0 h 350"/>
                  <a:gd name="T8" fmla="*/ 0 w 2904"/>
                  <a:gd name="T9" fmla="*/ 332 h 350"/>
                  <a:gd name="T10" fmla="*/ 0 w 2904"/>
                  <a:gd name="T11" fmla="*/ 332 h 350"/>
                  <a:gd name="T12" fmla="*/ 0 60000 65536"/>
                  <a:gd name="T13" fmla="*/ 0 60000 65536"/>
                  <a:gd name="T14" fmla="*/ 0 60000 65536"/>
                  <a:gd name="T15" fmla="*/ 0 60000 65536"/>
                  <a:gd name="T16" fmla="*/ 0 60000 65536"/>
                  <a:gd name="T17" fmla="*/ 0 60000 65536"/>
                  <a:gd name="T18" fmla="*/ 0 w 2904"/>
                  <a:gd name="T19" fmla="*/ 0 h 350"/>
                  <a:gd name="T20" fmla="*/ 2904 w 2904"/>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2904" h="350">
                    <a:moveTo>
                      <a:pt x="0" y="350"/>
                    </a:moveTo>
                    <a:lnTo>
                      <a:pt x="2904" y="350"/>
                    </a:lnTo>
                    <a:lnTo>
                      <a:pt x="2904" y="0"/>
                    </a:lnTo>
                    <a:lnTo>
                      <a:pt x="0" y="0"/>
                    </a:lnTo>
                    <a:lnTo>
                      <a:pt x="0" y="350"/>
                    </a:lnTo>
                    <a:close/>
                  </a:path>
                </a:pathLst>
              </a:custGeom>
              <a:solidFill>
                <a:srgbClr val="57315F"/>
              </a:solidFill>
              <a:ln w="9525">
                <a:noFill/>
                <a:round/>
                <a:headEnd/>
                <a:tailEnd/>
              </a:ln>
            </p:spPr>
            <p:txBody>
              <a:bodyPr/>
              <a:lstStyle/>
              <a:p>
                <a:endParaRPr lang="en-US" sz="1300">
                  <a:latin typeface="Arial" pitchFamily="34" charset="0"/>
                  <a:cs typeface="Arial" pitchFamily="34" charset="0"/>
                </a:endParaRPr>
              </a:p>
            </p:txBody>
          </p:sp>
          <p:sp>
            <p:nvSpPr>
              <p:cNvPr id="6176" name="Rectangle 15"/>
              <p:cNvSpPr>
                <a:spLocks noChangeArrowheads="1"/>
              </p:cNvSpPr>
              <p:nvPr/>
            </p:nvSpPr>
            <p:spPr bwMode="auto">
              <a:xfrm>
                <a:off x="4263" y="1052"/>
                <a:ext cx="1266" cy="1097"/>
              </a:xfrm>
              <a:prstGeom prst="rect">
                <a:avLst/>
              </a:prstGeom>
              <a:noFill/>
              <a:ln w="9525">
                <a:solidFill>
                  <a:srgbClr val="57315F"/>
                </a:solidFill>
                <a:miter lim="800000"/>
                <a:headEnd/>
                <a:tailEnd/>
              </a:ln>
            </p:spPr>
            <p:txBody>
              <a:bodyPr wrap="none" anchor="ctr"/>
              <a:lstStyle/>
              <a:p>
                <a:endParaRPr lang="en-US" sz="1300">
                  <a:latin typeface="Arial" pitchFamily="34" charset="0"/>
                  <a:cs typeface="Arial" pitchFamily="34" charset="0"/>
                </a:endParaRPr>
              </a:p>
            </p:txBody>
          </p:sp>
        </p:grpSp>
        <p:sp>
          <p:nvSpPr>
            <p:cNvPr id="6152" name="Rectangle 17"/>
            <p:cNvSpPr>
              <a:spLocks noChangeArrowheads="1"/>
            </p:cNvSpPr>
            <p:nvPr/>
          </p:nvSpPr>
          <p:spPr bwMode="auto">
            <a:xfrm>
              <a:off x="465" y="899"/>
              <a:ext cx="974" cy="338"/>
            </a:xfrm>
            <a:prstGeom prst="rect">
              <a:avLst/>
            </a:prstGeom>
            <a:noFill/>
            <a:ln w="9525">
              <a:noFill/>
              <a:miter lim="800000"/>
              <a:headEnd/>
              <a:tailEnd/>
            </a:ln>
          </p:spPr>
          <p:txBody>
            <a:bodyPr/>
            <a:lstStyle/>
            <a:p>
              <a:pPr marL="115888" indent="-115888" algn="ctr">
                <a:spcBef>
                  <a:spcPct val="0"/>
                </a:spcBef>
                <a:buClrTx/>
                <a:buNone/>
              </a:pPr>
              <a:r>
                <a:rPr lang="en-US" sz="1300" b="1" dirty="0">
                  <a:solidFill>
                    <a:schemeClr val="bg1"/>
                  </a:solidFill>
                  <a:latin typeface="Arial" pitchFamily="34" charset="0"/>
                  <a:cs typeface="Arial" pitchFamily="34" charset="0"/>
                </a:rPr>
                <a:t>Senior</a:t>
              </a:r>
            </a:p>
            <a:p>
              <a:pPr marL="115888" indent="-115888" algn="ctr">
                <a:spcBef>
                  <a:spcPct val="0"/>
                </a:spcBef>
                <a:buClrTx/>
                <a:buNone/>
              </a:pPr>
              <a:r>
                <a:rPr lang="en-US" sz="1300" b="1" dirty="0">
                  <a:solidFill>
                    <a:schemeClr val="bg1"/>
                  </a:solidFill>
                  <a:latin typeface="Arial" pitchFamily="34" charset="0"/>
                  <a:cs typeface="Arial" pitchFamily="34" charset="0"/>
                </a:rPr>
                <a:t>Debt</a:t>
              </a:r>
              <a:endParaRPr lang="en-US" sz="1300" dirty="0">
                <a:solidFill>
                  <a:schemeClr val="bg1"/>
                </a:solidFill>
                <a:latin typeface="Arial" pitchFamily="34" charset="0"/>
                <a:cs typeface="Arial" pitchFamily="34" charset="0"/>
              </a:endParaRPr>
            </a:p>
          </p:txBody>
        </p:sp>
        <p:grpSp>
          <p:nvGrpSpPr>
            <p:cNvPr id="7" name="Group 18"/>
            <p:cNvGrpSpPr>
              <a:grpSpLocks/>
            </p:cNvGrpSpPr>
            <p:nvPr/>
          </p:nvGrpSpPr>
          <p:grpSpPr bwMode="auto">
            <a:xfrm>
              <a:off x="546" y="2378"/>
              <a:ext cx="1571" cy="1629"/>
              <a:chOff x="450" y="2264"/>
              <a:chExt cx="1571" cy="1629"/>
            </a:xfrm>
          </p:grpSpPr>
          <p:sp>
            <p:nvSpPr>
              <p:cNvPr id="6173" name="Freeform 19"/>
              <p:cNvSpPr>
                <a:spLocks/>
              </p:cNvSpPr>
              <p:nvPr/>
            </p:nvSpPr>
            <p:spPr bwMode="auto">
              <a:xfrm>
                <a:off x="450" y="2264"/>
                <a:ext cx="1571" cy="322"/>
              </a:xfrm>
              <a:custGeom>
                <a:avLst/>
                <a:gdLst>
                  <a:gd name="T0" fmla="*/ 0 w 2904"/>
                  <a:gd name="T1" fmla="*/ 322 h 350"/>
                  <a:gd name="T2" fmla="*/ 1571 w 2904"/>
                  <a:gd name="T3" fmla="*/ 322 h 350"/>
                  <a:gd name="T4" fmla="*/ 1571 w 2904"/>
                  <a:gd name="T5" fmla="*/ 0 h 350"/>
                  <a:gd name="T6" fmla="*/ 0 w 2904"/>
                  <a:gd name="T7" fmla="*/ 0 h 350"/>
                  <a:gd name="T8" fmla="*/ 0 w 2904"/>
                  <a:gd name="T9" fmla="*/ 322 h 350"/>
                  <a:gd name="T10" fmla="*/ 0 w 2904"/>
                  <a:gd name="T11" fmla="*/ 322 h 350"/>
                  <a:gd name="T12" fmla="*/ 0 60000 65536"/>
                  <a:gd name="T13" fmla="*/ 0 60000 65536"/>
                  <a:gd name="T14" fmla="*/ 0 60000 65536"/>
                  <a:gd name="T15" fmla="*/ 0 60000 65536"/>
                  <a:gd name="T16" fmla="*/ 0 60000 65536"/>
                  <a:gd name="T17" fmla="*/ 0 60000 65536"/>
                  <a:gd name="T18" fmla="*/ 0 w 2904"/>
                  <a:gd name="T19" fmla="*/ 0 h 350"/>
                  <a:gd name="T20" fmla="*/ 2904 w 2904"/>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2904" h="350">
                    <a:moveTo>
                      <a:pt x="0" y="350"/>
                    </a:moveTo>
                    <a:lnTo>
                      <a:pt x="2904" y="350"/>
                    </a:lnTo>
                    <a:lnTo>
                      <a:pt x="2904" y="0"/>
                    </a:lnTo>
                    <a:lnTo>
                      <a:pt x="0" y="0"/>
                    </a:lnTo>
                    <a:lnTo>
                      <a:pt x="0" y="350"/>
                    </a:lnTo>
                    <a:close/>
                  </a:path>
                </a:pathLst>
              </a:custGeom>
              <a:solidFill>
                <a:srgbClr val="943026"/>
              </a:solidFill>
              <a:ln w="9525">
                <a:noFill/>
                <a:round/>
                <a:headEnd/>
                <a:tailEnd/>
              </a:ln>
            </p:spPr>
            <p:txBody>
              <a:bodyPr/>
              <a:lstStyle/>
              <a:p>
                <a:endParaRPr lang="en-US" sz="1300">
                  <a:latin typeface="Arial" pitchFamily="34" charset="0"/>
                  <a:cs typeface="Arial" pitchFamily="34" charset="0"/>
                </a:endParaRPr>
              </a:p>
            </p:txBody>
          </p:sp>
          <p:sp>
            <p:nvSpPr>
              <p:cNvPr id="6174" name="Rectangle 20"/>
              <p:cNvSpPr>
                <a:spLocks noChangeArrowheads="1"/>
              </p:cNvSpPr>
              <p:nvPr/>
            </p:nvSpPr>
            <p:spPr bwMode="auto">
              <a:xfrm>
                <a:off x="452" y="2567"/>
                <a:ext cx="1565" cy="1326"/>
              </a:xfrm>
              <a:prstGeom prst="rect">
                <a:avLst/>
              </a:prstGeom>
              <a:noFill/>
              <a:ln w="9525">
                <a:solidFill>
                  <a:srgbClr val="943026"/>
                </a:solidFill>
                <a:miter lim="800000"/>
                <a:headEnd/>
                <a:tailEnd/>
              </a:ln>
            </p:spPr>
            <p:txBody>
              <a:bodyPr wrap="none" anchor="ctr"/>
              <a:lstStyle/>
              <a:p>
                <a:endParaRPr lang="en-US" sz="1300">
                  <a:latin typeface="Arial" pitchFamily="34" charset="0"/>
                  <a:cs typeface="Arial" pitchFamily="34" charset="0"/>
                </a:endParaRPr>
              </a:p>
            </p:txBody>
          </p:sp>
        </p:grpSp>
        <p:sp>
          <p:nvSpPr>
            <p:cNvPr id="6154" name="Rectangle 21"/>
            <p:cNvSpPr>
              <a:spLocks noChangeArrowheads="1"/>
            </p:cNvSpPr>
            <p:nvPr/>
          </p:nvSpPr>
          <p:spPr bwMode="auto">
            <a:xfrm>
              <a:off x="846" y="2378"/>
              <a:ext cx="974" cy="338"/>
            </a:xfrm>
            <a:prstGeom prst="rect">
              <a:avLst/>
            </a:prstGeom>
            <a:noFill/>
            <a:ln w="9525">
              <a:noFill/>
              <a:miter lim="800000"/>
              <a:headEnd/>
              <a:tailEnd/>
            </a:ln>
          </p:spPr>
          <p:txBody>
            <a:bodyPr/>
            <a:lstStyle/>
            <a:p>
              <a:pPr marL="115888" indent="-115888" algn="ctr">
                <a:spcBef>
                  <a:spcPct val="0"/>
                </a:spcBef>
                <a:buClrTx/>
                <a:buNone/>
              </a:pPr>
              <a:r>
                <a:rPr lang="en-US" sz="1300" b="1" dirty="0">
                  <a:solidFill>
                    <a:schemeClr val="bg1"/>
                  </a:solidFill>
                  <a:latin typeface="Arial" pitchFamily="34" charset="0"/>
                  <a:cs typeface="Arial" pitchFamily="34" charset="0"/>
                </a:rPr>
                <a:t>Global Trade</a:t>
              </a:r>
            </a:p>
            <a:p>
              <a:pPr marL="115888" indent="-115888" algn="ctr">
                <a:spcBef>
                  <a:spcPct val="0"/>
                </a:spcBef>
                <a:buClrTx/>
                <a:buNone/>
              </a:pPr>
              <a:r>
                <a:rPr lang="en-US" sz="1300" b="1" dirty="0" smtClean="0">
                  <a:solidFill>
                    <a:schemeClr val="bg1"/>
                  </a:solidFill>
                  <a:latin typeface="Arial" pitchFamily="34" charset="0"/>
                  <a:cs typeface="Arial" pitchFamily="34" charset="0"/>
                </a:rPr>
                <a:t>Finance </a:t>
              </a:r>
              <a:r>
                <a:rPr lang="en-US" sz="1300" b="1" dirty="0">
                  <a:solidFill>
                    <a:schemeClr val="bg1"/>
                  </a:solidFill>
                  <a:latin typeface="Arial" pitchFamily="34" charset="0"/>
                  <a:cs typeface="Arial" pitchFamily="34" charset="0"/>
                </a:rPr>
                <a:t>Program</a:t>
              </a:r>
              <a:endParaRPr lang="en-US" sz="1300" dirty="0">
                <a:solidFill>
                  <a:schemeClr val="bg1"/>
                </a:solidFill>
                <a:latin typeface="Arial" pitchFamily="34" charset="0"/>
                <a:cs typeface="Arial" pitchFamily="34" charset="0"/>
              </a:endParaRPr>
            </a:p>
          </p:txBody>
        </p:sp>
        <p:sp>
          <p:nvSpPr>
            <p:cNvPr id="6155" name="Rectangle 22"/>
            <p:cNvSpPr>
              <a:spLocks noChangeArrowheads="1"/>
            </p:cNvSpPr>
            <p:nvPr/>
          </p:nvSpPr>
          <p:spPr bwMode="auto">
            <a:xfrm>
              <a:off x="1811" y="899"/>
              <a:ext cx="974" cy="338"/>
            </a:xfrm>
            <a:prstGeom prst="rect">
              <a:avLst/>
            </a:prstGeom>
            <a:noFill/>
            <a:ln w="9525">
              <a:noFill/>
              <a:miter lim="800000"/>
              <a:headEnd/>
              <a:tailEnd/>
            </a:ln>
          </p:spPr>
          <p:txBody>
            <a:bodyPr/>
            <a:lstStyle/>
            <a:p>
              <a:pPr marL="115888" indent="-115888" algn="ctr">
                <a:spcBef>
                  <a:spcPct val="0"/>
                </a:spcBef>
                <a:buClrTx/>
                <a:buNone/>
              </a:pPr>
              <a:r>
                <a:rPr lang="en-US" sz="1300" b="1" dirty="0">
                  <a:solidFill>
                    <a:schemeClr val="bg1"/>
                  </a:solidFill>
                  <a:latin typeface="Arial" pitchFamily="34" charset="0"/>
                  <a:cs typeface="Arial" pitchFamily="34" charset="0"/>
                </a:rPr>
                <a:t>Structured</a:t>
              </a:r>
            </a:p>
            <a:p>
              <a:pPr marL="115888" indent="-115888" algn="ctr">
                <a:spcBef>
                  <a:spcPct val="0"/>
                </a:spcBef>
                <a:buClrTx/>
                <a:buNone/>
              </a:pPr>
              <a:r>
                <a:rPr lang="en-US" sz="1300" b="1" dirty="0">
                  <a:solidFill>
                    <a:schemeClr val="bg1"/>
                  </a:solidFill>
                  <a:latin typeface="Arial" pitchFamily="34" charset="0"/>
                  <a:cs typeface="Arial" pitchFamily="34" charset="0"/>
                </a:rPr>
                <a:t>Finance</a:t>
              </a:r>
              <a:endParaRPr lang="en-US" sz="1300" dirty="0">
                <a:solidFill>
                  <a:schemeClr val="bg1"/>
                </a:solidFill>
                <a:latin typeface="Arial" pitchFamily="34" charset="0"/>
                <a:cs typeface="Arial" pitchFamily="34" charset="0"/>
              </a:endParaRPr>
            </a:p>
          </p:txBody>
        </p:sp>
        <p:sp>
          <p:nvSpPr>
            <p:cNvPr id="6156" name="Rectangle 23"/>
            <p:cNvSpPr>
              <a:spLocks noChangeArrowheads="1"/>
            </p:cNvSpPr>
            <p:nvPr/>
          </p:nvSpPr>
          <p:spPr bwMode="auto">
            <a:xfrm>
              <a:off x="3159" y="899"/>
              <a:ext cx="974" cy="338"/>
            </a:xfrm>
            <a:prstGeom prst="rect">
              <a:avLst/>
            </a:prstGeom>
            <a:noFill/>
            <a:ln w="9525">
              <a:noFill/>
              <a:miter lim="800000"/>
              <a:headEnd/>
              <a:tailEnd/>
            </a:ln>
          </p:spPr>
          <p:txBody>
            <a:bodyPr/>
            <a:lstStyle/>
            <a:p>
              <a:pPr marL="115888" indent="-115888" algn="ctr">
                <a:spcBef>
                  <a:spcPct val="0"/>
                </a:spcBef>
                <a:buClrTx/>
                <a:buNone/>
              </a:pPr>
              <a:r>
                <a:rPr lang="en-US" sz="1300" b="1" dirty="0">
                  <a:solidFill>
                    <a:schemeClr val="bg1"/>
                  </a:solidFill>
                  <a:latin typeface="Arial" pitchFamily="34" charset="0"/>
                  <a:cs typeface="Arial" pitchFamily="34" charset="0"/>
                </a:rPr>
                <a:t>Mezzanine</a:t>
              </a:r>
            </a:p>
            <a:p>
              <a:pPr marL="115888" indent="-115888" algn="ctr">
                <a:spcBef>
                  <a:spcPct val="0"/>
                </a:spcBef>
                <a:buClrTx/>
                <a:buNone/>
              </a:pPr>
              <a:r>
                <a:rPr lang="en-US" sz="1300" b="1" dirty="0">
                  <a:solidFill>
                    <a:schemeClr val="bg1"/>
                  </a:solidFill>
                  <a:latin typeface="Arial" pitchFamily="34" charset="0"/>
                  <a:cs typeface="Arial" pitchFamily="34" charset="0"/>
                </a:rPr>
                <a:t>Finance</a:t>
              </a:r>
              <a:endParaRPr lang="en-US" sz="1300" dirty="0">
                <a:solidFill>
                  <a:schemeClr val="bg1"/>
                </a:solidFill>
                <a:latin typeface="Arial" pitchFamily="34" charset="0"/>
                <a:cs typeface="Arial" pitchFamily="34" charset="0"/>
              </a:endParaRPr>
            </a:p>
          </p:txBody>
        </p:sp>
        <p:sp>
          <p:nvSpPr>
            <p:cNvPr id="6157" name="Rectangle 24"/>
            <p:cNvSpPr>
              <a:spLocks noChangeArrowheads="1"/>
            </p:cNvSpPr>
            <p:nvPr/>
          </p:nvSpPr>
          <p:spPr bwMode="auto">
            <a:xfrm>
              <a:off x="4507" y="899"/>
              <a:ext cx="974" cy="338"/>
            </a:xfrm>
            <a:prstGeom prst="rect">
              <a:avLst/>
            </a:prstGeom>
            <a:noFill/>
            <a:ln w="9525">
              <a:noFill/>
              <a:miter lim="800000"/>
              <a:headEnd/>
              <a:tailEnd/>
            </a:ln>
          </p:spPr>
          <p:txBody>
            <a:bodyPr/>
            <a:lstStyle/>
            <a:p>
              <a:pPr marL="115888" indent="-115888" algn="ctr">
                <a:spcBef>
                  <a:spcPct val="0"/>
                </a:spcBef>
                <a:buClrTx/>
                <a:buNone/>
              </a:pPr>
              <a:r>
                <a:rPr lang="en-US" sz="1300" b="1" dirty="0">
                  <a:solidFill>
                    <a:schemeClr val="bg1"/>
                  </a:solidFill>
                  <a:latin typeface="Arial" pitchFamily="34" charset="0"/>
                  <a:cs typeface="Arial" pitchFamily="34" charset="0"/>
                </a:rPr>
                <a:t>Private</a:t>
              </a:r>
            </a:p>
            <a:p>
              <a:pPr marL="115888" indent="-115888" algn="ctr">
                <a:spcBef>
                  <a:spcPct val="0"/>
                </a:spcBef>
                <a:buClrTx/>
                <a:buNone/>
              </a:pPr>
              <a:r>
                <a:rPr lang="en-US" sz="1300" b="1" dirty="0" smtClean="0">
                  <a:solidFill>
                    <a:schemeClr val="bg1"/>
                  </a:solidFill>
                  <a:latin typeface="Arial" pitchFamily="34" charset="0"/>
                  <a:cs typeface="Arial" pitchFamily="34" charset="0"/>
                </a:rPr>
                <a:t>Equity</a:t>
              </a:r>
              <a:endParaRPr lang="en-US" sz="1300" dirty="0">
                <a:solidFill>
                  <a:schemeClr val="bg1"/>
                </a:solidFill>
                <a:latin typeface="Arial" pitchFamily="34" charset="0"/>
                <a:cs typeface="Arial" pitchFamily="34" charset="0"/>
              </a:endParaRPr>
            </a:p>
          </p:txBody>
        </p:sp>
        <p:sp>
          <p:nvSpPr>
            <p:cNvPr id="6158" name="Rectangle 25"/>
            <p:cNvSpPr>
              <a:spLocks noChangeArrowheads="1"/>
            </p:cNvSpPr>
            <p:nvPr/>
          </p:nvSpPr>
          <p:spPr bwMode="auto">
            <a:xfrm>
              <a:off x="321" y="1265"/>
              <a:ext cx="1261" cy="937"/>
            </a:xfrm>
            <a:prstGeom prst="rect">
              <a:avLst/>
            </a:prstGeom>
            <a:noFill/>
            <a:ln w="9525">
              <a:noFill/>
              <a:miter lim="800000"/>
              <a:headEnd/>
              <a:tailEnd/>
            </a:ln>
          </p:spPr>
          <p:txBody>
            <a:bodyPr/>
            <a:lstStyle/>
            <a:p>
              <a:pPr marL="115888" indent="-115888">
                <a:spcBef>
                  <a:spcPct val="50000"/>
                </a:spcBef>
                <a:buClrTx/>
                <a:buFontTx/>
                <a:buChar char="•"/>
              </a:pPr>
              <a:r>
                <a:rPr lang="en-US" sz="1300" dirty="0">
                  <a:latin typeface="Arial" pitchFamily="34" charset="0"/>
                  <a:cs typeface="Arial" pitchFamily="34" charset="0"/>
                </a:rPr>
                <a:t>On-lending</a:t>
              </a:r>
            </a:p>
            <a:p>
              <a:pPr marL="115888" indent="-115888">
                <a:spcBef>
                  <a:spcPct val="50000"/>
                </a:spcBef>
                <a:buClrTx/>
                <a:buFontTx/>
                <a:buChar char="•"/>
              </a:pPr>
              <a:r>
                <a:rPr lang="en-US" sz="1300" dirty="0">
                  <a:latin typeface="Arial" pitchFamily="34" charset="0"/>
                  <a:cs typeface="Arial" pitchFamily="34" charset="0"/>
                </a:rPr>
                <a:t>Liquidity management</a:t>
              </a:r>
            </a:p>
            <a:p>
              <a:pPr marL="115888" indent="-115888">
                <a:spcBef>
                  <a:spcPct val="50000"/>
                </a:spcBef>
                <a:buClrTx/>
                <a:buFontTx/>
                <a:buChar char="•"/>
              </a:pPr>
              <a:r>
                <a:rPr lang="en-US" sz="1300" dirty="0">
                  <a:latin typeface="Arial" pitchFamily="34" charset="0"/>
                  <a:cs typeface="Arial" pitchFamily="34" charset="0"/>
                </a:rPr>
                <a:t>Acquisition financing</a:t>
              </a:r>
            </a:p>
            <a:p>
              <a:pPr marL="115888" indent="-115888">
                <a:spcBef>
                  <a:spcPct val="50000"/>
                </a:spcBef>
                <a:buClrTx/>
                <a:buFontTx/>
                <a:buChar char="•"/>
              </a:pPr>
              <a:r>
                <a:rPr lang="en-US" sz="1300" dirty="0">
                  <a:latin typeface="Arial" pitchFamily="34" charset="0"/>
                  <a:cs typeface="Arial" pitchFamily="34" charset="0"/>
                </a:rPr>
                <a:t>Warehousing facilities</a:t>
              </a:r>
            </a:p>
            <a:p>
              <a:pPr marL="115888" indent="-115888">
                <a:spcBef>
                  <a:spcPct val="50000"/>
                </a:spcBef>
                <a:buClrTx/>
                <a:buFontTx/>
                <a:buChar char="•"/>
              </a:pPr>
              <a:r>
                <a:rPr lang="en-US" sz="1300" dirty="0">
                  <a:latin typeface="Arial" pitchFamily="34" charset="0"/>
                  <a:cs typeface="Arial" pitchFamily="34" charset="0"/>
                </a:rPr>
                <a:t>Syndicated loans</a:t>
              </a:r>
            </a:p>
          </p:txBody>
        </p:sp>
        <p:sp>
          <p:nvSpPr>
            <p:cNvPr id="6159" name="Rectangle 26"/>
            <p:cNvSpPr>
              <a:spLocks noChangeArrowheads="1"/>
            </p:cNvSpPr>
            <p:nvPr/>
          </p:nvSpPr>
          <p:spPr bwMode="auto">
            <a:xfrm>
              <a:off x="1777" y="1263"/>
              <a:ext cx="1065" cy="839"/>
            </a:xfrm>
            <a:prstGeom prst="rect">
              <a:avLst/>
            </a:prstGeom>
            <a:noFill/>
            <a:ln w="9525">
              <a:noFill/>
              <a:miter lim="800000"/>
              <a:headEnd/>
              <a:tailEnd/>
            </a:ln>
          </p:spPr>
          <p:txBody>
            <a:bodyPr/>
            <a:lstStyle/>
            <a:p>
              <a:pPr marL="115888" indent="-115888">
                <a:spcBef>
                  <a:spcPct val="50000"/>
                </a:spcBef>
                <a:buClrTx/>
                <a:buFontTx/>
                <a:buChar char="•"/>
              </a:pPr>
              <a:r>
                <a:rPr lang="en-US" sz="1300" dirty="0">
                  <a:latin typeface="Arial" pitchFamily="34" charset="0"/>
                  <a:cs typeface="Arial" pitchFamily="34" charset="0"/>
                </a:rPr>
                <a:t>Partial credit guarantees</a:t>
              </a:r>
            </a:p>
            <a:p>
              <a:pPr marL="115888" indent="-115888">
                <a:spcBef>
                  <a:spcPct val="50000"/>
                </a:spcBef>
                <a:buClrTx/>
                <a:buFontTx/>
                <a:buChar char="•"/>
              </a:pPr>
              <a:r>
                <a:rPr lang="en-US" sz="1300" dirty="0">
                  <a:latin typeface="Arial" pitchFamily="34" charset="0"/>
                  <a:cs typeface="Arial" pitchFamily="34" charset="0"/>
                </a:rPr>
                <a:t>Securitization</a:t>
              </a:r>
            </a:p>
            <a:p>
              <a:pPr marL="115888" indent="-115888">
                <a:spcBef>
                  <a:spcPct val="50000"/>
                </a:spcBef>
                <a:buClrTx/>
                <a:buFontTx/>
                <a:buChar char="•"/>
              </a:pPr>
              <a:r>
                <a:rPr lang="en-US" sz="1300" dirty="0">
                  <a:latin typeface="Arial" pitchFamily="34" charset="0"/>
                  <a:cs typeface="Arial" pitchFamily="34" charset="0"/>
                </a:rPr>
                <a:t>Bond underwriting</a:t>
              </a:r>
            </a:p>
          </p:txBody>
        </p:sp>
        <p:sp>
          <p:nvSpPr>
            <p:cNvPr id="6160" name="Rectangle 27"/>
            <p:cNvSpPr>
              <a:spLocks noChangeArrowheads="1"/>
            </p:cNvSpPr>
            <p:nvPr/>
          </p:nvSpPr>
          <p:spPr bwMode="auto">
            <a:xfrm>
              <a:off x="3115" y="1262"/>
              <a:ext cx="1058" cy="839"/>
            </a:xfrm>
            <a:prstGeom prst="rect">
              <a:avLst/>
            </a:prstGeom>
            <a:noFill/>
            <a:ln w="9525">
              <a:noFill/>
              <a:miter lim="800000"/>
              <a:headEnd/>
              <a:tailEnd/>
            </a:ln>
          </p:spPr>
          <p:txBody>
            <a:bodyPr/>
            <a:lstStyle/>
            <a:p>
              <a:pPr marL="115888" indent="-115888">
                <a:spcBef>
                  <a:spcPct val="50000"/>
                </a:spcBef>
                <a:buClrTx/>
                <a:buFontTx/>
                <a:buChar char="•"/>
              </a:pPr>
              <a:r>
                <a:rPr lang="en-US" sz="1300">
                  <a:latin typeface="Arial" pitchFamily="34" charset="0"/>
                  <a:cs typeface="Arial" pitchFamily="34" charset="0"/>
                </a:rPr>
                <a:t>Convertible debt</a:t>
              </a:r>
            </a:p>
            <a:p>
              <a:pPr marL="115888" indent="-115888">
                <a:spcBef>
                  <a:spcPct val="50000"/>
                </a:spcBef>
                <a:buClrTx/>
                <a:buFontTx/>
                <a:buChar char="•"/>
              </a:pPr>
              <a:r>
                <a:rPr lang="en-US" sz="1300">
                  <a:latin typeface="Arial" pitchFamily="34" charset="0"/>
                  <a:cs typeface="Arial" pitchFamily="34" charset="0"/>
                </a:rPr>
                <a:t>Subordinated debt</a:t>
              </a:r>
            </a:p>
            <a:p>
              <a:pPr marL="115888" indent="-115888">
                <a:spcBef>
                  <a:spcPct val="50000"/>
                </a:spcBef>
                <a:buClrTx/>
                <a:buFontTx/>
                <a:buChar char="•"/>
              </a:pPr>
              <a:r>
                <a:rPr lang="en-US" sz="1300">
                  <a:latin typeface="Arial" pitchFamily="34" charset="0"/>
                  <a:cs typeface="Arial" pitchFamily="34" charset="0"/>
                </a:rPr>
                <a:t>Other Tier II instruments</a:t>
              </a:r>
            </a:p>
          </p:txBody>
        </p:sp>
        <p:sp>
          <p:nvSpPr>
            <p:cNvPr id="6161" name="Rectangle 28"/>
            <p:cNvSpPr>
              <a:spLocks noChangeArrowheads="1"/>
            </p:cNvSpPr>
            <p:nvPr/>
          </p:nvSpPr>
          <p:spPr bwMode="auto">
            <a:xfrm>
              <a:off x="4521" y="1265"/>
              <a:ext cx="985" cy="839"/>
            </a:xfrm>
            <a:prstGeom prst="rect">
              <a:avLst/>
            </a:prstGeom>
            <a:noFill/>
            <a:ln w="9525">
              <a:noFill/>
              <a:miter lim="800000"/>
              <a:headEnd/>
              <a:tailEnd/>
            </a:ln>
          </p:spPr>
          <p:txBody>
            <a:bodyPr/>
            <a:lstStyle/>
            <a:p>
              <a:pPr marL="115888" indent="-115888">
                <a:spcBef>
                  <a:spcPct val="50000"/>
                </a:spcBef>
                <a:buClrTx/>
                <a:buFontTx/>
                <a:buChar char="•"/>
              </a:pPr>
              <a:r>
                <a:rPr lang="en-US" sz="1300">
                  <a:latin typeface="Arial" pitchFamily="34" charset="0"/>
                  <a:cs typeface="Arial" pitchFamily="34" charset="0"/>
                </a:rPr>
                <a:t>Common shares</a:t>
              </a:r>
            </a:p>
            <a:p>
              <a:pPr marL="115888" indent="-115888">
                <a:spcBef>
                  <a:spcPct val="50000"/>
                </a:spcBef>
                <a:buClrTx/>
                <a:buFontTx/>
                <a:buChar char="•"/>
              </a:pPr>
              <a:r>
                <a:rPr lang="en-US" sz="1300">
                  <a:latin typeface="Arial" pitchFamily="34" charset="0"/>
                  <a:cs typeface="Arial" pitchFamily="34" charset="0"/>
                </a:rPr>
                <a:t>Preferred shares</a:t>
              </a:r>
            </a:p>
          </p:txBody>
        </p:sp>
        <p:sp>
          <p:nvSpPr>
            <p:cNvPr id="6162" name="Rectangle 29"/>
            <p:cNvSpPr>
              <a:spLocks noChangeArrowheads="1"/>
            </p:cNvSpPr>
            <p:nvPr/>
          </p:nvSpPr>
          <p:spPr bwMode="auto">
            <a:xfrm>
              <a:off x="544" y="2690"/>
              <a:ext cx="1555" cy="1232"/>
            </a:xfrm>
            <a:prstGeom prst="rect">
              <a:avLst/>
            </a:prstGeom>
            <a:noFill/>
            <a:ln w="9525">
              <a:noFill/>
              <a:miter lim="800000"/>
              <a:headEnd/>
              <a:tailEnd/>
            </a:ln>
          </p:spPr>
          <p:txBody>
            <a:bodyPr/>
            <a:lstStyle/>
            <a:p>
              <a:pPr marL="115888" indent="-115888">
                <a:spcBef>
                  <a:spcPct val="50000"/>
                </a:spcBef>
                <a:buClrTx/>
                <a:buFontTx/>
                <a:buChar char="•"/>
              </a:pPr>
              <a:r>
                <a:rPr lang="en-US" sz="1300">
                  <a:latin typeface="Arial" pitchFamily="34" charset="0"/>
                  <a:cs typeface="Arial" pitchFamily="34" charset="0"/>
                </a:rPr>
                <a:t>$1 billion program</a:t>
              </a:r>
            </a:p>
            <a:p>
              <a:pPr marL="115888" indent="-115888">
                <a:spcBef>
                  <a:spcPct val="50000"/>
                </a:spcBef>
                <a:buClrTx/>
                <a:buFontTx/>
                <a:buChar char="•"/>
              </a:pPr>
              <a:r>
                <a:rPr lang="en-US" sz="1300">
                  <a:latin typeface="Arial" pitchFamily="34" charset="0"/>
                  <a:cs typeface="Arial" pitchFamily="34" charset="0"/>
                </a:rPr>
                <a:t>Guarantees to issuing banks</a:t>
              </a:r>
            </a:p>
            <a:p>
              <a:pPr marL="115888" indent="-115888">
                <a:spcBef>
                  <a:spcPct val="50000"/>
                </a:spcBef>
                <a:buClrTx/>
                <a:buFontTx/>
                <a:buChar char="•"/>
              </a:pPr>
              <a:r>
                <a:rPr lang="en-US" sz="1300">
                  <a:latin typeface="Arial" pitchFamily="34" charset="0"/>
                  <a:cs typeface="Arial" pitchFamily="34" charset="0"/>
                </a:rPr>
                <a:t>46 issuing banks in 24 countries</a:t>
              </a:r>
            </a:p>
            <a:p>
              <a:pPr marL="115888" indent="-115888">
                <a:spcBef>
                  <a:spcPct val="50000"/>
                </a:spcBef>
                <a:buClrTx/>
                <a:buFontTx/>
                <a:buChar char="•"/>
              </a:pPr>
              <a:r>
                <a:rPr lang="en-US" sz="1300">
                  <a:latin typeface="Arial" pitchFamily="34" charset="0"/>
                  <a:cs typeface="Arial" pitchFamily="34" charset="0"/>
                </a:rPr>
                <a:t>92 confirming banks in 62 countries</a:t>
              </a:r>
            </a:p>
            <a:p>
              <a:pPr marL="115888" indent="-115888">
                <a:spcBef>
                  <a:spcPct val="50000"/>
                </a:spcBef>
                <a:buClrTx/>
                <a:buFontTx/>
                <a:buChar char="•"/>
              </a:pPr>
              <a:r>
                <a:rPr lang="en-US" sz="1300">
                  <a:latin typeface="Arial" pitchFamily="34" charset="0"/>
                  <a:cs typeface="Arial" pitchFamily="34" charset="0"/>
                </a:rPr>
                <a:t>$579 million of issued guarantees in first 12 months</a:t>
              </a:r>
            </a:p>
          </p:txBody>
        </p:sp>
        <p:grpSp>
          <p:nvGrpSpPr>
            <p:cNvPr id="8" name="Group 30"/>
            <p:cNvGrpSpPr>
              <a:grpSpLocks/>
            </p:cNvGrpSpPr>
            <p:nvPr/>
          </p:nvGrpSpPr>
          <p:grpSpPr bwMode="auto">
            <a:xfrm>
              <a:off x="2186" y="2386"/>
              <a:ext cx="1571" cy="1631"/>
              <a:chOff x="2090" y="2272"/>
              <a:chExt cx="1571" cy="1631"/>
            </a:xfrm>
          </p:grpSpPr>
          <p:sp>
            <p:nvSpPr>
              <p:cNvPr id="6171" name="Freeform 31"/>
              <p:cNvSpPr>
                <a:spLocks/>
              </p:cNvSpPr>
              <p:nvPr/>
            </p:nvSpPr>
            <p:spPr bwMode="auto">
              <a:xfrm>
                <a:off x="2090" y="2272"/>
                <a:ext cx="1571" cy="322"/>
              </a:xfrm>
              <a:custGeom>
                <a:avLst/>
                <a:gdLst>
                  <a:gd name="T0" fmla="*/ 0 w 2904"/>
                  <a:gd name="T1" fmla="*/ 322 h 350"/>
                  <a:gd name="T2" fmla="*/ 1571 w 2904"/>
                  <a:gd name="T3" fmla="*/ 322 h 350"/>
                  <a:gd name="T4" fmla="*/ 1571 w 2904"/>
                  <a:gd name="T5" fmla="*/ 0 h 350"/>
                  <a:gd name="T6" fmla="*/ 0 w 2904"/>
                  <a:gd name="T7" fmla="*/ 0 h 350"/>
                  <a:gd name="T8" fmla="*/ 0 w 2904"/>
                  <a:gd name="T9" fmla="*/ 322 h 350"/>
                  <a:gd name="T10" fmla="*/ 0 w 2904"/>
                  <a:gd name="T11" fmla="*/ 322 h 350"/>
                  <a:gd name="T12" fmla="*/ 0 60000 65536"/>
                  <a:gd name="T13" fmla="*/ 0 60000 65536"/>
                  <a:gd name="T14" fmla="*/ 0 60000 65536"/>
                  <a:gd name="T15" fmla="*/ 0 60000 65536"/>
                  <a:gd name="T16" fmla="*/ 0 60000 65536"/>
                  <a:gd name="T17" fmla="*/ 0 60000 65536"/>
                  <a:gd name="T18" fmla="*/ 0 w 2904"/>
                  <a:gd name="T19" fmla="*/ 0 h 350"/>
                  <a:gd name="T20" fmla="*/ 2904 w 2904"/>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2904" h="350">
                    <a:moveTo>
                      <a:pt x="0" y="350"/>
                    </a:moveTo>
                    <a:lnTo>
                      <a:pt x="2904" y="350"/>
                    </a:lnTo>
                    <a:lnTo>
                      <a:pt x="2904" y="0"/>
                    </a:lnTo>
                    <a:lnTo>
                      <a:pt x="0" y="0"/>
                    </a:lnTo>
                    <a:lnTo>
                      <a:pt x="0" y="350"/>
                    </a:lnTo>
                    <a:close/>
                  </a:path>
                </a:pathLst>
              </a:custGeom>
              <a:solidFill>
                <a:srgbClr val="125441"/>
              </a:solidFill>
              <a:ln w="9525">
                <a:noFill/>
                <a:round/>
                <a:headEnd/>
                <a:tailEnd/>
              </a:ln>
            </p:spPr>
            <p:txBody>
              <a:bodyPr/>
              <a:lstStyle/>
              <a:p>
                <a:endParaRPr lang="en-US" sz="1300">
                  <a:latin typeface="Arial" pitchFamily="34" charset="0"/>
                  <a:cs typeface="Arial" pitchFamily="34" charset="0"/>
                </a:endParaRPr>
              </a:p>
            </p:txBody>
          </p:sp>
          <p:sp>
            <p:nvSpPr>
              <p:cNvPr id="6172" name="Rectangle 32"/>
              <p:cNvSpPr>
                <a:spLocks noChangeArrowheads="1"/>
              </p:cNvSpPr>
              <p:nvPr/>
            </p:nvSpPr>
            <p:spPr bwMode="auto">
              <a:xfrm>
                <a:off x="2094" y="2577"/>
                <a:ext cx="1565" cy="1326"/>
              </a:xfrm>
              <a:prstGeom prst="rect">
                <a:avLst/>
              </a:prstGeom>
              <a:noFill/>
              <a:ln w="9525">
                <a:solidFill>
                  <a:srgbClr val="125441"/>
                </a:solidFill>
                <a:miter lim="800000"/>
                <a:headEnd/>
                <a:tailEnd/>
              </a:ln>
            </p:spPr>
            <p:txBody>
              <a:bodyPr wrap="none" anchor="ctr"/>
              <a:lstStyle/>
              <a:p>
                <a:endParaRPr lang="en-US" sz="1300">
                  <a:latin typeface="Arial" pitchFamily="34" charset="0"/>
                  <a:cs typeface="Arial" pitchFamily="34" charset="0"/>
                </a:endParaRPr>
              </a:p>
            </p:txBody>
          </p:sp>
        </p:grpSp>
        <p:sp>
          <p:nvSpPr>
            <p:cNvPr id="6164" name="Rectangle 33"/>
            <p:cNvSpPr>
              <a:spLocks noChangeArrowheads="1"/>
            </p:cNvSpPr>
            <p:nvPr/>
          </p:nvSpPr>
          <p:spPr bwMode="auto">
            <a:xfrm>
              <a:off x="2481" y="2378"/>
              <a:ext cx="974" cy="338"/>
            </a:xfrm>
            <a:prstGeom prst="rect">
              <a:avLst/>
            </a:prstGeom>
            <a:noFill/>
            <a:ln w="9525">
              <a:noFill/>
              <a:miter lim="800000"/>
              <a:headEnd/>
              <a:tailEnd/>
            </a:ln>
          </p:spPr>
          <p:txBody>
            <a:bodyPr/>
            <a:lstStyle/>
            <a:p>
              <a:pPr marL="115888" indent="-115888" algn="ctr">
                <a:spcBef>
                  <a:spcPct val="0"/>
                </a:spcBef>
                <a:buClrTx/>
                <a:buNone/>
              </a:pPr>
              <a:r>
                <a:rPr lang="en-US" sz="1300" b="1" dirty="0" smtClean="0">
                  <a:solidFill>
                    <a:schemeClr val="bg1"/>
                  </a:solidFill>
                  <a:latin typeface="Arial" pitchFamily="34" charset="0"/>
                  <a:cs typeface="Arial" pitchFamily="34" charset="0"/>
                </a:rPr>
                <a:t>Advisory </a:t>
              </a:r>
            </a:p>
            <a:p>
              <a:pPr marL="115888" indent="-115888" algn="ctr">
                <a:spcBef>
                  <a:spcPct val="0"/>
                </a:spcBef>
                <a:buClrTx/>
                <a:buNone/>
              </a:pPr>
              <a:r>
                <a:rPr lang="en-US" sz="1300" b="1" dirty="0" smtClean="0">
                  <a:solidFill>
                    <a:schemeClr val="bg1"/>
                  </a:solidFill>
                  <a:latin typeface="Arial" pitchFamily="34" charset="0"/>
                  <a:cs typeface="Arial" pitchFamily="34" charset="0"/>
                </a:rPr>
                <a:t>Services</a:t>
              </a:r>
              <a:endParaRPr lang="en-US" sz="1300" dirty="0">
                <a:solidFill>
                  <a:schemeClr val="bg1"/>
                </a:solidFill>
                <a:latin typeface="Arial" pitchFamily="34" charset="0"/>
                <a:cs typeface="Arial" pitchFamily="34" charset="0"/>
              </a:endParaRPr>
            </a:p>
          </p:txBody>
        </p:sp>
        <p:sp>
          <p:nvSpPr>
            <p:cNvPr id="6165" name="Rectangle 34"/>
            <p:cNvSpPr>
              <a:spLocks noChangeArrowheads="1"/>
            </p:cNvSpPr>
            <p:nvPr/>
          </p:nvSpPr>
          <p:spPr bwMode="auto">
            <a:xfrm>
              <a:off x="2229" y="2700"/>
              <a:ext cx="1476" cy="1232"/>
            </a:xfrm>
            <a:prstGeom prst="rect">
              <a:avLst/>
            </a:prstGeom>
            <a:noFill/>
            <a:ln w="9525">
              <a:noFill/>
              <a:miter lim="800000"/>
              <a:headEnd/>
              <a:tailEnd/>
            </a:ln>
          </p:spPr>
          <p:txBody>
            <a:bodyPr/>
            <a:lstStyle/>
            <a:p>
              <a:pPr marL="115888" indent="-115888">
                <a:spcBef>
                  <a:spcPct val="50000"/>
                </a:spcBef>
                <a:buClrTx/>
                <a:buFontTx/>
                <a:buChar char="•"/>
              </a:pPr>
              <a:r>
                <a:rPr lang="en-US" sz="1300" dirty="0" smtClean="0">
                  <a:latin typeface="Arial" pitchFamily="34" charset="0"/>
                  <a:cs typeface="Arial" pitchFamily="34" charset="0"/>
                </a:rPr>
                <a:t>NPL  &amp; RM Advisory</a:t>
              </a:r>
              <a:endParaRPr lang="en-US" sz="1300" dirty="0">
                <a:latin typeface="Arial" pitchFamily="34" charset="0"/>
                <a:cs typeface="Arial" pitchFamily="34" charset="0"/>
              </a:endParaRPr>
            </a:p>
            <a:p>
              <a:pPr marL="115888" indent="-115888">
                <a:spcBef>
                  <a:spcPct val="50000"/>
                </a:spcBef>
                <a:buClrTx/>
                <a:buFontTx/>
                <a:buChar char="•"/>
              </a:pPr>
              <a:r>
                <a:rPr lang="en-US" sz="1300" dirty="0">
                  <a:latin typeface="Arial" pitchFamily="34" charset="0"/>
                  <a:cs typeface="Arial" pitchFamily="34" charset="0"/>
                </a:rPr>
                <a:t>Risk management</a:t>
              </a:r>
            </a:p>
            <a:p>
              <a:pPr marL="115888" indent="-115888">
                <a:spcBef>
                  <a:spcPct val="50000"/>
                </a:spcBef>
                <a:buClrTx/>
                <a:buFontTx/>
                <a:buChar char="•"/>
              </a:pPr>
              <a:r>
                <a:rPr lang="en-US" sz="1300" dirty="0" smtClean="0">
                  <a:latin typeface="Arial" pitchFamily="34" charset="0"/>
                  <a:cs typeface="Arial" pitchFamily="34" charset="0"/>
                </a:rPr>
                <a:t>MF/SME </a:t>
              </a:r>
              <a:r>
                <a:rPr lang="en-US" sz="1300" dirty="0">
                  <a:latin typeface="Arial" pitchFamily="34" charset="0"/>
                  <a:cs typeface="Arial" pitchFamily="34" charset="0"/>
                </a:rPr>
                <a:t>banking</a:t>
              </a:r>
            </a:p>
            <a:p>
              <a:pPr marL="115888" indent="-115888">
                <a:spcBef>
                  <a:spcPct val="50000"/>
                </a:spcBef>
                <a:buClrTx/>
                <a:buFontTx/>
                <a:buChar char="•"/>
              </a:pPr>
              <a:r>
                <a:rPr lang="en-US" sz="1300" dirty="0">
                  <a:latin typeface="Arial" pitchFamily="34" charset="0"/>
                  <a:cs typeface="Arial" pitchFamily="34" charset="0"/>
                </a:rPr>
                <a:t>Housing finance</a:t>
              </a:r>
            </a:p>
            <a:p>
              <a:pPr marL="115888" indent="-115888">
                <a:spcBef>
                  <a:spcPct val="50000"/>
                </a:spcBef>
                <a:buClrTx/>
                <a:buFontTx/>
                <a:buChar char="•"/>
              </a:pPr>
              <a:r>
                <a:rPr lang="en-US" sz="1300" dirty="0">
                  <a:latin typeface="Arial" pitchFamily="34" charset="0"/>
                  <a:cs typeface="Arial" pitchFamily="34" charset="0"/>
                </a:rPr>
                <a:t>Energy efficiency </a:t>
              </a:r>
              <a:r>
                <a:rPr lang="en-US" sz="1300" dirty="0" smtClean="0">
                  <a:latin typeface="Arial" pitchFamily="34" charset="0"/>
                  <a:cs typeface="Arial" pitchFamily="34" charset="0"/>
                </a:rPr>
                <a:t>finance</a:t>
              </a:r>
            </a:p>
            <a:p>
              <a:pPr marL="115888" indent="-115888">
                <a:spcBef>
                  <a:spcPct val="50000"/>
                </a:spcBef>
                <a:buClrTx/>
                <a:buFontTx/>
                <a:buChar char="•"/>
              </a:pPr>
              <a:r>
                <a:rPr lang="en-US" sz="1300" dirty="0" smtClean="0">
                  <a:latin typeface="Arial" pitchFamily="34" charset="0"/>
                  <a:cs typeface="Arial" pitchFamily="34" charset="0"/>
                </a:rPr>
                <a:t>Financial Infrastructure</a:t>
              </a:r>
            </a:p>
            <a:p>
              <a:pPr marL="115888" indent="-115888">
                <a:spcBef>
                  <a:spcPct val="50000"/>
                </a:spcBef>
                <a:buClrTx/>
                <a:buFontTx/>
                <a:buChar char="•"/>
              </a:pPr>
              <a:r>
                <a:rPr lang="en-US" sz="1300" dirty="0" err="1" smtClean="0">
                  <a:latin typeface="Arial" pitchFamily="34" charset="0"/>
                  <a:cs typeface="Arial" pitchFamily="34" charset="0"/>
                </a:rPr>
                <a:t>Agrifinance</a:t>
              </a:r>
              <a:endParaRPr lang="en-US" sz="1300" dirty="0">
                <a:latin typeface="Arial" pitchFamily="34" charset="0"/>
                <a:cs typeface="Arial" pitchFamily="34" charset="0"/>
              </a:endParaRPr>
            </a:p>
          </p:txBody>
        </p:sp>
        <p:grpSp>
          <p:nvGrpSpPr>
            <p:cNvPr id="9" name="Group 35"/>
            <p:cNvGrpSpPr>
              <a:grpSpLocks/>
            </p:cNvGrpSpPr>
            <p:nvPr/>
          </p:nvGrpSpPr>
          <p:grpSpPr bwMode="auto">
            <a:xfrm>
              <a:off x="3829" y="2384"/>
              <a:ext cx="1572" cy="1631"/>
              <a:chOff x="3733" y="2270"/>
              <a:chExt cx="1572" cy="1631"/>
            </a:xfrm>
          </p:grpSpPr>
          <p:sp>
            <p:nvSpPr>
              <p:cNvPr id="6169" name="Freeform 36"/>
              <p:cNvSpPr>
                <a:spLocks/>
              </p:cNvSpPr>
              <p:nvPr/>
            </p:nvSpPr>
            <p:spPr bwMode="auto">
              <a:xfrm>
                <a:off x="3733" y="2270"/>
                <a:ext cx="1572" cy="322"/>
              </a:xfrm>
              <a:custGeom>
                <a:avLst/>
                <a:gdLst>
                  <a:gd name="T0" fmla="*/ 0 w 2904"/>
                  <a:gd name="T1" fmla="*/ 322 h 350"/>
                  <a:gd name="T2" fmla="*/ 1572 w 2904"/>
                  <a:gd name="T3" fmla="*/ 322 h 350"/>
                  <a:gd name="T4" fmla="*/ 1572 w 2904"/>
                  <a:gd name="T5" fmla="*/ 0 h 350"/>
                  <a:gd name="T6" fmla="*/ 0 w 2904"/>
                  <a:gd name="T7" fmla="*/ 0 h 350"/>
                  <a:gd name="T8" fmla="*/ 0 w 2904"/>
                  <a:gd name="T9" fmla="*/ 322 h 350"/>
                  <a:gd name="T10" fmla="*/ 0 w 2904"/>
                  <a:gd name="T11" fmla="*/ 322 h 350"/>
                  <a:gd name="T12" fmla="*/ 0 60000 65536"/>
                  <a:gd name="T13" fmla="*/ 0 60000 65536"/>
                  <a:gd name="T14" fmla="*/ 0 60000 65536"/>
                  <a:gd name="T15" fmla="*/ 0 60000 65536"/>
                  <a:gd name="T16" fmla="*/ 0 60000 65536"/>
                  <a:gd name="T17" fmla="*/ 0 60000 65536"/>
                  <a:gd name="T18" fmla="*/ 0 w 2904"/>
                  <a:gd name="T19" fmla="*/ 0 h 350"/>
                  <a:gd name="T20" fmla="*/ 2904 w 2904"/>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2904" h="350">
                    <a:moveTo>
                      <a:pt x="0" y="350"/>
                    </a:moveTo>
                    <a:lnTo>
                      <a:pt x="2904" y="350"/>
                    </a:lnTo>
                    <a:lnTo>
                      <a:pt x="2904" y="0"/>
                    </a:lnTo>
                    <a:lnTo>
                      <a:pt x="0" y="0"/>
                    </a:lnTo>
                    <a:lnTo>
                      <a:pt x="0" y="350"/>
                    </a:lnTo>
                    <a:close/>
                  </a:path>
                </a:pathLst>
              </a:custGeom>
              <a:solidFill>
                <a:srgbClr val="005773"/>
              </a:solidFill>
              <a:ln w="9525">
                <a:noFill/>
                <a:round/>
                <a:headEnd/>
                <a:tailEnd/>
              </a:ln>
            </p:spPr>
            <p:txBody>
              <a:bodyPr/>
              <a:lstStyle/>
              <a:p>
                <a:endParaRPr lang="en-US" sz="1300">
                  <a:latin typeface="Arial" pitchFamily="34" charset="0"/>
                  <a:cs typeface="Arial" pitchFamily="34" charset="0"/>
                </a:endParaRPr>
              </a:p>
            </p:txBody>
          </p:sp>
          <p:sp>
            <p:nvSpPr>
              <p:cNvPr id="6170" name="Rectangle 37"/>
              <p:cNvSpPr>
                <a:spLocks noChangeArrowheads="1"/>
              </p:cNvSpPr>
              <p:nvPr/>
            </p:nvSpPr>
            <p:spPr bwMode="auto">
              <a:xfrm>
                <a:off x="3737" y="2575"/>
                <a:ext cx="1565" cy="1326"/>
              </a:xfrm>
              <a:prstGeom prst="rect">
                <a:avLst/>
              </a:prstGeom>
              <a:noFill/>
              <a:ln w="9525">
                <a:solidFill>
                  <a:srgbClr val="005778"/>
                </a:solidFill>
                <a:miter lim="800000"/>
                <a:headEnd/>
                <a:tailEnd/>
              </a:ln>
            </p:spPr>
            <p:txBody>
              <a:bodyPr wrap="none" anchor="ctr"/>
              <a:lstStyle/>
              <a:p>
                <a:endParaRPr lang="en-US" sz="1300">
                  <a:latin typeface="Arial" pitchFamily="34" charset="0"/>
                  <a:cs typeface="Arial" pitchFamily="34" charset="0"/>
                </a:endParaRPr>
              </a:p>
            </p:txBody>
          </p:sp>
        </p:grpSp>
        <p:sp>
          <p:nvSpPr>
            <p:cNvPr id="6167" name="Rectangle 38"/>
            <p:cNvSpPr>
              <a:spLocks noChangeArrowheads="1"/>
            </p:cNvSpPr>
            <p:nvPr/>
          </p:nvSpPr>
          <p:spPr bwMode="auto">
            <a:xfrm>
              <a:off x="4131" y="2378"/>
              <a:ext cx="974" cy="338"/>
            </a:xfrm>
            <a:prstGeom prst="rect">
              <a:avLst/>
            </a:prstGeom>
            <a:noFill/>
            <a:ln w="9525">
              <a:noFill/>
              <a:miter lim="800000"/>
              <a:headEnd/>
              <a:tailEnd/>
            </a:ln>
          </p:spPr>
          <p:txBody>
            <a:bodyPr/>
            <a:lstStyle/>
            <a:p>
              <a:pPr marL="115888" indent="-115888" algn="ctr">
                <a:spcBef>
                  <a:spcPct val="0"/>
                </a:spcBef>
                <a:buClrTx/>
                <a:buNone/>
              </a:pPr>
              <a:r>
                <a:rPr lang="en-US" sz="1300" b="1" dirty="0" smtClean="0">
                  <a:solidFill>
                    <a:schemeClr val="bg1"/>
                  </a:solidFill>
                  <a:latin typeface="Arial" pitchFamily="34" charset="0"/>
                  <a:cs typeface="Arial" pitchFamily="34" charset="0"/>
                </a:rPr>
                <a:t>Sustainable</a:t>
              </a:r>
            </a:p>
            <a:p>
              <a:pPr marL="115888" indent="-115888" algn="ctr">
                <a:spcBef>
                  <a:spcPct val="0"/>
                </a:spcBef>
                <a:buClrTx/>
                <a:buNone/>
              </a:pPr>
              <a:r>
                <a:rPr lang="en-US" sz="1300" b="1" dirty="0" smtClean="0">
                  <a:solidFill>
                    <a:schemeClr val="bg1"/>
                  </a:solidFill>
                  <a:latin typeface="Arial" pitchFamily="34" charset="0"/>
                  <a:cs typeface="Arial" pitchFamily="34" charset="0"/>
                </a:rPr>
                <a:t>Finance</a:t>
              </a:r>
              <a:endParaRPr lang="en-US" sz="1300" dirty="0">
                <a:solidFill>
                  <a:schemeClr val="bg1"/>
                </a:solidFill>
                <a:latin typeface="Arial" pitchFamily="34" charset="0"/>
                <a:cs typeface="Arial" pitchFamily="34" charset="0"/>
              </a:endParaRPr>
            </a:p>
          </p:txBody>
        </p:sp>
        <p:sp>
          <p:nvSpPr>
            <p:cNvPr id="6168" name="Rectangle 39"/>
            <p:cNvSpPr>
              <a:spLocks noChangeArrowheads="1"/>
            </p:cNvSpPr>
            <p:nvPr/>
          </p:nvSpPr>
          <p:spPr bwMode="auto">
            <a:xfrm>
              <a:off x="3861" y="2720"/>
              <a:ext cx="1280" cy="1232"/>
            </a:xfrm>
            <a:prstGeom prst="rect">
              <a:avLst/>
            </a:prstGeom>
            <a:noFill/>
            <a:ln w="9525">
              <a:noFill/>
              <a:miter lim="800000"/>
              <a:headEnd/>
              <a:tailEnd/>
            </a:ln>
          </p:spPr>
          <p:txBody>
            <a:bodyPr/>
            <a:lstStyle/>
            <a:p>
              <a:pPr marL="115888" indent="-115888">
                <a:spcBef>
                  <a:spcPct val="50000"/>
                </a:spcBef>
                <a:buClrTx/>
                <a:buFontTx/>
                <a:buChar char="•"/>
              </a:pPr>
              <a:r>
                <a:rPr lang="en-US" sz="1300" dirty="0">
                  <a:latin typeface="Arial" pitchFamily="34" charset="0"/>
                  <a:cs typeface="Arial" pitchFamily="34" charset="0"/>
                </a:rPr>
                <a:t>Carbon finance</a:t>
              </a:r>
            </a:p>
            <a:p>
              <a:pPr marL="115888" indent="-115888">
                <a:spcBef>
                  <a:spcPct val="50000"/>
                </a:spcBef>
                <a:buClrTx/>
                <a:buFontTx/>
                <a:buChar char="•"/>
              </a:pPr>
              <a:r>
                <a:rPr lang="en-US" sz="1300" dirty="0">
                  <a:latin typeface="Arial" pitchFamily="34" charset="0"/>
                  <a:cs typeface="Arial" pitchFamily="34" charset="0"/>
                </a:rPr>
                <a:t>Renewable energy</a:t>
              </a:r>
            </a:p>
            <a:p>
              <a:pPr marL="115888" indent="-115888">
                <a:spcBef>
                  <a:spcPct val="50000"/>
                </a:spcBef>
                <a:buClrTx/>
                <a:buFontTx/>
                <a:buChar char="•"/>
              </a:pPr>
              <a:r>
                <a:rPr lang="en-US" sz="1300" dirty="0">
                  <a:latin typeface="Arial" pitchFamily="34" charset="0"/>
                  <a:cs typeface="Arial" pitchFamily="34" charset="0"/>
                </a:rPr>
                <a:t>Supply chain financing</a:t>
              </a:r>
            </a:p>
            <a:p>
              <a:pPr marL="115888" indent="-115888">
                <a:spcBef>
                  <a:spcPct val="50000"/>
                </a:spcBef>
                <a:buClrTx/>
                <a:buFontTx/>
                <a:buChar char="•"/>
              </a:pPr>
              <a:r>
                <a:rPr lang="en-US" sz="1300" dirty="0">
                  <a:latin typeface="Arial" pitchFamily="34" charset="0"/>
                  <a:cs typeface="Arial" pitchFamily="34" charset="0"/>
                </a:rPr>
                <a:t>Corporate governance financing</a:t>
              </a:r>
            </a:p>
          </p:txBody>
        </p:sp>
      </p:grpSp>
      <p:sp>
        <p:nvSpPr>
          <p:cNvPr id="40" name="Rectangle 2"/>
          <p:cNvSpPr>
            <a:spLocks noChangeArrowheads="1"/>
          </p:cNvSpPr>
          <p:nvPr/>
        </p:nvSpPr>
        <p:spPr bwMode="auto">
          <a:xfrm>
            <a:off x="561707" y="6204445"/>
            <a:ext cx="8156575" cy="300082"/>
          </a:xfrm>
          <a:prstGeom prst="rect">
            <a:avLst/>
          </a:prstGeom>
          <a:noFill/>
          <a:ln w="12700">
            <a:noFill/>
            <a:miter lim="800000"/>
            <a:headEnd/>
            <a:tailEnd/>
          </a:ln>
        </p:spPr>
        <p:txBody>
          <a:bodyPr>
            <a:spAutoFit/>
          </a:bodyPr>
          <a:lstStyle/>
          <a:p>
            <a:pPr algn="ctr" eaLnBrk="0" hangingPunct="0">
              <a:lnSpc>
                <a:spcPct val="90000"/>
              </a:lnSpc>
              <a:spcBef>
                <a:spcPct val="0"/>
              </a:spcBef>
              <a:buFontTx/>
              <a:buNone/>
            </a:pPr>
            <a:r>
              <a:rPr lang="en-US" sz="1500" b="1" i="1" dirty="0" smtClean="0">
                <a:solidFill>
                  <a:srgbClr val="014C6D"/>
                </a:solidFill>
                <a:latin typeface="Arial" pitchFamily="34" charset="0"/>
                <a:cs typeface="Arial" pitchFamily="34" charset="0"/>
              </a:rPr>
              <a:t>IFC serves 500+ financial institutions globally</a:t>
            </a:r>
            <a:endParaRPr lang="en-US" sz="1500" b="1" i="1" dirty="0">
              <a:solidFill>
                <a:srgbClr val="014C6D"/>
              </a:solidFill>
              <a:latin typeface="Arial" pitchFamily="34" charset="0"/>
              <a:cs typeface="Arial" pitchFamily="34" charset="0"/>
            </a:endParaRPr>
          </a:p>
        </p:txBody>
      </p:sp>
      <p:sp>
        <p:nvSpPr>
          <p:cNvPr id="41" name="Slide Number Placeholder 40"/>
          <p:cNvSpPr>
            <a:spLocks noGrp="1"/>
          </p:cNvSpPr>
          <p:nvPr>
            <p:ph type="sldNum" sz="quarter" idx="12"/>
          </p:nvPr>
        </p:nvSpPr>
        <p:spPr/>
        <p:txBody>
          <a:bodyPr/>
          <a:lstStyle/>
          <a:p>
            <a:pPr>
              <a:defRPr/>
            </a:pPr>
            <a:fld id="{63072DEA-61E4-48BA-8251-FC2D8FDB1775}" type="slidenum">
              <a:rPr lang="en-US" smtClean="0"/>
              <a:pPr>
                <a:defRPr/>
              </a:pPr>
              <a:t>14</a:t>
            </a:fld>
            <a:endParaRPr lang="en-US"/>
          </a:p>
        </p:txBody>
      </p:sp>
      <p:sp>
        <p:nvSpPr>
          <p:cNvPr id="42" name="Rectangle 2"/>
          <p:cNvSpPr txBox="1">
            <a:spLocks noChangeArrowheads="1"/>
          </p:cNvSpPr>
          <p:nvPr/>
        </p:nvSpPr>
        <p:spPr bwMode="auto">
          <a:xfrm>
            <a:off x="190500" y="152400"/>
            <a:ext cx="9144000" cy="7506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chemeClr val="accent1">
                    <a:lumMod val="50000"/>
                  </a:schemeClr>
                </a:solidFill>
                <a:effectLst/>
                <a:uLnTx/>
                <a:uFillTx/>
                <a:latin typeface="Arial" pitchFamily="34" charset="0"/>
                <a:ea typeface="+mj-ea"/>
                <a:cs typeface="Arial" pitchFamily="34" charset="0"/>
              </a:rPr>
              <a:t>IFC Offers a Range of Products &amp; Services for FIs</a:t>
            </a:r>
            <a:endParaRPr kumimoji="0" lang="en-US" sz="2600" b="1" i="0" u="none" strike="noStrike" kern="0" cap="none" spc="0" normalizeH="0" baseline="0" noProof="0" dirty="0" smtClean="0">
              <a:ln>
                <a:noFill/>
              </a:ln>
              <a:solidFill>
                <a:schemeClr val="accent1">
                  <a:lumMod val="50000"/>
                </a:schemeClr>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857" y="305481"/>
            <a:ext cx="7772400" cy="563562"/>
          </a:xfrm>
        </p:spPr>
        <p:txBody>
          <a:bodyPr/>
          <a:lstStyle/>
          <a:p>
            <a:r>
              <a:rPr lang="en-US" dirty="0" smtClean="0"/>
              <a:t>How does Clean Energy Work?</a:t>
            </a:r>
            <a:endParaRPr lang="en-US" dirty="0"/>
          </a:p>
        </p:txBody>
      </p:sp>
      <p:sp>
        <p:nvSpPr>
          <p:cNvPr id="4" name="Slide Number Placeholder 3"/>
          <p:cNvSpPr>
            <a:spLocks noGrp="1"/>
          </p:cNvSpPr>
          <p:nvPr>
            <p:ph type="sldNum" sz="quarter" idx="12"/>
          </p:nvPr>
        </p:nvSpPr>
        <p:spPr/>
        <p:txBody>
          <a:bodyPr/>
          <a:lstStyle/>
          <a:p>
            <a:pPr>
              <a:defRPr/>
            </a:pPr>
            <a:fld id="{F25EFFAD-DE27-4DF5-B939-EE5AE9859D58}" type="slidenum">
              <a:rPr lang="en-US" smtClean="0"/>
              <a:pPr>
                <a:defRPr/>
              </a:pPr>
              <a:t>15</a:t>
            </a:fld>
            <a:endParaRPr lang="en-US" dirty="0"/>
          </a:p>
        </p:txBody>
      </p:sp>
      <p:sp>
        <p:nvSpPr>
          <p:cNvPr id="5" name="Content Placeholder 2"/>
          <p:cNvSpPr txBox="1">
            <a:spLocks/>
          </p:cNvSpPr>
          <p:nvPr/>
        </p:nvSpPr>
        <p:spPr bwMode="auto">
          <a:xfrm>
            <a:off x="420915" y="835704"/>
            <a:ext cx="8451669" cy="516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5000"/>
              </a:lnSpc>
              <a:spcBef>
                <a:spcPct val="20000"/>
              </a:spcBef>
              <a:spcAft>
                <a:spcPct val="0"/>
              </a:spcAft>
              <a:buClr>
                <a:srgbClr val="00783C"/>
              </a:buClr>
              <a:buSzTx/>
              <a:buFontTx/>
              <a:buNone/>
              <a:tabLst/>
              <a:defRPr/>
            </a:pPr>
            <a:r>
              <a:rPr kumimoji="0" lang="en-US" sz="1400" b="0" i="0" u="none" strike="noStrike" kern="0" cap="none" spc="0" normalizeH="0" baseline="0" noProof="0" dirty="0" smtClean="0">
                <a:ln>
                  <a:noFill/>
                </a:ln>
                <a:solidFill>
                  <a:srgbClr val="000000"/>
                </a:solidFill>
                <a:effectLst/>
                <a:uLnTx/>
                <a:uFillTx/>
                <a:latin typeface="+mn-lt"/>
                <a:ea typeface="+mn-ea"/>
                <a:cs typeface="Arial" pitchFamily="34" charset="0"/>
              </a:rPr>
              <a:t>Clean Energy projects generate impacts at the market level, leveraging collaborations with key firms to drive change at the sector level (e.g. knowledge dissemination, standards) and policy level (e.g. feed in tariffs, licensing, public private partnerships </a:t>
            </a:r>
            <a:r>
              <a:rPr lang="en-US" sz="1400" kern="0" dirty="0" smtClean="0">
                <a:solidFill>
                  <a:srgbClr val="000000"/>
                </a:solidFill>
                <a:latin typeface="+mn-lt"/>
                <a:cs typeface="Arial" pitchFamily="34" charset="0"/>
              </a:rPr>
              <a:t>)</a:t>
            </a:r>
            <a:r>
              <a:rPr kumimoji="0" lang="en-US" sz="1400" b="0" i="0" u="none" strike="noStrike" kern="0" cap="none" spc="0" normalizeH="0" baseline="0" noProof="0" dirty="0" smtClean="0">
                <a:ln>
                  <a:noFill/>
                </a:ln>
                <a:solidFill>
                  <a:srgbClr val="000000"/>
                </a:solidFill>
                <a:effectLst/>
                <a:uLnTx/>
                <a:uFillTx/>
                <a:latin typeface="+mn-lt"/>
                <a:ea typeface="+mn-ea"/>
                <a:cs typeface="Arial" pitchFamily="34" charset="0"/>
              </a:rPr>
              <a:t>.</a:t>
            </a:r>
            <a:r>
              <a:rPr kumimoji="0" lang="en-US" sz="1400" b="0" i="0" u="none" strike="noStrike" kern="0" cap="none" spc="0" normalizeH="0" baseline="0" noProof="0" dirty="0" smtClean="0">
                <a:ln>
                  <a:noFill/>
                </a:ln>
                <a:solidFill>
                  <a:schemeClr val="tx1"/>
                </a:solidFill>
                <a:effectLst/>
                <a:uLnTx/>
                <a:uFillTx/>
                <a:latin typeface="+mn-lt"/>
                <a:ea typeface="+mn-ea"/>
                <a:cs typeface="Arial" pitchFamily="34" charset="0"/>
              </a:rPr>
              <a:t>The program design is based on addressing the following barriers:</a:t>
            </a:r>
          </a:p>
        </p:txBody>
      </p:sp>
      <p:graphicFrame>
        <p:nvGraphicFramePr>
          <p:cNvPr id="6" name="Diagram 5"/>
          <p:cNvGraphicFramePr/>
          <p:nvPr/>
        </p:nvGraphicFramePr>
        <p:xfrm>
          <a:off x="386082" y="2049416"/>
          <a:ext cx="8399416" cy="3696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Diagram 76"/>
          <p:cNvGraphicFramePr/>
          <p:nvPr/>
        </p:nvGraphicFramePr>
        <p:xfrm>
          <a:off x="2071916" y="1553561"/>
          <a:ext cx="5638280" cy="4508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bwMode="auto">
          <a:xfrm>
            <a:off x="340956" y="1295042"/>
            <a:ext cx="2381955" cy="307777"/>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1400" b="1" u="sng" dirty="0">
                <a:solidFill>
                  <a:srgbClr val="3333CC">
                    <a:lumMod val="75000"/>
                  </a:srgbClr>
                </a:solidFill>
                <a:cs typeface="Times New Roman" pitchFamily="18" charset="0"/>
              </a:rPr>
              <a:t>Activities &amp; Examples</a:t>
            </a:r>
          </a:p>
        </p:txBody>
      </p:sp>
      <p:sp>
        <p:nvSpPr>
          <p:cNvPr id="39" name="TextBox 38"/>
          <p:cNvSpPr txBox="1"/>
          <p:nvPr/>
        </p:nvSpPr>
        <p:spPr bwMode="auto">
          <a:xfrm>
            <a:off x="340956" y="3995356"/>
            <a:ext cx="3589337" cy="469359"/>
          </a:xfrm>
          <a:prstGeom prst="rect">
            <a:avLst/>
          </a:prstGeom>
          <a:noFill/>
          <a:ln w="9525">
            <a:noFill/>
            <a:miter lim="800000"/>
            <a:headEnd/>
            <a:tailEnd/>
          </a:ln>
          <a:effectLst/>
        </p:spPr>
        <p:txBody>
          <a:bodyPr wrap="square" rtlCol="0">
            <a:spAutoFit/>
          </a:bodyPr>
          <a:lstStyle/>
          <a:p>
            <a:pPr marL="112713" indent="-112713" fontAlgn="base">
              <a:spcBef>
                <a:spcPts val="300"/>
              </a:spcBef>
              <a:spcAft>
                <a:spcPct val="0"/>
              </a:spcAft>
              <a:buFont typeface="Arial" pitchFamily="34" charset="0"/>
              <a:buChar char="•"/>
            </a:pPr>
            <a:endParaRPr lang="en-US" sz="1100" dirty="0">
              <a:solidFill>
                <a:srgbClr val="000000"/>
              </a:solidFill>
              <a:cs typeface="Times New Roman" pitchFamily="18" charset="0"/>
            </a:endParaRPr>
          </a:p>
          <a:p>
            <a:pPr marL="112713" indent="-112713" fontAlgn="base">
              <a:spcBef>
                <a:spcPts val="300"/>
              </a:spcBef>
              <a:spcAft>
                <a:spcPct val="0"/>
              </a:spcAft>
              <a:buFont typeface="Arial" pitchFamily="34" charset="0"/>
              <a:buChar char="•"/>
            </a:pPr>
            <a:endParaRPr lang="en-US" sz="1100" dirty="0">
              <a:solidFill>
                <a:srgbClr val="000000"/>
              </a:solidFill>
              <a:cs typeface="Times New Roman" pitchFamily="18" charset="0"/>
            </a:endParaRPr>
          </a:p>
        </p:txBody>
      </p:sp>
      <p:sp>
        <p:nvSpPr>
          <p:cNvPr id="58" name="Slide Number Placeholder 3"/>
          <p:cNvSpPr>
            <a:spLocks noGrp="1"/>
          </p:cNvSpPr>
          <p:nvPr>
            <p:ph type="sldNum" sz="quarter" idx="12"/>
          </p:nvPr>
        </p:nvSpPr>
        <p:spPr>
          <a:xfrm>
            <a:off x="3740686" y="6435725"/>
            <a:ext cx="1884363" cy="279400"/>
          </a:xfrm>
        </p:spPr>
        <p:txBody>
          <a:bodyPr/>
          <a:lstStyle/>
          <a:p>
            <a:fld id="{19888D9A-E870-4E07-8D55-66E802766ADE}" type="slidenum">
              <a:rPr lang="en-US" smtClean="0">
                <a:solidFill>
                  <a:srgbClr val="FFFFFF"/>
                </a:solidFill>
              </a:rPr>
              <a:pPr/>
              <a:t>16</a:t>
            </a:fld>
            <a:endParaRPr lang="en-US" dirty="0">
              <a:solidFill>
                <a:srgbClr val="FFFFFF"/>
              </a:solidFill>
            </a:endParaRPr>
          </a:p>
        </p:txBody>
      </p:sp>
      <p:sp>
        <p:nvSpPr>
          <p:cNvPr id="43" name="Title 42"/>
          <p:cNvSpPr>
            <a:spLocks noGrp="1"/>
          </p:cNvSpPr>
          <p:nvPr>
            <p:ph type="title"/>
          </p:nvPr>
        </p:nvSpPr>
        <p:spPr>
          <a:xfrm>
            <a:off x="351768" y="172808"/>
            <a:ext cx="8370277" cy="563562"/>
          </a:xfrm>
        </p:spPr>
        <p:txBody>
          <a:bodyPr/>
          <a:lstStyle/>
          <a:p>
            <a:r>
              <a:rPr lang="en-US" sz="2400" dirty="0" smtClean="0"/>
              <a:t>Programmatic Approach</a:t>
            </a:r>
            <a:endParaRPr lang="en-US" sz="1800" dirty="0"/>
          </a:p>
        </p:txBody>
      </p:sp>
      <p:sp>
        <p:nvSpPr>
          <p:cNvPr id="37" name="Rectangle 36"/>
          <p:cNvSpPr/>
          <p:nvPr/>
        </p:nvSpPr>
        <p:spPr>
          <a:xfrm>
            <a:off x="291884" y="629618"/>
            <a:ext cx="8417626" cy="523220"/>
          </a:xfrm>
          <a:prstGeom prst="rect">
            <a:avLst/>
          </a:prstGeom>
        </p:spPr>
        <p:txBody>
          <a:bodyPr wrap="square">
            <a:spAutoFit/>
          </a:bodyPr>
          <a:lstStyle/>
          <a:p>
            <a:pPr algn="ctr" fontAlgn="base">
              <a:spcBef>
                <a:spcPct val="0"/>
              </a:spcBef>
              <a:spcAft>
                <a:spcPct val="0"/>
              </a:spcAft>
            </a:pPr>
            <a:r>
              <a:rPr lang="en-US" sz="1400" b="1" dirty="0">
                <a:solidFill>
                  <a:srgbClr val="2D2DB9">
                    <a:lumMod val="60000"/>
                    <a:lumOff val="40000"/>
                  </a:srgbClr>
                </a:solidFill>
                <a:cs typeface="Times New Roman" pitchFamily="18" charset="0"/>
              </a:rPr>
              <a:t>Clean Energy projects apply a programmatic approach that </a:t>
            </a:r>
          </a:p>
          <a:p>
            <a:pPr algn="ctr" fontAlgn="base">
              <a:spcBef>
                <a:spcPct val="0"/>
              </a:spcBef>
              <a:spcAft>
                <a:spcPct val="0"/>
              </a:spcAft>
            </a:pPr>
            <a:r>
              <a:rPr lang="en-US" sz="1400" b="1" dirty="0">
                <a:solidFill>
                  <a:srgbClr val="2D2DB9">
                    <a:lumMod val="60000"/>
                    <a:lumOff val="40000"/>
                  </a:srgbClr>
                </a:solidFill>
                <a:cs typeface="Times New Roman" pitchFamily="18" charset="0"/>
              </a:rPr>
              <a:t>engages at Firm, Sector, and Regulatory levels</a:t>
            </a:r>
          </a:p>
        </p:txBody>
      </p:sp>
      <p:sp>
        <p:nvSpPr>
          <p:cNvPr id="25" name="TextBox 24"/>
          <p:cNvSpPr txBox="1"/>
          <p:nvPr/>
        </p:nvSpPr>
        <p:spPr bwMode="auto">
          <a:xfrm>
            <a:off x="340956" y="2698788"/>
            <a:ext cx="4138279" cy="1184940"/>
          </a:xfrm>
          <a:prstGeom prst="rect">
            <a:avLst/>
          </a:prstGeom>
          <a:noFill/>
          <a:ln w="9525">
            <a:noFill/>
            <a:miter lim="800000"/>
            <a:headEnd/>
            <a:tailEnd/>
          </a:ln>
          <a:effectLst/>
        </p:spPr>
        <p:txBody>
          <a:bodyPr wrap="square" rtlCol="0">
            <a:spAutoFit/>
          </a:bodyPr>
          <a:lstStyle/>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Provide market intelligence (e.g. Lighting Africa, </a:t>
            </a:r>
            <a:r>
              <a:rPr lang="en-US" sz="1100" dirty="0" err="1">
                <a:solidFill>
                  <a:srgbClr val="000000"/>
                </a:solidFill>
                <a:cs typeface="Times New Roman" pitchFamily="18" charset="0"/>
              </a:rPr>
              <a:t>GeoFund</a:t>
            </a:r>
            <a:r>
              <a:rPr lang="en-US" sz="1100" dirty="0">
                <a:solidFill>
                  <a:srgbClr val="000000"/>
                </a:solidFill>
                <a:cs typeface="Times New Roman" pitchFamily="18" charset="0"/>
              </a:rPr>
              <a:t>, GSMA, Moser Baer, Balkan RE)</a:t>
            </a:r>
            <a:endParaRPr lang="en-US" sz="1100" dirty="0">
              <a:solidFill>
                <a:srgbClr val="FF0000"/>
              </a:solidFill>
              <a:cs typeface="Times New Roman" pitchFamily="18" charset="0"/>
            </a:endParaRPr>
          </a:p>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Organize trainings as mean to information dissemination and capacity building (e.g. Lighting Africa, GSMA, Armenia RE)</a:t>
            </a:r>
          </a:p>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Mobilization of commercial and concessional financing  (e.g. Gujarat Solar)</a:t>
            </a:r>
          </a:p>
        </p:txBody>
      </p:sp>
      <p:sp>
        <p:nvSpPr>
          <p:cNvPr id="27" name="TextBox 26"/>
          <p:cNvSpPr txBox="1"/>
          <p:nvPr/>
        </p:nvSpPr>
        <p:spPr bwMode="auto">
          <a:xfrm>
            <a:off x="340955" y="3988704"/>
            <a:ext cx="4114800" cy="638636"/>
          </a:xfrm>
          <a:prstGeom prst="rect">
            <a:avLst/>
          </a:prstGeom>
          <a:noFill/>
          <a:ln w="9525">
            <a:noFill/>
            <a:miter lim="800000"/>
            <a:headEnd/>
            <a:tailEnd/>
          </a:ln>
          <a:effectLst/>
        </p:spPr>
        <p:txBody>
          <a:bodyPr wrap="square" rtlCol="0">
            <a:spAutoFit/>
          </a:bodyPr>
          <a:lstStyle/>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Develop standards (e.g. Lighting Africa)</a:t>
            </a:r>
          </a:p>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Develop Best Practices (e.g. </a:t>
            </a:r>
            <a:r>
              <a:rPr lang="en-US" sz="1100" dirty="0" err="1">
                <a:solidFill>
                  <a:srgbClr val="000000"/>
                </a:solidFill>
                <a:cs typeface="Times New Roman" pitchFamily="18" charset="0"/>
              </a:rPr>
              <a:t>GeoFund</a:t>
            </a:r>
            <a:r>
              <a:rPr lang="en-US" sz="1100" dirty="0">
                <a:solidFill>
                  <a:srgbClr val="000000"/>
                </a:solidFill>
                <a:cs typeface="Times New Roman" pitchFamily="18" charset="0"/>
              </a:rPr>
              <a:t>, </a:t>
            </a:r>
            <a:br>
              <a:rPr lang="en-US" sz="1100" dirty="0">
                <a:solidFill>
                  <a:srgbClr val="000000"/>
                </a:solidFill>
                <a:cs typeface="Times New Roman" pitchFamily="18" charset="0"/>
              </a:rPr>
            </a:br>
            <a:r>
              <a:rPr lang="en-US" sz="1100" dirty="0">
                <a:solidFill>
                  <a:srgbClr val="000000"/>
                </a:solidFill>
                <a:cs typeface="Times New Roman" pitchFamily="18" charset="0"/>
              </a:rPr>
              <a:t>GSMA, Moser Baer)</a:t>
            </a:r>
          </a:p>
        </p:txBody>
      </p:sp>
      <p:sp>
        <p:nvSpPr>
          <p:cNvPr id="28" name="TextBox 27"/>
          <p:cNvSpPr txBox="1"/>
          <p:nvPr/>
        </p:nvSpPr>
        <p:spPr bwMode="auto">
          <a:xfrm>
            <a:off x="340955" y="4958791"/>
            <a:ext cx="4114800" cy="807913"/>
          </a:xfrm>
          <a:prstGeom prst="rect">
            <a:avLst/>
          </a:prstGeom>
          <a:noFill/>
          <a:ln w="9525">
            <a:noFill/>
            <a:miter lim="800000"/>
            <a:headEnd/>
            <a:tailEnd/>
          </a:ln>
          <a:effectLst/>
        </p:spPr>
        <p:txBody>
          <a:bodyPr wrap="square" rtlCol="0">
            <a:spAutoFit/>
          </a:bodyPr>
          <a:lstStyle/>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Support development of legislation for renewable energy </a:t>
            </a:r>
            <a:br>
              <a:rPr lang="en-US" sz="1100" dirty="0">
                <a:solidFill>
                  <a:srgbClr val="000000"/>
                </a:solidFill>
                <a:cs typeface="Times New Roman" pitchFamily="18" charset="0"/>
              </a:rPr>
            </a:br>
            <a:r>
              <a:rPr lang="en-US" sz="1100" dirty="0">
                <a:solidFill>
                  <a:srgbClr val="000000"/>
                </a:solidFill>
                <a:cs typeface="Times New Roman" pitchFamily="18" charset="0"/>
              </a:rPr>
              <a:t>(e.g. Russia RE, Balkans RE)</a:t>
            </a:r>
          </a:p>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Develop national consumer education and </a:t>
            </a:r>
            <a:br>
              <a:rPr lang="en-US" sz="1100" dirty="0">
                <a:solidFill>
                  <a:srgbClr val="000000"/>
                </a:solidFill>
                <a:cs typeface="Times New Roman" pitchFamily="18" charset="0"/>
              </a:rPr>
            </a:br>
            <a:r>
              <a:rPr lang="en-US" sz="1100" dirty="0">
                <a:solidFill>
                  <a:srgbClr val="000000"/>
                </a:solidFill>
                <a:cs typeface="Times New Roman" pitchFamily="18" charset="0"/>
              </a:rPr>
              <a:t>communication programs(e.g. Lighting Africa)</a:t>
            </a:r>
          </a:p>
        </p:txBody>
      </p:sp>
      <p:sp>
        <p:nvSpPr>
          <p:cNvPr id="30" name="TextBox 29"/>
          <p:cNvSpPr txBox="1"/>
          <p:nvPr/>
        </p:nvSpPr>
        <p:spPr bwMode="auto">
          <a:xfrm>
            <a:off x="340956" y="1624341"/>
            <a:ext cx="4456331" cy="1015663"/>
          </a:xfrm>
          <a:prstGeom prst="rect">
            <a:avLst/>
          </a:prstGeom>
          <a:noFill/>
          <a:ln w="9525">
            <a:noFill/>
            <a:miter lim="800000"/>
            <a:headEnd/>
            <a:tailEnd/>
          </a:ln>
          <a:effectLst/>
        </p:spPr>
        <p:txBody>
          <a:bodyPr wrap="square" rtlCol="0">
            <a:spAutoFit/>
          </a:bodyPr>
          <a:lstStyle/>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Develop pilot projects and business models (e.g. GSMA, </a:t>
            </a:r>
            <a:br>
              <a:rPr lang="en-US" sz="1100" dirty="0">
                <a:solidFill>
                  <a:srgbClr val="000000"/>
                </a:solidFill>
                <a:cs typeface="Times New Roman" pitchFamily="18" charset="0"/>
              </a:rPr>
            </a:br>
            <a:r>
              <a:rPr lang="en-US" sz="1100" dirty="0">
                <a:solidFill>
                  <a:srgbClr val="000000"/>
                </a:solidFill>
                <a:cs typeface="Times New Roman" pitchFamily="18" charset="0"/>
              </a:rPr>
              <a:t>Gujarat Solar, Moser Baer, Lighting Africa)</a:t>
            </a:r>
          </a:p>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Provide technical assistance to support company growth </a:t>
            </a:r>
            <a:br>
              <a:rPr lang="en-US" sz="1100" dirty="0">
                <a:solidFill>
                  <a:srgbClr val="000000"/>
                </a:solidFill>
                <a:cs typeface="Times New Roman" pitchFamily="18" charset="0"/>
              </a:rPr>
            </a:br>
            <a:r>
              <a:rPr lang="en-US" sz="1100" dirty="0">
                <a:solidFill>
                  <a:srgbClr val="000000"/>
                </a:solidFill>
                <a:cs typeface="Times New Roman" pitchFamily="18" charset="0"/>
              </a:rPr>
              <a:t>(e.g. Husk Power, Moser Baer, Lighting Africa)</a:t>
            </a:r>
          </a:p>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Mobilization of concessional financing (e.g. Moser Baer, </a:t>
            </a:r>
            <a:r>
              <a:rPr lang="en-US" sz="1100" dirty="0" err="1">
                <a:solidFill>
                  <a:srgbClr val="000000"/>
                </a:solidFill>
                <a:cs typeface="Times New Roman" pitchFamily="18" charset="0"/>
              </a:rPr>
              <a:t>GeoFund</a:t>
            </a:r>
            <a:r>
              <a:rPr lang="en-US" sz="1100" dirty="0">
                <a:solidFill>
                  <a:srgbClr val="000000"/>
                </a:solidFill>
                <a:cs typeface="Times New Roman" pitchFamily="18" charset="0"/>
              </a:rPr>
              <a:t>)</a:t>
            </a:r>
          </a:p>
        </p:txBody>
      </p:sp>
      <p:cxnSp>
        <p:nvCxnSpPr>
          <p:cNvPr id="56" name="Straight Connector 55"/>
          <p:cNvCxnSpPr/>
          <p:nvPr/>
        </p:nvCxnSpPr>
        <p:spPr bwMode="auto">
          <a:xfrm>
            <a:off x="0" y="4945763"/>
            <a:ext cx="9144000" cy="6792"/>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57" name="Straight Connector 56"/>
          <p:cNvCxnSpPr/>
          <p:nvPr/>
        </p:nvCxnSpPr>
        <p:spPr bwMode="auto">
          <a:xfrm flipV="1">
            <a:off x="0" y="3819790"/>
            <a:ext cx="9144000" cy="161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59" name="Straight Connector 58"/>
          <p:cNvCxnSpPr/>
          <p:nvPr/>
        </p:nvCxnSpPr>
        <p:spPr bwMode="auto">
          <a:xfrm>
            <a:off x="0" y="2667743"/>
            <a:ext cx="9144000" cy="721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sp>
        <p:nvSpPr>
          <p:cNvPr id="61" name="TextBox 60"/>
          <p:cNvSpPr txBox="1"/>
          <p:nvPr/>
        </p:nvSpPr>
        <p:spPr>
          <a:xfrm>
            <a:off x="5903600" y="1760397"/>
            <a:ext cx="2984906" cy="769441"/>
          </a:xfrm>
          <a:prstGeom prst="rect">
            <a:avLst/>
          </a:prstGeom>
          <a:noFill/>
          <a:ln>
            <a:solidFill>
              <a:schemeClr val="accent6">
                <a:lumMod val="40000"/>
                <a:lumOff val="60000"/>
              </a:schemeClr>
            </a:solidFill>
          </a:ln>
        </p:spPr>
        <p:txBody>
          <a:bodyPr wrap="square" rtlCol="0">
            <a:spAutoFit/>
          </a:bodyPr>
          <a:lstStyle/>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A2F BL (SE Finance Product)</a:t>
            </a:r>
          </a:p>
          <a:p>
            <a:pPr marL="111125" indent="-111125" fontAlgn="base">
              <a:spcBef>
                <a:spcPct val="0"/>
              </a:spcBef>
              <a:spcAft>
                <a:spcPct val="0"/>
              </a:spcAft>
              <a:buFont typeface="Arial" pitchFamily="34" charset="0"/>
              <a:buChar char="•"/>
            </a:pPr>
            <a:r>
              <a:rPr lang="en-US" sz="1100" dirty="0" err="1">
                <a:solidFill>
                  <a:srgbClr val="000000"/>
                </a:solidFill>
                <a:cs typeface="Times New Roman" pitchFamily="18" charset="0"/>
              </a:rPr>
              <a:t>Finmech</a:t>
            </a:r>
            <a:r>
              <a:rPr lang="en-US" sz="1100" dirty="0">
                <a:solidFill>
                  <a:srgbClr val="000000"/>
                </a:solidFill>
                <a:cs typeface="Times New Roman" pitchFamily="18" charset="0"/>
              </a:rPr>
              <a:t> (leverage concessional financing)</a:t>
            </a:r>
          </a:p>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PPP BL, Infrastructure Dept, </a:t>
            </a:r>
            <a:r>
              <a:rPr lang="en-US" sz="1100" dirty="0" err="1">
                <a:solidFill>
                  <a:srgbClr val="000000"/>
                </a:solidFill>
                <a:latin typeface="Arial" pitchFamily="34" charset="0"/>
                <a:cs typeface="Arial" pitchFamily="34" charset="0"/>
              </a:rPr>
              <a:t>Infraventures</a:t>
            </a:r>
            <a:r>
              <a:rPr lang="en-US" sz="1100" dirty="0">
                <a:solidFill>
                  <a:srgbClr val="000000"/>
                </a:solidFill>
                <a:latin typeface="Arial" pitchFamily="34" charset="0"/>
                <a:cs typeface="Arial" pitchFamily="34" charset="0"/>
              </a:rPr>
              <a:t>, PPIAF, PIDG, etc. (leverage expertise)</a:t>
            </a:r>
            <a:endParaRPr lang="en-US" sz="1100" dirty="0">
              <a:solidFill>
                <a:srgbClr val="000000"/>
              </a:solidFill>
              <a:cs typeface="Times New Roman" pitchFamily="18" charset="0"/>
            </a:endParaRPr>
          </a:p>
        </p:txBody>
      </p:sp>
      <p:sp>
        <p:nvSpPr>
          <p:cNvPr id="74" name="TextBox 73"/>
          <p:cNvSpPr txBox="1"/>
          <p:nvPr/>
        </p:nvSpPr>
        <p:spPr>
          <a:xfrm>
            <a:off x="5903600" y="2889784"/>
            <a:ext cx="2984906" cy="600164"/>
          </a:xfrm>
          <a:prstGeom prst="rect">
            <a:avLst/>
          </a:prstGeom>
          <a:noFill/>
          <a:ln>
            <a:solidFill>
              <a:schemeClr val="accent6">
                <a:lumMod val="40000"/>
                <a:lumOff val="60000"/>
              </a:schemeClr>
            </a:solidFill>
          </a:ln>
        </p:spPr>
        <p:txBody>
          <a:bodyPr wrap="square" rtlCol="0">
            <a:spAutoFit/>
          </a:bodyPr>
          <a:lstStyle/>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A2F BL (SE Finance Product)</a:t>
            </a:r>
          </a:p>
          <a:p>
            <a:pPr marL="111125" indent="-111125" fontAlgn="base">
              <a:spcBef>
                <a:spcPct val="0"/>
              </a:spcBef>
              <a:spcAft>
                <a:spcPct val="0"/>
              </a:spcAft>
              <a:buFont typeface="Arial" pitchFamily="34" charset="0"/>
              <a:buChar char="•"/>
            </a:pPr>
            <a:r>
              <a:rPr lang="en-US" sz="1100" dirty="0" err="1">
                <a:solidFill>
                  <a:srgbClr val="000000"/>
                </a:solidFill>
                <a:cs typeface="Times New Roman" pitchFamily="18" charset="0"/>
              </a:rPr>
              <a:t>Infraventures</a:t>
            </a:r>
            <a:r>
              <a:rPr lang="en-US" sz="1100" dirty="0">
                <a:solidFill>
                  <a:srgbClr val="000000"/>
                </a:solidFill>
                <a:cs typeface="Times New Roman" pitchFamily="18" charset="0"/>
              </a:rPr>
              <a:t> , PPIAF, PIDG (leverage expertise)</a:t>
            </a:r>
          </a:p>
        </p:txBody>
      </p:sp>
      <p:sp>
        <p:nvSpPr>
          <p:cNvPr id="75" name="TextBox 74"/>
          <p:cNvSpPr txBox="1"/>
          <p:nvPr/>
        </p:nvSpPr>
        <p:spPr>
          <a:xfrm>
            <a:off x="5903599" y="3957376"/>
            <a:ext cx="2971459" cy="769441"/>
          </a:xfrm>
          <a:prstGeom prst="rect">
            <a:avLst/>
          </a:prstGeom>
          <a:noFill/>
          <a:ln>
            <a:solidFill>
              <a:schemeClr val="accent6">
                <a:lumMod val="40000"/>
                <a:lumOff val="60000"/>
              </a:schemeClr>
            </a:solidFill>
          </a:ln>
        </p:spPr>
        <p:txBody>
          <a:bodyPr wrap="square" rtlCol="0">
            <a:spAutoFit/>
          </a:bodyPr>
          <a:lstStyle/>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CES, EST Standards Product (coordinate regarding standards)</a:t>
            </a:r>
          </a:p>
          <a:p>
            <a:pPr marL="111125" indent="-111125" fontAlgn="base">
              <a:spcBef>
                <a:spcPct val="0"/>
              </a:spcBef>
              <a:spcAft>
                <a:spcPct val="0"/>
              </a:spcAft>
              <a:buFont typeface="Arial" pitchFamily="34" charset="0"/>
              <a:buChar char="•"/>
            </a:pPr>
            <a:r>
              <a:rPr lang="en-US" sz="1100" dirty="0" err="1">
                <a:solidFill>
                  <a:srgbClr val="000000"/>
                </a:solidFill>
                <a:cs typeface="Times New Roman" pitchFamily="18" charset="0"/>
              </a:rPr>
              <a:t>Infraventures</a:t>
            </a:r>
            <a:r>
              <a:rPr lang="en-US" sz="1100" dirty="0">
                <a:solidFill>
                  <a:srgbClr val="000000"/>
                </a:solidFill>
                <a:cs typeface="Times New Roman" pitchFamily="18" charset="0"/>
              </a:rPr>
              <a:t> and external entities e.g. PPIAF, PIDG (leverage expertise)</a:t>
            </a:r>
          </a:p>
        </p:txBody>
      </p:sp>
      <p:sp>
        <p:nvSpPr>
          <p:cNvPr id="76" name="TextBox 75"/>
          <p:cNvSpPr txBox="1"/>
          <p:nvPr/>
        </p:nvSpPr>
        <p:spPr>
          <a:xfrm>
            <a:off x="5903599" y="4949559"/>
            <a:ext cx="2984907" cy="1107996"/>
          </a:xfrm>
          <a:prstGeom prst="rect">
            <a:avLst/>
          </a:prstGeom>
          <a:noFill/>
          <a:ln>
            <a:solidFill>
              <a:schemeClr val="accent6">
                <a:lumMod val="40000"/>
                <a:lumOff val="60000"/>
              </a:schemeClr>
            </a:solidFill>
          </a:ln>
        </p:spPr>
        <p:txBody>
          <a:bodyPr wrap="square" rtlCol="0">
            <a:spAutoFit/>
          </a:bodyPr>
          <a:lstStyle/>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WBG Clean Tech Pilot (leverage experience)</a:t>
            </a:r>
          </a:p>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Investment Climate BL (A</a:t>
            </a:r>
            <a:r>
              <a:rPr lang="en-US" sz="1100" dirty="0">
                <a:solidFill>
                  <a:srgbClr val="000000"/>
                </a:solidFill>
                <a:cs typeface="Times New Roman" pitchFamily="18" charset="0"/>
                <a:sym typeface="Wingdings" pitchFamily="2" charset="2"/>
              </a:rPr>
              <a:t>ny work with Governments as clients is done in partnership with IC)</a:t>
            </a:r>
          </a:p>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sym typeface="Wingdings" pitchFamily="2" charset="2"/>
              </a:rPr>
              <a:t>PPP BL (leverage expertise)</a:t>
            </a:r>
            <a:endParaRPr lang="en-US" sz="1100" dirty="0">
              <a:solidFill>
                <a:srgbClr val="000000"/>
              </a:solidFill>
              <a:cs typeface="Times New Roman" pitchFamily="18" charset="0"/>
            </a:endParaRPr>
          </a:p>
        </p:txBody>
      </p:sp>
      <p:sp>
        <p:nvSpPr>
          <p:cNvPr id="78" name="TextBox 77"/>
          <p:cNvSpPr txBox="1"/>
          <p:nvPr/>
        </p:nvSpPr>
        <p:spPr>
          <a:xfrm>
            <a:off x="4563486" y="1813044"/>
            <a:ext cx="646386" cy="292388"/>
          </a:xfrm>
          <a:prstGeom prst="rect">
            <a:avLst/>
          </a:prstGeom>
          <a:noFill/>
        </p:spPr>
        <p:txBody>
          <a:bodyPr wrap="square" rtlCol="0">
            <a:spAutoFit/>
          </a:bodyPr>
          <a:lstStyle/>
          <a:p>
            <a:pPr algn="ctr" fontAlgn="base">
              <a:spcBef>
                <a:spcPct val="0"/>
              </a:spcBef>
              <a:spcAft>
                <a:spcPct val="0"/>
              </a:spcAft>
            </a:pPr>
            <a:r>
              <a:rPr lang="en-US" sz="1300" b="1" u="sng" dirty="0">
                <a:solidFill>
                  <a:srgbClr val="000000"/>
                </a:solidFill>
                <a:cs typeface="Times New Roman" pitchFamily="18" charset="0"/>
              </a:rPr>
              <a:t>Firm</a:t>
            </a:r>
          </a:p>
        </p:txBody>
      </p:sp>
      <p:sp>
        <p:nvSpPr>
          <p:cNvPr id="79" name="TextBox 78"/>
          <p:cNvSpPr txBox="1"/>
          <p:nvPr/>
        </p:nvSpPr>
        <p:spPr>
          <a:xfrm>
            <a:off x="4450500" y="3021724"/>
            <a:ext cx="872358" cy="292388"/>
          </a:xfrm>
          <a:prstGeom prst="rect">
            <a:avLst/>
          </a:prstGeom>
          <a:noFill/>
        </p:spPr>
        <p:txBody>
          <a:bodyPr wrap="square" rtlCol="0">
            <a:spAutoFit/>
          </a:bodyPr>
          <a:lstStyle/>
          <a:p>
            <a:pPr algn="ctr" fontAlgn="base">
              <a:spcBef>
                <a:spcPct val="0"/>
              </a:spcBef>
              <a:spcAft>
                <a:spcPct val="0"/>
              </a:spcAft>
            </a:pPr>
            <a:r>
              <a:rPr lang="en-US" sz="1300" b="1" u="sng" dirty="0">
                <a:solidFill>
                  <a:srgbClr val="000000"/>
                </a:solidFill>
                <a:cs typeface="Times New Roman" pitchFamily="18" charset="0"/>
              </a:rPr>
              <a:t>Sector</a:t>
            </a:r>
          </a:p>
        </p:txBody>
      </p:sp>
      <p:sp>
        <p:nvSpPr>
          <p:cNvPr id="80" name="TextBox 79"/>
          <p:cNvSpPr txBox="1"/>
          <p:nvPr/>
        </p:nvSpPr>
        <p:spPr>
          <a:xfrm>
            <a:off x="4066873" y="4198883"/>
            <a:ext cx="1639613" cy="492443"/>
          </a:xfrm>
          <a:prstGeom prst="rect">
            <a:avLst/>
          </a:prstGeom>
          <a:noFill/>
        </p:spPr>
        <p:txBody>
          <a:bodyPr wrap="square" rtlCol="0">
            <a:spAutoFit/>
          </a:bodyPr>
          <a:lstStyle/>
          <a:p>
            <a:pPr algn="ctr" fontAlgn="base">
              <a:spcBef>
                <a:spcPct val="0"/>
              </a:spcBef>
              <a:spcAft>
                <a:spcPct val="0"/>
              </a:spcAft>
            </a:pPr>
            <a:r>
              <a:rPr lang="en-US" sz="1300" b="1" u="sng" dirty="0">
                <a:solidFill>
                  <a:srgbClr val="000000"/>
                </a:solidFill>
                <a:cs typeface="Times New Roman" pitchFamily="18" charset="0"/>
              </a:rPr>
              <a:t>Standards &amp; Practices</a:t>
            </a:r>
          </a:p>
        </p:txBody>
      </p:sp>
      <p:sp>
        <p:nvSpPr>
          <p:cNvPr id="81" name="TextBox 80"/>
          <p:cNvSpPr txBox="1"/>
          <p:nvPr/>
        </p:nvSpPr>
        <p:spPr>
          <a:xfrm>
            <a:off x="4066873" y="5155324"/>
            <a:ext cx="1639613" cy="492443"/>
          </a:xfrm>
          <a:prstGeom prst="rect">
            <a:avLst/>
          </a:prstGeom>
          <a:noFill/>
        </p:spPr>
        <p:txBody>
          <a:bodyPr wrap="square" rtlCol="0">
            <a:spAutoFit/>
          </a:bodyPr>
          <a:lstStyle/>
          <a:p>
            <a:pPr algn="ctr" fontAlgn="base">
              <a:spcBef>
                <a:spcPct val="0"/>
              </a:spcBef>
              <a:spcAft>
                <a:spcPct val="0"/>
              </a:spcAft>
            </a:pPr>
            <a:r>
              <a:rPr lang="en-US" sz="1300" b="1" u="sng" dirty="0">
                <a:solidFill>
                  <a:srgbClr val="000000"/>
                </a:solidFill>
                <a:cs typeface="Times New Roman" pitchFamily="18" charset="0"/>
              </a:rPr>
              <a:t>Public Policy &amp; Awareness</a:t>
            </a:r>
          </a:p>
        </p:txBody>
      </p:sp>
      <p:sp>
        <p:nvSpPr>
          <p:cNvPr id="24" name="TextBox 23"/>
          <p:cNvSpPr txBox="1"/>
          <p:nvPr/>
        </p:nvSpPr>
        <p:spPr bwMode="auto">
          <a:xfrm>
            <a:off x="5802678" y="1295042"/>
            <a:ext cx="3118833" cy="307777"/>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1400" b="1" u="sng" dirty="0">
                <a:solidFill>
                  <a:srgbClr val="3333CC">
                    <a:lumMod val="75000"/>
                  </a:srgbClr>
                </a:solidFill>
                <a:cs typeface="Times New Roman" pitchFamily="18" charset="0"/>
              </a:rPr>
              <a:t>Partners &amp; Collaborators</a:t>
            </a:r>
          </a:p>
        </p:txBody>
      </p:sp>
      <p:sp>
        <p:nvSpPr>
          <p:cNvPr id="29" name="Rectangle 28"/>
          <p:cNvSpPr/>
          <p:nvPr/>
        </p:nvSpPr>
        <p:spPr>
          <a:xfrm>
            <a:off x="101600" y="5756107"/>
            <a:ext cx="5892800" cy="400110"/>
          </a:xfrm>
          <a:prstGeom prst="rect">
            <a:avLst/>
          </a:prstGeom>
        </p:spPr>
        <p:txBody>
          <a:bodyPr wrap="square">
            <a:spAutoFit/>
          </a:bodyPr>
          <a:lstStyle/>
          <a:p>
            <a:pPr fontAlgn="base">
              <a:spcBef>
                <a:spcPct val="0"/>
              </a:spcBef>
              <a:spcAft>
                <a:spcPct val="0"/>
              </a:spcAft>
            </a:pPr>
            <a:r>
              <a:rPr lang="en-US" sz="1000" b="1" u="sng" dirty="0">
                <a:solidFill>
                  <a:srgbClr val="000000"/>
                </a:solidFill>
                <a:cs typeface="Times New Roman" pitchFamily="18" charset="0"/>
              </a:rPr>
              <a:t>NOTE: </a:t>
            </a:r>
            <a:r>
              <a:rPr lang="en-US" sz="1000" dirty="0">
                <a:solidFill>
                  <a:srgbClr val="000000"/>
                </a:solidFill>
                <a:cs typeface="Times New Roman" pitchFamily="18" charset="0"/>
              </a:rPr>
              <a:t>PPP BL coordination is on ad-hoc transactional basis initially focusing on Geothermal in Indonesia &amp; Solar in India. CE product is contributing with energy expertise &amp; market intelligence.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D90E93-BD31-4E56-8895-ED845F6462B8}" type="slidenum">
              <a:rPr lang="en-US" smtClean="0"/>
              <a:pPr/>
              <a:t>17</a:t>
            </a:fld>
            <a:endParaRPr lang="en-US" dirty="0"/>
          </a:p>
        </p:txBody>
      </p:sp>
      <p:sp>
        <p:nvSpPr>
          <p:cNvPr id="5" name="Rounded Rectangle 4"/>
          <p:cNvSpPr/>
          <p:nvPr/>
        </p:nvSpPr>
        <p:spPr bwMode="auto">
          <a:xfrm>
            <a:off x="236557" y="2663379"/>
            <a:ext cx="1997192" cy="667658"/>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5888" marR="0" indent="-115888" algn="ctr" defTabSz="914400" rtl="0" eaLnBrk="1" fontAlgn="base" latinLnBrk="0" hangingPunct="1">
              <a:lnSpc>
                <a:spcPct val="100000"/>
              </a:lnSpc>
              <a:spcBef>
                <a:spcPct val="50000"/>
              </a:spcBef>
              <a:spcAft>
                <a:spcPct val="0"/>
              </a:spcAft>
              <a:buClrTx/>
              <a:buSzTx/>
              <a:buNone/>
              <a:tabLst/>
            </a:pPr>
            <a:r>
              <a:rPr kumimoji="0" lang="en-US" sz="2000" b="1" i="0" u="none" strike="noStrike" cap="none" normalizeH="0" baseline="0" dirty="0" smtClean="0">
                <a:ln>
                  <a:noFill/>
                </a:ln>
                <a:solidFill>
                  <a:schemeClr val="tx1"/>
                </a:solidFill>
                <a:effectLst/>
                <a:latin typeface="Trebuchet MS" pitchFamily="34" charset="0"/>
                <a:cs typeface="Times New Roman" pitchFamily="18" charset="0"/>
              </a:rPr>
              <a:t>Climate Change</a:t>
            </a:r>
            <a:endParaRPr kumimoji="0" lang="en-US" sz="2000" i="1" u="none" strike="noStrike" cap="none" normalizeH="0" baseline="0" dirty="0" smtClean="0">
              <a:ln>
                <a:noFill/>
              </a:ln>
              <a:solidFill>
                <a:srgbClr val="008080"/>
              </a:solidFill>
              <a:effectLst/>
              <a:latin typeface="Trebuchet MS" pitchFamily="34" charset="0"/>
              <a:cs typeface="Times New Roman" pitchFamily="18" charset="0"/>
            </a:endParaRPr>
          </a:p>
        </p:txBody>
      </p:sp>
      <p:sp>
        <p:nvSpPr>
          <p:cNvPr id="6" name="Rounded Rectangle 5"/>
          <p:cNvSpPr/>
          <p:nvPr/>
        </p:nvSpPr>
        <p:spPr bwMode="auto">
          <a:xfrm>
            <a:off x="195943" y="4500832"/>
            <a:ext cx="1998617" cy="645938"/>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5888" marR="0" indent="-115888" algn="ctr" defTabSz="914400" rtl="0" eaLnBrk="1" fontAlgn="base" latinLnBrk="0" hangingPunct="1">
              <a:lnSpc>
                <a:spcPct val="100000"/>
              </a:lnSpc>
              <a:spcBef>
                <a:spcPct val="50000"/>
              </a:spcBef>
              <a:spcAft>
                <a:spcPct val="0"/>
              </a:spcAft>
              <a:buClrTx/>
              <a:buSzTx/>
              <a:buNone/>
              <a:tabLst/>
            </a:pPr>
            <a:r>
              <a:rPr kumimoji="0" lang="en-US" sz="2000" b="1" i="0" u="none" strike="noStrike" cap="none" normalizeH="0" baseline="0" dirty="0" smtClean="0">
                <a:ln>
                  <a:noFill/>
                </a:ln>
                <a:solidFill>
                  <a:schemeClr val="tx1"/>
                </a:solidFill>
                <a:effectLst/>
                <a:latin typeface="Trebuchet MS" pitchFamily="34" charset="0"/>
                <a:cs typeface="Times New Roman" pitchFamily="18" charset="0"/>
              </a:rPr>
              <a:t>Water</a:t>
            </a:r>
            <a:endParaRPr kumimoji="0" lang="en-US" sz="2000" b="1" i="0" u="none" strike="noStrike" cap="none" normalizeH="0" baseline="0" dirty="0" smtClean="0">
              <a:ln>
                <a:noFill/>
              </a:ln>
              <a:solidFill>
                <a:srgbClr val="008080"/>
              </a:solidFill>
              <a:effectLst/>
              <a:latin typeface="Trebuchet MS" pitchFamily="34" charset="0"/>
              <a:cs typeface="Times New Roman" pitchFamily="18" charset="0"/>
            </a:endParaRPr>
          </a:p>
        </p:txBody>
      </p:sp>
      <p:sp>
        <p:nvSpPr>
          <p:cNvPr id="11" name="Rounded Rectangle 10"/>
          <p:cNvSpPr/>
          <p:nvPr/>
        </p:nvSpPr>
        <p:spPr bwMode="auto">
          <a:xfrm>
            <a:off x="7194734" y="2340637"/>
            <a:ext cx="1949266" cy="467885"/>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buNone/>
              <a:tabLst/>
            </a:pPr>
            <a:r>
              <a:rPr kumimoji="0" lang="en-US" sz="1600" b="1" i="0" u="none" strike="noStrike" cap="none" normalizeH="0" baseline="0" dirty="0" smtClean="0">
                <a:ln>
                  <a:noFill/>
                </a:ln>
                <a:solidFill>
                  <a:schemeClr val="tx1"/>
                </a:solidFill>
                <a:effectLst/>
                <a:latin typeface="Trebuchet MS" pitchFamily="34" charset="0"/>
                <a:cs typeface="Times New Roman" pitchFamily="18" charset="0"/>
              </a:rPr>
              <a:t>Benchmarking</a:t>
            </a:r>
          </a:p>
        </p:txBody>
      </p:sp>
      <p:sp>
        <p:nvSpPr>
          <p:cNvPr id="12" name="Rounded Rectangle 11"/>
          <p:cNvSpPr/>
          <p:nvPr/>
        </p:nvSpPr>
        <p:spPr bwMode="auto">
          <a:xfrm>
            <a:off x="7148287" y="2811454"/>
            <a:ext cx="1995713" cy="74022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kumimoji="0" lang="en-US" sz="1400" i="0" u="none" strike="noStrike" cap="none" normalizeH="0" baseline="0" dirty="0" smtClean="0">
                <a:ln>
                  <a:noFill/>
                </a:ln>
                <a:solidFill>
                  <a:schemeClr val="tx1"/>
                </a:solidFill>
                <a:effectLst/>
                <a:latin typeface="Trebuchet MS" pitchFamily="34" charset="0"/>
                <a:cs typeface="Times New Roman" pitchFamily="18" charset="0"/>
              </a:rPr>
              <a:t> Foundries</a:t>
            </a:r>
          </a:p>
          <a:p>
            <a:pPr>
              <a:spcBef>
                <a:spcPts val="0"/>
              </a:spcBef>
            </a:pPr>
            <a:r>
              <a:rPr lang="en-US" sz="1400" dirty="0" smtClean="0"/>
              <a:t> Food processing</a:t>
            </a:r>
            <a:endParaRPr kumimoji="0" lang="en-US" sz="1400" i="0" u="none" strike="noStrike" cap="none" normalizeH="0" baseline="0" dirty="0" smtClean="0">
              <a:ln>
                <a:noFill/>
              </a:ln>
              <a:solidFill>
                <a:schemeClr val="tx1"/>
              </a:solidFill>
              <a:effectLst/>
              <a:latin typeface="Trebuchet MS" pitchFamily="34" charset="0"/>
              <a:cs typeface="Times New Roman" pitchFamily="18" charset="0"/>
            </a:endParaRPr>
          </a:p>
          <a:p>
            <a:pPr>
              <a:spcBef>
                <a:spcPts val="0"/>
              </a:spcBef>
              <a:buNone/>
            </a:pPr>
            <a:r>
              <a:rPr lang="en-US" sz="1400" u="sng" dirty="0" smtClean="0"/>
              <a:t>Next:</a:t>
            </a:r>
          </a:p>
          <a:p>
            <a:pPr>
              <a:spcBef>
                <a:spcPts val="0"/>
              </a:spcBef>
            </a:pPr>
            <a:r>
              <a:rPr lang="en-US" sz="1400" dirty="0" smtClean="0"/>
              <a:t> Nitrogen Chemicals </a:t>
            </a:r>
          </a:p>
          <a:p>
            <a:pPr>
              <a:spcBef>
                <a:spcPts val="0"/>
              </a:spcBef>
            </a:pPr>
            <a:r>
              <a:rPr lang="en-US" sz="1400" dirty="0" smtClean="0"/>
              <a:t> Animal farming</a:t>
            </a:r>
          </a:p>
          <a:p>
            <a:pPr>
              <a:spcBef>
                <a:spcPts val="0"/>
              </a:spcBef>
            </a:pPr>
            <a:endParaRPr lang="en-US" sz="1400" dirty="0" smtClean="0"/>
          </a:p>
        </p:txBody>
      </p:sp>
      <p:sp>
        <p:nvSpPr>
          <p:cNvPr id="14" name="Rounded Rectangle 13"/>
          <p:cNvSpPr/>
          <p:nvPr/>
        </p:nvSpPr>
        <p:spPr bwMode="auto">
          <a:xfrm>
            <a:off x="7245534" y="4647468"/>
            <a:ext cx="1754776" cy="950682"/>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buNone/>
              <a:tabLst/>
            </a:pPr>
            <a:r>
              <a:rPr kumimoji="0" lang="en-US" sz="1600" b="1" i="0" u="none" strike="noStrike" cap="none" normalizeH="0" baseline="0" dirty="0" smtClean="0">
                <a:ln>
                  <a:noFill/>
                </a:ln>
                <a:solidFill>
                  <a:schemeClr val="tx1"/>
                </a:solidFill>
                <a:effectLst/>
                <a:latin typeface="Trebuchet MS" pitchFamily="34" charset="0"/>
                <a:cs typeface="Times New Roman" pitchFamily="18" charset="0"/>
              </a:rPr>
              <a:t>Water Cases</a:t>
            </a:r>
          </a:p>
        </p:txBody>
      </p:sp>
      <p:sp>
        <p:nvSpPr>
          <p:cNvPr id="18" name="TextBox 17"/>
          <p:cNvSpPr txBox="1"/>
          <p:nvPr/>
        </p:nvSpPr>
        <p:spPr>
          <a:xfrm>
            <a:off x="4097385" y="2510454"/>
            <a:ext cx="3087188" cy="1323439"/>
          </a:xfrm>
          <a:prstGeom prst="rect">
            <a:avLst/>
          </a:prstGeom>
          <a:noFill/>
        </p:spPr>
        <p:txBody>
          <a:bodyPr wrap="square" rtlCol="0">
            <a:spAutoFit/>
          </a:bodyPr>
          <a:lstStyle/>
          <a:p>
            <a:pPr indent="-457200">
              <a:spcBef>
                <a:spcPts val="0"/>
              </a:spcBef>
              <a:buNone/>
            </a:pPr>
            <a:r>
              <a:rPr lang="en-US" sz="1600" u="sng" dirty="0" err="1" smtClean="0">
                <a:latin typeface="+mn-lt"/>
              </a:rPr>
              <a:t>KuAZ</a:t>
            </a:r>
            <a:r>
              <a:rPr lang="en-US" sz="1600" dirty="0" smtClean="0">
                <a:latin typeface="+mn-lt"/>
              </a:rPr>
              <a:t> </a:t>
            </a:r>
            <a:r>
              <a:rPr lang="en-US" sz="1600" dirty="0" smtClean="0">
                <a:solidFill>
                  <a:srgbClr val="C00000"/>
                </a:solidFill>
                <a:latin typeface="+mn-lt"/>
              </a:rPr>
              <a:t> </a:t>
            </a:r>
            <a:r>
              <a:rPr lang="en-US" sz="1600" dirty="0" smtClean="0">
                <a:solidFill>
                  <a:schemeClr val="accent1">
                    <a:lumMod val="50000"/>
                  </a:schemeClr>
                </a:solidFill>
                <a:latin typeface="+mn-lt"/>
              </a:rPr>
              <a:t>$20 mln</a:t>
            </a:r>
            <a:r>
              <a:rPr lang="en-US" sz="1600" dirty="0" smtClean="0">
                <a:solidFill>
                  <a:srgbClr val="003366"/>
                </a:solidFill>
                <a:latin typeface="+mn-lt"/>
              </a:rPr>
              <a:t>; </a:t>
            </a:r>
            <a:r>
              <a:rPr lang="en-GB" sz="1600" dirty="0" smtClean="0">
                <a:latin typeface="+mn-lt"/>
              </a:rPr>
              <a:t>115 K tCO2e </a:t>
            </a:r>
          </a:p>
          <a:p>
            <a:pPr indent="-457200">
              <a:spcBef>
                <a:spcPts val="0"/>
              </a:spcBef>
              <a:buNone/>
            </a:pPr>
            <a:endParaRPr lang="en-GB" sz="1600" dirty="0" smtClean="0">
              <a:solidFill>
                <a:srgbClr val="4C7020"/>
              </a:solidFill>
              <a:latin typeface="+mn-lt"/>
            </a:endParaRPr>
          </a:p>
          <a:p>
            <a:pPr indent="-457200">
              <a:spcBef>
                <a:spcPts val="0"/>
              </a:spcBef>
              <a:buNone/>
            </a:pPr>
            <a:r>
              <a:rPr lang="en-US" sz="1600" u="sng" dirty="0" err="1" smtClean="0"/>
              <a:t>KZ</a:t>
            </a:r>
            <a:r>
              <a:rPr lang="en-US" sz="1600" dirty="0" smtClean="0"/>
              <a:t>      </a:t>
            </a:r>
            <a:r>
              <a:rPr lang="en-US" sz="1600" dirty="0" smtClean="0">
                <a:solidFill>
                  <a:schemeClr val="accent1">
                    <a:lumMod val="50000"/>
                  </a:schemeClr>
                </a:solidFill>
              </a:rPr>
              <a:t>$1 mln; </a:t>
            </a:r>
            <a:r>
              <a:rPr lang="ru-RU" sz="1600" dirty="0" smtClean="0"/>
              <a:t>7</a:t>
            </a:r>
            <a:r>
              <a:rPr lang="en-GB" sz="1600" dirty="0" smtClean="0"/>
              <a:t>5 K tCO2e </a:t>
            </a:r>
            <a:endParaRPr lang="ru-RU" sz="1600" dirty="0" smtClean="0"/>
          </a:p>
          <a:p>
            <a:pPr indent="-457200">
              <a:spcBef>
                <a:spcPts val="0"/>
              </a:spcBef>
              <a:buNone/>
            </a:pPr>
            <a:endParaRPr lang="ru-RU" sz="1600" dirty="0" smtClean="0">
              <a:solidFill>
                <a:srgbClr val="4C7020"/>
              </a:solidFill>
              <a:latin typeface="+mn-lt"/>
            </a:endParaRPr>
          </a:p>
          <a:p>
            <a:pPr indent="-457200">
              <a:spcBef>
                <a:spcPts val="0"/>
              </a:spcBef>
              <a:buNone/>
            </a:pPr>
            <a:r>
              <a:rPr lang="en-US" sz="1600" u="sng" dirty="0" smtClean="0"/>
              <a:t>UA </a:t>
            </a:r>
            <a:r>
              <a:rPr lang="en-US" sz="1600" dirty="0" smtClean="0"/>
              <a:t>    </a:t>
            </a:r>
            <a:r>
              <a:rPr lang="en-US" sz="1600" dirty="0" smtClean="0">
                <a:solidFill>
                  <a:schemeClr val="accent1">
                    <a:lumMod val="50000"/>
                  </a:schemeClr>
                </a:solidFill>
              </a:rPr>
              <a:t>[$70 mln]; </a:t>
            </a:r>
            <a:r>
              <a:rPr lang="ru-RU" sz="1600" dirty="0" smtClean="0"/>
              <a:t>149</a:t>
            </a:r>
            <a:r>
              <a:rPr lang="en-GB" sz="1600" dirty="0" smtClean="0"/>
              <a:t> K tCO2e </a:t>
            </a:r>
            <a:r>
              <a:rPr lang="en-GB" sz="1600" dirty="0" smtClean="0">
                <a:solidFill>
                  <a:srgbClr val="C00000"/>
                </a:solidFill>
                <a:latin typeface="+mn-lt"/>
              </a:rPr>
              <a:t>	</a:t>
            </a:r>
            <a:endParaRPr lang="en-GB" sz="1600" dirty="0">
              <a:solidFill>
                <a:srgbClr val="C00000"/>
              </a:solidFill>
              <a:latin typeface="+mn-lt"/>
            </a:endParaRPr>
          </a:p>
        </p:txBody>
      </p:sp>
      <p:sp>
        <p:nvSpPr>
          <p:cNvPr id="20" name="TextBox 19"/>
          <p:cNvSpPr txBox="1"/>
          <p:nvPr/>
        </p:nvSpPr>
        <p:spPr>
          <a:xfrm>
            <a:off x="4162700" y="4384234"/>
            <a:ext cx="3061062" cy="2062103"/>
          </a:xfrm>
          <a:prstGeom prst="rect">
            <a:avLst/>
          </a:prstGeom>
          <a:noFill/>
        </p:spPr>
        <p:txBody>
          <a:bodyPr wrap="square" rtlCol="0">
            <a:spAutoFit/>
          </a:bodyPr>
          <a:lstStyle/>
          <a:p>
            <a:pPr>
              <a:spcBef>
                <a:spcPts val="0"/>
              </a:spcBef>
              <a:buNone/>
            </a:pPr>
            <a:r>
              <a:rPr lang="en-US" sz="1600" u="sng" dirty="0" smtClean="0">
                <a:latin typeface="+mn-lt"/>
              </a:rPr>
              <a:t>Ser:</a:t>
            </a:r>
            <a:r>
              <a:rPr lang="en-US" sz="1600" dirty="0" smtClean="0">
                <a:latin typeface="+mn-lt"/>
              </a:rPr>
              <a:t>  </a:t>
            </a:r>
            <a:r>
              <a:rPr lang="en-US" sz="1600" dirty="0" smtClean="0">
                <a:solidFill>
                  <a:schemeClr val="accent1">
                    <a:lumMod val="50000"/>
                  </a:schemeClr>
                </a:solidFill>
              </a:rPr>
              <a:t>$0.8 mln </a:t>
            </a:r>
            <a:r>
              <a:rPr lang="en-US" sz="1600" dirty="0" smtClean="0">
                <a:solidFill>
                  <a:srgbClr val="003366"/>
                </a:solidFill>
              </a:rPr>
              <a:t>; </a:t>
            </a:r>
            <a:r>
              <a:rPr lang="en-US" sz="1600" dirty="0" smtClean="0"/>
              <a:t>CAPEX avoided   - $2 mln;  </a:t>
            </a:r>
            <a:r>
              <a:rPr lang="en-US" sz="1600" dirty="0" smtClean="0">
                <a:latin typeface="+mn-lt"/>
              </a:rPr>
              <a:t>170 mln m3</a:t>
            </a:r>
          </a:p>
          <a:p>
            <a:pPr>
              <a:spcBef>
                <a:spcPts val="0"/>
              </a:spcBef>
              <a:buNone/>
            </a:pPr>
            <a:endParaRPr lang="en-US" sz="1600" dirty="0" smtClean="0">
              <a:solidFill>
                <a:srgbClr val="4C7020"/>
              </a:solidFill>
              <a:latin typeface="+mn-lt"/>
            </a:endParaRPr>
          </a:p>
          <a:p>
            <a:pPr>
              <a:spcBef>
                <a:spcPts val="0"/>
              </a:spcBef>
              <a:buNone/>
            </a:pPr>
            <a:r>
              <a:rPr lang="en-US" sz="1600" u="sng" dirty="0" err="1" smtClean="0"/>
              <a:t>Cro</a:t>
            </a:r>
            <a:r>
              <a:rPr lang="en-US" sz="1600" u="sng" dirty="0" smtClean="0"/>
              <a:t>:</a:t>
            </a:r>
            <a:r>
              <a:rPr lang="en-US" sz="1600" dirty="0" smtClean="0"/>
              <a:t>  </a:t>
            </a:r>
            <a:r>
              <a:rPr lang="en-US" sz="1600" dirty="0" smtClean="0">
                <a:solidFill>
                  <a:schemeClr val="accent1">
                    <a:lumMod val="50000"/>
                  </a:schemeClr>
                </a:solidFill>
              </a:rPr>
              <a:t>$2-8 mln ; </a:t>
            </a:r>
            <a:r>
              <a:rPr lang="en-US" sz="1600" dirty="0" smtClean="0"/>
              <a:t>CAPEX avoided – 40%;  100 k USD in water costs</a:t>
            </a:r>
          </a:p>
          <a:p>
            <a:pPr>
              <a:spcBef>
                <a:spcPts val="0"/>
              </a:spcBef>
              <a:buNone/>
            </a:pPr>
            <a:endParaRPr lang="en-US" sz="1600" dirty="0" smtClean="0">
              <a:solidFill>
                <a:srgbClr val="4C7020"/>
              </a:solidFill>
              <a:latin typeface="+mn-lt"/>
            </a:endParaRPr>
          </a:p>
          <a:p>
            <a:pPr marL="457200" indent="-457200" algn="ctr">
              <a:spcBef>
                <a:spcPts val="0"/>
              </a:spcBef>
              <a:buNone/>
            </a:pPr>
            <a:r>
              <a:rPr lang="en-GB" sz="1600" dirty="0" smtClean="0">
                <a:solidFill>
                  <a:srgbClr val="C00000"/>
                </a:solidFill>
                <a:latin typeface="+mn-lt"/>
              </a:rPr>
              <a:t>	</a:t>
            </a:r>
            <a:endParaRPr lang="en-GB" sz="1600" dirty="0">
              <a:solidFill>
                <a:srgbClr val="C00000"/>
              </a:solidFill>
              <a:latin typeface="+mn-lt"/>
            </a:endParaRPr>
          </a:p>
        </p:txBody>
      </p:sp>
      <p:sp>
        <p:nvSpPr>
          <p:cNvPr id="24" name="Title 6"/>
          <p:cNvSpPr txBox="1">
            <a:spLocks/>
          </p:cNvSpPr>
          <p:nvPr/>
        </p:nvSpPr>
        <p:spPr>
          <a:xfrm>
            <a:off x="0" y="223756"/>
            <a:ext cx="9144000" cy="5635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014C6D"/>
                </a:solidFill>
                <a:effectLst/>
                <a:uLnTx/>
                <a:uFillTx/>
                <a:latin typeface="+mj-lt"/>
                <a:ea typeface="+mj-ea"/>
                <a:cs typeface="+mj-cs"/>
              </a:rPr>
              <a:t>Firm level work is part of IS departments’ business development and portfolio management strategy on IDGs </a:t>
            </a:r>
            <a:r>
              <a:rPr kumimoji="0" lang="en-US" sz="2600" b="1" i="1" u="none" strike="noStrike" kern="0" cap="none" spc="0" normalizeH="0" baseline="0" noProof="0" dirty="0" smtClean="0">
                <a:ln>
                  <a:noFill/>
                </a:ln>
                <a:solidFill>
                  <a:srgbClr val="009999"/>
                </a:solidFill>
                <a:effectLst/>
                <a:uLnTx/>
                <a:uFillTx/>
                <a:latin typeface="+mj-lt"/>
                <a:ea typeface="+mj-ea"/>
                <a:cs typeface="+mj-cs"/>
              </a:rPr>
              <a:t>(example of REF for MAS in ECA)</a:t>
            </a:r>
          </a:p>
        </p:txBody>
      </p:sp>
      <p:sp>
        <p:nvSpPr>
          <p:cNvPr id="25" name="TextBox 24"/>
          <p:cNvSpPr txBox="1"/>
          <p:nvPr/>
        </p:nvSpPr>
        <p:spPr>
          <a:xfrm>
            <a:off x="457203" y="1676410"/>
            <a:ext cx="1841862" cy="646331"/>
          </a:xfrm>
          <a:prstGeom prst="rect">
            <a:avLst/>
          </a:prstGeom>
          <a:noFill/>
        </p:spPr>
        <p:txBody>
          <a:bodyPr wrap="square" rtlCol="0">
            <a:spAutoFit/>
          </a:bodyPr>
          <a:lstStyle/>
          <a:p>
            <a:pPr algn="ctr">
              <a:spcBef>
                <a:spcPts val="0"/>
              </a:spcBef>
              <a:buNone/>
            </a:pPr>
            <a:r>
              <a:rPr lang="en-US" sz="1800" b="1" dirty="0" smtClean="0"/>
              <a:t>Impact/</a:t>
            </a:r>
          </a:p>
          <a:p>
            <a:pPr algn="ctr">
              <a:spcBef>
                <a:spcPts val="0"/>
              </a:spcBef>
              <a:buNone/>
            </a:pPr>
            <a:r>
              <a:rPr lang="en-US" sz="1800" b="1" dirty="0" smtClean="0"/>
              <a:t>Business Driver</a:t>
            </a:r>
            <a:endParaRPr lang="en-US" sz="1800" b="1" dirty="0"/>
          </a:p>
        </p:txBody>
      </p:sp>
      <p:sp>
        <p:nvSpPr>
          <p:cNvPr id="27" name="TextBox 26"/>
          <p:cNvSpPr txBox="1"/>
          <p:nvPr/>
        </p:nvSpPr>
        <p:spPr>
          <a:xfrm>
            <a:off x="2425340" y="1676410"/>
            <a:ext cx="1349826" cy="646331"/>
          </a:xfrm>
          <a:prstGeom prst="rect">
            <a:avLst/>
          </a:prstGeom>
          <a:noFill/>
        </p:spPr>
        <p:txBody>
          <a:bodyPr wrap="square" rtlCol="0">
            <a:spAutoFit/>
          </a:bodyPr>
          <a:lstStyle/>
          <a:p>
            <a:pPr algn="ctr">
              <a:spcBef>
                <a:spcPts val="0"/>
              </a:spcBef>
              <a:buNone/>
            </a:pPr>
            <a:r>
              <a:rPr lang="en-US" sz="1800" b="1" dirty="0" smtClean="0"/>
              <a:t>Focus </a:t>
            </a:r>
          </a:p>
          <a:p>
            <a:pPr algn="ctr">
              <a:spcBef>
                <a:spcPts val="0"/>
              </a:spcBef>
              <a:buNone/>
            </a:pPr>
            <a:r>
              <a:rPr lang="en-US" sz="1800" b="1" dirty="0" smtClean="0"/>
              <a:t>Sectors</a:t>
            </a:r>
            <a:endParaRPr lang="en-US" sz="1800" b="1" dirty="0"/>
          </a:p>
        </p:txBody>
      </p:sp>
      <p:sp>
        <p:nvSpPr>
          <p:cNvPr id="29" name="TextBox 28"/>
          <p:cNvSpPr txBox="1"/>
          <p:nvPr/>
        </p:nvSpPr>
        <p:spPr>
          <a:xfrm>
            <a:off x="3984173" y="1676410"/>
            <a:ext cx="2638695" cy="553998"/>
          </a:xfrm>
          <a:prstGeom prst="rect">
            <a:avLst/>
          </a:prstGeom>
          <a:noFill/>
        </p:spPr>
        <p:txBody>
          <a:bodyPr wrap="square" rtlCol="0">
            <a:spAutoFit/>
          </a:bodyPr>
          <a:lstStyle/>
          <a:p>
            <a:pPr algn="ctr">
              <a:spcBef>
                <a:spcPts val="0"/>
              </a:spcBef>
              <a:buNone/>
            </a:pPr>
            <a:r>
              <a:rPr lang="en-US" sz="1800" b="1" dirty="0" smtClean="0"/>
              <a:t>Firm level</a:t>
            </a:r>
          </a:p>
          <a:p>
            <a:pPr algn="ctr">
              <a:spcBef>
                <a:spcPts val="0"/>
              </a:spcBef>
              <a:buNone/>
            </a:pPr>
            <a:r>
              <a:rPr lang="en-US" sz="1200" b="1" dirty="0" smtClean="0"/>
              <a:t>(examples)</a:t>
            </a:r>
            <a:endParaRPr lang="en-US" sz="1200" b="1" dirty="0"/>
          </a:p>
        </p:txBody>
      </p:sp>
      <p:sp>
        <p:nvSpPr>
          <p:cNvPr id="30" name="TextBox 29"/>
          <p:cNvSpPr txBox="1"/>
          <p:nvPr/>
        </p:nvSpPr>
        <p:spPr>
          <a:xfrm>
            <a:off x="7036528" y="1676410"/>
            <a:ext cx="1757045" cy="369332"/>
          </a:xfrm>
          <a:prstGeom prst="rect">
            <a:avLst/>
          </a:prstGeom>
          <a:noFill/>
        </p:spPr>
        <p:txBody>
          <a:bodyPr wrap="square" rtlCol="0">
            <a:spAutoFit/>
          </a:bodyPr>
          <a:lstStyle/>
          <a:p>
            <a:pPr algn="ctr">
              <a:spcBef>
                <a:spcPts val="0"/>
              </a:spcBef>
              <a:buNone/>
            </a:pPr>
            <a:r>
              <a:rPr lang="en-US" sz="1800" b="1" dirty="0" smtClean="0"/>
              <a:t>Sector level</a:t>
            </a:r>
            <a:endParaRPr lang="en-US" sz="1200" b="1" dirty="0"/>
          </a:p>
        </p:txBody>
      </p:sp>
      <p:sp>
        <p:nvSpPr>
          <p:cNvPr id="31" name="Rounded Rectangle 30"/>
          <p:cNvSpPr/>
          <p:nvPr/>
        </p:nvSpPr>
        <p:spPr bwMode="auto">
          <a:xfrm>
            <a:off x="2233746" y="2941528"/>
            <a:ext cx="1820092" cy="74022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Wingdings" pitchFamily="2" charset="2"/>
              <a:buChar char="ü"/>
            </a:pPr>
            <a:r>
              <a:rPr kumimoji="0" lang="en-US" sz="1400" b="1" i="1" u="none" strike="noStrike" cap="none" normalizeH="0" baseline="0" dirty="0" smtClean="0">
                <a:ln>
                  <a:noFill/>
                </a:ln>
                <a:effectLst/>
                <a:latin typeface="Trebuchet MS" pitchFamily="34" charset="0"/>
                <a:cs typeface="Times New Roman" pitchFamily="18" charset="0"/>
              </a:rPr>
              <a:t>High</a:t>
            </a:r>
            <a:r>
              <a:rPr kumimoji="0" lang="en-US" sz="1400" b="1" i="1" u="none" strike="noStrike" cap="none" normalizeH="0" dirty="0" smtClean="0">
                <a:ln>
                  <a:noFill/>
                </a:ln>
                <a:effectLst/>
                <a:latin typeface="Trebuchet MS" pitchFamily="34" charset="0"/>
                <a:cs typeface="Times New Roman" pitchFamily="18" charset="0"/>
              </a:rPr>
              <a:t> energy (material) intensive sectors</a:t>
            </a:r>
          </a:p>
          <a:p>
            <a:pPr algn="ctr"/>
            <a:endParaRPr lang="en-US" sz="1400" b="1" i="1" baseline="0" dirty="0" smtClean="0"/>
          </a:p>
          <a:p>
            <a:pPr marR="0" algn="ctr" defTabSz="914400" rtl="0" eaLnBrk="1" fontAlgn="base" latinLnBrk="0" hangingPunct="1">
              <a:lnSpc>
                <a:spcPct val="100000"/>
              </a:lnSpc>
              <a:spcBef>
                <a:spcPct val="50000"/>
              </a:spcBef>
              <a:spcAft>
                <a:spcPct val="0"/>
              </a:spcAft>
              <a:buClrTx/>
              <a:buSzTx/>
              <a:buFont typeface="Wingdings" pitchFamily="2" charset="2"/>
              <a:buChar char="ü"/>
              <a:tabLst/>
            </a:pPr>
            <a:r>
              <a:rPr kumimoji="0" lang="en-US" sz="1400" b="1" i="1" u="none" strike="noStrike" cap="none" normalizeH="0" dirty="0" smtClean="0">
                <a:ln>
                  <a:noFill/>
                </a:ln>
                <a:effectLst/>
                <a:latin typeface="Trebuchet MS" pitchFamily="34" charset="0"/>
                <a:cs typeface="Times New Roman" pitchFamily="18" charset="0"/>
              </a:rPr>
              <a:t>Waste to energy </a:t>
            </a:r>
            <a:endParaRPr kumimoji="0" lang="en-US" sz="1400" b="1" i="1" u="none" strike="noStrike" cap="none" normalizeH="0" baseline="0" dirty="0" smtClean="0">
              <a:ln>
                <a:noFill/>
              </a:ln>
              <a:effectLst/>
              <a:latin typeface="Trebuchet MS" pitchFamily="34" charset="0"/>
              <a:cs typeface="Times New Roman" pitchFamily="18" charset="0"/>
            </a:endParaRPr>
          </a:p>
        </p:txBody>
      </p:sp>
      <p:sp>
        <p:nvSpPr>
          <p:cNvPr id="32" name="Rounded Rectangle 31"/>
          <p:cNvSpPr/>
          <p:nvPr/>
        </p:nvSpPr>
        <p:spPr bwMode="auto">
          <a:xfrm>
            <a:off x="2177141" y="4722426"/>
            <a:ext cx="1820092" cy="74022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buFont typeface="Wingdings" pitchFamily="2" charset="2"/>
              <a:buChar char="ü"/>
              <a:tabLst/>
            </a:pPr>
            <a:r>
              <a:rPr kumimoji="0" lang="en-US" sz="1400" b="1" i="1" u="none" strike="noStrike" cap="none" normalizeH="0" baseline="0" dirty="0" smtClean="0">
                <a:ln>
                  <a:noFill/>
                </a:ln>
                <a:effectLst/>
                <a:latin typeface="Trebuchet MS" pitchFamily="34" charset="0"/>
                <a:cs typeface="Times New Roman" pitchFamily="18" charset="0"/>
              </a:rPr>
              <a:t>Food processing</a:t>
            </a:r>
          </a:p>
          <a:p>
            <a:pPr marR="0" algn="ctr" defTabSz="914400" rtl="0" eaLnBrk="1" fontAlgn="base" latinLnBrk="0" hangingPunct="1">
              <a:lnSpc>
                <a:spcPct val="100000"/>
              </a:lnSpc>
              <a:spcBef>
                <a:spcPct val="50000"/>
              </a:spcBef>
              <a:spcAft>
                <a:spcPct val="0"/>
              </a:spcAft>
              <a:buClrTx/>
              <a:buSzTx/>
              <a:buFont typeface="Wingdings" pitchFamily="2" charset="2"/>
              <a:buChar char="ü"/>
              <a:tabLst/>
            </a:pPr>
            <a:r>
              <a:rPr lang="en-US" sz="1400" b="1" i="1" dirty="0" smtClean="0"/>
              <a:t>Metal processing</a:t>
            </a:r>
          </a:p>
          <a:p>
            <a:pPr marR="0" algn="ctr" defTabSz="914400" rtl="0" eaLnBrk="1" fontAlgn="base" latinLnBrk="0" hangingPunct="1">
              <a:lnSpc>
                <a:spcPct val="100000"/>
              </a:lnSpc>
              <a:spcBef>
                <a:spcPct val="50000"/>
              </a:spcBef>
              <a:spcAft>
                <a:spcPct val="0"/>
              </a:spcAft>
              <a:buClrTx/>
              <a:buSzTx/>
              <a:buFont typeface="Wingdings" pitchFamily="2" charset="2"/>
              <a:buChar char="ü"/>
              <a:tabLst/>
            </a:pPr>
            <a:r>
              <a:rPr kumimoji="0" lang="en-US" sz="1400" b="1" i="1" u="none" strike="noStrike" cap="none" normalizeH="0" dirty="0" smtClean="0">
                <a:ln>
                  <a:noFill/>
                </a:ln>
                <a:effectLst/>
                <a:latin typeface="Trebuchet MS" pitchFamily="34" charset="0"/>
                <a:cs typeface="Times New Roman" pitchFamily="18" charset="0"/>
              </a:rPr>
              <a:t>Pulp and Paper</a:t>
            </a:r>
            <a:endParaRPr kumimoji="0" lang="en-US" sz="1400" b="1" i="1" u="none" strike="noStrike" cap="none" normalizeH="0" baseline="0" dirty="0" smtClean="0">
              <a:ln>
                <a:noFill/>
              </a:ln>
              <a:effectLst/>
              <a:latin typeface="Trebuchet MS" pitchFamily="34" charset="0"/>
              <a:cs typeface="Times New Roman" pitchFamily="18" charset="0"/>
            </a:endParaRPr>
          </a:p>
        </p:txBody>
      </p:sp>
      <p:sp>
        <p:nvSpPr>
          <p:cNvPr id="17" name="Rectangle 16"/>
          <p:cNvSpPr/>
          <p:nvPr/>
        </p:nvSpPr>
        <p:spPr>
          <a:xfrm>
            <a:off x="287383" y="3467844"/>
            <a:ext cx="1920240" cy="738664"/>
          </a:xfrm>
          <a:prstGeom prst="rect">
            <a:avLst/>
          </a:prstGeom>
        </p:spPr>
        <p:txBody>
          <a:bodyPr wrap="square">
            <a:spAutoFit/>
          </a:bodyPr>
          <a:lstStyle/>
          <a:p>
            <a:pPr marL="115888" indent="-115888" algn="ctr">
              <a:spcBef>
                <a:spcPts val="0"/>
              </a:spcBef>
              <a:buNone/>
            </a:pPr>
            <a:r>
              <a:rPr lang="en-US" sz="1400" i="1" dirty="0" smtClean="0"/>
              <a:t>Reduce costs</a:t>
            </a:r>
          </a:p>
          <a:p>
            <a:pPr marL="115888" indent="-115888" algn="ctr">
              <a:spcBef>
                <a:spcPts val="0"/>
              </a:spcBef>
              <a:buNone/>
            </a:pPr>
            <a:r>
              <a:rPr lang="en-US" sz="1400" i="1" dirty="0" smtClean="0"/>
              <a:t> Improve competitiveness</a:t>
            </a:r>
            <a:endParaRPr lang="en-US" sz="1800" i="1" dirty="0" smtClean="0"/>
          </a:p>
        </p:txBody>
      </p:sp>
      <p:sp>
        <p:nvSpPr>
          <p:cNvPr id="19" name="Rectangle 18"/>
          <p:cNvSpPr/>
          <p:nvPr/>
        </p:nvSpPr>
        <p:spPr>
          <a:xfrm>
            <a:off x="0" y="5244388"/>
            <a:ext cx="2220686" cy="738664"/>
          </a:xfrm>
          <a:prstGeom prst="rect">
            <a:avLst/>
          </a:prstGeom>
        </p:spPr>
        <p:txBody>
          <a:bodyPr wrap="square">
            <a:spAutoFit/>
          </a:bodyPr>
          <a:lstStyle/>
          <a:p>
            <a:pPr marL="115888" indent="-115888" algn="ctr">
              <a:spcBef>
                <a:spcPts val="0"/>
              </a:spcBef>
              <a:buNone/>
            </a:pPr>
            <a:r>
              <a:rPr lang="en-US" sz="1400" i="1" dirty="0" smtClean="0"/>
              <a:t>Avoid CAPEX costs in water treatment</a:t>
            </a:r>
          </a:p>
          <a:p>
            <a:pPr marL="115888" indent="-115888" algn="ctr">
              <a:spcBef>
                <a:spcPts val="0"/>
              </a:spcBef>
              <a:buNone/>
            </a:pPr>
            <a:r>
              <a:rPr lang="en-US" sz="1400" i="1" dirty="0" smtClean="0"/>
              <a:t>Reduce costs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E931A3-0A8E-421F-A26C-85248E5D124E}" type="slidenum">
              <a:rPr lang="en-US" smtClean="0"/>
              <a:pPr>
                <a:defRPr/>
              </a:pPr>
              <a:t>18</a:t>
            </a:fld>
            <a:endParaRPr lang="en-US"/>
          </a:p>
        </p:txBody>
      </p:sp>
      <p:sp>
        <p:nvSpPr>
          <p:cNvPr id="10" name="Title 1"/>
          <p:cNvSpPr>
            <a:spLocks noGrp="1"/>
          </p:cNvSpPr>
          <p:nvPr>
            <p:ph type="title"/>
          </p:nvPr>
        </p:nvSpPr>
        <p:spPr>
          <a:xfrm>
            <a:off x="877972" y="780630"/>
            <a:ext cx="6683991" cy="563562"/>
          </a:xfrm>
        </p:spPr>
        <p:txBody>
          <a:bodyPr/>
          <a:lstStyle/>
          <a:p>
            <a:r>
              <a:rPr lang="en-US" dirty="0" smtClean="0"/>
              <a:t>Enterprises do not account for full costs of resources which can be </a:t>
            </a:r>
            <a:r>
              <a:rPr lang="ru-RU" dirty="0" smtClean="0">
                <a:solidFill>
                  <a:srgbClr val="C00000"/>
                </a:solidFill>
              </a:rPr>
              <a:t>10 </a:t>
            </a:r>
            <a:r>
              <a:rPr lang="en-US" dirty="0" smtClean="0">
                <a:solidFill>
                  <a:srgbClr val="C00000"/>
                </a:solidFill>
              </a:rPr>
              <a:t>times </a:t>
            </a:r>
            <a:r>
              <a:rPr lang="en-US" dirty="0" smtClean="0"/>
              <a:t>higher than </a:t>
            </a:r>
            <a:r>
              <a:rPr lang="ru-RU" dirty="0" smtClean="0"/>
              <a:t>«</a:t>
            </a:r>
            <a:r>
              <a:rPr lang="en-US" dirty="0" smtClean="0"/>
              <a:t>nominal price</a:t>
            </a:r>
            <a:r>
              <a:rPr lang="ru-RU" dirty="0" smtClean="0"/>
              <a:t>»</a:t>
            </a:r>
            <a:endParaRPr lang="en-US" dirty="0"/>
          </a:p>
        </p:txBody>
      </p:sp>
      <p:sp>
        <p:nvSpPr>
          <p:cNvPr id="11" name="Content Placeholder 2"/>
          <p:cNvSpPr>
            <a:spLocks noGrp="1"/>
          </p:cNvSpPr>
          <p:nvPr>
            <p:ph idx="1"/>
          </p:nvPr>
        </p:nvSpPr>
        <p:spPr>
          <a:xfrm>
            <a:off x="469075" y="1531637"/>
            <a:ext cx="8040413" cy="5093445"/>
          </a:xfrm>
        </p:spPr>
        <p:txBody>
          <a:bodyPr wrap="square">
            <a:noAutofit/>
          </a:bodyPr>
          <a:lstStyle/>
          <a:p>
            <a:pPr marL="457200" lvl="0" indent="-457200">
              <a:lnSpc>
                <a:spcPct val="160000"/>
              </a:lnSpc>
              <a:buFont typeface="+mj-lt"/>
              <a:buAutoNum type="arabicPeriod"/>
            </a:pPr>
            <a:r>
              <a:rPr lang="en-US" sz="2200" b="1" dirty="0" smtClean="0"/>
              <a:t>Water</a:t>
            </a:r>
            <a:r>
              <a:rPr lang="ru-RU" sz="2200" b="1" dirty="0" smtClean="0"/>
              <a:t>:</a:t>
            </a:r>
            <a:endParaRPr lang="en-US" sz="2200" b="1" dirty="0" smtClean="0"/>
          </a:p>
          <a:p>
            <a:pPr marL="881697" lvl="1" indent="-457200">
              <a:spcBef>
                <a:spcPts val="0"/>
              </a:spcBef>
            </a:pPr>
            <a:r>
              <a:rPr lang="en-US" dirty="0" smtClean="0"/>
              <a:t>A fee to utility per m3</a:t>
            </a:r>
          </a:p>
          <a:p>
            <a:pPr marL="881697" lvl="1" indent="-457200">
              <a:spcBef>
                <a:spcPts val="0"/>
              </a:spcBef>
            </a:pPr>
            <a:r>
              <a:rPr lang="en-US" dirty="0" smtClean="0"/>
              <a:t>Payment for transport and pumping</a:t>
            </a:r>
            <a:r>
              <a:rPr lang="ru-RU" dirty="0" smtClean="0"/>
              <a:t>, </a:t>
            </a:r>
            <a:r>
              <a:rPr lang="en-US" dirty="0" smtClean="0"/>
              <a:t>water treatment costs</a:t>
            </a:r>
            <a:endParaRPr lang="ru-RU" dirty="0" smtClean="0"/>
          </a:p>
          <a:p>
            <a:pPr marL="881697" lvl="1" indent="-457200">
              <a:spcBef>
                <a:spcPts val="0"/>
              </a:spcBef>
            </a:pPr>
            <a:r>
              <a:rPr lang="en-US" dirty="0" smtClean="0"/>
              <a:t>Costs to heat or cool water </a:t>
            </a:r>
          </a:p>
          <a:p>
            <a:pPr marL="881697" lvl="1" indent="-457200">
              <a:spcBef>
                <a:spcPts val="0"/>
              </a:spcBef>
            </a:pPr>
            <a:r>
              <a:rPr lang="en-US" dirty="0" smtClean="0"/>
              <a:t>Pumping to WWTP, treatment of sewage, WWTP CAPEX and maintenance costs </a:t>
            </a:r>
            <a:endParaRPr lang="ru-RU" dirty="0" smtClean="0"/>
          </a:p>
          <a:p>
            <a:pPr marL="881697" lvl="1" indent="-457200">
              <a:spcBef>
                <a:spcPts val="0"/>
              </a:spcBef>
              <a:buNone/>
            </a:pPr>
            <a:endParaRPr lang="ru-RU" sz="1400" dirty="0" smtClean="0"/>
          </a:p>
          <a:p>
            <a:pPr marL="1281747" lvl="2" indent="-457200">
              <a:spcBef>
                <a:spcPts val="0"/>
              </a:spcBef>
              <a:spcAft>
                <a:spcPts val="1200"/>
              </a:spcAft>
              <a:buFont typeface="Wingdings" pitchFamily="2" charset="2"/>
              <a:buChar char="Ø"/>
            </a:pPr>
            <a:r>
              <a:rPr lang="en-US" sz="2400" b="1" i="1" dirty="0" smtClean="0">
                <a:solidFill>
                  <a:srgbClr val="4C7020"/>
                </a:solidFill>
              </a:rPr>
              <a:t>Result </a:t>
            </a:r>
            <a:r>
              <a:rPr lang="ru-RU" sz="2400" b="1" i="1" dirty="0" smtClean="0">
                <a:solidFill>
                  <a:srgbClr val="4C7020"/>
                </a:solidFill>
              </a:rPr>
              <a:t>:  </a:t>
            </a:r>
            <a:r>
              <a:rPr lang="en-US" sz="2400" b="1" i="1" dirty="0" smtClean="0">
                <a:solidFill>
                  <a:srgbClr val="4C7020"/>
                </a:solidFill>
              </a:rPr>
              <a:t>water costs at a well 0.</a:t>
            </a:r>
            <a:r>
              <a:rPr lang="ru-RU" sz="2400" b="1" i="1" dirty="0" smtClean="0">
                <a:solidFill>
                  <a:srgbClr val="4C7020"/>
                </a:solidFill>
              </a:rPr>
              <a:t>50 </a:t>
            </a:r>
            <a:r>
              <a:rPr lang="en-US" sz="2400" b="1" i="1" dirty="0" smtClean="0">
                <a:solidFill>
                  <a:srgbClr val="4C7020"/>
                </a:solidFill>
              </a:rPr>
              <a:t>UAH</a:t>
            </a:r>
            <a:r>
              <a:rPr lang="ru-RU" sz="2400" b="1" i="1" dirty="0" smtClean="0">
                <a:solidFill>
                  <a:srgbClr val="4C7020"/>
                </a:solidFill>
              </a:rPr>
              <a:t>, </a:t>
            </a:r>
            <a:r>
              <a:rPr lang="en-US" sz="2400" b="1" i="1" dirty="0" smtClean="0">
                <a:solidFill>
                  <a:srgbClr val="4C7020"/>
                </a:solidFill>
              </a:rPr>
              <a:t>full costs of water  5 UAH</a:t>
            </a:r>
            <a:r>
              <a:rPr lang="ru-RU" sz="2000" i="1" dirty="0" smtClean="0"/>
              <a:t>. </a:t>
            </a:r>
            <a:endParaRPr lang="en-US" sz="2000" i="1" dirty="0" smtClean="0"/>
          </a:p>
          <a:p>
            <a:pPr marL="457200" indent="-457200">
              <a:lnSpc>
                <a:spcPct val="160000"/>
              </a:lnSpc>
              <a:buFont typeface="+mj-lt"/>
              <a:buAutoNum type="arabicPeriod"/>
            </a:pPr>
            <a:r>
              <a:rPr lang="en-US" sz="2200" b="1" dirty="0" smtClean="0"/>
              <a:t>Energy</a:t>
            </a:r>
            <a:endParaRPr lang="ru-RU" sz="2200" b="1" dirty="0" smtClean="0"/>
          </a:p>
          <a:p>
            <a:pPr marL="881697" lvl="1" indent="-457200">
              <a:spcBef>
                <a:spcPts val="0"/>
              </a:spcBef>
            </a:pPr>
            <a:r>
              <a:rPr lang="en-US" dirty="0" smtClean="0"/>
              <a:t>New equipment with old management</a:t>
            </a:r>
            <a:endParaRPr lang="ru-RU" dirty="0" smtClean="0"/>
          </a:p>
          <a:p>
            <a:pPr marL="881697" lvl="1" indent="-457200">
              <a:spcBef>
                <a:spcPts val="0"/>
              </a:spcBef>
            </a:pPr>
            <a:r>
              <a:rPr lang="en-US" dirty="0" smtClean="0"/>
              <a:t>Energy efficiency in buildings is overlooked</a:t>
            </a:r>
          </a:p>
          <a:p>
            <a:pPr marL="881697" lvl="1" indent="-457200">
              <a:spcBef>
                <a:spcPts val="0"/>
              </a:spcBef>
            </a:pPr>
            <a:r>
              <a:rPr lang="en-US" dirty="0" smtClean="0"/>
              <a:t>Result: losses, comfort and sanitary conditions</a:t>
            </a:r>
            <a:endParaRPr lang="ru-RU" dirty="0" smtClean="0"/>
          </a:p>
          <a:p>
            <a:pPr marL="457200" indent="-457200">
              <a:lnSpc>
                <a:spcPct val="160000"/>
              </a:lnSpc>
              <a:buNone/>
            </a:pPr>
            <a:endParaRPr lang="en-US" sz="1600" b="1" dirty="0" smtClean="0"/>
          </a:p>
        </p:txBody>
      </p:sp>
      <p:pic>
        <p:nvPicPr>
          <p:cNvPr id="3075" name="Picture 3"/>
          <p:cNvPicPr>
            <a:picLocks noChangeAspect="1" noChangeArrowheads="1"/>
          </p:cNvPicPr>
          <p:nvPr/>
        </p:nvPicPr>
        <p:blipFill>
          <a:blip r:embed="rId2" cstate="print"/>
          <a:srcRect/>
          <a:stretch>
            <a:fillRect/>
          </a:stretch>
        </p:blipFill>
        <p:spPr bwMode="auto">
          <a:xfrm>
            <a:off x="7739922" y="250722"/>
            <a:ext cx="1196295" cy="1209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239713" y="699407"/>
            <a:ext cx="8351837" cy="2725964"/>
          </a:xfrm>
        </p:spPr>
        <p:txBody>
          <a:bodyPr/>
          <a:lstStyle/>
          <a:p>
            <a:pPr marL="274320" indent="-228600" eaLnBrk="1" hangingPunct="1">
              <a:lnSpc>
                <a:spcPct val="150000"/>
              </a:lnSpc>
              <a:spcBef>
                <a:spcPts val="600"/>
              </a:spcBef>
              <a:tabLst>
                <a:tab pos="2747963" algn="l"/>
              </a:tabLst>
              <a:defRPr/>
            </a:pPr>
            <a:r>
              <a:rPr lang="en-US" b="1" dirty="0" smtClean="0"/>
              <a:t>Member of World Bank Group having a mission to promote </a:t>
            </a:r>
            <a:r>
              <a:rPr lang="en-US" b="1" i="1" dirty="0" smtClean="0"/>
              <a:t>sustainable private sector development via</a:t>
            </a:r>
            <a:endParaRPr lang="en-US" sz="1300" dirty="0" smtClean="0"/>
          </a:p>
        </p:txBody>
      </p:sp>
      <p:grpSp>
        <p:nvGrpSpPr>
          <p:cNvPr id="2" name="Group 4"/>
          <p:cNvGrpSpPr>
            <a:grpSpLocks/>
          </p:cNvGrpSpPr>
          <p:nvPr/>
        </p:nvGrpSpPr>
        <p:grpSpPr bwMode="auto">
          <a:xfrm>
            <a:off x="768350" y="1853066"/>
            <a:ext cx="7467600" cy="590550"/>
            <a:chOff x="528" y="2034"/>
            <a:chExt cx="4704" cy="71"/>
          </a:xfrm>
        </p:grpSpPr>
        <p:sp>
          <p:nvSpPr>
            <p:cNvPr id="10246" name="Text Box 5"/>
            <p:cNvSpPr txBox="1">
              <a:spLocks noChangeArrowheads="1"/>
            </p:cNvSpPr>
            <p:nvPr/>
          </p:nvSpPr>
          <p:spPr bwMode="auto">
            <a:xfrm>
              <a:off x="528" y="2034"/>
              <a:ext cx="2256" cy="71"/>
            </a:xfrm>
            <a:prstGeom prst="rect">
              <a:avLst/>
            </a:prstGeom>
            <a:solidFill>
              <a:srgbClr val="FFFF00"/>
            </a:solidFill>
            <a:ln w="9525">
              <a:solidFill>
                <a:schemeClr val="tx1"/>
              </a:solidFill>
              <a:miter lim="800000"/>
              <a:headEnd/>
              <a:tailEnd/>
            </a:ln>
          </p:spPr>
          <p:txBody>
            <a:bodyPr lIns="0" rIns="0">
              <a:spAutoFit/>
            </a:bodyPr>
            <a:lstStyle/>
            <a:p>
              <a:pPr algn="ctr"/>
              <a:r>
                <a:rPr lang="en-US" sz="3200" b="1" dirty="0">
                  <a:ea typeface="Arial Unicode MS" pitchFamily="34" charset="-128"/>
                  <a:cs typeface="Arial Unicode MS" pitchFamily="34" charset="-128"/>
                </a:rPr>
                <a:t>Investment</a:t>
              </a:r>
            </a:p>
          </p:txBody>
        </p:sp>
        <p:sp>
          <p:nvSpPr>
            <p:cNvPr id="10247" name="Text Box 6"/>
            <p:cNvSpPr txBox="1">
              <a:spLocks noChangeArrowheads="1"/>
            </p:cNvSpPr>
            <p:nvPr/>
          </p:nvSpPr>
          <p:spPr bwMode="auto">
            <a:xfrm>
              <a:off x="2976" y="2034"/>
              <a:ext cx="2256" cy="71"/>
            </a:xfrm>
            <a:prstGeom prst="rect">
              <a:avLst/>
            </a:prstGeom>
            <a:solidFill>
              <a:srgbClr val="FFFF00"/>
            </a:solidFill>
            <a:ln w="9525">
              <a:solidFill>
                <a:schemeClr val="tx1"/>
              </a:solidFill>
              <a:miter lim="800000"/>
              <a:headEnd/>
              <a:tailEnd/>
            </a:ln>
          </p:spPr>
          <p:txBody>
            <a:bodyPr lIns="0" rIns="0">
              <a:spAutoFit/>
            </a:bodyPr>
            <a:lstStyle/>
            <a:p>
              <a:pPr algn="ctr"/>
              <a:r>
                <a:rPr lang="en-US" sz="3200" b="1">
                  <a:ea typeface="Arial Unicode MS" pitchFamily="34" charset="-128"/>
                  <a:cs typeface="Arial Unicode MS" pitchFamily="34" charset="-128"/>
                </a:rPr>
                <a:t>Advisory services</a:t>
              </a:r>
            </a:p>
          </p:txBody>
        </p:sp>
      </p:grpSp>
      <p:sp>
        <p:nvSpPr>
          <p:cNvPr id="1200136" name="Rectangle 8"/>
          <p:cNvSpPr>
            <a:spLocks noGrp="1" noChangeArrowheads="1"/>
          </p:cNvSpPr>
          <p:nvPr>
            <p:ph type="title"/>
          </p:nvPr>
        </p:nvSpPr>
        <p:spPr>
          <a:xfrm>
            <a:off x="685800" y="247433"/>
            <a:ext cx="7772400" cy="563562"/>
          </a:xfrm>
        </p:spPr>
        <p:txBody>
          <a:bodyPr/>
          <a:lstStyle/>
          <a:p>
            <a:pPr eaLnBrk="1" hangingPunct="1">
              <a:defRPr/>
            </a:pPr>
            <a:r>
              <a:rPr lang="en-US" dirty="0" smtClean="0"/>
              <a:t>International Finance Corporation (</a:t>
            </a:r>
            <a:r>
              <a:rPr lang="en-US" dirty="0" err="1" smtClean="0"/>
              <a:t>IFC</a:t>
            </a:r>
            <a:r>
              <a:rPr lang="en-US" dirty="0" smtClean="0"/>
              <a:t>)</a:t>
            </a:r>
          </a:p>
        </p:txBody>
      </p:sp>
      <p:sp>
        <p:nvSpPr>
          <p:cNvPr id="8" name="Rectangle 3"/>
          <p:cNvSpPr txBox="1">
            <a:spLocks noChangeArrowheads="1"/>
          </p:cNvSpPr>
          <p:nvPr/>
        </p:nvSpPr>
        <p:spPr bwMode="auto">
          <a:xfrm>
            <a:off x="609601" y="2601460"/>
            <a:ext cx="8157028" cy="1535111"/>
          </a:xfrm>
          <a:prstGeom prst="rect">
            <a:avLst/>
          </a:prstGeom>
          <a:noFill/>
          <a:ln w="9525">
            <a:noFill/>
            <a:miter lim="800000"/>
            <a:headEnd/>
            <a:tailEnd/>
          </a:ln>
        </p:spPr>
        <p:txBody>
          <a:bodyPr/>
          <a:lstStyle/>
          <a:p>
            <a:pPr marL="0" lvl="1">
              <a:lnSpc>
                <a:spcPct val="150000"/>
              </a:lnSpc>
              <a:buFont typeface="Wingdings" pitchFamily="2" charset="2"/>
              <a:buChar char="Ø"/>
            </a:pPr>
            <a:r>
              <a:rPr lang="en-US" sz="2000" dirty="0" err="1" smtClean="0"/>
              <a:t>ECA</a:t>
            </a:r>
            <a:r>
              <a:rPr lang="en-US" sz="2000" dirty="0" smtClean="0"/>
              <a:t> investment volume  </a:t>
            </a:r>
            <a:r>
              <a:rPr lang="ru-RU" sz="2000" dirty="0" smtClean="0"/>
              <a:t> </a:t>
            </a:r>
            <a:r>
              <a:rPr lang="en-US" sz="2000" dirty="0" smtClean="0">
                <a:solidFill>
                  <a:srgbClr val="00783C"/>
                </a:solidFill>
              </a:rPr>
              <a:t>$6.5 </a:t>
            </a:r>
            <a:r>
              <a:rPr lang="en-US" sz="2000" dirty="0" err="1" smtClean="0">
                <a:solidFill>
                  <a:srgbClr val="00783C"/>
                </a:solidFill>
              </a:rPr>
              <a:t>bln</a:t>
            </a:r>
            <a:r>
              <a:rPr lang="ru-RU" sz="2000" dirty="0" smtClean="0">
                <a:solidFill>
                  <a:srgbClr val="00783C"/>
                </a:solidFill>
              </a:rPr>
              <a:t>. </a:t>
            </a:r>
            <a:r>
              <a:rPr lang="en-US" sz="2000" dirty="0" smtClean="0"/>
              <a:t>including $</a:t>
            </a:r>
            <a:r>
              <a:rPr lang="ru-RU" sz="2000" dirty="0" smtClean="0"/>
              <a:t>5.4 </a:t>
            </a:r>
            <a:r>
              <a:rPr lang="en-US" sz="2000" dirty="0" err="1" smtClean="0"/>
              <a:t>mld</a:t>
            </a:r>
            <a:r>
              <a:rPr lang="en-US" sz="2000" dirty="0" smtClean="0"/>
              <a:t>. </a:t>
            </a:r>
            <a:r>
              <a:rPr lang="en-US" sz="2000" dirty="0" err="1" smtClean="0"/>
              <a:t>IFC</a:t>
            </a:r>
            <a:r>
              <a:rPr lang="en-US" sz="2000" dirty="0" smtClean="0"/>
              <a:t> own        resources</a:t>
            </a:r>
            <a:endParaRPr lang="en-US" sz="2000" kern="0" dirty="0" smtClean="0"/>
          </a:p>
          <a:p>
            <a:pPr marL="0" lvl="1">
              <a:lnSpc>
                <a:spcPct val="150000"/>
              </a:lnSpc>
              <a:buFont typeface="Wingdings" pitchFamily="2" charset="2"/>
              <a:buChar char="Ø"/>
            </a:pPr>
            <a:r>
              <a:rPr lang="en-US" sz="2000" kern="0" dirty="0" smtClean="0">
                <a:latin typeface="+mn-lt"/>
                <a:cs typeface="+mn-cs"/>
              </a:rPr>
              <a:t>Key focus in </a:t>
            </a:r>
            <a:r>
              <a:rPr lang="en-US" sz="2000" kern="0" dirty="0" err="1" smtClean="0">
                <a:latin typeface="+mn-lt"/>
                <a:cs typeface="+mn-cs"/>
              </a:rPr>
              <a:t>ECA</a:t>
            </a:r>
            <a:r>
              <a:rPr lang="en-US" sz="2000" kern="0" dirty="0" smtClean="0">
                <a:latin typeface="+mn-lt"/>
                <a:cs typeface="+mn-cs"/>
              </a:rPr>
              <a:t> region – climate change and resource efficiency</a:t>
            </a:r>
          </a:p>
          <a:p>
            <a:pPr lvl="3">
              <a:lnSpc>
                <a:spcPct val="150000"/>
              </a:lnSpc>
              <a:buFont typeface="Arial" pitchFamily="34" charset="0"/>
              <a:buChar char="•"/>
            </a:pPr>
            <a:endParaRPr lang="en-US" sz="1600" dirty="0" smtClean="0"/>
          </a:p>
        </p:txBody>
      </p:sp>
      <p:graphicFrame>
        <p:nvGraphicFramePr>
          <p:cNvPr id="9" name="Диаграмма 5"/>
          <p:cNvGraphicFramePr/>
          <p:nvPr/>
        </p:nvGraphicFramePr>
        <p:xfrm>
          <a:off x="4992914" y="3990456"/>
          <a:ext cx="3338287" cy="20474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6"/>
          <p:cNvGraphicFramePr/>
          <p:nvPr/>
        </p:nvGraphicFramePr>
        <p:xfrm>
          <a:off x="1523999" y="4057181"/>
          <a:ext cx="3191268" cy="212590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3548"/>
            <a:ext cx="7772400" cy="563562"/>
          </a:xfrm>
        </p:spPr>
        <p:txBody>
          <a:bodyPr/>
          <a:lstStyle/>
          <a:p>
            <a:r>
              <a:rPr lang="en-US" dirty="0" err="1" smtClean="0"/>
              <a:t>IFC</a:t>
            </a:r>
            <a:r>
              <a:rPr lang="en-US" dirty="0" smtClean="0"/>
              <a:t> Active projects in Region</a:t>
            </a:r>
            <a:endParaRPr lang="en-US" dirty="0"/>
          </a:p>
        </p:txBody>
      </p:sp>
      <p:pic>
        <p:nvPicPr>
          <p:cNvPr id="1026" name="Picture 2"/>
          <p:cNvPicPr>
            <a:picLocks noGrp="1" noChangeAspect="1" noChangeArrowheads="1"/>
          </p:cNvPicPr>
          <p:nvPr>
            <p:ph idx="1"/>
          </p:nvPr>
        </p:nvPicPr>
        <p:blipFill>
          <a:blip r:embed="rId2" cstate="print"/>
          <a:srcRect l="62963" t="52446" r="7407" b="13745"/>
          <a:stretch>
            <a:fillRect/>
          </a:stretch>
        </p:blipFill>
        <p:spPr bwMode="auto">
          <a:xfrm>
            <a:off x="594273" y="1411513"/>
            <a:ext cx="8276368" cy="4655457"/>
          </a:xfrm>
          <a:prstGeom prst="rect">
            <a:avLst/>
          </a:prstGeom>
          <a:noFill/>
          <a:ln w="9525">
            <a:noFill/>
            <a:miter lim="800000"/>
            <a:headEnd/>
            <a:tailEnd/>
          </a:ln>
        </p:spPr>
      </p:pic>
      <p:sp>
        <p:nvSpPr>
          <p:cNvPr id="5" name="TextBox 4"/>
          <p:cNvSpPr txBox="1"/>
          <p:nvPr/>
        </p:nvSpPr>
        <p:spPr>
          <a:xfrm>
            <a:off x="1161142" y="925286"/>
            <a:ext cx="6336094" cy="369332"/>
          </a:xfrm>
          <a:prstGeom prst="rect">
            <a:avLst/>
          </a:prstGeom>
          <a:noFill/>
        </p:spPr>
        <p:txBody>
          <a:bodyPr wrap="none" rtlCol="0">
            <a:spAutoFit/>
          </a:bodyPr>
          <a:lstStyle/>
          <a:p>
            <a:r>
              <a:rPr lang="en-US" dirty="0" smtClean="0"/>
              <a:t>http://www.ifc.org/ifcext/spiwebsite1.nsf/$$MapView?openform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544857" y="2234528"/>
            <a:ext cx="1347707" cy="2073275"/>
          </a:xfrm>
          <a:prstGeom prst="rect">
            <a:avLst/>
          </a:prstGeom>
          <a:solidFill>
            <a:schemeClr val="accent5">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buNone/>
            </a:pPr>
            <a:endParaRPr lang="en-US" dirty="0"/>
          </a:p>
        </p:txBody>
      </p:sp>
      <p:sp>
        <p:nvSpPr>
          <p:cNvPr id="37" name="Rectangle 36"/>
          <p:cNvSpPr/>
          <p:nvPr/>
        </p:nvSpPr>
        <p:spPr>
          <a:xfrm>
            <a:off x="6093482" y="2246046"/>
            <a:ext cx="1290111" cy="2073274"/>
          </a:xfrm>
          <a:prstGeom prst="rect">
            <a:avLst/>
          </a:prstGeom>
          <a:solidFill>
            <a:srgbClr val="FFC000">
              <a:alpha val="50000"/>
            </a:srgbClr>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buNone/>
            </a:pPr>
            <a:endParaRPr lang="en-US" sz="1800" dirty="0"/>
          </a:p>
        </p:txBody>
      </p:sp>
      <p:sp>
        <p:nvSpPr>
          <p:cNvPr id="34" name="Rectangle 33"/>
          <p:cNvSpPr/>
          <p:nvPr/>
        </p:nvSpPr>
        <p:spPr>
          <a:xfrm>
            <a:off x="4595037" y="2223011"/>
            <a:ext cx="1295400" cy="2096308"/>
          </a:xfrm>
          <a:prstGeom prst="rect">
            <a:avLst/>
          </a:prstGeom>
          <a:solidFill>
            <a:schemeClr val="accent6">
              <a:lumMod val="20000"/>
              <a:lumOff val="80000"/>
            </a:schemeClr>
          </a:solidFill>
          <a:ln w="19050">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buNone/>
            </a:pPr>
            <a:endParaRPr lang="en-US" dirty="0"/>
          </a:p>
        </p:txBody>
      </p:sp>
      <p:sp>
        <p:nvSpPr>
          <p:cNvPr id="36" name="Rectangle 35"/>
          <p:cNvSpPr/>
          <p:nvPr/>
        </p:nvSpPr>
        <p:spPr>
          <a:xfrm>
            <a:off x="3167688" y="2246047"/>
            <a:ext cx="1290112" cy="2073272"/>
          </a:xfrm>
          <a:prstGeom prst="rect">
            <a:avLst/>
          </a:prstGeom>
          <a:solidFill>
            <a:schemeClr val="accent6">
              <a:lumMod val="20000"/>
              <a:lumOff val="80000"/>
            </a:schemeClr>
          </a:solidFill>
          <a:ln w="19050">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buNone/>
            </a:pPr>
            <a:endParaRPr lang="en-US" dirty="0"/>
          </a:p>
        </p:txBody>
      </p:sp>
      <p:sp>
        <p:nvSpPr>
          <p:cNvPr id="35" name="Rectangle 34"/>
          <p:cNvSpPr/>
          <p:nvPr/>
        </p:nvSpPr>
        <p:spPr>
          <a:xfrm>
            <a:off x="1796943" y="2234528"/>
            <a:ext cx="1262576" cy="2073274"/>
          </a:xfrm>
          <a:prstGeom prst="rect">
            <a:avLst/>
          </a:prstGeom>
          <a:solidFill>
            <a:schemeClr val="accent6">
              <a:lumMod val="20000"/>
              <a:lumOff val="80000"/>
            </a:schemeClr>
          </a:solidFill>
          <a:ln w="19050">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buNone/>
            </a:pPr>
            <a:endParaRPr lang="en-US" dirty="0"/>
          </a:p>
        </p:txBody>
      </p:sp>
      <p:sp>
        <p:nvSpPr>
          <p:cNvPr id="10" name="Rectangle 9"/>
          <p:cNvSpPr/>
          <p:nvPr/>
        </p:nvSpPr>
        <p:spPr>
          <a:xfrm>
            <a:off x="422644" y="2238164"/>
            <a:ext cx="1282148" cy="2057401"/>
          </a:xfrm>
          <a:prstGeom prst="rect">
            <a:avLst/>
          </a:prstGeom>
          <a:solidFill>
            <a:schemeClr val="accent6">
              <a:lumMod val="20000"/>
              <a:lumOff val="80000"/>
            </a:schemeClr>
          </a:solidFill>
          <a:ln w="19050">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buNone/>
            </a:pPr>
            <a:endParaRPr lang="en-US" dirty="0"/>
          </a:p>
        </p:txBody>
      </p:sp>
      <p:sp>
        <p:nvSpPr>
          <p:cNvPr id="13" name="Isosceles Triangle 12"/>
          <p:cNvSpPr/>
          <p:nvPr/>
        </p:nvSpPr>
        <p:spPr>
          <a:xfrm>
            <a:off x="1008743" y="1034702"/>
            <a:ext cx="7330453" cy="619924"/>
          </a:xfrm>
          <a:prstGeom prst="triangle">
            <a:avLst/>
          </a:prstGeom>
          <a:solidFill>
            <a:srgbClr val="FF0000">
              <a:alpha val="50000"/>
            </a:srgbClr>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buNone/>
            </a:pPr>
            <a:endParaRPr lang="en-US" dirty="0"/>
          </a:p>
        </p:txBody>
      </p:sp>
      <p:sp>
        <p:nvSpPr>
          <p:cNvPr id="14" name="TextBox 13"/>
          <p:cNvSpPr txBox="1"/>
          <p:nvPr/>
        </p:nvSpPr>
        <p:spPr>
          <a:xfrm>
            <a:off x="3140151" y="725907"/>
            <a:ext cx="3200400" cy="1015655"/>
          </a:xfrm>
          <a:prstGeom prst="rect">
            <a:avLst/>
          </a:prstGeom>
          <a:noFill/>
        </p:spPr>
        <p:txBody>
          <a:bodyPr wrap="square" lIns="91430" tIns="45716" rIns="91430" bIns="45716" rtlCol="0">
            <a:spAutoFit/>
          </a:bodyPr>
          <a:lstStyle/>
          <a:p>
            <a:pPr algn="ctr">
              <a:buNone/>
            </a:pPr>
            <a:r>
              <a:rPr lang="en-US" sz="1600" b="1" dirty="0" smtClean="0"/>
              <a:t/>
            </a:r>
            <a:br>
              <a:rPr lang="en-US" sz="1600" b="1" dirty="0" smtClean="0"/>
            </a:br>
            <a:endParaRPr lang="en-US" sz="1600" b="1" dirty="0" smtClean="0"/>
          </a:p>
          <a:p>
            <a:pPr algn="ctr">
              <a:buNone/>
            </a:pPr>
            <a:r>
              <a:rPr lang="en-US" sz="1600" b="1" dirty="0" smtClean="0"/>
              <a:t>IFC Advisory Services</a:t>
            </a:r>
          </a:p>
          <a:p>
            <a:pPr algn="ctr">
              <a:buNone/>
            </a:pPr>
            <a:endParaRPr lang="en-US" sz="1200" dirty="0"/>
          </a:p>
        </p:txBody>
      </p:sp>
      <p:sp>
        <p:nvSpPr>
          <p:cNvPr id="15" name="TextBox 14"/>
          <p:cNvSpPr txBox="1"/>
          <p:nvPr/>
        </p:nvSpPr>
        <p:spPr>
          <a:xfrm>
            <a:off x="4548962" y="2295755"/>
            <a:ext cx="1371600" cy="461657"/>
          </a:xfrm>
          <a:prstGeom prst="rect">
            <a:avLst/>
          </a:prstGeom>
          <a:noFill/>
        </p:spPr>
        <p:txBody>
          <a:bodyPr wrap="square" lIns="91430" tIns="45716" rIns="91430" bIns="45716" rtlCol="0">
            <a:spAutoFit/>
          </a:bodyPr>
          <a:lstStyle/>
          <a:p>
            <a:pPr algn="ctr">
              <a:buNone/>
            </a:pPr>
            <a:r>
              <a:rPr lang="en-US" sz="1200" b="1" dirty="0" smtClean="0"/>
              <a:t>Public-Private Partnerships</a:t>
            </a:r>
          </a:p>
        </p:txBody>
      </p:sp>
      <p:sp>
        <p:nvSpPr>
          <p:cNvPr id="16" name="TextBox 15"/>
          <p:cNvSpPr txBox="1"/>
          <p:nvPr/>
        </p:nvSpPr>
        <p:spPr>
          <a:xfrm>
            <a:off x="3047999" y="2307273"/>
            <a:ext cx="1524000" cy="461657"/>
          </a:xfrm>
          <a:prstGeom prst="rect">
            <a:avLst/>
          </a:prstGeom>
          <a:noFill/>
        </p:spPr>
        <p:txBody>
          <a:bodyPr wrap="square" lIns="91430" tIns="45716" rIns="91430" bIns="45716" rtlCol="0">
            <a:spAutoFit/>
          </a:bodyPr>
          <a:lstStyle/>
          <a:p>
            <a:pPr algn="ctr">
              <a:buNone/>
            </a:pPr>
            <a:r>
              <a:rPr lang="en-US" sz="1200" b="1" dirty="0" smtClean="0"/>
              <a:t>Sustainable</a:t>
            </a:r>
            <a:br>
              <a:rPr lang="en-US" sz="1200" b="1" dirty="0" smtClean="0"/>
            </a:br>
            <a:r>
              <a:rPr lang="en-US" sz="1200" b="1" dirty="0" smtClean="0"/>
              <a:t>Business Advisory</a:t>
            </a:r>
          </a:p>
        </p:txBody>
      </p:sp>
      <p:sp>
        <p:nvSpPr>
          <p:cNvPr id="17" name="TextBox 16"/>
          <p:cNvSpPr txBox="1"/>
          <p:nvPr/>
        </p:nvSpPr>
        <p:spPr>
          <a:xfrm>
            <a:off x="1775638" y="2261200"/>
            <a:ext cx="1371600" cy="461657"/>
          </a:xfrm>
          <a:prstGeom prst="rect">
            <a:avLst/>
          </a:prstGeom>
          <a:noFill/>
        </p:spPr>
        <p:txBody>
          <a:bodyPr wrap="square" lIns="91430" tIns="45716" rIns="91430" bIns="45716" rtlCol="0">
            <a:spAutoFit/>
          </a:bodyPr>
          <a:lstStyle/>
          <a:p>
            <a:pPr algn="ctr">
              <a:buNone/>
            </a:pPr>
            <a:r>
              <a:rPr lang="en-US" sz="1200" b="1" dirty="0" smtClean="0"/>
              <a:t>Access to Finance</a:t>
            </a:r>
          </a:p>
        </p:txBody>
      </p:sp>
      <p:sp>
        <p:nvSpPr>
          <p:cNvPr id="18" name="TextBox 17"/>
          <p:cNvSpPr txBox="1"/>
          <p:nvPr/>
        </p:nvSpPr>
        <p:spPr>
          <a:xfrm>
            <a:off x="381000" y="2295755"/>
            <a:ext cx="1371600" cy="461657"/>
          </a:xfrm>
          <a:prstGeom prst="rect">
            <a:avLst/>
          </a:prstGeom>
          <a:noFill/>
        </p:spPr>
        <p:txBody>
          <a:bodyPr wrap="square" lIns="91430" tIns="45716" rIns="91430" bIns="45716" rtlCol="0">
            <a:spAutoFit/>
          </a:bodyPr>
          <a:lstStyle/>
          <a:p>
            <a:pPr algn="ctr">
              <a:buNone/>
            </a:pPr>
            <a:r>
              <a:rPr lang="en-US" sz="1200" b="1" dirty="0" smtClean="0"/>
              <a:t>Investment</a:t>
            </a:r>
            <a:br>
              <a:rPr lang="en-US" sz="1200" b="1" dirty="0" smtClean="0"/>
            </a:br>
            <a:r>
              <a:rPr lang="en-US" sz="1200" b="1" dirty="0" smtClean="0"/>
              <a:t>Climate</a:t>
            </a:r>
          </a:p>
        </p:txBody>
      </p:sp>
      <p:sp>
        <p:nvSpPr>
          <p:cNvPr id="21" name="Oval 20"/>
          <p:cNvSpPr/>
          <p:nvPr/>
        </p:nvSpPr>
        <p:spPr>
          <a:xfrm>
            <a:off x="445682" y="3517618"/>
            <a:ext cx="1143000" cy="609600"/>
          </a:xfrm>
          <a:prstGeom prst="ellipse">
            <a:avLst/>
          </a:prstGeom>
          <a:solidFill>
            <a:schemeClr val="bg1">
              <a:lumMod val="95000"/>
            </a:scheme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buNone/>
            </a:pPr>
            <a:endParaRPr lang="en-US" dirty="0"/>
          </a:p>
        </p:txBody>
      </p:sp>
      <p:sp>
        <p:nvSpPr>
          <p:cNvPr id="22" name="Oval 21"/>
          <p:cNvSpPr/>
          <p:nvPr/>
        </p:nvSpPr>
        <p:spPr>
          <a:xfrm>
            <a:off x="4678324" y="3552174"/>
            <a:ext cx="1066800" cy="609600"/>
          </a:xfrm>
          <a:prstGeom prst="ellipse">
            <a:avLst/>
          </a:prstGeom>
          <a:solidFill>
            <a:schemeClr val="bg1">
              <a:lumMod val="95000"/>
            </a:scheme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buNone/>
            </a:pPr>
            <a:endParaRPr lang="en-US" dirty="0"/>
          </a:p>
        </p:txBody>
      </p:sp>
      <p:sp>
        <p:nvSpPr>
          <p:cNvPr id="23" name="Oval 22"/>
          <p:cNvSpPr/>
          <p:nvPr/>
        </p:nvSpPr>
        <p:spPr>
          <a:xfrm>
            <a:off x="3200401" y="3563691"/>
            <a:ext cx="1219200" cy="609600"/>
          </a:xfrm>
          <a:prstGeom prst="ellipse">
            <a:avLst/>
          </a:prstGeom>
          <a:solidFill>
            <a:schemeClr val="bg1">
              <a:lumMod val="95000"/>
            </a:scheme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buNone/>
            </a:pPr>
            <a:endParaRPr lang="en-US" dirty="0"/>
          </a:p>
        </p:txBody>
      </p:sp>
      <p:sp>
        <p:nvSpPr>
          <p:cNvPr id="24" name="Oval 23"/>
          <p:cNvSpPr/>
          <p:nvPr/>
        </p:nvSpPr>
        <p:spPr>
          <a:xfrm>
            <a:off x="1870444" y="3540655"/>
            <a:ext cx="1143000" cy="609600"/>
          </a:xfrm>
          <a:prstGeom prst="ellipse">
            <a:avLst/>
          </a:prstGeom>
          <a:solidFill>
            <a:schemeClr val="bg1">
              <a:lumMod val="95000"/>
            </a:scheme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buNone/>
            </a:pPr>
            <a:endParaRPr lang="en-US" dirty="0"/>
          </a:p>
        </p:txBody>
      </p:sp>
      <p:sp>
        <p:nvSpPr>
          <p:cNvPr id="25" name="TextBox 24"/>
          <p:cNvSpPr txBox="1"/>
          <p:nvPr/>
        </p:nvSpPr>
        <p:spPr>
          <a:xfrm>
            <a:off x="373111" y="3664026"/>
            <a:ext cx="1296032" cy="307768"/>
          </a:xfrm>
          <a:prstGeom prst="rect">
            <a:avLst/>
          </a:prstGeom>
          <a:noFill/>
        </p:spPr>
        <p:txBody>
          <a:bodyPr wrap="square" lIns="91430" tIns="45716" rIns="91430" bIns="45716" rtlCol="0">
            <a:spAutoFit/>
          </a:bodyPr>
          <a:lstStyle/>
          <a:p>
            <a:pPr algn="ctr">
              <a:buNone/>
            </a:pPr>
            <a:r>
              <a:rPr lang="en-US" sz="1400" dirty="0" smtClean="0"/>
              <a:t>Governments</a:t>
            </a:r>
            <a:endParaRPr lang="en-US" sz="1400" dirty="0"/>
          </a:p>
        </p:txBody>
      </p:sp>
      <p:sp>
        <p:nvSpPr>
          <p:cNvPr id="26" name="TextBox 25"/>
          <p:cNvSpPr txBox="1"/>
          <p:nvPr/>
        </p:nvSpPr>
        <p:spPr>
          <a:xfrm>
            <a:off x="4587148" y="3710101"/>
            <a:ext cx="1296032" cy="307768"/>
          </a:xfrm>
          <a:prstGeom prst="rect">
            <a:avLst/>
          </a:prstGeom>
          <a:noFill/>
        </p:spPr>
        <p:txBody>
          <a:bodyPr wrap="square" lIns="91430" tIns="45716" rIns="91430" bIns="45716" rtlCol="0">
            <a:spAutoFit/>
          </a:bodyPr>
          <a:lstStyle/>
          <a:p>
            <a:pPr algn="ctr">
              <a:buNone/>
            </a:pPr>
            <a:r>
              <a:rPr lang="en-US" sz="1400" dirty="0" smtClean="0"/>
              <a:t>Governments</a:t>
            </a:r>
          </a:p>
        </p:txBody>
      </p:sp>
      <p:sp>
        <p:nvSpPr>
          <p:cNvPr id="27" name="TextBox 26"/>
          <p:cNvSpPr txBox="1"/>
          <p:nvPr/>
        </p:nvSpPr>
        <p:spPr>
          <a:xfrm>
            <a:off x="1669141" y="3549812"/>
            <a:ext cx="1524000" cy="523212"/>
          </a:xfrm>
          <a:prstGeom prst="rect">
            <a:avLst/>
          </a:prstGeom>
          <a:noFill/>
        </p:spPr>
        <p:txBody>
          <a:bodyPr wrap="square" lIns="91430" tIns="45716" rIns="91430" bIns="45716" rtlCol="0">
            <a:spAutoFit/>
          </a:bodyPr>
          <a:lstStyle/>
          <a:p>
            <a:pPr algn="ctr">
              <a:buNone/>
            </a:pPr>
            <a:r>
              <a:rPr lang="en-US" sz="1400" b="1" dirty="0" smtClean="0">
                <a:latin typeface="+mn-lt"/>
              </a:rPr>
              <a:t>Financial Intermediaries</a:t>
            </a:r>
          </a:p>
        </p:txBody>
      </p:sp>
      <p:sp>
        <p:nvSpPr>
          <p:cNvPr id="28" name="TextBox 27"/>
          <p:cNvSpPr txBox="1"/>
          <p:nvPr/>
        </p:nvSpPr>
        <p:spPr>
          <a:xfrm>
            <a:off x="3188881" y="3675545"/>
            <a:ext cx="1295400" cy="523212"/>
          </a:xfrm>
          <a:prstGeom prst="rect">
            <a:avLst/>
          </a:prstGeom>
          <a:noFill/>
        </p:spPr>
        <p:txBody>
          <a:bodyPr wrap="square" lIns="91430" tIns="45716" rIns="91430" bIns="45716" rtlCol="0">
            <a:spAutoFit/>
          </a:bodyPr>
          <a:lstStyle/>
          <a:p>
            <a:pPr algn="ctr">
              <a:buNone/>
            </a:pPr>
            <a:r>
              <a:rPr lang="en-US" sz="1400" b="1" dirty="0" smtClean="0"/>
              <a:t>Firms</a:t>
            </a:r>
            <a:br>
              <a:rPr lang="en-US" sz="1400" b="1" dirty="0" smtClean="0"/>
            </a:br>
            <a:r>
              <a:rPr lang="en-US" sz="1400" b="1" dirty="0" smtClean="0"/>
              <a:t>Sectors </a:t>
            </a:r>
            <a:endParaRPr lang="en-US" sz="600" b="1" dirty="0" smtClean="0"/>
          </a:p>
        </p:txBody>
      </p:sp>
      <p:sp>
        <p:nvSpPr>
          <p:cNvPr id="54" name="TextBox 53"/>
          <p:cNvSpPr txBox="1"/>
          <p:nvPr/>
        </p:nvSpPr>
        <p:spPr>
          <a:xfrm>
            <a:off x="0" y="180112"/>
            <a:ext cx="9144000" cy="892544"/>
          </a:xfrm>
          <a:prstGeom prst="rect">
            <a:avLst/>
          </a:prstGeom>
          <a:noFill/>
        </p:spPr>
        <p:txBody>
          <a:bodyPr wrap="square" lIns="91430" tIns="45716" rIns="91430" bIns="45716" rtlCol="0">
            <a:spAutoFit/>
          </a:bodyPr>
          <a:lstStyle/>
          <a:p>
            <a:pPr algn="ctr">
              <a:buNone/>
            </a:pPr>
            <a:r>
              <a:rPr lang="en-US" sz="2600" b="1" dirty="0" smtClean="0">
                <a:solidFill>
                  <a:srgbClr val="274F77"/>
                </a:solidFill>
              </a:rPr>
              <a:t>Climate change</a:t>
            </a:r>
            <a:br>
              <a:rPr lang="en-US" sz="2600" b="1" dirty="0" smtClean="0">
                <a:solidFill>
                  <a:srgbClr val="274F77"/>
                </a:solidFill>
              </a:rPr>
            </a:br>
            <a:r>
              <a:rPr lang="en-US" sz="2600" b="1" dirty="0" smtClean="0">
                <a:solidFill>
                  <a:srgbClr val="274F77"/>
                </a:solidFill>
              </a:rPr>
              <a:t>Advisory: Focus on private sector</a:t>
            </a:r>
            <a:endParaRPr lang="en-US" sz="2600" b="1" dirty="0">
              <a:solidFill>
                <a:srgbClr val="274F77"/>
              </a:solidFill>
            </a:endParaRPr>
          </a:p>
        </p:txBody>
      </p:sp>
      <p:sp>
        <p:nvSpPr>
          <p:cNvPr id="51" name="TextBox 50"/>
          <p:cNvSpPr txBox="1"/>
          <p:nvPr/>
        </p:nvSpPr>
        <p:spPr>
          <a:xfrm>
            <a:off x="6019800" y="2295755"/>
            <a:ext cx="1295400" cy="553990"/>
          </a:xfrm>
          <a:prstGeom prst="rect">
            <a:avLst/>
          </a:prstGeom>
          <a:noFill/>
        </p:spPr>
        <p:txBody>
          <a:bodyPr wrap="square" lIns="91430" tIns="45716" rIns="91430" bIns="45716" rtlCol="0">
            <a:spAutoFit/>
          </a:bodyPr>
          <a:lstStyle/>
          <a:p>
            <a:pPr algn="ctr">
              <a:buNone/>
            </a:pPr>
            <a:r>
              <a:rPr lang="en-US" sz="1200" b="1" dirty="0" smtClean="0"/>
              <a:t>Partnerships &amp;</a:t>
            </a:r>
          </a:p>
          <a:p>
            <a:pPr algn="ctr">
              <a:buNone/>
            </a:pPr>
            <a:r>
              <a:rPr lang="en-US" sz="1200" b="1" dirty="0" smtClean="0"/>
              <a:t>AS Operations</a:t>
            </a:r>
          </a:p>
        </p:txBody>
      </p:sp>
      <p:sp>
        <p:nvSpPr>
          <p:cNvPr id="52" name="TextBox 51"/>
          <p:cNvSpPr txBox="1"/>
          <p:nvPr/>
        </p:nvSpPr>
        <p:spPr>
          <a:xfrm>
            <a:off x="7525196" y="2284236"/>
            <a:ext cx="1295400" cy="646323"/>
          </a:xfrm>
          <a:prstGeom prst="rect">
            <a:avLst/>
          </a:prstGeom>
          <a:noFill/>
        </p:spPr>
        <p:txBody>
          <a:bodyPr wrap="square" lIns="91430" tIns="45716" rIns="91430" bIns="45716" rtlCol="0">
            <a:spAutoFit/>
          </a:bodyPr>
          <a:lstStyle/>
          <a:p>
            <a:pPr algn="ctr">
              <a:buNone/>
            </a:pPr>
            <a:r>
              <a:rPr lang="en-US" sz="1200" b="1" dirty="0" smtClean="0"/>
              <a:t>Inclusive Business Models</a:t>
            </a:r>
          </a:p>
        </p:txBody>
      </p:sp>
      <p:sp>
        <p:nvSpPr>
          <p:cNvPr id="80" name="TextBox 79"/>
          <p:cNvSpPr txBox="1"/>
          <p:nvPr/>
        </p:nvSpPr>
        <p:spPr>
          <a:xfrm>
            <a:off x="587463" y="5801854"/>
            <a:ext cx="5010707" cy="343547"/>
          </a:xfrm>
          <a:prstGeom prst="rect">
            <a:avLst/>
          </a:prstGeom>
          <a:noFill/>
        </p:spPr>
        <p:txBody>
          <a:bodyPr wrap="square" lIns="91430" tIns="45716" rIns="91430" bIns="45716" rtlCol="0">
            <a:spAutoFit/>
          </a:bodyPr>
          <a:lstStyle/>
          <a:p>
            <a:pPr algn="ctr">
              <a:buNone/>
            </a:pPr>
            <a:r>
              <a:rPr lang="en-US" sz="1600" b="1" dirty="0" smtClean="0">
                <a:solidFill>
                  <a:schemeClr val="accent2"/>
                </a:solidFill>
              </a:rPr>
              <a:t>Business Lines</a:t>
            </a:r>
            <a:endParaRPr lang="en-US" sz="1600" b="1" dirty="0">
              <a:solidFill>
                <a:schemeClr val="accent2"/>
              </a:solidFill>
            </a:endParaRPr>
          </a:p>
        </p:txBody>
      </p:sp>
      <p:cxnSp>
        <p:nvCxnSpPr>
          <p:cNvPr id="55" name="Straight Connector 54"/>
          <p:cNvCxnSpPr/>
          <p:nvPr/>
        </p:nvCxnSpPr>
        <p:spPr>
          <a:xfrm>
            <a:off x="1124395" y="1875773"/>
            <a:ext cx="70866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35" idx="0"/>
          </p:cNvCxnSpPr>
          <p:nvPr/>
        </p:nvCxnSpPr>
        <p:spPr>
          <a:xfrm rot="5400000">
            <a:off x="2245065" y="2049111"/>
            <a:ext cx="368584" cy="225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8048902" y="2062596"/>
            <a:ext cx="349181" cy="1956"/>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3" idx="3"/>
          </p:cNvCxnSpPr>
          <p:nvPr/>
        </p:nvCxnSpPr>
        <p:spPr>
          <a:xfrm rot="16200000" flipH="1">
            <a:off x="4569656" y="1758940"/>
            <a:ext cx="211319" cy="269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Rectangle 7"/>
          <p:cNvSpPr>
            <a:spLocks noChangeArrowheads="1"/>
          </p:cNvSpPr>
          <p:nvPr/>
        </p:nvSpPr>
        <p:spPr bwMode="gray">
          <a:xfrm>
            <a:off x="414679" y="4406317"/>
            <a:ext cx="1347707" cy="1387330"/>
          </a:xfrm>
          <a:prstGeom prst="rect">
            <a:avLst/>
          </a:prstGeom>
          <a:solidFill>
            <a:schemeClr val="accent6">
              <a:lumMod val="60000"/>
              <a:lumOff val="4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16" tIns="45716" rIns="45716" bIns="45716"/>
          <a:lstStyle/>
          <a:p>
            <a:pPr defTabSz="895255">
              <a:buClr>
                <a:schemeClr val="bg1"/>
              </a:buClr>
              <a:buNone/>
            </a:pPr>
            <a:r>
              <a:rPr lang="en-US" sz="1100" dirty="0" smtClean="0"/>
              <a:t>Works with governments to create an enabling environment to increase the role of private sector in growth and development </a:t>
            </a:r>
          </a:p>
          <a:p>
            <a:pPr defTabSz="895255">
              <a:buClr>
                <a:schemeClr val="bg1"/>
              </a:buClr>
              <a:buNone/>
            </a:pPr>
            <a:endParaRPr lang="en-US" sz="1100" dirty="0"/>
          </a:p>
        </p:txBody>
      </p:sp>
      <p:sp>
        <p:nvSpPr>
          <p:cNvPr id="71" name="Rectangle 8"/>
          <p:cNvSpPr>
            <a:spLocks noChangeArrowheads="1"/>
          </p:cNvSpPr>
          <p:nvPr/>
        </p:nvSpPr>
        <p:spPr bwMode="gray">
          <a:xfrm>
            <a:off x="1828801" y="4394800"/>
            <a:ext cx="1258255" cy="1421885"/>
          </a:xfrm>
          <a:prstGeom prst="rect">
            <a:avLst/>
          </a:prstGeom>
          <a:solidFill>
            <a:schemeClr val="accent6">
              <a:lumMod val="60000"/>
              <a:lumOff val="4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16" tIns="45716" rIns="45716" bIns="45716"/>
          <a:lstStyle/>
          <a:p>
            <a:pPr defTabSz="895255">
              <a:buClr>
                <a:schemeClr val="bg1"/>
              </a:buClr>
              <a:buNone/>
            </a:pPr>
            <a:r>
              <a:rPr lang="en-US" sz="1100" dirty="0" smtClean="0"/>
              <a:t>Works with financial intermediaries to expand access to finance </a:t>
            </a:r>
          </a:p>
          <a:p>
            <a:pPr defTabSz="895255">
              <a:buClr>
                <a:schemeClr val="bg1"/>
              </a:buClr>
              <a:buNone/>
            </a:pPr>
            <a:endParaRPr lang="en-US" sz="1100" dirty="0" smtClean="0"/>
          </a:p>
        </p:txBody>
      </p:sp>
      <p:sp>
        <p:nvSpPr>
          <p:cNvPr id="73" name="Rectangle 19"/>
          <p:cNvSpPr>
            <a:spLocks noChangeArrowheads="1"/>
          </p:cNvSpPr>
          <p:nvPr/>
        </p:nvSpPr>
        <p:spPr bwMode="gray">
          <a:xfrm>
            <a:off x="4572001" y="4417836"/>
            <a:ext cx="1295401" cy="1371600"/>
          </a:xfrm>
          <a:prstGeom prst="rect">
            <a:avLst/>
          </a:prstGeom>
          <a:solidFill>
            <a:schemeClr val="accent6">
              <a:lumMod val="60000"/>
              <a:lumOff val="4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16" tIns="45716" rIns="45716" bIns="45716"/>
          <a:lstStyle/>
          <a:p>
            <a:pPr defTabSz="895255">
              <a:buClr>
                <a:schemeClr val="bg1"/>
              </a:buClr>
              <a:buNone/>
            </a:pPr>
            <a:r>
              <a:rPr lang="en-US" sz="1100" dirty="0" smtClean="0"/>
              <a:t>Works with governments to implement PPPs</a:t>
            </a:r>
          </a:p>
          <a:p>
            <a:pPr defTabSz="895255">
              <a:buClr>
                <a:schemeClr val="bg1"/>
              </a:buClr>
              <a:buNone/>
            </a:pPr>
            <a:endParaRPr lang="en-US" sz="1100" dirty="0" smtClean="0"/>
          </a:p>
        </p:txBody>
      </p:sp>
      <p:sp>
        <p:nvSpPr>
          <p:cNvPr id="74" name="Rectangle 19"/>
          <p:cNvSpPr>
            <a:spLocks noChangeArrowheads="1"/>
          </p:cNvSpPr>
          <p:nvPr/>
        </p:nvSpPr>
        <p:spPr bwMode="gray">
          <a:xfrm>
            <a:off x="6093480" y="4399949"/>
            <a:ext cx="1290835" cy="1439772"/>
          </a:xfrm>
          <a:prstGeom prst="rect">
            <a:avLst/>
          </a:prstGeom>
          <a:solidFill>
            <a:srgbClr val="FFC000"/>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defTabSz="895255">
              <a:buClr>
                <a:schemeClr val="bg1"/>
              </a:buClr>
              <a:buNone/>
            </a:pPr>
            <a:r>
              <a:rPr lang="en-US" sz="1100" dirty="0" smtClean="0">
                <a:solidFill>
                  <a:schemeClr val="tx1"/>
                </a:solidFill>
              </a:rPr>
              <a:t>Fosters partnerships, manages portfolio, trust funds operations, KM and  learning for AS Business</a:t>
            </a:r>
          </a:p>
        </p:txBody>
      </p:sp>
      <p:sp>
        <p:nvSpPr>
          <p:cNvPr id="75" name="Rectangle 19"/>
          <p:cNvSpPr>
            <a:spLocks noChangeArrowheads="1"/>
          </p:cNvSpPr>
          <p:nvPr/>
        </p:nvSpPr>
        <p:spPr bwMode="gray">
          <a:xfrm>
            <a:off x="7579413" y="4429354"/>
            <a:ext cx="1359226" cy="1444921"/>
          </a:xfrm>
          <a:prstGeom prst="rect">
            <a:avLst/>
          </a:prstGeom>
          <a:solidFill>
            <a:schemeClr val="accent5">
              <a:lumMod val="50000"/>
            </a:schemeClr>
          </a:solidFill>
          <a:ln w="19050">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defTabSz="895255">
              <a:buClr>
                <a:schemeClr val="bg1"/>
              </a:buClr>
              <a:buNone/>
            </a:pPr>
            <a:r>
              <a:rPr lang="en-US" sz="1100" dirty="0" smtClean="0">
                <a:solidFill>
                  <a:schemeClr val="tx1"/>
                </a:solidFill>
              </a:rPr>
              <a:t>Builds IFC’s brand and leadership in inclusive business by developing products that may integrate AS and IS. </a:t>
            </a:r>
          </a:p>
          <a:p>
            <a:pPr algn="ctr">
              <a:buClr>
                <a:schemeClr val="bg1"/>
              </a:buClr>
              <a:buNone/>
            </a:pPr>
            <a:endParaRPr lang="en-US" dirty="0" smtClean="0">
              <a:solidFill>
                <a:schemeClr val="lt1"/>
              </a:solidFill>
            </a:endParaRPr>
          </a:p>
        </p:txBody>
      </p:sp>
      <p:cxnSp>
        <p:nvCxnSpPr>
          <p:cNvPr id="91" name="Straight Connector 90"/>
          <p:cNvCxnSpPr/>
          <p:nvPr/>
        </p:nvCxnSpPr>
        <p:spPr>
          <a:xfrm rot="5400000">
            <a:off x="3587013" y="2043352"/>
            <a:ext cx="368584" cy="225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6522653" y="2045320"/>
            <a:ext cx="349181" cy="1956"/>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5071275" y="2022284"/>
            <a:ext cx="349181" cy="1956"/>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auto">
          <a:xfrm>
            <a:off x="3985528" y="6024011"/>
            <a:ext cx="1704792" cy="0"/>
          </a:xfrm>
          <a:prstGeom prst="line">
            <a:avLst/>
          </a:prstGeom>
          <a:solidFill>
            <a:schemeClr val="accent1"/>
          </a:solidFill>
          <a:ln w="19050" cap="flat" cmpd="sng" algn="ctr">
            <a:solidFill>
              <a:schemeClr val="accent6"/>
            </a:solidFill>
            <a:prstDash val="solid"/>
            <a:round/>
            <a:headEnd type="none" w="med" len="med"/>
            <a:tailEnd type="none" w="med" len="med"/>
          </a:ln>
          <a:effectLst/>
        </p:spPr>
      </p:cxnSp>
      <p:cxnSp>
        <p:nvCxnSpPr>
          <p:cNvPr id="101" name="Straight Connector 100"/>
          <p:cNvCxnSpPr/>
          <p:nvPr/>
        </p:nvCxnSpPr>
        <p:spPr bwMode="auto">
          <a:xfrm>
            <a:off x="443476" y="6006735"/>
            <a:ext cx="1704792" cy="0"/>
          </a:xfrm>
          <a:prstGeom prst="line">
            <a:avLst/>
          </a:prstGeom>
          <a:solidFill>
            <a:schemeClr val="accent1"/>
          </a:solidFill>
          <a:ln w="19050" cap="flat" cmpd="sng" algn="ctr">
            <a:solidFill>
              <a:schemeClr val="accent6"/>
            </a:solidFill>
            <a:prstDash val="solid"/>
            <a:round/>
            <a:headEnd type="none" w="med" len="med"/>
            <a:tailEnd type="none" w="med" len="med"/>
          </a:ln>
          <a:effectLst/>
        </p:spPr>
      </p:cxnSp>
      <p:sp>
        <p:nvSpPr>
          <p:cNvPr id="72" name="Rectangle 9"/>
          <p:cNvSpPr>
            <a:spLocks noChangeArrowheads="1"/>
          </p:cNvSpPr>
          <p:nvPr/>
        </p:nvSpPr>
        <p:spPr bwMode="gray">
          <a:xfrm>
            <a:off x="3200402" y="4417838"/>
            <a:ext cx="1257399" cy="1371600"/>
          </a:xfrm>
          <a:prstGeom prst="rect">
            <a:avLst/>
          </a:prstGeom>
          <a:solidFill>
            <a:schemeClr val="accent6">
              <a:lumMod val="60000"/>
              <a:lumOff val="4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16" tIns="45716" rIns="45716" bIns="45716"/>
          <a:lstStyle/>
          <a:p>
            <a:pPr defTabSz="895255">
              <a:buClr>
                <a:schemeClr val="bg1"/>
              </a:buClr>
              <a:buNone/>
            </a:pPr>
            <a:r>
              <a:rPr lang="en-US" sz="1100" dirty="0" smtClean="0"/>
              <a:t>Works at firm and sector level to develop </a:t>
            </a:r>
            <a:r>
              <a:rPr lang="en-US" sz="1100" b="1" dirty="0" smtClean="0"/>
              <a:t>inclusive, environmentally sustainable, and efficient markets</a:t>
            </a:r>
          </a:p>
        </p:txBody>
      </p:sp>
      <p:sp>
        <p:nvSpPr>
          <p:cNvPr id="45" name="Rounded Rectangle 44"/>
          <p:cNvSpPr/>
          <p:nvPr/>
        </p:nvSpPr>
        <p:spPr bwMode="auto">
          <a:xfrm>
            <a:off x="1712346" y="2137145"/>
            <a:ext cx="1499191" cy="3732028"/>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cxnSp>
        <p:nvCxnSpPr>
          <p:cNvPr id="46" name="Straight Connector 58"/>
          <p:cNvCxnSpPr/>
          <p:nvPr/>
        </p:nvCxnSpPr>
        <p:spPr>
          <a:xfrm rot="5400000">
            <a:off x="947488" y="2044758"/>
            <a:ext cx="368584" cy="225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bwMode="auto">
          <a:xfrm>
            <a:off x="3112975" y="2129888"/>
            <a:ext cx="1499191" cy="3732028"/>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6595"/>
            <a:ext cx="9144000" cy="563562"/>
          </a:xfrm>
        </p:spPr>
        <p:txBody>
          <a:bodyPr/>
          <a:lstStyle/>
          <a:p>
            <a:r>
              <a:rPr lang="en-US" sz="2400" dirty="0" smtClean="0"/>
              <a:t>Ahead: Advisory towards Performance Standards Uptake</a:t>
            </a:r>
            <a:endParaRPr lang="en-US" sz="2400" dirty="0"/>
          </a:p>
        </p:txBody>
      </p:sp>
      <p:graphicFrame>
        <p:nvGraphicFramePr>
          <p:cNvPr id="5" name="Content Placeholder 4"/>
          <p:cNvGraphicFramePr>
            <a:graphicFrameLocks noGrp="1"/>
          </p:cNvGraphicFramePr>
          <p:nvPr>
            <p:ph idx="1"/>
          </p:nvPr>
        </p:nvGraphicFramePr>
        <p:xfrm>
          <a:off x="685800" y="1356851"/>
          <a:ext cx="7772400" cy="3930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06027DE-BC30-4B4B-82AF-F083B9AC729E}"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nvGraphicFramePr>
        <p:xfrm>
          <a:off x="1730960" y="1517936"/>
          <a:ext cx="5638280" cy="4508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TextBox 37"/>
          <p:cNvSpPr txBox="1"/>
          <p:nvPr/>
        </p:nvSpPr>
        <p:spPr bwMode="auto">
          <a:xfrm>
            <a:off x="122660" y="2603221"/>
            <a:ext cx="4114800" cy="1223412"/>
          </a:xfrm>
          <a:prstGeom prst="rect">
            <a:avLst/>
          </a:prstGeom>
          <a:noFill/>
          <a:ln w="9525">
            <a:noFill/>
            <a:miter lim="800000"/>
            <a:headEnd/>
            <a:tailEnd/>
          </a:ln>
          <a:effectLst/>
        </p:spPr>
        <p:txBody>
          <a:bodyPr wrap="square" rtlCol="0">
            <a:spAutoFit/>
          </a:bodyPr>
          <a:lstStyle/>
          <a:p>
            <a:pPr marL="112713" indent="-112713" fontAlgn="base">
              <a:spcBef>
                <a:spcPts val="300"/>
              </a:spcBef>
              <a:spcAft>
                <a:spcPct val="0"/>
              </a:spcAft>
            </a:pPr>
            <a:endParaRPr lang="en-US" sz="1100" b="1" dirty="0">
              <a:solidFill>
                <a:srgbClr val="000000"/>
              </a:solidFill>
              <a:cs typeface="Times New Roman" pitchFamily="18" charset="0"/>
            </a:endParaRPr>
          </a:p>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Sector benchmarking of resource efficiency indicators</a:t>
            </a:r>
            <a:br>
              <a:rPr lang="en-US" sz="1100" dirty="0">
                <a:solidFill>
                  <a:srgbClr val="000000"/>
                </a:solidFill>
                <a:cs typeface="Times New Roman" pitchFamily="18" charset="0"/>
              </a:rPr>
            </a:br>
            <a:r>
              <a:rPr lang="en-US" sz="1100" dirty="0">
                <a:solidFill>
                  <a:srgbClr val="000000"/>
                </a:solidFill>
                <a:cs typeface="Times New Roman" pitchFamily="18" charset="0"/>
              </a:rPr>
              <a:t>(e.g. food processing benchmarking) </a:t>
            </a:r>
          </a:p>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REF technologies scale-up (e.g. promotion of </a:t>
            </a:r>
            <a:br>
              <a:rPr lang="en-US" sz="1100" dirty="0">
                <a:solidFill>
                  <a:srgbClr val="000000"/>
                </a:solidFill>
                <a:cs typeface="Times New Roman" pitchFamily="18" charset="0"/>
              </a:rPr>
            </a:br>
            <a:r>
              <a:rPr lang="en-US" sz="1100" dirty="0">
                <a:solidFill>
                  <a:srgbClr val="000000"/>
                </a:solidFill>
                <a:cs typeface="Times New Roman" pitchFamily="18" charset="0"/>
              </a:rPr>
              <a:t>drip irrigation)  </a:t>
            </a:r>
          </a:p>
          <a:p>
            <a:pPr marL="112713" indent="-112713" fontAlgn="base">
              <a:spcBef>
                <a:spcPts val="300"/>
              </a:spcBef>
              <a:spcAft>
                <a:spcPct val="0"/>
              </a:spcAft>
              <a:buFont typeface="Arial" pitchFamily="34" charset="0"/>
              <a:buChar char="•"/>
            </a:pPr>
            <a:endParaRPr lang="en-US" sz="1100" dirty="0">
              <a:solidFill>
                <a:srgbClr val="000000"/>
              </a:solidFill>
              <a:cs typeface="Times New Roman" pitchFamily="18" charset="0"/>
            </a:endParaRPr>
          </a:p>
        </p:txBody>
      </p:sp>
      <p:sp>
        <p:nvSpPr>
          <p:cNvPr id="39" name="TextBox 38"/>
          <p:cNvSpPr txBox="1"/>
          <p:nvPr/>
        </p:nvSpPr>
        <p:spPr bwMode="auto">
          <a:xfrm>
            <a:off x="0" y="3930961"/>
            <a:ext cx="3589337" cy="469359"/>
          </a:xfrm>
          <a:prstGeom prst="rect">
            <a:avLst/>
          </a:prstGeom>
          <a:noFill/>
          <a:ln w="9525">
            <a:noFill/>
            <a:miter lim="800000"/>
            <a:headEnd/>
            <a:tailEnd/>
          </a:ln>
          <a:effectLst/>
        </p:spPr>
        <p:txBody>
          <a:bodyPr wrap="square" rtlCol="0">
            <a:spAutoFit/>
          </a:bodyPr>
          <a:lstStyle/>
          <a:p>
            <a:pPr marL="112713" indent="-112713" fontAlgn="base">
              <a:spcBef>
                <a:spcPts val="300"/>
              </a:spcBef>
              <a:spcAft>
                <a:spcPct val="0"/>
              </a:spcAft>
              <a:buFont typeface="Arial" pitchFamily="34" charset="0"/>
              <a:buChar char="•"/>
            </a:pPr>
            <a:endParaRPr lang="en-US" sz="1100" dirty="0">
              <a:solidFill>
                <a:srgbClr val="000000"/>
              </a:solidFill>
              <a:cs typeface="Times New Roman" pitchFamily="18" charset="0"/>
            </a:endParaRPr>
          </a:p>
          <a:p>
            <a:pPr marL="112713" indent="-112713" fontAlgn="base">
              <a:spcBef>
                <a:spcPts val="300"/>
              </a:spcBef>
              <a:spcAft>
                <a:spcPct val="0"/>
              </a:spcAft>
              <a:buFont typeface="Arial" pitchFamily="34" charset="0"/>
              <a:buChar char="•"/>
            </a:pPr>
            <a:endParaRPr lang="en-US" sz="1100" dirty="0">
              <a:solidFill>
                <a:srgbClr val="000000"/>
              </a:solidFill>
              <a:cs typeface="Times New Roman" pitchFamily="18" charset="0"/>
            </a:endParaRPr>
          </a:p>
        </p:txBody>
      </p:sp>
      <p:sp>
        <p:nvSpPr>
          <p:cNvPr id="41" name="TextBox 40"/>
          <p:cNvSpPr txBox="1"/>
          <p:nvPr/>
        </p:nvSpPr>
        <p:spPr bwMode="auto">
          <a:xfrm>
            <a:off x="149555" y="4774589"/>
            <a:ext cx="4114800" cy="1184940"/>
          </a:xfrm>
          <a:prstGeom prst="rect">
            <a:avLst/>
          </a:prstGeom>
          <a:noFill/>
          <a:ln w="9525">
            <a:noFill/>
            <a:miter lim="800000"/>
            <a:headEnd/>
            <a:tailEnd/>
          </a:ln>
          <a:effectLst/>
        </p:spPr>
        <p:txBody>
          <a:bodyPr wrap="square" rtlCol="0">
            <a:spAutoFit/>
          </a:bodyPr>
          <a:lstStyle/>
          <a:p>
            <a:pPr marL="112713" indent="-112713" fontAlgn="base">
              <a:spcBef>
                <a:spcPts val="300"/>
              </a:spcBef>
              <a:spcAft>
                <a:spcPct val="0"/>
              </a:spcAft>
            </a:pPr>
            <a:endParaRPr lang="en-US" sz="1100" b="1" dirty="0">
              <a:solidFill>
                <a:srgbClr val="000000"/>
              </a:solidFill>
              <a:cs typeface="Times New Roman" pitchFamily="18" charset="0"/>
            </a:endParaRPr>
          </a:p>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Policy and regulatory support on energy/water </a:t>
            </a:r>
            <a:br>
              <a:rPr lang="en-US" sz="1100" dirty="0">
                <a:solidFill>
                  <a:srgbClr val="000000"/>
                </a:solidFill>
                <a:cs typeface="Times New Roman" pitchFamily="18" charset="0"/>
              </a:rPr>
            </a:br>
            <a:r>
              <a:rPr lang="en-US" sz="1100" dirty="0">
                <a:solidFill>
                  <a:srgbClr val="000000"/>
                </a:solidFill>
                <a:cs typeface="Times New Roman" pitchFamily="18" charset="0"/>
              </a:rPr>
              <a:t>efficiency and waste prevention/recycling</a:t>
            </a:r>
            <a:br>
              <a:rPr lang="en-US" sz="1100" dirty="0">
                <a:solidFill>
                  <a:srgbClr val="000000"/>
                </a:solidFill>
                <a:cs typeface="Times New Roman" pitchFamily="18" charset="0"/>
              </a:rPr>
            </a:br>
            <a:r>
              <a:rPr lang="en-US" sz="1100" dirty="0">
                <a:solidFill>
                  <a:srgbClr val="000000"/>
                </a:solidFill>
                <a:cs typeface="Times New Roman" pitchFamily="18" charset="0"/>
              </a:rPr>
              <a:t>( e.g. fiscal incentives for energy efficient equipment/investment)</a:t>
            </a:r>
          </a:p>
          <a:p>
            <a:pPr marL="112713" indent="-112713" fontAlgn="base">
              <a:spcBef>
                <a:spcPts val="300"/>
              </a:spcBef>
              <a:spcAft>
                <a:spcPct val="0"/>
              </a:spcAft>
              <a:buFont typeface="Arial" pitchFamily="34" charset="0"/>
              <a:buChar char="•"/>
            </a:pPr>
            <a:endParaRPr lang="en-US" sz="1100" dirty="0">
              <a:solidFill>
                <a:srgbClr val="000000"/>
              </a:solidFill>
              <a:cs typeface="Times New Roman" pitchFamily="18" charset="0"/>
            </a:endParaRPr>
          </a:p>
        </p:txBody>
      </p:sp>
      <p:sp>
        <p:nvSpPr>
          <p:cNvPr id="44" name="TextBox 43"/>
          <p:cNvSpPr txBox="1"/>
          <p:nvPr/>
        </p:nvSpPr>
        <p:spPr bwMode="auto">
          <a:xfrm>
            <a:off x="122661" y="1306996"/>
            <a:ext cx="4114800" cy="1561966"/>
          </a:xfrm>
          <a:prstGeom prst="rect">
            <a:avLst/>
          </a:prstGeom>
          <a:noFill/>
          <a:ln w="9525">
            <a:noFill/>
            <a:miter lim="800000"/>
            <a:headEnd/>
            <a:tailEnd/>
          </a:ln>
          <a:effectLst/>
        </p:spPr>
        <p:txBody>
          <a:bodyPr wrap="square" rtlCol="0">
            <a:spAutoFit/>
          </a:bodyPr>
          <a:lstStyle/>
          <a:p>
            <a:pPr marL="112713" indent="-112713" fontAlgn="base">
              <a:spcBef>
                <a:spcPts val="300"/>
              </a:spcBef>
              <a:spcAft>
                <a:spcPct val="0"/>
              </a:spcAft>
              <a:buFont typeface="Arial" pitchFamily="34" charset="0"/>
              <a:buChar char="•"/>
            </a:pPr>
            <a:endParaRPr lang="en-US" sz="1100" b="1" dirty="0">
              <a:solidFill>
                <a:srgbClr val="000000"/>
              </a:solidFill>
              <a:cs typeface="Times New Roman" pitchFamily="18" charset="0"/>
            </a:endParaRPr>
          </a:p>
          <a:p>
            <a:pPr marL="120650" indent="-120650" fontAlgn="base">
              <a:spcBef>
                <a:spcPts val="300"/>
              </a:spcBef>
              <a:spcAft>
                <a:spcPct val="0"/>
              </a:spcAft>
              <a:buFont typeface="Arial" pitchFamily="34" charset="0"/>
              <a:buChar char="•"/>
            </a:pPr>
            <a:r>
              <a:rPr lang="en-US" sz="1100" dirty="0">
                <a:solidFill>
                  <a:srgbClr val="000000"/>
                </a:solidFill>
                <a:cs typeface="Times New Roman" pitchFamily="18" charset="0"/>
              </a:rPr>
              <a:t>REF scoping and assessment across industries with IFC clients and through ‘lead firm/aggregators’ approaches - supply chain, utility DSM, private equity firms  (e.g. cleaner product audit, water footprint assessment )</a:t>
            </a:r>
          </a:p>
          <a:p>
            <a:pPr marL="120650" indent="-120650" fontAlgn="base">
              <a:spcBef>
                <a:spcPts val="300"/>
              </a:spcBef>
              <a:spcAft>
                <a:spcPct val="0"/>
              </a:spcAft>
            </a:pPr>
            <a:r>
              <a:rPr lang="en-US" sz="1100" b="1" dirty="0">
                <a:solidFill>
                  <a:srgbClr val="000000"/>
                </a:solidFill>
                <a:cs typeface="Times New Roman" pitchFamily="18" charset="0"/>
              </a:rPr>
              <a:t>	</a:t>
            </a:r>
            <a:r>
              <a:rPr lang="en-US" sz="1100" b="1" u="sng" dirty="0">
                <a:solidFill>
                  <a:srgbClr val="000000"/>
                </a:solidFill>
                <a:cs typeface="Times New Roman" pitchFamily="18" charset="0"/>
              </a:rPr>
              <a:t>Note</a:t>
            </a:r>
            <a:r>
              <a:rPr lang="en-US" sz="1100" b="1" dirty="0">
                <a:solidFill>
                  <a:srgbClr val="000000"/>
                </a:solidFill>
                <a:cs typeface="Times New Roman" pitchFamily="18" charset="0"/>
              </a:rPr>
              <a:t>: </a:t>
            </a:r>
            <a:r>
              <a:rPr lang="en-US" sz="1000" i="1" dirty="0">
                <a:solidFill>
                  <a:srgbClr val="000000"/>
                </a:solidFill>
                <a:cs typeface="Times New Roman" pitchFamily="18" charset="0"/>
              </a:rPr>
              <a:t>Entry point for firm level engagement should be IFC portfolio or high probability  pipeline client.</a:t>
            </a:r>
            <a:endParaRPr lang="en-US" sz="1100" i="1" dirty="0">
              <a:solidFill>
                <a:srgbClr val="000000"/>
              </a:solidFill>
              <a:cs typeface="Times New Roman" pitchFamily="18" charset="0"/>
            </a:endParaRPr>
          </a:p>
          <a:p>
            <a:pPr marL="112713" indent="-112713" fontAlgn="base">
              <a:spcBef>
                <a:spcPts val="300"/>
              </a:spcBef>
              <a:spcAft>
                <a:spcPct val="0"/>
              </a:spcAft>
              <a:buFont typeface="Arial" pitchFamily="34" charset="0"/>
              <a:buChar char="•"/>
            </a:pPr>
            <a:endParaRPr lang="en-US" sz="1100" dirty="0">
              <a:solidFill>
                <a:srgbClr val="000000"/>
              </a:solidFill>
              <a:cs typeface="Times New Roman" pitchFamily="18" charset="0"/>
            </a:endParaRPr>
          </a:p>
        </p:txBody>
      </p:sp>
      <p:sp>
        <p:nvSpPr>
          <p:cNvPr id="58" name="Slide Number Placeholder 3"/>
          <p:cNvSpPr>
            <a:spLocks noGrp="1"/>
          </p:cNvSpPr>
          <p:nvPr>
            <p:ph type="sldNum" sz="quarter" idx="12"/>
          </p:nvPr>
        </p:nvSpPr>
        <p:spPr>
          <a:xfrm>
            <a:off x="3632200" y="6435725"/>
            <a:ext cx="1884363" cy="279400"/>
          </a:xfrm>
        </p:spPr>
        <p:txBody>
          <a:bodyPr/>
          <a:lstStyle/>
          <a:p>
            <a:fld id="{19888D9A-E870-4E07-8D55-66E802766ADE}" type="slidenum">
              <a:rPr lang="en-US" smtClean="0">
                <a:solidFill>
                  <a:srgbClr val="FFFFFF"/>
                </a:solidFill>
              </a:rPr>
              <a:pPr/>
              <a:t>6</a:t>
            </a:fld>
            <a:endParaRPr lang="en-US" dirty="0">
              <a:solidFill>
                <a:srgbClr val="FFFFFF"/>
              </a:solidFill>
            </a:endParaRPr>
          </a:p>
        </p:txBody>
      </p:sp>
      <p:sp>
        <p:nvSpPr>
          <p:cNvPr id="43" name="Title 42"/>
          <p:cNvSpPr>
            <a:spLocks noGrp="1"/>
          </p:cNvSpPr>
          <p:nvPr>
            <p:ph type="title"/>
          </p:nvPr>
        </p:nvSpPr>
        <p:spPr>
          <a:xfrm>
            <a:off x="697676" y="230271"/>
            <a:ext cx="7772400" cy="563562"/>
          </a:xfrm>
        </p:spPr>
        <p:txBody>
          <a:bodyPr/>
          <a:lstStyle/>
          <a:p>
            <a:r>
              <a:rPr lang="en-US" dirty="0" smtClean="0"/>
              <a:t>Programmatic Approach</a:t>
            </a:r>
            <a:endParaRPr lang="en-US" dirty="0"/>
          </a:p>
        </p:txBody>
      </p:sp>
      <p:sp>
        <p:nvSpPr>
          <p:cNvPr id="52" name="TextBox 51"/>
          <p:cNvSpPr txBox="1"/>
          <p:nvPr/>
        </p:nvSpPr>
        <p:spPr bwMode="auto">
          <a:xfrm>
            <a:off x="122661" y="3904507"/>
            <a:ext cx="4114800" cy="1015663"/>
          </a:xfrm>
          <a:prstGeom prst="rect">
            <a:avLst/>
          </a:prstGeom>
          <a:noFill/>
          <a:ln w="9525">
            <a:noFill/>
            <a:miter lim="800000"/>
            <a:headEnd/>
            <a:tailEnd/>
          </a:ln>
          <a:effectLst/>
        </p:spPr>
        <p:txBody>
          <a:bodyPr wrap="square" rtlCol="0">
            <a:spAutoFit/>
          </a:bodyPr>
          <a:lstStyle/>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Promotion of good practice REF guides/cases </a:t>
            </a:r>
            <a:br>
              <a:rPr lang="en-US" sz="1100" dirty="0">
                <a:solidFill>
                  <a:srgbClr val="000000"/>
                </a:solidFill>
                <a:cs typeface="Times New Roman" pitchFamily="18" charset="0"/>
              </a:rPr>
            </a:br>
            <a:r>
              <a:rPr lang="en-US" sz="1100" dirty="0">
                <a:solidFill>
                  <a:srgbClr val="000000"/>
                </a:solidFill>
                <a:cs typeface="Times New Roman" pitchFamily="18" charset="0"/>
              </a:rPr>
              <a:t>(e.g. good practice guide  for foundries)</a:t>
            </a:r>
          </a:p>
          <a:p>
            <a:pPr marL="112713" indent="-112713" fontAlgn="base">
              <a:spcBef>
                <a:spcPts val="300"/>
              </a:spcBef>
              <a:spcAft>
                <a:spcPct val="0"/>
              </a:spcAft>
              <a:buFont typeface="Arial" pitchFamily="34" charset="0"/>
              <a:buChar char="•"/>
            </a:pPr>
            <a:r>
              <a:rPr lang="en-US" sz="1100" dirty="0">
                <a:solidFill>
                  <a:srgbClr val="000000"/>
                </a:solidFill>
                <a:cs typeface="Times New Roman" pitchFamily="18" charset="0"/>
              </a:rPr>
              <a:t>Voluntary efficiency standards </a:t>
            </a:r>
            <a:br>
              <a:rPr lang="en-US" sz="1100" dirty="0">
                <a:solidFill>
                  <a:srgbClr val="000000"/>
                </a:solidFill>
                <a:cs typeface="Times New Roman" pitchFamily="18" charset="0"/>
              </a:rPr>
            </a:br>
            <a:r>
              <a:rPr lang="en-US" sz="1100" dirty="0">
                <a:solidFill>
                  <a:srgbClr val="000000"/>
                </a:solidFill>
                <a:cs typeface="Times New Roman" pitchFamily="18" charset="0"/>
              </a:rPr>
              <a:t>(e.g. Green buildings standards)</a:t>
            </a:r>
          </a:p>
          <a:p>
            <a:pPr marL="112713" indent="-112713" fontAlgn="base">
              <a:spcBef>
                <a:spcPts val="300"/>
              </a:spcBef>
              <a:spcAft>
                <a:spcPct val="0"/>
              </a:spcAft>
              <a:buFont typeface="Arial" pitchFamily="34" charset="0"/>
              <a:buChar char="•"/>
            </a:pPr>
            <a:endParaRPr lang="en-US" sz="1100" dirty="0">
              <a:solidFill>
                <a:srgbClr val="000000"/>
              </a:solidFill>
              <a:cs typeface="Times New Roman" pitchFamily="18" charset="0"/>
            </a:endParaRPr>
          </a:p>
        </p:txBody>
      </p:sp>
      <p:sp>
        <p:nvSpPr>
          <p:cNvPr id="37" name="Rectangle 36"/>
          <p:cNvSpPr/>
          <p:nvPr/>
        </p:nvSpPr>
        <p:spPr>
          <a:xfrm>
            <a:off x="429532" y="629618"/>
            <a:ext cx="8417626" cy="523220"/>
          </a:xfrm>
          <a:prstGeom prst="rect">
            <a:avLst/>
          </a:prstGeom>
        </p:spPr>
        <p:txBody>
          <a:bodyPr wrap="square">
            <a:spAutoFit/>
          </a:bodyPr>
          <a:lstStyle/>
          <a:p>
            <a:pPr algn="ctr" fontAlgn="base">
              <a:spcBef>
                <a:spcPct val="0"/>
              </a:spcBef>
              <a:spcAft>
                <a:spcPct val="0"/>
              </a:spcAft>
            </a:pPr>
            <a:r>
              <a:rPr lang="en-US" sz="1400" b="1" dirty="0">
                <a:solidFill>
                  <a:srgbClr val="00783C"/>
                </a:solidFill>
                <a:cs typeface="Times New Roman" pitchFamily="18" charset="0"/>
              </a:rPr>
              <a:t>Resource Efficiency </a:t>
            </a:r>
            <a:r>
              <a:rPr lang="en-US" sz="1400" b="1" dirty="0">
                <a:solidFill>
                  <a:srgbClr val="2D2DB9">
                    <a:lumMod val="60000"/>
                    <a:lumOff val="40000"/>
                  </a:srgbClr>
                </a:solidFill>
                <a:cs typeface="Times New Roman" pitchFamily="18" charset="0"/>
              </a:rPr>
              <a:t>projects apply a programmatic approach that </a:t>
            </a:r>
          </a:p>
          <a:p>
            <a:pPr algn="ctr" fontAlgn="base">
              <a:spcBef>
                <a:spcPct val="0"/>
              </a:spcBef>
              <a:spcAft>
                <a:spcPct val="0"/>
              </a:spcAft>
            </a:pPr>
            <a:r>
              <a:rPr lang="en-US" sz="1400" b="1" dirty="0">
                <a:solidFill>
                  <a:srgbClr val="2D2DB9">
                    <a:lumMod val="60000"/>
                    <a:lumOff val="40000"/>
                  </a:srgbClr>
                </a:solidFill>
                <a:cs typeface="Times New Roman" pitchFamily="18" charset="0"/>
              </a:rPr>
              <a:t>engages at Firm, Sector, and Regulatory levels</a:t>
            </a:r>
          </a:p>
        </p:txBody>
      </p:sp>
      <p:cxnSp>
        <p:nvCxnSpPr>
          <p:cNvPr id="29" name="Straight Connector 28"/>
          <p:cNvCxnSpPr/>
          <p:nvPr/>
        </p:nvCxnSpPr>
        <p:spPr bwMode="auto">
          <a:xfrm>
            <a:off x="0" y="4892755"/>
            <a:ext cx="9144000" cy="6792"/>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0" name="Straight Connector 29"/>
          <p:cNvCxnSpPr/>
          <p:nvPr/>
        </p:nvCxnSpPr>
        <p:spPr bwMode="auto">
          <a:xfrm flipV="1">
            <a:off x="0" y="3766782"/>
            <a:ext cx="9144000" cy="161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1" name="Straight Connector 30"/>
          <p:cNvCxnSpPr/>
          <p:nvPr/>
        </p:nvCxnSpPr>
        <p:spPr bwMode="auto">
          <a:xfrm>
            <a:off x="0" y="2667743"/>
            <a:ext cx="9144000" cy="721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sp>
        <p:nvSpPr>
          <p:cNvPr id="32" name="TextBox 31"/>
          <p:cNvSpPr txBox="1"/>
          <p:nvPr/>
        </p:nvSpPr>
        <p:spPr>
          <a:xfrm>
            <a:off x="5423432" y="1653895"/>
            <a:ext cx="3590364" cy="938719"/>
          </a:xfrm>
          <a:prstGeom prst="rect">
            <a:avLst/>
          </a:prstGeom>
          <a:noFill/>
          <a:ln>
            <a:solidFill>
              <a:schemeClr val="accent6">
                <a:lumMod val="40000"/>
                <a:lumOff val="60000"/>
              </a:schemeClr>
            </a:solidFill>
          </a:ln>
        </p:spPr>
        <p:txBody>
          <a:bodyPr wrap="square" rtlCol="0">
            <a:spAutoFit/>
          </a:bodyPr>
          <a:lstStyle/>
          <a:p>
            <a:pPr marL="120650" indent="-120650" fontAlgn="base">
              <a:spcBef>
                <a:spcPct val="0"/>
              </a:spcBef>
              <a:spcAft>
                <a:spcPct val="0"/>
              </a:spcAft>
              <a:buFont typeface="Arial" pitchFamily="34" charset="0"/>
              <a:buChar char="•"/>
            </a:pPr>
            <a:r>
              <a:rPr lang="en-US" sz="1100" dirty="0">
                <a:solidFill>
                  <a:srgbClr val="000000"/>
                </a:solidFill>
                <a:cs typeface="Times New Roman" pitchFamily="18" charset="0"/>
              </a:rPr>
              <a:t>ATF BL (Sustainable Energy Finance product – works with partner financial institutions to scale up lending to Sustainable Energy projects)</a:t>
            </a:r>
          </a:p>
          <a:p>
            <a:pPr marL="120650" indent="-120650" fontAlgn="base">
              <a:spcBef>
                <a:spcPct val="0"/>
              </a:spcBef>
              <a:spcAft>
                <a:spcPct val="0"/>
              </a:spcAft>
              <a:buFont typeface="Arial" pitchFamily="34" charset="0"/>
              <a:buChar char="•"/>
            </a:pPr>
            <a:r>
              <a:rPr lang="en-US" sz="1100" dirty="0">
                <a:solidFill>
                  <a:srgbClr val="000000"/>
                </a:solidFill>
                <a:cs typeface="Times New Roman" pitchFamily="18" charset="0"/>
              </a:rPr>
              <a:t>CES specialists to be fully in the loop of client work, especially with IFC clients</a:t>
            </a:r>
          </a:p>
        </p:txBody>
      </p:sp>
      <p:sp>
        <p:nvSpPr>
          <p:cNvPr id="33" name="TextBox 32"/>
          <p:cNvSpPr txBox="1"/>
          <p:nvPr/>
        </p:nvSpPr>
        <p:spPr>
          <a:xfrm>
            <a:off x="5423432" y="2798676"/>
            <a:ext cx="3590364" cy="938719"/>
          </a:xfrm>
          <a:prstGeom prst="rect">
            <a:avLst/>
          </a:prstGeom>
          <a:noFill/>
          <a:ln>
            <a:solidFill>
              <a:schemeClr val="accent6">
                <a:lumMod val="40000"/>
                <a:lumOff val="60000"/>
              </a:schemeClr>
            </a:solidFill>
          </a:ln>
        </p:spPr>
        <p:txBody>
          <a:bodyPr wrap="square" rtlCol="0">
            <a:spAutoFit/>
          </a:bodyPr>
          <a:lstStyle/>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ATF BL (SE Finance product)</a:t>
            </a:r>
          </a:p>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Clean Energy Product (coordinate and leverage technical expertise on energy)</a:t>
            </a:r>
          </a:p>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Work with CES to identify barriers in sectors with high impact potential in the regions. </a:t>
            </a:r>
          </a:p>
        </p:txBody>
      </p:sp>
      <p:sp>
        <p:nvSpPr>
          <p:cNvPr id="34" name="TextBox 33"/>
          <p:cNvSpPr txBox="1"/>
          <p:nvPr/>
        </p:nvSpPr>
        <p:spPr>
          <a:xfrm>
            <a:off x="5423432" y="3799328"/>
            <a:ext cx="3603811" cy="1277273"/>
          </a:xfrm>
          <a:prstGeom prst="rect">
            <a:avLst/>
          </a:prstGeom>
          <a:noFill/>
          <a:ln>
            <a:solidFill>
              <a:schemeClr val="accent6">
                <a:lumMod val="40000"/>
                <a:lumOff val="60000"/>
              </a:schemeClr>
            </a:solidFill>
          </a:ln>
        </p:spPr>
        <p:txBody>
          <a:bodyPr wrap="square" rtlCol="0">
            <a:spAutoFit/>
          </a:bodyPr>
          <a:lstStyle/>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Coordinate with CES to ensure standards &amp; practices are aligned with IFC performance standards</a:t>
            </a:r>
          </a:p>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EST Standards Product  and  </a:t>
            </a:r>
            <a:r>
              <a:rPr lang="en-US" sz="1100" dirty="0">
                <a:solidFill>
                  <a:srgbClr val="000000"/>
                </a:solidFill>
                <a:cs typeface="Times New Roman" pitchFamily="18" charset="0"/>
                <a:sym typeface="Wingdings" pitchFamily="2" charset="2"/>
              </a:rPr>
              <a:t>other International Development agencies </a:t>
            </a:r>
            <a:r>
              <a:rPr lang="en-US" sz="1100" dirty="0">
                <a:solidFill>
                  <a:srgbClr val="000000"/>
                </a:solidFill>
                <a:cs typeface="Times New Roman" pitchFamily="18" charset="0"/>
              </a:rPr>
              <a:t>(coordinate on promotion of voluntary standards) </a:t>
            </a:r>
          </a:p>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Investment Climate BL (coordinate on development of mandatory standards)</a:t>
            </a:r>
          </a:p>
        </p:txBody>
      </p:sp>
      <p:sp>
        <p:nvSpPr>
          <p:cNvPr id="35" name="TextBox 34"/>
          <p:cNvSpPr txBox="1"/>
          <p:nvPr/>
        </p:nvSpPr>
        <p:spPr>
          <a:xfrm>
            <a:off x="5423432" y="5177767"/>
            <a:ext cx="3606961" cy="769441"/>
          </a:xfrm>
          <a:prstGeom prst="rect">
            <a:avLst/>
          </a:prstGeom>
          <a:noFill/>
          <a:ln>
            <a:solidFill>
              <a:schemeClr val="accent6">
                <a:lumMod val="40000"/>
                <a:lumOff val="60000"/>
              </a:schemeClr>
            </a:solidFill>
          </a:ln>
        </p:spPr>
        <p:txBody>
          <a:bodyPr wrap="square" rtlCol="0">
            <a:spAutoFit/>
          </a:bodyPr>
          <a:lstStyle/>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rPr>
              <a:t>Investment Climate BL (a</a:t>
            </a:r>
            <a:r>
              <a:rPr lang="en-US" sz="1100" dirty="0">
                <a:solidFill>
                  <a:srgbClr val="000000"/>
                </a:solidFill>
                <a:cs typeface="Times New Roman" pitchFamily="18" charset="0"/>
                <a:sym typeface="Wingdings" pitchFamily="2" charset="2"/>
              </a:rPr>
              <a:t>ny work with Governments as clients is done in partnership with IC)</a:t>
            </a:r>
          </a:p>
          <a:p>
            <a:pPr marL="111125" indent="-111125" fontAlgn="base">
              <a:spcBef>
                <a:spcPct val="0"/>
              </a:spcBef>
              <a:spcAft>
                <a:spcPct val="0"/>
              </a:spcAft>
              <a:buFont typeface="Arial" pitchFamily="34" charset="0"/>
              <a:buChar char="•"/>
            </a:pPr>
            <a:r>
              <a:rPr lang="en-US" sz="1100" dirty="0">
                <a:solidFill>
                  <a:srgbClr val="000000"/>
                </a:solidFill>
                <a:cs typeface="Times New Roman" pitchFamily="18" charset="0"/>
                <a:sym typeface="Wingdings" pitchFamily="2" charset="2"/>
              </a:rPr>
              <a:t>World Bank  and other International Development agencies (coordinate and leverage expertise)</a:t>
            </a:r>
            <a:endParaRPr lang="en-US" sz="1100" dirty="0">
              <a:solidFill>
                <a:srgbClr val="000000"/>
              </a:solidFill>
              <a:cs typeface="Times New Roman" pitchFamily="18" charset="0"/>
            </a:endParaRPr>
          </a:p>
        </p:txBody>
      </p:sp>
      <p:sp>
        <p:nvSpPr>
          <p:cNvPr id="48" name="TextBox 47"/>
          <p:cNvSpPr txBox="1"/>
          <p:nvPr/>
        </p:nvSpPr>
        <p:spPr>
          <a:xfrm>
            <a:off x="5396248" y="5967257"/>
            <a:ext cx="3747752" cy="246221"/>
          </a:xfrm>
          <a:prstGeom prst="rect">
            <a:avLst/>
          </a:prstGeom>
          <a:noFill/>
        </p:spPr>
        <p:txBody>
          <a:bodyPr wrap="square" rtlCol="0">
            <a:spAutoFit/>
          </a:bodyPr>
          <a:lstStyle/>
          <a:p>
            <a:pPr fontAlgn="base">
              <a:spcBef>
                <a:spcPct val="0"/>
              </a:spcBef>
              <a:spcAft>
                <a:spcPct val="0"/>
              </a:spcAft>
            </a:pPr>
            <a:r>
              <a:rPr lang="en-US" sz="1000" dirty="0">
                <a:solidFill>
                  <a:srgbClr val="000000"/>
                </a:solidFill>
                <a:cs typeface="Times New Roman" pitchFamily="18" charset="0"/>
              </a:rPr>
              <a:t>* See appendix for detailed outline of key interfaces</a:t>
            </a:r>
          </a:p>
        </p:txBody>
      </p:sp>
      <p:sp>
        <p:nvSpPr>
          <p:cNvPr id="22" name="TextBox 21"/>
          <p:cNvSpPr txBox="1"/>
          <p:nvPr/>
        </p:nvSpPr>
        <p:spPr bwMode="auto">
          <a:xfrm>
            <a:off x="340956" y="1168042"/>
            <a:ext cx="2381955" cy="307777"/>
          </a:xfrm>
          <a:prstGeom prst="rect">
            <a:avLst/>
          </a:prstGeom>
          <a:noFill/>
          <a:ln w="9525">
            <a:noFill/>
            <a:miter lim="800000"/>
            <a:headEnd/>
            <a:tailEnd/>
          </a:ln>
          <a:effectLst/>
        </p:spPr>
        <p:txBody>
          <a:bodyPr wrap="square" rtlCol="0">
            <a:spAutoFit/>
          </a:bodyPr>
          <a:lstStyle/>
          <a:p>
            <a:pPr algn="ctr" fontAlgn="base">
              <a:spcBef>
                <a:spcPct val="0"/>
              </a:spcBef>
              <a:spcAft>
                <a:spcPct val="0"/>
              </a:spcAft>
            </a:pPr>
            <a:r>
              <a:rPr lang="en-US" sz="1400" b="1" u="sng" dirty="0">
                <a:solidFill>
                  <a:srgbClr val="3333CC">
                    <a:lumMod val="75000"/>
                  </a:srgbClr>
                </a:solidFill>
                <a:cs typeface="Times New Roman" pitchFamily="18" charset="0"/>
              </a:rPr>
              <a:t>Activities &amp; Examples</a:t>
            </a:r>
          </a:p>
        </p:txBody>
      </p:sp>
      <p:sp>
        <p:nvSpPr>
          <p:cNvPr id="23" name="TextBox 22"/>
          <p:cNvSpPr txBox="1"/>
          <p:nvPr/>
        </p:nvSpPr>
        <p:spPr bwMode="auto">
          <a:xfrm>
            <a:off x="5802678" y="1168042"/>
            <a:ext cx="3118833" cy="307777"/>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n-US" sz="1400" b="1" u="sng" dirty="0">
                <a:solidFill>
                  <a:srgbClr val="3333CC">
                    <a:lumMod val="75000"/>
                  </a:srgbClr>
                </a:solidFill>
                <a:cs typeface="Times New Roman" pitchFamily="18" charset="0"/>
              </a:rPr>
              <a:t>Partners &amp; Collaborators*</a:t>
            </a:r>
          </a:p>
        </p:txBody>
      </p:sp>
      <p:graphicFrame>
        <p:nvGraphicFramePr>
          <p:cNvPr id="21" name="Diagram 20"/>
          <p:cNvGraphicFramePr/>
          <p:nvPr/>
        </p:nvGraphicFramePr>
        <p:xfrm>
          <a:off x="1775035" y="1506060"/>
          <a:ext cx="5638280" cy="45083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75" y="455902"/>
            <a:ext cx="7772400" cy="563562"/>
          </a:xfrm>
        </p:spPr>
        <p:txBody>
          <a:bodyPr/>
          <a:lstStyle/>
          <a:p>
            <a:r>
              <a:rPr lang="en-US" dirty="0" smtClean="0"/>
              <a:t>Resource Efficiency</a:t>
            </a:r>
            <a:br>
              <a:rPr lang="en-US" dirty="0" smtClean="0"/>
            </a:br>
            <a:r>
              <a:rPr lang="en-US" sz="2000" i="1" dirty="0" smtClean="0">
                <a:solidFill>
                  <a:schemeClr val="accent2">
                    <a:lumMod val="60000"/>
                    <a:lumOff val="40000"/>
                  </a:schemeClr>
                </a:solidFill>
              </a:rPr>
              <a:t>Product Overview</a:t>
            </a:r>
            <a:endParaRPr lang="en-US" i="1" dirty="0"/>
          </a:p>
        </p:txBody>
      </p:sp>
      <p:sp>
        <p:nvSpPr>
          <p:cNvPr id="7" name="Content Placeholder 6"/>
          <p:cNvSpPr>
            <a:spLocks noGrp="1"/>
          </p:cNvSpPr>
          <p:nvPr>
            <p:ph sz="half" idx="4294967295"/>
          </p:nvPr>
        </p:nvSpPr>
        <p:spPr>
          <a:xfrm>
            <a:off x="356258" y="1526000"/>
            <a:ext cx="8564458" cy="2237925"/>
          </a:xfrm>
        </p:spPr>
        <p:txBody>
          <a:bodyPr/>
          <a:lstStyle/>
          <a:p>
            <a:pPr marL="0" indent="0">
              <a:buNone/>
            </a:pPr>
            <a:r>
              <a:rPr lang="en-US" sz="1600" b="1" u="sng" dirty="0" smtClean="0"/>
              <a:t>Objective</a:t>
            </a:r>
            <a:r>
              <a:rPr lang="en-US" sz="1600" b="1" dirty="0" smtClean="0"/>
              <a:t>: </a:t>
            </a:r>
            <a:r>
              <a:rPr lang="en-US" sz="1600" dirty="0" smtClean="0"/>
              <a:t>Increase investment flows into resource efficiency (i.e., the efficient use of energy, water, materials) by offering relevant business solutions to IFC investee clients and others in related sectors, combining firm-level interventions with broader engagement at the sector/market level</a:t>
            </a:r>
            <a:br>
              <a:rPr lang="en-US" sz="1600" dirty="0" smtClean="0"/>
            </a:br>
            <a:endParaRPr lang="en-US" sz="1600" dirty="0" smtClean="0"/>
          </a:p>
          <a:p>
            <a:pPr marL="0" indent="0">
              <a:buNone/>
            </a:pPr>
            <a:r>
              <a:rPr lang="en-US" sz="1600" b="1" u="sng" dirty="0" smtClean="0"/>
              <a:t>What We Do</a:t>
            </a:r>
            <a:r>
              <a:rPr lang="en-US" sz="1600" b="1" dirty="0" smtClean="0"/>
              <a:t>: </a:t>
            </a:r>
            <a:r>
              <a:rPr lang="en-US" sz="1600" dirty="0" smtClean="0"/>
              <a:t>Offer business solutions to IFC investee clients and other firms and sectoral stakeholders in related sectors (assessments, awareness, and </a:t>
            </a:r>
            <a:r>
              <a:rPr lang="en-US" sz="1600" b="1" u="sng" dirty="0" smtClean="0"/>
              <a:t>regulatory</a:t>
            </a:r>
            <a:r>
              <a:rPr lang="en-US" sz="1600" dirty="0" smtClean="0"/>
              <a:t> </a:t>
            </a:r>
            <a:r>
              <a:rPr lang="en-US" sz="1600" b="1" u="sng" dirty="0" smtClean="0"/>
              <a:t>advice</a:t>
            </a:r>
            <a:r>
              <a:rPr lang="en-US" sz="1600" dirty="0" smtClean="0"/>
              <a:t>) </a:t>
            </a:r>
          </a:p>
          <a:p>
            <a:pPr marL="0" indent="0">
              <a:buNone/>
            </a:pPr>
            <a:endParaRPr lang="en-US" sz="1600" dirty="0"/>
          </a:p>
        </p:txBody>
      </p:sp>
      <p:pic>
        <p:nvPicPr>
          <p:cNvPr id="9" name="Picture 18" descr="p-customer-industrial_plant"/>
          <p:cNvPicPr>
            <a:picLocks noChangeAspect="1" noChangeArrowheads="1"/>
          </p:cNvPicPr>
          <p:nvPr/>
        </p:nvPicPr>
        <p:blipFill>
          <a:blip r:embed="rId4" cstate="print"/>
          <a:srcRect/>
          <a:stretch>
            <a:fillRect/>
          </a:stretch>
        </p:blipFill>
        <p:spPr bwMode="auto">
          <a:xfrm>
            <a:off x="7590971" y="263428"/>
            <a:ext cx="1378857" cy="1034906"/>
          </a:xfrm>
          <a:prstGeom prst="rect">
            <a:avLst/>
          </a:prstGeom>
          <a:noFill/>
          <a:ln w="28575">
            <a:solidFill>
              <a:srgbClr val="990033"/>
            </a:solidFill>
            <a:miter lim="800000"/>
            <a:headEnd/>
            <a:tailEnd/>
          </a:ln>
          <a:effectLst>
            <a:outerShdw dist="71842" dir="2700000" algn="ctr" rotWithShape="0">
              <a:srgbClr val="808080">
                <a:alpha val="50000"/>
              </a:srgbClr>
            </a:outerShdw>
          </a:effectLst>
        </p:spPr>
      </p:pic>
      <p:sp>
        <p:nvSpPr>
          <p:cNvPr id="8" name="Slide Number Placeholder 2"/>
          <p:cNvSpPr>
            <a:spLocks noGrp="1"/>
          </p:cNvSpPr>
          <p:nvPr>
            <p:ph type="sldNum" sz="quarter" idx="12"/>
          </p:nvPr>
        </p:nvSpPr>
        <p:spPr>
          <a:xfrm>
            <a:off x="3632200" y="6435725"/>
            <a:ext cx="1884363" cy="279400"/>
          </a:xfrm>
        </p:spPr>
        <p:txBody>
          <a:bodyPr/>
          <a:lstStyle/>
          <a:p>
            <a:pPr>
              <a:defRPr/>
            </a:pPr>
            <a:fld id="{54F8C479-A288-44CE-BE8E-E5CA5393FEF3}" type="slidenum">
              <a:rPr lang="en-US" smtClean="0"/>
              <a:pPr>
                <a:defRPr/>
              </a:pPr>
              <a:t>7</a:t>
            </a:fld>
            <a:endParaRPr lang="en-US" dirty="0"/>
          </a:p>
        </p:txBody>
      </p:sp>
      <p:sp>
        <p:nvSpPr>
          <p:cNvPr id="11" name="Content Placeholder 6"/>
          <p:cNvSpPr txBox="1">
            <a:spLocks/>
          </p:cNvSpPr>
          <p:nvPr/>
        </p:nvSpPr>
        <p:spPr bwMode="auto">
          <a:xfrm>
            <a:off x="327230" y="3745504"/>
            <a:ext cx="5522027" cy="194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5000"/>
              </a:lnSpc>
              <a:spcBef>
                <a:spcPct val="20000"/>
              </a:spcBef>
              <a:spcAft>
                <a:spcPct val="0"/>
              </a:spcAft>
              <a:buClr>
                <a:srgbClr val="00783C"/>
              </a:buClr>
              <a:buSzTx/>
              <a:buFontTx/>
              <a:buNone/>
              <a:tabLst/>
              <a:defRPr/>
            </a:pPr>
            <a:r>
              <a:rPr kumimoji="0" lang="en-US" sz="1600" b="1" i="0" u="sng" strike="noStrike" kern="0" cap="none" spc="0" normalizeH="0" baseline="0" noProof="0" dirty="0" smtClean="0">
                <a:ln>
                  <a:noFill/>
                </a:ln>
                <a:solidFill>
                  <a:schemeClr val="tx1"/>
                </a:solidFill>
                <a:effectLst/>
                <a:uLnTx/>
                <a:uFillTx/>
                <a:latin typeface="+mn-lt"/>
                <a:ea typeface="+mn-ea"/>
                <a:cs typeface="+mn-cs"/>
              </a:rPr>
              <a:t>Clients</a:t>
            </a: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IFC investee companies, </a:t>
            </a:r>
            <a:r>
              <a:rPr kumimoji="0" lang="en-US" sz="1600" b="0" i="0" u="none" strike="noStrike" kern="0" cap="none" spc="0" normalizeH="0" baseline="0" noProof="0" dirty="0" err="1" smtClean="0">
                <a:ln>
                  <a:noFill/>
                </a:ln>
                <a:solidFill>
                  <a:schemeClr val="tx1"/>
                </a:solidFill>
                <a:effectLst/>
                <a:uLnTx/>
                <a:uFillTx/>
                <a:latin typeface="+mn-lt"/>
                <a:ea typeface="+mn-ea"/>
                <a:cs typeface="+mn-cs"/>
              </a:rPr>
              <a:t>sectoral</a:t>
            </a:r>
            <a:r>
              <a:rPr kumimoji="0" lang="en-US" sz="1600" b="0" i="0" u="none" strike="noStrike" kern="0" cap="none" spc="0" normalizeH="0" baseline="0" noProof="0" dirty="0" smtClean="0">
                <a:ln>
                  <a:noFill/>
                </a:ln>
                <a:solidFill>
                  <a:schemeClr val="tx1"/>
                </a:solidFill>
                <a:effectLst/>
                <a:uLnTx/>
                <a:uFillTx/>
                <a:latin typeface="+mn-lt"/>
                <a:ea typeface="+mn-ea"/>
                <a:cs typeface="+mn-cs"/>
              </a:rPr>
              <a:t> organizations, vendors and service providers, relevant </a:t>
            </a:r>
            <a:r>
              <a:rPr kumimoji="0" lang="en-US" sz="1600" b="1" i="0" u="sng" strike="noStrike" kern="0" cap="none" spc="0" normalizeH="0" baseline="0" noProof="0" dirty="0" smtClean="0">
                <a:ln>
                  <a:noFill/>
                </a:ln>
                <a:solidFill>
                  <a:schemeClr val="tx1"/>
                </a:solidFill>
                <a:effectLst/>
                <a:uLnTx/>
                <a:uFillTx/>
                <a:latin typeface="+mn-lt"/>
                <a:ea typeface="+mn-ea"/>
                <a:cs typeface="+mn-cs"/>
              </a:rPr>
              <a:t>regulatory bodies</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r>
            <a:br>
              <a:rPr kumimoji="0" lang="en-US" sz="1600" b="0" i="0" u="none" strike="noStrike" kern="0" cap="none" spc="0" normalizeH="0" baseline="0" noProof="0" dirty="0" smtClean="0">
                <a:ln>
                  <a:noFill/>
                </a:ln>
                <a:solidFill>
                  <a:schemeClr val="tx1"/>
                </a:solidFill>
                <a:effectLst/>
                <a:uLnTx/>
                <a:uFillTx/>
                <a:latin typeface="+mn-lt"/>
                <a:ea typeface="+mn-ea"/>
                <a:cs typeface="+mn-cs"/>
              </a:rPr>
            </a:b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15000"/>
              </a:lnSpc>
              <a:spcBef>
                <a:spcPct val="20000"/>
              </a:spcBef>
              <a:spcAft>
                <a:spcPct val="0"/>
              </a:spcAft>
              <a:buClr>
                <a:srgbClr val="00783C"/>
              </a:buClr>
              <a:buSzTx/>
              <a:buFontTx/>
              <a:buNone/>
              <a:tabLst/>
              <a:defRPr/>
            </a:pPr>
            <a:r>
              <a:rPr kumimoji="0" lang="en-US" sz="1600" b="1" i="0" u="sng" strike="noStrike" kern="0" cap="none" spc="0" normalizeH="0" baseline="0" noProof="0" dirty="0" smtClean="0">
                <a:ln>
                  <a:noFill/>
                </a:ln>
                <a:solidFill>
                  <a:schemeClr val="tx1"/>
                </a:solidFill>
                <a:effectLst/>
                <a:uLnTx/>
                <a:uFillTx/>
                <a:latin typeface="+mn-lt"/>
                <a:ea typeface="+mn-ea"/>
                <a:cs typeface="+mn-cs"/>
              </a:rPr>
              <a:t>Impact:</a:t>
            </a: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Climate Change </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1600" b="0" i="0" u="none" strike="noStrike" kern="0" cap="none" spc="0" normalizeH="0" baseline="0" noProof="0" dirty="0" smtClean="0">
                <a:ln>
                  <a:noFill/>
                </a:ln>
                <a:solidFill>
                  <a:schemeClr val="tx1"/>
                </a:solidFill>
                <a:effectLst/>
                <a:uLnTx/>
                <a:uFillTx/>
                <a:latin typeface="+mn-lt"/>
                <a:ea typeface="+mn-ea"/>
                <a:cs typeface="+mn-cs"/>
              </a:rPr>
              <a:t> GHG avoidance (primary); Water use avoidance (secondary). Investments mobilized and related cost-savings (parallel to GHG and/or Water)</a:t>
            </a:r>
          </a:p>
          <a:p>
            <a:pPr marL="0" marR="0" lvl="0" indent="0" algn="l" defTabSz="914400" rtl="0" eaLnBrk="0" fontAlgn="base" latinLnBrk="0" hangingPunct="0">
              <a:lnSpc>
                <a:spcPct val="115000"/>
              </a:lnSpc>
              <a:spcBef>
                <a:spcPct val="20000"/>
              </a:spcBef>
              <a:spcAft>
                <a:spcPct val="0"/>
              </a:spcAft>
              <a:buClr>
                <a:srgbClr val="00783C"/>
              </a:buClr>
              <a:buSzTx/>
              <a:buFontTx/>
              <a:buNone/>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12" name="Diagram 11"/>
          <p:cNvGraphicFramePr/>
          <p:nvPr/>
        </p:nvGraphicFramePr>
        <p:xfrm>
          <a:off x="5907313" y="3774563"/>
          <a:ext cx="3004458" cy="24132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925" y="254021"/>
            <a:ext cx="7772400" cy="563562"/>
          </a:xfrm>
        </p:spPr>
        <p:txBody>
          <a:bodyPr/>
          <a:lstStyle/>
          <a:p>
            <a:r>
              <a:rPr lang="en-US" sz="2400" dirty="0" smtClean="0"/>
              <a:t>Clean Energy</a:t>
            </a:r>
            <a:br>
              <a:rPr lang="en-US" sz="2400" dirty="0" smtClean="0"/>
            </a:br>
            <a:r>
              <a:rPr lang="en-US" sz="2000" i="1" dirty="0" smtClean="0">
                <a:solidFill>
                  <a:srgbClr val="3333CC">
                    <a:lumMod val="60000"/>
                    <a:lumOff val="40000"/>
                  </a:srgbClr>
                </a:solidFill>
              </a:rPr>
              <a:t> Product Overview</a:t>
            </a:r>
            <a:endParaRPr lang="en-US" sz="2400" dirty="0"/>
          </a:p>
        </p:txBody>
      </p:sp>
      <p:sp>
        <p:nvSpPr>
          <p:cNvPr id="7" name="Content Placeholder 6"/>
          <p:cNvSpPr>
            <a:spLocks noGrp="1"/>
          </p:cNvSpPr>
          <p:nvPr>
            <p:ph sz="half" idx="4294967295"/>
          </p:nvPr>
        </p:nvSpPr>
        <p:spPr>
          <a:xfrm>
            <a:off x="380008" y="932004"/>
            <a:ext cx="8362073" cy="2300127"/>
          </a:xfrm>
        </p:spPr>
        <p:txBody>
          <a:bodyPr/>
          <a:lstStyle/>
          <a:p>
            <a:pPr marL="0" indent="0">
              <a:buNone/>
            </a:pPr>
            <a:r>
              <a:rPr lang="en-US" sz="1400" b="1" u="sng" dirty="0" smtClean="0"/>
              <a:t>Objective</a:t>
            </a:r>
            <a:r>
              <a:rPr lang="en-US" sz="1400" b="1" dirty="0" smtClean="0"/>
              <a:t>: </a:t>
            </a:r>
            <a:r>
              <a:rPr lang="en-US" sz="1400" dirty="0" smtClean="0"/>
              <a:t>Increase investment flows into clean energy by demonstrating the commercial viability of and removing specific barriers to the scale-up of RE technologies that reduce GHG emissions and increase access to energy services for the poor.</a:t>
            </a:r>
          </a:p>
          <a:p>
            <a:pPr marL="0" indent="0">
              <a:buNone/>
            </a:pPr>
            <a:endParaRPr lang="en-US" sz="1400" dirty="0" smtClean="0"/>
          </a:p>
          <a:p>
            <a:pPr marL="0" indent="0">
              <a:buNone/>
            </a:pPr>
            <a:r>
              <a:rPr lang="en-US" sz="1400" b="1" u="sng" dirty="0" smtClean="0"/>
              <a:t>What We Do</a:t>
            </a:r>
            <a:r>
              <a:rPr lang="en-US" sz="1400" b="1" dirty="0" smtClean="0"/>
              <a:t>: </a:t>
            </a:r>
            <a:r>
              <a:rPr lang="en-US" sz="1400" dirty="0" smtClean="0"/>
              <a:t>Focus on addressing specific gaps where other players are only partially active and where IFC’s skill set and corporate service offering are well suited.  Take a programmatic approach to realize latent market opportunities that are hampered by 1) information asymmetry, 2) lack of proven business models and the capacity to implement them, 3) high first-mover costs, 4) lack of financing to grow companies, and 5) regulatory constraints to achieving scale.</a:t>
            </a:r>
          </a:p>
          <a:p>
            <a:pPr marL="0" indent="0">
              <a:buNone/>
            </a:pPr>
            <a:endParaRPr lang="en-US" sz="1400" dirty="0" smtClean="0"/>
          </a:p>
          <a:p>
            <a:pPr marL="0" indent="0">
              <a:buNone/>
            </a:pPr>
            <a:endParaRPr lang="en-US" sz="1400" dirty="0"/>
          </a:p>
        </p:txBody>
      </p:sp>
      <p:sp>
        <p:nvSpPr>
          <p:cNvPr id="8" name="Slide Number Placeholder 2"/>
          <p:cNvSpPr>
            <a:spLocks noGrp="1"/>
          </p:cNvSpPr>
          <p:nvPr>
            <p:ph type="sldNum" sz="quarter" idx="12"/>
          </p:nvPr>
        </p:nvSpPr>
        <p:spPr>
          <a:xfrm>
            <a:off x="3632200" y="6435725"/>
            <a:ext cx="1884363" cy="279400"/>
          </a:xfrm>
        </p:spPr>
        <p:txBody>
          <a:bodyPr/>
          <a:lstStyle/>
          <a:p>
            <a:pPr>
              <a:defRPr/>
            </a:pPr>
            <a:fld id="{54F8C479-A288-44CE-BE8E-E5CA5393FEF3}" type="slidenum">
              <a:rPr lang="en-US" smtClean="0"/>
              <a:pPr>
                <a:defRPr/>
              </a:pPr>
              <a:t>8</a:t>
            </a:fld>
            <a:endParaRPr lang="en-US" dirty="0"/>
          </a:p>
        </p:txBody>
      </p:sp>
      <p:pic>
        <p:nvPicPr>
          <p:cNvPr id="12" name="Picture 11" descr="061016 Oaxaca 167b-SMALL"/>
          <p:cNvPicPr>
            <a:picLocks noChangeAspect="1" noChangeArrowheads="1"/>
          </p:cNvPicPr>
          <p:nvPr/>
        </p:nvPicPr>
        <p:blipFill>
          <a:blip r:embed="rId4" cstate="print"/>
          <a:srcRect/>
          <a:stretch>
            <a:fillRect/>
          </a:stretch>
        </p:blipFill>
        <p:spPr bwMode="auto">
          <a:xfrm>
            <a:off x="6124307" y="3280916"/>
            <a:ext cx="2538955" cy="1160994"/>
          </a:xfrm>
          <a:prstGeom prst="rect">
            <a:avLst/>
          </a:prstGeom>
          <a:noFill/>
          <a:ln>
            <a:solidFill>
              <a:srgbClr val="FF0000"/>
            </a:solidFill>
          </a:ln>
          <a:effectLst>
            <a:outerShdw blurRad="50800" dist="38100" algn="l" rotWithShape="0">
              <a:prstClr val="black">
                <a:alpha val="40000"/>
              </a:prstClr>
            </a:outerShdw>
          </a:effectLst>
        </p:spPr>
      </p:pic>
      <p:pic>
        <p:nvPicPr>
          <p:cNvPr id="13" name="Picture 2" descr="http://www.lightingafrica.org/files/Lighting_Africa_Students.jpg"/>
          <p:cNvPicPr>
            <a:picLocks noChangeAspect="1" noChangeArrowheads="1"/>
          </p:cNvPicPr>
          <p:nvPr/>
        </p:nvPicPr>
        <p:blipFill>
          <a:blip r:embed="rId5" cstate="print"/>
          <a:srcRect/>
          <a:stretch>
            <a:fillRect/>
          </a:stretch>
        </p:blipFill>
        <p:spPr bwMode="auto">
          <a:xfrm>
            <a:off x="6137377" y="4633197"/>
            <a:ext cx="2538955" cy="1196563"/>
          </a:xfrm>
          <a:prstGeom prst="rect">
            <a:avLst/>
          </a:prstGeom>
          <a:noFill/>
          <a:ln>
            <a:solidFill>
              <a:srgbClr val="FF0000"/>
            </a:solidFill>
          </a:ln>
          <a:effectLst>
            <a:outerShdw blurRad="50800" dist="38100" algn="l" rotWithShape="0">
              <a:prstClr val="black">
                <a:alpha val="40000"/>
              </a:prstClr>
            </a:outerShdw>
          </a:effectLst>
        </p:spPr>
      </p:pic>
      <p:sp>
        <p:nvSpPr>
          <p:cNvPr id="9" name="Content Placeholder 6"/>
          <p:cNvSpPr txBox="1">
            <a:spLocks/>
          </p:cNvSpPr>
          <p:nvPr/>
        </p:nvSpPr>
        <p:spPr bwMode="auto">
          <a:xfrm>
            <a:off x="335233" y="3185996"/>
            <a:ext cx="5624132" cy="286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5000"/>
              </a:lnSpc>
              <a:spcBef>
                <a:spcPct val="20000"/>
              </a:spcBef>
              <a:spcAft>
                <a:spcPct val="0"/>
              </a:spcAft>
              <a:buClr>
                <a:srgbClr val="00783C"/>
              </a:buClr>
              <a:buSzTx/>
              <a:buFontTx/>
              <a:buNone/>
              <a:tabLst/>
              <a:defRPr/>
            </a:pPr>
            <a:endParaRPr kumimoji="0" lang="en-US" sz="1400" b="1" i="0" u="sng"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15000"/>
              </a:lnSpc>
              <a:spcBef>
                <a:spcPct val="20000"/>
              </a:spcBef>
              <a:spcAft>
                <a:spcPct val="0"/>
              </a:spcAft>
              <a:buClr>
                <a:srgbClr val="00783C"/>
              </a:buClr>
              <a:buSzTx/>
              <a:buFontTx/>
              <a:buNone/>
              <a:tabLst/>
              <a:defRPr/>
            </a:pPr>
            <a:r>
              <a:rPr kumimoji="0" lang="en-US" sz="1400" b="1" i="0" u="sng" strike="noStrike" kern="0" cap="none" spc="0" normalizeH="0" baseline="0" noProof="0" dirty="0" smtClean="0">
                <a:ln>
                  <a:noFill/>
                </a:ln>
                <a:solidFill>
                  <a:schemeClr val="tx1"/>
                </a:solidFill>
                <a:effectLst/>
                <a:uLnTx/>
                <a:uFillTx/>
                <a:latin typeface="+mn-lt"/>
                <a:ea typeface="+mn-ea"/>
                <a:cs typeface="+mn-cs"/>
              </a:rPr>
              <a:t>Clients</a:t>
            </a:r>
            <a:r>
              <a:rPr kumimoji="0" lang="en-US" sz="1400" b="1" i="0" u="none" strike="noStrike" kern="0" cap="none" spc="0" normalizeH="0" baseline="0" noProof="0" dirty="0" smtClean="0">
                <a:ln>
                  <a:noFill/>
                </a:ln>
                <a:solidFill>
                  <a:schemeClr val="tx1"/>
                </a:solidFill>
                <a:effectLst/>
                <a:uLnTx/>
                <a:uFillTx/>
                <a:latin typeface="+mn-lt"/>
                <a:ea typeface="+mn-ea"/>
                <a:cs typeface="+mn-cs"/>
              </a:rPr>
              <a:t>: </a:t>
            </a:r>
            <a:r>
              <a:rPr lang="en-US" sz="1400" kern="0" dirty="0" smtClean="0">
                <a:latin typeface="+mn-lt"/>
                <a:cs typeface="+mn-cs"/>
              </a:rPr>
              <a:t>1) </a:t>
            </a:r>
            <a:r>
              <a:rPr kumimoji="0" lang="en-US" sz="1400" b="0" i="0" u="none" strike="noStrike" kern="0" cap="none" spc="0" normalizeH="0" baseline="0" noProof="0" dirty="0" smtClean="0">
                <a:ln>
                  <a:noFill/>
                </a:ln>
                <a:solidFill>
                  <a:schemeClr val="tx1"/>
                </a:solidFill>
                <a:effectLst/>
                <a:uLnTx/>
                <a:uFillTx/>
                <a:latin typeface="+mn-lt"/>
                <a:ea typeface="+mn-ea"/>
                <a:cs typeface="+mn-cs"/>
              </a:rPr>
              <a:t>Renewable energy firms (project developers), industry associations, and regulatory bodies; 2) Manufacturers and suppliers of clean energy products and services. </a:t>
            </a:r>
            <a:r>
              <a:rPr kumimoji="0" lang="en-US" sz="1400" b="0" i="1" u="sng" strike="noStrike" kern="0" cap="none" spc="0" normalizeH="0" baseline="0" noProof="0" dirty="0" smtClean="0">
                <a:ln>
                  <a:noFill/>
                </a:ln>
                <a:solidFill>
                  <a:schemeClr val="tx1"/>
                </a:solidFill>
                <a:effectLst/>
                <a:uLnTx/>
                <a:uFillTx/>
                <a:latin typeface="+mn-lt"/>
                <a:ea typeface="+mn-ea"/>
                <a:cs typeface="+mn-cs"/>
              </a:rPr>
              <a:t>Clean Energy interventions for GHG and Energy Access impact have the same clients.</a:t>
            </a:r>
          </a:p>
          <a:p>
            <a:pPr marL="0" marR="0" lvl="0" indent="0" algn="l" defTabSz="914400" rtl="0" eaLnBrk="0" fontAlgn="base" latinLnBrk="0" hangingPunct="0">
              <a:lnSpc>
                <a:spcPct val="115000"/>
              </a:lnSpc>
              <a:spcBef>
                <a:spcPct val="20000"/>
              </a:spcBef>
              <a:spcAft>
                <a:spcPct val="0"/>
              </a:spcAft>
              <a:buClr>
                <a:srgbClr val="00783C"/>
              </a:buClr>
              <a:buSzTx/>
              <a:buFontTx/>
              <a:buNone/>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15000"/>
              </a:lnSpc>
              <a:spcBef>
                <a:spcPct val="20000"/>
              </a:spcBef>
              <a:spcAft>
                <a:spcPct val="0"/>
              </a:spcAft>
              <a:buClr>
                <a:srgbClr val="00783C"/>
              </a:buClr>
              <a:buSzTx/>
              <a:buFontTx/>
              <a:buNone/>
              <a:tabLst/>
              <a:defRPr/>
            </a:pPr>
            <a:r>
              <a:rPr kumimoji="0" lang="en-US" sz="1400" b="1" i="0" u="sng" strike="noStrike" kern="0" cap="none" spc="0" normalizeH="0" baseline="0" noProof="0" dirty="0" smtClean="0">
                <a:ln>
                  <a:noFill/>
                </a:ln>
                <a:solidFill>
                  <a:schemeClr val="tx1"/>
                </a:solidFill>
                <a:effectLst/>
                <a:uLnTx/>
                <a:uFillTx/>
                <a:latin typeface="+mn-lt"/>
                <a:ea typeface="+mn-ea"/>
                <a:cs typeface="+mn-cs"/>
              </a:rPr>
              <a:t>Impact:</a:t>
            </a:r>
            <a:r>
              <a:rPr kumimoji="0" lang="en-US" sz="1400" b="1" i="0" u="none" strike="noStrike" kern="0" cap="none" spc="0" normalizeH="0" baseline="0" noProof="0" dirty="0" smtClean="0">
                <a:ln>
                  <a:noFill/>
                </a:ln>
                <a:solidFill>
                  <a:schemeClr val="tx1"/>
                </a:solidFill>
                <a:effectLst/>
                <a:uLnTx/>
                <a:uFillTx/>
                <a:latin typeface="+mn-lt"/>
                <a:ea typeface="+mn-ea"/>
                <a:cs typeface="+mn-cs"/>
              </a:rPr>
              <a:t> </a:t>
            </a:r>
            <a:r>
              <a:rPr kumimoji="0" lang="en-US" sz="1400" b="0" i="0" u="none" strike="noStrike" kern="0" cap="none" spc="0" normalizeH="0" baseline="0" noProof="0" dirty="0" smtClean="0">
                <a:ln>
                  <a:noFill/>
                </a:ln>
                <a:solidFill>
                  <a:schemeClr val="tx1"/>
                </a:solidFill>
                <a:effectLst/>
                <a:uLnTx/>
                <a:uFillTx/>
                <a:latin typeface="+mn-lt"/>
                <a:ea typeface="+mn-ea"/>
                <a:cs typeface="+mn-cs"/>
              </a:rPr>
              <a:t>Multiple</a:t>
            </a:r>
            <a:r>
              <a:rPr kumimoji="0" lang="en-US" sz="1400" b="0" i="0" u="none" strike="noStrike" kern="0" cap="none" spc="0" normalizeH="0" noProof="0" dirty="0" smtClean="0">
                <a:ln>
                  <a:noFill/>
                </a:ln>
                <a:solidFill>
                  <a:schemeClr val="tx1"/>
                </a:solidFill>
                <a:effectLst/>
                <a:uLnTx/>
                <a:uFillTx/>
                <a:latin typeface="+mn-lt"/>
                <a:ea typeface="+mn-ea"/>
                <a:cs typeface="+mn-cs"/>
              </a:rPr>
              <a:t> – </a:t>
            </a:r>
            <a:r>
              <a:rPr kumimoji="0" lang="en-US" sz="1400" b="0" i="0" u="none" strike="noStrike" kern="0" cap="none" spc="0" normalizeH="0" baseline="0" noProof="0" dirty="0" smtClean="0">
                <a:ln>
                  <a:noFill/>
                </a:ln>
                <a:solidFill>
                  <a:schemeClr val="tx1"/>
                </a:solidFill>
                <a:effectLst/>
                <a:uLnTx/>
                <a:uFillTx/>
                <a:latin typeface="+mn-lt"/>
                <a:ea typeface="+mn-ea"/>
                <a:cs typeface="+mn-cs"/>
              </a:rPr>
              <a:t>Climate Change </a:t>
            </a: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1400" b="0" i="0" u="none" strike="noStrike" kern="0" cap="none" spc="0" normalizeH="0" baseline="0" noProof="0" dirty="0" smtClean="0">
                <a:ln>
                  <a:noFill/>
                </a:ln>
                <a:solidFill>
                  <a:schemeClr val="tx1"/>
                </a:solidFill>
                <a:effectLst/>
                <a:uLnTx/>
                <a:uFillTx/>
                <a:latin typeface="+mn-lt"/>
                <a:ea typeface="+mn-ea"/>
                <a:cs typeface="+mn-cs"/>
              </a:rPr>
              <a:t> GHG avoidance; </a:t>
            </a:r>
            <a:br>
              <a:rPr kumimoji="0" lang="en-US" sz="1400" b="0" i="0" u="none" strike="noStrike" kern="0" cap="none" spc="0" normalizeH="0" baseline="0" noProof="0" dirty="0" smtClean="0">
                <a:ln>
                  <a:noFill/>
                </a:ln>
                <a:solidFill>
                  <a:schemeClr val="tx1"/>
                </a:solidFill>
                <a:effectLst/>
                <a:uLnTx/>
                <a:uFillTx/>
                <a:latin typeface="+mn-lt"/>
                <a:ea typeface="+mn-ea"/>
                <a:cs typeface="+mn-cs"/>
              </a:rPr>
            </a:br>
            <a:r>
              <a:rPr kumimoji="0" lang="en-US" sz="1400" b="0" i="0" u="none" strike="noStrike" kern="0" cap="none" spc="0" normalizeH="0" baseline="0" noProof="0" dirty="0" smtClean="0">
                <a:ln>
                  <a:noFill/>
                </a:ln>
                <a:solidFill>
                  <a:schemeClr val="tx1"/>
                </a:solidFill>
                <a:effectLst/>
                <a:uLnTx/>
                <a:uFillTx/>
                <a:latin typeface="+mn-lt"/>
                <a:ea typeface="+mn-ea"/>
                <a:cs typeface="+mn-cs"/>
              </a:rPr>
              <a:t>Energy Access </a:t>
            </a: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Number of people with access to services;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For both:  i</a:t>
            </a:r>
            <a:r>
              <a:rPr kumimoji="0" lang="en-US" sz="1400" b="0" i="0" u="none" strike="noStrike" kern="0" cap="none" spc="0" normalizeH="0" baseline="0" noProof="0" dirty="0" smtClean="0">
                <a:ln>
                  <a:noFill/>
                </a:ln>
                <a:solidFill>
                  <a:schemeClr val="tx1"/>
                </a:solidFill>
                <a:effectLst/>
                <a:uLnTx/>
                <a:uFillTx/>
                <a:latin typeface="+mn-lt"/>
                <a:ea typeface="+mn-ea"/>
                <a:cs typeface="+mn-cs"/>
              </a:rPr>
              <a:t>nvestments mobilized</a:t>
            </a:r>
          </a:p>
          <a:p>
            <a:pPr marL="0" marR="0" lvl="0" indent="0" algn="l" defTabSz="914400" rtl="0" eaLnBrk="0" fontAlgn="base" latinLnBrk="0" hangingPunct="0">
              <a:lnSpc>
                <a:spcPct val="115000"/>
              </a:lnSpc>
              <a:spcBef>
                <a:spcPct val="20000"/>
              </a:spcBef>
              <a:spcAft>
                <a:spcPct val="0"/>
              </a:spcAft>
              <a:buClr>
                <a:srgbClr val="00783C"/>
              </a:buClr>
              <a:buSzTx/>
              <a:buFontTx/>
              <a:buNone/>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15000"/>
              </a:lnSpc>
              <a:spcBef>
                <a:spcPct val="20000"/>
              </a:spcBef>
              <a:spcAft>
                <a:spcPct val="0"/>
              </a:spcAft>
              <a:buClr>
                <a:srgbClr val="00783C"/>
              </a:buClr>
              <a:buSzTx/>
              <a:buFontTx/>
              <a:buNone/>
              <a:tabLst/>
              <a:defRPr/>
            </a:pPr>
            <a:endParaRPr kumimoji="0" lang="en-US" sz="1400" b="0" i="0" u="none" strike="noStrike" kern="0" cap="none" spc="0" normalizeH="0" baseline="0" noProof="0" dirty="0">
              <a:ln>
                <a:noFill/>
              </a:ln>
              <a:solidFill>
                <a:schemeClr val="tx1"/>
              </a:solidFill>
              <a:effectLst/>
              <a:uLnTx/>
              <a:uFillTx/>
              <a:latin typeface="+mn-lt"/>
              <a:ea typeface="+mn-ea"/>
              <a:cs typeface="+mn-cs"/>
            </a:endParaRPr>
          </a:p>
        </p:txBody>
      </p:sp>
      <p:sp>
        <p:nvSpPr>
          <p:cNvPr id="11" name="Rectangle 10"/>
          <p:cNvSpPr/>
          <p:nvPr/>
        </p:nvSpPr>
        <p:spPr bwMode="auto">
          <a:xfrm>
            <a:off x="7505205" y="0"/>
            <a:ext cx="1638796" cy="190005"/>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en-US" sz="1300" b="1" i="0" u="none" strike="noStrike" cap="none" normalizeH="0" baseline="0" dirty="0" smtClean="0">
                <a:ln>
                  <a:noFill/>
                </a:ln>
                <a:solidFill>
                  <a:schemeClr val="bg1"/>
                </a:solidFill>
                <a:effectLst/>
                <a:latin typeface="Trebuchet MS" pitchFamily="34" charset="0"/>
                <a:cs typeface="Times New Roman" pitchFamily="18" charset="0"/>
              </a:rPr>
              <a:t>Overview</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14" y="334509"/>
            <a:ext cx="8051800" cy="563562"/>
          </a:xfrm>
        </p:spPr>
        <p:txBody>
          <a:bodyPr/>
          <a:lstStyle/>
          <a:p>
            <a:r>
              <a:rPr lang="en-US" dirty="0" smtClean="0"/>
              <a:t>Current </a:t>
            </a:r>
            <a:r>
              <a:rPr lang="en-US" dirty="0" smtClean="0">
                <a:solidFill>
                  <a:srgbClr val="C00000"/>
                </a:solidFill>
              </a:rPr>
              <a:t>Renewable Energy </a:t>
            </a:r>
            <a:r>
              <a:rPr lang="en-US" dirty="0" smtClean="0"/>
              <a:t>projects in the region</a:t>
            </a:r>
            <a:endParaRPr lang="en-US" dirty="0"/>
          </a:p>
        </p:txBody>
      </p:sp>
      <p:sp>
        <p:nvSpPr>
          <p:cNvPr id="4" name="Slide Number Placeholder 3"/>
          <p:cNvSpPr>
            <a:spLocks noGrp="1"/>
          </p:cNvSpPr>
          <p:nvPr>
            <p:ph type="sldNum" sz="quarter" idx="12"/>
          </p:nvPr>
        </p:nvSpPr>
        <p:spPr/>
        <p:txBody>
          <a:bodyPr/>
          <a:lstStyle/>
          <a:p>
            <a:pPr>
              <a:defRPr/>
            </a:pPr>
            <a:fld id="{F25EFFAD-DE27-4DF5-B939-EE5AE9859D58}" type="slidenum">
              <a:rPr lang="en-US" smtClean="0"/>
              <a:pPr>
                <a:defRPr/>
              </a:pPr>
              <a:t>9</a:t>
            </a:fld>
            <a:endParaRPr lang="en-US" dirty="0"/>
          </a:p>
        </p:txBody>
      </p:sp>
      <p:sp>
        <p:nvSpPr>
          <p:cNvPr id="5" name="Content Placeholder 2"/>
          <p:cNvSpPr txBox="1">
            <a:spLocks/>
          </p:cNvSpPr>
          <p:nvPr/>
        </p:nvSpPr>
        <p:spPr bwMode="auto">
          <a:xfrm>
            <a:off x="203200" y="915535"/>
            <a:ext cx="8731794" cy="4697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5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smtClean="0">
                <a:ln>
                  <a:noFill/>
                </a:ln>
                <a:solidFill>
                  <a:srgbClr val="000000"/>
                </a:solidFill>
                <a:effectLst/>
                <a:uLnTx/>
                <a:uFillTx/>
                <a:latin typeface="+mn-lt"/>
                <a:ea typeface="+mn-ea"/>
                <a:cs typeface="Arial" pitchFamily="34" charset="0"/>
              </a:rPr>
              <a:t>Clean Energy projects</a:t>
            </a:r>
            <a:r>
              <a:rPr kumimoji="0" lang="en-US" sz="1400" b="0" i="0" u="none" strike="noStrike" kern="0" cap="none" spc="0" normalizeH="0" noProof="0" dirty="0" smtClean="0">
                <a:ln>
                  <a:noFill/>
                </a:ln>
                <a:solidFill>
                  <a:srgbClr val="000000"/>
                </a:solidFill>
                <a:effectLst/>
                <a:uLnTx/>
                <a:uFillTx/>
                <a:latin typeface="+mn-lt"/>
                <a:ea typeface="+mn-ea"/>
                <a:cs typeface="Arial" pitchFamily="34" charset="0"/>
              </a:rPr>
              <a:t> in the ECA region addresses GHG reduction, RE regulatory framework improvement, and information and knowledge exchange.</a:t>
            </a:r>
          </a:p>
          <a:p>
            <a:pPr marL="0" marR="0" lvl="0" indent="0" algn="l" defTabSz="914400" rtl="0" eaLnBrk="0" fontAlgn="base" latinLnBrk="0" hangingPunct="0">
              <a:lnSpc>
                <a:spcPct val="115000"/>
              </a:lnSpc>
              <a:spcBef>
                <a:spcPct val="20000"/>
              </a:spcBef>
              <a:spcAft>
                <a:spcPct val="0"/>
              </a:spcAft>
              <a:buClrTx/>
              <a:buSzTx/>
              <a:buFont typeface="Wingdings" pitchFamily="2" charset="2"/>
              <a:buNone/>
              <a:tabLst/>
              <a:defRPr/>
            </a:pPr>
            <a:endParaRPr lang="en-US" sz="1400" kern="0" dirty="0">
              <a:solidFill>
                <a:srgbClr val="000000"/>
              </a:solidFill>
              <a:latin typeface="+mn-lt"/>
              <a:cs typeface="Arial" pitchFamily="34" charset="0"/>
            </a:endParaRPr>
          </a:p>
          <a:p>
            <a:pPr marL="0" marR="0" lvl="0" indent="0" algn="l" defTabSz="914400" rtl="0" eaLnBrk="0" fontAlgn="base" latinLnBrk="0" hangingPunct="0">
              <a:lnSpc>
                <a:spcPct val="115000"/>
              </a:lnSpc>
              <a:spcBef>
                <a:spcPct val="20000"/>
              </a:spcBef>
              <a:spcAft>
                <a:spcPct val="0"/>
              </a:spcAft>
              <a:buClrTx/>
              <a:buSzTx/>
              <a:buFont typeface="Wingdings" pitchFamily="2" charset="2"/>
              <a:buNone/>
              <a:tabLst/>
              <a:defRPr/>
            </a:pPr>
            <a:endParaRPr kumimoji="0" lang="en-US" sz="1400" b="0" i="0" u="none" strike="noStrike" kern="0" cap="none" spc="0" normalizeH="0" noProof="0" dirty="0" smtClean="0">
              <a:ln>
                <a:noFill/>
              </a:ln>
              <a:solidFill>
                <a:srgbClr val="000000"/>
              </a:solidFill>
              <a:effectLst/>
              <a:uLnTx/>
              <a:uFillTx/>
              <a:latin typeface="+mn-lt"/>
              <a:ea typeface="+mn-ea"/>
              <a:cs typeface="Arial" pitchFamily="34" charset="0"/>
            </a:endParaRPr>
          </a:p>
          <a:p>
            <a:pPr marL="0" marR="0" lvl="0" indent="0" algn="l" defTabSz="914400" rtl="0" eaLnBrk="0" fontAlgn="base" latinLnBrk="0" hangingPunct="0">
              <a:lnSpc>
                <a:spcPct val="115000"/>
              </a:lnSpc>
              <a:spcBef>
                <a:spcPct val="20000"/>
              </a:spcBef>
              <a:spcAft>
                <a:spcPct val="0"/>
              </a:spcAft>
              <a:buClrTx/>
              <a:buSzTx/>
              <a:buFont typeface="Wingdings" pitchFamily="2" charset="2"/>
              <a:buNone/>
              <a:tabLst/>
              <a:defRPr/>
            </a:pPr>
            <a:endParaRPr lang="en-US" sz="1400" kern="0" dirty="0">
              <a:solidFill>
                <a:srgbClr val="000000"/>
              </a:solidFill>
              <a:latin typeface="+mn-lt"/>
              <a:cs typeface="Arial" pitchFamily="34" charset="0"/>
            </a:endParaRPr>
          </a:p>
          <a:p>
            <a:pPr marL="0" marR="0" lvl="0" indent="0" algn="l" defTabSz="914400" rtl="0" eaLnBrk="0" fontAlgn="base" latinLnBrk="0" hangingPunct="0">
              <a:lnSpc>
                <a:spcPct val="115000"/>
              </a:lnSpc>
              <a:spcBef>
                <a:spcPct val="20000"/>
              </a:spcBef>
              <a:spcAft>
                <a:spcPct val="0"/>
              </a:spcAft>
              <a:buClrTx/>
              <a:buSzTx/>
              <a:buFont typeface="Wingdings" pitchFamily="2" charset="2"/>
              <a:buNone/>
              <a:tabLst/>
              <a:defRPr/>
            </a:pPr>
            <a:endParaRPr kumimoji="0" lang="en-US" sz="1400" b="0" i="0" u="none" strike="noStrike" kern="0" cap="none" spc="0" normalizeH="0" noProof="0" dirty="0" smtClean="0">
              <a:ln>
                <a:noFill/>
              </a:ln>
              <a:solidFill>
                <a:srgbClr val="000000"/>
              </a:solidFill>
              <a:effectLst/>
              <a:uLnTx/>
              <a:uFillTx/>
              <a:latin typeface="+mn-lt"/>
              <a:ea typeface="+mn-ea"/>
              <a:cs typeface="Arial" pitchFamily="34" charset="0"/>
            </a:endParaRPr>
          </a:p>
        </p:txBody>
      </p:sp>
      <p:graphicFrame>
        <p:nvGraphicFramePr>
          <p:cNvPr id="6" name="Diagram 5"/>
          <p:cNvGraphicFramePr/>
          <p:nvPr/>
        </p:nvGraphicFramePr>
        <p:xfrm>
          <a:off x="232228" y="1596570"/>
          <a:ext cx="8694057" cy="4354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gPGbzQ3iku19Ib7Yttl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lqXxvUcdUGynAKjtr7g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m_U3_5xnEqukE6969yAY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m_U3_5xnEqukE6969yAYg"/>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1848</Words>
  <Application>Microsoft Office PowerPoint</Application>
  <PresentationFormat>On-screen Show (4:3)</PresentationFormat>
  <Paragraphs>336</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Slide 1</vt:lpstr>
      <vt:lpstr>International Finance Corporation (IFC)</vt:lpstr>
      <vt:lpstr>IFC Active projects in Region</vt:lpstr>
      <vt:lpstr>Slide 4</vt:lpstr>
      <vt:lpstr>Ahead: Advisory towards Performance Standards Uptake</vt:lpstr>
      <vt:lpstr>Programmatic Approach</vt:lpstr>
      <vt:lpstr>Resource Efficiency Product Overview</vt:lpstr>
      <vt:lpstr>Clean Energy  Product Overview</vt:lpstr>
      <vt:lpstr>Current Renewable Energy projects in the region</vt:lpstr>
      <vt:lpstr>Slide 10</vt:lpstr>
      <vt:lpstr>Back up slides</vt:lpstr>
      <vt:lpstr>Sustainable Business Advisory</vt:lpstr>
      <vt:lpstr>IFC – investing in Emerging Markets since 1956</vt:lpstr>
      <vt:lpstr>IFC Offers a Range of Products &amp; Services for FIs</vt:lpstr>
      <vt:lpstr>How does Clean Energy Work?</vt:lpstr>
      <vt:lpstr>Programmatic Approach</vt:lpstr>
      <vt:lpstr>Slide 17</vt:lpstr>
      <vt:lpstr>Enterprises do not account for full costs of resources which can be 10 times higher than «nominal price»</vt:lpstr>
    </vt:vector>
  </TitlesOfParts>
  <Company>CVI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Gralla</dc:creator>
  <cp:lastModifiedBy>onu</cp:lastModifiedBy>
  <cp:revision>820</cp:revision>
  <dcterms:created xsi:type="dcterms:W3CDTF">2007-03-26T18:34:25Z</dcterms:created>
  <dcterms:modified xsi:type="dcterms:W3CDTF">2011-09-19T15:33:00Z</dcterms:modified>
</cp:coreProperties>
</file>