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handoutMasterIdLst>
    <p:handoutMasterId r:id="rId20"/>
  </p:handoutMasterIdLst>
  <p:sldIdLst>
    <p:sldId id="300" r:id="rId2"/>
    <p:sldId id="324" r:id="rId3"/>
    <p:sldId id="322" r:id="rId4"/>
    <p:sldId id="327" r:id="rId5"/>
    <p:sldId id="268" r:id="rId6"/>
    <p:sldId id="337" r:id="rId7"/>
    <p:sldId id="338" r:id="rId8"/>
    <p:sldId id="339" r:id="rId9"/>
    <p:sldId id="341" r:id="rId10"/>
    <p:sldId id="340" r:id="rId11"/>
    <p:sldId id="342" r:id="rId12"/>
    <p:sldId id="333" r:id="rId13"/>
    <p:sldId id="328" r:id="rId14"/>
    <p:sldId id="335" r:id="rId15"/>
    <p:sldId id="329" r:id="rId16"/>
    <p:sldId id="325" r:id="rId17"/>
    <p:sldId id="326" r:id="rId1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Nagy" initials="M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F50"/>
    <a:srgbClr val="A32D84"/>
    <a:srgbClr val="5EBA47"/>
    <a:srgbClr val="3E8EDE"/>
    <a:srgbClr val="03699C"/>
    <a:srgbClr val="318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autoAdjust="0"/>
    <p:restoredTop sz="92381" autoAdjust="0"/>
  </p:normalViewPr>
  <p:slideViewPr>
    <p:cSldViewPr snapToGrid="0">
      <p:cViewPr varScale="1">
        <p:scale>
          <a:sx n="105" d="100"/>
          <a:sy n="105" d="100"/>
        </p:scale>
        <p:origin x="1962" y="10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8A1CDEC-242C-4A9F-849B-00634064614C}" type="datetimeFigureOut">
              <a:rPr lang="en-GB" smtClean="0"/>
              <a:t>11/11/2019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9864F59-F3A8-488D-87E4-0A409E505C4C}" type="slidenum">
              <a:rPr lang="en-GB" smtClean="0"/>
              <a:t>‹#›</a:t>
            </a:fld>
            <a:endParaRPr lang="en-GB"/>
          </a:p>
        </p:txBody>
      </p:sp>
    </p:spTree>
    <p:extLst>
      <p:ext uri="{BB962C8B-B14F-4D97-AF65-F5344CB8AC3E}">
        <p14:creationId xmlns:p14="http://schemas.microsoft.com/office/powerpoint/2010/main" val="92654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7FDE8E-C9EA-4A43-8789-DFF19C510078}" type="datetimeFigureOut">
              <a:rPr lang="en-US" smtClean="0"/>
              <a:t>11/11/2019</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856F99-1514-4F4B-89CD-D1870C008194}" type="slidenum">
              <a:rPr lang="en-US" smtClean="0"/>
              <a:t>‹#›</a:t>
            </a:fld>
            <a:endParaRPr lang="en-US"/>
          </a:p>
        </p:txBody>
      </p:sp>
    </p:spTree>
    <p:extLst>
      <p:ext uri="{BB962C8B-B14F-4D97-AF65-F5344CB8AC3E}">
        <p14:creationId xmlns:p14="http://schemas.microsoft.com/office/powerpoint/2010/main" val="571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856F99-1514-4F4B-89CD-D1870C008194}" type="slidenum">
              <a:rPr lang="en-US" smtClean="0"/>
              <a:t>1</a:t>
            </a:fld>
            <a:endParaRPr lang="en-US"/>
          </a:p>
        </p:txBody>
      </p:sp>
    </p:spTree>
    <p:extLst>
      <p:ext uri="{BB962C8B-B14F-4D97-AF65-F5344CB8AC3E}">
        <p14:creationId xmlns:p14="http://schemas.microsoft.com/office/powerpoint/2010/main" val="1425534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10</a:t>
            </a:fld>
            <a:endParaRPr lang="en-US"/>
          </a:p>
        </p:txBody>
      </p:sp>
    </p:spTree>
    <p:extLst>
      <p:ext uri="{BB962C8B-B14F-4D97-AF65-F5344CB8AC3E}">
        <p14:creationId xmlns:p14="http://schemas.microsoft.com/office/powerpoint/2010/main" val="149898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at the UN Statistical Commission, I wanted to introduce briefly our region and countries participating in the work of the Conference of European Statisticians (CES). </a:t>
            </a:r>
          </a:p>
          <a:p>
            <a:endParaRPr lang="en-US" dirty="0"/>
          </a:p>
          <a:p>
            <a:r>
              <a:rPr lang="en-US" dirty="0"/>
              <a:t>We have over 65 member countries, represented by the Heads of national statistical offices:</a:t>
            </a:r>
          </a:p>
          <a:p>
            <a:r>
              <a:rPr lang="en-US" dirty="0"/>
              <a:t>- All UNECE Members , including Canada, Russian Federation and United States</a:t>
            </a:r>
          </a:p>
          <a:p>
            <a:r>
              <a:rPr lang="en-US" dirty="0"/>
              <a:t>- OECD Members and</a:t>
            </a:r>
          </a:p>
          <a:p>
            <a:r>
              <a:rPr lang="en-US" dirty="0"/>
              <a:t>- Some other countries</a:t>
            </a:r>
          </a:p>
          <a:p>
            <a:endParaRPr lang="en-US" dirty="0"/>
          </a:p>
          <a:p>
            <a:r>
              <a:rPr lang="en-US" dirty="0"/>
              <a:t>And the Chief Statisticians of international organizations, such as Eurostat, OECD, IMF, WB</a:t>
            </a:r>
          </a:p>
          <a:p>
            <a:endParaRPr lang="en-US" dirty="0"/>
          </a:p>
          <a:p>
            <a:r>
              <a:rPr lang="en-US" dirty="0"/>
              <a:t>There are a number of partner organizations involved, now increasingly those interested in statistics for SDGs.</a:t>
            </a:r>
          </a:p>
          <a:p>
            <a:endParaRPr lang="fi-FI" dirty="0"/>
          </a:p>
          <a:p>
            <a:r>
              <a:rPr lang="fi-FI" dirty="0"/>
              <a:t>The Conference is one of the oldest bodies in statistics internationally, and has its roots in the League of Nations with the first Conference held in 1928. Traditionally participation of countries has been wide and the Conference is open to any country in principle.</a:t>
            </a:r>
            <a:endParaRPr lang="en-US" dirty="0"/>
          </a:p>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11</a:t>
            </a:fld>
            <a:endParaRPr lang="en-US"/>
          </a:p>
        </p:txBody>
      </p:sp>
    </p:spTree>
    <p:extLst>
      <p:ext uri="{BB962C8B-B14F-4D97-AF65-F5344CB8AC3E}">
        <p14:creationId xmlns:p14="http://schemas.microsoft.com/office/powerpoint/2010/main" val="326240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12</a:t>
            </a:fld>
            <a:endParaRPr lang="en-US"/>
          </a:p>
        </p:txBody>
      </p:sp>
    </p:spTree>
    <p:extLst>
      <p:ext uri="{BB962C8B-B14F-4D97-AF65-F5344CB8AC3E}">
        <p14:creationId xmlns:p14="http://schemas.microsoft.com/office/powerpoint/2010/main" val="349186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13</a:t>
            </a:fld>
            <a:endParaRPr lang="en-US"/>
          </a:p>
        </p:txBody>
      </p:sp>
    </p:spTree>
    <p:extLst>
      <p:ext uri="{BB962C8B-B14F-4D97-AF65-F5344CB8AC3E}">
        <p14:creationId xmlns:p14="http://schemas.microsoft.com/office/powerpoint/2010/main" val="98616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14</a:t>
            </a:fld>
            <a:endParaRPr lang="en-US"/>
          </a:p>
        </p:txBody>
      </p:sp>
    </p:spTree>
    <p:extLst>
      <p:ext uri="{BB962C8B-B14F-4D97-AF65-F5344CB8AC3E}">
        <p14:creationId xmlns:p14="http://schemas.microsoft.com/office/powerpoint/2010/main" val="414098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15</a:t>
            </a:fld>
            <a:endParaRPr lang="en-US"/>
          </a:p>
        </p:txBody>
      </p:sp>
    </p:spTree>
    <p:extLst>
      <p:ext uri="{BB962C8B-B14F-4D97-AF65-F5344CB8AC3E}">
        <p14:creationId xmlns:p14="http://schemas.microsoft.com/office/powerpoint/2010/main" val="373999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16</a:t>
            </a:fld>
            <a:endParaRPr lang="en-US"/>
          </a:p>
        </p:txBody>
      </p:sp>
    </p:spTree>
    <p:extLst>
      <p:ext uri="{BB962C8B-B14F-4D97-AF65-F5344CB8AC3E}">
        <p14:creationId xmlns:p14="http://schemas.microsoft.com/office/powerpoint/2010/main" val="419303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17</a:t>
            </a:fld>
            <a:endParaRPr lang="en-US"/>
          </a:p>
        </p:txBody>
      </p:sp>
    </p:spTree>
    <p:extLst>
      <p:ext uri="{BB962C8B-B14F-4D97-AF65-F5344CB8AC3E}">
        <p14:creationId xmlns:p14="http://schemas.microsoft.com/office/powerpoint/2010/main" val="235267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2</a:t>
            </a:fld>
            <a:endParaRPr lang="en-US"/>
          </a:p>
        </p:txBody>
      </p:sp>
    </p:spTree>
    <p:extLst>
      <p:ext uri="{BB962C8B-B14F-4D97-AF65-F5344CB8AC3E}">
        <p14:creationId xmlns:p14="http://schemas.microsoft.com/office/powerpoint/2010/main" val="303247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3</a:t>
            </a:fld>
            <a:endParaRPr lang="en-US"/>
          </a:p>
        </p:txBody>
      </p:sp>
    </p:spTree>
    <p:extLst>
      <p:ext uri="{BB962C8B-B14F-4D97-AF65-F5344CB8AC3E}">
        <p14:creationId xmlns:p14="http://schemas.microsoft.com/office/powerpoint/2010/main" val="280798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56F99-1514-4F4B-89CD-D1870C008194}" type="slidenum">
              <a:rPr lang="en-US" smtClean="0"/>
              <a:t>4</a:t>
            </a:fld>
            <a:endParaRPr lang="en-US"/>
          </a:p>
        </p:txBody>
      </p:sp>
    </p:spTree>
    <p:extLst>
      <p:ext uri="{BB962C8B-B14F-4D97-AF65-F5344CB8AC3E}">
        <p14:creationId xmlns:p14="http://schemas.microsoft.com/office/powerpoint/2010/main" val="43431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1235075"/>
            <a:ext cx="4832350" cy="3346450"/>
          </a:xfrm>
        </p:spPr>
      </p:sp>
      <p:sp>
        <p:nvSpPr>
          <p:cNvPr id="3" name="Notes Placeholder 2"/>
          <p:cNvSpPr>
            <a:spLocks noGrp="1"/>
          </p:cNvSpPr>
          <p:nvPr>
            <p:ph type="body" idx="1"/>
          </p:nvPr>
        </p:nvSpPr>
        <p:spPr/>
        <p:txBody>
          <a:bodyPr/>
          <a:lstStyle/>
          <a:p>
            <a:r>
              <a:rPr lang="fr-CH" dirty="0"/>
              <a:t>In 2014 an in-</a:t>
            </a:r>
            <a:r>
              <a:rPr lang="fr-CH" dirty="0" err="1"/>
              <a:t>depth</a:t>
            </a:r>
            <a:r>
              <a:rPr lang="fr-CH" dirty="0"/>
              <a:t> </a:t>
            </a:r>
            <a:r>
              <a:rPr lang="fr-CH" dirty="0" err="1"/>
              <a:t>review</a:t>
            </a:r>
            <a:r>
              <a:rPr lang="fr-CH" dirty="0"/>
              <a:t> </a:t>
            </a:r>
            <a:r>
              <a:rPr lang="fr-CH" dirty="0" err="1"/>
              <a:t>was</a:t>
            </a:r>
            <a:r>
              <a:rPr lang="fr-CH" dirty="0"/>
              <a:t> </a:t>
            </a:r>
            <a:r>
              <a:rPr lang="fr-CH" dirty="0" err="1"/>
              <a:t>carried</a:t>
            </a:r>
            <a:r>
              <a:rPr lang="fr-CH" dirty="0"/>
              <a:t> out on </a:t>
            </a:r>
            <a:r>
              <a:rPr lang="fr-CH" dirty="0" err="1"/>
              <a:t>measuring</a:t>
            </a:r>
            <a:r>
              <a:rPr lang="fr-CH" dirty="0"/>
              <a:t> </a:t>
            </a:r>
            <a:r>
              <a:rPr lang="fr-CH" dirty="0" err="1"/>
              <a:t>extreme</a:t>
            </a:r>
            <a:r>
              <a:rPr lang="fr-CH" dirty="0"/>
              <a:t> </a:t>
            </a:r>
            <a:r>
              <a:rPr lang="fr-CH" dirty="0" err="1"/>
              <a:t>events</a:t>
            </a:r>
            <a:r>
              <a:rPr lang="fr-CH" dirty="0"/>
              <a:t> and </a:t>
            </a:r>
            <a:r>
              <a:rPr lang="fr-CH" dirty="0" err="1"/>
              <a:t>disasters</a:t>
            </a:r>
            <a:r>
              <a:rPr lang="fr-CH" dirty="0"/>
              <a:t> and </a:t>
            </a:r>
            <a:r>
              <a:rPr lang="fr-CH" dirty="0" err="1"/>
              <a:t>what</a:t>
            </a:r>
            <a:r>
              <a:rPr lang="fr-CH" dirty="0"/>
              <a:t> the </a:t>
            </a:r>
            <a:r>
              <a:rPr lang="fr-CH" dirty="0" err="1"/>
              <a:t>role</a:t>
            </a:r>
            <a:r>
              <a:rPr lang="fr-CH" dirty="0"/>
              <a:t> of </a:t>
            </a:r>
            <a:r>
              <a:rPr lang="fr-CH" dirty="0" err="1"/>
              <a:t>NSOs</a:t>
            </a:r>
            <a:r>
              <a:rPr lang="fr-CH" dirty="0"/>
              <a:t> </a:t>
            </a:r>
            <a:r>
              <a:rPr lang="fr-CH" dirty="0" err="1"/>
              <a:t>could</a:t>
            </a:r>
            <a:r>
              <a:rPr lang="fr-CH" dirty="0"/>
              <a:t> </a:t>
            </a:r>
            <a:r>
              <a:rPr lang="fr-CH" dirty="0" err="1"/>
              <a:t>be</a:t>
            </a:r>
            <a:r>
              <a:rPr lang="fr-CH" dirty="0"/>
              <a:t>.</a:t>
            </a:r>
          </a:p>
          <a:p>
            <a:endParaRPr lang="fr-CH" dirty="0"/>
          </a:p>
          <a:p>
            <a:r>
              <a:rPr lang="fr-CH" dirty="0"/>
              <a:t>The </a:t>
            </a:r>
            <a:r>
              <a:rPr lang="fr-CH" dirty="0" err="1"/>
              <a:t>task</a:t>
            </a:r>
            <a:r>
              <a:rPr lang="fr-CH" dirty="0"/>
              <a:t> </a:t>
            </a:r>
            <a:r>
              <a:rPr lang="fr-CH" dirty="0" err="1"/>
              <a:t>became</a:t>
            </a:r>
            <a:r>
              <a:rPr lang="fr-CH" dirty="0"/>
              <a:t> </a:t>
            </a:r>
            <a:r>
              <a:rPr lang="fr-CH" dirty="0" err="1"/>
              <a:t>topical</a:t>
            </a:r>
            <a:r>
              <a:rPr lang="fr-CH" dirty="0"/>
              <a:t> </a:t>
            </a:r>
            <a:r>
              <a:rPr lang="fr-CH" dirty="0" err="1"/>
              <a:t>with</a:t>
            </a:r>
            <a:r>
              <a:rPr lang="fr-CH" dirty="0"/>
              <a:t> </a:t>
            </a:r>
            <a:r>
              <a:rPr lang="fr-CH" dirty="0" err="1"/>
              <a:t>SDGs</a:t>
            </a:r>
            <a:r>
              <a:rPr lang="fr-CH" dirty="0"/>
              <a:t>, the Sendai Framework for </a:t>
            </a:r>
            <a:r>
              <a:rPr lang="fr-CH" dirty="0" err="1"/>
              <a:t>Disaster-Risk</a:t>
            </a:r>
            <a:r>
              <a:rPr lang="fr-CH" dirty="0"/>
              <a:t> </a:t>
            </a:r>
            <a:r>
              <a:rPr lang="fr-CH" dirty="0" err="1"/>
              <a:t>Reduction</a:t>
            </a:r>
            <a:r>
              <a:rPr lang="fr-CH" dirty="0"/>
              <a:t>  and the Paris Agreement. All of </a:t>
            </a:r>
            <a:r>
              <a:rPr lang="fr-CH" dirty="0" err="1"/>
              <a:t>them</a:t>
            </a:r>
            <a:r>
              <a:rPr lang="fr-CH" dirty="0"/>
              <a:t> </a:t>
            </a:r>
            <a:r>
              <a:rPr lang="fr-CH" dirty="0" err="1"/>
              <a:t>adopted</a:t>
            </a:r>
            <a:r>
              <a:rPr lang="fr-CH" dirty="0"/>
              <a:t> in 2015</a:t>
            </a:r>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5</a:t>
            </a:fld>
            <a:endParaRPr lang="en-US"/>
          </a:p>
        </p:txBody>
      </p:sp>
    </p:spTree>
    <p:extLst>
      <p:ext uri="{BB962C8B-B14F-4D97-AF65-F5344CB8AC3E}">
        <p14:creationId xmlns:p14="http://schemas.microsoft.com/office/powerpoint/2010/main" val="290551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at the UN Statistical Commission, I wanted to introduce briefly our region and countries participating in the work of the Conference of European Statisticians (CES). </a:t>
            </a:r>
          </a:p>
          <a:p>
            <a:endParaRPr lang="en-US" dirty="0"/>
          </a:p>
          <a:p>
            <a:r>
              <a:rPr lang="en-US" dirty="0"/>
              <a:t>We have over 65 member countries, represented by the Heads of national statistical offices:</a:t>
            </a:r>
          </a:p>
          <a:p>
            <a:r>
              <a:rPr lang="en-US" dirty="0"/>
              <a:t>- All UNECE Members , including Canada, Russian Federation and United States</a:t>
            </a:r>
          </a:p>
          <a:p>
            <a:r>
              <a:rPr lang="en-US" dirty="0"/>
              <a:t>- OECD Members and</a:t>
            </a:r>
          </a:p>
          <a:p>
            <a:r>
              <a:rPr lang="en-US" dirty="0"/>
              <a:t>- Some other countries</a:t>
            </a:r>
          </a:p>
          <a:p>
            <a:endParaRPr lang="en-US" dirty="0"/>
          </a:p>
          <a:p>
            <a:r>
              <a:rPr lang="en-US" dirty="0"/>
              <a:t>And the Chief Statisticians of international organizations, such as Eurostat, OECD, IMF, WB</a:t>
            </a:r>
          </a:p>
          <a:p>
            <a:endParaRPr lang="en-US" dirty="0"/>
          </a:p>
          <a:p>
            <a:r>
              <a:rPr lang="en-US" dirty="0"/>
              <a:t>There are a number of partner organizations involved, now increasingly those interested in statistics for SDGs.</a:t>
            </a:r>
          </a:p>
          <a:p>
            <a:endParaRPr lang="fi-FI" dirty="0"/>
          </a:p>
          <a:p>
            <a:r>
              <a:rPr lang="fi-FI" dirty="0"/>
              <a:t>The Conference is one of the oldest bodies in statistics internationally, and has its roots in the League of Nations with the first Conference held in 1928. Traditionally participation of countries has been wide and the Conference is open to any country in principle.</a:t>
            </a:r>
            <a:endParaRPr lang="en-US" dirty="0"/>
          </a:p>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6</a:t>
            </a:fld>
            <a:endParaRPr lang="en-US"/>
          </a:p>
        </p:txBody>
      </p:sp>
    </p:spTree>
    <p:extLst>
      <p:ext uri="{BB962C8B-B14F-4D97-AF65-F5344CB8AC3E}">
        <p14:creationId xmlns:p14="http://schemas.microsoft.com/office/powerpoint/2010/main" val="149898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at the UN Statistical Commission, I wanted to introduce briefly our region and countries participating in the work of the Conference of European Statisticians (CES). </a:t>
            </a:r>
          </a:p>
          <a:p>
            <a:endParaRPr lang="en-US" dirty="0"/>
          </a:p>
          <a:p>
            <a:r>
              <a:rPr lang="en-US" dirty="0"/>
              <a:t>We have over 65 member countries, represented by the Heads of national statistical offices:</a:t>
            </a:r>
          </a:p>
          <a:p>
            <a:r>
              <a:rPr lang="en-US" dirty="0"/>
              <a:t>- All UNECE Members , including Canada, Russian Federation and United States</a:t>
            </a:r>
          </a:p>
          <a:p>
            <a:r>
              <a:rPr lang="en-US" dirty="0"/>
              <a:t>- OECD Members and</a:t>
            </a:r>
          </a:p>
          <a:p>
            <a:r>
              <a:rPr lang="en-US" dirty="0"/>
              <a:t>- Some other countries</a:t>
            </a:r>
          </a:p>
          <a:p>
            <a:endParaRPr lang="en-US" dirty="0"/>
          </a:p>
          <a:p>
            <a:r>
              <a:rPr lang="en-US" dirty="0"/>
              <a:t>And the Chief Statisticians of international organizations, such as Eurostat, OECD, IMF, WB</a:t>
            </a:r>
          </a:p>
          <a:p>
            <a:endParaRPr lang="en-US" dirty="0"/>
          </a:p>
          <a:p>
            <a:r>
              <a:rPr lang="en-US" dirty="0"/>
              <a:t>There are a number of partner organizations involved, now increasingly those interested in statistics for SDGs.</a:t>
            </a:r>
          </a:p>
          <a:p>
            <a:endParaRPr lang="fi-FI" dirty="0"/>
          </a:p>
          <a:p>
            <a:r>
              <a:rPr lang="fi-FI" dirty="0"/>
              <a:t>The Conference is one of the oldest bodies in statistics internationally, and has its roots in the League of Nations with the first Conference held in 1928. Traditionally participation of countries has been wide and the Conference is open to any country in principle.</a:t>
            </a:r>
            <a:endParaRPr lang="en-US" dirty="0"/>
          </a:p>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7</a:t>
            </a:fld>
            <a:endParaRPr lang="en-US"/>
          </a:p>
        </p:txBody>
      </p:sp>
    </p:spTree>
    <p:extLst>
      <p:ext uri="{BB962C8B-B14F-4D97-AF65-F5344CB8AC3E}">
        <p14:creationId xmlns:p14="http://schemas.microsoft.com/office/powerpoint/2010/main" val="149898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at the UN Statistical Commission, I wanted to introduce briefly our region and countries participating in the work of the Conference of European Statisticians (CES). </a:t>
            </a:r>
          </a:p>
          <a:p>
            <a:endParaRPr lang="en-US" dirty="0"/>
          </a:p>
          <a:p>
            <a:r>
              <a:rPr lang="en-US" dirty="0"/>
              <a:t>We have over 65 member countries, represented by the Heads of national statistical offices:</a:t>
            </a:r>
          </a:p>
          <a:p>
            <a:r>
              <a:rPr lang="en-US" dirty="0"/>
              <a:t>- All UNECE Members , including Canada, Russian Federation and United States</a:t>
            </a:r>
          </a:p>
          <a:p>
            <a:r>
              <a:rPr lang="en-US" dirty="0"/>
              <a:t>- OECD Members and</a:t>
            </a:r>
          </a:p>
          <a:p>
            <a:r>
              <a:rPr lang="en-US" dirty="0"/>
              <a:t>- Some other countries</a:t>
            </a:r>
          </a:p>
          <a:p>
            <a:endParaRPr lang="en-US" dirty="0"/>
          </a:p>
          <a:p>
            <a:r>
              <a:rPr lang="en-US" dirty="0"/>
              <a:t>And the Chief Statisticians of international organizations, such as Eurostat, OECD, IMF, WB</a:t>
            </a:r>
          </a:p>
          <a:p>
            <a:endParaRPr lang="en-US" dirty="0"/>
          </a:p>
          <a:p>
            <a:r>
              <a:rPr lang="en-US" dirty="0"/>
              <a:t>There are a number of partner organizations involved, now increasingly those interested in statistics for SDGs.</a:t>
            </a:r>
          </a:p>
          <a:p>
            <a:endParaRPr lang="fi-FI" dirty="0"/>
          </a:p>
          <a:p>
            <a:r>
              <a:rPr lang="fi-FI" dirty="0"/>
              <a:t>The Conference is one of the oldest bodies in statistics internationally, and has its roots in the League of Nations with the first Conference held in 1928. Traditionally participation of countries has been wide and the Conference is open to any country in principle.</a:t>
            </a:r>
            <a:endParaRPr lang="en-US" dirty="0"/>
          </a:p>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8</a:t>
            </a:fld>
            <a:endParaRPr lang="en-US"/>
          </a:p>
        </p:txBody>
      </p:sp>
    </p:spTree>
    <p:extLst>
      <p:ext uri="{BB962C8B-B14F-4D97-AF65-F5344CB8AC3E}">
        <p14:creationId xmlns:p14="http://schemas.microsoft.com/office/powerpoint/2010/main" val="14989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at the UN Statistical Commission, I wanted to introduce briefly our region and countries participating in the work of the Conference of European Statisticians (CES). </a:t>
            </a:r>
          </a:p>
          <a:p>
            <a:endParaRPr lang="en-US" dirty="0"/>
          </a:p>
          <a:p>
            <a:r>
              <a:rPr lang="en-US" dirty="0"/>
              <a:t>We have over 65 member countries, represented by the Heads of national statistical offices:</a:t>
            </a:r>
          </a:p>
          <a:p>
            <a:r>
              <a:rPr lang="en-US" dirty="0"/>
              <a:t>- All UNECE Members , including Canada, Russian Federation and United States</a:t>
            </a:r>
          </a:p>
          <a:p>
            <a:r>
              <a:rPr lang="en-US" dirty="0"/>
              <a:t>- OECD Members and</a:t>
            </a:r>
          </a:p>
          <a:p>
            <a:r>
              <a:rPr lang="en-US" dirty="0"/>
              <a:t>- Some other countries</a:t>
            </a:r>
          </a:p>
          <a:p>
            <a:endParaRPr lang="en-US" dirty="0"/>
          </a:p>
          <a:p>
            <a:r>
              <a:rPr lang="en-US" dirty="0"/>
              <a:t>And the Chief Statisticians of international organizations, such as Eurostat, OECD, IMF, WB</a:t>
            </a:r>
          </a:p>
          <a:p>
            <a:endParaRPr lang="en-US" dirty="0"/>
          </a:p>
          <a:p>
            <a:r>
              <a:rPr lang="en-US" dirty="0"/>
              <a:t>There are a number of partner organizations involved, now increasingly those interested in statistics for SDGs.</a:t>
            </a:r>
          </a:p>
          <a:p>
            <a:endParaRPr lang="fi-FI" dirty="0"/>
          </a:p>
          <a:p>
            <a:r>
              <a:rPr lang="fi-FI" dirty="0"/>
              <a:t>The Conference is one of the oldest bodies in statistics internationally, and has its roots in the League of Nations with the first Conference held in 1928. Traditionally participation of countries has been wide and the Conference is open to any country in principle.</a:t>
            </a:r>
            <a:endParaRPr lang="en-US" dirty="0"/>
          </a:p>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9</a:t>
            </a:fld>
            <a:endParaRPr lang="en-US"/>
          </a:p>
        </p:txBody>
      </p:sp>
    </p:spTree>
    <p:extLst>
      <p:ext uri="{BB962C8B-B14F-4D97-AF65-F5344CB8AC3E}">
        <p14:creationId xmlns:p14="http://schemas.microsoft.com/office/powerpoint/2010/main" val="149898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F6A4-BAC4-4ECD-991F-2306ACCA8A84}"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44056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4C5C14-3EEA-4A70-8808-FE1DD4D95447}"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49416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452DC-260A-4A8B-BB47-72401239C8AB}"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73408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D599F-CCFF-43E1-88F1-876DA88CBE83}"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409005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13CC1-C520-4073-B9A7-F11EE251BF4B}"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27461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C9A4B3-9B75-4CEC-9773-C8E9A3FE3B28}"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00465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C97374-4DDC-4264-ABA6-AB5FA10A7684}" type="datetime1">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79467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3F0848-2834-459E-B495-50399CB7D55E}" type="datetime1">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2491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F1143-F2AB-45B3-9B1F-B6F2F8B1F5AF}" type="datetime1">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8795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EA144F-46DD-4DFA-B292-C8B89BD89767}"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18902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77FFE7-0CCA-4637-976A-65EA3509BE7C}"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944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12439-5F79-4A57-A954-8669F7CA3FA1}" type="datetime1">
              <a:rPr lang="en-US" smtClean="0"/>
              <a:t>11/11/2019</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09506-28EA-4C19-A061-02E7C9DE017B}" type="slidenum">
              <a:rPr lang="en-US" smtClean="0"/>
              <a:t>‹#›</a:t>
            </a:fld>
            <a:endParaRPr lang="en-US"/>
          </a:p>
        </p:txBody>
      </p:sp>
      <p:pic>
        <p:nvPicPr>
          <p:cNvPr id="7" name="Picture 6"/>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7579"/>
          <a:stretch/>
        </p:blipFill>
        <p:spPr bwMode="auto">
          <a:xfrm>
            <a:off x="344031" y="215749"/>
            <a:ext cx="1614270" cy="61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99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18" Type="http://schemas.microsoft.com/office/2007/relationships/hdphoto" Target="../media/hdphoto8.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microsoft.com/office/2007/relationships/hdphoto" Target="../media/hdphoto4.wdp"/><Relationship Id="rId19"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4.png"/><Relationship Id="rId21" Type="http://schemas.openxmlformats.org/officeDocument/2006/relationships/image" Target="../media/image13.png"/><Relationship Id="rId7" Type="http://schemas.openxmlformats.org/officeDocument/2006/relationships/image" Target="../media/image2.png"/><Relationship Id="rId12" Type="http://schemas.microsoft.com/office/2007/relationships/hdphoto" Target="../media/hdphoto9.wdp"/><Relationship Id="rId17" Type="http://schemas.openxmlformats.org/officeDocument/2006/relationships/image" Target="../media/image6.png"/><Relationship Id="rId2" Type="http://schemas.openxmlformats.org/officeDocument/2006/relationships/notesSlide" Target="../notesSlides/notesSlide5.xml"/><Relationship Id="rId16" Type="http://schemas.microsoft.com/office/2007/relationships/hdphoto" Target="../media/hdphoto8.wdp"/><Relationship Id="rId20"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10.png"/><Relationship Id="rId24" Type="http://schemas.openxmlformats.org/officeDocument/2006/relationships/image" Target="../media/image16.jpeg"/><Relationship Id="rId5" Type="http://schemas.openxmlformats.org/officeDocument/2006/relationships/image" Target="../media/image12.png"/><Relationship Id="rId15" Type="http://schemas.openxmlformats.org/officeDocument/2006/relationships/image" Target="../media/image9.png"/><Relationship Id="rId23" Type="http://schemas.openxmlformats.org/officeDocument/2006/relationships/image" Target="../media/image15.jpg"/><Relationship Id="rId10" Type="http://schemas.microsoft.com/office/2007/relationships/hdphoto" Target="../media/hdphoto4.wdp"/><Relationship Id="rId19" Type="http://schemas.openxmlformats.org/officeDocument/2006/relationships/image" Target="../media/image7.png"/><Relationship Id="rId4" Type="http://schemas.microsoft.com/office/2007/relationships/hdphoto" Target="../media/hdphoto3.wdp"/><Relationship Id="rId9" Type="http://schemas.openxmlformats.org/officeDocument/2006/relationships/image" Target="../media/image5.png"/><Relationship Id="rId14" Type="http://schemas.microsoft.com/office/2007/relationships/hdphoto" Target="../media/hdphoto7.wdp"/><Relationship Id="rId22"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unece.org/fileadmin/DAM/stats/publications/2017/Issue3_Waste.pdf"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19099" y="2958797"/>
            <a:ext cx="7860906" cy="112937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spc="50" dirty="0">
                <a:solidFill>
                  <a:srgbClr val="5EBA47"/>
                </a:solidFill>
                <a:latin typeface="Arial Black" panose="020B0A04020102020204" pitchFamily="34" charset="0"/>
              </a:rPr>
              <a:t>Committee on Environmental Policy</a:t>
            </a:r>
            <a:endParaRPr lang="en-US" sz="4000" spc="50" dirty="0">
              <a:latin typeface="Arial Black" panose="020B0A04020102020204" pitchFamily="34" charset="0"/>
            </a:endParaRPr>
          </a:p>
          <a:p>
            <a:pPr algn="l"/>
            <a:endParaRPr lang="en-US" sz="4000" spc="50" dirty="0">
              <a:latin typeface="Arial Black" panose="020B0A04020102020204" pitchFamily="34" charset="0"/>
            </a:endParaRPr>
          </a:p>
          <a:p>
            <a:pPr algn="l"/>
            <a:endParaRPr lang="en-US" sz="3800" spc="50" dirty="0">
              <a:solidFill>
                <a:srgbClr val="5EBA47"/>
              </a:solidFill>
              <a:latin typeface="Arial" panose="020B0604020202020204" pitchFamily="34" charset="0"/>
              <a:cs typeface="Arial" panose="020B0604020202020204" pitchFamily="34" charset="0"/>
            </a:endParaRPr>
          </a:p>
          <a:p>
            <a:pPr algn="l"/>
            <a:endParaRPr lang="en-US" sz="3800" spc="50" dirty="0">
              <a:solidFill>
                <a:srgbClr val="5EBA47"/>
              </a:solidFill>
              <a:latin typeface="Arial" panose="020B0604020202020204" pitchFamily="34" charset="0"/>
              <a:cs typeface="Arial" panose="020B0604020202020204" pitchFamily="34" charset="0"/>
            </a:endParaRPr>
          </a:p>
          <a:p>
            <a:pPr algn="l"/>
            <a:endParaRPr lang="en-US" sz="2400" spc="50" dirty="0">
              <a:solidFill>
                <a:srgbClr val="5EBA47"/>
              </a:solidFill>
              <a:latin typeface="Arial" panose="020B0604020202020204" pitchFamily="34" charset="0"/>
              <a:cs typeface="Arial" panose="020B0604020202020204" pitchFamily="34" charset="0"/>
            </a:endParaRPr>
          </a:p>
          <a:p>
            <a:pPr algn="l"/>
            <a:endParaRPr lang="en-US" sz="2400" spc="50" dirty="0">
              <a:solidFill>
                <a:srgbClr val="5EBA47"/>
              </a:solidFill>
              <a:latin typeface="Arial" panose="020B0604020202020204" pitchFamily="34" charset="0"/>
              <a:cs typeface="Arial" panose="020B0604020202020204" pitchFamily="34" charset="0"/>
            </a:endParaRPr>
          </a:p>
          <a:p>
            <a:pPr algn="l"/>
            <a:endParaRPr lang="en-US" sz="2400" spc="50" dirty="0">
              <a:solidFill>
                <a:srgbClr val="5EBA47"/>
              </a:solidFill>
              <a:latin typeface="Arial" panose="020B0604020202020204" pitchFamily="34" charset="0"/>
              <a:cs typeface="Arial" panose="020B0604020202020204" pitchFamily="34" charset="0"/>
            </a:endParaRPr>
          </a:p>
        </p:txBody>
      </p:sp>
      <p:grpSp>
        <p:nvGrpSpPr>
          <p:cNvPr id="34" name="Group 33"/>
          <p:cNvGrpSpPr/>
          <p:nvPr/>
        </p:nvGrpSpPr>
        <p:grpSpPr>
          <a:xfrm>
            <a:off x="419100" y="31253"/>
            <a:ext cx="9153542" cy="6740276"/>
            <a:chOff x="419100" y="31253"/>
            <a:chExt cx="9153542" cy="6740276"/>
          </a:xfrm>
        </p:grpSpPr>
        <p:grpSp>
          <p:nvGrpSpPr>
            <p:cNvPr id="35" name="Group 34"/>
            <p:cNvGrpSpPr/>
            <p:nvPr/>
          </p:nvGrpSpPr>
          <p:grpSpPr>
            <a:xfrm>
              <a:off x="8802195" y="2137377"/>
              <a:ext cx="695939" cy="616803"/>
              <a:chOff x="8340556" y="2149731"/>
              <a:chExt cx="695939" cy="616803"/>
            </a:xfrm>
          </p:grpSpPr>
          <p:sp>
            <p:nvSpPr>
              <p:cNvPr id="82" name="Rectangle 81"/>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57310" y="2161712"/>
                <a:ext cx="667056" cy="604822"/>
              </a:xfrm>
              <a:prstGeom prst="rect">
                <a:avLst/>
              </a:prstGeom>
            </p:spPr>
          </p:pic>
        </p:grpSp>
        <p:grpSp>
          <p:nvGrpSpPr>
            <p:cNvPr id="37" name="Group 36"/>
            <p:cNvGrpSpPr/>
            <p:nvPr/>
          </p:nvGrpSpPr>
          <p:grpSpPr>
            <a:xfrm>
              <a:off x="419100" y="31253"/>
              <a:ext cx="9077296" cy="1497885"/>
              <a:chOff x="419100" y="-11877"/>
              <a:chExt cx="9077296" cy="1497885"/>
            </a:xfrm>
          </p:grpSpPr>
          <p:sp>
            <p:nvSpPr>
              <p:cNvPr id="79" name="Rectangle 78"/>
              <p:cNvSpPr/>
              <p:nvPr/>
            </p:nvSpPr>
            <p:spPr>
              <a:xfrm flipV="1">
                <a:off x="419100" y="783643"/>
                <a:ext cx="9077296"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069692" y="-11877"/>
                <a:ext cx="1557655" cy="1412335"/>
              </a:xfrm>
              <a:prstGeom prst="rect">
                <a:avLst/>
              </a:prstGeom>
            </p:spPr>
          </p:pic>
          <p:sp>
            <p:nvSpPr>
              <p:cNvPr id="81" name="Subtitle 5"/>
              <p:cNvSpPr txBox="1">
                <a:spLocks/>
              </p:cNvSpPr>
              <p:nvPr/>
            </p:nvSpPr>
            <p:spPr>
              <a:xfrm>
                <a:off x="5322442" y="1111105"/>
                <a:ext cx="2088232"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ENVIRONMENT</a:t>
                </a:r>
              </a:p>
            </p:txBody>
          </p:sp>
        </p:grpSp>
        <p:grpSp>
          <p:nvGrpSpPr>
            <p:cNvPr id="38" name="Group 37"/>
            <p:cNvGrpSpPr/>
            <p:nvPr/>
          </p:nvGrpSpPr>
          <p:grpSpPr>
            <a:xfrm>
              <a:off x="8801387" y="1495117"/>
              <a:ext cx="696748" cy="603621"/>
              <a:chOff x="8259614" y="1445817"/>
              <a:chExt cx="700405" cy="603621"/>
            </a:xfrm>
          </p:grpSpPr>
          <p:sp>
            <p:nvSpPr>
              <p:cNvPr id="77" name="Rectangle 76"/>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59614" y="1810135"/>
                <a:ext cx="698657" cy="233207"/>
              </a:xfrm>
              <a:prstGeom prst="rect">
                <a:avLst/>
              </a:prstGeom>
            </p:spPr>
          </p:pic>
        </p:grpSp>
        <p:grpSp>
          <p:nvGrpSpPr>
            <p:cNvPr id="45" name="Group 44"/>
            <p:cNvGrpSpPr/>
            <p:nvPr/>
          </p:nvGrpSpPr>
          <p:grpSpPr>
            <a:xfrm>
              <a:off x="8805756" y="2794606"/>
              <a:ext cx="692379" cy="601597"/>
              <a:chOff x="8341618" y="2827400"/>
              <a:chExt cx="692378" cy="601597"/>
            </a:xfrm>
          </p:grpSpPr>
          <p:sp>
            <p:nvSpPr>
              <p:cNvPr id="75" name="Rectangle 74"/>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410466" y="2873983"/>
                <a:ext cx="560744" cy="508429"/>
              </a:xfrm>
              <a:prstGeom prst="rect">
                <a:avLst/>
              </a:prstGeom>
            </p:spPr>
          </p:pic>
        </p:grpSp>
        <p:grpSp>
          <p:nvGrpSpPr>
            <p:cNvPr id="46" name="Group 45"/>
            <p:cNvGrpSpPr/>
            <p:nvPr/>
          </p:nvGrpSpPr>
          <p:grpSpPr>
            <a:xfrm>
              <a:off x="8804695" y="5412430"/>
              <a:ext cx="693597" cy="591914"/>
              <a:chOff x="8242285" y="5445224"/>
              <a:chExt cx="693597" cy="591914"/>
            </a:xfrm>
          </p:grpSpPr>
          <p:sp>
            <p:nvSpPr>
              <p:cNvPr id="73" name="Rectangle 72"/>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05472" y="5504894"/>
                <a:ext cx="587008" cy="532243"/>
              </a:xfrm>
              <a:prstGeom prst="rect">
                <a:avLst/>
              </a:prstGeom>
            </p:spPr>
          </p:pic>
        </p:grpSp>
        <p:grpSp>
          <p:nvGrpSpPr>
            <p:cNvPr id="47" name="Group 46"/>
            <p:cNvGrpSpPr/>
            <p:nvPr/>
          </p:nvGrpSpPr>
          <p:grpSpPr>
            <a:xfrm>
              <a:off x="8809318" y="6073814"/>
              <a:ext cx="691316" cy="697715"/>
              <a:chOff x="8251076" y="6115661"/>
              <a:chExt cx="691316" cy="697715"/>
            </a:xfrm>
          </p:grpSpPr>
          <p:sp>
            <p:nvSpPr>
              <p:cNvPr id="71" name="Rectangle 70"/>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45345" y="6332681"/>
                <a:ext cx="530157" cy="480695"/>
              </a:xfrm>
              <a:prstGeom prst="rect">
                <a:avLst/>
              </a:prstGeom>
            </p:spPr>
          </p:pic>
        </p:grpSp>
        <p:grpSp>
          <p:nvGrpSpPr>
            <p:cNvPr id="48" name="Group 47"/>
            <p:cNvGrpSpPr/>
            <p:nvPr/>
          </p:nvGrpSpPr>
          <p:grpSpPr>
            <a:xfrm>
              <a:off x="8806818" y="4088175"/>
              <a:ext cx="765824" cy="676183"/>
              <a:chOff x="8225057" y="3616913"/>
              <a:chExt cx="765824" cy="676183"/>
            </a:xfrm>
          </p:grpSpPr>
          <p:sp>
            <p:nvSpPr>
              <p:cNvPr id="69" name="Rectangle 68"/>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5124" y="3616913"/>
                <a:ext cx="745757" cy="676183"/>
              </a:xfrm>
              <a:prstGeom prst="rect">
                <a:avLst/>
              </a:prstGeom>
            </p:spPr>
          </p:pic>
        </p:grpSp>
        <p:grpSp>
          <p:nvGrpSpPr>
            <p:cNvPr id="63" name="Group 62"/>
            <p:cNvGrpSpPr/>
            <p:nvPr/>
          </p:nvGrpSpPr>
          <p:grpSpPr>
            <a:xfrm>
              <a:off x="8804694" y="4758654"/>
              <a:ext cx="694156" cy="653776"/>
              <a:chOff x="8242284" y="4791448"/>
              <a:chExt cx="694156" cy="653776"/>
            </a:xfrm>
          </p:grpSpPr>
          <p:sp>
            <p:nvSpPr>
              <p:cNvPr id="67" name="Rectangle 66"/>
              <p:cNvSpPr/>
              <p:nvPr/>
            </p:nvSpPr>
            <p:spPr>
              <a:xfrm flipV="1">
                <a:off x="8245124" y="4791448"/>
                <a:ext cx="691316"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2284" y="4832574"/>
                <a:ext cx="675689" cy="612650"/>
              </a:xfrm>
              <a:prstGeom prst="rect">
                <a:avLst/>
              </a:prstGeom>
            </p:spPr>
          </p:pic>
        </p:grpSp>
        <p:grpSp>
          <p:nvGrpSpPr>
            <p:cNvPr id="64" name="Group 63"/>
            <p:cNvGrpSpPr/>
            <p:nvPr/>
          </p:nvGrpSpPr>
          <p:grpSpPr>
            <a:xfrm>
              <a:off x="8806818" y="3442680"/>
              <a:ext cx="691316" cy="745614"/>
              <a:chOff x="8342680" y="3475474"/>
              <a:chExt cx="691316" cy="745614"/>
            </a:xfrm>
          </p:grpSpPr>
          <p:sp>
            <p:nvSpPr>
              <p:cNvPr id="65" name="Rectangle 64"/>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73768" y="3638550"/>
                <a:ext cx="642477" cy="582538"/>
              </a:xfrm>
              <a:prstGeom prst="rect">
                <a:avLst/>
              </a:prstGeom>
            </p:spPr>
          </p:pic>
        </p:grpSp>
      </p:grpSp>
      <p:sp>
        <p:nvSpPr>
          <p:cNvPr id="2" name="TextBox 1"/>
          <p:cNvSpPr txBox="1"/>
          <p:nvPr/>
        </p:nvSpPr>
        <p:spPr>
          <a:xfrm>
            <a:off x="419100" y="1529139"/>
            <a:ext cx="2768600" cy="954107"/>
          </a:xfrm>
          <a:prstGeom prst="rect">
            <a:avLst/>
          </a:prstGeom>
          <a:noFill/>
        </p:spPr>
        <p:txBody>
          <a:bodyPr wrap="square" rtlCol="0">
            <a:spAutoFit/>
          </a:bodyPr>
          <a:lstStyle/>
          <a:p>
            <a:r>
              <a:rPr lang="en-US" sz="1400" b="1" dirty="0">
                <a:latin typeface="Arial" charset="0"/>
                <a:ea typeface="Arial" charset="0"/>
                <a:cs typeface="Arial" charset="0"/>
              </a:rPr>
              <a:t>Twenty-fifth session</a:t>
            </a:r>
          </a:p>
          <a:p>
            <a:r>
              <a:rPr lang="en-US" sz="1400" dirty="0">
                <a:latin typeface="Arial" charset="0"/>
                <a:ea typeface="Arial" charset="0"/>
                <a:cs typeface="Arial" charset="0"/>
              </a:rPr>
              <a:t>Geneva, 13-15 November 2019</a:t>
            </a:r>
          </a:p>
          <a:p>
            <a:r>
              <a:rPr lang="en-US" sz="1400" dirty="0" err="1">
                <a:latin typeface="Arial" charset="0"/>
                <a:ea typeface="Arial" charset="0"/>
                <a:cs typeface="Arial" charset="0"/>
              </a:rPr>
              <a:t>Palais</a:t>
            </a:r>
            <a:r>
              <a:rPr lang="en-US" sz="1400" dirty="0">
                <a:latin typeface="Arial" charset="0"/>
                <a:ea typeface="Arial" charset="0"/>
                <a:cs typeface="Arial" charset="0"/>
              </a:rPr>
              <a:t> des Nations</a:t>
            </a:r>
          </a:p>
          <a:p>
            <a:r>
              <a:rPr lang="en-US" sz="1400" dirty="0">
                <a:latin typeface="Arial" charset="0"/>
                <a:ea typeface="Arial" charset="0"/>
                <a:cs typeface="Arial" charset="0"/>
              </a:rPr>
              <a:t>Meeting room XI</a:t>
            </a:r>
          </a:p>
        </p:txBody>
      </p:sp>
      <p:sp>
        <p:nvSpPr>
          <p:cNvPr id="3" name="TextBox 2"/>
          <p:cNvSpPr txBox="1"/>
          <p:nvPr/>
        </p:nvSpPr>
        <p:spPr>
          <a:xfrm>
            <a:off x="419100" y="4628681"/>
            <a:ext cx="7860906" cy="830997"/>
          </a:xfrm>
          <a:prstGeom prst="rect">
            <a:avLst/>
          </a:prstGeom>
          <a:noFill/>
        </p:spPr>
        <p:txBody>
          <a:bodyPr wrap="square" rtlCol="0">
            <a:spAutoFit/>
          </a:bodyPr>
          <a:lstStyle/>
          <a:p>
            <a:r>
              <a:rPr lang="en-US" sz="2400" b="1" dirty="0">
                <a:latin typeface="Arial" charset="0"/>
                <a:ea typeface="Arial" charset="0"/>
                <a:cs typeface="Arial" charset="0"/>
              </a:rPr>
              <a:t>Joint Task Force </a:t>
            </a:r>
            <a:br>
              <a:rPr lang="en-US" sz="2400" b="1" dirty="0">
                <a:latin typeface="Arial" charset="0"/>
                <a:ea typeface="Arial" charset="0"/>
                <a:cs typeface="Arial" charset="0"/>
              </a:rPr>
            </a:br>
            <a:r>
              <a:rPr lang="en-US" sz="2400" b="1" dirty="0">
                <a:latin typeface="Arial" charset="0"/>
                <a:ea typeface="Arial" charset="0"/>
                <a:cs typeface="Arial" charset="0"/>
              </a:rPr>
              <a:t>on Environmental Statistics and Indicators</a:t>
            </a:r>
          </a:p>
        </p:txBody>
      </p:sp>
      <p:sp>
        <p:nvSpPr>
          <p:cNvPr id="36" name="TextBox 35"/>
          <p:cNvSpPr txBox="1"/>
          <p:nvPr/>
        </p:nvSpPr>
        <p:spPr>
          <a:xfrm>
            <a:off x="407150" y="3946615"/>
            <a:ext cx="7860905" cy="615553"/>
          </a:xfrm>
          <a:prstGeom prst="rect">
            <a:avLst/>
          </a:prstGeom>
          <a:noFill/>
        </p:spPr>
        <p:txBody>
          <a:bodyPr wrap="square" rtlCol="0">
            <a:spAutoFit/>
          </a:bodyPr>
          <a:lstStyle/>
          <a:p>
            <a:r>
              <a:rPr lang="en-GB" sz="1600" dirty="0">
                <a:latin typeface="Arial" charset="0"/>
                <a:cs typeface="Arial" charset="0"/>
              </a:rPr>
              <a:t>Agenda Item 5:</a:t>
            </a:r>
            <a:r>
              <a:rPr lang="en-GB" sz="1600" dirty="0">
                <a:latin typeface="Arial" panose="020B0604020202020204" pitchFamily="34" charset="0"/>
                <a:cs typeface="Arial" panose="020B0604020202020204" pitchFamily="34" charset="0"/>
              </a:rPr>
              <a:t> Environmental monitoring, assessment and reporting.</a:t>
            </a:r>
            <a:endParaRPr lang="en-GB" sz="1600" dirty="0">
              <a:latin typeface="Arial" charset="0"/>
              <a:cs typeface="Arial" charset="0"/>
            </a:endParaRPr>
          </a:p>
          <a:p>
            <a:r>
              <a:rPr lang="en-GB" dirty="0">
                <a:latin typeface="Arial" charset="0"/>
                <a:ea typeface="Arial" charset="0"/>
                <a:cs typeface="Arial" charset="0"/>
              </a:rPr>
              <a:t> </a:t>
            </a:r>
          </a:p>
        </p:txBody>
      </p:sp>
    </p:spTree>
    <p:extLst>
      <p:ext uri="{BB962C8B-B14F-4D97-AF65-F5344CB8AC3E}">
        <p14:creationId xmlns:p14="http://schemas.microsoft.com/office/powerpoint/2010/main" val="87098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9" y="1085848"/>
            <a:ext cx="9918269" cy="5725449"/>
            <a:chOff x="-839" y="1085848"/>
            <a:chExt cx="9918269" cy="5725449"/>
          </a:xfrm>
        </p:grpSpPr>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129" y="6476829"/>
              <a:ext cx="1415602" cy="33446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39" y="1085848"/>
              <a:ext cx="9918269" cy="1691722"/>
              <a:chOff x="-839" y="1085848"/>
              <a:chExt cx="9918269" cy="1691722"/>
            </a:xfrm>
          </p:grpSpPr>
          <p:sp>
            <p:nvSpPr>
              <p:cNvPr id="31" name="Rectangle 30"/>
              <p:cNvSpPr/>
              <p:nvPr/>
            </p:nvSpPr>
            <p:spPr>
              <a:xfrm flipV="1">
                <a:off x="1948732" y="1393488"/>
                <a:ext cx="7968698" cy="11073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5"/>
              <p:cNvSpPr txBox="1">
                <a:spLocks/>
              </p:cNvSpPr>
              <p:nvPr/>
            </p:nvSpPr>
            <p:spPr>
              <a:xfrm>
                <a:off x="461533" y="1310596"/>
                <a:ext cx="1789563" cy="37490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A11843"/>
                    </a:solidFill>
                    <a:latin typeface="Arial Black" panose="020B0A04020102020204" pitchFamily="34" charset="0"/>
                    <a:cs typeface="Arial" panose="020B0604020202020204" pitchFamily="34" charset="0"/>
                  </a:rPr>
                  <a:t>STATISTICS</a:t>
                </a:r>
              </a:p>
            </p:txBody>
          </p:sp>
          <p:sp>
            <p:nvSpPr>
              <p:cNvPr id="33" name="Rectangle 32"/>
              <p:cNvSpPr/>
              <p:nvPr/>
            </p:nvSpPr>
            <p:spPr>
              <a:xfrm flipV="1">
                <a:off x="-839" y="1393491"/>
                <a:ext cx="467543" cy="110727"/>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20986" y="1393490"/>
                <a:ext cx="45719" cy="138408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658" y="1085848"/>
                <a:ext cx="374200" cy="339290"/>
              </a:xfrm>
              <a:prstGeom prst="rect">
                <a:avLst/>
              </a:prstGeom>
            </p:spPr>
          </p:pic>
        </p:grpSp>
      </p:grpSp>
      <p:sp>
        <p:nvSpPr>
          <p:cNvPr id="18" name="Title 4"/>
          <p:cNvSpPr txBox="1">
            <a:spLocks/>
          </p:cNvSpPr>
          <p:nvPr/>
        </p:nvSpPr>
        <p:spPr>
          <a:xfrm>
            <a:off x="461542" y="35245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b="1" spc="50" dirty="0">
                <a:latin typeface="Arial Black" panose="020B0A04020102020204" pitchFamily="34" charset="0"/>
                <a:cs typeface="Arial" panose="020B0604020202020204" pitchFamily="34" charset="0"/>
              </a:rPr>
              <a:t>Scope of waste statistics</a:t>
            </a:r>
          </a:p>
          <a:p>
            <a:pPr algn="r">
              <a:spcBef>
                <a:spcPts val="0"/>
              </a:spcBef>
            </a:pPr>
            <a:r>
              <a:rPr lang="en-US" sz="1700" spc="50" dirty="0">
                <a:solidFill>
                  <a:srgbClr val="A11843"/>
                </a:solidFill>
                <a:latin typeface="Arial" panose="020B0604020202020204" pitchFamily="34" charset="0"/>
                <a:cs typeface="Arial" panose="020B0604020202020204" pitchFamily="34" charset="0"/>
              </a:rPr>
              <a:t>We need to expand the current scope to address policy needs</a:t>
            </a:r>
          </a:p>
        </p:txBody>
      </p:sp>
      <p:sp>
        <p:nvSpPr>
          <p:cNvPr id="26" name="Slide Number Placeholder 25"/>
          <p:cNvSpPr>
            <a:spLocks noGrp="1"/>
          </p:cNvSpPr>
          <p:nvPr>
            <p:ph type="sldNum" sz="quarter" idx="12"/>
          </p:nvPr>
        </p:nvSpPr>
        <p:spPr>
          <a:xfrm>
            <a:off x="7073085" y="6375767"/>
            <a:ext cx="2228850" cy="365125"/>
          </a:xfrm>
        </p:spPr>
        <p:txBody>
          <a:bodyPr/>
          <a:lstStyle/>
          <a:p>
            <a:fld id="{FEB09506-28EA-4C19-A061-02E7C9DE017B}" type="slidenum">
              <a:rPr lang="en-US" smtClean="0"/>
              <a:t>10</a:t>
            </a:fld>
            <a:endParaRPr lang="en-US" dirty="0"/>
          </a:p>
        </p:txBody>
      </p:sp>
      <p:sp>
        <p:nvSpPr>
          <p:cNvPr id="16" name="Content Placeholder 2"/>
          <p:cNvSpPr txBox="1">
            <a:spLocks/>
          </p:cNvSpPr>
          <p:nvPr/>
        </p:nvSpPr>
        <p:spPr>
          <a:xfrm>
            <a:off x="2978372" y="1598295"/>
            <a:ext cx="8280920" cy="5390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CH" sz="2400" dirty="0"/>
          </a:p>
          <a:p>
            <a:pPr>
              <a:spcBef>
                <a:spcPts val="600"/>
              </a:spcBef>
            </a:pPr>
            <a:endParaRPr lang="fr-CH" sz="2400" dirty="0"/>
          </a:p>
        </p:txBody>
      </p:sp>
      <p:pic>
        <p:nvPicPr>
          <p:cNvPr id="15" name="Picture 2">
            <a:extLst>
              <a:ext uri="{FF2B5EF4-FFF2-40B4-BE49-F238E27FC236}">
                <a16:creationId xmlns:a16="http://schemas.microsoft.com/office/drawing/2014/main" id="{6090C1CD-B983-49DF-BA3F-2060451326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7788" y="6357058"/>
            <a:ext cx="1480943" cy="45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ectangle 95">
            <a:extLst>
              <a:ext uri="{FF2B5EF4-FFF2-40B4-BE49-F238E27FC236}">
                <a16:creationId xmlns:a16="http://schemas.microsoft.com/office/drawing/2014/main" id="{DA238036-ED47-4323-90ED-5CF8E00BEE80}"/>
              </a:ext>
            </a:extLst>
          </p:cNvPr>
          <p:cNvSpPr/>
          <p:nvPr/>
        </p:nvSpPr>
        <p:spPr>
          <a:xfrm>
            <a:off x="5003096" y="2878804"/>
            <a:ext cx="3451500" cy="2609644"/>
          </a:xfrm>
          <a:prstGeom prst="rect">
            <a:avLst/>
          </a:prstGeom>
          <a:solidFill>
            <a:schemeClr val="accent3">
              <a:lumMod val="75000"/>
              <a:alpha val="14902"/>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87750" rIns="0" bIns="0" rtlCol="0" anchor="t" anchorCtr="0"/>
          <a:lstStyle/>
          <a:p>
            <a:pPr marL="204750" algn="ctr"/>
            <a:r>
              <a:rPr lang="en-GB" sz="975" b="1" i="1" dirty="0">
                <a:solidFill>
                  <a:schemeClr val="accent3">
                    <a:lumMod val="50000"/>
                  </a:schemeClr>
                </a:solidFill>
              </a:rPr>
              <a:t>Waste management</a:t>
            </a:r>
          </a:p>
        </p:txBody>
      </p:sp>
      <p:cxnSp>
        <p:nvCxnSpPr>
          <p:cNvPr id="97" name="Elbow Connector 114">
            <a:extLst>
              <a:ext uri="{FF2B5EF4-FFF2-40B4-BE49-F238E27FC236}">
                <a16:creationId xmlns:a16="http://schemas.microsoft.com/office/drawing/2014/main" id="{B2939F92-7148-4790-9F3E-13D838649D90}"/>
              </a:ext>
            </a:extLst>
          </p:cNvPr>
          <p:cNvCxnSpPr/>
          <p:nvPr/>
        </p:nvCxnSpPr>
        <p:spPr>
          <a:xfrm>
            <a:off x="5178616" y="2160910"/>
            <a:ext cx="0" cy="731250"/>
          </a:xfrm>
          <a:prstGeom prst="straightConnector1">
            <a:avLst/>
          </a:prstGeom>
          <a:ln w="38100">
            <a:solidFill>
              <a:srgbClr val="FFCC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3926385B-1A8F-4C5B-BDEE-EFB414E42A90}"/>
              </a:ext>
            </a:extLst>
          </p:cNvPr>
          <p:cNvSpPr/>
          <p:nvPr/>
        </p:nvSpPr>
        <p:spPr>
          <a:xfrm>
            <a:off x="4213327" y="3520812"/>
            <a:ext cx="614250" cy="8775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b="1" dirty="0">
                <a:solidFill>
                  <a:sysClr val="windowText" lastClr="000000"/>
                </a:solidFill>
              </a:rPr>
              <a:t>Waste generated</a:t>
            </a:r>
          </a:p>
        </p:txBody>
      </p:sp>
      <p:sp>
        <p:nvSpPr>
          <p:cNvPr id="99" name="Rectangle 98">
            <a:extLst>
              <a:ext uri="{FF2B5EF4-FFF2-40B4-BE49-F238E27FC236}">
                <a16:creationId xmlns:a16="http://schemas.microsoft.com/office/drawing/2014/main" id="{9E15D30B-6E7B-4866-982F-AC3B468B465D}"/>
              </a:ext>
            </a:extLst>
          </p:cNvPr>
          <p:cNvSpPr/>
          <p:nvPr/>
        </p:nvSpPr>
        <p:spPr>
          <a:xfrm>
            <a:off x="4227775" y="1799630"/>
            <a:ext cx="2409791" cy="384586"/>
          </a:xfrm>
          <a:prstGeom prst="rect">
            <a:avLst/>
          </a:prstGeom>
          <a:solidFill>
            <a:srgbClr val="FFE885"/>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94" b="1" i="1" dirty="0">
                <a:solidFill>
                  <a:schemeClr val="tx1"/>
                </a:solidFill>
              </a:rPr>
              <a:t>Other waste-related activities (c)</a:t>
            </a:r>
          </a:p>
          <a:p>
            <a:pPr algn="ctr"/>
            <a:r>
              <a:rPr lang="fr-FR" sz="813" dirty="0" err="1">
                <a:solidFill>
                  <a:sysClr val="windowText" lastClr="000000"/>
                </a:solidFill>
              </a:rPr>
              <a:t>Uncontrolled</a:t>
            </a:r>
            <a:r>
              <a:rPr lang="fr-FR" sz="813" dirty="0">
                <a:solidFill>
                  <a:sysClr val="windowText" lastClr="000000"/>
                </a:solidFill>
              </a:rPr>
              <a:t> </a:t>
            </a:r>
            <a:r>
              <a:rPr lang="fr-FR" sz="813" dirty="0" err="1">
                <a:solidFill>
                  <a:sysClr val="windowText" lastClr="000000"/>
                </a:solidFill>
              </a:rPr>
              <a:t>waste</a:t>
            </a:r>
            <a:r>
              <a:rPr lang="fr-FR" sz="813" dirty="0">
                <a:solidFill>
                  <a:sysClr val="windowText" lastClr="000000"/>
                </a:solidFill>
              </a:rPr>
              <a:t> picking, </a:t>
            </a:r>
            <a:r>
              <a:rPr lang="fr-FR" sz="813" dirty="0" err="1">
                <a:solidFill>
                  <a:sysClr val="windowText" lastClr="000000"/>
                </a:solidFill>
              </a:rPr>
              <a:t>recovery</a:t>
            </a:r>
            <a:r>
              <a:rPr lang="fr-FR" sz="813" dirty="0">
                <a:solidFill>
                  <a:sysClr val="windowText" lastClr="000000"/>
                </a:solidFill>
              </a:rPr>
              <a:t>, </a:t>
            </a:r>
            <a:r>
              <a:rPr lang="fr-FR" sz="813" dirty="0" err="1">
                <a:solidFill>
                  <a:sysClr val="windowText" lastClr="000000"/>
                </a:solidFill>
              </a:rPr>
              <a:t>disposal</a:t>
            </a:r>
            <a:r>
              <a:rPr lang="fr-FR" sz="813" dirty="0">
                <a:solidFill>
                  <a:sysClr val="windowText" lastClr="000000"/>
                </a:solidFill>
              </a:rPr>
              <a:t>, exports/imports</a:t>
            </a:r>
          </a:p>
        </p:txBody>
      </p:sp>
      <p:cxnSp>
        <p:nvCxnSpPr>
          <p:cNvPr id="100" name="Elbow Connector 19">
            <a:extLst>
              <a:ext uri="{FF2B5EF4-FFF2-40B4-BE49-F238E27FC236}">
                <a16:creationId xmlns:a16="http://schemas.microsoft.com/office/drawing/2014/main" id="{C1B7BAA0-C20B-442F-83D1-40ECFBCEB586}"/>
              </a:ext>
            </a:extLst>
          </p:cNvPr>
          <p:cNvCxnSpPr>
            <a:stCxn id="99" idx="1"/>
            <a:endCxn id="107" idx="0"/>
          </p:cNvCxnSpPr>
          <p:nvPr/>
        </p:nvCxnSpPr>
        <p:spPr>
          <a:xfrm rot="10800000" flipV="1">
            <a:off x="2964904" y="1991922"/>
            <a:ext cx="1262873" cy="1304040"/>
          </a:xfrm>
          <a:prstGeom prst="bentConnector2">
            <a:avLst/>
          </a:prstGeom>
          <a:ln w="38100">
            <a:solidFill>
              <a:srgbClr val="FFCC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1" name="Right Arrow 87">
            <a:extLst>
              <a:ext uri="{FF2B5EF4-FFF2-40B4-BE49-F238E27FC236}">
                <a16:creationId xmlns:a16="http://schemas.microsoft.com/office/drawing/2014/main" id="{F5531445-73AC-4223-A088-76C193D9CB52}"/>
              </a:ext>
            </a:extLst>
          </p:cNvPr>
          <p:cNvSpPr/>
          <p:nvPr/>
        </p:nvSpPr>
        <p:spPr>
          <a:xfrm flipH="1">
            <a:off x="3540479" y="2789308"/>
            <a:ext cx="497250" cy="2121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5000"/>
              </a:lnSpc>
            </a:pPr>
            <a:r>
              <a:rPr lang="fr-FR" sz="731" i="1" dirty="0" err="1">
                <a:solidFill>
                  <a:sysClr val="windowText" lastClr="000000"/>
                </a:solidFill>
              </a:rPr>
              <a:t>Re-usable</a:t>
            </a:r>
            <a:r>
              <a:rPr lang="fr-FR" sz="731" i="1" dirty="0">
                <a:solidFill>
                  <a:sysClr val="windowText" lastClr="000000"/>
                </a:solidFill>
              </a:rPr>
              <a:t> </a:t>
            </a:r>
            <a:r>
              <a:rPr lang="fr-FR" sz="731" i="1" dirty="0" err="1">
                <a:solidFill>
                  <a:sysClr val="windowText" lastClr="000000"/>
                </a:solidFill>
              </a:rPr>
              <a:t>products</a:t>
            </a:r>
            <a:r>
              <a:rPr lang="fr-FR" sz="731" i="1" dirty="0">
                <a:solidFill>
                  <a:sysClr val="windowText" lastClr="000000"/>
                </a:solidFill>
              </a:rPr>
              <a:t> (d)</a:t>
            </a:r>
          </a:p>
        </p:txBody>
      </p:sp>
      <p:cxnSp>
        <p:nvCxnSpPr>
          <p:cNvPr id="102" name="Elbow Connector 63">
            <a:extLst>
              <a:ext uri="{FF2B5EF4-FFF2-40B4-BE49-F238E27FC236}">
                <a16:creationId xmlns:a16="http://schemas.microsoft.com/office/drawing/2014/main" id="{1B76CA06-1A91-4F89-ABFB-7B394C5B47C6}"/>
              </a:ext>
            </a:extLst>
          </p:cNvPr>
          <p:cNvCxnSpPr>
            <a:endCxn id="98" idx="1"/>
          </p:cNvCxnSpPr>
          <p:nvPr/>
        </p:nvCxnSpPr>
        <p:spPr>
          <a:xfrm flipV="1">
            <a:off x="3497640" y="3959562"/>
            <a:ext cx="715687" cy="0"/>
          </a:xfrm>
          <a:prstGeom prst="straightConnector1">
            <a:avLst/>
          </a:prstGeom>
          <a:ln w="7620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9">
            <a:extLst>
              <a:ext uri="{FF2B5EF4-FFF2-40B4-BE49-F238E27FC236}">
                <a16:creationId xmlns:a16="http://schemas.microsoft.com/office/drawing/2014/main" id="{12425F7D-280B-4F3E-B87F-006AC712C55B}"/>
              </a:ext>
            </a:extLst>
          </p:cNvPr>
          <p:cNvCxnSpPr>
            <a:stCxn id="96" idx="2"/>
            <a:endCxn id="108" idx="2"/>
          </p:cNvCxnSpPr>
          <p:nvPr/>
        </p:nvCxnSpPr>
        <p:spPr>
          <a:xfrm rot="5400000">
            <a:off x="4846874" y="3606476"/>
            <a:ext cx="10319" cy="3763944"/>
          </a:xfrm>
          <a:prstGeom prst="bentConnector3">
            <a:avLst>
              <a:gd name="adj1" fmla="val 4490945"/>
            </a:avLst>
          </a:prstGeom>
          <a:ln w="57150">
            <a:solidFill>
              <a:schemeClr val="accent1">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104" name="Right Arrow 87">
            <a:extLst>
              <a:ext uri="{FF2B5EF4-FFF2-40B4-BE49-F238E27FC236}">
                <a16:creationId xmlns:a16="http://schemas.microsoft.com/office/drawing/2014/main" id="{EE6AF6F2-DD7D-42DD-AE2F-D9EB29990692}"/>
              </a:ext>
            </a:extLst>
          </p:cNvPr>
          <p:cNvSpPr/>
          <p:nvPr/>
        </p:nvSpPr>
        <p:spPr>
          <a:xfrm flipH="1">
            <a:off x="3891473" y="5956069"/>
            <a:ext cx="1784250" cy="117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731" i="1" dirty="0">
                <a:solidFill>
                  <a:schemeClr val="tx1"/>
                </a:solidFill>
              </a:rPr>
              <a:t>Secondary raw materials / recovered energy (f)</a:t>
            </a:r>
          </a:p>
          <a:p>
            <a:pPr algn="ctr"/>
            <a:endParaRPr lang="fr-FR" sz="731" i="1" dirty="0">
              <a:solidFill>
                <a:schemeClr val="tx1"/>
              </a:solidFill>
            </a:endParaRPr>
          </a:p>
        </p:txBody>
      </p:sp>
      <p:cxnSp>
        <p:nvCxnSpPr>
          <p:cNvPr id="105" name="Elbow Connector 63">
            <a:extLst>
              <a:ext uri="{FF2B5EF4-FFF2-40B4-BE49-F238E27FC236}">
                <a16:creationId xmlns:a16="http://schemas.microsoft.com/office/drawing/2014/main" id="{9DF366E8-5162-4043-A8A0-8280D746685D}"/>
              </a:ext>
            </a:extLst>
          </p:cNvPr>
          <p:cNvCxnSpPr>
            <a:stCxn id="98" idx="3"/>
            <a:endCxn id="121" idx="1"/>
          </p:cNvCxnSpPr>
          <p:nvPr/>
        </p:nvCxnSpPr>
        <p:spPr>
          <a:xfrm>
            <a:off x="4827576" y="3959562"/>
            <a:ext cx="292533" cy="151"/>
          </a:xfrm>
          <a:prstGeom prst="straightConnector1">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6" name="Right Arrow 87">
            <a:extLst>
              <a:ext uri="{FF2B5EF4-FFF2-40B4-BE49-F238E27FC236}">
                <a16:creationId xmlns:a16="http://schemas.microsoft.com/office/drawing/2014/main" id="{146A7EDD-DEEB-4EB0-A48A-BBB6FAC9352F}"/>
              </a:ext>
            </a:extLst>
          </p:cNvPr>
          <p:cNvSpPr/>
          <p:nvPr/>
        </p:nvSpPr>
        <p:spPr>
          <a:xfrm flipH="1">
            <a:off x="3540479" y="5312498"/>
            <a:ext cx="497250" cy="23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90000"/>
              </a:lnSpc>
            </a:pPr>
            <a:r>
              <a:rPr lang="fr-FR" sz="731" i="1" dirty="0" err="1">
                <a:solidFill>
                  <a:sysClr val="windowText" lastClr="000000"/>
                </a:solidFill>
              </a:rPr>
              <a:t>Re-usable</a:t>
            </a:r>
            <a:r>
              <a:rPr lang="fr-FR" sz="731" i="1" dirty="0">
                <a:solidFill>
                  <a:sysClr val="windowText" lastClr="000000"/>
                </a:solidFill>
              </a:rPr>
              <a:t> </a:t>
            </a:r>
            <a:br>
              <a:rPr lang="fr-FR" sz="731" i="1" dirty="0">
                <a:solidFill>
                  <a:sysClr val="windowText" lastClr="000000"/>
                </a:solidFill>
              </a:rPr>
            </a:br>
            <a:r>
              <a:rPr lang="fr-FR" sz="731" i="1" dirty="0" err="1">
                <a:solidFill>
                  <a:sysClr val="windowText" lastClr="000000"/>
                </a:solidFill>
              </a:rPr>
              <a:t>products</a:t>
            </a:r>
            <a:r>
              <a:rPr lang="fr-FR" sz="731" i="1" dirty="0">
                <a:solidFill>
                  <a:sysClr val="windowText" lastClr="000000"/>
                </a:solidFill>
              </a:rPr>
              <a:t> (d)</a:t>
            </a:r>
          </a:p>
        </p:txBody>
      </p:sp>
      <p:sp>
        <p:nvSpPr>
          <p:cNvPr id="107" name="Rectangle 106">
            <a:extLst>
              <a:ext uri="{FF2B5EF4-FFF2-40B4-BE49-F238E27FC236}">
                <a16:creationId xmlns:a16="http://schemas.microsoft.com/office/drawing/2014/main" id="{EFCA9943-4016-4F4C-9579-53A515BCF896}"/>
              </a:ext>
            </a:extLst>
          </p:cNvPr>
          <p:cNvSpPr/>
          <p:nvPr/>
        </p:nvSpPr>
        <p:spPr>
          <a:xfrm>
            <a:off x="2416182" y="3295962"/>
            <a:ext cx="1097441" cy="1111500"/>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87750" r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b="1" dirty="0">
                <a:solidFill>
                  <a:schemeClr val="bg1"/>
                </a:solidFill>
              </a:rPr>
              <a:t> Final consumption</a:t>
            </a:r>
          </a:p>
        </p:txBody>
      </p:sp>
      <p:sp>
        <p:nvSpPr>
          <p:cNvPr id="108" name="Rectangle 107">
            <a:extLst>
              <a:ext uri="{FF2B5EF4-FFF2-40B4-BE49-F238E27FC236}">
                <a16:creationId xmlns:a16="http://schemas.microsoft.com/office/drawing/2014/main" id="{25BD3A74-BAE5-4D35-B8E5-10C4A6FACB68}"/>
              </a:ext>
            </a:extLst>
          </p:cNvPr>
          <p:cNvSpPr/>
          <p:nvPr/>
        </p:nvSpPr>
        <p:spPr>
          <a:xfrm>
            <a:off x="2416182" y="4376947"/>
            <a:ext cx="1097441" cy="1111500"/>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17000" r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r>
              <a:rPr lang="en-GB" sz="813" b="1" dirty="0">
                <a:solidFill>
                  <a:schemeClr val="bg1"/>
                </a:solidFill>
              </a:rPr>
            </a:br>
            <a:r>
              <a:rPr lang="en-GB" sz="813" b="1" dirty="0">
                <a:solidFill>
                  <a:schemeClr val="bg1"/>
                </a:solidFill>
              </a:rPr>
              <a:t>Production</a:t>
            </a:r>
          </a:p>
        </p:txBody>
      </p:sp>
      <p:cxnSp>
        <p:nvCxnSpPr>
          <p:cNvPr id="109" name="Elbow Connector 63">
            <a:extLst>
              <a:ext uri="{FF2B5EF4-FFF2-40B4-BE49-F238E27FC236}">
                <a16:creationId xmlns:a16="http://schemas.microsoft.com/office/drawing/2014/main" id="{6806F01C-A307-408E-B5C9-5EAA8CE115F3}"/>
              </a:ext>
            </a:extLst>
          </p:cNvPr>
          <p:cNvCxnSpPr>
            <a:stCxn id="121" idx="3"/>
            <a:endCxn id="131" idx="1"/>
          </p:cNvCxnSpPr>
          <p:nvPr/>
        </p:nvCxnSpPr>
        <p:spPr>
          <a:xfrm flipV="1">
            <a:off x="5730445" y="3959713"/>
            <a:ext cx="292728" cy="1"/>
          </a:xfrm>
          <a:prstGeom prst="straightConnector1">
            <a:avLst/>
          </a:prstGeom>
          <a:ln w="5715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0" name="Right Arrow 87">
            <a:extLst>
              <a:ext uri="{FF2B5EF4-FFF2-40B4-BE49-F238E27FC236}">
                <a16:creationId xmlns:a16="http://schemas.microsoft.com/office/drawing/2014/main" id="{2D591440-4010-4E17-9666-BFBB0A7D6E4F}"/>
              </a:ext>
            </a:extLst>
          </p:cNvPr>
          <p:cNvSpPr/>
          <p:nvPr/>
        </p:nvSpPr>
        <p:spPr>
          <a:xfrm flipH="1">
            <a:off x="3189395" y="1862458"/>
            <a:ext cx="994511"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31" i="1" dirty="0">
                <a:solidFill>
                  <a:sysClr val="windowText" lastClr="000000"/>
                </a:solidFill>
              </a:rPr>
              <a:t>Secondary raw materials</a:t>
            </a:r>
          </a:p>
          <a:p>
            <a:pPr algn="ctr">
              <a:spcBef>
                <a:spcPts val="488"/>
              </a:spcBef>
            </a:pPr>
            <a:r>
              <a:rPr lang="en-GB" sz="731" i="1" dirty="0">
                <a:solidFill>
                  <a:sysClr val="windowText" lastClr="000000"/>
                </a:solidFill>
              </a:rPr>
              <a:t>Re-usable products</a:t>
            </a:r>
          </a:p>
        </p:txBody>
      </p:sp>
      <p:cxnSp>
        <p:nvCxnSpPr>
          <p:cNvPr id="111" name="Elbow Connector 63">
            <a:extLst>
              <a:ext uri="{FF2B5EF4-FFF2-40B4-BE49-F238E27FC236}">
                <a16:creationId xmlns:a16="http://schemas.microsoft.com/office/drawing/2014/main" id="{B0A57531-CC1A-47F5-8D94-5F443A9BAAEC}"/>
              </a:ext>
            </a:extLst>
          </p:cNvPr>
          <p:cNvCxnSpPr>
            <a:stCxn id="108" idx="3"/>
            <a:endCxn id="98" idx="2"/>
          </p:cNvCxnSpPr>
          <p:nvPr/>
        </p:nvCxnSpPr>
        <p:spPr>
          <a:xfrm flipV="1">
            <a:off x="3513623" y="4411314"/>
            <a:ext cx="919002" cy="521384"/>
          </a:xfrm>
          <a:prstGeom prst="bentConnector2">
            <a:avLst/>
          </a:prstGeom>
          <a:ln w="7620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F69ED2AE-8E22-45EA-850B-9BDADFE5A7E1}"/>
              </a:ext>
            </a:extLst>
          </p:cNvPr>
          <p:cNvGrpSpPr/>
          <p:nvPr/>
        </p:nvGrpSpPr>
        <p:grpSpPr>
          <a:xfrm>
            <a:off x="4095592" y="2535255"/>
            <a:ext cx="4534394" cy="3156567"/>
            <a:chOff x="2860439" y="1700808"/>
            <a:chExt cx="5688000" cy="3885005"/>
          </a:xfrm>
        </p:grpSpPr>
        <p:sp>
          <p:nvSpPr>
            <p:cNvPr id="113" name="Rounded Rectangle 177">
              <a:extLst>
                <a:ext uri="{FF2B5EF4-FFF2-40B4-BE49-F238E27FC236}">
                  <a16:creationId xmlns:a16="http://schemas.microsoft.com/office/drawing/2014/main" id="{C7196F4E-3BC1-40AE-9962-11E8E23DF7A4}"/>
                </a:ext>
              </a:extLst>
            </p:cNvPr>
            <p:cNvSpPr/>
            <p:nvPr/>
          </p:nvSpPr>
          <p:spPr>
            <a:xfrm>
              <a:off x="2860439" y="1939362"/>
              <a:ext cx="5688000" cy="36464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4" name="TextBox 44">
              <a:extLst>
                <a:ext uri="{FF2B5EF4-FFF2-40B4-BE49-F238E27FC236}">
                  <a16:creationId xmlns:a16="http://schemas.microsoft.com/office/drawing/2014/main" id="{F79F0A8C-689A-45A7-9FA2-33650B0AFD5C}"/>
                </a:ext>
              </a:extLst>
            </p:cNvPr>
            <p:cNvSpPr txBox="1"/>
            <p:nvPr/>
          </p:nvSpPr>
          <p:spPr>
            <a:xfrm>
              <a:off x="5334249" y="1700808"/>
              <a:ext cx="2360711" cy="298306"/>
            </a:xfrm>
            <a:prstGeom prst="rect">
              <a:avLst/>
            </a:prstGeom>
            <a:noFill/>
          </p:spPr>
          <p:style>
            <a:lnRef idx="0">
              <a:scrgbClr r="0" g="0" b="0"/>
            </a:lnRef>
            <a:fillRef idx="0">
              <a:scrgbClr r="0" g="0" b="0"/>
            </a:fillRef>
            <a:effectRef idx="0">
              <a:scrgbClr r="0" g="0" b="0"/>
            </a:effectRef>
            <a:fontRef idx="minor">
              <a:schemeClr val="tx1"/>
            </a:fontRef>
          </p:style>
          <p:txBody>
            <a:bodyPr wrap="none" lIns="0" rIns="0" rtlCol="0" anchor="t">
              <a:spAutoFit/>
            </a:bodyPr>
            <a:lstStyle>
              <a:defPPr>
                <a:defRPr lang="en-US"/>
              </a:defPPr>
              <a:lvl1pPr marL="0" indent="0" algn="ctr">
                <a:defRPr sz="1050" b="1" i="1">
                  <a:solidFill>
                    <a:srgbClr val="FF0000"/>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sz="975" dirty="0"/>
                <a:t>Traditional scope of waste statistics </a:t>
              </a:r>
            </a:p>
          </p:txBody>
        </p:sp>
      </p:grpSp>
      <p:cxnSp>
        <p:nvCxnSpPr>
          <p:cNvPr id="115" name="Elbow Connector 28">
            <a:extLst>
              <a:ext uri="{FF2B5EF4-FFF2-40B4-BE49-F238E27FC236}">
                <a16:creationId xmlns:a16="http://schemas.microsoft.com/office/drawing/2014/main" id="{5927962D-A80C-454C-8F4C-6786FDE53291}"/>
              </a:ext>
            </a:extLst>
          </p:cNvPr>
          <p:cNvCxnSpPr>
            <a:endCxn id="107" idx="0"/>
          </p:cNvCxnSpPr>
          <p:nvPr/>
        </p:nvCxnSpPr>
        <p:spPr>
          <a:xfrm rot="16200000" flipV="1">
            <a:off x="2262955" y="3997908"/>
            <a:ext cx="1952613" cy="548720"/>
          </a:xfrm>
          <a:prstGeom prst="bentConnector5">
            <a:avLst>
              <a:gd name="adj1" fmla="val 294"/>
              <a:gd name="adj2" fmla="val -47251"/>
              <a:gd name="adj3" fmla="val 113317"/>
            </a:avLst>
          </a:prstGeom>
          <a:ln w="5715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DB8F5BB8-6392-4322-B22D-B3A321649C4F}"/>
              </a:ext>
            </a:extLst>
          </p:cNvPr>
          <p:cNvSpPr/>
          <p:nvPr/>
        </p:nvSpPr>
        <p:spPr>
          <a:xfrm>
            <a:off x="3715953" y="3908342"/>
            <a:ext cx="117000" cy="117000"/>
          </a:xfrm>
          <a:prstGeom prst="ellipse">
            <a:avLst/>
          </a:prstGeom>
          <a:solidFill>
            <a:schemeClr val="accent1">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7" name="Oval 116">
            <a:extLst>
              <a:ext uri="{FF2B5EF4-FFF2-40B4-BE49-F238E27FC236}">
                <a16:creationId xmlns:a16="http://schemas.microsoft.com/office/drawing/2014/main" id="{CB4664AC-8F4D-4603-9A2E-C1F8623095BF}"/>
              </a:ext>
            </a:extLst>
          </p:cNvPr>
          <p:cNvSpPr/>
          <p:nvPr/>
        </p:nvSpPr>
        <p:spPr>
          <a:xfrm>
            <a:off x="3726910" y="4875527"/>
            <a:ext cx="117000" cy="117000"/>
          </a:xfrm>
          <a:prstGeom prst="ellipse">
            <a:avLst/>
          </a:prstGeom>
          <a:solidFill>
            <a:schemeClr val="accent1">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grpSp>
        <p:nvGrpSpPr>
          <p:cNvPr id="118" name="Group 117">
            <a:extLst>
              <a:ext uri="{FF2B5EF4-FFF2-40B4-BE49-F238E27FC236}">
                <a16:creationId xmlns:a16="http://schemas.microsoft.com/office/drawing/2014/main" id="{A5892CEB-C97C-47CB-A31C-8FC328B64835}"/>
              </a:ext>
            </a:extLst>
          </p:cNvPr>
          <p:cNvGrpSpPr/>
          <p:nvPr/>
        </p:nvGrpSpPr>
        <p:grpSpPr>
          <a:xfrm>
            <a:off x="1990066" y="4142368"/>
            <a:ext cx="555757" cy="468000"/>
            <a:chOff x="-440" y="3356992"/>
            <a:chExt cx="684008" cy="576000"/>
          </a:xfrm>
        </p:grpSpPr>
        <p:sp>
          <p:nvSpPr>
            <p:cNvPr id="119" name="Right Arrow 87">
              <a:extLst>
                <a:ext uri="{FF2B5EF4-FFF2-40B4-BE49-F238E27FC236}">
                  <a16:creationId xmlns:a16="http://schemas.microsoft.com/office/drawing/2014/main" id="{CBB6000E-7A20-4DEF-8029-4B3D7ACF26B1}"/>
                </a:ext>
              </a:extLst>
            </p:cNvPr>
            <p:cNvSpPr/>
            <p:nvPr/>
          </p:nvSpPr>
          <p:spPr>
            <a:xfrm flipH="1">
              <a:off x="-440" y="3356992"/>
              <a:ext cx="612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813" i="1" dirty="0">
                  <a:solidFill>
                    <a:sysClr val="windowText" lastClr="000000"/>
                  </a:solidFill>
                </a:rPr>
                <a:t>Material</a:t>
              </a:r>
            </a:p>
            <a:p>
              <a:pPr>
                <a:spcBef>
                  <a:spcPts val="731"/>
                </a:spcBef>
              </a:pPr>
              <a:br>
                <a:rPr lang="en-GB" sz="813" i="1" dirty="0">
                  <a:solidFill>
                    <a:sysClr val="windowText" lastClr="000000"/>
                  </a:solidFill>
                </a:rPr>
              </a:br>
              <a:r>
                <a:rPr lang="en-GB" sz="813" i="1" dirty="0">
                  <a:solidFill>
                    <a:sysClr val="windowText" lastClr="000000"/>
                  </a:solidFill>
                </a:rPr>
                <a:t> inputs</a:t>
              </a:r>
            </a:p>
          </p:txBody>
        </p:sp>
        <p:sp>
          <p:nvSpPr>
            <p:cNvPr id="120" name="Arrow: Circular 3">
              <a:extLst>
                <a:ext uri="{FF2B5EF4-FFF2-40B4-BE49-F238E27FC236}">
                  <a16:creationId xmlns:a16="http://schemas.microsoft.com/office/drawing/2014/main" id="{3956C88E-5203-4A91-BDB5-2AE88AC0DB88}"/>
                </a:ext>
              </a:extLst>
            </p:cNvPr>
            <p:cNvSpPr/>
            <p:nvPr/>
          </p:nvSpPr>
          <p:spPr>
            <a:xfrm rot="16200000">
              <a:off x="197568" y="3341341"/>
              <a:ext cx="360000" cy="612000"/>
            </a:xfrm>
            <a:prstGeom prst="downArrow">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813">
                <a:solidFill>
                  <a:schemeClr val="tx1"/>
                </a:solidFill>
              </a:endParaRPr>
            </a:p>
          </p:txBody>
        </p:sp>
      </p:grpSp>
      <p:sp>
        <p:nvSpPr>
          <p:cNvPr id="121" name="Rectangle 120">
            <a:extLst>
              <a:ext uri="{FF2B5EF4-FFF2-40B4-BE49-F238E27FC236}">
                <a16:creationId xmlns:a16="http://schemas.microsoft.com/office/drawing/2014/main" id="{A2711F66-B64C-4A72-A8B2-495494A7A8C0}"/>
              </a:ext>
            </a:extLst>
          </p:cNvPr>
          <p:cNvSpPr/>
          <p:nvPr/>
        </p:nvSpPr>
        <p:spPr>
          <a:xfrm>
            <a:off x="5120109" y="3711088"/>
            <a:ext cx="643500" cy="497250"/>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b="1" dirty="0">
                <a:solidFill>
                  <a:sysClr val="windowText" lastClr="000000"/>
                </a:solidFill>
              </a:rPr>
              <a:t>Waste collection</a:t>
            </a:r>
          </a:p>
        </p:txBody>
      </p:sp>
      <p:sp>
        <p:nvSpPr>
          <p:cNvPr id="122" name="Rectangle 121">
            <a:extLst>
              <a:ext uri="{FF2B5EF4-FFF2-40B4-BE49-F238E27FC236}">
                <a16:creationId xmlns:a16="http://schemas.microsoft.com/office/drawing/2014/main" id="{508034E6-2DF3-40DC-AF29-0C89C1515727}"/>
              </a:ext>
            </a:extLst>
          </p:cNvPr>
          <p:cNvSpPr/>
          <p:nvPr/>
        </p:nvSpPr>
        <p:spPr>
          <a:xfrm>
            <a:off x="5178778" y="3208101"/>
            <a:ext cx="1462500" cy="204750"/>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dirty="0">
                <a:solidFill>
                  <a:sysClr val="windowText" lastClr="000000"/>
                </a:solidFill>
              </a:rPr>
              <a:t>Waste exports</a:t>
            </a:r>
          </a:p>
        </p:txBody>
      </p:sp>
      <p:sp>
        <p:nvSpPr>
          <p:cNvPr id="123" name="Rectangle 122">
            <a:extLst>
              <a:ext uri="{FF2B5EF4-FFF2-40B4-BE49-F238E27FC236}">
                <a16:creationId xmlns:a16="http://schemas.microsoft.com/office/drawing/2014/main" id="{D44F9394-9142-41F8-935F-666E7C737980}"/>
              </a:ext>
            </a:extLst>
          </p:cNvPr>
          <p:cNvSpPr/>
          <p:nvPr/>
        </p:nvSpPr>
        <p:spPr>
          <a:xfrm>
            <a:off x="6725010" y="3193971"/>
            <a:ext cx="1462500" cy="204750"/>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dirty="0">
                <a:solidFill>
                  <a:sysClr val="windowText" lastClr="000000"/>
                </a:solidFill>
              </a:rPr>
              <a:t>Waste imports</a:t>
            </a:r>
          </a:p>
        </p:txBody>
      </p:sp>
      <p:cxnSp>
        <p:nvCxnSpPr>
          <p:cNvPr id="124" name="Elbow Connector 63">
            <a:extLst>
              <a:ext uri="{FF2B5EF4-FFF2-40B4-BE49-F238E27FC236}">
                <a16:creationId xmlns:a16="http://schemas.microsoft.com/office/drawing/2014/main" id="{44DD2D42-5F58-4FE0-A08B-810E64F0EF33}"/>
              </a:ext>
            </a:extLst>
          </p:cNvPr>
          <p:cNvCxnSpPr>
            <a:stCxn id="131" idx="3"/>
            <a:endCxn id="130" idx="1"/>
          </p:cNvCxnSpPr>
          <p:nvPr/>
        </p:nvCxnSpPr>
        <p:spPr>
          <a:xfrm>
            <a:off x="7134674" y="3959713"/>
            <a:ext cx="267190" cy="0"/>
          </a:xfrm>
          <a:prstGeom prst="straightConnector1">
            <a:avLst/>
          </a:prstGeom>
          <a:ln w="5715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Elbow Connector 63">
            <a:extLst>
              <a:ext uri="{FF2B5EF4-FFF2-40B4-BE49-F238E27FC236}">
                <a16:creationId xmlns:a16="http://schemas.microsoft.com/office/drawing/2014/main" id="{C17AC480-5810-4250-AE33-A25B091EDE43}"/>
              </a:ext>
            </a:extLst>
          </p:cNvPr>
          <p:cNvCxnSpPr>
            <a:stCxn id="121" idx="0"/>
          </p:cNvCxnSpPr>
          <p:nvPr/>
        </p:nvCxnSpPr>
        <p:spPr>
          <a:xfrm flipH="1" flipV="1">
            <a:off x="5352435" y="3396668"/>
            <a:ext cx="0" cy="321750"/>
          </a:xfrm>
          <a:prstGeom prst="straightConnector1">
            <a:avLst/>
          </a:prstGeom>
          <a:ln w="381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63">
            <a:extLst>
              <a:ext uri="{FF2B5EF4-FFF2-40B4-BE49-F238E27FC236}">
                <a16:creationId xmlns:a16="http://schemas.microsoft.com/office/drawing/2014/main" id="{8B5930A8-987D-45CF-A4FC-CE310314DE61}"/>
              </a:ext>
            </a:extLst>
          </p:cNvPr>
          <p:cNvCxnSpPr/>
          <p:nvPr/>
        </p:nvCxnSpPr>
        <p:spPr>
          <a:xfrm>
            <a:off x="6959155" y="3396668"/>
            <a:ext cx="1" cy="321750"/>
          </a:xfrm>
          <a:prstGeom prst="straightConnector1">
            <a:avLst/>
          </a:prstGeom>
          <a:ln w="381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63">
            <a:extLst>
              <a:ext uri="{FF2B5EF4-FFF2-40B4-BE49-F238E27FC236}">
                <a16:creationId xmlns:a16="http://schemas.microsoft.com/office/drawing/2014/main" id="{7BE52ED5-DEC4-47A0-85DA-4B2F1F429A9D}"/>
              </a:ext>
            </a:extLst>
          </p:cNvPr>
          <p:cNvCxnSpPr/>
          <p:nvPr/>
        </p:nvCxnSpPr>
        <p:spPr>
          <a:xfrm flipH="1" flipV="1">
            <a:off x="6374088" y="3412851"/>
            <a:ext cx="0" cy="292500"/>
          </a:xfrm>
          <a:prstGeom prst="straightConnector1">
            <a:avLst/>
          </a:prstGeom>
          <a:ln w="381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Elbow Connector 63">
            <a:extLst>
              <a:ext uri="{FF2B5EF4-FFF2-40B4-BE49-F238E27FC236}">
                <a16:creationId xmlns:a16="http://schemas.microsoft.com/office/drawing/2014/main" id="{64B780FB-FAEE-4F2C-93A6-C6F79B2F5B0C}"/>
              </a:ext>
            </a:extLst>
          </p:cNvPr>
          <p:cNvCxnSpPr>
            <a:endCxn id="130" idx="0"/>
          </p:cNvCxnSpPr>
          <p:nvPr/>
        </p:nvCxnSpPr>
        <p:spPr>
          <a:xfrm>
            <a:off x="7926880" y="3396668"/>
            <a:ext cx="0" cy="314420"/>
          </a:xfrm>
          <a:prstGeom prst="straightConnector1">
            <a:avLst/>
          </a:prstGeom>
          <a:ln w="28575">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628A7D9D-5C80-4AC7-86DC-AFC2893D2B53}"/>
              </a:ext>
            </a:extLst>
          </p:cNvPr>
          <p:cNvSpPr/>
          <p:nvPr/>
        </p:nvSpPr>
        <p:spPr>
          <a:xfrm>
            <a:off x="7401863" y="4200875"/>
            <a:ext cx="882336" cy="732286"/>
          </a:xfrm>
          <a:prstGeom prst="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58500" indent="-87750" algn="ctr">
              <a:buFont typeface="Arial" panose="020B0604020202020204" pitchFamily="34" charset="0"/>
              <a:buChar char="•"/>
            </a:pPr>
            <a:r>
              <a:rPr lang="en-GB" sz="813" i="1" dirty="0">
                <a:solidFill>
                  <a:sysClr val="windowText" lastClr="000000"/>
                </a:solidFill>
              </a:rPr>
              <a:t>Incineration</a:t>
            </a:r>
          </a:p>
          <a:p>
            <a:pPr marL="58500" indent="-87750" algn="ctr">
              <a:buFont typeface="Arial" panose="020B0604020202020204" pitchFamily="34" charset="0"/>
              <a:buChar char="•"/>
            </a:pPr>
            <a:r>
              <a:rPr lang="en-GB" sz="813" i="1" dirty="0">
                <a:solidFill>
                  <a:sysClr val="windowText" lastClr="000000"/>
                </a:solidFill>
              </a:rPr>
              <a:t>Landfilling</a:t>
            </a:r>
          </a:p>
          <a:p>
            <a:pPr marL="58500" indent="-87750" algn="ctr">
              <a:buFont typeface="Arial" panose="020B0604020202020204" pitchFamily="34" charset="0"/>
              <a:buChar char="•"/>
            </a:pPr>
            <a:r>
              <a:rPr lang="en-GB" sz="813" i="1" dirty="0">
                <a:solidFill>
                  <a:sysClr val="windowText" lastClr="000000"/>
                </a:solidFill>
              </a:rPr>
              <a:t>Permanent storage</a:t>
            </a:r>
          </a:p>
          <a:p>
            <a:pPr marL="58500" indent="-87750" algn="ctr">
              <a:buFont typeface="Arial" panose="020B0604020202020204" pitchFamily="34" charset="0"/>
              <a:buChar char="•"/>
            </a:pPr>
            <a:r>
              <a:rPr lang="en-GB" sz="813" i="1" dirty="0">
                <a:solidFill>
                  <a:sysClr val="windowText" lastClr="000000"/>
                </a:solidFill>
              </a:rPr>
              <a:t>Other</a:t>
            </a:r>
          </a:p>
        </p:txBody>
      </p:sp>
      <p:sp>
        <p:nvSpPr>
          <p:cNvPr id="130" name="Rectangle 129">
            <a:extLst>
              <a:ext uri="{FF2B5EF4-FFF2-40B4-BE49-F238E27FC236}">
                <a16:creationId xmlns:a16="http://schemas.microsoft.com/office/drawing/2014/main" id="{BB7A04ED-7640-467D-AD58-58091A398321}"/>
              </a:ext>
            </a:extLst>
          </p:cNvPr>
          <p:cNvSpPr/>
          <p:nvPr/>
        </p:nvSpPr>
        <p:spPr>
          <a:xfrm>
            <a:off x="7401863" y="3711088"/>
            <a:ext cx="882336" cy="497250"/>
          </a:xfrm>
          <a:prstGeom prst="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b="1" dirty="0">
                <a:solidFill>
                  <a:sysClr val="windowText" lastClr="000000"/>
                </a:solidFill>
              </a:rPr>
              <a:t>Waste disposal</a:t>
            </a:r>
          </a:p>
        </p:txBody>
      </p:sp>
      <p:sp>
        <p:nvSpPr>
          <p:cNvPr id="131" name="Rectangle 130">
            <a:extLst>
              <a:ext uri="{FF2B5EF4-FFF2-40B4-BE49-F238E27FC236}">
                <a16:creationId xmlns:a16="http://schemas.microsoft.com/office/drawing/2014/main" id="{6BFCB7A3-E18C-4CB6-8B1C-C7CF34586E78}"/>
              </a:ext>
            </a:extLst>
          </p:cNvPr>
          <p:cNvSpPr/>
          <p:nvPr/>
        </p:nvSpPr>
        <p:spPr>
          <a:xfrm>
            <a:off x="6023173" y="3711088"/>
            <a:ext cx="1111500" cy="497250"/>
          </a:xfrm>
          <a:prstGeom prst="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b="1" dirty="0">
                <a:solidFill>
                  <a:sysClr val="windowText" lastClr="000000"/>
                </a:solidFill>
              </a:rPr>
              <a:t>Waste treatment</a:t>
            </a:r>
          </a:p>
        </p:txBody>
      </p:sp>
      <p:sp>
        <p:nvSpPr>
          <p:cNvPr id="132" name="Rectangle 131">
            <a:extLst>
              <a:ext uri="{FF2B5EF4-FFF2-40B4-BE49-F238E27FC236}">
                <a16:creationId xmlns:a16="http://schemas.microsoft.com/office/drawing/2014/main" id="{F7E24741-98C4-4A88-B142-1FEFA73CCF87}"/>
              </a:ext>
            </a:extLst>
          </p:cNvPr>
          <p:cNvSpPr/>
          <p:nvPr/>
        </p:nvSpPr>
        <p:spPr>
          <a:xfrm>
            <a:off x="6023173" y="4200875"/>
            <a:ext cx="1111500" cy="907214"/>
          </a:xfrm>
          <a:prstGeom prst="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58500" indent="-87750" algn="ctr">
              <a:buFont typeface="Arial" panose="020B0604020202020204" pitchFamily="34" charset="0"/>
              <a:buChar char="•"/>
            </a:pPr>
            <a:r>
              <a:rPr lang="en-GB" sz="813" i="1" dirty="0">
                <a:solidFill>
                  <a:sysClr val="windowText" lastClr="000000"/>
                </a:solidFill>
              </a:rPr>
              <a:t>Pre-treatment and preparatory activities</a:t>
            </a:r>
            <a:br>
              <a:rPr lang="en-GB" sz="813" i="1" dirty="0">
                <a:solidFill>
                  <a:sysClr val="windowText" lastClr="000000"/>
                </a:solidFill>
              </a:rPr>
            </a:br>
            <a:r>
              <a:rPr lang="en-GB" sz="813" i="1" dirty="0">
                <a:solidFill>
                  <a:sysClr val="windowText" lastClr="000000"/>
                </a:solidFill>
              </a:rPr>
              <a:t> </a:t>
            </a:r>
          </a:p>
          <a:p>
            <a:pPr marL="58500" indent="-87750" algn="ctr">
              <a:buFont typeface="Arial" panose="020B0604020202020204" pitchFamily="34" charset="0"/>
              <a:buChar char="•"/>
            </a:pPr>
            <a:r>
              <a:rPr lang="en-GB" sz="813" i="1" dirty="0">
                <a:solidFill>
                  <a:sysClr val="windowText" lastClr="000000"/>
                </a:solidFill>
              </a:rPr>
              <a:t>Recovery operations (recycling; composting; energy recovery; other)</a:t>
            </a:r>
          </a:p>
        </p:txBody>
      </p:sp>
      <p:sp>
        <p:nvSpPr>
          <p:cNvPr id="133" name="Rectangle 132">
            <a:extLst>
              <a:ext uri="{FF2B5EF4-FFF2-40B4-BE49-F238E27FC236}">
                <a16:creationId xmlns:a16="http://schemas.microsoft.com/office/drawing/2014/main" id="{2455EAF6-DA60-4964-B601-F55E77C6592D}"/>
              </a:ext>
            </a:extLst>
          </p:cNvPr>
          <p:cNvSpPr/>
          <p:nvPr/>
        </p:nvSpPr>
        <p:spPr>
          <a:xfrm rot="16200000" flipH="1">
            <a:off x="2653018" y="4280631"/>
            <a:ext cx="1511569" cy="14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94" b="1" i="1" dirty="0">
                <a:solidFill>
                  <a:schemeClr val="bg1"/>
                </a:solidFill>
              </a:rPr>
              <a:t>Waste prevention</a:t>
            </a:r>
          </a:p>
        </p:txBody>
      </p:sp>
      <p:cxnSp>
        <p:nvCxnSpPr>
          <p:cNvPr id="134" name="Elbow Connector 63">
            <a:extLst>
              <a:ext uri="{FF2B5EF4-FFF2-40B4-BE49-F238E27FC236}">
                <a16:creationId xmlns:a16="http://schemas.microsoft.com/office/drawing/2014/main" id="{15D1AE0D-8914-4D39-9DCF-193AC48F04D5}"/>
              </a:ext>
            </a:extLst>
          </p:cNvPr>
          <p:cNvCxnSpPr>
            <a:stCxn id="96" idx="3"/>
            <a:endCxn id="140" idx="2"/>
          </p:cNvCxnSpPr>
          <p:nvPr/>
        </p:nvCxnSpPr>
        <p:spPr>
          <a:xfrm flipV="1">
            <a:off x="8454597" y="3478153"/>
            <a:ext cx="548705" cy="705473"/>
          </a:xfrm>
          <a:prstGeom prst="bentConnector2">
            <a:avLst/>
          </a:prstGeom>
          <a:ln w="38100">
            <a:solidFill>
              <a:srgbClr val="A6A6A6"/>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920ABA8D-8AD1-4305-A92D-D964F35A0A44}"/>
              </a:ext>
            </a:extLst>
          </p:cNvPr>
          <p:cNvGrpSpPr/>
          <p:nvPr/>
        </p:nvGrpSpPr>
        <p:grpSpPr>
          <a:xfrm>
            <a:off x="2034131" y="6190095"/>
            <a:ext cx="2515500" cy="526552"/>
            <a:chOff x="35496" y="6165304"/>
            <a:chExt cx="3096000" cy="648064"/>
          </a:xfrm>
        </p:grpSpPr>
        <p:sp>
          <p:nvSpPr>
            <p:cNvPr id="137" name="Rectangle 136">
              <a:extLst>
                <a:ext uri="{FF2B5EF4-FFF2-40B4-BE49-F238E27FC236}">
                  <a16:creationId xmlns:a16="http://schemas.microsoft.com/office/drawing/2014/main" id="{EA387FAE-CA1F-45F8-9A6D-E8C483C3DAE7}"/>
                </a:ext>
              </a:extLst>
            </p:cNvPr>
            <p:cNvSpPr/>
            <p:nvPr/>
          </p:nvSpPr>
          <p:spPr>
            <a:xfrm>
              <a:off x="35496" y="6345336"/>
              <a:ext cx="3096000" cy="216000"/>
            </a:xfrm>
            <a:prstGeom prst="rect">
              <a:avLst/>
            </a:prstGeom>
            <a:solidFill>
              <a:schemeClr val="accent3">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731" i="1" dirty="0" err="1">
                  <a:solidFill>
                    <a:sysClr val="windowText" lastClr="000000"/>
                  </a:solidFill>
                </a:rPr>
                <a:t>Controlled</a:t>
              </a:r>
              <a:r>
                <a:rPr lang="fr-FR" sz="731" i="1" dirty="0">
                  <a:solidFill>
                    <a:sysClr val="windowText" lastClr="000000"/>
                  </a:solidFill>
                </a:rPr>
                <a:t> </a:t>
              </a:r>
              <a:r>
                <a:rPr lang="fr-FR" sz="731" i="1" dirty="0" err="1">
                  <a:solidFill>
                    <a:sysClr val="windowText" lastClr="000000"/>
                  </a:solidFill>
                </a:rPr>
                <a:t>flows</a:t>
              </a:r>
              <a:r>
                <a:rPr lang="fr-FR" sz="731" i="1" dirty="0">
                  <a:solidFill>
                    <a:sysClr val="windowText" lastClr="000000"/>
                  </a:solidFill>
                </a:rPr>
                <a:t> and </a:t>
              </a:r>
              <a:r>
                <a:rPr lang="fr-FR" sz="731" i="1" dirty="0" err="1">
                  <a:solidFill>
                    <a:sysClr val="windowText" lastClr="000000"/>
                  </a:solidFill>
                </a:rPr>
                <a:t>activities</a:t>
              </a:r>
              <a:r>
                <a:rPr lang="fr-FR" sz="731" i="1" dirty="0">
                  <a:solidFill>
                    <a:sysClr val="windowText" lastClr="000000"/>
                  </a:solidFill>
                </a:rPr>
                <a:t>: </a:t>
              </a:r>
              <a:r>
                <a:rPr lang="fr-FR" sz="731" i="1" dirty="0" err="1">
                  <a:solidFill>
                    <a:sysClr val="windowText" lastClr="000000"/>
                  </a:solidFill>
                </a:rPr>
                <a:t>Waste</a:t>
              </a:r>
              <a:r>
                <a:rPr lang="fr-FR" sz="731" i="1" dirty="0">
                  <a:solidFill>
                    <a:sysClr val="windowText" lastClr="000000"/>
                  </a:solidFill>
                </a:rPr>
                <a:t> management</a:t>
              </a:r>
            </a:p>
          </p:txBody>
        </p:sp>
        <p:sp>
          <p:nvSpPr>
            <p:cNvPr id="138" name="Rectangle 137">
              <a:extLst>
                <a:ext uri="{FF2B5EF4-FFF2-40B4-BE49-F238E27FC236}">
                  <a16:creationId xmlns:a16="http://schemas.microsoft.com/office/drawing/2014/main" id="{E96CCC62-2E9E-498F-BCB9-441B7DF6A6A9}"/>
                </a:ext>
              </a:extLst>
            </p:cNvPr>
            <p:cNvSpPr/>
            <p:nvPr/>
          </p:nvSpPr>
          <p:spPr>
            <a:xfrm>
              <a:off x="35496" y="6597368"/>
              <a:ext cx="3096000" cy="216000"/>
            </a:xfrm>
            <a:prstGeom prst="rect">
              <a:avLst/>
            </a:prstGeom>
            <a:solidFill>
              <a:srgbClr val="FFE885"/>
            </a:solidFill>
            <a:ln w="12700">
              <a:solidFill>
                <a:srgbClr val="FFE885"/>
              </a:solid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731" i="1" dirty="0" err="1">
                  <a:solidFill>
                    <a:sysClr val="windowText" lastClr="000000"/>
                  </a:solidFill>
                </a:rPr>
                <a:t>Uncontrolled</a:t>
              </a:r>
              <a:r>
                <a:rPr lang="fr-FR" sz="731" i="1" dirty="0">
                  <a:solidFill>
                    <a:sysClr val="windowText" lastClr="000000"/>
                  </a:solidFill>
                </a:rPr>
                <a:t> </a:t>
              </a:r>
              <a:r>
                <a:rPr lang="fr-FR" sz="731" i="1" dirty="0" err="1">
                  <a:solidFill>
                    <a:sysClr val="windowText" lastClr="000000"/>
                  </a:solidFill>
                </a:rPr>
                <a:t>flows</a:t>
              </a:r>
              <a:r>
                <a:rPr lang="fr-FR" sz="731" i="1" dirty="0">
                  <a:solidFill>
                    <a:sysClr val="windowText" lastClr="000000"/>
                  </a:solidFill>
                </a:rPr>
                <a:t> and </a:t>
              </a:r>
              <a:r>
                <a:rPr lang="fr-FR" sz="731" i="1" dirty="0" err="1">
                  <a:solidFill>
                    <a:sysClr val="windowText" lastClr="000000"/>
                  </a:solidFill>
                </a:rPr>
                <a:t>activities</a:t>
              </a:r>
              <a:r>
                <a:rPr lang="fr-FR" sz="731" i="1" dirty="0">
                  <a:solidFill>
                    <a:sysClr val="windowText" lastClr="000000"/>
                  </a:solidFill>
                </a:rPr>
                <a:t>: </a:t>
              </a:r>
              <a:r>
                <a:rPr lang="fr-FR" sz="731" i="1" dirty="0" err="1">
                  <a:solidFill>
                    <a:sysClr val="windowText" lastClr="000000"/>
                  </a:solidFill>
                </a:rPr>
                <a:t>Other</a:t>
              </a:r>
              <a:r>
                <a:rPr lang="fr-FR" sz="731" i="1" dirty="0">
                  <a:solidFill>
                    <a:sysClr val="windowText" lastClr="000000"/>
                  </a:solidFill>
                </a:rPr>
                <a:t> </a:t>
              </a:r>
              <a:r>
                <a:rPr lang="fr-FR" sz="731" i="1" dirty="0" err="1">
                  <a:solidFill>
                    <a:sysClr val="windowText" lastClr="000000"/>
                  </a:solidFill>
                </a:rPr>
                <a:t>waste-related</a:t>
              </a:r>
              <a:r>
                <a:rPr lang="fr-FR" sz="731" i="1" dirty="0">
                  <a:solidFill>
                    <a:sysClr val="windowText" lastClr="000000"/>
                  </a:solidFill>
                </a:rPr>
                <a:t> </a:t>
              </a:r>
              <a:r>
                <a:rPr lang="fr-FR" sz="731" i="1" dirty="0" err="1">
                  <a:solidFill>
                    <a:sysClr val="windowText" lastClr="000000"/>
                  </a:solidFill>
                </a:rPr>
                <a:t>activities</a:t>
              </a:r>
              <a:r>
                <a:rPr lang="fr-FR" sz="731" i="1" dirty="0">
                  <a:solidFill>
                    <a:sysClr val="windowText" lastClr="000000"/>
                  </a:solidFill>
                </a:rPr>
                <a:t> </a:t>
              </a:r>
            </a:p>
          </p:txBody>
        </p:sp>
        <p:sp>
          <p:nvSpPr>
            <p:cNvPr id="139" name="Right Arrow 87">
              <a:extLst>
                <a:ext uri="{FF2B5EF4-FFF2-40B4-BE49-F238E27FC236}">
                  <a16:creationId xmlns:a16="http://schemas.microsoft.com/office/drawing/2014/main" id="{8FE9BADB-BE3B-477A-A4F0-113835DE9F1F}"/>
                </a:ext>
              </a:extLst>
            </p:cNvPr>
            <p:cNvSpPr/>
            <p:nvPr/>
          </p:nvSpPr>
          <p:spPr>
            <a:xfrm flipH="1">
              <a:off x="43644" y="6165304"/>
              <a:ext cx="1044000"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29250" tIns="0" rIns="2925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731" i="1" dirty="0" err="1">
                  <a:solidFill>
                    <a:sysClr val="windowText" lastClr="000000"/>
                  </a:solidFill>
                </a:rPr>
                <a:t>Legend</a:t>
              </a:r>
              <a:r>
                <a:rPr lang="fr-FR" sz="731" i="1" dirty="0">
                  <a:solidFill>
                    <a:sysClr val="windowText" lastClr="000000"/>
                  </a:solidFill>
                </a:rPr>
                <a:t>:</a:t>
              </a:r>
            </a:p>
          </p:txBody>
        </p:sp>
      </p:grpSp>
      <p:sp>
        <p:nvSpPr>
          <p:cNvPr id="140" name="Rectangle 139">
            <a:extLst>
              <a:ext uri="{FF2B5EF4-FFF2-40B4-BE49-F238E27FC236}">
                <a16:creationId xmlns:a16="http://schemas.microsoft.com/office/drawing/2014/main" id="{53CEBE2A-9A86-48CD-8414-C9FE8ABD9A5C}"/>
              </a:ext>
            </a:extLst>
          </p:cNvPr>
          <p:cNvSpPr/>
          <p:nvPr/>
        </p:nvSpPr>
        <p:spPr>
          <a:xfrm>
            <a:off x="8717945" y="3120319"/>
            <a:ext cx="570714" cy="357833"/>
          </a:xfrm>
          <a:prstGeom prst="rect">
            <a:avLst/>
          </a:prstGeom>
          <a:solidFill>
            <a:srgbClr val="A6A6A6">
              <a:alpha val="7882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813" i="1" dirty="0">
                <a:solidFill>
                  <a:sysClr val="windowText" lastClr="000000"/>
                </a:solidFill>
              </a:rPr>
              <a:t>Releases</a:t>
            </a:r>
            <a:br>
              <a:rPr lang="en-GB" sz="813" i="1" dirty="0">
                <a:solidFill>
                  <a:sysClr val="windowText" lastClr="000000"/>
                </a:solidFill>
              </a:rPr>
            </a:br>
            <a:r>
              <a:rPr lang="en-GB" sz="813" i="1" dirty="0">
                <a:solidFill>
                  <a:sysClr val="windowText" lastClr="000000"/>
                </a:solidFill>
              </a:rPr>
              <a:t>to the environment</a:t>
            </a:r>
          </a:p>
        </p:txBody>
      </p:sp>
      <p:cxnSp>
        <p:nvCxnSpPr>
          <p:cNvPr id="141" name="Elbow Connector 114">
            <a:extLst>
              <a:ext uri="{FF2B5EF4-FFF2-40B4-BE49-F238E27FC236}">
                <a16:creationId xmlns:a16="http://schemas.microsoft.com/office/drawing/2014/main" id="{FE9EC77A-31AF-46C7-85A5-B2A419059856}"/>
              </a:ext>
            </a:extLst>
          </p:cNvPr>
          <p:cNvCxnSpPr>
            <a:stCxn id="98" idx="0"/>
          </p:cNvCxnSpPr>
          <p:nvPr/>
        </p:nvCxnSpPr>
        <p:spPr>
          <a:xfrm flipH="1" flipV="1">
            <a:off x="4476538" y="2184217"/>
            <a:ext cx="0" cy="1336595"/>
          </a:xfrm>
          <a:prstGeom prst="straightConnector1">
            <a:avLst/>
          </a:prstGeom>
          <a:ln w="38100">
            <a:solidFill>
              <a:srgbClr val="FFCC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2" name="Elbow Connector 114">
            <a:extLst>
              <a:ext uri="{FF2B5EF4-FFF2-40B4-BE49-F238E27FC236}">
                <a16:creationId xmlns:a16="http://schemas.microsoft.com/office/drawing/2014/main" id="{246DC111-85C0-4AEF-86C8-AF228837EA50}"/>
              </a:ext>
            </a:extLst>
          </p:cNvPr>
          <p:cNvCxnSpPr/>
          <p:nvPr/>
        </p:nvCxnSpPr>
        <p:spPr>
          <a:xfrm flipV="1">
            <a:off x="5439690" y="2160910"/>
            <a:ext cx="0" cy="731250"/>
          </a:xfrm>
          <a:prstGeom prst="straightConnector1">
            <a:avLst/>
          </a:prstGeom>
          <a:ln w="38100">
            <a:solidFill>
              <a:srgbClr val="FFCC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63">
            <a:extLst>
              <a:ext uri="{FF2B5EF4-FFF2-40B4-BE49-F238E27FC236}">
                <a16:creationId xmlns:a16="http://schemas.microsoft.com/office/drawing/2014/main" id="{2264BB6F-C2A3-43A3-9A77-54999B66F5D2}"/>
              </a:ext>
            </a:extLst>
          </p:cNvPr>
          <p:cNvCxnSpPr>
            <a:stCxn id="99" idx="3"/>
            <a:endCxn id="140" idx="0"/>
          </p:cNvCxnSpPr>
          <p:nvPr/>
        </p:nvCxnSpPr>
        <p:spPr>
          <a:xfrm>
            <a:off x="6637566" y="1991922"/>
            <a:ext cx="2365736" cy="1128397"/>
          </a:xfrm>
          <a:prstGeom prst="bentConnector2">
            <a:avLst/>
          </a:prstGeom>
          <a:ln w="38100">
            <a:solidFill>
              <a:srgbClr val="A6A6A6"/>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DBAD3EA4-5E20-48CC-B0AB-D2E040DBCD48}"/>
              </a:ext>
            </a:extLst>
          </p:cNvPr>
          <p:cNvGrpSpPr/>
          <p:nvPr/>
        </p:nvGrpSpPr>
        <p:grpSpPr>
          <a:xfrm>
            <a:off x="2648960" y="3586793"/>
            <a:ext cx="585000" cy="1772019"/>
            <a:chOff x="810505" y="2673208"/>
            <a:chExt cx="720000" cy="2180946"/>
          </a:xfrm>
        </p:grpSpPr>
        <p:sp>
          <p:nvSpPr>
            <p:cNvPr id="145" name="Arrow: Circular 3">
              <a:extLst>
                <a:ext uri="{FF2B5EF4-FFF2-40B4-BE49-F238E27FC236}">
                  <a16:creationId xmlns:a16="http://schemas.microsoft.com/office/drawing/2014/main" id="{54AE083B-527F-4013-9D9A-90B8AA509A20}"/>
                </a:ext>
              </a:extLst>
            </p:cNvPr>
            <p:cNvSpPr/>
            <p:nvPr/>
          </p:nvSpPr>
          <p:spPr>
            <a:xfrm rot="10800000">
              <a:off x="1116505" y="3545930"/>
              <a:ext cx="108000" cy="324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813">
                <a:solidFill>
                  <a:schemeClr val="tx1"/>
                </a:solidFill>
              </a:endParaRPr>
            </a:p>
          </p:txBody>
        </p:sp>
        <p:grpSp>
          <p:nvGrpSpPr>
            <p:cNvPr id="146" name="Group 145">
              <a:extLst>
                <a:ext uri="{FF2B5EF4-FFF2-40B4-BE49-F238E27FC236}">
                  <a16:creationId xmlns:a16="http://schemas.microsoft.com/office/drawing/2014/main" id="{BFA54A0D-E759-40FC-844B-87D8B5C09B50}"/>
                </a:ext>
              </a:extLst>
            </p:cNvPr>
            <p:cNvGrpSpPr/>
            <p:nvPr/>
          </p:nvGrpSpPr>
          <p:grpSpPr>
            <a:xfrm>
              <a:off x="810505" y="2673208"/>
              <a:ext cx="720000" cy="720000"/>
              <a:chOff x="3689071" y="764784"/>
              <a:chExt cx="720000" cy="720000"/>
            </a:xfrm>
          </p:grpSpPr>
          <p:sp>
            <p:nvSpPr>
              <p:cNvPr id="151" name="Flowchart: Process 150">
                <a:extLst>
                  <a:ext uri="{FF2B5EF4-FFF2-40B4-BE49-F238E27FC236}">
                    <a16:creationId xmlns:a16="http://schemas.microsoft.com/office/drawing/2014/main" id="{453512F8-BC7C-425F-86A0-17FDC29673B7}"/>
                  </a:ext>
                </a:extLst>
              </p:cNvPr>
              <p:cNvSpPr/>
              <p:nvPr/>
            </p:nvSpPr>
            <p:spPr bwMode="auto">
              <a:xfrm>
                <a:off x="3815071" y="800680"/>
                <a:ext cx="468000" cy="612096"/>
              </a:xfrm>
              <a:prstGeom prst="flowChartProcess">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defRPr/>
                </a:pPr>
                <a:r>
                  <a:rPr lang="en-GB" sz="731" b="1" i="1" dirty="0">
                    <a:solidFill>
                      <a:schemeClr val="bg1"/>
                    </a:solidFill>
                    <a:cs typeface="Arial" charset="0"/>
                  </a:rPr>
                  <a:t>In-situ </a:t>
                </a:r>
                <a:r>
                  <a:rPr lang="en-GB" sz="731" b="1" i="1" dirty="0" err="1">
                    <a:solidFill>
                      <a:schemeClr val="bg1"/>
                    </a:solidFill>
                    <a:cs typeface="Arial" charset="0"/>
                  </a:rPr>
                  <a:t>recovery,Re</a:t>
                </a:r>
                <a:r>
                  <a:rPr lang="en-GB" sz="731" b="1" i="1" dirty="0">
                    <a:solidFill>
                      <a:schemeClr val="bg1"/>
                    </a:solidFill>
                    <a:cs typeface="Arial" charset="0"/>
                  </a:rPr>
                  <a:t>-use</a:t>
                </a:r>
                <a:r>
                  <a:rPr lang="de-DE" sz="731" b="1" i="1" dirty="0">
                    <a:solidFill>
                      <a:schemeClr val="bg1"/>
                    </a:solidFill>
                    <a:cs typeface="Arial" charset="0"/>
                  </a:rPr>
                  <a:t>,</a:t>
                </a:r>
              </a:p>
              <a:p>
                <a:pPr algn="ctr">
                  <a:lnSpc>
                    <a:spcPct val="90000"/>
                  </a:lnSpc>
                  <a:defRPr/>
                </a:pPr>
                <a:r>
                  <a:rPr lang="de-DE" sz="731" b="1" i="1" dirty="0" err="1">
                    <a:solidFill>
                      <a:schemeClr val="bg1"/>
                    </a:solidFill>
                    <a:cs typeface="Arial" charset="0"/>
                  </a:rPr>
                  <a:t>Repair</a:t>
                </a:r>
                <a:r>
                  <a:rPr lang="de-DE" sz="731" b="1" i="1" dirty="0">
                    <a:solidFill>
                      <a:schemeClr val="bg1"/>
                    </a:solidFill>
                    <a:cs typeface="Arial" charset="0"/>
                  </a:rPr>
                  <a:t>,</a:t>
                </a:r>
              </a:p>
              <a:p>
                <a:pPr algn="ctr">
                  <a:lnSpc>
                    <a:spcPct val="90000"/>
                  </a:lnSpc>
                  <a:defRPr/>
                </a:pPr>
                <a:r>
                  <a:rPr lang="de-DE" sz="731" b="1" i="1" dirty="0">
                    <a:solidFill>
                      <a:schemeClr val="bg1"/>
                    </a:solidFill>
                    <a:cs typeface="Arial" charset="0"/>
                  </a:rPr>
                  <a:t>Sharing</a:t>
                </a:r>
                <a:endParaRPr lang="en-GB" sz="731" b="1" dirty="0">
                  <a:solidFill>
                    <a:schemeClr val="bg1"/>
                  </a:solidFill>
                  <a:cs typeface="Arial" charset="0"/>
                </a:endParaRPr>
              </a:p>
            </p:txBody>
          </p:sp>
          <p:sp>
            <p:nvSpPr>
              <p:cNvPr id="152" name="Arc 151">
                <a:extLst>
                  <a:ext uri="{FF2B5EF4-FFF2-40B4-BE49-F238E27FC236}">
                    <a16:creationId xmlns:a16="http://schemas.microsoft.com/office/drawing/2014/main" id="{7C36342D-AE53-4EEA-AECD-E5BA7AAE77A2}"/>
                  </a:ext>
                </a:extLst>
              </p:cNvPr>
              <p:cNvSpPr>
                <a:spLocks noChangeAspect="1"/>
              </p:cNvSpPr>
              <p:nvPr/>
            </p:nvSpPr>
            <p:spPr bwMode="auto">
              <a:xfrm rot="2306262" flipH="1" flipV="1">
                <a:off x="3689601" y="764784"/>
                <a:ext cx="719470" cy="716176"/>
              </a:xfrm>
              <a:prstGeom prst="arc">
                <a:avLst>
                  <a:gd name="adj1" fmla="val 16200000"/>
                  <a:gd name="adj2" fmla="val 5152735"/>
                </a:avLst>
              </a:prstGeom>
              <a:ln w="38100">
                <a:solidFill>
                  <a:schemeClr val="tx1">
                    <a:lumMod val="50000"/>
                    <a:lumOff val="50000"/>
                  </a:schemeClr>
                </a:solidFill>
                <a:tailEnd type="triangle" w="sm" len="med"/>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sz="813">
                  <a:latin typeface="Arial" pitchFamily="34" charset="0"/>
                </a:endParaRPr>
              </a:p>
            </p:txBody>
          </p:sp>
          <p:sp>
            <p:nvSpPr>
              <p:cNvPr id="153" name="Arc 152">
                <a:extLst>
                  <a:ext uri="{FF2B5EF4-FFF2-40B4-BE49-F238E27FC236}">
                    <a16:creationId xmlns:a16="http://schemas.microsoft.com/office/drawing/2014/main" id="{91CB3028-4FBD-409E-B1D9-9596C495FE01}"/>
                  </a:ext>
                </a:extLst>
              </p:cNvPr>
              <p:cNvSpPr>
                <a:spLocks noChangeAspect="1"/>
              </p:cNvSpPr>
              <p:nvPr/>
            </p:nvSpPr>
            <p:spPr bwMode="auto">
              <a:xfrm rot="2621907">
                <a:off x="3689071" y="768608"/>
                <a:ext cx="719471" cy="716176"/>
              </a:xfrm>
              <a:prstGeom prst="arc">
                <a:avLst>
                  <a:gd name="adj1" fmla="val 16200000"/>
                  <a:gd name="adj2" fmla="val 4346619"/>
                </a:avLst>
              </a:prstGeom>
              <a:ln w="38100">
                <a:solidFill>
                  <a:schemeClr val="tx1">
                    <a:lumMod val="50000"/>
                    <a:lumOff val="50000"/>
                  </a:schemeClr>
                </a:solidFill>
                <a:tailEnd type="triangle" w="sm" len="med"/>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sz="813">
                  <a:latin typeface="Arial" pitchFamily="34" charset="0"/>
                </a:endParaRPr>
              </a:p>
            </p:txBody>
          </p:sp>
        </p:grpSp>
        <p:grpSp>
          <p:nvGrpSpPr>
            <p:cNvPr id="147" name="Group 146">
              <a:extLst>
                <a:ext uri="{FF2B5EF4-FFF2-40B4-BE49-F238E27FC236}">
                  <a16:creationId xmlns:a16="http://schemas.microsoft.com/office/drawing/2014/main" id="{851596D9-D435-486D-8DD6-D6A0355E228E}"/>
                </a:ext>
              </a:extLst>
            </p:cNvPr>
            <p:cNvGrpSpPr/>
            <p:nvPr/>
          </p:nvGrpSpPr>
          <p:grpSpPr>
            <a:xfrm>
              <a:off x="810505" y="4134154"/>
              <a:ext cx="720000" cy="720000"/>
              <a:chOff x="3689071" y="764784"/>
              <a:chExt cx="720000" cy="720000"/>
            </a:xfrm>
          </p:grpSpPr>
          <p:sp>
            <p:nvSpPr>
              <p:cNvPr id="148" name="Flowchart: Process 147">
                <a:extLst>
                  <a:ext uri="{FF2B5EF4-FFF2-40B4-BE49-F238E27FC236}">
                    <a16:creationId xmlns:a16="http://schemas.microsoft.com/office/drawing/2014/main" id="{1E61649F-32E1-4112-AD95-CA9497EF5BB2}"/>
                  </a:ext>
                </a:extLst>
              </p:cNvPr>
              <p:cNvSpPr/>
              <p:nvPr/>
            </p:nvSpPr>
            <p:spPr bwMode="auto">
              <a:xfrm>
                <a:off x="3815071" y="800680"/>
                <a:ext cx="468000" cy="612096"/>
              </a:xfrm>
              <a:prstGeom prst="flowChartProcess">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defRPr/>
                </a:pPr>
                <a:r>
                  <a:rPr lang="en-GB" sz="731" b="1" i="1" dirty="0">
                    <a:solidFill>
                      <a:schemeClr val="bg1"/>
                    </a:solidFill>
                    <a:cs typeface="Arial" charset="0"/>
                  </a:rPr>
                  <a:t>In-situ recycling,</a:t>
                </a:r>
                <a:br>
                  <a:rPr lang="en-GB" sz="731" b="1" i="1" dirty="0">
                    <a:solidFill>
                      <a:schemeClr val="bg1"/>
                    </a:solidFill>
                    <a:cs typeface="Arial" charset="0"/>
                  </a:rPr>
                </a:br>
                <a:r>
                  <a:rPr lang="en-GB" sz="731" b="1" i="1" dirty="0">
                    <a:solidFill>
                      <a:schemeClr val="bg1"/>
                    </a:solidFill>
                    <a:cs typeface="Arial" charset="0"/>
                  </a:rPr>
                  <a:t>Re-use,</a:t>
                </a:r>
              </a:p>
              <a:p>
                <a:pPr algn="ctr">
                  <a:lnSpc>
                    <a:spcPct val="90000"/>
                  </a:lnSpc>
                  <a:defRPr/>
                </a:pPr>
                <a:r>
                  <a:rPr lang="en-GB" sz="731" b="1" i="1" dirty="0" err="1">
                    <a:solidFill>
                      <a:schemeClr val="bg1"/>
                    </a:solidFill>
                    <a:cs typeface="Arial" charset="0"/>
                  </a:rPr>
                  <a:t>Remanu</a:t>
                </a:r>
                <a:r>
                  <a:rPr lang="en-GB" sz="731" b="1" i="1" dirty="0">
                    <a:solidFill>
                      <a:schemeClr val="bg1"/>
                    </a:solidFill>
                    <a:cs typeface="Arial" charset="0"/>
                  </a:rPr>
                  <a:t>-</a:t>
                </a:r>
                <a:br>
                  <a:rPr lang="en-GB" sz="731" b="1" i="1" dirty="0">
                    <a:solidFill>
                      <a:schemeClr val="bg1"/>
                    </a:solidFill>
                    <a:cs typeface="Arial" charset="0"/>
                  </a:rPr>
                </a:br>
                <a:r>
                  <a:rPr lang="en-GB" sz="731" b="1" i="1" dirty="0" err="1">
                    <a:solidFill>
                      <a:schemeClr val="bg1"/>
                    </a:solidFill>
                    <a:cs typeface="Arial" charset="0"/>
                  </a:rPr>
                  <a:t>facturing</a:t>
                </a:r>
                <a:endParaRPr lang="en-GB" sz="731" b="1" dirty="0">
                  <a:solidFill>
                    <a:schemeClr val="bg1"/>
                  </a:solidFill>
                  <a:cs typeface="Arial" charset="0"/>
                </a:endParaRPr>
              </a:p>
            </p:txBody>
          </p:sp>
          <p:sp>
            <p:nvSpPr>
              <p:cNvPr id="149" name="Arc 148">
                <a:extLst>
                  <a:ext uri="{FF2B5EF4-FFF2-40B4-BE49-F238E27FC236}">
                    <a16:creationId xmlns:a16="http://schemas.microsoft.com/office/drawing/2014/main" id="{1355558B-E684-4C0D-A83F-CD38EE7AD2A1}"/>
                  </a:ext>
                </a:extLst>
              </p:cNvPr>
              <p:cNvSpPr>
                <a:spLocks noChangeAspect="1"/>
              </p:cNvSpPr>
              <p:nvPr/>
            </p:nvSpPr>
            <p:spPr bwMode="auto">
              <a:xfrm rot="2306262" flipH="1" flipV="1">
                <a:off x="3689601" y="764784"/>
                <a:ext cx="719470" cy="716176"/>
              </a:xfrm>
              <a:prstGeom prst="arc">
                <a:avLst>
                  <a:gd name="adj1" fmla="val 16200000"/>
                  <a:gd name="adj2" fmla="val 5152735"/>
                </a:avLst>
              </a:prstGeom>
              <a:ln w="38100">
                <a:solidFill>
                  <a:schemeClr val="tx1">
                    <a:lumMod val="50000"/>
                    <a:lumOff val="50000"/>
                  </a:schemeClr>
                </a:solidFill>
                <a:tailEnd type="triangle" w="sm" len="med"/>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sz="813">
                  <a:latin typeface="Arial" pitchFamily="34" charset="0"/>
                </a:endParaRPr>
              </a:p>
            </p:txBody>
          </p:sp>
          <p:sp>
            <p:nvSpPr>
              <p:cNvPr id="150" name="Arc 149">
                <a:extLst>
                  <a:ext uri="{FF2B5EF4-FFF2-40B4-BE49-F238E27FC236}">
                    <a16:creationId xmlns:a16="http://schemas.microsoft.com/office/drawing/2014/main" id="{E2D10899-830D-4BF0-A894-8B136CBFCD25}"/>
                  </a:ext>
                </a:extLst>
              </p:cNvPr>
              <p:cNvSpPr>
                <a:spLocks noChangeAspect="1"/>
              </p:cNvSpPr>
              <p:nvPr/>
            </p:nvSpPr>
            <p:spPr bwMode="auto">
              <a:xfrm rot="2621907">
                <a:off x="3689071" y="768608"/>
                <a:ext cx="719471" cy="716176"/>
              </a:xfrm>
              <a:prstGeom prst="arc">
                <a:avLst>
                  <a:gd name="adj1" fmla="val 16200000"/>
                  <a:gd name="adj2" fmla="val 4346619"/>
                </a:avLst>
              </a:prstGeom>
              <a:ln w="38100">
                <a:solidFill>
                  <a:schemeClr val="tx1">
                    <a:lumMod val="50000"/>
                    <a:lumOff val="50000"/>
                  </a:schemeClr>
                </a:solidFill>
                <a:tailEnd type="triangle" w="sm" len="med"/>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sz="813">
                  <a:latin typeface="Arial" pitchFamily="34" charset="0"/>
                </a:endParaRPr>
              </a:p>
            </p:txBody>
          </p:sp>
        </p:grpSp>
      </p:grpSp>
      <p:sp>
        <p:nvSpPr>
          <p:cNvPr id="154" name="TextBox 153">
            <a:extLst>
              <a:ext uri="{FF2B5EF4-FFF2-40B4-BE49-F238E27FC236}">
                <a16:creationId xmlns:a16="http://schemas.microsoft.com/office/drawing/2014/main" id="{B7DBB7F1-D99C-498D-BF54-5C334D81D5AE}"/>
              </a:ext>
            </a:extLst>
          </p:cNvPr>
          <p:cNvSpPr txBox="1"/>
          <p:nvPr/>
        </p:nvSpPr>
        <p:spPr>
          <a:xfrm>
            <a:off x="2487317" y="4785939"/>
            <a:ext cx="118622" cy="125099"/>
          </a:xfrm>
          <a:prstGeom prst="rect">
            <a:avLst/>
          </a:prstGeom>
          <a:noFill/>
        </p:spPr>
        <p:txBody>
          <a:bodyPr wrap="none" lIns="0" tIns="0" rIns="0" bIns="0" rtlCol="0">
            <a:spAutoFit/>
          </a:bodyPr>
          <a:lstStyle/>
          <a:p>
            <a:r>
              <a:rPr lang="fr-FR" sz="813" dirty="0"/>
              <a:t>(b)</a:t>
            </a:r>
            <a:endParaRPr lang="en-GB" sz="813" dirty="0"/>
          </a:p>
        </p:txBody>
      </p:sp>
      <p:sp>
        <p:nvSpPr>
          <p:cNvPr id="155" name="TextBox 154">
            <a:extLst>
              <a:ext uri="{FF2B5EF4-FFF2-40B4-BE49-F238E27FC236}">
                <a16:creationId xmlns:a16="http://schemas.microsoft.com/office/drawing/2014/main" id="{9CF36E1F-86D3-407B-9EB6-859F75F2E8B4}"/>
              </a:ext>
            </a:extLst>
          </p:cNvPr>
          <p:cNvSpPr txBox="1"/>
          <p:nvPr/>
        </p:nvSpPr>
        <p:spPr>
          <a:xfrm>
            <a:off x="2487317" y="3732822"/>
            <a:ext cx="118622" cy="125099"/>
          </a:xfrm>
          <a:prstGeom prst="rect">
            <a:avLst/>
          </a:prstGeom>
          <a:noFill/>
        </p:spPr>
        <p:txBody>
          <a:bodyPr wrap="none" lIns="0" tIns="0" rIns="0" bIns="0" rtlCol="0">
            <a:spAutoFit/>
          </a:bodyPr>
          <a:lstStyle/>
          <a:p>
            <a:r>
              <a:rPr lang="fr-FR" sz="813" dirty="0"/>
              <a:t>(b)</a:t>
            </a:r>
            <a:endParaRPr lang="en-GB" sz="813" dirty="0"/>
          </a:p>
        </p:txBody>
      </p:sp>
      <p:sp>
        <p:nvSpPr>
          <p:cNvPr id="156" name="TextBox 155">
            <a:extLst>
              <a:ext uri="{FF2B5EF4-FFF2-40B4-BE49-F238E27FC236}">
                <a16:creationId xmlns:a16="http://schemas.microsoft.com/office/drawing/2014/main" id="{BC643010-43A3-4D27-8490-2452802325BF}"/>
              </a:ext>
            </a:extLst>
          </p:cNvPr>
          <p:cNvSpPr txBox="1"/>
          <p:nvPr/>
        </p:nvSpPr>
        <p:spPr>
          <a:xfrm>
            <a:off x="3367312" y="3732822"/>
            <a:ext cx="115416" cy="125099"/>
          </a:xfrm>
          <a:prstGeom prst="rect">
            <a:avLst/>
          </a:prstGeom>
          <a:noFill/>
        </p:spPr>
        <p:txBody>
          <a:bodyPr wrap="none" lIns="0" tIns="0" rIns="0" bIns="0" rtlCol="0">
            <a:spAutoFit/>
          </a:bodyPr>
          <a:lstStyle/>
          <a:p>
            <a:r>
              <a:rPr lang="fr-FR" sz="813" dirty="0"/>
              <a:t>(e)</a:t>
            </a:r>
            <a:endParaRPr lang="en-GB" sz="813" dirty="0"/>
          </a:p>
        </p:txBody>
      </p:sp>
      <p:sp>
        <p:nvSpPr>
          <p:cNvPr id="157" name="Rectangle 156">
            <a:extLst>
              <a:ext uri="{FF2B5EF4-FFF2-40B4-BE49-F238E27FC236}">
                <a16:creationId xmlns:a16="http://schemas.microsoft.com/office/drawing/2014/main" id="{755D49E4-C18F-4422-8FA0-8D9CEAA6C128}"/>
              </a:ext>
            </a:extLst>
          </p:cNvPr>
          <p:cNvSpPr/>
          <p:nvPr/>
        </p:nvSpPr>
        <p:spPr>
          <a:xfrm>
            <a:off x="6056213" y="6007062"/>
            <a:ext cx="1901250" cy="351000"/>
          </a:xfrm>
          <a:prstGeom prst="rect">
            <a:avLst/>
          </a:prstGeom>
          <a:solidFill>
            <a:srgbClr val="95B3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31" b="1" dirty="0">
                <a:solidFill>
                  <a:schemeClr val="bg1"/>
                </a:solidFill>
              </a:rPr>
              <a:t>International trade flows of </a:t>
            </a:r>
            <a:r>
              <a:rPr lang="en-US" sz="731" b="1" dirty="0">
                <a:solidFill>
                  <a:schemeClr val="bg1"/>
                </a:solidFill>
              </a:rPr>
              <a:t>importance to the circular economy and the 3Rs</a:t>
            </a:r>
            <a:endParaRPr lang="en-GB" sz="731" b="1" dirty="0">
              <a:solidFill>
                <a:schemeClr val="bg1"/>
              </a:solidFill>
            </a:endParaRPr>
          </a:p>
        </p:txBody>
      </p:sp>
      <p:grpSp>
        <p:nvGrpSpPr>
          <p:cNvPr id="2" name="Group 1">
            <a:extLst>
              <a:ext uri="{FF2B5EF4-FFF2-40B4-BE49-F238E27FC236}">
                <a16:creationId xmlns:a16="http://schemas.microsoft.com/office/drawing/2014/main" id="{B56A14E0-C05B-49C6-A18C-DED0B3967D95}"/>
              </a:ext>
            </a:extLst>
          </p:cNvPr>
          <p:cNvGrpSpPr/>
          <p:nvPr/>
        </p:nvGrpSpPr>
        <p:grpSpPr>
          <a:xfrm>
            <a:off x="3133808" y="1449641"/>
            <a:ext cx="5703751" cy="4738988"/>
            <a:chOff x="3133808" y="1449641"/>
            <a:chExt cx="5703751" cy="4738988"/>
          </a:xfrm>
        </p:grpSpPr>
        <p:sp>
          <p:nvSpPr>
            <p:cNvPr id="161" name="Rounded Rectangle 53">
              <a:extLst>
                <a:ext uri="{FF2B5EF4-FFF2-40B4-BE49-F238E27FC236}">
                  <a16:creationId xmlns:a16="http://schemas.microsoft.com/office/drawing/2014/main" id="{6B455133-E894-4541-9E4F-9BD5B56A3D7B}"/>
                </a:ext>
              </a:extLst>
            </p:cNvPr>
            <p:cNvSpPr/>
            <p:nvPr/>
          </p:nvSpPr>
          <p:spPr>
            <a:xfrm>
              <a:off x="3133808" y="1640069"/>
              <a:ext cx="5703751" cy="4548560"/>
            </a:xfrm>
            <a:prstGeom prst="roundRect">
              <a:avLst>
                <a:gd name="adj" fmla="val 8995"/>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62" name="TextBox 44">
              <a:extLst>
                <a:ext uri="{FF2B5EF4-FFF2-40B4-BE49-F238E27FC236}">
                  <a16:creationId xmlns:a16="http://schemas.microsoft.com/office/drawing/2014/main" id="{CBFE0D7F-E416-4672-9F60-515FB1F80357}"/>
                </a:ext>
              </a:extLst>
            </p:cNvPr>
            <p:cNvSpPr txBox="1"/>
            <p:nvPr/>
          </p:nvSpPr>
          <p:spPr>
            <a:xfrm>
              <a:off x="5315539" y="1449641"/>
              <a:ext cx="2005677" cy="24237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GB" sz="975" b="1" i="1" dirty="0">
                  <a:solidFill>
                    <a:srgbClr val="FF0000"/>
                  </a:solidFill>
                </a:rPr>
                <a:t>Expanded scope of waste statistics </a:t>
              </a:r>
            </a:p>
          </p:txBody>
        </p:sp>
      </p:grpSp>
    </p:spTree>
    <p:extLst>
      <p:ext uri="{BB962C8B-B14F-4D97-AF65-F5344CB8AC3E}">
        <p14:creationId xmlns:p14="http://schemas.microsoft.com/office/powerpoint/2010/main" val="12816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9" y="1085848"/>
            <a:ext cx="9918269" cy="5725449"/>
            <a:chOff x="-839" y="1085848"/>
            <a:chExt cx="9918269" cy="5725449"/>
          </a:xfrm>
        </p:grpSpPr>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129" y="6476829"/>
              <a:ext cx="1415602" cy="33446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39" y="1085848"/>
              <a:ext cx="9918269" cy="1691722"/>
              <a:chOff x="-839" y="1085848"/>
              <a:chExt cx="9918269" cy="1691722"/>
            </a:xfrm>
          </p:grpSpPr>
          <p:sp>
            <p:nvSpPr>
              <p:cNvPr id="31" name="Rectangle 30"/>
              <p:cNvSpPr/>
              <p:nvPr/>
            </p:nvSpPr>
            <p:spPr>
              <a:xfrm flipV="1">
                <a:off x="1948732" y="1393488"/>
                <a:ext cx="7968698" cy="11073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5"/>
              <p:cNvSpPr txBox="1">
                <a:spLocks/>
              </p:cNvSpPr>
              <p:nvPr/>
            </p:nvSpPr>
            <p:spPr>
              <a:xfrm>
                <a:off x="461533" y="1310596"/>
                <a:ext cx="1789563" cy="37490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A11843"/>
                    </a:solidFill>
                    <a:latin typeface="Arial Black" panose="020B0A04020102020204" pitchFamily="34" charset="0"/>
                    <a:cs typeface="Arial" panose="020B0604020202020204" pitchFamily="34" charset="0"/>
                  </a:rPr>
                  <a:t>STATISTICS</a:t>
                </a:r>
              </a:p>
            </p:txBody>
          </p:sp>
          <p:sp>
            <p:nvSpPr>
              <p:cNvPr id="33" name="Rectangle 32"/>
              <p:cNvSpPr/>
              <p:nvPr/>
            </p:nvSpPr>
            <p:spPr>
              <a:xfrm flipV="1">
                <a:off x="-839" y="1393491"/>
                <a:ext cx="467543" cy="110727"/>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20986" y="1393490"/>
                <a:ext cx="45719" cy="138408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658" y="1085848"/>
                <a:ext cx="374200" cy="339290"/>
              </a:xfrm>
              <a:prstGeom prst="rect">
                <a:avLst/>
              </a:prstGeom>
            </p:spPr>
          </p:pic>
        </p:grpSp>
      </p:grpSp>
      <p:sp>
        <p:nvSpPr>
          <p:cNvPr id="8" name="Content Placeholder 9"/>
          <p:cNvSpPr txBox="1">
            <a:spLocks/>
          </p:cNvSpPr>
          <p:nvPr/>
        </p:nvSpPr>
        <p:spPr>
          <a:xfrm>
            <a:off x="482265" y="1751309"/>
            <a:ext cx="8972610" cy="452596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8788" lvl="1" indent="-342900">
              <a:lnSpc>
                <a:spcPct val="100000"/>
              </a:lnSpc>
              <a:spcBef>
                <a:spcPts val="1000"/>
              </a:spcBef>
              <a:buClr>
                <a:srgbClr val="A11843"/>
              </a:buClr>
            </a:pPr>
            <a:r>
              <a:rPr lang="en-US" dirty="0"/>
              <a:t>Welcomed the coverage of illegal and unmanaged waste in the framework</a:t>
            </a:r>
          </a:p>
          <a:p>
            <a:pPr marL="458788" lvl="1" indent="-342900">
              <a:lnSpc>
                <a:spcPct val="100000"/>
              </a:lnSpc>
              <a:spcBef>
                <a:spcPts val="1000"/>
              </a:spcBef>
              <a:buClr>
                <a:srgbClr val="A11843"/>
              </a:buClr>
            </a:pPr>
            <a:r>
              <a:rPr lang="en-US" dirty="0"/>
              <a:t>Suggested for the finalization of work</a:t>
            </a:r>
          </a:p>
          <a:p>
            <a:pPr marL="915988" lvl="2" indent="-342900">
              <a:lnSpc>
                <a:spcPct val="100000"/>
              </a:lnSpc>
              <a:spcBef>
                <a:spcPts val="1000"/>
              </a:spcBef>
              <a:buClr>
                <a:srgbClr val="A11843"/>
              </a:buClr>
            </a:pPr>
            <a:r>
              <a:rPr lang="en-US" dirty="0"/>
              <a:t>Review the definition of waste which is a very important part of the conceptual framework. </a:t>
            </a:r>
          </a:p>
          <a:p>
            <a:pPr marL="915988" lvl="2" indent="-342900">
              <a:lnSpc>
                <a:spcPct val="100000"/>
              </a:lnSpc>
              <a:spcBef>
                <a:spcPts val="1000"/>
              </a:spcBef>
              <a:buClr>
                <a:srgbClr val="A11843"/>
              </a:buClr>
            </a:pPr>
            <a:r>
              <a:rPr lang="en-US" dirty="0"/>
              <a:t>Clarify the differences between the scope and definitions used in the draft framework and in the international questionnaires of Eurostat/OECD and UNSD/UNEP. </a:t>
            </a:r>
          </a:p>
          <a:p>
            <a:pPr marL="915988" lvl="2" indent="-342900">
              <a:lnSpc>
                <a:spcPct val="100000"/>
              </a:lnSpc>
              <a:spcBef>
                <a:spcPts val="1000"/>
              </a:spcBef>
              <a:buClr>
                <a:srgbClr val="A11843"/>
              </a:buClr>
            </a:pPr>
            <a:r>
              <a:rPr lang="en-US" dirty="0"/>
              <a:t>Make recommendations more precise</a:t>
            </a:r>
          </a:p>
          <a:p>
            <a:pPr marL="915988" lvl="2" indent="-342900">
              <a:lnSpc>
                <a:spcPct val="100000"/>
              </a:lnSpc>
              <a:spcBef>
                <a:spcPts val="1000"/>
              </a:spcBef>
              <a:buClr>
                <a:srgbClr val="A11843"/>
              </a:buClr>
            </a:pPr>
            <a:endParaRPr lang="en-US" dirty="0"/>
          </a:p>
          <a:p>
            <a:pPr marL="115888" lvl="1" indent="0">
              <a:lnSpc>
                <a:spcPct val="100000"/>
              </a:lnSpc>
              <a:spcBef>
                <a:spcPts val="1000"/>
              </a:spcBef>
              <a:buClr>
                <a:srgbClr val="A11843"/>
              </a:buClr>
              <a:buNone/>
            </a:pPr>
            <a:r>
              <a:rPr lang="en-US" dirty="0">
                <a:sym typeface="Wingdings" panose="05000000000000000000" pitchFamily="2" charset="2"/>
              </a:rPr>
              <a:t></a:t>
            </a:r>
            <a:r>
              <a:rPr lang="en-US" dirty="0"/>
              <a:t>Task Force has agreed on a work plan for finalization of the work</a:t>
            </a:r>
          </a:p>
          <a:p>
            <a:pPr marL="458788" lvl="1" indent="-342900">
              <a:lnSpc>
                <a:spcPct val="100000"/>
              </a:lnSpc>
              <a:spcBef>
                <a:spcPts val="1000"/>
              </a:spcBef>
              <a:buClr>
                <a:srgbClr val="A11843"/>
              </a:buClr>
            </a:pPr>
            <a:endParaRPr lang="en-GB" sz="1700" dirty="0">
              <a:latin typeface="Arial" panose="020B0604020202020204" pitchFamily="34" charset="0"/>
              <a:cs typeface="Arial" panose="020B0604020202020204" pitchFamily="34" charset="0"/>
            </a:endParaRPr>
          </a:p>
        </p:txBody>
      </p:sp>
      <p:sp>
        <p:nvSpPr>
          <p:cNvPr id="18" name="Title 4"/>
          <p:cNvSpPr txBox="1">
            <a:spLocks/>
          </p:cNvSpPr>
          <p:nvPr/>
        </p:nvSpPr>
        <p:spPr>
          <a:xfrm>
            <a:off x="461542" y="35245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b="1" spc="50" dirty="0">
                <a:latin typeface="Arial Black" panose="020B0A04020102020204" pitchFamily="34" charset="0"/>
                <a:cs typeface="Arial" panose="020B0604020202020204" pitchFamily="34" charset="0"/>
              </a:rPr>
              <a:t>Feedback received from CES Bureau</a:t>
            </a:r>
          </a:p>
          <a:p>
            <a:pPr algn="r">
              <a:spcBef>
                <a:spcPts val="0"/>
              </a:spcBef>
            </a:pPr>
            <a:r>
              <a:rPr lang="en-US" sz="1700" spc="50" dirty="0">
                <a:solidFill>
                  <a:srgbClr val="A11843"/>
                </a:solidFill>
                <a:latin typeface="Arial" panose="020B0604020202020204" pitchFamily="34" charset="0"/>
                <a:cs typeface="Arial" panose="020B0604020202020204" pitchFamily="34" charset="0"/>
              </a:rPr>
              <a:t>Meeting in February 2019 in Washington D.C.</a:t>
            </a:r>
          </a:p>
        </p:txBody>
      </p:sp>
      <p:sp>
        <p:nvSpPr>
          <p:cNvPr id="26" name="Slide Number Placeholder 25"/>
          <p:cNvSpPr>
            <a:spLocks noGrp="1"/>
          </p:cNvSpPr>
          <p:nvPr>
            <p:ph type="sldNum" sz="quarter" idx="12"/>
          </p:nvPr>
        </p:nvSpPr>
        <p:spPr>
          <a:xfrm>
            <a:off x="7036520" y="6365172"/>
            <a:ext cx="2228850" cy="365125"/>
          </a:xfrm>
        </p:spPr>
        <p:txBody>
          <a:bodyPr/>
          <a:lstStyle/>
          <a:p>
            <a:fld id="{FEB09506-28EA-4C19-A061-02E7C9DE017B}" type="slidenum">
              <a:rPr lang="en-US" smtClean="0"/>
              <a:t>11</a:t>
            </a:fld>
            <a:endParaRPr lang="en-US"/>
          </a:p>
        </p:txBody>
      </p:sp>
      <p:sp>
        <p:nvSpPr>
          <p:cNvPr id="16" name="Content Placeholder 2"/>
          <p:cNvSpPr txBox="1">
            <a:spLocks/>
          </p:cNvSpPr>
          <p:nvPr/>
        </p:nvSpPr>
        <p:spPr>
          <a:xfrm>
            <a:off x="2159658" y="1598295"/>
            <a:ext cx="8280920" cy="5390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CH" sz="2400" dirty="0"/>
          </a:p>
          <a:p>
            <a:pPr>
              <a:spcBef>
                <a:spcPts val="600"/>
              </a:spcBef>
            </a:pPr>
            <a:endParaRPr lang="fr-CH" sz="2400" dirty="0"/>
          </a:p>
        </p:txBody>
      </p:sp>
      <p:pic>
        <p:nvPicPr>
          <p:cNvPr id="15" name="Picture 2">
            <a:extLst>
              <a:ext uri="{FF2B5EF4-FFF2-40B4-BE49-F238E27FC236}">
                <a16:creationId xmlns:a16="http://schemas.microsoft.com/office/drawing/2014/main" id="{6090C1CD-B983-49DF-BA3F-2060451326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7788" y="6357058"/>
            <a:ext cx="1480943" cy="45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68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lgn="just">
              <a:buClr>
                <a:srgbClr val="5EBA47"/>
              </a:buClr>
              <a:buNone/>
            </a:pPr>
            <a:r>
              <a:rPr lang="en-US" sz="2000" b="1" dirty="0">
                <a:solidFill>
                  <a:srgbClr val="5EBA47"/>
                </a:solidFill>
                <a:latin typeface="Arial" panose="020B0604020202020204" pitchFamily="34" charset="0"/>
                <a:cs typeface="Arial" panose="020B0604020202020204" pitchFamily="34" charset="0"/>
              </a:rPr>
              <a:t>Other ongoing developments relevant for work of Joint Task Force</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information provided by secretariat, United Nations Statistics Division, EEA and OECD on matters including:</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Green growth indicators</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Relevant work of Expert Group on Environment Statistics</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Outcomes from Expert Forum for Producers &amp; Users of Climate Change-related Statistics</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Other relevant work of these organizations.</a:t>
            </a:r>
          </a:p>
          <a:p>
            <a:pPr marL="533400" indent="-444500">
              <a:buClr>
                <a:srgbClr val="5EBA47"/>
              </a:buClr>
              <a:buFont typeface="Wingdings" pitchFamily="2" charset="2"/>
              <a:buChar char="§"/>
            </a:pPr>
            <a:r>
              <a:rPr lang="en-US" sz="2000" b="1" dirty="0">
                <a:latin typeface="Arial" panose="020B0604020202020204" pitchFamily="34" charset="0"/>
                <a:cs typeface="Arial" panose="020B0604020202020204" pitchFamily="34" charset="0"/>
              </a:rPr>
              <a:t>Noting of importance of a coordination mechanism between a national statistical office and environmental authorities when defining environmental statistics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Encouragement to align climate change indicators within the set of UNECE environmental indicators with other climate change-related indicators developed for major policy processes.</a:t>
            </a: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12</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384323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5EBA47"/>
              </a:buClr>
              <a:buNone/>
            </a:pPr>
            <a:r>
              <a:rPr lang="en-US" sz="2000" b="1" dirty="0">
                <a:solidFill>
                  <a:srgbClr val="5EBA47"/>
                </a:solidFill>
                <a:latin typeface="Arial" panose="020B0604020202020204" pitchFamily="34" charset="0"/>
                <a:cs typeface="Arial" panose="020B0604020202020204" pitchFamily="34" charset="0"/>
              </a:rPr>
              <a:t>Review of Guidelines for Application of UNECE Environmental Indicators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a note by secretariat on amendment of the Guidelines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information provided by Armenia, Azerbaijan, Bosnia and Herzegovina, Kazakhstan and Ukraine, as presenters, alongside secretariat, United Nations University, United Nations Statistics Division and OECD, addressing:</a:t>
            </a:r>
          </a:p>
          <a:p>
            <a:pPr marL="990600" lvl="1" indent="-444500">
              <a:buClr>
                <a:srgbClr val="5EBA47"/>
              </a:buClr>
              <a:buFont typeface="Wingdings" pitchFamily="2" charset="2"/>
              <a:buChar char="§"/>
            </a:pPr>
            <a:r>
              <a:rPr lang="en-US" sz="1900" dirty="0">
                <a:latin typeface="Arial" panose="020B0604020202020204" pitchFamily="34" charset="0"/>
                <a:cs typeface="Arial" panose="020B0604020202020204" pitchFamily="34" charset="0"/>
              </a:rPr>
              <a:t>Indicator metadata</a:t>
            </a:r>
          </a:p>
          <a:p>
            <a:pPr marL="990600" lvl="1" indent="-444500">
              <a:buClr>
                <a:srgbClr val="5EBA47"/>
              </a:buClr>
              <a:buFont typeface="Wingdings" pitchFamily="2" charset="2"/>
              <a:buChar char="§"/>
            </a:pPr>
            <a:r>
              <a:rPr lang="en-US" sz="1900" dirty="0">
                <a:latin typeface="Arial" panose="020B0604020202020204" pitchFamily="34" charset="0"/>
                <a:cs typeface="Arial" panose="020B0604020202020204" pitchFamily="34" charset="0"/>
              </a:rPr>
              <a:t>Air pollution and ozone depletion</a:t>
            </a:r>
          </a:p>
          <a:p>
            <a:pPr marL="990600" lvl="1" indent="-444500">
              <a:buClr>
                <a:srgbClr val="5EBA47"/>
              </a:buClr>
              <a:buFont typeface="Wingdings" pitchFamily="2" charset="2"/>
              <a:buChar char="§"/>
            </a:pPr>
            <a:r>
              <a:rPr lang="en-US" sz="1900" dirty="0">
                <a:latin typeface="Arial" panose="020B0604020202020204" pitchFamily="34" charset="0"/>
                <a:cs typeface="Arial" panose="020B0604020202020204" pitchFamily="34" charset="0"/>
              </a:rPr>
              <a:t>Water</a:t>
            </a:r>
          </a:p>
          <a:p>
            <a:pPr marL="990600" lvl="1" indent="-444500">
              <a:buClr>
                <a:srgbClr val="5EBA47"/>
              </a:buClr>
              <a:buFont typeface="Wingdings" pitchFamily="2" charset="2"/>
              <a:buChar char="§"/>
            </a:pPr>
            <a:r>
              <a:rPr lang="en-US" sz="1900" dirty="0">
                <a:latin typeface="Arial" panose="020B0604020202020204" pitchFamily="34" charset="0"/>
                <a:cs typeface="Arial" panose="020B0604020202020204" pitchFamily="34" charset="0"/>
              </a:rPr>
              <a:t>Waste</a:t>
            </a:r>
          </a:p>
          <a:p>
            <a:pPr marL="990600" lvl="1" indent="-444500">
              <a:buClr>
                <a:srgbClr val="5EBA47"/>
              </a:buClr>
              <a:buFont typeface="Wingdings" pitchFamily="2" charset="2"/>
              <a:buChar char="§"/>
            </a:pPr>
            <a:r>
              <a:rPr lang="en-US" sz="1900" dirty="0">
                <a:latin typeface="Arial" panose="020B0604020202020204" pitchFamily="34" charset="0"/>
                <a:cs typeface="Arial" panose="020B0604020202020204" pitchFamily="34" charset="0"/>
              </a:rPr>
              <a:t>Environmental financing.</a:t>
            </a:r>
          </a:p>
          <a:p>
            <a:pPr marL="88900" indent="0">
              <a:buClr>
                <a:srgbClr val="5EBA47"/>
              </a:buClr>
              <a:buNone/>
            </a:pPr>
            <a:endParaRPr lang="en-US" sz="1100" dirty="0">
              <a:latin typeface="Arial" panose="020B0604020202020204" pitchFamily="34" charset="0"/>
              <a:cs typeface="Arial" panose="020B0604020202020204" pitchFamily="34" charset="0"/>
            </a:endParaRPr>
          </a:p>
          <a:p>
            <a:pPr marL="88900" indent="0">
              <a:buClr>
                <a:srgbClr val="5EBA47"/>
              </a:buClr>
              <a:buNone/>
            </a:pPr>
            <a:r>
              <a:rPr lang="en-US" sz="1900" dirty="0">
                <a:latin typeface="Arial" panose="020B0604020202020204" pitchFamily="34" charset="0"/>
                <a:cs typeface="Arial" panose="020B0604020202020204" pitchFamily="34" charset="0"/>
              </a:rPr>
              <a:t>(cont’d)</a:t>
            </a:r>
            <a:endParaRPr lang="en-GB" sz="19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13</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103732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5EBA47"/>
              </a:buClr>
              <a:buNone/>
            </a:pPr>
            <a:r>
              <a:rPr lang="en-US" sz="2000" b="1" dirty="0">
                <a:solidFill>
                  <a:srgbClr val="5EBA47"/>
                </a:solidFill>
                <a:latin typeface="Arial" panose="020B0604020202020204" pitchFamily="34" charset="0"/>
                <a:cs typeface="Arial" panose="020B0604020202020204" pitchFamily="34" charset="0"/>
              </a:rPr>
              <a:t>Review of Guidelines for Application of UNECE Environmental Indicators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work undertaken by secretariat, partner organizations and small technical groups including member State experts to review the Guidelines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Noting that further work on the Guidelines would be carried out by secretariat and small groups. Request that comments made during the session be addressed in that work.</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Agreement that, once cleared by the small groups, revised indicator guidelines would be shared with the members of the Joint Task Force for approval</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Request to secretariat to present completed parts of revised guidelines as an official document at its next session</a:t>
            </a: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14</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223094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lgn="just">
              <a:buClr>
                <a:srgbClr val="5EBA47"/>
              </a:buClr>
              <a:buNone/>
            </a:pPr>
            <a:r>
              <a:rPr lang="en-US" sz="2000" b="1" dirty="0">
                <a:solidFill>
                  <a:srgbClr val="5EBA47"/>
                </a:solidFill>
                <a:latin typeface="Arial" panose="020B0604020202020204" pitchFamily="34" charset="0"/>
                <a:cs typeface="Arial" panose="020B0604020202020204" pitchFamily="34" charset="0"/>
              </a:rPr>
              <a:t>Ongoing and planned capacity-development activities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information provided by Belarus and Uzbekistan, as presenters, alongside secretariat and UNEP on:</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A training event on energy statistics for use in policy tracking, organized jointly by IEA/UNECE/UNESCAP (21–22 May 2019, Dushanbe)</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A national workshop on environmental and livelihood Sustainable Development Goal indicators (12–14 June 2019, Tashkent)</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Recent and upcoming capacity-development activities by UNECE and UNEP</a:t>
            </a:r>
          </a:p>
          <a:p>
            <a:pPr marL="533400" indent="-444500">
              <a:buClr>
                <a:srgbClr val="5EBA47"/>
              </a:buClr>
              <a:buFont typeface="Wingdings" pitchFamily="2" charset="2"/>
              <a:buChar char="§"/>
            </a:pPr>
            <a:endParaRPr lang="en-US"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15</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83783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444500">
              <a:buClr>
                <a:srgbClr val="5EBA47"/>
              </a:buClr>
              <a:buFont typeface="Wingdings" pitchFamily="2" charset="2"/>
              <a:buChar char="§"/>
            </a:pPr>
            <a:endParaRPr lang="en-US"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Thanks to Austria, Norway, the Russian Federation, Switzerland and the European Union through the European Environment Agency for their financial support</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Next meeting: 26-27 October 2020</a:t>
            </a: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16</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21718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buClr>
                <a:srgbClr val="5EBA47"/>
              </a:buClr>
              <a:buNone/>
            </a:pPr>
            <a:r>
              <a:rPr lang="en-US" sz="2000" dirty="0">
                <a:latin typeface="Arial" panose="020B0604020202020204" pitchFamily="34" charset="0"/>
                <a:cs typeface="Arial" panose="020B0604020202020204" pitchFamily="34" charset="0"/>
              </a:rPr>
              <a:t>The Committee on Environmental Policy is invited to consider </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Taking note of the work to revise the UNECE </a:t>
            </a:r>
            <a:r>
              <a:rPr lang="en-US" sz="2000" i="1" dirty="0">
                <a:latin typeface="Arial" panose="020B0604020202020204" pitchFamily="34" charset="0"/>
                <a:cs typeface="Arial" panose="020B0604020202020204" pitchFamily="34" charset="0"/>
              </a:rPr>
              <a:t>Guidelines for the Application of Environmental Indicators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Taking note of the capacity-building activities related to environmental statistics and indicators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Inviting  member  States  and  organizations  to  provide  in-kind  and  financial  support  to  the  environmental  monitoring  and  assessment  programme</a:t>
            </a: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17</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317800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lgn="just">
              <a:buClr>
                <a:srgbClr val="5EBA47"/>
              </a:buClr>
              <a:buNone/>
            </a:pPr>
            <a:r>
              <a:rPr lang="en-US" sz="2000" b="1" dirty="0">
                <a:solidFill>
                  <a:srgbClr val="5EBA47"/>
                </a:solidFill>
                <a:latin typeface="Arial" panose="020B0604020202020204" pitchFamily="34" charset="0"/>
                <a:cs typeface="Arial" panose="020B0604020202020204" pitchFamily="34" charset="0"/>
              </a:rPr>
              <a:t>16</a:t>
            </a:r>
            <a:r>
              <a:rPr lang="en-US" sz="2000" b="1" baseline="30000" dirty="0">
                <a:solidFill>
                  <a:srgbClr val="5EBA47"/>
                </a:solidFill>
                <a:latin typeface="Arial" panose="020B0604020202020204" pitchFamily="34" charset="0"/>
                <a:cs typeface="Arial" panose="020B0604020202020204" pitchFamily="34" charset="0"/>
              </a:rPr>
              <a:t>th</a:t>
            </a:r>
            <a:r>
              <a:rPr lang="en-US" sz="2000" b="1" dirty="0">
                <a:solidFill>
                  <a:srgbClr val="5EBA47"/>
                </a:solidFill>
                <a:latin typeface="Arial" panose="020B0604020202020204" pitchFamily="34" charset="0"/>
                <a:cs typeface="Arial" panose="020B0604020202020204" pitchFamily="34" charset="0"/>
              </a:rPr>
              <a:t> session</a:t>
            </a:r>
          </a:p>
          <a:p>
            <a:pPr marL="533400" indent="-444500">
              <a:buClr>
                <a:srgbClr val="5EBA47"/>
              </a:buClr>
              <a:buFont typeface="Wingdings" pitchFamily="2" charset="2"/>
              <a:buChar char="§"/>
            </a:pPr>
            <a:r>
              <a:rPr lang="en-GB" sz="2000" dirty="0">
                <a:latin typeface="Arial" panose="020B0604020202020204" pitchFamily="34" charset="0"/>
                <a:cs typeface="Arial" panose="020B0604020202020204" pitchFamily="34" charset="0"/>
              </a:rPr>
              <a:t>28-29 October 2019</a:t>
            </a:r>
          </a:p>
          <a:p>
            <a:pPr marL="533400" indent="-444500">
              <a:buClr>
                <a:srgbClr val="5EBA47"/>
              </a:buClr>
              <a:buFont typeface="Wingdings" pitchFamily="2" charset="2"/>
              <a:buChar char="§"/>
            </a:pPr>
            <a:r>
              <a:rPr lang="en-GB" sz="2000" dirty="0">
                <a:latin typeface="Arial" panose="020B0604020202020204" pitchFamily="34" charset="0"/>
                <a:cs typeface="Arial" panose="020B0604020202020204" pitchFamily="34" charset="0"/>
              </a:rPr>
              <a:t>16 member States represented</a:t>
            </a:r>
          </a:p>
          <a:p>
            <a:pPr marL="533400" indent="-444500">
              <a:buClr>
                <a:srgbClr val="5EBA47"/>
              </a:buClr>
              <a:buFont typeface="Wingdings" pitchFamily="2" charset="2"/>
              <a:buChar char="§"/>
            </a:pPr>
            <a:r>
              <a:rPr lang="en-GB" sz="2000" dirty="0">
                <a:latin typeface="Arial" panose="020B0604020202020204" pitchFamily="34" charset="0"/>
                <a:cs typeface="Arial" panose="020B0604020202020204" pitchFamily="34" charset="0"/>
              </a:rPr>
              <a:t>Session report being drafted (</a:t>
            </a:r>
            <a:r>
              <a:rPr lang="en-GB" sz="2000" dirty="0">
                <a:solidFill>
                  <a:srgbClr val="FF0000"/>
                </a:solidFill>
                <a:latin typeface="Arial" panose="020B0604020202020204" pitchFamily="34" charset="0"/>
                <a:cs typeface="Arial" panose="020B0604020202020204" pitchFamily="34" charset="0"/>
              </a:rPr>
              <a:t>Information paper no. 24</a:t>
            </a:r>
            <a:r>
              <a:rPr lang="en-GB" sz="2000" dirty="0">
                <a:latin typeface="Arial" panose="020B0604020202020204" pitchFamily="34" charset="0"/>
                <a:cs typeface="Arial" panose="020B0604020202020204" pitchFamily="34" charset="0"/>
              </a:rPr>
              <a:t>)</a:t>
            </a:r>
          </a:p>
          <a:p>
            <a:pPr marL="533400" indent="-444500">
              <a:buClr>
                <a:srgbClr val="5EBA47"/>
              </a:buClr>
              <a:buFont typeface="Wingdings" pitchFamily="2" charset="2"/>
              <a:buChar char="§"/>
            </a:pPr>
            <a:r>
              <a:rPr lang="en-GB" sz="2000" dirty="0">
                <a:latin typeface="Arial" panose="020B0604020202020204" pitchFamily="34" charset="0"/>
                <a:cs typeface="Arial" panose="020B0604020202020204" pitchFamily="34" charset="0"/>
              </a:rPr>
              <a:t>Ongoing developments with relevance for work of Joint Task Force – Shared Environmental Information System and other matters</a:t>
            </a:r>
          </a:p>
          <a:p>
            <a:pPr marL="533400" indent="-444500">
              <a:buClr>
                <a:srgbClr val="5EBA47"/>
              </a:buClr>
              <a:buFont typeface="Wingdings" pitchFamily="2" charset="2"/>
              <a:buChar char="§"/>
            </a:pPr>
            <a:r>
              <a:rPr lang="en-GB" sz="2000" b="1" dirty="0">
                <a:latin typeface="Arial" panose="020B0604020202020204" pitchFamily="34" charset="0"/>
                <a:cs typeface="Arial" panose="020B0604020202020204" pitchFamily="34" charset="0"/>
              </a:rPr>
              <a:t>Review of guidelines for application of UNECE environmental indicators</a:t>
            </a:r>
          </a:p>
          <a:p>
            <a:pPr marL="533400" indent="-444500">
              <a:buClr>
                <a:srgbClr val="5EBA47"/>
              </a:buClr>
              <a:buFont typeface="Wingdings" pitchFamily="2" charset="2"/>
              <a:buChar char="§"/>
            </a:pPr>
            <a:r>
              <a:rPr lang="en-GB" sz="2000" dirty="0">
                <a:latin typeface="Arial" panose="020B0604020202020204" pitchFamily="34" charset="0"/>
                <a:cs typeface="Arial" panose="020B0604020202020204" pitchFamily="34" charset="0"/>
              </a:rPr>
              <a:t>Ongoing and planned capacity-development activities</a:t>
            </a: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2</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126960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lgn="just">
              <a:buClr>
                <a:srgbClr val="5EBA47"/>
              </a:buClr>
              <a:buNone/>
            </a:pPr>
            <a:r>
              <a:rPr lang="en-US" sz="2000" b="1" dirty="0">
                <a:solidFill>
                  <a:srgbClr val="5EBA47"/>
                </a:solidFill>
                <a:latin typeface="Arial" panose="020B0604020202020204" pitchFamily="34" charset="0"/>
                <a:cs typeface="Arial" panose="020B0604020202020204" pitchFamily="34" charset="0"/>
              </a:rPr>
              <a:t>Shared Environmental Information System</a:t>
            </a:r>
          </a:p>
          <a:p>
            <a:pPr marL="533400" indent="-444500">
              <a:buClr>
                <a:srgbClr val="5EBA47"/>
              </a:buClr>
              <a:buFont typeface="Wingdings" pitchFamily="2" charset="2"/>
              <a:buChar char="§"/>
            </a:pPr>
            <a:r>
              <a:rPr lang="en-GB" sz="2000" dirty="0">
                <a:latin typeface="Arial" panose="020B0604020202020204" pitchFamily="34" charset="0"/>
                <a:cs typeface="Arial" panose="020B0604020202020204" pitchFamily="34" charset="0"/>
              </a:rPr>
              <a:t>Briefly picked up on matters discussed by the Working Group</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Secretariat presented assessment framework and draft outline of final review of progress</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Online reporting tool was still being developed. Request that an offline (Excel-based) reporting format also provided and that online reporting tool thoroughly tested by end of 2019</a:t>
            </a:r>
          </a:p>
          <a:p>
            <a:pPr marL="533400" indent="-444500">
              <a:buClr>
                <a:srgbClr val="5EBA47"/>
              </a:buClr>
              <a:buFont typeface="Wingdings" pitchFamily="2" charset="2"/>
              <a:buChar char="§"/>
            </a:pPr>
            <a:r>
              <a:rPr lang="en-US" sz="2100" dirty="0">
                <a:latin typeface="Arial" panose="020B0604020202020204" pitchFamily="34" charset="0"/>
                <a:cs typeface="Arial" panose="020B0604020202020204" pitchFamily="34" charset="0"/>
              </a:rPr>
              <a:t>Agreement to provide comments on draft outline of a progress report, by 17 November 2019</a:t>
            </a:r>
          </a:p>
          <a:p>
            <a:pPr marL="88900" indent="0">
              <a:buClr>
                <a:srgbClr val="5EBA47"/>
              </a:buClr>
              <a:buNone/>
            </a:pPr>
            <a:r>
              <a:rPr lang="en-US" sz="2000" b="1" dirty="0">
                <a:solidFill>
                  <a:srgbClr val="5EBA47"/>
                </a:solidFill>
                <a:latin typeface="Arial" panose="020B0604020202020204" pitchFamily="34" charset="0"/>
                <a:cs typeface="Arial" panose="020B0604020202020204" pitchFamily="34" charset="0"/>
              </a:rPr>
              <a:t>Pan-European environmental assessment</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Agreement to provide comments on a concept note</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round by 12 November 2019, before this session of the Committee</a:t>
            </a:r>
          </a:p>
          <a:p>
            <a:pPr marL="990600" lvl="1" indent="-444500">
              <a:buClr>
                <a:srgbClr val="5EBA47"/>
              </a:buClr>
              <a:buFont typeface="Wingdings" pitchFamily="2" charset="2"/>
              <a:buChar char="§"/>
            </a:pPr>
            <a:r>
              <a:rPr lang="en-US" sz="1600" dirty="0">
                <a:latin typeface="Arial" panose="020B0604020202020204" pitchFamily="34" charset="0"/>
                <a:cs typeface="Arial" panose="020B0604020202020204" pitchFamily="34" charset="0"/>
              </a:rPr>
              <a:t>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round until end of 2019</a:t>
            </a: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3</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274672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9" y="543648"/>
            <a:ext cx="9913189" cy="2233922"/>
            <a:chOff x="-7189" y="543648"/>
            <a:chExt cx="9913189" cy="223392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37" y="543648"/>
              <a:ext cx="955424" cy="866288"/>
            </a:xfrm>
            <a:prstGeom prst="rect">
              <a:avLst/>
            </a:prstGeom>
          </p:spPr>
        </p:pic>
      </p:grpSp>
      <p:sp>
        <p:nvSpPr>
          <p:cNvPr id="8" name="Content Placeholder 9"/>
          <p:cNvSpPr txBox="1">
            <a:spLocks/>
          </p:cNvSpPr>
          <p:nvPr/>
        </p:nvSpPr>
        <p:spPr>
          <a:xfrm>
            <a:off x="792905" y="1849333"/>
            <a:ext cx="8533976" cy="420940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lgn="just">
              <a:buClr>
                <a:srgbClr val="5EBA47"/>
              </a:buClr>
              <a:buNone/>
            </a:pPr>
            <a:r>
              <a:rPr lang="en-US" sz="2000" b="1" dirty="0">
                <a:solidFill>
                  <a:srgbClr val="5EBA47"/>
                </a:solidFill>
                <a:latin typeface="Arial" panose="020B0604020202020204" pitchFamily="34" charset="0"/>
                <a:cs typeface="Arial" panose="020B0604020202020204" pitchFamily="34" charset="0"/>
              </a:rPr>
              <a:t>Other ongoing developments relevant for work of Joint Task Force</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information provided by secretariat on international work related to implementation of System of Environmental-Economic Accounting.</a:t>
            </a:r>
          </a:p>
          <a:p>
            <a:pPr marL="533400" indent="-444500">
              <a:buClr>
                <a:srgbClr val="5EBA47"/>
              </a:buClr>
              <a:buFont typeface="Wingdings" pitchFamily="2" charset="2"/>
              <a:buChar char="§"/>
            </a:pPr>
            <a:r>
              <a:rPr lang="en-US" sz="2000" dirty="0">
                <a:latin typeface="Arial" panose="020B0604020202020204" pitchFamily="34" charset="0"/>
                <a:cs typeface="Arial" panose="020B0604020202020204" pitchFamily="34" charset="0"/>
              </a:rPr>
              <a:t>Welcoming of information provided by secretariat and United Nations University on waste statistics framework and e-waste statistics</a:t>
            </a:r>
          </a:p>
          <a:p>
            <a:pPr marL="533400" indent="-444500">
              <a:buClr>
                <a:srgbClr val="5EBA47"/>
              </a:buClr>
              <a:buFont typeface="Wingdings" pitchFamily="2" charset="2"/>
              <a:buChar char="§"/>
            </a:pPr>
            <a:r>
              <a:rPr lang="en-US" sz="2000" b="1" dirty="0">
                <a:latin typeface="Arial" panose="020B0604020202020204" pitchFamily="34" charset="0"/>
                <a:cs typeface="Arial" panose="020B0604020202020204" pitchFamily="34" charset="0"/>
              </a:rPr>
              <a:t>Noting that countries faced many challenges in gathering official statistics on electronic waste and integrating e-waste estimates into national statistical frameworks</a:t>
            </a:r>
            <a:endParaRPr lang="en-GB" sz="2000" dirty="0">
              <a:latin typeface="Arial" panose="020B0604020202020204" pitchFamily="34" charset="0"/>
              <a:cs typeface="Arial" panose="020B0604020202020204" pitchFamily="34" charset="0"/>
            </a:endParaRPr>
          </a:p>
          <a:p>
            <a:pPr marL="533400" indent="-444500">
              <a:buClr>
                <a:srgbClr val="5EBA47"/>
              </a:buClr>
              <a:buFont typeface="Wingdings" pitchFamily="2" charset="2"/>
              <a:buChar char="§"/>
            </a:pPr>
            <a:endParaRPr lang="en-GB" sz="2000" dirty="0">
              <a:latin typeface="Arial" panose="020B0604020202020204" pitchFamily="34" charset="0"/>
              <a:cs typeface="Arial" panose="020B0604020202020204" pitchFamily="34" charset="0"/>
            </a:endParaRPr>
          </a:p>
          <a:p>
            <a:pPr marL="88900" indent="0">
              <a:buClr>
                <a:srgbClr val="5EBA47"/>
              </a:buClr>
              <a:buNone/>
            </a:pPr>
            <a:r>
              <a:rPr lang="en-GB" sz="1800" b="1" dirty="0">
                <a:solidFill>
                  <a:srgbClr val="A12F50"/>
                </a:solidFill>
                <a:latin typeface="Arial" panose="020B0604020202020204" pitchFamily="34" charset="0"/>
                <a:cs typeface="Arial" panose="020B0604020202020204" pitchFamily="34" charset="0"/>
              </a:rPr>
              <a:t>Waste statistics …</a:t>
            </a: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4</a:t>
            </a:fld>
            <a:endParaRPr lang="en-US"/>
          </a:p>
        </p:txBody>
      </p:sp>
      <p:sp>
        <p:nvSpPr>
          <p:cNvPr id="14" name="Title 4"/>
          <p:cNvSpPr txBox="1">
            <a:spLocks/>
          </p:cNvSpPr>
          <p:nvPr/>
        </p:nvSpPr>
        <p:spPr>
          <a:xfrm>
            <a:off x="4648200" y="222035"/>
            <a:ext cx="4851364" cy="107562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000" b="1" spc="50"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C06389-80F6-F04F-9279-0158A43691C1}"/>
              </a:ext>
            </a:extLst>
          </p:cNvPr>
          <p:cNvSpPr txBox="1"/>
          <p:nvPr/>
        </p:nvSpPr>
        <p:spPr>
          <a:xfrm>
            <a:off x="3409861" y="603466"/>
            <a:ext cx="6089704"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Joint Task Force on Environmental Statistics and Indicators</a:t>
            </a:r>
          </a:p>
        </p:txBody>
      </p:sp>
    </p:spTree>
    <p:extLst>
      <p:ext uri="{BB962C8B-B14F-4D97-AF65-F5344CB8AC3E}">
        <p14:creationId xmlns:p14="http://schemas.microsoft.com/office/powerpoint/2010/main" val="334316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p:cNvGrpSpPr/>
          <p:nvPr/>
        </p:nvGrpSpPr>
        <p:grpSpPr>
          <a:xfrm>
            <a:off x="413355" y="486641"/>
            <a:ext cx="9159287" cy="6040330"/>
            <a:chOff x="413355" y="486641"/>
            <a:chExt cx="9159287" cy="6040330"/>
          </a:xfrm>
        </p:grpSpPr>
        <p:grpSp>
          <p:nvGrpSpPr>
            <p:cNvPr id="145" name="Group 144"/>
            <p:cNvGrpSpPr/>
            <p:nvPr/>
          </p:nvGrpSpPr>
          <p:grpSpPr>
            <a:xfrm>
              <a:off x="8801387" y="1161709"/>
              <a:ext cx="696748" cy="603621"/>
              <a:chOff x="8259614" y="1445817"/>
              <a:chExt cx="700405" cy="603621"/>
            </a:xfrm>
          </p:grpSpPr>
          <p:sp>
            <p:nvSpPr>
              <p:cNvPr id="171" name="Rectangle 170"/>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17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59614" y="1810135"/>
                <a:ext cx="698657" cy="233207"/>
              </a:xfrm>
              <a:prstGeom prst="rect">
                <a:avLst/>
              </a:prstGeom>
            </p:spPr>
          </p:pic>
        </p:grpSp>
        <p:grpSp>
          <p:nvGrpSpPr>
            <p:cNvPr id="146" name="Group 145"/>
            <p:cNvGrpSpPr/>
            <p:nvPr/>
          </p:nvGrpSpPr>
          <p:grpSpPr>
            <a:xfrm>
              <a:off x="8798471" y="486641"/>
              <a:ext cx="699663" cy="617187"/>
              <a:chOff x="8336832" y="796602"/>
              <a:chExt cx="699663" cy="617187"/>
            </a:xfrm>
          </p:grpSpPr>
          <p:sp>
            <p:nvSpPr>
              <p:cNvPr id="169" name="Rectangle 168"/>
              <p:cNvSpPr/>
              <p:nvPr/>
            </p:nvSpPr>
            <p:spPr>
              <a:xfrm flipV="1">
                <a:off x="8336832" y="804865"/>
                <a:ext cx="699663"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Picture 16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48707" y="796602"/>
                <a:ext cx="680693" cy="617187"/>
              </a:xfrm>
              <a:prstGeom prst="rect">
                <a:avLst/>
              </a:prstGeom>
            </p:spPr>
          </p:pic>
        </p:grpSp>
        <p:grpSp>
          <p:nvGrpSpPr>
            <p:cNvPr id="147" name="Group 146"/>
            <p:cNvGrpSpPr/>
            <p:nvPr/>
          </p:nvGrpSpPr>
          <p:grpSpPr>
            <a:xfrm>
              <a:off x="8805756" y="1827855"/>
              <a:ext cx="695939" cy="616803"/>
              <a:chOff x="8340556" y="2149731"/>
              <a:chExt cx="695939" cy="616803"/>
            </a:xfrm>
          </p:grpSpPr>
          <p:sp>
            <p:nvSpPr>
              <p:cNvPr id="167" name="Rectangle 166"/>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Picture 167"/>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57310" y="2161712"/>
                <a:ext cx="667056" cy="604822"/>
              </a:xfrm>
              <a:prstGeom prst="rect">
                <a:avLst/>
              </a:prstGeom>
            </p:spPr>
          </p:pic>
        </p:grpSp>
        <p:grpSp>
          <p:nvGrpSpPr>
            <p:cNvPr id="148" name="Group 147"/>
            <p:cNvGrpSpPr/>
            <p:nvPr/>
          </p:nvGrpSpPr>
          <p:grpSpPr>
            <a:xfrm>
              <a:off x="8805756" y="2492898"/>
              <a:ext cx="692379" cy="601597"/>
              <a:chOff x="8341618" y="2827400"/>
              <a:chExt cx="692378" cy="601597"/>
            </a:xfrm>
          </p:grpSpPr>
          <p:sp>
            <p:nvSpPr>
              <p:cNvPr id="165" name="Rectangle 164"/>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165"/>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410466" y="2873983"/>
                <a:ext cx="560744" cy="508429"/>
              </a:xfrm>
              <a:prstGeom prst="rect">
                <a:avLst/>
              </a:prstGeom>
            </p:spPr>
          </p:pic>
        </p:grpSp>
        <p:grpSp>
          <p:nvGrpSpPr>
            <p:cNvPr id="149" name="Group 148"/>
            <p:cNvGrpSpPr/>
            <p:nvPr/>
          </p:nvGrpSpPr>
          <p:grpSpPr>
            <a:xfrm>
              <a:off x="8806818" y="3152402"/>
              <a:ext cx="691316" cy="745614"/>
              <a:chOff x="8342680" y="3475474"/>
              <a:chExt cx="691316" cy="745614"/>
            </a:xfrm>
          </p:grpSpPr>
          <p:sp>
            <p:nvSpPr>
              <p:cNvPr id="163" name="Rectangle 162"/>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Picture 163"/>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73768" y="3638550"/>
                <a:ext cx="642477" cy="582538"/>
              </a:xfrm>
              <a:prstGeom prst="rect">
                <a:avLst/>
              </a:prstGeom>
            </p:spPr>
          </p:pic>
        </p:grpSp>
        <p:grpSp>
          <p:nvGrpSpPr>
            <p:cNvPr id="150" name="Group 149"/>
            <p:cNvGrpSpPr/>
            <p:nvPr/>
          </p:nvGrpSpPr>
          <p:grpSpPr>
            <a:xfrm>
              <a:off x="8806818" y="3797897"/>
              <a:ext cx="765824" cy="676183"/>
              <a:chOff x="8225057" y="3616913"/>
              <a:chExt cx="765824" cy="676183"/>
            </a:xfrm>
          </p:grpSpPr>
          <p:sp>
            <p:nvSpPr>
              <p:cNvPr id="161" name="Rectangle 160"/>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Picture 16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5124" y="3616913"/>
                <a:ext cx="745757" cy="676183"/>
              </a:xfrm>
              <a:prstGeom prst="rect">
                <a:avLst/>
              </a:prstGeom>
            </p:spPr>
          </p:pic>
        </p:grpSp>
        <p:grpSp>
          <p:nvGrpSpPr>
            <p:cNvPr id="151" name="Group 150"/>
            <p:cNvGrpSpPr/>
            <p:nvPr/>
          </p:nvGrpSpPr>
          <p:grpSpPr>
            <a:xfrm>
              <a:off x="8804694" y="4468376"/>
              <a:ext cx="694156" cy="653776"/>
              <a:chOff x="8242284" y="4791448"/>
              <a:chExt cx="694156" cy="653776"/>
            </a:xfrm>
          </p:grpSpPr>
          <p:sp>
            <p:nvSpPr>
              <p:cNvPr id="159" name="Rectangle 158"/>
              <p:cNvSpPr/>
              <p:nvPr/>
            </p:nvSpPr>
            <p:spPr>
              <a:xfrm flipV="1">
                <a:off x="8245124" y="4791448"/>
                <a:ext cx="691316"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Picture 159"/>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2284" y="4832574"/>
                <a:ext cx="675689" cy="612650"/>
              </a:xfrm>
              <a:prstGeom prst="rect">
                <a:avLst/>
              </a:prstGeom>
            </p:spPr>
          </p:pic>
        </p:grpSp>
        <p:grpSp>
          <p:nvGrpSpPr>
            <p:cNvPr id="152" name="Group 151"/>
            <p:cNvGrpSpPr/>
            <p:nvPr/>
          </p:nvGrpSpPr>
          <p:grpSpPr>
            <a:xfrm>
              <a:off x="8804695" y="5145012"/>
              <a:ext cx="693597" cy="591914"/>
              <a:chOff x="8242285" y="5445224"/>
              <a:chExt cx="693597" cy="591914"/>
            </a:xfrm>
          </p:grpSpPr>
          <p:sp>
            <p:nvSpPr>
              <p:cNvPr id="157" name="Rectangle 156"/>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05472" y="5504894"/>
                <a:ext cx="587008" cy="532243"/>
              </a:xfrm>
              <a:prstGeom prst="rect">
                <a:avLst/>
              </a:prstGeom>
            </p:spPr>
          </p:pic>
        </p:grpSp>
        <p:grpSp>
          <p:nvGrpSpPr>
            <p:cNvPr id="153" name="Group 152"/>
            <p:cNvGrpSpPr/>
            <p:nvPr/>
          </p:nvGrpSpPr>
          <p:grpSpPr>
            <a:xfrm>
              <a:off x="413355" y="5806394"/>
              <a:ext cx="9087279" cy="720577"/>
              <a:chOff x="413355" y="5806394"/>
              <a:chExt cx="9087279" cy="720577"/>
            </a:xfrm>
          </p:grpSpPr>
          <p:sp>
            <p:nvSpPr>
              <p:cNvPr id="154" name="Rectangle 153"/>
              <p:cNvSpPr/>
              <p:nvPr/>
            </p:nvSpPr>
            <p:spPr>
              <a:xfrm flipV="1">
                <a:off x="413355" y="5806394"/>
                <a:ext cx="9087279"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54847" y="5840492"/>
                <a:ext cx="731903" cy="663619"/>
              </a:xfrm>
              <a:prstGeom prst="rect">
                <a:avLst/>
              </a:prstGeom>
            </p:spPr>
          </p:pic>
          <p:sp>
            <p:nvSpPr>
              <p:cNvPr id="156" name="Subtitle 5"/>
              <p:cNvSpPr txBox="1">
                <a:spLocks/>
              </p:cNvSpPr>
              <p:nvPr/>
            </p:nvSpPr>
            <p:spPr>
              <a:xfrm>
                <a:off x="5774418" y="6152068"/>
                <a:ext cx="1375965"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600" spc="200" dirty="0">
                    <a:solidFill>
                      <a:schemeClr val="bg1"/>
                    </a:solidFill>
                    <a:latin typeface="Arial Narrow" panose="020B0606020202030204" pitchFamily="34" charset="0"/>
                    <a:cs typeface="Arial" panose="020B0604020202020204" pitchFamily="34" charset="0"/>
                  </a:rPr>
                  <a:t>STATISTICS</a:t>
                </a:r>
                <a:endParaRPr lang="en-US" sz="1600" spc="200" dirty="0">
                  <a:solidFill>
                    <a:schemeClr val="bg1"/>
                  </a:solidFill>
                  <a:latin typeface="Arial Narrow" panose="020B0606020202030204" pitchFamily="34" charset="0"/>
                  <a:cs typeface="Arial" panose="020B0604020202020204" pitchFamily="34" charset="0"/>
                </a:endParaRPr>
              </a:p>
            </p:txBody>
          </p:sp>
        </p:grpSp>
      </p:grpSp>
      <p:sp>
        <p:nvSpPr>
          <p:cNvPr id="7" name="Title 4"/>
          <p:cNvSpPr txBox="1">
            <a:spLocks/>
          </p:cNvSpPr>
          <p:nvPr/>
        </p:nvSpPr>
        <p:spPr>
          <a:xfrm>
            <a:off x="324965" y="2444657"/>
            <a:ext cx="8229487" cy="153984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spc="50" dirty="0">
                <a:latin typeface="Arial Black" panose="020B0A04020102020204" pitchFamily="34" charset="0"/>
              </a:rPr>
              <a:t>Updates on the UNECE/CES Task Force on Waste Statistics </a:t>
            </a:r>
            <a:endParaRPr lang="en-US" sz="3200" spc="50" dirty="0">
              <a:latin typeface="Arial Black" panose="020B0A04020102020204" pitchFamily="34" charset="0"/>
            </a:endParaRPr>
          </a:p>
          <a:p>
            <a:pPr algn="l"/>
            <a:r>
              <a:rPr lang="en-US" sz="1900" spc="50" dirty="0">
                <a:solidFill>
                  <a:srgbClr val="A11843"/>
                </a:solidFill>
                <a:latin typeface="Arial" panose="020B0604020202020204" pitchFamily="34" charset="0"/>
                <a:cs typeface="Arial" panose="020B0604020202020204" pitchFamily="34" charset="0"/>
              </a:rPr>
              <a:t>Developing a framework on waste statistics</a:t>
            </a:r>
          </a:p>
        </p:txBody>
      </p:sp>
      <p:pic>
        <p:nvPicPr>
          <p:cNvPr id="33" name="Picture 2">
            <a:extLst>
              <a:ext uri="{FF2B5EF4-FFF2-40B4-BE49-F238E27FC236}">
                <a16:creationId xmlns:a16="http://schemas.microsoft.com/office/drawing/2014/main" id="{B64EDFC9-1024-4EA7-9D3B-E9C376534491}"/>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687727" y="698158"/>
            <a:ext cx="1803339" cy="5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9487" y="6456873"/>
            <a:ext cx="9272512" cy="523220"/>
          </a:xfrm>
          <a:prstGeom prst="rect">
            <a:avLst/>
          </a:prstGeom>
          <a:noFill/>
        </p:spPr>
        <p:txBody>
          <a:bodyPr wrap="square" rtlCol="0">
            <a:spAutoFit/>
          </a:bodyPr>
          <a:lstStyle/>
          <a:p>
            <a:r>
              <a:rPr lang="en-GB" sz="1400" dirty="0"/>
              <a:t>25</a:t>
            </a:r>
            <a:r>
              <a:rPr lang="en-GB" sz="1400" baseline="30000" dirty="0"/>
              <a:t>th</a:t>
            </a:r>
            <a:r>
              <a:rPr lang="en-GB" sz="1400" dirty="0"/>
              <a:t> session of the Committee on Environmental Policy, Geneva</a:t>
            </a:r>
            <a:r>
              <a:rPr lang="en-GB" sz="1400"/>
              <a:t>, 13-15 November 2019</a:t>
            </a:r>
            <a:endParaRPr lang="en-GB" sz="1400" dirty="0"/>
          </a:p>
          <a:p>
            <a:endParaRPr lang="en-GB" sz="1400" dirty="0"/>
          </a:p>
        </p:txBody>
      </p:sp>
      <p:pic>
        <p:nvPicPr>
          <p:cNvPr id="41" name="Grafik 1"/>
          <p:cNvPicPr>
            <a:picLocks noChangeAspect="1"/>
          </p:cNvPicPr>
          <p:nvPr/>
        </p:nvPicPr>
        <p:blipFill rotWithShape="1">
          <a:blip r:embed="rId22" cstate="print">
            <a:extLst>
              <a:ext uri="{28A0092B-C50C-407E-A947-70E740481C1C}">
                <a14:useLocalDpi xmlns:a14="http://schemas.microsoft.com/office/drawing/2010/main"/>
              </a:ext>
            </a:extLst>
          </a:blip>
          <a:srcRect r="6657"/>
          <a:stretch/>
        </p:blipFill>
        <p:spPr>
          <a:xfrm>
            <a:off x="405767" y="3860000"/>
            <a:ext cx="3392267" cy="1876926"/>
          </a:xfrm>
          <a:prstGeom prst="rect">
            <a:avLst/>
          </a:prstGeom>
        </p:spPr>
      </p:pic>
      <p:pic>
        <p:nvPicPr>
          <p:cNvPr id="42" name="Grafik 2"/>
          <p:cNvPicPr>
            <a:picLocks noChangeAspect="1"/>
          </p:cNvPicPr>
          <p:nvPr/>
        </p:nvPicPr>
        <p:blipFill rotWithShape="1">
          <a:blip r:embed="rId23">
            <a:extLst>
              <a:ext uri="{28A0092B-C50C-407E-A947-70E740481C1C}">
                <a14:useLocalDpi xmlns:a14="http://schemas.microsoft.com/office/drawing/2010/main"/>
              </a:ext>
            </a:extLst>
          </a:blip>
          <a:srcRect l="317" r="13873"/>
          <a:stretch/>
        </p:blipFill>
        <p:spPr>
          <a:xfrm>
            <a:off x="6304914" y="3846668"/>
            <a:ext cx="2421991" cy="1883896"/>
          </a:xfrm>
          <a:prstGeom prst="rect">
            <a:avLst/>
          </a:prstGeom>
        </p:spPr>
      </p:pic>
      <p:pic>
        <p:nvPicPr>
          <p:cNvPr id="43" name="Picture 42"/>
          <p:cNvPicPr>
            <a:picLocks noChangeAspect="1"/>
          </p:cNvPicPr>
          <p:nvPr/>
        </p:nvPicPr>
        <p:blipFill rotWithShape="1">
          <a:blip r:embed="rId24" cstate="print">
            <a:extLst>
              <a:ext uri="{28A0092B-C50C-407E-A947-70E740481C1C}">
                <a14:useLocalDpi xmlns:a14="http://schemas.microsoft.com/office/drawing/2010/main"/>
              </a:ext>
            </a:extLst>
          </a:blip>
          <a:srcRect l="3642" r="5401"/>
          <a:stretch/>
        </p:blipFill>
        <p:spPr>
          <a:xfrm>
            <a:off x="3898232" y="3853648"/>
            <a:ext cx="2302042" cy="1889630"/>
          </a:xfrm>
          <a:prstGeom prst="rect">
            <a:avLst/>
          </a:prstGeom>
        </p:spPr>
      </p:pic>
    </p:spTree>
    <p:extLst>
      <p:ext uri="{BB962C8B-B14F-4D97-AF65-F5344CB8AC3E}">
        <p14:creationId xmlns:p14="http://schemas.microsoft.com/office/powerpoint/2010/main" val="387048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9" y="1085848"/>
            <a:ext cx="9918269" cy="5725449"/>
            <a:chOff x="-839" y="1085848"/>
            <a:chExt cx="9918269" cy="5725449"/>
          </a:xfrm>
        </p:grpSpPr>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129" y="6476829"/>
              <a:ext cx="1415602" cy="33446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39" y="1085848"/>
              <a:ext cx="9918269" cy="1691722"/>
              <a:chOff x="-839" y="1085848"/>
              <a:chExt cx="9918269" cy="1691722"/>
            </a:xfrm>
          </p:grpSpPr>
          <p:sp>
            <p:nvSpPr>
              <p:cNvPr id="31" name="Rectangle 30"/>
              <p:cNvSpPr/>
              <p:nvPr/>
            </p:nvSpPr>
            <p:spPr>
              <a:xfrm flipV="1">
                <a:off x="1948732" y="1393488"/>
                <a:ext cx="7968698" cy="11073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5"/>
              <p:cNvSpPr txBox="1">
                <a:spLocks/>
              </p:cNvSpPr>
              <p:nvPr/>
            </p:nvSpPr>
            <p:spPr>
              <a:xfrm>
                <a:off x="461533" y="1310596"/>
                <a:ext cx="1789563" cy="37490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A11843"/>
                    </a:solidFill>
                    <a:latin typeface="Arial Black" panose="020B0A04020102020204" pitchFamily="34" charset="0"/>
                    <a:cs typeface="Arial" panose="020B0604020202020204" pitchFamily="34" charset="0"/>
                  </a:rPr>
                  <a:t>STATISTICS</a:t>
                </a:r>
              </a:p>
            </p:txBody>
          </p:sp>
          <p:sp>
            <p:nvSpPr>
              <p:cNvPr id="33" name="Rectangle 32"/>
              <p:cNvSpPr/>
              <p:nvPr/>
            </p:nvSpPr>
            <p:spPr>
              <a:xfrm flipV="1">
                <a:off x="-839" y="1393491"/>
                <a:ext cx="467543" cy="110727"/>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20986" y="1393490"/>
                <a:ext cx="45719" cy="138408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658" y="1085848"/>
                <a:ext cx="374200" cy="339290"/>
              </a:xfrm>
              <a:prstGeom prst="rect">
                <a:avLst/>
              </a:prstGeom>
            </p:spPr>
          </p:pic>
        </p:grpSp>
      </p:grpSp>
      <p:sp>
        <p:nvSpPr>
          <p:cNvPr id="8" name="Content Placeholder 9"/>
          <p:cNvSpPr txBox="1">
            <a:spLocks/>
          </p:cNvSpPr>
          <p:nvPr/>
        </p:nvSpPr>
        <p:spPr>
          <a:xfrm>
            <a:off x="482265" y="1751309"/>
            <a:ext cx="8972610" cy="4525963"/>
          </a:xfrm>
          <a:prstGeom prst="rect">
            <a:avLst/>
          </a:prstGeom>
          <a:solidFill>
            <a:schemeClr val="bg1">
              <a:lumMod val="85000"/>
              <a:alpha val="15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1" indent="0">
              <a:lnSpc>
                <a:spcPct val="100000"/>
              </a:lnSpc>
              <a:spcBef>
                <a:spcPts val="1000"/>
              </a:spcBef>
              <a:buClr>
                <a:srgbClr val="A11843"/>
              </a:buClr>
              <a:buNone/>
            </a:pPr>
            <a:r>
              <a:rPr lang="en-US" sz="1700" dirty="0">
                <a:latin typeface="Arial" panose="020B0604020202020204" pitchFamily="34" charset="0"/>
                <a:cs typeface="Arial" panose="020B0604020202020204" pitchFamily="34" charset="0"/>
              </a:rPr>
              <a:t>Established in February 2017 based on an </a:t>
            </a:r>
            <a:r>
              <a:rPr lang="en-US" sz="1700" dirty="0">
                <a:latin typeface="Arial" panose="020B0604020202020204" pitchFamily="34" charset="0"/>
                <a:cs typeface="Arial" panose="020B0604020202020204" pitchFamily="34" charset="0"/>
                <a:hlinkClick r:id="rId5"/>
              </a:rPr>
              <a:t>issue paper</a:t>
            </a:r>
            <a:r>
              <a:rPr lang="en-US" sz="1700" dirty="0">
                <a:latin typeface="Arial" panose="020B0604020202020204" pitchFamily="34" charset="0"/>
                <a:cs typeface="Arial" panose="020B0604020202020204" pitchFamily="34" charset="0"/>
              </a:rPr>
              <a:t> drafted by Netherlands and UNECE in cooperation with Armenia, Kazakhstan, Mexico and Ukraine, as well as with Eurostat, OECD and UNSD</a:t>
            </a:r>
          </a:p>
          <a:p>
            <a:pPr marL="115888" lvl="1" indent="0">
              <a:lnSpc>
                <a:spcPct val="100000"/>
              </a:lnSpc>
              <a:spcBef>
                <a:spcPts val="1000"/>
              </a:spcBef>
              <a:buClr>
                <a:srgbClr val="A11843"/>
              </a:buClr>
              <a:buNone/>
            </a:pPr>
            <a:r>
              <a:rPr lang="en-US" sz="1700" b="1" dirty="0">
                <a:latin typeface="Arial" panose="020B0604020202020204" pitchFamily="34" charset="0"/>
                <a:cs typeface="Arial" panose="020B0604020202020204" pitchFamily="34" charset="0"/>
              </a:rPr>
              <a:t>Members: </a:t>
            </a:r>
          </a:p>
          <a:p>
            <a:pPr marL="461963" lvl="1" indent="-346075">
              <a:lnSpc>
                <a:spcPct val="100000"/>
              </a:lnSpc>
              <a:spcBef>
                <a:spcPts val="1000"/>
              </a:spcBef>
              <a:buClr>
                <a:srgbClr val="A11843"/>
              </a:buClr>
              <a:buFont typeface="Wingdings" panose="05000000000000000000" pitchFamily="2" charset="2"/>
              <a:buChar char="§"/>
            </a:pPr>
            <a:r>
              <a:rPr lang="en-US" sz="1700" dirty="0">
                <a:latin typeface="Arial" panose="020B0604020202020204" pitchFamily="34" charset="0"/>
                <a:cs typeface="Arial" panose="020B0604020202020204" pitchFamily="34" charset="0"/>
              </a:rPr>
              <a:t>Bosnia and Herzegovina (Chair), Canada (Vice-Chair), Armenia, Austria, Azerbaijan, Israel, Kazakhstan, Mexico, Moldova, Russian Federation</a:t>
            </a:r>
          </a:p>
          <a:p>
            <a:pPr marL="461963" lvl="1" indent="-346075">
              <a:lnSpc>
                <a:spcPct val="100000"/>
              </a:lnSpc>
              <a:spcBef>
                <a:spcPts val="1000"/>
              </a:spcBef>
              <a:buClr>
                <a:srgbClr val="A11843"/>
              </a:buClr>
              <a:buFont typeface="Wingdings" panose="05000000000000000000" pitchFamily="2" charset="2"/>
              <a:buChar char="§"/>
            </a:pPr>
            <a:r>
              <a:rPr lang="en-US" sz="1700" dirty="0">
                <a:latin typeface="Arial" panose="020B0604020202020204" pitchFamily="34" charset="0"/>
                <a:cs typeface="Arial" panose="020B0604020202020204" pitchFamily="34" charset="0"/>
              </a:rPr>
              <a:t>Basel Convention Secretariat, Eurostat, OECD, UN-Habitat, UNSD</a:t>
            </a:r>
          </a:p>
          <a:p>
            <a:pPr marL="461963" lvl="1" indent="-346075">
              <a:lnSpc>
                <a:spcPct val="100000"/>
              </a:lnSpc>
              <a:spcBef>
                <a:spcPts val="1000"/>
              </a:spcBef>
              <a:buClr>
                <a:srgbClr val="A11843"/>
              </a:buClr>
              <a:buFont typeface="Wingdings" panose="05000000000000000000" pitchFamily="2" charset="2"/>
              <a:buChar char="§"/>
            </a:pPr>
            <a:r>
              <a:rPr lang="en-US" sz="1700" dirty="0">
                <a:latin typeface="Arial" panose="020B0604020202020204" pitchFamily="34" charset="0"/>
                <a:cs typeface="Arial" panose="020B0604020202020204" pitchFamily="34" charset="0"/>
              </a:rPr>
              <a:t>UNU (Vice-Chair), ISWA, EAWAG, GIZ, University of Leeds</a:t>
            </a:r>
          </a:p>
          <a:p>
            <a:pPr marL="461963" lvl="1" indent="-346075">
              <a:lnSpc>
                <a:spcPct val="100000"/>
              </a:lnSpc>
              <a:spcBef>
                <a:spcPts val="1000"/>
              </a:spcBef>
              <a:buClr>
                <a:srgbClr val="A11843"/>
              </a:buClr>
              <a:buFont typeface="Wingdings" panose="05000000000000000000" pitchFamily="2" charset="2"/>
              <a:buChar char="§"/>
            </a:pPr>
            <a:r>
              <a:rPr lang="en-US" sz="1700" dirty="0">
                <a:latin typeface="Arial" panose="020B0604020202020204" pitchFamily="34" charset="0"/>
                <a:cs typeface="Arial" panose="020B0604020202020204" pitchFamily="34" charset="0"/>
              </a:rPr>
              <a:t>UNECE provides the Secretariat of the Task Force</a:t>
            </a:r>
            <a:endParaRPr lang="en-US" sz="1700" dirty="0">
              <a:solidFill>
                <a:srgbClr val="A11843"/>
              </a:solidFill>
              <a:latin typeface="Arial" panose="020B0604020202020204" pitchFamily="34" charset="0"/>
              <a:cs typeface="Arial" panose="020B0604020202020204" pitchFamily="34" charset="0"/>
            </a:endParaRPr>
          </a:p>
          <a:p>
            <a:pPr marL="115888" lvl="1" indent="0">
              <a:lnSpc>
                <a:spcPct val="100000"/>
              </a:lnSpc>
              <a:spcBef>
                <a:spcPts val="1000"/>
              </a:spcBef>
              <a:buClr>
                <a:srgbClr val="A11843"/>
              </a:buClr>
              <a:buNone/>
            </a:pPr>
            <a:r>
              <a:rPr lang="en-GB" sz="1700" b="1" dirty="0">
                <a:latin typeface="Arial" panose="020B0604020202020204" pitchFamily="34" charset="0"/>
                <a:cs typeface="Arial" panose="020B0604020202020204" pitchFamily="34" charset="0"/>
              </a:rPr>
              <a:t>Main objective:  </a:t>
            </a:r>
            <a:r>
              <a:rPr lang="en-GB" sz="1700" dirty="0">
                <a:latin typeface="Arial" panose="020B0604020202020204" pitchFamily="34" charset="0"/>
                <a:cs typeface="Arial" panose="020B0604020202020204" pitchFamily="34" charset="0"/>
              </a:rPr>
              <a:t>To develop a framework on waste statistics and draft a glossary of the most important terms and definitions in waste statistics. </a:t>
            </a:r>
          </a:p>
          <a:p>
            <a:pPr marL="115888" lvl="1" indent="0">
              <a:lnSpc>
                <a:spcPct val="100000"/>
              </a:lnSpc>
              <a:spcBef>
                <a:spcPts val="1000"/>
              </a:spcBef>
              <a:buClr>
                <a:srgbClr val="A11843"/>
              </a:buClr>
              <a:buNone/>
            </a:pPr>
            <a:endParaRPr lang="en-GB" sz="1700" dirty="0">
              <a:latin typeface="Arial" panose="020B0604020202020204" pitchFamily="34" charset="0"/>
              <a:cs typeface="Arial" panose="020B0604020202020204" pitchFamily="34" charset="0"/>
            </a:endParaRPr>
          </a:p>
          <a:p>
            <a:pPr marL="115888" lvl="1" indent="0">
              <a:lnSpc>
                <a:spcPct val="100000"/>
              </a:lnSpc>
              <a:spcBef>
                <a:spcPts val="1000"/>
              </a:spcBef>
              <a:buClr>
                <a:srgbClr val="A11843"/>
              </a:buClr>
              <a:buNone/>
            </a:pPr>
            <a:r>
              <a:rPr lang="en-GB" sz="1700" b="1" dirty="0">
                <a:latin typeface="Arial" panose="020B0604020202020204" pitchFamily="34" charset="0"/>
                <a:cs typeface="Arial" panose="020B0604020202020204" pitchFamily="34" charset="0"/>
              </a:rPr>
              <a:t>Status of work: </a:t>
            </a:r>
            <a:r>
              <a:rPr lang="en-GB" sz="1700" dirty="0">
                <a:latin typeface="Arial" panose="020B0604020202020204" pitchFamily="34" charset="0"/>
                <a:cs typeface="Arial" panose="020B0604020202020204" pitchFamily="34" charset="0"/>
              </a:rPr>
              <a:t>Draft report was presented to CES Bureau in February 2019, extended to work for one more year</a:t>
            </a:r>
          </a:p>
        </p:txBody>
      </p:sp>
      <p:sp>
        <p:nvSpPr>
          <p:cNvPr id="18" name="Title 4"/>
          <p:cNvSpPr txBox="1">
            <a:spLocks/>
          </p:cNvSpPr>
          <p:nvPr/>
        </p:nvSpPr>
        <p:spPr>
          <a:xfrm>
            <a:off x="461542" y="35245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b="1" spc="50" dirty="0">
                <a:latin typeface="Arial Black" panose="020B0A04020102020204" pitchFamily="34" charset="0"/>
                <a:cs typeface="Arial" panose="020B0604020202020204" pitchFamily="34" charset="0"/>
              </a:rPr>
              <a:t>CES Task Force on Waste Statistics</a:t>
            </a:r>
          </a:p>
          <a:p>
            <a:pPr algn="r">
              <a:spcBef>
                <a:spcPts val="0"/>
              </a:spcBef>
            </a:pPr>
            <a:r>
              <a:rPr lang="en-US" sz="1700" spc="50" dirty="0">
                <a:solidFill>
                  <a:srgbClr val="A11843"/>
                </a:solidFill>
                <a:latin typeface="Arial" panose="020B0604020202020204" pitchFamily="34" charset="0"/>
                <a:cs typeface="Arial" panose="020B0604020202020204" pitchFamily="34" charset="0"/>
              </a:rPr>
              <a:t>Developing a waste statistics framework</a:t>
            </a:r>
          </a:p>
        </p:txBody>
      </p:sp>
      <p:sp>
        <p:nvSpPr>
          <p:cNvPr id="26" name="Slide Number Placeholder 25"/>
          <p:cNvSpPr>
            <a:spLocks noGrp="1"/>
          </p:cNvSpPr>
          <p:nvPr>
            <p:ph type="sldNum" sz="quarter" idx="12"/>
          </p:nvPr>
        </p:nvSpPr>
        <p:spPr>
          <a:xfrm>
            <a:off x="7036520" y="6365172"/>
            <a:ext cx="2228850" cy="365125"/>
          </a:xfrm>
        </p:spPr>
        <p:txBody>
          <a:bodyPr/>
          <a:lstStyle/>
          <a:p>
            <a:fld id="{FEB09506-28EA-4C19-A061-02E7C9DE017B}" type="slidenum">
              <a:rPr lang="en-US" smtClean="0"/>
              <a:t>6</a:t>
            </a:fld>
            <a:endParaRPr lang="en-US"/>
          </a:p>
        </p:txBody>
      </p:sp>
      <p:sp>
        <p:nvSpPr>
          <p:cNvPr id="16" name="Content Placeholder 2"/>
          <p:cNvSpPr txBox="1">
            <a:spLocks/>
          </p:cNvSpPr>
          <p:nvPr/>
        </p:nvSpPr>
        <p:spPr>
          <a:xfrm>
            <a:off x="2159658" y="1598295"/>
            <a:ext cx="8280920" cy="5390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CH" sz="2400" dirty="0"/>
          </a:p>
          <a:p>
            <a:pPr>
              <a:spcBef>
                <a:spcPts val="600"/>
              </a:spcBef>
            </a:pPr>
            <a:endParaRPr lang="fr-CH" sz="2400" dirty="0"/>
          </a:p>
        </p:txBody>
      </p:sp>
      <p:pic>
        <p:nvPicPr>
          <p:cNvPr id="15" name="Picture 2">
            <a:extLst>
              <a:ext uri="{FF2B5EF4-FFF2-40B4-BE49-F238E27FC236}">
                <a16:creationId xmlns:a16="http://schemas.microsoft.com/office/drawing/2014/main" id="{6090C1CD-B983-49DF-BA3F-2060451326D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7788" y="6357058"/>
            <a:ext cx="1480943" cy="45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67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9" y="1085848"/>
            <a:ext cx="9918269" cy="5725449"/>
            <a:chOff x="-839" y="1085848"/>
            <a:chExt cx="9918269" cy="5725449"/>
          </a:xfrm>
        </p:grpSpPr>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129" y="6476829"/>
              <a:ext cx="1415602" cy="33446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39" y="1085848"/>
              <a:ext cx="9918269" cy="1691722"/>
              <a:chOff x="-839" y="1085848"/>
              <a:chExt cx="9918269" cy="1691722"/>
            </a:xfrm>
          </p:grpSpPr>
          <p:sp>
            <p:nvSpPr>
              <p:cNvPr id="31" name="Rectangle 30"/>
              <p:cNvSpPr/>
              <p:nvPr/>
            </p:nvSpPr>
            <p:spPr>
              <a:xfrm flipV="1">
                <a:off x="1948732" y="1393488"/>
                <a:ext cx="7968698" cy="11073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5"/>
              <p:cNvSpPr txBox="1">
                <a:spLocks/>
              </p:cNvSpPr>
              <p:nvPr/>
            </p:nvSpPr>
            <p:spPr>
              <a:xfrm>
                <a:off x="461533" y="1310596"/>
                <a:ext cx="1789563" cy="37490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A11843"/>
                    </a:solidFill>
                    <a:latin typeface="Arial Black" panose="020B0A04020102020204" pitchFamily="34" charset="0"/>
                    <a:cs typeface="Arial" panose="020B0604020202020204" pitchFamily="34" charset="0"/>
                  </a:rPr>
                  <a:t>STATISTICS</a:t>
                </a:r>
              </a:p>
            </p:txBody>
          </p:sp>
          <p:sp>
            <p:nvSpPr>
              <p:cNvPr id="33" name="Rectangle 32"/>
              <p:cNvSpPr/>
              <p:nvPr/>
            </p:nvSpPr>
            <p:spPr>
              <a:xfrm flipV="1">
                <a:off x="-839" y="1393491"/>
                <a:ext cx="467543" cy="110727"/>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20986" y="1393490"/>
                <a:ext cx="45719" cy="138408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658" y="1085848"/>
                <a:ext cx="374200" cy="339290"/>
              </a:xfrm>
              <a:prstGeom prst="rect">
                <a:avLst/>
              </a:prstGeom>
            </p:spPr>
          </p:pic>
        </p:grpSp>
      </p:grpSp>
      <p:sp>
        <p:nvSpPr>
          <p:cNvPr id="8" name="Content Placeholder 9"/>
          <p:cNvSpPr txBox="1">
            <a:spLocks/>
          </p:cNvSpPr>
          <p:nvPr/>
        </p:nvSpPr>
        <p:spPr>
          <a:xfrm>
            <a:off x="482265" y="1598295"/>
            <a:ext cx="8972610" cy="4605749"/>
          </a:xfrm>
          <a:prstGeom prst="rect">
            <a:avLst/>
          </a:prstGeom>
          <a:solidFill>
            <a:schemeClr val="bg1">
              <a:lumMod val="85000"/>
              <a:alpha val="15000"/>
            </a:schemeClr>
          </a:solid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1" indent="-346075">
              <a:lnSpc>
                <a:spcPct val="120000"/>
              </a:lnSpc>
              <a:spcBef>
                <a:spcPts val="1000"/>
              </a:spcBef>
              <a:buClr>
                <a:srgbClr val="A11843"/>
              </a:buClr>
              <a:buFont typeface="Wingdings" panose="05000000000000000000" pitchFamily="2" charset="2"/>
              <a:buChar char="§"/>
            </a:pPr>
            <a:r>
              <a:rPr lang="en-GB" dirty="0">
                <a:latin typeface="Arial" panose="020B0604020202020204" pitchFamily="34" charset="0"/>
                <a:cs typeface="Arial" panose="020B0604020202020204" pitchFamily="34" charset="0"/>
              </a:rPr>
              <a:t>Growing information demand, e.g.</a:t>
            </a:r>
          </a:p>
          <a:p>
            <a:pPr lvl="1">
              <a:lnSpc>
                <a:spcPct val="120000"/>
              </a:lnSpc>
              <a:spcBef>
                <a:spcPts val="600"/>
              </a:spcBef>
              <a:buClr>
                <a:srgbClr val="A11843"/>
              </a:buClr>
            </a:pPr>
            <a:r>
              <a:rPr lang="en-GB" sz="2100" dirty="0">
                <a:solidFill>
                  <a:srgbClr val="A11843"/>
                </a:solidFill>
                <a:latin typeface="Arial" panose="020B0604020202020204" pitchFamily="34" charset="0"/>
                <a:cs typeface="Arial" panose="020B0604020202020204" pitchFamily="34" charset="0"/>
              </a:rPr>
              <a:t>SDGs</a:t>
            </a:r>
          </a:p>
          <a:p>
            <a:pPr lvl="1">
              <a:lnSpc>
                <a:spcPct val="120000"/>
              </a:lnSpc>
              <a:spcBef>
                <a:spcPts val="600"/>
              </a:spcBef>
              <a:buClr>
                <a:srgbClr val="A11843"/>
              </a:buClr>
            </a:pPr>
            <a:r>
              <a:rPr lang="en-GB" sz="2100" dirty="0">
                <a:solidFill>
                  <a:srgbClr val="A11843"/>
                </a:solidFill>
                <a:latin typeface="Arial" panose="020B0604020202020204" pitchFamily="34" charset="0"/>
                <a:cs typeface="Arial" panose="020B0604020202020204" pitchFamily="34" charset="0"/>
              </a:rPr>
              <a:t>Basel Convention</a:t>
            </a:r>
          </a:p>
          <a:p>
            <a:pPr lvl="1">
              <a:lnSpc>
                <a:spcPct val="120000"/>
              </a:lnSpc>
              <a:spcBef>
                <a:spcPts val="600"/>
              </a:spcBef>
              <a:buClr>
                <a:srgbClr val="A11843"/>
              </a:buClr>
            </a:pPr>
            <a:r>
              <a:rPr lang="en-GB" sz="2100" dirty="0">
                <a:solidFill>
                  <a:srgbClr val="A11843"/>
                </a:solidFill>
                <a:latin typeface="Arial" panose="020B0604020202020204" pitchFamily="34" charset="0"/>
                <a:cs typeface="Arial" panose="020B0604020202020204" pitchFamily="34" charset="0"/>
              </a:rPr>
              <a:t>UNEP 10-year framework programme on Sustainable Consumption and Production</a:t>
            </a:r>
          </a:p>
          <a:p>
            <a:pPr lvl="1">
              <a:lnSpc>
                <a:spcPct val="120000"/>
              </a:lnSpc>
              <a:spcBef>
                <a:spcPts val="600"/>
              </a:spcBef>
              <a:buClr>
                <a:srgbClr val="A11843"/>
              </a:buClr>
            </a:pPr>
            <a:r>
              <a:rPr lang="en-GB" sz="2100" dirty="0">
                <a:solidFill>
                  <a:srgbClr val="A11843"/>
                </a:solidFill>
                <a:latin typeface="Arial" panose="020B0604020202020204" pitchFamily="34" charset="0"/>
                <a:cs typeface="Arial" panose="020B0604020202020204" pitchFamily="34" charset="0"/>
              </a:rPr>
              <a:t>Circular economy initiatives</a:t>
            </a:r>
          </a:p>
          <a:p>
            <a:pPr lvl="1">
              <a:lnSpc>
                <a:spcPct val="120000"/>
              </a:lnSpc>
              <a:spcBef>
                <a:spcPts val="600"/>
              </a:spcBef>
              <a:buClr>
                <a:srgbClr val="A11843"/>
              </a:buClr>
            </a:pPr>
            <a:endParaRPr lang="en-GB" sz="2100" dirty="0">
              <a:solidFill>
                <a:srgbClr val="A11843"/>
              </a:solidFill>
              <a:latin typeface="Arial" panose="020B0604020202020204" pitchFamily="34" charset="0"/>
              <a:cs typeface="Arial" panose="020B0604020202020204" pitchFamily="34" charset="0"/>
            </a:endParaRPr>
          </a:p>
          <a:p>
            <a:pPr marL="461963" lvl="1" indent="-346075">
              <a:lnSpc>
                <a:spcPct val="120000"/>
              </a:lnSpc>
              <a:spcBef>
                <a:spcPts val="1000"/>
              </a:spcBef>
              <a:buClr>
                <a:srgbClr val="A11843"/>
              </a:buClr>
              <a:buFont typeface="Wingdings" panose="05000000000000000000" pitchFamily="2" charset="2"/>
              <a:buChar char="§"/>
            </a:pPr>
            <a:r>
              <a:rPr lang="en-GB" dirty="0">
                <a:latin typeface="Arial" panose="020B0604020202020204" pitchFamily="34" charset="0"/>
                <a:cs typeface="Arial" panose="020B0604020202020204" pitchFamily="34" charset="0"/>
              </a:rPr>
              <a:t>Existing weaknesses, e.g.</a:t>
            </a: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Important waste flows not measured or conceptually not considered (e.g. informal activities)</a:t>
            </a: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Key terms and definitions are not fully harmonized (e.g. “municipal waste”)</a:t>
            </a: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Boundary between waste, products and secondary raw materials is not clearly defined;</a:t>
            </a: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Several waste flows are difficult to measure (e.g. imports and exports of waste)</a:t>
            </a: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Different ways to measure the amounts of waste</a:t>
            </a:r>
            <a:endParaRPr lang="en-US" sz="2600" dirty="0">
              <a:latin typeface="Arial" panose="020B0604020202020204" pitchFamily="34" charset="0"/>
              <a:cs typeface="Arial" panose="020B0604020202020204" pitchFamily="34" charset="0"/>
            </a:endParaRP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No standard international waste classification</a:t>
            </a:r>
          </a:p>
          <a:p>
            <a:pPr lvl="1">
              <a:lnSpc>
                <a:spcPct val="120000"/>
              </a:lnSpc>
              <a:spcBef>
                <a:spcPts val="600"/>
              </a:spcBef>
            </a:pPr>
            <a:r>
              <a:rPr lang="en-GB" sz="2000" dirty="0">
                <a:solidFill>
                  <a:srgbClr val="A11843"/>
                </a:solidFill>
                <a:latin typeface="Arial" panose="020B0604020202020204" pitchFamily="34" charset="0"/>
                <a:cs typeface="Arial" panose="020B0604020202020204" pitchFamily="34" charset="0"/>
              </a:rPr>
              <a:t>Often more details needed (e.g. e-waste, textiles waste, food waste,…)</a:t>
            </a:r>
          </a:p>
          <a:p>
            <a:pPr marL="514350" indent="-346075">
              <a:buClr>
                <a:srgbClr val="A11843"/>
              </a:buClr>
              <a:buFont typeface="Wingdings" panose="05000000000000000000" pitchFamily="2" charset="2"/>
              <a:buChar char="§"/>
            </a:pPr>
            <a:endParaRPr lang="en-US" sz="2000" dirty="0">
              <a:solidFill>
                <a:srgbClr val="A11843"/>
              </a:solidFill>
              <a:latin typeface="Arial" panose="020B0604020202020204" pitchFamily="34" charset="0"/>
              <a:cs typeface="Arial" panose="020B0604020202020204" pitchFamily="34" charset="0"/>
            </a:endParaRPr>
          </a:p>
          <a:p>
            <a:pPr marL="971550" lvl="1" indent="-346075">
              <a:buClr>
                <a:srgbClr val="A11843"/>
              </a:buClr>
              <a:buFont typeface="Wingdings" panose="05000000000000000000" pitchFamily="2" charset="2"/>
              <a:buChar char="§"/>
            </a:pPr>
            <a:endParaRPr lang="en-US" sz="2000" dirty="0">
              <a:solidFill>
                <a:srgbClr val="A11843"/>
              </a:solidFill>
              <a:latin typeface="Arial" panose="020B0604020202020204" pitchFamily="34" charset="0"/>
              <a:cs typeface="Arial" panose="020B0604020202020204" pitchFamily="34" charset="0"/>
            </a:endParaRPr>
          </a:p>
        </p:txBody>
      </p:sp>
      <p:sp>
        <p:nvSpPr>
          <p:cNvPr id="18" name="Title 4"/>
          <p:cNvSpPr txBox="1">
            <a:spLocks/>
          </p:cNvSpPr>
          <p:nvPr/>
        </p:nvSpPr>
        <p:spPr>
          <a:xfrm>
            <a:off x="461542" y="35245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b="1" spc="50" dirty="0">
                <a:latin typeface="Arial Black" panose="020B0A04020102020204" pitchFamily="34" charset="0"/>
                <a:cs typeface="Arial" panose="020B0604020202020204" pitchFamily="34" charset="0"/>
              </a:rPr>
              <a:t>Why is there the need for a framework?</a:t>
            </a:r>
          </a:p>
          <a:p>
            <a:pPr algn="r">
              <a:spcBef>
                <a:spcPts val="0"/>
              </a:spcBef>
            </a:pPr>
            <a:r>
              <a:rPr lang="en-US" sz="1700" spc="50" dirty="0">
                <a:solidFill>
                  <a:srgbClr val="A11843"/>
                </a:solidFill>
                <a:latin typeface="Arial" panose="020B0604020202020204" pitchFamily="34" charset="0"/>
                <a:cs typeface="Arial" panose="020B0604020202020204" pitchFamily="34" charset="0"/>
              </a:rPr>
              <a:t>Growing information demand and weaknesses of data collections</a:t>
            </a:r>
          </a:p>
        </p:txBody>
      </p:sp>
      <p:sp>
        <p:nvSpPr>
          <p:cNvPr id="26" name="Slide Number Placeholder 25"/>
          <p:cNvSpPr>
            <a:spLocks noGrp="1"/>
          </p:cNvSpPr>
          <p:nvPr>
            <p:ph type="sldNum" sz="quarter" idx="12"/>
          </p:nvPr>
        </p:nvSpPr>
        <p:spPr>
          <a:xfrm>
            <a:off x="7036520" y="6365172"/>
            <a:ext cx="2228850" cy="365125"/>
          </a:xfrm>
        </p:spPr>
        <p:txBody>
          <a:bodyPr/>
          <a:lstStyle/>
          <a:p>
            <a:fld id="{FEB09506-28EA-4C19-A061-02E7C9DE017B}" type="slidenum">
              <a:rPr lang="en-US" smtClean="0"/>
              <a:t>7</a:t>
            </a:fld>
            <a:endParaRPr lang="en-US"/>
          </a:p>
        </p:txBody>
      </p:sp>
      <p:sp>
        <p:nvSpPr>
          <p:cNvPr id="16" name="Content Placeholder 2"/>
          <p:cNvSpPr txBox="1">
            <a:spLocks/>
          </p:cNvSpPr>
          <p:nvPr/>
        </p:nvSpPr>
        <p:spPr>
          <a:xfrm>
            <a:off x="2159658" y="1598295"/>
            <a:ext cx="8280920" cy="5390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CH" sz="2400" dirty="0"/>
          </a:p>
          <a:p>
            <a:pPr>
              <a:spcBef>
                <a:spcPts val="600"/>
              </a:spcBef>
            </a:pPr>
            <a:endParaRPr lang="fr-CH" sz="2400" dirty="0"/>
          </a:p>
        </p:txBody>
      </p:sp>
      <p:pic>
        <p:nvPicPr>
          <p:cNvPr id="15" name="Picture 2">
            <a:extLst>
              <a:ext uri="{FF2B5EF4-FFF2-40B4-BE49-F238E27FC236}">
                <a16:creationId xmlns:a16="http://schemas.microsoft.com/office/drawing/2014/main" id="{6090C1CD-B983-49DF-BA3F-2060451326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7788" y="6357058"/>
            <a:ext cx="1480943" cy="45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66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9" y="1085848"/>
            <a:ext cx="9918269" cy="5725449"/>
            <a:chOff x="-839" y="1085848"/>
            <a:chExt cx="9918269" cy="5725449"/>
          </a:xfrm>
        </p:grpSpPr>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129" y="6476829"/>
              <a:ext cx="1415602" cy="33446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39" y="1085848"/>
              <a:ext cx="9918269" cy="1691722"/>
              <a:chOff x="-839" y="1085848"/>
              <a:chExt cx="9918269" cy="1691722"/>
            </a:xfrm>
          </p:grpSpPr>
          <p:sp>
            <p:nvSpPr>
              <p:cNvPr id="31" name="Rectangle 30"/>
              <p:cNvSpPr/>
              <p:nvPr/>
            </p:nvSpPr>
            <p:spPr>
              <a:xfrm flipV="1">
                <a:off x="1948732" y="1393488"/>
                <a:ext cx="7968698" cy="11073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5"/>
              <p:cNvSpPr txBox="1">
                <a:spLocks/>
              </p:cNvSpPr>
              <p:nvPr/>
            </p:nvSpPr>
            <p:spPr>
              <a:xfrm>
                <a:off x="461533" y="1310596"/>
                <a:ext cx="1789563" cy="37490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A11843"/>
                    </a:solidFill>
                    <a:latin typeface="Arial Black" panose="020B0A04020102020204" pitchFamily="34" charset="0"/>
                    <a:cs typeface="Arial" panose="020B0604020202020204" pitchFamily="34" charset="0"/>
                  </a:rPr>
                  <a:t>STATISTICS</a:t>
                </a:r>
              </a:p>
            </p:txBody>
          </p:sp>
          <p:sp>
            <p:nvSpPr>
              <p:cNvPr id="33" name="Rectangle 32"/>
              <p:cNvSpPr/>
              <p:nvPr/>
            </p:nvSpPr>
            <p:spPr>
              <a:xfrm flipV="1">
                <a:off x="-839" y="1393491"/>
                <a:ext cx="467543" cy="110727"/>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20986" y="1393490"/>
                <a:ext cx="45719" cy="138408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658" y="1085848"/>
                <a:ext cx="374200" cy="339290"/>
              </a:xfrm>
              <a:prstGeom prst="rect">
                <a:avLst/>
              </a:prstGeom>
            </p:spPr>
          </p:pic>
        </p:grpSp>
      </p:grpSp>
      <p:sp>
        <p:nvSpPr>
          <p:cNvPr id="8" name="Content Placeholder 9"/>
          <p:cNvSpPr txBox="1">
            <a:spLocks/>
          </p:cNvSpPr>
          <p:nvPr/>
        </p:nvSpPr>
        <p:spPr>
          <a:xfrm>
            <a:off x="482264" y="1598295"/>
            <a:ext cx="9158275" cy="4907255"/>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1" indent="0">
              <a:lnSpc>
                <a:spcPct val="120000"/>
              </a:lnSpc>
              <a:spcBef>
                <a:spcPts val="1000"/>
              </a:spcBef>
              <a:buClr>
                <a:srgbClr val="A11843"/>
              </a:buClr>
              <a:buNone/>
            </a:pPr>
            <a:r>
              <a:rPr lang="en-US" b="1" dirty="0">
                <a:latin typeface="Arial" panose="020B0604020202020204" pitchFamily="34" charset="0"/>
                <a:cs typeface="Arial" panose="020B0604020202020204" pitchFamily="34" charset="0"/>
              </a:rPr>
              <a:t>Conceptual definitions and relationship of term such as </a:t>
            </a:r>
          </a:p>
          <a:p>
            <a:pPr marL="458788" lvl="1" indent="-342900">
              <a:lnSpc>
                <a:spcPct val="120000"/>
              </a:lnSpc>
              <a:spcBef>
                <a:spcPts val="1000"/>
              </a:spcBef>
              <a:buClr>
                <a:srgbClr val="A11843"/>
              </a:buClr>
            </a:pPr>
            <a:r>
              <a:rPr lang="en-US" sz="2100" b="1" dirty="0">
                <a:solidFill>
                  <a:srgbClr val="A11843"/>
                </a:solidFill>
                <a:latin typeface="Arial" panose="020B0604020202020204" pitchFamily="34" charset="0"/>
                <a:cs typeface="Arial" panose="020B0604020202020204" pitchFamily="34" charset="0"/>
              </a:rPr>
              <a:t>Waste</a:t>
            </a:r>
          </a:p>
          <a:p>
            <a:pPr marL="458788" lvl="1" indent="-342900">
              <a:lnSpc>
                <a:spcPct val="120000"/>
              </a:lnSpc>
              <a:spcBef>
                <a:spcPts val="1000"/>
              </a:spcBef>
              <a:buClr>
                <a:srgbClr val="A11843"/>
              </a:buClr>
            </a:pPr>
            <a:r>
              <a:rPr lang="en-US" sz="2100" b="1" dirty="0">
                <a:solidFill>
                  <a:srgbClr val="A11843"/>
                </a:solidFill>
                <a:latin typeface="Arial" panose="020B0604020202020204" pitchFamily="34" charset="0"/>
                <a:cs typeface="Arial" panose="020B0604020202020204" pitchFamily="34" charset="0"/>
              </a:rPr>
              <a:t>Waste management</a:t>
            </a:r>
          </a:p>
          <a:p>
            <a:pPr marL="458788" lvl="1" indent="-342900">
              <a:lnSpc>
                <a:spcPct val="120000"/>
              </a:lnSpc>
              <a:spcBef>
                <a:spcPts val="1000"/>
              </a:spcBef>
              <a:buClr>
                <a:srgbClr val="A11843"/>
              </a:buClr>
            </a:pPr>
            <a:r>
              <a:rPr lang="en-US" sz="2100" b="1" dirty="0">
                <a:solidFill>
                  <a:srgbClr val="A11843"/>
                </a:solidFill>
                <a:latin typeface="Arial" panose="020B0604020202020204" pitchFamily="34" charset="0"/>
                <a:cs typeface="Arial" panose="020B0604020202020204" pitchFamily="34" charset="0"/>
              </a:rPr>
              <a:t>Informal waste-related activities</a:t>
            </a:r>
          </a:p>
          <a:p>
            <a:pPr marL="458788" lvl="1" indent="-342900">
              <a:lnSpc>
                <a:spcPct val="120000"/>
              </a:lnSpc>
              <a:spcBef>
                <a:spcPts val="1000"/>
              </a:spcBef>
              <a:buClr>
                <a:srgbClr val="A11843"/>
              </a:buClr>
            </a:pPr>
            <a:r>
              <a:rPr lang="en-US" sz="2100" b="1" dirty="0">
                <a:solidFill>
                  <a:srgbClr val="A11843"/>
                </a:solidFill>
                <a:latin typeface="Arial" panose="020B0604020202020204" pitchFamily="34" charset="0"/>
                <a:cs typeface="Arial" panose="020B0604020202020204" pitchFamily="34" charset="0"/>
              </a:rPr>
              <a:t>Illegal waste-related activities</a:t>
            </a:r>
          </a:p>
          <a:p>
            <a:pPr marL="458788" lvl="1" indent="-342900">
              <a:lnSpc>
                <a:spcPct val="120000"/>
              </a:lnSpc>
              <a:spcBef>
                <a:spcPts val="1000"/>
              </a:spcBef>
              <a:buClr>
                <a:srgbClr val="A11843"/>
              </a:buClr>
            </a:pPr>
            <a:r>
              <a:rPr lang="en-US" sz="2100" b="1" dirty="0">
                <a:solidFill>
                  <a:srgbClr val="A11843"/>
                </a:solidFill>
                <a:latin typeface="Arial" panose="020B0604020202020204" pitchFamily="34" charset="0"/>
                <a:cs typeface="Arial" panose="020B0604020202020204" pitchFamily="34" charset="0"/>
              </a:rPr>
              <a:t>Controlled versus uncontrolled waste</a:t>
            </a:r>
            <a:endParaRPr lang="en-US" sz="2100" dirty="0">
              <a:solidFill>
                <a:srgbClr val="A11843"/>
              </a:solidFill>
              <a:latin typeface="Arial" panose="020B0604020202020204" pitchFamily="34" charset="0"/>
              <a:cs typeface="Arial" panose="020B0604020202020204" pitchFamily="34" charset="0"/>
            </a:endParaRPr>
          </a:p>
        </p:txBody>
      </p:sp>
      <p:sp>
        <p:nvSpPr>
          <p:cNvPr id="18" name="Title 4"/>
          <p:cNvSpPr txBox="1">
            <a:spLocks/>
          </p:cNvSpPr>
          <p:nvPr/>
        </p:nvSpPr>
        <p:spPr>
          <a:xfrm>
            <a:off x="769891" y="426881"/>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b="1" spc="50" dirty="0">
                <a:latin typeface="Arial Black" panose="020B0A04020102020204" pitchFamily="34" charset="0"/>
                <a:cs typeface="Arial" panose="020B0604020202020204" pitchFamily="34" charset="0"/>
              </a:rPr>
              <a:t>Key messages of the report</a:t>
            </a:r>
          </a:p>
          <a:p>
            <a:pPr algn="r">
              <a:spcBef>
                <a:spcPts val="0"/>
              </a:spcBef>
            </a:pPr>
            <a:r>
              <a:rPr lang="en-US" sz="1700" spc="50" dirty="0">
                <a:solidFill>
                  <a:srgbClr val="A11843"/>
                </a:solidFill>
                <a:latin typeface="Arial" panose="020B0604020202020204" pitchFamily="34" charset="0"/>
                <a:cs typeface="Arial" panose="020B0604020202020204" pitchFamily="34" charset="0"/>
              </a:rPr>
              <a:t>Clarifies important terms and brings them into a semantic relationship</a:t>
            </a:r>
          </a:p>
        </p:txBody>
      </p:sp>
      <p:sp>
        <p:nvSpPr>
          <p:cNvPr id="26" name="Slide Number Placeholder 25"/>
          <p:cNvSpPr>
            <a:spLocks noGrp="1"/>
          </p:cNvSpPr>
          <p:nvPr>
            <p:ph type="sldNum" sz="quarter" idx="12"/>
          </p:nvPr>
        </p:nvSpPr>
        <p:spPr>
          <a:xfrm>
            <a:off x="7036520" y="6365172"/>
            <a:ext cx="2228850" cy="365125"/>
          </a:xfrm>
        </p:spPr>
        <p:txBody>
          <a:bodyPr/>
          <a:lstStyle/>
          <a:p>
            <a:fld id="{FEB09506-28EA-4C19-A061-02E7C9DE017B}" type="slidenum">
              <a:rPr lang="en-US" smtClean="0"/>
              <a:t>8</a:t>
            </a:fld>
            <a:endParaRPr lang="en-US"/>
          </a:p>
        </p:txBody>
      </p:sp>
      <p:sp>
        <p:nvSpPr>
          <p:cNvPr id="16" name="Content Placeholder 2"/>
          <p:cNvSpPr txBox="1">
            <a:spLocks/>
          </p:cNvSpPr>
          <p:nvPr/>
        </p:nvSpPr>
        <p:spPr>
          <a:xfrm>
            <a:off x="2159658" y="1598295"/>
            <a:ext cx="8280920" cy="5390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fr-CH" sz="2400" dirty="0"/>
          </a:p>
          <a:p>
            <a:pPr>
              <a:spcBef>
                <a:spcPts val="600"/>
              </a:spcBef>
            </a:pPr>
            <a:endParaRPr lang="fr-CH" sz="2400" dirty="0"/>
          </a:p>
        </p:txBody>
      </p:sp>
      <p:pic>
        <p:nvPicPr>
          <p:cNvPr id="15" name="Picture 2">
            <a:extLst>
              <a:ext uri="{FF2B5EF4-FFF2-40B4-BE49-F238E27FC236}">
                <a16:creationId xmlns:a16="http://schemas.microsoft.com/office/drawing/2014/main" id="{6090C1CD-B983-49DF-BA3F-2060451326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7788" y="6357058"/>
            <a:ext cx="1480943" cy="45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84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9" y="1085848"/>
            <a:ext cx="9918269" cy="5725449"/>
            <a:chOff x="-839" y="1085848"/>
            <a:chExt cx="9918269" cy="5725449"/>
          </a:xfrm>
        </p:grpSpPr>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129" y="6476829"/>
              <a:ext cx="1415602" cy="33446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39" y="1085848"/>
              <a:ext cx="9918269" cy="1691722"/>
              <a:chOff x="-839" y="1085848"/>
              <a:chExt cx="9918269" cy="1691722"/>
            </a:xfrm>
          </p:grpSpPr>
          <p:sp>
            <p:nvSpPr>
              <p:cNvPr id="31" name="Rectangle 30"/>
              <p:cNvSpPr/>
              <p:nvPr/>
            </p:nvSpPr>
            <p:spPr>
              <a:xfrm flipV="1">
                <a:off x="1948732" y="1393488"/>
                <a:ext cx="7968698" cy="11073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5"/>
              <p:cNvSpPr txBox="1">
                <a:spLocks/>
              </p:cNvSpPr>
              <p:nvPr/>
            </p:nvSpPr>
            <p:spPr>
              <a:xfrm>
                <a:off x="461533" y="1310596"/>
                <a:ext cx="1789563" cy="37490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A11843"/>
                    </a:solidFill>
                    <a:latin typeface="Arial Black" panose="020B0A04020102020204" pitchFamily="34" charset="0"/>
                    <a:cs typeface="Arial" panose="020B0604020202020204" pitchFamily="34" charset="0"/>
                  </a:rPr>
                  <a:t>STATISTICS</a:t>
                </a:r>
              </a:p>
            </p:txBody>
          </p:sp>
          <p:sp>
            <p:nvSpPr>
              <p:cNvPr id="33" name="Rectangle 32"/>
              <p:cNvSpPr/>
              <p:nvPr/>
            </p:nvSpPr>
            <p:spPr>
              <a:xfrm flipV="1">
                <a:off x="-839" y="1393491"/>
                <a:ext cx="467543" cy="110727"/>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20986" y="1393490"/>
                <a:ext cx="45719" cy="1384080"/>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658" y="1085848"/>
                <a:ext cx="374200" cy="339290"/>
              </a:xfrm>
              <a:prstGeom prst="rect">
                <a:avLst/>
              </a:prstGeom>
            </p:spPr>
          </p:pic>
        </p:grpSp>
      </p:grpSp>
      <p:sp>
        <p:nvSpPr>
          <p:cNvPr id="8" name="Content Placeholder 9"/>
          <p:cNvSpPr txBox="1">
            <a:spLocks/>
          </p:cNvSpPr>
          <p:nvPr/>
        </p:nvSpPr>
        <p:spPr>
          <a:xfrm>
            <a:off x="400180" y="1674829"/>
            <a:ext cx="2623084" cy="4605749"/>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1" indent="0">
              <a:lnSpc>
                <a:spcPct val="120000"/>
              </a:lnSpc>
              <a:spcBef>
                <a:spcPts val="1000"/>
              </a:spcBef>
              <a:buClr>
                <a:srgbClr val="A11843"/>
              </a:buClr>
              <a:buNone/>
            </a:pPr>
            <a:r>
              <a:rPr lang="en-US" sz="1800" b="1" dirty="0">
                <a:latin typeface="Arial" panose="020B0604020202020204" pitchFamily="34" charset="0"/>
                <a:cs typeface="Arial" panose="020B0604020202020204" pitchFamily="34" charset="0"/>
              </a:rPr>
              <a:t>Text and figures to understand:</a:t>
            </a:r>
          </a:p>
          <a:p>
            <a:pPr marL="517525" lvl="2">
              <a:lnSpc>
                <a:spcPct val="120000"/>
              </a:lnSpc>
              <a:spcBef>
                <a:spcPts val="1000"/>
              </a:spcBef>
              <a:buClr>
                <a:srgbClr val="A11843"/>
              </a:buClr>
              <a:buFont typeface="+mj-lt"/>
              <a:buAutoNum type="alphaLcParenR"/>
            </a:pPr>
            <a:r>
              <a:rPr lang="en-US" sz="1600" b="1" dirty="0">
                <a:latin typeface="Arial" panose="020B0604020202020204" pitchFamily="34" charset="0"/>
                <a:cs typeface="Arial" panose="020B0604020202020204" pitchFamily="34" charset="0"/>
              </a:rPr>
              <a:t>Conceptual links </a:t>
            </a:r>
            <a:r>
              <a:rPr lang="en-US" sz="1600" dirty="0">
                <a:latin typeface="Arial" panose="020B0604020202020204" pitchFamily="34" charset="0"/>
                <a:cs typeface="Arial" panose="020B0604020202020204" pitchFamily="34" charset="0"/>
              </a:rPr>
              <a:t>of flows of resources, products, wastes, waste products and releases to the environment</a:t>
            </a:r>
          </a:p>
          <a:p>
            <a:pPr marL="517525" lvl="2">
              <a:lnSpc>
                <a:spcPct val="120000"/>
              </a:lnSpc>
              <a:spcBef>
                <a:spcPts val="1000"/>
              </a:spcBef>
              <a:buClr>
                <a:srgbClr val="A11843"/>
              </a:buClr>
              <a:buFont typeface="+mj-lt"/>
              <a:buAutoNum type="alphaLcParenR"/>
            </a:pPr>
            <a:r>
              <a:rPr lang="en-US" sz="1600" b="1" dirty="0">
                <a:latin typeface="Arial" panose="020B0604020202020204" pitchFamily="34" charset="0"/>
                <a:cs typeface="Arial" panose="020B0604020202020204" pitchFamily="34" charset="0"/>
              </a:rPr>
              <a:t>Key terms and definitions  </a:t>
            </a:r>
            <a:r>
              <a:rPr lang="en-US" sz="1600" dirty="0">
                <a:latin typeface="Arial" panose="020B0604020202020204" pitchFamily="34" charset="0"/>
                <a:cs typeface="Arial" panose="020B0604020202020204" pitchFamily="34" charset="0"/>
              </a:rPr>
              <a:t>and their relation with each other</a:t>
            </a:r>
            <a:endParaRPr lang="en-US" dirty="0">
              <a:latin typeface="Arial" panose="020B0604020202020204" pitchFamily="34" charset="0"/>
              <a:cs typeface="Arial" panose="020B0604020202020204" pitchFamily="34" charset="0"/>
            </a:endParaRPr>
          </a:p>
          <a:p>
            <a:pPr marL="514350" indent="-346075">
              <a:buClr>
                <a:srgbClr val="A11843"/>
              </a:buClr>
              <a:buFont typeface="Wingdings" panose="05000000000000000000" pitchFamily="2" charset="2"/>
              <a:buChar char="§"/>
            </a:pPr>
            <a:endParaRPr lang="en-US" sz="2000" dirty="0">
              <a:solidFill>
                <a:srgbClr val="A11843"/>
              </a:solidFill>
              <a:latin typeface="Arial" panose="020B0604020202020204" pitchFamily="34" charset="0"/>
              <a:cs typeface="Arial" panose="020B0604020202020204" pitchFamily="34" charset="0"/>
            </a:endParaRPr>
          </a:p>
          <a:p>
            <a:pPr marL="971550" lvl="1" indent="-346075">
              <a:buClr>
                <a:srgbClr val="A11843"/>
              </a:buClr>
              <a:buFont typeface="Wingdings" panose="05000000000000000000" pitchFamily="2" charset="2"/>
              <a:buChar char="§"/>
            </a:pPr>
            <a:endParaRPr lang="en-US" sz="2000" dirty="0">
              <a:solidFill>
                <a:srgbClr val="A11843"/>
              </a:solidFill>
              <a:latin typeface="Arial" panose="020B0604020202020204" pitchFamily="34" charset="0"/>
              <a:cs typeface="Arial" panose="020B0604020202020204" pitchFamily="34" charset="0"/>
            </a:endParaRPr>
          </a:p>
        </p:txBody>
      </p:sp>
      <p:sp>
        <p:nvSpPr>
          <p:cNvPr id="18" name="Title 4"/>
          <p:cNvSpPr txBox="1">
            <a:spLocks/>
          </p:cNvSpPr>
          <p:nvPr/>
        </p:nvSpPr>
        <p:spPr>
          <a:xfrm>
            <a:off x="461542" y="35245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b="1" spc="50" dirty="0">
                <a:latin typeface="Arial Black" panose="020B0A04020102020204" pitchFamily="34" charset="0"/>
                <a:cs typeface="Arial" panose="020B0604020202020204" pitchFamily="34" charset="0"/>
              </a:rPr>
              <a:t>Key messages of the report</a:t>
            </a:r>
          </a:p>
          <a:p>
            <a:pPr algn="r">
              <a:spcBef>
                <a:spcPts val="0"/>
              </a:spcBef>
            </a:pPr>
            <a:r>
              <a:rPr lang="en-US" sz="1700" spc="50" dirty="0">
                <a:solidFill>
                  <a:srgbClr val="A11843"/>
                </a:solidFill>
                <a:latin typeface="Arial" panose="020B0604020202020204" pitchFamily="34" charset="0"/>
                <a:cs typeface="Arial" panose="020B0604020202020204" pitchFamily="34" charset="0"/>
              </a:rPr>
              <a:t>A conceptual framework</a:t>
            </a:r>
          </a:p>
        </p:txBody>
      </p:sp>
      <p:sp>
        <p:nvSpPr>
          <p:cNvPr id="26" name="Slide Number Placeholder 25"/>
          <p:cNvSpPr>
            <a:spLocks noGrp="1"/>
          </p:cNvSpPr>
          <p:nvPr>
            <p:ph type="sldNum" sz="quarter" idx="12"/>
          </p:nvPr>
        </p:nvSpPr>
        <p:spPr>
          <a:xfrm>
            <a:off x="7036520" y="6365172"/>
            <a:ext cx="2228850" cy="365125"/>
          </a:xfrm>
        </p:spPr>
        <p:txBody>
          <a:bodyPr/>
          <a:lstStyle/>
          <a:p>
            <a:fld id="{FEB09506-28EA-4C19-A061-02E7C9DE017B}" type="slidenum">
              <a:rPr lang="en-US" smtClean="0"/>
              <a:t>9</a:t>
            </a:fld>
            <a:endParaRPr lang="en-US"/>
          </a:p>
        </p:txBody>
      </p:sp>
      <p:sp>
        <p:nvSpPr>
          <p:cNvPr id="16" name="Content Placeholder 2"/>
          <p:cNvSpPr txBox="1">
            <a:spLocks/>
          </p:cNvSpPr>
          <p:nvPr/>
        </p:nvSpPr>
        <p:spPr>
          <a:xfrm>
            <a:off x="2159658" y="1598295"/>
            <a:ext cx="8280920" cy="5390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CH" sz="2400" dirty="0"/>
          </a:p>
          <a:p>
            <a:pPr>
              <a:spcBef>
                <a:spcPts val="600"/>
              </a:spcBef>
            </a:pPr>
            <a:endParaRPr lang="fr-CH" sz="2400" dirty="0"/>
          </a:p>
        </p:txBody>
      </p:sp>
      <p:pic>
        <p:nvPicPr>
          <p:cNvPr id="15" name="Picture 2">
            <a:extLst>
              <a:ext uri="{FF2B5EF4-FFF2-40B4-BE49-F238E27FC236}">
                <a16:creationId xmlns:a16="http://schemas.microsoft.com/office/drawing/2014/main" id="{6090C1CD-B983-49DF-BA3F-2060451326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7788" y="6357058"/>
            <a:ext cx="1480943" cy="45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391AC0CF-D05B-4E73-9B65-7CFB4879F7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9662" y="1585378"/>
            <a:ext cx="7396095" cy="4872905"/>
          </a:xfrm>
          <a:prstGeom prst="rect">
            <a:avLst/>
          </a:prstGeom>
          <a:noFill/>
          <a:ln>
            <a:noFill/>
          </a:ln>
        </p:spPr>
      </p:pic>
    </p:spTree>
    <p:extLst>
      <p:ext uri="{BB962C8B-B14F-4D97-AF65-F5344CB8AC3E}">
        <p14:creationId xmlns:p14="http://schemas.microsoft.com/office/powerpoint/2010/main" val="37398788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BE6BC67-845E-C34C-845F-259C09A45121}">
  <we:reference id="wa104178141" version="3.10.0.52" store="en-US" storeType="OMEX"/>
  <we:alternateReferences>
    <we:reference id="WA104178141" version="3.10.0.52"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A3280EE-102B-574C-BA10-02215865464F}">
  <we:reference id="wa104381155" version="1.1.0.0" store="en-US" storeType="OMEX"/>
  <we:alternateReferences>
    <we:reference id="WA104381155" version="1.1.0.0" store="WA10438115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3481</TotalTime>
  <Words>2250</Words>
  <Application>Microsoft Office PowerPoint</Application>
  <PresentationFormat>A4 Paper (210x297 mm)</PresentationFormat>
  <Paragraphs>285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Nicholas Bonvoisin</cp:lastModifiedBy>
  <cp:revision>336</cp:revision>
  <cp:lastPrinted>2019-07-23T08:08:34Z</cp:lastPrinted>
  <dcterms:created xsi:type="dcterms:W3CDTF">2016-07-29T13:01:46Z</dcterms:created>
  <dcterms:modified xsi:type="dcterms:W3CDTF">2019-11-11T08:21:34Z</dcterms:modified>
</cp:coreProperties>
</file>