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sldIdLst>
    <p:sldId id="258" r:id="rId2"/>
    <p:sldId id="318" r:id="rId3"/>
    <p:sldId id="291" r:id="rId4"/>
    <p:sldId id="320" r:id="rId5"/>
    <p:sldId id="261" r:id="rId6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E"/>
    <a:srgbClr val="E7E8E3"/>
    <a:srgbClr val="5B9BD5"/>
    <a:srgbClr val="00A2E8"/>
    <a:srgbClr val="318DDE"/>
    <a:srgbClr val="20B34D"/>
    <a:srgbClr val="FF0080"/>
    <a:srgbClr val="F0F2F1"/>
    <a:srgbClr val="F2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440" y="102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DA3F7-9235-462C-9550-4C9EC4A08001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4B917-99ED-4CAD-91D1-A0607B3D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6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989D0-A388-4CA5-ACA7-D8BDB25ED4DD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FCCF-E521-46B5-97B1-470F51DCA443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6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693F-5D0C-400D-A631-BCC775391541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BC3F-15FF-432A-BFD7-BC3040633B2F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801C-37E1-422E-98C4-B0EC68DD977B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6A2D-EEC5-4E82-96F6-88577EBF6AA0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DB28-508A-47AF-B36B-8BB13C105418}" type="datetime1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2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9BE04-8188-4B74-BE1A-CB6705AA0723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1313-2524-4D62-9E6C-2E96C331CA7B}" type="datetime1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4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9A26-9806-4D36-A2C1-489A414237C2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7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D7B0-74E3-45C5-A9B6-1AC504C19947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58E-072A-434B-BEE0-A76EDDE16182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B241-C8F6-48FE-A1FE-8F5E83F7C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microsoft.com/office/2007/relationships/hdphoto" Target="../media/hdphoto1.wdp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1855" y="-233520"/>
            <a:ext cx="4650487" cy="7091520"/>
            <a:chOff x="0" y="0"/>
            <a:chExt cx="4516568" cy="6858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65596"/>
              <a:ext cx="4494265" cy="458505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flipV="1">
              <a:off x="0" y="1466491"/>
              <a:ext cx="4494266" cy="133298"/>
            </a:xfrm>
            <a:prstGeom prst="rect">
              <a:avLst/>
            </a:prstGeom>
            <a:solidFill>
              <a:srgbClr val="E7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2859" y="0"/>
              <a:ext cx="103709" cy="6858000"/>
            </a:xfrm>
            <a:prstGeom prst="rect">
              <a:avLst/>
            </a:prstGeom>
            <a:solidFill>
              <a:srgbClr val="E7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3"/>
          <a:stretch/>
        </p:blipFill>
        <p:spPr>
          <a:xfrm>
            <a:off x="1062920" y="6054971"/>
            <a:ext cx="1998616" cy="761082"/>
          </a:xfrm>
          <a:prstGeom prst="rect">
            <a:avLst/>
          </a:prstGeom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4746899" y="1862596"/>
            <a:ext cx="5318616" cy="902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200" b="1" dirty="0">
                <a:latin typeface="Arial Black" panose="020B0A04020102020204" pitchFamily="34" charset="0"/>
              </a:rPr>
              <a:t>Sustainable development in the region </a:t>
            </a:r>
          </a:p>
          <a:p>
            <a:pPr algn="l"/>
            <a:endParaRPr lang="en-US" sz="11200" b="1" dirty="0">
              <a:latin typeface="Arial Black" panose="020B0A04020102020204" pitchFamily="34" charset="0"/>
            </a:endParaRPr>
          </a:p>
          <a:p>
            <a:pPr algn="l"/>
            <a:r>
              <a:rPr lang="en-US" sz="11200" b="1" spc="50" dirty="0">
                <a:solidFill>
                  <a:srgbClr val="3E8ED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Where we stand.</a:t>
            </a:r>
          </a:p>
          <a:p>
            <a:pPr algn="l">
              <a:spcBef>
                <a:spcPts val="300"/>
              </a:spcBef>
            </a:pPr>
            <a:endParaRPr lang="en-US" sz="112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endParaRPr lang="en-US" sz="9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endParaRPr lang="en-US" sz="9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endParaRPr lang="en-US" sz="9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endParaRPr lang="en-US" sz="64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38A12-C6F6-47F1-B95A-81965F8D4BDA}"/>
              </a:ext>
            </a:extLst>
          </p:cNvPr>
          <p:cNvSpPr txBox="1"/>
          <p:nvPr/>
        </p:nvSpPr>
        <p:spPr>
          <a:xfrm>
            <a:off x="5018328" y="5681459"/>
            <a:ext cx="42029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Monika Linn</a:t>
            </a:r>
          </a:p>
          <a:p>
            <a:pPr algn="ctr"/>
            <a:r>
              <a:rPr lang="en-US" sz="1400" b="1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Adviser and Chief</a:t>
            </a:r>
            <a:endParaRPr lang="en-GB" sz="1400" b="1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and Gender Unit</a:t>
            </a:r>
          </a:p>
          <a:p>
            <a:pPr algn="ctr"/>
            <a:endParaRPr lang="en-GB" sz="1400" b="1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A5FAE-87E3-41E0-A77A-ECE310C142AC}"/>
              </a:ext>
            </a:extLst>
          </p:cNvPr>
          <p:cNvSpPr txBox="1"/>
          <p:nvPr/>
        </p:nvSpPr>
        <p:spPr>
          <a:xfrm>
            <a:off x="237000" y="209231"/>
            <a:ext cx="3835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Twenty-fifth session of the Committee on Environmental Policy</a:t>
            </a:r>
          </a:p>
          <a:p>
            <a:pPr algn="ctr"/>
            <a:endParaRPr lang="en-US" sz="900" b="1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3E8E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November 2019</a:t>
            </a:r>
            <a:endParaRPr lang="en-GB" sz="1400" b="1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7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530E2DB-7741-4E0B-924F-FDA4973D7209}"/>
              </a:ext>
            </a:extLst>
          </p:cNvPr>
          <p:cNvSpPr/>
          <p:nvPr/>
        </p:nvSpPr>
        <p:spPr>
          <a:xfrm>
            <a:off x="923779" y="1695062"/>
            <a:ext cx="7604178" cy="926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F4B4F7-E0A8-434B-A649-8A184122895C}"/>
              </a:ext>
            </a:extLst>
          </p:cNvPr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4"/>
          <a:stretch/>
        </p:blipFill>
        <p:spPr bwMode="auto">
          <a:xfrm>
            <a:off x="4526128" y="1"/>
            <a:ext cx="5379872" cy="13511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375DCC2-1E1F-4674-B1E6-3F85211C9A0A}"/>
              </a:ext>
            </a:extLst>
          </p:cNvPr>
          <p:cNvSpPr txBox="1">
            <a:spLocks/>
          </p:cNvSpPr>
          <p:nvPr/>
        </p:nvSpPr>
        <p:spPr>
          <a:xfrm>
            <a:off x="496748" y="1612698"/>
            <a:ext cx="9029366" cy="506938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7909" indent="-281186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A459C4D-0484-4C22-94E2-58519378A538}"/>
              </a:ext>
            </a:extLst>
          </p:cNvPr>
          <p:cNvSpPr txBox="1">
            <a:spLocks/>
          </p:cNvSpPr>
          <p:nvPr/>
        </p:nvSpPr>
        <p:spPr>
          <a:xfrm>
            <a:off x="2778691" y="407524"/>
            <a:ext cx="5179596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Regional Forum 2020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C78E57-49C0-4CAF-B4C2-919B8FEFE043}"/>
              </a:ext>
            </a:extLst>
          </p:cNvPr>
          <p:cNvGrpSpPr/>
          <p:nvPr/>
        </p:nvGrpSpPr>
        <p:grpSpPr>
          <a:xfrm>
            <a:off x="0" y="1148179"/>
            <a:ext cx="9906000" cy="1634209"/>
            <a:chOff x="2704" y="1196276"/>
            <a:chExt cx="10177669" cy="15343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589690-9DB2-4CF2-BB82-76290EA2C5E2}"/>
                </a:ext>
              </a:extLst>
            </p:cNvPr>
            <p:cNvSpPr/>
            <p:nvPr/>
          </p:nvSpPr>
          <p:spPr>
            <a:xfrm flipV="1">
              <a:off x="2068817" y="1333210"/>
              <a:ext cx="8111556" cy="10865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F237F5-FF4E-477A-9B20-0C185B615258}"/>
                </a:ext>
              </a:extLst>
            </p:cNvPr>
            <p:cNvSpPr/>
            <p:nvPr/>
          </p:nvSpPr>
          <p:spPr>
            <a:xfrm flipV="1">
              <a:off x="2704" y="1333211"/>
              <a:ext cx="476929" cy="12066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5D1650-26CA-49E7-A177-26E05BE43BF0}"/>
                </a:ext>
              </a:extLst>
            </p:cNvPr>
            <p:cNvSpPr/>
            <p:nvPr/>
          </p:nvSpPr>
          <p:spPr>
            <a:xfrm flipV="1">
              <a:off x="432653" y="1341119"/>
              <a:ext cx="4697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C6DC66-D8C2-4CB8-8B55-4AE4EB48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057" y="1196276"/>
              <a:ext cx="1334561" cy="40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72E73-86D3-484B-89E0-63EAE60C6B12}"/>
              </a:ext>
            </a:extLst>
          </p:cNvPr>
          <p:cNvSpPr/>
          <p:nvPr/>
        </p:nvSpPr>
        <p:spPr>
          <a:xfrm>
            <a:off x="588522" y="1653675"/>
            <a:ext cx="831890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“</a:t>
            </a:r>
            <a:r>
              <a:rPr lang="en-US" sz="2000" b="1" dirty="0"/>
              <a:t>Transformative pathways to realize the </a:t>
            </a:r>
            <a:r>
              <a:rPr lang="en-US" sz="2000" b="1" dirty="0">
                <a:solidFill>
                  <a:srgbClr val="3E8EDE"/>
                </a:solidFill>
              </a:rPr>
              <a:t>decade of action and delivery </a:t>
            </a:r>
          </a:p>
          <a:p>
            <a:pPr algn="ctr"/>
            <a:r>
              <a:rPr lang="en-US" sz="2000" b="1" dirty="0"/>
              <a:t>for sustainable development”</a:t>
            </a:r>
            <a:endParaRPr lang="en-GB" sz="2000" b="1" dirty="0"/>
          </a:p>
          <a:p>
            <a:r>
              <a:rPr lang="fr-CH" dirty="0">
                <a:solidFill>
                  <a:srgbClr val="00A2E8"/>
                </a:solidFill>
              </a:rPr>
              <a:t>        	       </a:t>
            </a:r>
            <a:r>
              <a:rPr lang="fr-CH" b="1" dirty="0">
                <a:solidFill>
                  <a:srgbClr val="318DDE"/>
                </a:solidFill>
              </a:rPr>
              <a:t>19-20 March 2020            </a:t>
            </a:r>
            <a:r>
              <a:rPr lang="it-IT" b="1" dirty="0">
                <a:solidFill>
                  <a:srgbClr val="318DDE"/>
                </a:solidFill>
              </a:rPr>
              <a:t>International Conference Center Geneva (CICG)</a:t>
            </a:r>
            <a:endParaRPr lang="en-GB" b="1" dirty="0">
              <a:solidFill>
                <a:srgbClr val="318DDE"/>
              </a:solidFill>
            </a:endParaRPr>
          </a:p>
        </p:txBody>
      </p:sp>
      <p:pic>
        <p:nvPicPr>
          <p:cNvPr id="30" name="Picture 2" descr="calendar">
            <a:extLst>
              <a:ext uri="{FF2B5EF4-FFF2-40B4-BE49-F238E27FC236}">
                <a16:creationId xmlns:a16="http://schemas.microsoft.com/office/drawing/2014/main" id="{E15D3866-0A94-405D-82FD-BD13173C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24" y="2287332"/>
            <a:ext cx="285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location">
            <a:extLst>
              <a:ext uri="{FF2B5EF4-FFF2-40B4-BE49-F238E27FC236}">
                <a16:creationId xmlns:a16="http://schemas.microsoft.com/office/drawing/2014/main" id="{17D79502-8792-47BC-8DEA-6DAE6D82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82" y="2310634"/>
            <a:ext cx="218072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A1625B-BD6D-4A0B-8F1C-886FB88C6512}"/>
              </a:ext>
            </a:extLst>
          </p:cNvPr>
          <p:cNvSpPr/>
          <p:nvPr/>
        </p:nvSpPr>
        <p:spPr>
          <a:xfrm>
            <a:off x="923779" y="2667853"/>
            <a:ext cx="2154385" cy="1823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CE5302-24F4-475C-BED3-FAF40D77E5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931" t="17757" r="13873" b="23247"/>
          <a:stretch/>
        </p:blipFill>
        <p:spPr>
          <a:xfrm>
            <a:off x="1108532" y="2709318"/>
            <a:ext cx="1660908" cy="109378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FF2CBBB-3321-44BB-9AAF-70FD236017C3}"/>
              </a:ext>
            </a:extLst>
          </p:cNvPr>
          <p:cNvSpPr/>
          <p:nvPr/>
        </p:nvSpPr>
        <p:spPr>
          <a:xfrm>
            <a:off x="3670784" y="2681718"/>
            <a:ext cx="2154385" cy="1823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4BFD81-5C98-4771-B993-B5F163CD8311}"/>
              </a:ext>
            </a:extLst>
          </p:cNvPr>
          <p:cNvSpPr/>
          <p:nvPr/>
        </p:nvSpPr>
        <p:spPr>
          <a:xfrm>
            <a:off x="6372977" y="2693742"/>
            <a:ext cx="2154385" cy="1823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DA30E0-1E18-4047-8F75-4220EA8F2B2F}"/>
              </a:ext>
            </a:extLst>
          </p:cNvPr>
          <p:cNvSpPr txBox="1"/>
          <p:nvPr/>
        </p:nvSpPr>
        <p:spPr>
          <a:xfrm>
            <a:off x="923779" y="3753578"/>
            <a:ext cx="2154385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>
                <a:solidFill>
                  <a:srgbClr val="3E8EDE"/>
                </a:solidFill>
              </a:rPr>
              <a:t>Multi-stakeholder </a:t>
            </a:r>
            <a:r>
              <a:rPr lang="en-US" sz="1463" dirty="0"/>
              <a:t>conference for practical peer-learning on SDGs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C098A40-227F-4911-845A-F2D851B4A507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1" r="26488" b="35042"/>
          <a:stretch/>
        </p:blipFill>
        <p:spPr bwMode="auto">
          <a:xfrm>
            <a:off x="6641674" y="2717244"/>
            <a:ext cx="1600893" cy="1091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2CC8786-EBD8-44A1-AE08-3290EF54B5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3" y="2709134"/>
            <a:ext cx="1641222" cy="10941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654496A-0F92-4A3A-AAAA-05AF604719C7}"/>
              </a:ext>
            </a:extLst>
          </p:cNvPr>
          <p:cNvSpPr txBox="1"/>
          <p:nvPr/>
        </p:nvSpPr>
        <p:spPr>
          <a:xfrm>
            <a:off x="6422332" y="3794541"/>
            <a:ext cx="2137580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dirty="0"/>
              <a:t>2019: More than </a:t>
            </a:r>
            <a:r>
              <a:rPr lang="en-US" sz="1463" b="1" dirty="0">
                <a:solidFill>
                  <a:srgbClr val="3E8EDE"/>
                </a:solidFill>
              </a:rPr>
              <a:t>800 participants, more than 50 countries </a:t>
            </a:r>
            <a:r>
              <a:rPr lang="en-US" sz="1463" dirty="0"/>
              <a:t>represented</a:t>
            </a:r>
            <a:endParaRPr lang="en-US" sz="1463" b="1" dirty="0">
              <a:solidFill>
                <a:srgbClr val="3E8ED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EA8731-49B1-4C46-9AC9-F62D2C6451A0}"/>
              </a:ext>
            </a:extLst>
          </p:cNvPr>
          <p:cNvSpPr/>
          <p:nvPr/>
        </p:nvSpPr>
        <p:spPr>
          <a:xfrm>
            <a:off x="917817" y="4930266"/>
            <a:ext cx="2154385" cy="1467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4144550-F2CA-4DD1-917B-49C0F94B28EE}"/>
              </a:ext>
            </a:extLst>
          </p:cNvPr>
          <p:cNvSpPr/>
          <p:nvPr/>
        </p:nvSpPr>
        <p:spPr>
          <a:xfrm>
            <a:off x="3546783" y="4943033"/>
            <a:ext cx="2154385" cy="1467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4EF3-5BAC-444B-B665-22CD954678CF}"/>
              </a:ext>
            </a:extLst>
          </p:cNvPr>
          <p:cNvSpPr/>
          <p:nvPr/>
        </p:nvSpPr>
        <p:spPr>
          <a:xfrm>
            <a:off x="6373572" y="4943032"/>
            <a:ext cx="2154385" cy="1467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/>
          </a:p>
        </p:txBody>
      </p:sp>
      <p:pic>
        <p:nvPicPr>
          <p:cNvPr id="42" name="Graphic 41" descr="Network">
            <a:extLst>
              <a:ext uri="{FF2B5EF4-FFF2-40B4-BE49-F238E27FC236}">
                <a16:creationId xmlns:a16="http://schemas.microsoft.com/office/drawing/2014/main" id="{2815454D-BB0C-4807-B81E-09F9068E1B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7511" y="4864064"/>
            <a:ext cx="742950" cy="74295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CE76876-F229-48B3-819C-2F35AE9D295E}"/>
              </a:ext>
            </a:extLst>
          </p:cNvPr>
          <p:cNvSpPr txBox="1"/>
          <p:nvPr/>
        </p:nvSpPr>
        <p:spPr>
          <a:xfrm>
            <a:off x="995078" y="5478128"/>
            <a:ext cx="1909453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>
                <a:solidFill>
                  <a:srgbClr val="3E8EDE"/>
                </a:solidFill>
              </a:rPr>
              <a:t>Working with partners</a:t>
            </a:r>
          </a:p>
          <a:p>
            <a:pPr algn="ctr"/>
            <a:r>
              <a:rPr lang="en-US" sz="1463" dirty="0"/>
              <a:t>across the UN-system and beyond</a:t>
            </a:r>
          </a:p>
        </p:txBody>
      </p:sp>
      <p:pic>
        <p:nvPicPr>
          <p:cNvPr id="44" name="Graphic 43" descr="Chat">
            <a:extLst>
              <a:ext uri="{FF2B5EF4-FFF2-40B4-BE49-F238E27FC236}">
                <a16:creationId xmlns:a16="http://schemas.microsoft.com/office/drawing/2014/main" id="{169C96E6-1796-45ED-9568-FEF5DC637C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91002" y="4903799"/>
            <a:ext cx="742950" cy="74295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FC8C8-FDE5-4F48-B10A-BF138C6AA194}"/>
              </a:ext>
            </a:extLst>
          </p:cNvPr>
          <p:cNvSpPr txBox="1"/>
          <p:nvPr/>
        </p:nvSpPr>
        <p:spPr>
          <a:xfrm>
            <a:off x="3503466" y="5543285"/>
            <a:ext cx="224101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>
                <a:solidFill>
                  <a:srgbClr val="318DDE"/>
                </a:solidFill>
              </a:rPr>
              <a:t>Exchange of concrete solutions </a:t>
            </a:r>
            <a:r>
              <a:rPr lang="en-US" sz="1463" dirty="0"/>
              <a:t>on SDG implementation</a:t>
            </a:r>
          </a:p>
        </p:txBody>
      </p:sp>
      <p:pic>
        <p:nvPicPr>
          <p:cNvPr id="46" name="Graphic 45" descr="Gears">
            <a:extLst>
              <a:ext uri="{FF2B5EF4-FFF2-40B4-BE49-F238E27FC236}">
                <a16:creationId xmlns:a16="http://schemas.microsoft.com/office/drawing/2014/main" id="{8C6628A6-D32A-47EB-AD16-476AD5DE0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70645" y="4905671"/>
            <a:ext cx="742950" cy="74295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AB24D0B-0A53-4006-A5DD-AED5C9C9EFF5}"/>
              </a:ext>
            </a:extLst>
          </p:cNvPr>
          <p:cNvSpPr txBox="1"/>
          <p:nvPr/>
        </p:nvSpPr>
        <p:spPr>
          <a:xfrm>
            <a:off x="6370613" y="5654724"/>
            <a:ext cx="2241017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b="1" dirty="0">
                <a:solidFill>
                  <a:srgbClr val="318DDE"/>
                </a:solidFill>
              </a:rPr>
              <a:t>SDG progress report, peer-learning</a:t>
            </a:r>
            <a:r>
              <a:rPr lang="en-US" sz="1463" dirty="0"/>
              <a:t>, side events, </a:t>
            </a:r>
          </a:p>
          <a:p>
            <a:pPr algn="ctr"/>
            <a:r>
              <a:rPr lang="en-US" sz="1463" dirty="0"/>
              <a:t>pre-meetings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55E1890-3400-48EE-95C3-F7E3AC34B2E0}"/>
              </a:ext>
            </a:extLst>
          </p:cNvPr>
          <p:cNvSpPr txBox="1"/>
          <p:nvPr/>
        </p:nvSpPr>
        <p:spPr>
          <a:xfrm>
            <a:off x="3724489" y="3779380"/>
            <a:ext cx="2002758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3" dirty="0"/>
              <a:t>Region’s official input to </a:t>
            </a:r>
            <a:r>
              <a:rPr lang="en-US" sz="1463" b="1" dirty="0">
                <a:solidFill>
                  <a:srgbClr val="3E8EDE"/>
                </a:solidFill>
              </a:rPr>
              <a:t>High-level Political Forum</a:t>
            </a:r>
          </a:p>
          <a:p>
            <a:endParaRPr lang="en-US" sz="1463" dirty="0"/>
          </a:p>
        </p:txBody>
      </p:sp>
    </p:spTree>
    <p:extLst>
      <p:ext uri="{BB962C8B-B14F-4D97-AF65-F5344CB8AC3E}">
        <p14:creationId xmlns:p14="http://schemas.microsoft.com/office/powerpoint/2010/main" val="259495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18F6058C-98A7-4B62-9B6E-78769EF6F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17763" y="3971470"/>
            <a:ext cx="11263362" cy="45719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375DCC2-1E1F-4674-B1E6-3F85211C9A0A}"/>
              </a:ext>
            </a:extLst>
          </p:cNvPr>
          <p:cNvSpPr txBox="1">
            <a:spLocks/>
          </p:cNvSpPr>
          <p:nvPr/>
        </p:nvSpPr>
        <p:spPr>
          <a:xfrm>
            <a:off x="227739" y="1679185"/>
            <a:ext cx="9245883" cy="5069382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7909" indent="-281186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14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7F46493-E638-4F20-A31C-4B9CF7EB6223}"/>
              </a:ext>
            </a:extLst>
          </p:cNvPr>
          <p:cNvSpPr/>
          <p:nvPr/>
        </p:nvSpPr>
        <p:spPr>
          <a:xfrm>
            <a:off x="1133668" y="2024297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58097B8-3B01-4080-B543-7C41496F0EDE}"/>
              </a:ext>
            </a:extLst>
          </p:cNvPr>
          <p:cNvSpPr/>
          <p:nvPr/>
        </p:nvSpPr>
        <p:spPr>
          <a:xfrm>
            <a:off x="249126" y="4936518"/>
            <a:ext cx="1481666" cy="949453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F4B4F7-E0A8-434B-A649-8A184122895C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4"/>
          <a:stretch/>
        </p:blipFill>
        <p:spPr bwMode="auto">
          <a:xfrm>
            <a:off x="4526128" y="1"/>
            <a:ext cx="5379872" cy="1351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C78E57-49C0-4CAF-B4C2-919B8FEFE043}"/>
              </a:ext>
            </a:extLst>
          </p:cNvPr>
          <p:cNvGrpSpPr/>
          <p:nvPr/>
        </p:nvGrpSpPr>
        <p:grpSpPr>
          <a:xfrm>
            <a:off x="0" y="1148179"/>
            <a:ext cx="9906000" cy="1634209"/>
            <a:chOff x="2704" y="1196276"/>
            <a:chExt cx="10177669" cy="15343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589690-9DB2-4CF2-BB82-76290EA2C5E2}"/>
                </a:ext>
              </a:extLst>
            </p:cNvPr>
            <p:cNvSpPr/>
            <p:nvPr/>
          </p:nvSpPr>
          <p:spPr>
            <a:xfrm flipV="1">
              <a:off x="2068817" y="1333210"/>
              <a:ext cx="8111556" cy="10865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F237F5-FF4E-477A-9B20-0C185B615258}"/>
                </a:ext>
              </a:extLst>
            </p:cNvPr>
            <p:cNvSpPr/>
            <p:nvPr/>
          </p:nvSpPr>
          <p:spPr>
            <a:xfrm flipV="1">
              <a:off x="2704" y="1333211"/>
              <a:ext cx="476929" cy="120661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5D1650-26CA-49E7-A177-26E05BE43BF0}"/>
                </a:ext>
              </a:extLst>
            </p:cNvPr>
            <p:cNvSpPr/>
            <p:nvPr/>
          </p:nvSpPr>
          <p:spPr>
            <a:xfrm flipV="1">
              <a:off x="432653" y="1341119"/>
              <a:ext cx="46979" cy="1389522"/>
            </a:xfrm>
            <a:prstGeom prst="rect">
              <a:avLst/>
            </a:prstGeom>
            <a:solidFill>
              <a:srgbClr val="3E8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C6DC66-D8C2-4CB8-8B55-4AE4EB487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057" y="1196276"/>
              <a:ext cx="1334561" cy="405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DBA030-B727-4EF1-A7AB-FE361122ABC2}"/>
              </a:ext>
            </a:extLst>
          </p:cNvPr>
          <p:cNvSpPr/>
          <p:nvPr/>
        </p:nvSpPr>
        <p:spPr>
          <a:xfrm>
            <a:off x="5322291" y="3503958"/>
            <a:ext cx="2053464" cy="78505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4287C-CA4D-4331-B763-6C0536D9DB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0427" r="41837" b="58313"/>
          <a:stretch/>
        </p:blipFill>
        <p:spPr>
          <a:xfrm>
            <a:off x="5765783" y="3572994"/>
            <a:ext cx="1298479" cy="297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1659FE-C2A9-49B9-9607-C6B599FA525A}"/>
              </a:ext>
            </a:extLst>
          </p:cNvPr>
          <p:cNvSpPr txBox="1"/>
          <p:nvPr/>
        </p:nvSpPr>
        <p:spPr>
          <a:xfrm>
            <a:off x="227739" y="5051725"/>
            <a:ext cx="151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Informal consultations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AA5BD-5A8C-4CC7-9C0A-85AF4ABAB5FB}"/>
              </a:ext>
            </a:extLst>
          </p:cNvPr>
          <p:cNvSpPr txBox="1"/>
          <p:nvPr/>
        </p:nvSpPr>
        <p:spPr>
          <a:xfrm>
            <a:off x="1108125" y="2201397"/>
            <a:ext cx="151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Invitations to member States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A6EEFB3-6657-419C-AD36-D26364DF4CE1}"/>
              </a:ext>
            </a:extLst>
          </p:cNvPr>
          <p:cNvSpPr txBox="1">
            <a:spLocks/>
          </p:cNvSpPr>
          <p:nvPr/>
        </p:nvSpPr>
        <p:spPr>
          <a:xfrm>
            <a:off x="356442" y="310252"/>
            <a:ext cx="6998183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82E3CA-0933-44B5-A1AD-B0EE296C1262}"/>
              </a:ext>
            </a:extLst>
          </p:cNvPr>
          <p:cNvSpPr/>
          <p:nvPr/>
        </p:nvSpPr>
        <p:spPr>
          <a:xfrm>
            <a:off x="730178" y="5714995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BA157F-7DBA-400D-9A25-FA67D2B1093F}"/>
              </a:ext>
            </a:extLst>
          </p:cNvPr>
          <p:cNvSpPr txBox="1"/>
          <p:nvPr/>
        </p:nvSpPr>
        <p:spPr>
          <a:xfrm>
            <a:off x="614243" y="5681793"/>
            <a:ext cx="123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November 2019</a:t>
            </a:r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6A653987-BCD2-4C2C-BDD7-386E06FD431C}"/>
              </a:ext>
            </a:extLst>
          </p:cNvPr>
          <p:cNvSpPr/>
          <p:nvPr/>
        </p:nvSpPr>
        <p:spPr>
          <a:xfrm>
            <a:off x="781235" y="4279528"/>
            <a:ext cx="270996" cy="6283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D511F7B3-396C-418B-B965-5F7694A82AA5}"/>
              </a:ext>
            </a:extLst>
          </p:cNvPr>
          <p:cNvSpPr/>
          <p:nvPr/>
        </p:nvSpPr>
        <p:spPr>
          <a:xfrm>
            <a:off x="2601884" y="4273214"/>
            <a:ext cx="270996" cy="6283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E01CEE5E-6D2C-482C-B2D2-FA16126B4F42}"/>
              </a:ext>
            </a:extLst>
          </p:cNvPr>
          <p:cNvSpPr/>
          <p:nvPr/>
        </p:nvSpPr>
        <p:spPr>
          <a:xfrm rot="10800000">
            <a:off x="1709286" y="3044795"/>
            <a:ext cx="270996" cy="665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70AA3A7-5F58-4AE6-840A-521D346687FD}"/>
              </a:ext>
            </a:extLst>
          </p:cNvPr>
          <p:cNvSpPr/>
          <p:nvPr/>
        </p:nvSpPr>
        <p:spPr>
          <a:xfrm>
            <a:off x="2003928" y="4939816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92A47EE-8F9B-41E7-81FC-754101A5A85F}"/>
              </a:ext>
            </a:extLst>
          </p:cNvPr>
          <p:cNvSpPr/>
          <p:nvPr/>
        </p:nvSpPr>
        <p:spPr>
          <a:xfrm>
            <a:off x="2845308" y="2034307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id="{97E93726-1A37-406E-8A51-EB05A9DFA2D4}"/>
              </a:ext>
            </a:extLst>
          </p:cNvPr>
          <p:cNvSpPr/>
          <p:nvPr/>
        </p:nvSpPr>
        <p:spPr>
          <a:xfrm rot="10800000">
            <a:off x="3495554" y="3023562"/>
            <a:ext cx="270996" cy="665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7D309D6-14F3-4002-A8FE-DC2BB8E47DF1}"/>
              </a:ext>
            </a:extLst>
          </p:cNvPr>
          <p:cNvSpPr txBox="1"/>
          <p:nvPr/>
        </p:nvSpPr>
        <p:spPr>
          <a:xfrm>
            <a:off x="2829033" y="2167811"/>
            <a:ext cx="151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Call for SDG challenges and side events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7A9666B-D15F-4EEC-9E3B-3B6803EED930}"/>
              </a:ext>
            </a:extLst>
          </p:cNvPr>
          <p:cNvSpPr/>
          <p:nvPr/>
        </p:nvSpPr>
        <p:spPr>
          <a:xfrm>
            <a:off x="7375755" y="2038497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B1912F2-7C0C-4CFE-93E7-81E8A085B0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84" t="-1" b="54957"/>
          <a:stretch/>
        </p:blipFill>
        <p:spPr>
          <a:xfrm>
            <a:off x="5883378" y="3917046"/>
            <a:ext cx="911207" cy="256877"/>
          </a:xfrm>
          <a:prstGeom prst="rect">
            <a:avLst/>
          </a:prstGeom>
        </p:spPr>
      </p:pic>
      <p:sp>
        <p:nvSpPr>
          <p:cNvPr id="64" name="Arrow: Up 63">
            <a:extLst>
              <a:ext uri="{FF2B5EF4-FFF2-40B4-BE49-F238E27FC236}">
                <a16:creationId xmlns:a16="http://schemas.microsoft.com/office/drawing/2014/main" id="{7D882D80-1381-49F6-B064-1D43B67D7906}"/>
              </a:ext>
            </a:extLst>
          </p:cNvPr>
          <p:cNvSpPr/>
          <p:nvPr/>
        </p:nvSpPr>
        <p:spPr>
          <a:xfrm>
            <a:off x="4385504" y="4272822"/>
            <a:ext cx="270996" cy="6283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row: Up 65">
            <a:extLst>
              <a:ext uri="{FF2B5EF4-FFF2-40B4-BE49-F238E27FC236}">
                <a16:creationId xmlns:a16="http://schemas.microsoft.com/office/drawing/2014/main" id="{7BC177DD-C4F8-420F-B3AB-64580C8A8E78}"/>
              </a:ext>
            </a:extLst>
          </p:cNvPr>
          <p:cNvSpPr/>
          <p:nvPr/>
        </p:nvSpPr>
        <p:spPr>
          <a:xfrm rot="10800000">
            <a:off x="7945455" y="3019627"/>
            <a:ext cx="270996" cy="6652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9AD08F3-DAF8-4B60-B5AA-09E56FB0880E}"/>
              </a:ext>
            </a:extLst>
          </p:cNvPr>
          <p:cNvSpPr/>
          <p:nvPr/>
        </p:nvSpPr>
        <p:spPr>
          <a:xfrm>
            <a:off x="5564423" y="2041148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C9BA6F9-82B6-4B4A-BB62-0EBC6FBD0280}"/>
              </a:ext>
            </a:extLst>
          </p:cNvPr>
          <p:cNvSpPr txBox="1"/>
          <p:nvPr/>
        </p:nvSpPr>
        <p:spPr>
          <a:xfrm>
            <a:off x="5544647" y="2077138"/>
            <a:ext cx="148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Launch of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SDG progress report</a:t>
            </a:r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74A08EB2-A01A-4A38-9527-FA50ABD3B930}"/>
              </a:ext>
            </a:extLst>
          </p:cNvPr>
          <p:cNvSpPr/>
          <p:nvPr/>
        </p:nvSpPr>
        <p:spPr>
          <a:xfrm rot="10800000">
            <a:off x="6338981" y="3010874"/>
            <a:ext cx="270996" cy="481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C9B7680-2AEF-45F9-B566-A222CE9FD5D0}"/>
              </a:ext>
            </a:extLst>
          </p:cNvPr>
          <p:cNvSpPr/>
          <p:nvPr/>
        </p:nvSpPr>
        <p:spPr>
          <a:xfrm>
            <a:off x="5508160" y="4936517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B9855F-397E-4923-8950-8F0BF8075962}"/>
              </a:ext>
            </a:extLst>
          </p:cNvPr>
          <p:cNvSpPr txBox="1"/>
          <p:nvPr/>
        </p:nvSpPr>
        <p:spPr>
          <a:xfrm>
            <a:off x="5471628" y="4986273"/>
            <a:ext cx="148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Pre-meetings (civil society, youth)</a:t>
            </a:r>
          </a:p>
        </p:txBody>
      </p:sp>
      <p:sp>
        <p:nvSpPr>
          <p:cNvPr id="72" name="Arrow: Up 71">
            <a:extLst>
              <a:ext uri="{FF2B5EF4-FFF2-40B4-BE49-F238E27FC236}">
                <a16:creationId xmlns:a16="http://schemas.microsoft.com/office/drawing/2014/main" id="{094E07E4-6715-4887-94D2-EF75A8C42463}"/>
              </a:ext>
            </a:extLst>
          </p:cNvPr>
          <p:cNvSpPr/>
          <p:nvPr/>
        </p:nvSpPr>
        <p:spPr>
          <a:xfrm>
            <a:off x="8959004" y="4243628"/>
            <a:ext cx="270996" cy="6283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Arrow: Up 75">
            <a:extLst>
              <a:ext uri="{FF2B5EF4-FFF2-40B4-BE49-F238E27FC236}">
                <a16:creationId xmlns:a16="http://schemas.microsoft.com/office/drawing/2014/main" id="{D0A3A7B6-EC79-47AC-B816-064CAED811F6}"/>
              </a:ext>
            </a:extLst>
          </p:cNvPr>
          <p:cNvSpPr/>
          <p:nvPr/>
        </p:nvSpPr>
        <p:spPr>
          <a:xfrm>
            <a:off x="5494136" y="4290484"/>
            <a:ext cx="270996" cy="6283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C48AA12-FE23-4E79-8159-EEB1E237BE3A}"/>
              </a:ext>
            </a:extLst>
          </p:cNvPr>
          <p:cNvSpPr/>
          <p:nvPr/>
        </p:nvSpPr>
        <p:spPr>
          <a:xfrm>
            <a:off x="3838968" y="4936517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144A1B-9795-45D5-8166-6A1CE4D6ABBE}"/>
              </a:ext>
            </a:extLst>
          </p:cNvPr>
          <p:cNvSpPr txBox="1"/>
          <p:nvPr/>
        </p:nvSpPr>
        <p:spPr>
          <a:xfrm>
            <a:off x="3838968" y="4995763"/>
            <a:ext cx="151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Finalization of </a:t>
            </a:r>
            <a:r>
              <a:rPr lang="en-US" sz="1600" b="1" dirty="0" err="1">
                <a:solidFill>
                  <a:schemeClr val="accent1"/>
                </a:solidFill>
              </a:rPr>
              <a:t>programme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FE939564-F2C2-4815-B5EC-F5976F9D86D5}"/>
              </a:ext>
            </a:extLst>
          </p:cNvPr>
          <p:cNvSpPr/>
          <p:nvPr/>
        </p:nvSpPr>
        <p:spPr>
          <a:xfrm>
            <a:off x="4368964" y="5613835"/>
            <a:ext cx="988202" cy="628374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CDF6AC-0B7C-43FA-A954-180E04F003A1}"/>
              </a:ext>
            </a:extLst>
          </p:cNvPr>
          <p:cNvSpPr txBox="1"/>
          <p:nvPr/>
        </p:nvSpPr>
        <p:spPr>
          <a:xfrm>
            <a:off x="4240165" y="5638553"/>
            <a:ext cx="133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January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8AE5103-9EE9-467C-B328-BA2773732735}"/>
              </a:ext>
            </a:extLst>
          </p:cNvPr>
          <p:cNvSpPr txBox="1"/>
          <p:nvPr/>
        </p:nvSpPr>
        <p:spPr>
          <a:xfrm>
            <a:off x="2011794" y="4960646"/>
            <a:ext cx="151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Finalization of SDG progress report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6C0A1D4-CF57-407E-B651-72E590E1DD71}"/>
              </a:ext>
            </a:extLst>
          </p:cNvPr>
          <p:cNvSpPr/>
          <p:nvPr/>
        </p:nvSpPr>
        <p:spPr>
          <a:xfrm>
            <a:off x="1617163" y="3745449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AC75C27C-B346-4052-BE2D-14925E9D53C1}"/>
              </a:ext>
            </a:extLst>
          </p:cNvPr>
          <p:cNvSpPr/>
          <p:nvPr/>
        </p:nvSpPr>
        <p:spPr>
          <a:xfrm>
            <a:off x="2486666" y="5749042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F262FB-F7BD-4293-9E23-B7C7CE2AD1E4}"/>
              </a:ext>
            </a:extLst>
          </p:cNvPr>
          <p:cNvSpPr txBox="1"/>
          <p:nvPr/>
        </p:nvSpPr>
        <p:spPr>
          <a:xfrm>
            <a:off x="2390090" y="5698170"/>
            <a:ext cx="120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December 2019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560E8745-0FE5-4229-B089-EC012A1070F0}"/>
              </a:ext>
            </a:extLst>
          </p:cNvPr>
          <p:cNvSpPr/>
          <p:nvPr/>
        </p:nvSpPr>
        <p:spPr>
          <a:xfrm>
            <a:off x="1544677" y="1683858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41A4B35-0844-41A6-B9A2-D3BFAFB63394}"/>
              </a:ext>
            </a:extLst>
          </p:cNvPr>
          <p:cNvSpPr/>
          <p:nvPr/>
        </p:nvSpPr>
        <p:spPr>
          <a:xfrm>
            <a:off x="3324371" y="1689877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AE28F79-61D6-41D5-8CDD-5CEBC37B0012}"/>
              </a:ext>
            </a:extLst>
          </p:cNvPr>
          <p:cNvSpPr/>
          <p:nvPr/>
        </p:nvSpPr>
        <p:spPr>
          <a:xfrm>
            <a:off x="2509761" y="3756842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664AF11-3DD8-40B8-A715-5BCC25C9C0DF}"/>
              </a:ext>
            </a:extLst>
          </p:cNvPr>
          <p:cNvSpPr/>
          <p:nvPr/>
        </p:nvSpPr>
        <p:spPr>
          <a:xfrm>
            <a:off x="3400291" y="3756136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9AA9857C-6C7B-4B19-A472-967F765B733D}"/>
              </a:ext>
            </a:extLst>
          </p:cNvPr>
          <p:cNvSpPr/>
          <p:nvPr/>
        </p:nvSpPr>
        <p:spPr>
          <a:xfrm>
            <a:off x="691376" y="3763813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594D263-031E-4A8B-B305-93E495BE658B}"/>
              </a:ext>
            </a:extLst>
          </p:cNvPr>
          <p:cNvSpPr/>
          <p:nvPr/>
        </p:nvSpPr>
        <p:spPr>
          <a:xfrm>
            <a:off x="4297549" y="3763813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A14905B-B12B-4836-8258-F785291A0CBC}"/>
              </a:ext>
            </a:extLst>
          </p:cNvPr>
          <p:cNvSpPr/>
          <p:nvPr/>
        </p:nvSpPr>
        <p:spPr>
          <a:xfrm>
            <a:off x="7845739" y="3733244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FF59505-8137-4152-8EB8-9C1D1E263FA7}"/>
              </a:ext>
            </a:extLst>
          </p:cNvPr>
          <p:cNvSpPr/>
          <p:nvPr/>
        </p:nvSpPr>
        <p:spPr>
          <a:xfrm>
            <a:off x="8870580" y="3733244"/>
            <a:ext cx="455242" cy="468427"/>
          </a:xfrm>
          <a:prstGeom prst="ellipse">
            <a:avLst/>
          </a:prstGeom>
          <a:solidFill>
            <a:srgbClr val="98A3AD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C730DEC-2F2C-48A7-BDF1-B221AE1D5229}"/>
              </a:ext>
            </a:extLst>
          </p:cNvPr>
          <p:cNvSpPr txBox="1"/>
          <p:nvPr/>
        </p:nvSpPr>
        <p:spPr>
          <a:xfrm>
            <a:off x="1419855" y="1669853"/>
            <a:ext cx="123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December 2019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07978D1-1BCB-4C24-8126-5F59DF95B115}"/>
              </a:ext>
            </a:extLst>
          </p:cNvPr>
          <p:cNvSpPr txBox="1"/>
          <p:nvPr/>
        </p:nvSpPr>
        <p:spPr>
          <a:xfrm>
            <a:off x="3205404" y="1656267"/>
            <a:ext cx="123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January 2020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3DF8418-CDB2-4E06-85FA-D029DBFED657}"/>
              </a:ext>
            </a:extLst>
          </p:cNvPr>
          <p:cNvSpPr/>
          <p:nvPr/>
        </p:nvSpPr>
        <p:spPr>
          <a:xfrm>
            <a:off x="8051080" y="1719028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4CC0BA-7521-438E-9666-2843A4A5A6BC}"/>
              </a:ext>
            </a:extLst>
          </p:cNvPr>
          <p:cNvSpPr txBox="1"/>
          <p:nvPr/>
        </p:nvSpPr>
        <p:spPr>
          <a:xfrm>
            <a:off x="7946768" y="1757736"/>
            <a:ext cx="123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April 2020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2A5946C4-9A26-4FC9-A7CD-59E7905C4624}"/>
              </a:ext>
            </a:extLst>
          </p:cNvPr>
          <p:cNvSpPr/>
          <p:nvPr/>
        </p:nvSpPr>
        <p:spPr>
          <a:xfrm>
            <a:off x="7966706" y="4923795"/>
            <a:ext cx="1481666" cy="949453"/>
          </a:xfrm>
          <a:prstGeom prst="roundRect">
            <a:avLst>
              <a:gd name="adj" fmla="val 10000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42587E1-8661-4DA2-9512-11E2A3E00735}"/>
              </a:ext>
            </a:extLst>
          </p:cNvPr>
          <p:cNvSpPr txBox="1"/>
          <p:nvPr/>
        </p:nvSpPr>
        <p:spPr>
          <a:xfrm>
            <a:off x="7381545" y="2235113"/>
            <a:ext cx="148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Report of the meeting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680890FE-124C-4FF1-80AB-A37628B284C5}"/>
              </a:ext>
            </a:extLst>
          </p:cNvPr>
          <p:cNvSpPr/>
          <p:nvPr/>
        </p:nvSpPr>
        <p:spPr>
          <a:xfrm>
            <a:off x="6551988" y="4161686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C68E841-14F0-4B0A-B722-ACCD5F49AF01}"/>
              </a:ext>
            </a:extLst>
          </p:cNvPr>
          <p:cNvSpPr txBox="1"/>
          <p:nvPr/>
        </p:nvSpPr>
        <p:spPr>
          <a:xfrm>
            <a:off x="6483861" y="4125903"/>
            <a:ext cx="123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19-20 March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DEB2F2A-2BC1-4C39-BF6B-C5F10885A093}"/>
              </a:ext>
            </a:extLst>
          </p:cNvPr>
          <p:cNvSpPr txBox="1"/>
          <p:nvPr/>
        </p:nvSpPr>
        <p:spPr>
          <a:xfrm>
            <a:off x="7997537" y="5060371"/>
            <a:ext cx="148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High-level Political Forum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89AF6FD-7DAC-489C-B05A-DF19EA338E7D}"/>
              </a:ext>
            </a:extLst>
          </p:cNvPr>
          <p:cNvSpPr/>
          <p:nvPr/>
        </p:nvSpPr>
        <p:spPr>
          <a:xfrm>
            <a:off x="8566250" y="5698170"/>
            <a:ext cx="988202" cy="493167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09DFBB7-7814-404D-8161-EB78F7CAEF3A}"/>
              </a:ext>
            </a:extLst>
          </p:cNvPr>
          <p:cNvSpPr txBox="1"/>
          <p:nvPr/>
        </p:nvSpPr>
        <p:spPr>
          <a:xfrm>
            <a:off x="8444078" y="5768258"/>
            <a:ext cx="1232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14771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587" y="1632204"/>
            <a:ext cx="9029700" cy="5069205"/>
          </a:xfrm>
          <a:custGeom>
            <a:avLst/>
            <a:gdLst/>
            <a:ahLst/>
            <a:cxnLst/>
            <a:rect l="l" t="t" r="r" b="b"/>
            <a:pathLst>
              <a:path w="9029700" h="5069205">
                <a:moveTo>
                  <a:pt x="0" y="0"/>
                </a:moveTo>
                <a:lnTo>
                  <a:pt x="9029700" y="0"/>
                </a:lnTo>
                <a:lnTo>
                  <a:pt x="9029700" y="5068824"/>
                </a:lnTo>
                <a:lnTo>
                  <a:pt x="0" y="5068824"/>
                </a:lnTo>
                <a:lnTo>
                  <a:pt x="0" y="0"/>
                </a:lnTo>
                <a:close/>
              </a:path>
            </a:pathLst>
          </a:custGeom>
          <a:solidFill>
            <a:srgbClr val="D9D9D9">
              <a:alpha val="1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063" y="1608634"/>
            <a:ext cx="7177405" cy="16713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UN </a:t>
            </a:r>
            <a:r>
              <a:rPr sz="1800" b="1" spc="-5" dirty="0">
                <a:latin typeface="Calibri"/>
                <a:cs typeface="Calibri"/>
              </a:rPr>
              <a:t>regional assets essential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2030 </a:t>
            </a:r>
            <a:r>
              <a:rPr sz="1800" b="1" spc="-5" dirty="0">
                <a:latin typeface="Calibri"/>
                <a:cs typeface="Calibri"/>
              </a:rPr>
              <a:t>Agenda, </a:t>
            </a:r>
            <a:r>
              <a:rPr sz="1800" b="1" dirty="0">
                <a:latin typeface="Calibri"/>
                <a:cs typeface="Calibri"/>
              </a:rPr>
              <a:t>but not </a:t>
            </a:r>
            <a:r>
              <a:rPr sz="1800" b="1" spc="-5" dirty="0">
                <a:latin typeface="Calibri"/>
                <a:cs typeface="Calibri"/>
              </a:rPr>
              <a:t>optimally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deployed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25" dirty="0">
                <a:latin typeface="Calibri"/>
                <a:cs typeface="Calibri"/>
              </a:rPr>
              <a:t>Two </a:t>
            </a:r>
            <a:r>
              <a:rPr sz="1800" b="1" dirty="0">
                <a:latin typeface="Calibri"/>
                <a:cs typeface="Calibri"/>
              </a:rPr>
              <a:t>phases of </a:t>
            </a:r>
            <a:r>
              <a:rPr sz="1800" b="1" spc="-10" dirty="0">
                <a:latin typeface="Calibri"/>
                <a:cs typeface="Calibri"/>
              </a:rPr>
              <a:t>revamping </a:t>
            </a:r>
            <a:r>
              <a:rPr sz="1800" b="1" spc="-5" dirty="0">
                <a:latin typeface="Calibri"/>
                <a:cs typeface="Calibri"/>
              </a:rPr>
              <a:t>regional </a:t>
            </a:r>
            <a:r>
              <a:rPr sz="1800" b="1" dirty="0">
                <a:latin typeface="Calibri"/>
                <a:cs typeface="Calibri"/>
              </a:rPr>
              <a:t>UNDS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architecture:</a:t>
            </a:r>
            <a:endParaRPr sz="1800">
              <a:latin typeface="Calibri"/>
              <a:cs typeface="Calibri"/>
            </a:endParaRPr>
          </a:p>
          <a:p>
            <a:pPr marL="469900" marR="462280">
              <a:lnSpc>
                <a:spcPct val="150000"/>
              </a:lnSpc>
              <a:tabLst>
                <a:tab pos="2298700" algn="l"/>
              </a:tabLst>
            </a:pPr>
            <a:r>
              <a:rPr sz="1800" b="1" u="heavy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Phase</a:t>
            </a:r>
            <a:r>
              <a:rPr sz="1800" b="1" u="heavy" spc="-20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I (2018)</a:t>
            </a:r>
            <a:r>
              <a:rPr sz="1800" b="1" dirty="0">
                <a:solidFill>
                  <a:srgbClr val="5B9BD4"/>
                </a:solidFill>
                <a:latin typeface="Calibri"/>
                <a:cs typeface="Calibri"/>
              </a:rPr>
              <a:t>:	</a:t>
            </a:r>
            <a:r>
              <a:rPr sz="1800" b="1" spc="-10" dirty="0">
                <a:latin typeface="Calibri"/>
                <a:cs typeface="Calibri"/>
              </a:rPr>
              <a:t>Optimized regional mechanisms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processes  </a:t>
            </a:r>
            <a:r>
              <a:rPr sz="1800" b="1" u="heavy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Phase II </a:t>
            </a:r>
            <a:r>
              <a:rPr sz="1800" b="1" u="heavy" spc="-5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Calibri"/>
                <a:cs typeface="Calibri"/>
              </a:rPr>
              <a:t>(ongoing)</a:t>
            </a:r>
            <a:r>
              <a:rPr sz="1800" b="1" spc="-5" dirty="0">
                <a:solidFill>
                  <a:srgbClr val="5B9BD4"/>
                </a:solidFill>
                <a:latin typeface="Calibri"/>
                <a:cs typeface="Calibri"/>
              </a:rPr>
              <a:t>: </a:t>
            </a:r>
            <a:r>
              <a:rPr sz="1800" b="1" spc="-5" dirty="0">
                <a:latin typeface="Calibri"/>
                <a:cs typeface="Calibri"/>
              </a:rPr>
              <a:t>Longer-term </a:t>
            </a:r>
            <a:r>
              <a:rPr sz="1800" b="1" spc="-10" dirty="0">
                <a:latin typeface="Calibri"/>
                <a:cs typeface="Calibri"/>
              </a:rPr>
              <a:t>reprofiling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restructuring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063" y="3254555"/>
            <a:ext cx="7386955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Secretary-General: five </a:t>
            </a:r>
            <a:r>
              <a:rPr sz="1800" b="1" spc="-20" dirty="0">
                <a:latin typeface="Calibri"/>
                <a:cs typeface="Calibri"/>
              </a:rPr>
              <a:t>key </a:t>
            </a:r>
            <a:r>
              <a:rPr sz="1800" b="1" spc="-10" dirty="0">
                <a:latin typeface="Calibri"/>
                <a:cs typeface="Calibri"/>
              </a:rPr>
              <a:t>areas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5" dirty="0">
                <a:latin typeface="Calibri"/>
                <a:cs typeface="Calibri"/>
              </a:rPr>
              <a:t>regional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transformation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5" dirty="0">
                <a:latin typeface="Calibri"/>
                <a:cs typeface="Calibri"/>
              </a:rPr>
              <a:t>Intergovernmental </a:t>
            </a:r>
            <a:r>
              <a:rPr sz="1800" b="1" spc="-10" dirty="0">
                <a:latin typeface="Calibri"/>
                <a:cs typeface="Calibri"/>
              </a:rPr>
              <a:t>consultations to finalize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implement regional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review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Five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proposals: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0806" y="166863"/>
            <a:ext cx="54305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35" dirty="0">
                <a:latin typeface="Arial Black" panose="020B0A04020102020204" pitchFamily="34" charset="0"/>
              </a:rPr>
              <a:t>Regional </a:t>
            </a:r>
            <a:r>
              <a:rPr sz="3300" spc="30" dirty="0">
                <a:latin typeface="Arial Black" panose="020B0A04020102020204" pitchFamily="34" charset="0"/>
              </a:rPr>
              <a:t>UNDS</a:t>
            </a:r>
            <a:r>
              <a:rPr sz="3300" spc="150" dirty="0">
                <a:latin typeface="Arial Black" panose="020B0A04020102020204" pitchFamily="34" charset="0"/>
              </a:rPr>
              <a:t> </a:t>
            </a:r>
            <a:r>
              <a:rPr sz="3300" spc="30" dirty="0">
                <a:latin typeface="Arial Black" panose="020B0A04020102020204" pitchFamily="34" charset="0"/>
              </a:rPr>
              <a:t>review:</a:t>
            </a:r>
            <a:endParaRPr sz="3300" dirty="0"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45879" y="569200"/>
            <a:ext cx="73564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30" dirty="0">
                <a:solidFill>
                  <a:srgbClr val="5B9BD4"/>
                </a:solidFill>
                <a:latin typeface="Arial Black"/>
                <a:cs typeface="Arial Black"/>
              </a:rPr>
              <a:t>Overall </a:t>
            </a:r>
            <a:r>
              <a:rPr sz="3300" spc="25" dirty="0">
                <a:solidFill>
                  <a:srgbClr val="5B9BD4"/>
                </a:solidFill>
                <a:latin typeface="Arial Black"/>
                <a:cs typeface="Arial Black"/>
              </a:rPr>
              <a:t>status and </a:t>
            </a:r>
            <a:r>
              <a:rPr sz="3300" spc="15" dirty="0">
                <a:solidFill>
                  <a:srgbClr val="5B9BD4"/>
                </a:solidFill>
                <a:latin typeface="Arial Black"/>
                <a:cs typeface="Arial Black"/>
              </a:rPr>
              <a:t>way</a:t>
            </a:r>
            <a:r>
              <a:rPr sz="3300" spc="290" dirty="0">
                <a:solidFill>
                  <a:srgbClr val="5B9BD4"/>
                </a:solidFill>
                <a:latin typeface="Arial Black"/>
                <a:cs typeface="Arial Black"/>
              </a:rPr>
              <a:t> </a:t>
            </a:r>
            <a:r>
              <a:rPr sz="3300" spc="35" dirty="0">
                <a:solidFill>
                  <a:srgbClr val="5B9BD4"/>
                </a:solidFill>
                <a:latin typeface="Arial Black"/>
                <a:cs typeface="Arial Black"/>
              </a:rPr>
              <a:t>forward</a:t>
            </a:r>
            <a:endParaRPr sz="33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293875"/>
            <a:ext cx="464820" cy="128270"/>
          </a:xfrm>
          <a:custGeom>
            <a:avLst/>
            <a:gdLst/>
            <a:ahLst/>
            <a:cxnLst/>
            <a:rect l="l" t="t" r="r" b="b"/>
            <a:pathLst>
              <a:path w="464820" h="128269">
                <a:moveTo>
                  <a:pt x="0" y="128015"/>
                </a:moveTo>
                <a:lnTo>
                  <a:pt x="464820" y="128015"/>
                </a:lnTo>
                <a:lnTo>
                  <a:pt x="464820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59" y="1303019"/>
            <a:ext cx="0" cy="1480185"/>
          </a:xfrm>
          <a:custGeom>
            <a:avLst/>
            <a:gdLst/>
            <a:ahLst/>
            <a:cxnLst/>
            <a:rect l="l" t="t" r="r" b="b"/>
            <a:pathLst>
              <a:path h="1480185">
                <a:moveTo>
                  <a:pt x="0" y="0"/>
                </a:moveTo>
                <a:lnTo>
                  <a:pt x="0" y="1479803"/>
                </a:lnTo>
              </a:path>
            </a:pathLst>
          </a:custGeom>
          <a:ln w="45720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452" y="1147572"/>
            <a:ext cx="1299971" cy="432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1679" y="1283208"/>
            <a:ext cx="7475220" cy="111760"/>
          </a:xfrm>
          <a:custGeom>
            <a:avLst/>
            <a:gdLst/>
            <a:ahLst/>
            <a:cxnLst/>
            <a:rect l="l" t="t" r="r" b="b"/>
            <a:pathLst>
              <a:path w="7475220" h="111759">
                <a:moveTo>
                  <a:pt x="0" y="111251"/>
                </a:moveTo>
                <a:lnTo>
                  <a:pt x="7475220" y="111251"/>
                </a:lnTo>
                <a:lnTo>
                  <a:pt x="7475220" y="0"/>
                </a:lnTo>
                <a:lnTo>
                  <a:pt x="0" y="0"/>
                </a:lnTo>
                <a:lnTo>
                  <a:pt x="0" y="111251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59649" y="3082252"/>
            <a:ext cx="1466850" cy="1462405"/>
          </a:xfrm>
          <a:custGeom>
            <a:avLst/>
            <a:gdLst/>
            <a:ahLst/>
            <a:cxnLst/>
            <a:rect l="l" t="t" r="r" b="b"/>
            <a:pathLst>
              <a:path w="1466850" h="1462404">
                <a:moveTo>
                  <a:pt x="1154576" y="299398"/>
                </a:moveTo>
                <a:lnTo>
                  <a:pt x="582819" y="145548"/>
                </a:lnTo>
                <a:lnTo>
                  <a:pt x="617711" y="137376"/>
                </a:lnTo>
                <a:lnTo>
                  <a:pt x="653499" y="131331"/>
                </a:lnTo>
                <a:lnTo>
                  <a:pt x="689935" y="127555"/>
                </a:lnTo>
                <a:lnTo>
                  <a:pt x="726771" y="126190"/>
                </a:lnTo>
                <a:lnTo>
                  <a:pt x="839050" y="0"/>
                </a:lnTo>
                <a:lnTo>
                  <a:pt x="1005986" y="44919"/>
                </a:lnTo>
                <a:lnTo>
                  <a:pt x="1037690" y="209853"/>
                </a:lnTo>
                <a:lnTo>
                  <a:pt x="1068900" y="229528"/>
                </a:lnTo>
                <a:lnTo>
                  <a:pt x="1098749" y="251140"/>
                </a:lnTo>
                <a:lnTo>
                  <a:pt x="1127291" y="274495"/>
                </a:lnTo>
                <a:lnTo>
                  <a:pt x="1154576" y="299398"/>
                </a:lnTo>
                <a:close/>
              </a:path>
              <a:path w="1466850" h="1462404">
                <a:moveTo>
                  <a:pt x="138714" y="1172257"/>
                </a:moveTo>
                <a:lnTo>
                  <a:pt x="51728" y="1021493"/>
                </a:lnTo>
                <a:lnTo>
                  <a:pt x="145942" y="879270"/>
                </a:lnTo>
                <a:lnTo>
                  <a:pt x="137733" y="844419"/>
                </a:lnTo>
                <a:lnTo>
                  <a:pt x="131651" y="808674"/>
                </a:lnTo>
                <a:lnTo>
                  <a:pt x="127842" y="772284"/>
                </a:lnTo>
                <a:lnTo>
                  <a:pt x="126447" y="735496"/>
                </a:lnTo>
                <a:lnTo>
                  <a:pt x="0" y="623270"/>
                </a:lnTo>
                <a:lnTo>
                  <a:pt x="44850" y="456592"/>
                </a:lnTo>
                <a:lnTo>
                  <a:pt x="209980" y="425059"/>
                </a:lnTo>
                <a:lnTo>
                  <a:pt x="229657" y="393906"/>
                </a:lnTo>
                <a:lnTo>
                  <a:pt x="251275" y="364113"/>
                </a:lnTo>
                <a:lnTo>
                  <a:pt x="274640" y="335629"/>
                </a:lnTo>
                <a:lnTo>
                  <a:pt x="299554" y="308399"/>
                </a:lnTo>
                <a:lnTo>
                  <a:pt x="289434" y="138101"/>
                </a:lnTo>
                <a:lnTo>
                  <a:pt x="440332" y="51348"/>
                </a:lnTo>
                <a:lnTo>
                  <a:pt x="582819" y="145548"/>
                </a:lnTo>
                <a:lnTo>
                  <a:pt x="1363247" y="355548"/>
                </a:lnTo>
                <a:lnTo>
                  <a:pt x="1412081" y="440187"/>
                </a:lnTo>
                <a:lnTo>
                  <a:pt x="1317866" y="582410"/>
                </a:lnTo>
                <a:lnTo>
                  <a:pt x="1326076" y="617261"/>
                </a:lnTo>
                <a:lnTo>
                  <a:pt x="1327029" y="622859"/>
                </a:lnTo>
                <a:lnTo>
                  <a:pt x="799180" y="480823"/>
                </a:lnTo>
                <a:lnTo>
                  <a:pt x="753231" y="472799"/>
                </a:lnTo>
                <a:lnTo>
                  <a:pt x="707810" y="473082"/>
                </a:lnTo>
                <a:lnTo>
                  <a:pt x="663831" y="481145"/>
                </a:lnTo>
                <a:lnTo>
                  <a:pt x="622210" y="496464"/>
                </a:lnTo>
                <a:lnTo>
                  <a:pt x="583862" y="518510"/>
                </a:lnTo>
                <a:lnTo>
                  <a:pt x="549701" y="546759"/>
                </a:lnTo>
                <a:lnTo>
                  <a:pt x="520644" y="580685"/>
                </a:lnTo>
                <a:lnTo>
                  <a:pt x="497605" y="619761"/>
                </a:lnTo>
                <a:lnTo>
                  <a:pt x="481500" y="663460"/>
                </a:lnTo>
                <a:lnTo>
                  <a:pt x="473501" y="709341"/>
                </a:lnTo>
                <a:lnTo>
                  <a:pt x="473819" y="754702"/>
                </a:lnTo>
                <a:lnTo>
                  <a:pt x="481928" y="798628"/>
                </a:lnTo>
                <a:lnTo>
                  <a:pt x="497299" y="840205"/>
                </a:lnTo>
                <a:lnTo>
                  <a:pt x="519405" y="878519"/>
                </a:lnTo>
                <a:lnTo>
                  <a:pt x="547718" y="912656"/>
                </a:lnTo>
                <a:lnTo>
                  <a:pt x="581712" y="941700"/>
                </a:lnTo>
                <a:lnTo>
                  <a:pt x="620858" y="964739"/>
                </a:lnTo>
                <a:lnTo>
                  <a:pt x="664629" y="980857"/>
                </a:lnTo>
                <a:lnTo>
                  <a:pt x="1193977" y="1123295"/>
                </a:lnTo>
                <a:lnTo>
                  <a:pt x="1191256" y="1126613"/>
                </a:lnTo>
                <a:lnTo>
                  <a:pt x="1166341" y="1153843"/>
                </a:lnTo>
                <a:lnTo>
                  <a:pt x="1176462" y="1324140"/>
                </a:lnTo>
                <a:lnTo>
                  <a:pt x="1091747" y="1372844"/>
                </a:lnTo>
                <a:lnTo>
                  <a:pt x="309233" y="1162282"/>
                </a:lnTo>
                <a:lnTo>
                  <a:pt x="138714" y="1172257"/>
                </a:lnTo>
                <a:close/>
              </a:path>
              <a:path w="1466850" h="1462404">
                <a:moveTo>
                  <a:pt x="1363247" y="355548"/>
                </a:moveTo>
                <a:lnTo>
                  <a:pt x="1154576" y="299398"/>
                </a:lnTo>
                <a:lnTo>
                  <a:pt x="1325095" y="289423"/>
                </a:lnTo>
                <a:lnTo>
                  <a:pt x="1363247" y="355548"/>
                </a:lnTo>
                <a:close/>
              </a:path>
              <a:path w="1466850" h="1462404">
                <a:moveTo>
                  <a:pt x="1193977" y="1123295"/>
                </a:moveTo>
                <a:lnTo>
                  <a:pt x="664629" y="980857"/>
                </a:lnTo>
                <a:lnTo>
                  <a:pt x="710578" y="988881"/>
                </a:lnTo>
                <a:lnTo>
                  <a:pt x="755999" y="988598"/>
                </a:lnTo>
                <a:lnTo>
                  <a:pt x="799978" y="980535"/>
                </a:lnTo>
                <a:lnTo>
                  <a:pt x="841599" y="965216"/>
                </a:lnTo>
                <a:lnTo>
                  <a:pt x="879947" y="943170"/>
                </a:lnTo>
                <a:lnTo>
                  <a:pt x="914107" y="914921"/>
                </a:lnTo>
                <a:lnTo>
                  <a:pt x="943165" y="880995"/>
                </a:lnTo>
                <a:lnTo>
                  <a:pt x="966203" y="841919"/>
                </a:lnTo>
                <a:lnTo>
                  <a:pt x="982309" y="798220"/>
                </a:lnTo>
                <a:lnTo>
                  <a:pt x="990308" y="752339"/>
                </a:lnTo>
                <a:lnTo>
                  <a:pt x="989990" y="706978"/>
                </a:lnTo>
                <a:lnTo>
                  <a:pt x="981881" y="663052"/>
                </a:lnTo>
                <a:lnTo>
                  <a:pt x="966510" y="621475"/>
                </a:lnTo>
                <a:lnTo>
                  <a:pt x="944404" y="583161"/>
                </a:lnTo>
                <a:lnTo>
                  <a:pt x="916090" y="549024"/>
                </a:lnTo>
                <a:lnTo>
                  <a:pt x="882097" y="519980"/>
                </a:lnTo>
                <a:lnTo>
                  <a:pt x="842951" y="496941"/>
                </a:lnTo>
                <a:lnTo>
                  <a:pt x="799180" y="480823"/>
                </a:lnTo>
                <a:lnTo>
                  <a:pt x="1327029" y="622859"/>
                </a:lnTo>
                <a:lnTo>
                  <a:pt x="1332157" y="653006"/>
                </a:lnTo>
                <a:lnTo>
                  <a:pt x="1335967" y="689396"/>
                </a:lnTo>
                <a:lnTo>
                  <a:pt x="1337362" y="726184"/>
                </a:lnTo>
                <a:lnTo>
                  <a:pt x="1466457" y="836888"/>
                </a:lnTo>
                <a:lnTo>
                  <a:pt x="1421606" y="1003566"/>
                </a:lnTo>
                <a:lnTo>
                  <a:pt x="1255915" y="1037183"/>
                </a:lnTo>
                <a:lnTo>
                  <a:pt x="1236238" y="1068336"/>
                </a:lnTo>
                <a:lnTo>
                  <a:pt x="1214620" y="1098128"/>
                </a:lnTo>
                <a:lnTo>
                  <a:pt x="1193977" y="1123295"/>
                </a:lnTo>
                <a:close/>
              </a:path>
              <a:path w="1466850" h="1462404">
                <a:moveTo>
                  <a:pt x="626846" y="1462242"/>
                </a:moveTo>
                <a:lnTo>
                  <a:pt x="459909" y="1417322"/>
                </a:lnTo>
                <a:lnTo>
                  <a:pt x="426119" y="1251827"/>
                </a:lnTo>
                <a:lnTo>
                  <a:pt x="394909" y="1232152"/>
                </a:lnTo>
                <a:lnTo>
                  <a:pt x="365059" y="1210540"/>
                </a:lnTo>
                <a:lnTo>
                  <a:pt x="336518" y="1187185"/>
                </a:lnTo>
                <a:lnTo>
                  <a:pt x="309233" y="1162282"/>
                </a:lnTo>
                <a:lnTo>
                  <a:pt x="883076" y="1316694"/>
                </a:lnTo>
                <a:lnTo>
                  <a:pt x="848185" y="1324866"/>
                </a:lnTo>
                <a:lnTo>
                  <a:pt x="812397" y="1330911"/>
                </a:lnTo>
                <a:lnTo>
                  <a:pt x="775961" y="1334687"/>
                </a:lnTo>
                <a:lnTo>
                  <a:pt x="739124" y="1336051"/>
                </a:lnTo>
                <a:lnTo>
                  <a:pt x="626846" y="1462242"/>
                </a:lnTo>
                <a:close/>
              </a:path>
              <a:path w="1466850" h="1462404">
                <a:moveTo>
                  <a:pt x="1025564" y="1410893"/>
                </a:moveTo>
                <a:lnTo>
                  <a:pt x="883076" y="1316694"/>
                </a:lnTo>
                <a:lnTo>
                  <a:pt x="1091747" y="1372844"/>
                </a:lnTo>
                <a:lnTo>
                  <a:pt x="1025564" y="1410893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3211" y="3521964"/>
            <a:ext cx="1234440" cy="739140"/>
          </a:xfrm>
          <a:custGeom>
            <a:avLst/>
            <a:gdLst/>
            <a:ahLst/>
            <a:cxnLst/>
            <a:rect l="l" t="t" r="r" b="b"/>
            <a:pathLst>
              <a:path w="1234440" h="739139">
                <a:moveTo>
                  <a:pt x="0" y="0"/>
                </a:moveTo>
                <a:lnTo>
                  <a:pt x="1234440" y="0"/>
                </a:lnTo>
                <a:lnTo>
                  <a:pt x="1234440" y="739139"/>
                </a:lnTo>
                <a:lnTo>
                  <a:pt x="0" y="739139"/>
                </a:lnTo>
                <a:lnTo>
                  <a:pt x="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77980" y="3542596"/>
            <a:ext cx="1026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Regional </a:t>
            </a:r>
            <a:r>
              <a:rPr sz="1400" b="1" dirty="0">
                <a:latin typeface="Calibri"/>
                <a:cs typeface="Calibri"/>
              </a:rPr>
              <a:t>UN  D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spc="-20" dirty="0">
                <a:latin typeface="Calibri"/>
                <a:cs typeface="Calibri"/>
              </a:rPr>
              <a:t>v</a:t>
            </a:r>
            <a:r>
              <a:rPr sz="1400" b="1" dirty="0">
                <a:latin typeface="Calibri"/>
                <a:cs typeface="Calibri"/>
              </a:rPr>
              <a:t>elop</a:t>
            </a:r>
            <a:r>
              <a:rPr sz="1400" b="1" spc="-5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e</a:t>
            </a:r>
            <a:r>
              <a:rPr sz="1400" b="1" spc="-15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t  </a:t>
            </a:r>
            <a:r>
              <a:rPr sz="1400" b="1" spc="-10" dirty="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98392" y="1987371"/>
            <a:ext cx="1202690" cy="1203325"/>
          </a:xfrm>
          <a:custGeom>
            <a:avLst/>
            <a:gdLst/>
            <a:ahLst/>
            <a:cxnLst/>
            <a:rect l="l" t="t" r="r" b="b"/>
            <a:pathLst>
              <a:path w="1202690" h="1203325">
                <a:moveTo>
                  <a:pt x="1038361" y="373114"/>
                </a:moveTo>
                <a:lnTo>
                  <a:pt x="633631" y="109129"/>
                </a:lnTo>
                <a:lnTo>
                  <a:pt x="662772" y="111613"/>
                </a:lnTo>
                <a:lnTo>
                  <a:pt x="692069" y="115974"/>
                </a:lnTo>
                <a:lnTo>
                  <a:pt x="721296" y="122259"/>
                </a:lnTo>
                <a:lnTo>
                  <a:pt x="750223" y="130517"/>
                </a:lnTo>
                <a:lnTo>
                  <a:pt x="869259" y="61000"/>
                </a:lnTo>
                <a:lnTo>
                  <a:pt x="987429" y="138076"/>
                </a:lnTo>
                <a:lnTo>
                  <a:pt x="970313" y="274072"/>
                </a:lnTo>
                <a:lnTo>
                  <a:pt x="989554" y="297231"/>
                </a:lnTo>
                <a:lnTo>
                  <a:pt x="1007249" y="321550"/>
                </a:lnTo>
                <a:lnTo>
                  <a:pt x="1023487" y="346891"/>
                </a:lnTo>
                <a:lnTo>
                  <a:pt x="1038361" y="373114"/>
                </a:lnTo>
                <a:close/>
              </a:path>
              <a:path w="1202690" h="1203325">
                <a:moveTo>
                  <a:pt x="29363" y="793456"/>
                </a:moveTo>
                <a:lnTo>
                  <a:pt x="0" y="654474"/>
                </a:lnTo>
                <a:lnTo>
                  <a:pt x="109074" y="567948"/>
                </a:lnTo>
                <a:lnTo>
                  <a:pt x="111519" y="538830"/>
                </a:lnTo>
                <a:lnTo>
                  <a:pt x="115841" y="509557"/>
                </a:lnTo>
                <a:lnTo>
                  <a:pt x="122089" y="480357"/>
                </a:lnTo>
                <a:lnTo>
                  <a:pt x="130311" y="451459"/>
                </a:lnTo>
                <a:lnTo>
                  <a:pt x="60581" y="332399"/>
                </a:lnTo>
                <a:lnTo>
                  <a:pt x="137538" y="214413"/>
                </a:lnTo>
                <a:lnTo>
                  <a:pt x="273642" y="231710"/>
                </a:lnTo>
                <a:lnTo>
                  <a:pt x="296789" y="212515"/>
                </a:lnTo>
                <a:lnTo>
                  <a:pt x="321098" y="194866"/>
                </a:lnTo>
                <a:lnTo>
                  <a:pt x="346432" y="178673"/>
                </a:lnTo>
                <a:lnTo>
                  <a:pt x="372651" y="163846"/>
                </a:lnTo>
                <a:lnTo>
                  <a:pt x="407870" y="29148"/>
                </a:lnTo>
                <a:lnTo>
                  <a:pt x="546897" y="0"/>
                </a:lnTo>
                <a:lnTo>
                  <a:pt x="633631" y="109129"/>
                </a:lnTo>
                <a:lnTo>
                  <a:pt x="1186072" y="469459"/>
                </a:lnTo>
                <a:lnTo>
                  <a:pt x="1202557" y="547484"/>
                </a:lnTo>
                <a:lnTo>
                  <a:pt x="1093482" y="634010"/>
                </a:lnTo>
                <a:lnTo>
                  <a:pt x="1091038" y="663128"/>
                </a:lnTo>
                <a:lnTo>
                  <a:pt x="1090361" y="667713"/>
                </a:lnTo>
                <a:lnTo>
                  <a:pt x="716713" y="424000"/>
                </a:lnTo>
                <a:lnTo>
                  <a:pt x="673136" y="402269"/>
                </a:lnTo>
                <a:lnTo>
                  <a:pt x="627160" y="391330"/>
                </a:lnTo>
                <a:lnTo>
                  <a:pt x="580577" y="390808"/>
                </a:lnTo>
                <a:lnTo>
                  <a:pt x="535181" y="400326"/>
                </a:lnTo>
                <a:lnTo>
                  <a:pt x="492762" y="419508"/>
                </a:lnTo>
                <a:lnTo>
                  <a:pt x="455112" y="447980"/>
                </a:lnTo>
                <a:lnTo>
                  <a:pt x="424025" y="485365"/>
                </a:lnTo>
                <a:lnTo>
                  <a:pt x="402342" y="528885"/>
                </a:lnTo>
                <a:lnTo>
                  <a:pt x="391462" y="574816"/>
                </a:lnTo>
                <a:lnTo>
                  <a:pt x="391005" y="621369"/>
                </a:lnTo>
                <a:lnTo>
                  <a:pt x="400593" y="666751"/>
                </a:lnTo>
                <a:lnTo>
                  <a:pt x="419848" y="709170"/>
                </a:lnTo>
                <a:lnTo>
                  <a:pt x="448391" y="746837"/>
                </a:lnTo>
                <a:lnTo>
                  <a:pt x="485843" y="777958"/>
                </a:lnTo>
                <a:lnTo>
                  <a:pt x="860552" y="1022363"/>
                </a:lnTo>
                <a:lnTo>
                  <a:pt x="857602" y="1024249"/>
                </a:lnTo>
                <a:lnTo>
                  <a:pt x="831383" y="1039076"/>
                </a:lnTo>
                <a:lnTo>
                  <a:pt x="796164" y="1173774"/>
                </a:lnTo>
                <a:lnTo>
                  <a:pt x="718114" y="1190138"/>
                </a:lnTo>
                <a:lnTo>
                  <a:pt x="164196" y="828844"/>
                </a:lnTo>
                <a:lnTo>
                  <a:pt x="29363" y="793456"/>
                </a:lnTo>
                <a:close/>
              </a:path>
              <a:path w="1202690" h="1203325">
                <a:moveTo>
                  <a:pt x="1186072" y="469459"/>
                </a:moveTo>
                <a:lnTo>
                  <a:pt x="1038361" y="373114"/>
                </a:lnTo>
                <a:lnTo>
                  <a:pt x="1173193" y="408503"/>
                </a:lnTo>
                <a:lnTo>
                  <a:pt x="1186072" y="469459"/>
                </a:lnTo>
                <a:close/>
              </a:path>
              <a:path w="1202690" h="1203325">
                <a:moveTo>
                  <a:pt x="860552" y="1022363"/>
                </a:moveTo>
                <a:lnTo>
                  <a:pt x="485843" y="777958"/>
                </a:lnTo>
                <a:lnTo>
                  <a:pt x="529421" y="799689"/>
                </a:lnTo>
                <a:lnTo>
                  <a:pt x="575397" y="810628"/>
                </a:lnTo>
                <a:lnTo>
                  <a:pt x="621979" y="811150"/>
                </a:lnTo>
                <a:lnTo>
                  <a:pt x="667376" y="801633"/>
                </a:lnTo>
                <a:lnTo>
                  <a:pt x="709795" y="782450"/>
                </a:lnTo>
                <a:lnTo>
                  <a:pt x="747444" y="753978"/>
                </a:lnTo>
                <a:lnTo>
                  <a:pt x="778532" y="716593"/>
                </a:lnTo>
                <a:lnTo>
                  <a:pt x="800214" y="673073"/>
                </a:lnTo>
                <a:lnTo>
                  <a:pt x="811095" y="627142"/>
                </a:lnTo>
                <a:lnTo>
                  <a:pt x="811552" y="580589"/>
                </a:lnTo>
                <a:lnTo>
                  <a:pt x="801964" y="535207"/>
                </a:lnTo>
                <a:lnTo>
                  <a:pt x="782709" y="492788"/>
                </a:lnTo>
                <a:lnTo>
                  <a:pt x="754166" y="455121"/>
                </a:lnTo>
                <a:lnTo>
                  <a:pt x="716713" y="424000"/>
                </a:lnTo>
                <a:lnTo>
                  <a:pt x="1090361" y="667713"/>
                </a:lnTo>
                <a:lnTo>
                  <a:pt x="1086716" y="692402"/>
                </a:lnTo>
                <a:lnTo>
                  <a:pt x="1080468" y="721601"/>
                </a:lnTo>
                <a:lnTo>
                  <a:pt x="1072246" y="750499"/>
                </a:lnTo>
                <a:lnTo>
                  <a:pt x="1144414" y="869048"/>
                </a:lnTo>
                <a:lnTo>
                  <a:pt x="1067458" y="987034"/>
                </a:lnTo>
                <a:lnTo>
                  <a:pt x="930391" y="971211"/>
                </a:lnTo>
                <a:lnTo>
                  <a:pt x="907245" y="990407"/>
                </a:lnTo>
                <a:lnTo>
                  <a:pt x="882935" y="1008056"/>
                </a:lnTo>
                <a:lnTo>
                  <a:pt x="860552" y="1022363"/>
                </a:lnTo>
                <a:close/>
              </a:path>
              <a:path w="1202690" h="1203325">
                <a:moveTo>
                  <a:pt x="334774" y="1141921"/>
                </a:moveTo>
                <a:lnTo>
                  <a:pt x="216605" y="1064845"/>
                </a:lnTo>
                <a:lnTo>
                  <a:pt x="232243" y="927887"/>
                </a:lnTo>
                <a:lnTo>
                  <a:pt x="213003" y="904727"/>
                </a:lnTo>
                <a:lnTo>
                  <a:pt x="195308" y="880408"/>
                </a:lnTo>
                <a:lnTo>
                  <a:pt x="179069" y="855067"/>
                </a:lnTo>
                <a:lnTo>
                  <a:pt x="164196" y="828844"/>
                </a:lnTo>
                <a:lnTo>
                  <a:pt x="570402" y="1093793"/>
                </a:lnTo>
                <a:lnTo>
                  <a:pt x="541262" y="1091309"/>
                </a:lnTo>
                <a:lnTo>
                  <a:pt x="511964" y="1086948"/>
                </a:lnTo>
                <a:lnTo>
                  <a:pt x="482737" y="1080662"/>
                </a:lnTo>
                <a:lnTo>
                  <a:pt x="453810" y="1072404"/>
                </a:lnTo>
                <a:lnTo>
                  <a:pt x="334774" y="1141921"/>
                </a:lnTo>
                <a:close/>
              </a:path>
              <a:path w="1202690" h="1203325">
                <a:moveTo>
                  <a:pt x="657137" y="1202922"/>
                </a:moveTo>
                <a:lnTo>
                  <a:pt x="570402" y="1093793"/>
                </a:lnTo>
                <a:lnTo>
                  <a:pt x="718114" y="1190138"/>
                </a:lnTo>
                <a:lnTo>
                  <a:pt x="657137" y="1202922"/>
                </a:lnTo>
                <a:close/>
              </a:path>
            </a:pathLst>
          </a:custGeom>
          <a:solidFill>
            <a:srgbClr val="5B9BD4">
              <a:alpha val="3764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61019" y="2154936"/>
            <a:ext cx="870076" cy="90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77711" y="4680203"/>
            <a:ext cx="1525905" cy="1925320"/>
          </a:xfrm>
          <a:custGeom>
            <a:avLst/>
            <a:gdLst/>
            <a:ahLst/>
            <a:cxnLst/>
            <a:rect l="l" t="t" r="r" b="b"/>
            <a:pathLst>
              <a:path w="1525904" h="1925320">
                <a:moveTo>
                  <a:pt x="0" y="0"/>
                </a:moveTo>
                <a:lnTo>
                  <a:pt x="1525524" y="0"/>
                </a:lnTo>
                <a:lnTo>
                  <a:pt x="1525524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263" y="4680203"/>
            <a:ext cx="1524000" cy="1925320"/>
          </a:xfrm>
          <a:custGeom>
            <a:avLst/>
            <a:gdLst/>
            <a:ahLst/>
            <a:cxnLst/>
            <a:rect l="l" t="t" r="r" b="b"/>
            <a:pathLst>
              <a:path w="1524000" h="1925320">
                <a:moveTo>
                  <a:pt x="0" y="0"/>
                </a:moveTo>
                <a:lnTo>
                  <a:pt x="1524000" y="0"/>
                </a:lnTo>
                <a:lnTo>
                  <a:pt x="1524000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8588" y="4680203"/>
            <a:ext cx="1524000" cy="1925320"/>
          </a:xfrm>
          <a:custGeom>
            <a:avLst/>
            <a:gdLst/>
            <a:ahLst/>
            <a:cxnLst/>
            <a:rect l="l" t="t" r="r" b="b"/>
            <a:pathLst>
              <a:path w="1524000" h="1925320">
                <a:moveTo>
                  <a:pt x="0" y="0"/>
                </a:moveTo>
                <a:lnTo>
                  <a:pt x="1524000" y="0"/>
                </a:lnTo>
                <a:lnTo>
                  <a:pt x="1524000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8263" y="5215232"/>
            <a:ext cx="1524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142240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Creating 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Regional  C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oll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3D8EDE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o</a:t>
            </a:r>
            <a:r>
              <a:rPr sz="1800" b="1" spc="-55" dirty="0">
                <a:solidFill>
                  <a:srgbClr val="3D8EDE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3D8EDE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ti</a:t>
            </a:r>
            <a:r>
              <a:rPr sz="1800" b="1" spc="-25" dirty="0">
                <a:solidFill>
                  <a:srgbClr val="3D8EDE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e  </a:t>
            </a:r>
            <a:r>
              <a:rPr sz="1800" b="1" spc="-10" dirty="0">
                <a:solidFill>
                  <a:srgbClr val="3D8EDE"/>
                </a:solidFill>
                <a:latin typeface="Calibri"/>
                <a:cs typeface="Calibri"/>
              </a:rPr>
              <a:t>Platforms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8588" y="5168597"/>
            <a:ext cx="15240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151765" indent="-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Establishing 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regional  knowledge  ma</a:t>
            </a:r>
            <a:r>
              <a:rPr sz="1800" b="1" spc="5" dirty="0">
                <a:solidFill>
                  <a:srgbClr val="3D8EDE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3D8EDE"/>
                </a:solidFill>
                <a:latin typeface="Calibri"/>
                <a:cs typeface="Calibri"/>
              </a:rPr>
              <a:t>g</a:t>
            </a:r>
            <a:r>
              <a:rPr sz="1800" b="1" spc="5" dirty="0">
                <a:solidFill>
                  <a:srgbClr val="3D8EDE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3D8EDE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3D8EDE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t  hubs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31459" y="4772585"/>
            <a:ext cx="0" cy="426084"/>
          </a:xfrm>
          <a:custGeom>
            <a:avLst/>
            <a:gdLst/>
            <a:ahLst/>
            <a:cxnLst/>
            <a:rect l="l" t="t" r="r" b="b"/>
            <a:pathLst>
              <a:path h="426085">
                <a:moveTo>
                  <a:pt x="0" y="0"/>
                </a:moveTo>
                <a:lnTo>
                  <a:pt x="0" y="425613"/>
                </a:lnTo>
              </a:path>
            </a:pathLst>
          </a:custGeom>
          <a:ln w="41068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10925" y="5218526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4">
                <a:moveTo>
                  <a:pt x="0" y="0"/>
                </a:moveTo>
                <a:lnTo>
                  <a:pt x="465443" y="0"/>
                </a:lnTo>
              </a:path>
            </a:pathLst>
          </a:custGeom>
          <a:ln w="40655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78688" y="4889506"/>
            <a:ext cx="398145" cy="233679"/>
          </a:xfrm>
          <a:custGeom>
            <a:avLst/>
            <a:gdLst/>
            <a:ahLst/>
            <a:cxnLst/>
            <a:rect l="l" t="t" r="r" b="b"/>
            <a:pathLst>
              <a:path w="398145" h="233679">
                <a:moveTo>
                  <a:pt x="331970" y="94530"/>
                </a:moveTo>
                <a:lnTo>
                  <a:pt x="274474" y="94530"/>
                </a:lnTo>
                <a:lnTo>
                  <a:pt x="328554" y="40415"/>
                </a:lnTo>
                <a:lnTo>
                  <a:pt x="288164" y="0"/>
                </a:lnTo>
                <a:lnTo>
                  <a:pt x="397680" y="0"/>
                </a:lnTo>
                <a:lnTo>
                  <a:pt x="397680" y="69185"/>
                </a:lnTo>
                <a:lnTo>
                  <a:pt x="357296" y="69185"/>
                </a:lnTo>
                <a:lnTo>
                  <a:pt x="331970" y="94530"/>
                </a:lnTo>
                <a:close/>
              </a:path>
              <a:path w="398145" h="233679">
                <a:moveTo>
                  <a:pt x="222454" y="121930"/>
                </a:moveTo>
                <a:lnTo>
                  <a:pt x="164958" y="121930"/>
                </a:lnTo>
                <a:lnTo>
                  <a:pt x="233406" y="53430"/>
                </a:lnTo>
                <a:lnTo>
                  <a:pt x="274474" y="94530"/>
                </a:lnTo>
                <a:lnTo>
                  <a:pt x="331970" y="94530"/>
                </a:lnTo>
                <a:lnTo>
                  <a:pt x="315543" y="110970"/>
                </a:lnTo>
                <a:lnTo>
                  <a:pt x="233406" y="110970"/>
                </a:lnTo>
                <a:lnTo>
                  <a:pt x="222454" y="121930"/>
                </a:lnTo>
                <a:close/>
              </a:path>
              <a:path w="398145" h="233679">
                <a:moveTo>
                  <a:pt x="397680" y="109593"/>
                </a:moveTo>
                <a:lnTo>
                  <a:pt x="357296" y="69185"/>
                </a:lnTo>
                <a:lnTo>
                  <a:pt x="397680" y="69185"/>
                </a:lnTo>
                <a:lnTo>
                  <a:pt x="397680" y="109593"/>
                </a:lnTo>
                <a:close/>
              </a:path>
              <a:path w="398145" h="233679">
                <a:moveTo>
                  <a:pt x="28747" y="233585"/>
                </a:moveTo>
                <a:lnTo>
                  <a:pt x="0" y="204815"/>
                </a:lnTo>
                <a:lnTo>
                  <a:pt x="123890" y="80830"/>
                </a:lnTo>
                <a:lnTo>
                  <a:pt x="164958" y="121930"/>
                </a:lnTo>
                <a:lnTo>
                  <a:pt x="222454" y="121930"/>
                </a:lnTo>
                <a:lnTo>
                  <a:pt x="206027" y="138370"/>
                </a:lnTo>
                <a:lnTo>
                  <a:pt x="123890" y="138370"/>
                </a:lnTo>
                <a:lnTo>
                  <a:pt x="28747" y="233585"/>
                </a:lnTo>
                <a:close/>
              </a:path>
              <a:path w="398145" h="233679">
                <a:moveTo>
                  <a:pt x="274474" y="152070"/>
                </a:moveTo>
                <a:lnTo>
                  <a:pt x="233406" y="110970"/>
                </a:lnTo>
                <a:lnTo>
                  <a:pt x="315543" y="110970"/>
                </a:lnTo>
                <a:lnTo>
                  <a:pt x="274474" y="152070"/>
                </a:lnTo>
                <a:close/>
              </a:path>
              <a:path w="398145" h="233679">
                <a:moveTo>
                  <a:pt x="164958" y="179470"/>
                </a:moveTo>
                <a:lnTo>
                  <a:pt x="123890" y="138370"/>
                </a:lnTo>
                <a:lnTo>
                  <a:pt x="206027" y="138370"/>
                </a:lnTo>
                <a:lnTo>
                  <a:pt x="164958" y="17947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59648" y="473372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62460" y="124727"/>
                </a:moveTo>
                <a:lnTo>
                  <a:pt x="38146" y="119826"/>
                </a:lnTo>
                <a:lnTo>
                  <a:pt x="18293" y="106462"/>
                </a:lnTo>
                <a:lnTo>
                  <a:pt x="4908" y="86639"/>
                </a:lnTo>
                <a:lnTo>
                  <a:pt x="0" y="62363"/>
                </a:lnTo>
                <a:lnTo>
                  <a:pt x="4908" y="38087"/>
                </a:lnTo>
                <a:lnTo>
                  <a:pt x="18293" y="18264"/>
                </a:lnTo>
                <a:lnTo>
                  <a:pt x="38146" y="4900"/>
                </a:lnTo>
                <a:lnTo>
                  <a:pt x="62460" y="0"/>
                </a:lnTo>
                <a:lnTo>
                  <a:pt x="86773" y="4900"/>
                </a:lnTo>
                <a:lnTo>
                  <a:pt x="106627" y="18264"/>
                </a:lnTo>
                <a:lnTo>
                  <a:pt x="120012" y="38087"/>
                </a:lnTo>
                <a:lnTo>
                  <a:pt x="124920" y="62363"/>
                </a:lnTo>
                <a:lnTo>
                  <a:pt x="120012" y="86639"/>
                </a:lnTo>
                <a:lnTo>
                  <a:pt x="106627" y="106462"/>
                </a:lnTo>
                <a:lnTo>
                  <a:pt x="86773" y="119826"/>
                </a:lnTo>
                <a:lnTo>
                  <a:pt x="62460" y="124727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2770" y="473372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62460" y="124727"/>
                </a:moveTo>
                <a:lnTo>
                  <a:pt x="38146" y="119826"/>
                </a:lnTo>
                <a:lnTo>
                  <a:pt x="18293" y="106462"/>
                </a:lnTo>
                <a:lnTo>
                  <a:pt x="4908" y="86639"/>
                </a:lnTo>
                <a:lnTo>
                  <a:pt x="0" y="62363"/>
                </a:lnTo>
                <a:lnTo>
                  <a:pt x="4908" y="38087"/>
                </a:lnTo>
                <a:lnTo>
                  <a:pt x="18293" y="18264"/>
                </a:lnTo>
                <a:lnTo>
                  <a:pt x="38146" y="4900"/>
                </a:lnTo>
                <a:lnTo>
                  <a:pt x="62460" y="0"/>
                </a:lnTo>
                <a:lnTo>
                  <a:pt x="86773" y="4900"/>
                </a:lnTo>
                <a:lnTo>
                  <a:pt x="106627" y="18264"/>
                </a:lnTo>
                <a:lnTo>
                  <a:pt x="120012" y="38087"/>
                </a:lnTo>
                <a:lnTo>
                  <a:pt x="124920" y="62363"/>
                </a:lnTo>
                <a:lnTo>
                  <a:pt x="120012" y="86639"/>
                </a:lnTo>
                <a:lnTo>
                  <a:pt x="106627" y="106462"/>
                </a:lnTo>
                <a:lnTo>
                  <a:pt x="86773" y="119826"/>
                </a:lnTo>
                <a:lnTo>
                  <a:pt x="62460" y="124727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3749" y="4972093"/>
            <a:ext cx="250190" cy="125095"/>
          </a:xfrm>
          <a:custGeom>
            <a:avLst/>
            <a:gdLst/>
            <a:ahLst/>
            <a:cxnLst/>
            <a:rect l="l" t="t" r="r" b="b"/>
            <a:pathLst>
              <a:path w="250190" h="125095">
                <a:moveTo>
                  <a:pt x="249841" y="124727"/>
                </a:moveTo>
                <a:lnTo>
                  <a:pt x="0" y="124727"/>
                </a:lnTo>
                <a:lnTo>
                  <a:pt x="0" y="62363"/>
                </a:lnTo>
                <a:lnTo>
                  <a:pt x="26523" y="28388"/>
                </a:lnTo>
                <a:lnTo>
                  <a:pt x="73564" y="8315"/>
                </a:lnTo>
                <a:lnTo>
                  <a:pt x="112211" y="519"/>
                </a:lnTo>
                <a:lnTo>
                  <a:pt x="124920" y="0"/>
                </a:lnTo>
                <a:lnTo>
                  <a:pt x="138410" y="714"/>
                </a:lnTo>
                <a:lnTo>
                  <a:pt x="176276" y="8315"/>
                </a:lnTo>
                <a:lnTo>
                  <a:pt x="223902" y="27803"/>
                </a:lnTo>
                <a:lnTo>
                  <a:pt x="249841" y="62363"/>
                </a:lnTo>
                <a:lnTo>
                  <a:pt x="249841" y="124727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6209" y="483073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62460" y="124727"/>
                </a:moveTo>
                <a:lnTo>
                  <a:pt x="38146" y="119826"/>
                </a:lnTo>
                <a:lnTo>
                  <a:pt x="18293" y="106462"/>
                </a:lnTo>
                <a:lnTo>
                  <a:pt x="4908" y="86639"/>
                </a:lnTo>
                <a:lnTo>
                  <a:pt x="0" y="62363"/>
                </a:lnTo>
                <a:lnTo>
                  <a:pt x="4908" y="38087"/>
                </a:lnTo>
                <a:lnTo>
                  <a:pt x="18293" y="18264"/>
                </a:lnTo>
                <a:lnTo>
                  <a:pt x="38146" y="4900"/>
                </a:lnTo>
                <a:lnTo>
                  <a:pt x="62460" y="0"/>
                </a:lnTo>
                <a:lnTo>
                  <a:pt x="86773" y="4900"/>
                </a:lnTo>
                <a:lnTo>
                  <a:pt x="106627" y="18264"/>
                </a:lnTo>
                <a:lnTo>
                  <a:pt x="120012" y="38087"/>
                </a:lnTo>
                <a:lnTo>
                  <a:pt x="124920" y="62363"/>
                </a:lnTo>
                <a:lnTo>
                  <a:pt x="120012" y="86639"/>
                </a:lnTo>
                <a:lnTo>
                  <a:pt x="106627" y="106462"/>
                </a:lnTo>
                <a:lnTo>
                  <a:pt x="86773" y="119826"/>
                </a:lnTo>
                <a:lnTo>
                  <a:pt x="62460" y="124727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3906" y="4875082"/>
            <a:ext cx="226695" cy="125095"/>
          </a:xfrm>
          <a:custGeom>
            <a:avLst/>
            <a:gdLst/>
            <a:ahLst/>
            <a:cxnLst/>
            <a:rect l="l" t="t" r="r" b="b"/>
            <a:pathLst>
              <a:path w="226694" h="125095">
                <a:moveTo>
                  <a:pt x="226245" y="124727"/>
                </a:moveTo>
                <a:lnTo>
                  <a:pt x="74952" y="124727"/>
                </a:lnTo>
                <a:lnTo>
                  <a:pt x="72176" y="119183"/>
                </a:lnTo>
                <a:lnTo>
                  <a:pt x="68012" y="116412"/>
                </a:lnTo>
                <a:lnTo>
                  <a:pt x="35567" y="94757"/>
                </a:lnTo>
                <a:lnTo>
                  <a:pt x="0" y="80379"/>
                </a:lnTo>
                <a:lnTo>
                  <a:pt x="10344" y="67733"/>
                </a:lnTo>
                <a:lnTo>
                  <a:pt x="18217" y="53009"/>
                </a:lnTo>
                <a:lnTo>
                  <a:pt x="23227" y="36725"/>
                </a:lnTo>
                <a:lnTo>
                  <a:pt x="24948" y="19748"/>
                </a:lnTo>
                <a:lnTo>
                  <a:pt x="24984" y="18016"/>
                </a:lnTo>
                <a:lnTo>
                  <a:pt x="31230" y="15136"/>
                </a:lnTo>
                <a:lnTo>
                  <a:pt x="75646" y="2078"/>
                </a:lnTo>
                <a:lnTo>
                  <a:pt x="101324" y="0"/>
                </a:lnTo>
                <a:lnTo>
                  <a:pt x="114814" y="714"/>
                </a:lnTo>
                <a:lnTo>
                  <a:pt x="152680" y="8315"/>
                </a:lnTo>
                <a:lnTo>
                  <a:pt x="200306" y="27803"/>
                </a:lnTo>
                <a:lnTo>
                  <a:pt x="226245" y="62363"/>
                </a:lnTo>
                <a:lnTo>
                  <a:pt x="226245" y="124727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7188" y="4875082"/>
            <a:ext cx="226695" cy="125095"/>
          </a:xfrm>
          <a:custGeom>
            <a:avLst/>
            <a:gdLst/>
            <a:ahLst/>
            <a:cxnLst/>
            <a:rect l="l" t="t" r="r" b="b"/>
            <a:pathLst>
              <a:path w="226694" h="125095">
                <a:moveTo>
                  <a:pt x="149904" y="124727"/>
                </a:moveTo>
                <a:lnTo>
                  <a:pt x="0" y="124727"/>
                </a:lnTo>
                <a:lnTo>
                  <a:pt x="0" y="62363"/>
                </a:lnTo>
                <a:lnTo>
                  <a:pt x="26523" y="28583"/>
                </a:lnTo>
                <a:lnTo>
                  <a:pt x="73564" y="8315"/>
                </a:lnTo>
                <a:lnTo>
                  <a:pt x="112211" y="519"/>
                </a:lnTo>
                <a:lnTo>
                  <a:pt x="124920" y="0"/>
                </a:lnTo>
                <a:lnTo>
                  <a:pt x="138410" y="714"/>
                </a:lnTo>
                <a:lnTo>
                  <a:pt x="151639" y="2598"/>
                </a:lnTo>
                <a:lnTo>
                  <a:pt x="164348" y="5261"/>
                </a:lnTo>
                <a:lnTo>
                  <a:pt x="176276" y="8315"/>
                </a:lnTo>
                <a:lnTo>
                  <a:pt x="182522" y="9809"/>
                </a:lnTo>
                <a:lnTo>
                  <a:pt x="188769" y="11953"/>
                </a:lnTo>
                <a:lnTo>
                  <a:pt x="195015" y="14356"/>
                </a:lnTo>
                <a:lnTo>
                  <a:pt x="201261" y="16630"/>
                </a:lnTo>
                <a:lnTo>
                  <a:pt x="201261" y="19402"/>
                </a:lnTo>
                <a:lnTo>
                  <a:pt x="203017" y="36530"/>
                </a:lnTo>
                <a:lnTo>
                  <a:pt x="208027" y="52489"/>
                </a:lnTo>
                <a:lnTo>
                  <a:pt x="215900" y="67149"/>
                </a:lnTo>
                <a:lnTo>
                  <a:pt x="226245" y="80379"/>
                </a:lnTo>
                <a:lnTo>
                  <a:pt x="209632" y="86334"/>
                </a:lnTo>
                <a:lnTo>
                  <a:pt x="162396" y="112254"/>
                </a:lnTo>
                <a:lnTo>
                  <a:pt x="154068" y="119183"/>
                </a:lnTo>
                <a:lnTo>
                  <a:pt x="149904" y="124727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5254" y="4743239"/>
            <a:ext cx="437515" cy="410209"/>
          </a:xfrm>
          <a:custGeom>
            <a:avLst/>
            <a:gdLst/>
            <a:ahLst/>
            <a:cxnLst/>
            <a:rect l="l" t="t" r="r" b="b"/>
            <a:pathLst>
              <a:path w="437514" h="410210">
                <a:moveTo>
                  <a:pt x="268813" y="198478"/>
                </a:moveTo>
                <a:lnTo>
                  <a:pt x="168107" y="198478"/>
                </a:lnTo>
                <a:lnTo>
                  <a:pt x="175255" y="188748"/>
                </a:lnTo>
                <a:lnTo>
                  <a:pt x="184310" y="180705"/>
                </a:lnTo>
                <a:lnTo>
                  <a:pt x="194999" y="174729"/>
                </a:lnTo>
                <a:lnTo>
                  <a:pt x="207051" y="171202"/>
                </a:lnTo>
                <a:lnTo>
                  <a:pt x="207051" y="91114"/>
                </a:lnTo>
                <a:lnTo>
                  <a:pt x="193264" y="84948"/>
                </a:lnTo>
                <a:lnTo>
                  <a:pt x="182203" y="74864"/>
                </a:lnTo>
                <a:lnTo>
                  <a:pt x="174846" y="61734"/>
                </a:lnTo>
                <a:lnTo>
                  <a:pt x="172176" y="46427"/>
                </a:lnTo>
                <a:lnTo>
                  <a:pt x="175845" y="28400"/>
                </a:lnTo>
                <a:lnTo>
                  <a:pt x="185835" y="13638"/>
                </a:lnTo>
                <a:lnTo>
                  <a:pt x="200621" y="3663"/>
                </a:lnTo>
                <a:lnTo>
                  <a:pt x="218676" y="0"/>
                </a:lnTo>
                <a:lnTo>
                  <a:pt x="236731" y="3663"/>
                </a:lnTo>
                <a:lnTo>
                  <a:pt x="251516" y="13638"/>
                </a:lnTo>
                <a:lnTo>
                  <a:pt x="261507" y="28400"/>
                </a:lnTo>
                <a:lnTo>
                  <a:pt x="265176" y="46427"/>
                </a:lnTo>
                <a:lnTo>
                  <a:pt x="262506" y="61734"/>
                </a:lnTo>
                <a:lnTo>
                  <a:pt x="255149" y="74864"/>
                </a:lnTo>
                <a:lnTo>
                  <a:pt x="244087" y="84948"/>
                </a:lnTo>
                <a:lnTo>
                  <a:pt x="230301" y="91114"/>
                </a:lnTo>
                <a:lnTo>
                  <a:pt x="230301" y="171782"/>
                </a:lnTo>
                <a:lnTo>
                  <a:pt x="242107" y="175310"/>
                </a:lnTo>
                <a:lnTo>
                  <a:pt x="252824" y="181286"/>
                </a:lnTo>
                <a:lnTo>
                  <a:pt x="262015" y="189329"/>
                </a:lnTo>
                <a:lnTo>
                  <a:pt x="268813" y="198478"/>
                </a:lnTo>
                <a:close/>
              </a:path>
              <a:path w="437514" h="410210">
                <a:moveTo>
                  <a:pt x="43766" y="207138"/>
                </a:moveTo>
                <a:lnTo>
                  <a:pt x="28608" y="203701"/>
                </a:lnTo>
                <a:lnTo>
                  <a:pt x="13259" y="193364"/>
                </a:lnTo>
                <a:lnTo>
                  <a:pt x="3469" y="178456"/>
                </a:lnTo>
                <a:lnTo>
                  <a:pt x="0" y="160937"/>
                </a:lnTo>
                <a:lnTo>
                  <a:pt x="3614" y="142765"/>
                </a:lnTo>
                <a:lnTo>
                  <a:pt x="13968" y="127440"/>
                </a:lnTo>
                <a:lnTo>
                  <a:pt x="28898" y="117665"/>
                </a:lnTo>
                <a:lnTo>
                  <a:pt x="46445" y="114201"/>
                </a:lnTo>
                <a:lnTo>
                  <a:pt x="64645" y="117810"/>
                </a:lnTo>
                <a:lnTo>
                  <a:pt x="78087" y="126089"/>
                </a:lnTo>
                <a:lnTo>
                  <a:pt x="87604" y="137905"/>
                </a:lnTo>
                <a:lnTo>
                  <a:pt x="92763" y="152005"/>
                </a:lnTo>
                <a:lnTo>
                  <a:pt x="93126" y="167140"/>
                </a:lnTo>
                <a:lnTo>
                  <a:pt x="144502" y="188612"/>
                </a:lnTo>
                <a:lnTo>
                  <a:pt x="83245" y="188612"/>
                </a:lnTo>
                <a:lnTo>
                  <a:pt x="72338" y="199213"/>
                </a:lnTo>
                <a:lnTo>
                  <a:pt x="58760" y="205515"/>
                </a:lnTo>
                <a:lnTo>
                  <a:pt x="43766" y="207138"/>
                </a:lnTo>
                <a:close/>
              </a:path>
              <a:path w="437514" h="410210">
                <a:moveTo>
                  <a:pt x="329953" y="199059"/>
                </a:moveTo>
                <a:lnTo>
                  <a:pt x="269244" y="199059"/>
                </a:lnTo>
                <a:lnTo>
                  <a:pt x="344225" y="167720"/>
                </a:lnTo>
                <a:lnTo>
                  <a:pt x="344670" y="152586"/>
                </a:lnTo>
                <a:lnTo>
                  <a:pt x="349965" y="138485"/>
                </a:lnTo>
                <a:lnTo>
                  <a:pt x="359510" y="126669"/>
                </a:lnTo>
                <a:lnTo>
                  <a:pt x="372707" y="118390"/>
                </a:lnTo>
                <a:lnTo>
                  <a:pt x="390907" y="114781"/>
                </a:lnTo>
                <a:lnTo>
                  <a:pt x="408453" y="118245"/>
                </a:lnTo>
                <a:lnTo>
                  <a:pt x="423384" y="128021"/>
                </a:lnTo>
                <a:lnTo>
                  <a:pt x="433738" y="143345"/>
                </a:lnTo>
                <a:lnTo>
                  <a:pt x="437271" y="161436"/>
                </a:lnTo>
                <a:lnTo>
                  <a:pt x="433665" y="178819"/>
                </a:lnTo>
                <a:lnTo>
                  <a:pt x="426821" y="189193"/>
                </a:lnTo>
                <a:lnTo>
                  <a:pt x="354107" y="189193"/>
                </a:lnTo>
                <a:lnTo>
                  <a:pt x="329953" y="199059"/>
                </a:lnTo>
                <a:close/>
              </a:path>
              <a:path w="437514" h="410210">
                <a:moveTo>
                  <a:pt x="143114" y="323253"/>
                </a:moveTo>
                <a:lnTo>
                  <a:pt x="110564" y="323253"/>
                </a:lnTo>
                <a:lnTo>
                  <a:pt x="171014" y="262317"/>
                </a:lnTo>
                <a:lnTo>
                  <a:pt x="166009" y="254509"/>
                </a:lnTo>
                <a:lnTo>
                  <a:pt x="162368" y="245994"/>
                </a:lnTo>
                <a:lnTo>
                  <a:pt x="160142" y="236935"/>
                </a:lnTo>
                <a:lnTo>
                  <a:pt x="159435" y="228076"/>
                </a:lnTo>
                <a:lnTo>
                  <a:pt x="159389" y="222273"/>
                </a:lnTo>
                <a:lnTo>
                  <a:pt x="159970" y="219951"/>
                </a:lnTo>
                <a:lnTo>
                  <a:pt x="83245" y="188612"/>
                </a:lnTo>
                <a:lnTo>
                  <a:pt x="144502" y="188612"/>
                </a:lnTo>
                <a:lnTo>
                  <a:pt x="168107" y="198478"/>
                </a:lnTo>
                <a:lnTo>
                  <a:pt x="268813" y="198478"/>
                </a:lnTo>
                <a:lnTo>
                  <a:pt x="269244" y="199059"/>
                </a:lnTo>
                <a:lnTo>
                  <a:pt x="329953" y="199059"/>
                </a:lnTo>
                <a:lnTo>
                  <a:pt x="277382" y="220532"/>
                </a:lnTo>
                <a:lnTo>
                  <a:pt x="277963" y="222853"/>
                </a:lnTo>
                <a:lnTo>
                  <a:pt x="277963" y="228076"/>
                </a:lnTo>
                <a:lnTo>
                  <a:pt x="277209" y="237761"/>
                </a:lnTo>
                <a:lnTo>
                  <a:pt x="274984" y="246792"/>
                </a:lnTo>
                <a:lnTo>
                  <a:pt x="271342" y="255171"/>
                </a:lnTo>
                <a:lnTo>
                  <a:pt x="266338" y="262897"/>
                </a:lnTo>
                <a:lnTo>
                  <a:pt x="281307" y="277986"/>
                </a:lnTo>
                <a:lnTo>
                  <a:pt x="188451" y="277986"/>
                </a:lnTo>
                <a:lnTo>
                  <a:pt x="143114" y="323253"/>
                </a:lnTo>
                <a:close/>
              </a:path>
              <a:path w="437514" h="410210">
                <a:moveTo>
                  <a:pt x="393586" y="207637"/>
                </a:moveTo>
                <a:lnTo>
                  <a:pt x="378592" y="205878"/>
                </a:lnTo>
                <a:lnTo>
                  <a:pt x="365014" y="199548"/>
                </a:lnTo>
                <a:lnTo>
                  <a:pt x="354107" y="189193"/>
                </a:lnTo>
                <a:lnTo>
                  <a:pt x="426821" y="189193"/>
                </a:lnTo>
                <a:lnTo>
                  <a:pt x="423847" y="193700"/>
                </a:lnTo>
                <a:lnTo>
                  <a:pt x="408744" y="204282"/>
                </a:lnTo>
                <a:lnTo>
                  <a:pt x="393586" y="207637"/>
                </a:lnTo>
                <a:close/>
              </a:path>
              <a:path w="437514" h="410210">
                <a:moveTo>
                  <a:pt x="219838" y="286111"/>
                </a:moveTo>
                <a:lnTo>
                  <a:pt x="217513" y="286111"/>
                </a:lnTo>
                <a:lnTo>
                  <a:pt x="209785" y="285576"/>
                </a:lnTo>
                <a:lnTo>
                  <a:pt x="202328" y="284007"/>
                </a:lnTo>
                <a:lnTo>
                  <a:pt x="195199" y="281459"/>
                </a:lnTo>
                <a:lnTo>
                  <a:pt x="188451" y="277986"/>
                </a:lnTo>
                <a:lnTo>
                  <a:pt x="248901" y="277986"/>
                </a:lnTo>
                <a:lnTo>
                  <a:pt x="242153" y="281459"/>
                </a:lnTo>
                <a:lnTo>
                  <a:pt x="235024" y="284007"/>
                </a:lnTo>
                <a:lnTo>
                  <a:pt x="227567" y="285576"/>
                </a:lnTo>
                <a:lnTo>
                  <a:pt x="219838" y="286111"/>
                </a:lnTo>
                <a:close/>
              </a:path>
              <a:path w="437514" h="410210">
                <a:moveTo>
                  <a:pt x="350329" y="409870"/>
                </a:moveTo>
                <a:lnTo>
                  <a:pt x="332818" y="406497"/>
                </a:lnTo>
                <a:lnTo>
                  <a:pt x="317488" y="396377"/>
                </a:lnTo>
                <a:lnTo>
                  <a:pt x="308551" y="383410"/>
                </a:lnTo>
                <a:lnTo>
                  <a:pt x="304410" y="368810"/>
                </a:lnTo>
                <a:lnTo>
                  <a:pt x="305067" y="353767"/>
                </a:lnTo>
                <a:lnTo>
                  <a:pt x="310513" y="339503"/>
                </a:lnTo>
                <a:lnTo>
                  <a:pt x="248901" y="277986"/>
                </a:lnTo>
                <a:lnTo>
                  <a:pt x="281307" y="277986"/>
                </a:lnTo>
                <a:lnTo>
                  <a:pt x="326788" y="323833"/>
                </a:lnTo>
                <a:lnTo>
                  <a:pt x="373295" y="323833"/>
                </a:lnTo>
                <a:lnTo>
                  <a:pt x="383169" y="330798"/>
                </a:lnTo>
                <a:lnTo>
                  <a:pt x="393305" y="346104"/>
                </a:lnTo>
                <a:lnTo>
                  <a:pt x="396683" y="363587"/>
                </a:lnTo>
                <a:lnTo>
                  <a:pt x="393305" y="381070"/>
                </a:lnTo>
                <a:lnTo>
                  <a:pt x="383169" y="396377"/>
                </a:lnTo>
                <a:lnTo>
                  <a:pt x="367839" y="406497"/>
                </a:lnTo>
                <a:lnTo>
                  <a:pt x="350329" y="409870"/>
                </a:lnTo>
                <a:close/>
              </a:path>
              <a:path w="437514" h="410210">
                <a:moveTo>
                  <a:pt x="87023" y="409290"/>
                </a:moveTo>
                <a:lnTo>
                  <a:pt x="69513" y="405916"/>
                </a:lnTo>
                <a:lnTo>
                  <a:pt x="54183" y="395796"/>
                </a:lnTo>
                <a:lnTo>
                  <a:pt x="44047" y="380490"/>
                </a:lnTo>
                <a:lnTo>
                  <a:pt x="40669" y="363007"/>
                </a:lnTo>
                <a:lnTo>
                  <a:pt x="44047" y="345524"/>
                </a:lnTo>
                <a:lnTo>
                  <a:pt x="54183" y="330217"/>
                </a:lnTo>
                <a:lnTo>
                  <a:pt x="66834" y="321294"/>
                </a:lnTo>
                <a:lnTo>
                  <a:pt x="81283" y="317159"/>
                </a:lnTo>
                <a:lnTo>
                  <a:pt x="96278" y="317812"/>
                </a:lnTo>
                <a:lnTo>
                  <a:pt x="110564" y="323253"/>
                </a:lnTo>
                <a:lnTo>
                  <a:pt x="143114" y="323253"/>
                </a:lnTo>
                <a:lnTo>
                  <a:pt x="126839" y="339503"/>
                </a:lnTo>
                <a:lnTo>
                  <a:pt x="132288" y="353776"/>
                </a:lnTo>
                <a:lnTo>
                  <a:pt x="132942" y="368738"/>
                </a:lnTo>
                <a:lnTo>
                  <a:pt x="128800" y="383165"/>
                </a:lnTo>
                <a:lnTo>
                  <a:pt x="119864" y="395796"/>
                </a:lnTo>
                <a:lnTo>
                  <a:pt x="104533" y="405916"/>
                </a:lnTo>
                <a:lnTo>
                  <a:pt x="87023" y="409290"/>
                </a:lnTo>
                <a:close/>
              </a:path>
              <a:path w="437514" h="410210">
                <a:moveTo>
                  <a:pt x="373295" y="323833"/>
                </a:moveTo>
                <a:lnTo>
                  <a:pt x="326788" y="323833"/>
                </a:lnTo>
                <a:lnTo>
                  <a:pt x="341074" y="318393"/>
                </a:lnTo>
                <a:lnTo>
                  <a:pt x="356068" y="317740"/>
                </a:lnTo>
                <a:lnTo>
                  <a:pt x="370518" y="321875"/>
                </a:lnTo>
                <a:lnTo>
                  <a:pt x="373295" y="323833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8035" y="4680203"/>
            <a:ext cx="1525905" cy="1925320"/>
          </a:xfrm>
          <a:custGeom>
            <a:avLst/>
            <a:gdLst/>
            <a:ahLst/>
            <a:cxnLst/>
            <a:rect l="l" t="t" r="r" b="b"/>
            <a:pathLst>
              <a:path w="1525904" h="1925320">
                <a:moveTo>
                  <a:pt x="0" y="0"/>
                </a:moveTo>
                <a:lnTo>
                  <a:pt x="1525524" y="0"/>
                </a:lnTo>
                <a:lnTo>
                  <a:pt x="1525524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8911" y="4680203"/>
            <a:ext cx="1524000" cy="1925320"/>
          </a:xfrm>
          <a:custGeom>
            <a:avLst/>
            <a:gdLst/>
            <a:ahLst/>
            <a:cxnLst/>
            <a:rect l="l" t="t" r="r" b="b"/>
            <a:pathLst>
              <a:path w="1524000" h="1925320">
                <a:moveTo>
                  <a:pt x="0" y="0"/>
                </a:moveTo>
                <a:lnTo>
                  <a:pt x="1524000" y="0"/>
                </a:lnTo>
                <a:lnTo>
                  <a:pt x="1524000" y="1924812"/>
                </a:lnTo>
                <a:lnTo>
                  <a:pt x="0" y="1924812"/>
                </a:lnTo>
                <a:lnTo>
                  <a:pt x="0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33517" y="4787078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0" y="0"/>
                </a:moveTo>
                <a:lnTo>
                  <a:pt x="227544" y="0"/>
                </a:lnTo>
              </a:path>
            </a:pathLst>
          </a:custGeom>
          <a:ln w="25243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4556" y="481863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5">
                <a:moveTo>
                  <a:pt x="0" y="0"/>
                </a:moveTo>
                <a:lnTo>
                  <a:pt x="265468" y="0"/>
                </a:lnTo>
              </a:path>
            </a:pathLst>
          </a:custGeom>
          <a:ln w="37865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95593" y="4859780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392" y="0"/>
                </a:lnTo>
              </a:path>
            </a:pathLst>
          </a:custGeom>
          <a:ln w="44415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495593" y="4881988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0" y="0"/>
                </a:moveTo>
                <a:lnTo>
                  <a:pt x="44244" y="0"/>
                </a:lnTo>
                <a:lnTo>
                  <a:pt x="44244" y="38070"/>
                </a:lnTo>
                <a:lnTo>
                  <a:pt x="0" y="38070"/>
                </a:lnTo>
                <a:lnTo>
                  <a:pt x="0" y="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95593" y="4951150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392" y="0"/>
                </a:lnTo>
              </a:path>
            </a:pathLst>
          </a:custGeom>
          <a:ln w="62181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95593" y="4982240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0" y="0"/>
                </a:moveTo>
                <a:lnTo>
                  <a:pt x="44244" y="0"/>
                </a:lnTo>
                <a:lnTo>
                  <a:pt x="44244" y="38070"/>
                </a:lnTo>
                <a:lnTo>
                  <a:pt x="0" y="38070"/>
                </a:lnTo>
                <a:lnTo>
                  <a:pt x="0" y="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95593" y="5052036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392" y="0"/>
                </a:lnTo>
              </a:path>
            </a:pathLst>
          </a:custGeom>
          <a:ln w="63450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95593" y="5083762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0" y="0"/>
                </a:moveTo>
                <a:lnTo>
                  <a:pt x="44244" y="0"/>
                </a:lnTo>
                <a:lnTo>
                  <a:pt x="44244" y="38070"/>
                </a:lnTo>
                <a:lnTo>
                  <a:pt x="0" y="38070"/>
                </a:lnTo>
                <a:lnTo>
                  <a:pt x="0" y="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95593" y="5153557"/>
            <a:ext cx="303530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392" y="0"/>
                </a:lnTo>
              </a:path>
            </a:pathLst>
          </a:custGeom>
          <a:ln w="63450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95593" y="5185283"/>
            <a:ext cx="44450" cy="36830"/>
          </a:xfrm>
          <a:custGeom>
            <a:avLst/>
            <a:gdLst/>
            <a:ahLst/>
            <a:cxnLst/>
            <a:rect l="l" t="t" r="r" b="b"/>
            <a:pathLst>
              <a:path w="44450" h="36829">
                <a:moveTo>
                  <a:pt x="0" y="0"/>
                </a:moveTo>
                <a:lnTo>
                  <a:pt x="44244" y="0"/>
                </a:lnTo>
                <a:lnTo>
                  <a:pt x="44244" y="36801"/>
                </a:lnTo>
                <a:lnTo>
                  <a:pt x="0" y="36801"/>
                </a:lnTo>
                <a:lnTo>
                  <a:pt x="0" y="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95593" y="5241120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34" y="0"/>
                </a:lnTo>
              </a:path>
            </a:pathLst>
          </a:custGeom>
          <a:ln w="38070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77763" y="4881748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65" y="37858"/>
                </a:moveTo>
                <a:lnTo>
                  <a:pt x="0" y="37858"/>
                </a:lnTo>
                <a:lnTo>
                  <a:pt x="0" y="0"/>
                </a:lnTo>
                <a:lnTo>
                  <a:pt x="50565" y="0"/>
                </a:lnTo>
                <a:lnTo>
                  <a:pt x="50565" y="37858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66246" y="4881748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71" y="37858"/>
                </a:moveTo>
                <a:lnTo>
                  <a:pt x="0" y="37858"/>
                </a:lnTo>
                <a:lnTo>
                  <a:pt x="0" y="0"/>
                </a:lnTo>
                <a:lnTo>
                  <a:pt x="50571" y="0"/>
                </a:lnTo>
                <a:lnTo>
                  <a:pt x="50571" y="37858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54741" y="4881748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44244" y="37858"/>
                </a:moveTo>
                <a:lnTo>
                  <a:pt x="0" y="37858"/>
                </a:lnTo>
                <a:lnTo>
                  <a:pt x="0" y="0"/>
                </a:lnTo>
                <a:lnTo>
                  <a:pt x="44244" y="0"/>
                </a:lnTo>
                <a:lnTo>
                  <a:pt x="44244" y="37858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77763" y="4982716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65" y="37865"/>
                </a:moveTo>
                <a:lnTo>
                  <a:pt x="0" y="37865"/>
                </a:lnTo>
                <a:lnTo>
                  <a:pt x="0" y="0"/>
                </a:lnTo>
                <a:lnTo>
                  <a:pt x="50565" y="0"/>
                </a:lnTo>
                <a:lnTo>
                  <a:pt x="50565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66246" y="4982716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71" y="37865"/>
                </a:moveTo>
                <a:lnTo>
                  <a:pt x="0" y="37865"/>
                </a:lnTo>
                <a:lnTo>
                  <a:pt x="0" y="0"/>
                </a:lnTo>
                <a:lnTo>
                  <a:pt x="50571" y="0"/>
                </a:lnTo>
                <a:lnTo>
                  <a:pt x="50571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54741" y="4982716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44244" y="37865"/>
                </a:moveTo>
                <a:lnTo>
                  <a:pt x="0" y="37865"/>
                </a:lnTo>
                <a:lnTo>
                  <a:pt x="0" y="0"/>
                </a:lnTo>
                <a:lnTo>
                  <a:pt x="44244" y="0"/>
                </a:lnTo>
                <a:lnTo>
                  <a:pt x="44244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77763" y="5083690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65" y="37865"/>
                </a:moveTo>
                <a:lnTo>
                  <a:pt x="0" y="37865"/>
                </a:lnTo>
                <a:lnTo>
                  <a:pt x="0" y="0"/>
                </a:lnTo>
                <a:lnTo>
                  <a:pt x="50565" y="0"/>
                </a:lnTo>
                <a:lnTo>
                  <a:pt x="50565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66246" y="5083690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71" y="37865"/>
                </a:moveTo>
                <a:lnTo>
                  <a:pt x="0" y="37865"/>
                </a:lnTo>
                <a:lnTo>
                  <a:pt x="0" y="0"/>
                </a:lnTo>
                <a:lnTo>
                  <a:pt x="50571" y="0"/>
                </a:lnTo>
                <a:lnTo>
                  <a:pt x="50571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54741" y="5083690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44244" y="37865"/>
                </a:moveTo>
                <a:lnTo>
                  <a:pt x="0" y="37865"/>
                </a:lnTo>
                <a:lnTo>
                  <a:pt x="0" y="0"/>
                </a:lnTo>
                <a:lnTo>
                  <a:pt x="44244" y="0"/>
                </a:lnTo>
                <a:lnTo>
                  <a:pt x="44244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77763" y="5184664"/>
            <a:ext cx="50800" cy="38100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50565" y="37865"/>
                </a:moveTo>
                <a:lnTo>
                  <a:pt x="0" y="37865"/>
                </a:lnTo>
                <a:lnTo>
                  <a:pt x="0" y="0"/>
                </a:lnTo>
                <a:lnTo>
                  <a:pt x="50565" y="0"/>
                </a:lnTo>
                <a:lnTo>
                  <a:pt x="50565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66246" y="5185283"/>
            <a:ext cx="50800" cy="36830"/>
          </a:xfrm>
          <a:custGeom>
            <a:avLst/>
            <a:gdLst/>
            <a:ahLst/>
            <a:cxnLst/>
            <a:rect l="l" t="t" r="r" b="b"/>
            <a:pathLst>
              <a:path w="50800" h="36829">
                <a:moveTo>
                  <a:pt x="0" y="0"/>
                </a:moveTo>
                <a:lnTo>
                  <a:pt x="50571" y="0"/>
                </a:lnTo>
                <a:lnTo>
                  <a:pt x="50571" y="36801"/>
                </a:lnTo>
                <a:lnTo>
                  <a:pt x="0" y="36801"/>
                </a:lnTo>
                <a:lnTo>
                  <a:pt x="0" y="0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66246" y="5241120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2740" y="0"/>
                </a:lnTo>
              </a:path>
            </a:pathLst>
          </a:custGeom>
          <a:ln w="38070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54741" y="5184664"/>
            <a:ext cx="44450" cy="38100"/>
          </a:xfrm>
          <a:custGeom>
            <a:avLst/>
            <a:gdLst/>
            <a:ahLst/>
            <a:cxnLst/>
            <a:rect l="l" t="t" r="r" b="b"/>
            <a:pathLst>
              <a:path w="44450" h="38100">
                <a:moveTo>
                  <a:pt x="44244" y="37865"/>
                </a:moveTo>
                <a:lnTo>
                  <a:pt x="0" y="37865"/>
                </a:lnTo>
                <a:lnTo>
                  <a:pt x="0" y="0"/>
                </a:lnTo>
                <a:lnTo>
                  <a:pt x="44244" y="0"/>
                </a:lnTo>
                <a:lnTo>
                  <a:pt x="44244" y="37865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70311" y="5282482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3957" y="0"/>
                </a:lnTo>
              </a:path>
            </a:pathLst>
          </a:custGeom>
          <a:ln w="44176">
            <a:solidFill>
              <a:srgbClr val="3D8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37314" y="4734370"/>
            <a:ext cx="524510" cy="537210"/>
          </a:xfrm>
          <a:custGeom>
            <a:avLst/>
            <a:gdLst/>
            <a:ahLst/>
            <a:cxnLst/>
            <a:rect l="l" t="t" r="r" b="b"/>
            <a:pathLst>
              <a:path w="524510" h="537210">
                <a:moveTo>
                  <a:pt x="524352" y="536964"/>
                </a:moveTo>
                <a:lnTo>
                  <a:pt x="34007" y="536964"/>
                </a:lnTo>
                <a:lnTo>
                  <a:pt x="34007" y="489584"/>
                </a:lnTo>
                <a:lnTo>
                  <a:pt x="476899" y="489584"/>
                </a:lnTo>
                <a:lnTo>
                  <a:pt x="476899" y="47379"/>
                </a:lnTo>
                <a:lnTo>
                  <a:pt x="34007" y="47379"/>
                </a:lnTo>
                <a:lnTo>
                  <a:pt x="34007" y="0"/>
                </a:lnTo>
                <a:lnTo>
                  <a:pt x="524352" y="0"/>
                </a:lnTo>
                <a:lnTo>
                  <a:pt x="524352" y="536964"/>
                </a:lnTo>
                <a:close/>
              </a:path>
              <a:path w="524510" h="537210">
                <a:moveTo>
                  <a:pt x="81460" y="489584"/>
                </a:moveTo>
                <a:lnTo>
                  <a:pt x="23726" y="489584"/>
                </a:lnTo>
                <a:lnTo>
                  <a:pt x="14347" y="487771"/>
                </a:lnTo>
                <a:lnTo>
                  <a:pt x="6821" y="482774"/>
                </a:lnTo>
                <a:lnTo>
                  <a:pt x="1816" y="475260"/>
                </a:lnTo>
                <a:lnTo>
                  <a:pt x="0" y="465895"/>
                </a:lnTo>
                <a:lnTo>
                  <a:pt x="1816" y="456530"/>
                </a:lnTo>
                <a:lnTo>
                  <a:pt x="6821" y="449016"/>
                </a:lnTo>
                <a:lnTo>
                  <a:pt x="14347" y="444019"/>
                </a:lnTo>
                <a:lnTo>
                  <a:pt x="23726" y="442205"/>
                </a:lnTo>
                <a:lnTo>
                  <a:pt x="34007" y="442205"/>
                </a:lnTo>
                <a:lnTo>
                  <a:pt x="34007" y="410619"/>
                </a:lnTo>
                <a:lnTo>
                  <a:pt x="23726" y="410619"/>
                </a:lnTo>
                <a:lnTo>
                  <a:pt x="14347" y="408805"/>
                </a:lnTo>
                <a:lnTo>
                  <a:pt x="6821" y="403808"/>
                </a:lnTo>
                <a:lnTo>
                  <a:pt x="1816" y="396294"/>
                </a:lnTo>
                <a:lnTo>
                  <a:pt x="0" y="386929"/>
                </a:lnTo>
                <a:lnTo>
                  <a:pt x="1816" y="377565"/>
                </a:lnTo>
                <a:lnTo>
                  <a:pt x="6821" y="370051"/>
                </a:lnTo>
                <a:lnTo>
                  <a:pt x="14347" y="365054"/>
                </a:lnTo>
                <a:lnTo>
                  <a:pt x="23726" y="363240"/>
                </a:lnTo>
                <a:lnTo>
                  <a:pt x="34007" y="363240"/>
                </a:lnTo>
                <a:lnTo>
                  <a:pt x="34007" y="331654"/>
                </a:lnTo>
                <a:lnTo>
                  <a:pt x="23726" y="331654"/>
                </a:lnTo>
                <a:lnTo>
                  <a:pt x="14347" y="329840"/>
                </a:lnTo>
                <a:lnTo>
                  <a:pt x="6821" y="324843"/>
                </a:lnTo>
                <a:lnTo>
                  <a:pt x="1816" y="317329"/>
                </a:lnTo>
                <a:lnTo>
                  <a:pt x="0" y="307964"/>
                </a:lnTo>
                <a:lnTo>
                  <a:pt x="1816" y="298599"/>
                </a:lnTo>
                <a:lnTo>
                  <a:pt x="6821" y="291085"/>
                </a:lnTo>
                <a:lnTo>
                  <a:pt x="14347" y="286088"/>
                </a:lnTo>
                <a:lnTo>
                  <a:pt x="23726" y="284275"/>
                </a:lnTo>
                <a:lnTo>
                  <a:pt x="34007" y="284275"/>
                </a:lnTo>
                <a:lnTo>
                  <a:pt x="34007" y="252688"/>
                </a:lnTo>
                <a:lnTo>
                  <a:pt x="23726" y="252688"/>
                </a:lnTo>
                <a:lnTo>
                  <a:pt x="14347" y="250875"/>
                </a:lnTo>
                <a:lnTo>
                  <a:pt x="6821" y="245878"/>
                </a:lnTo>
                <a:lnTo>
                  <a:pt x="1816" y="238364"/>
                </a:lnTo>
                <a:lnTo>
                  <a:pt x="0" y="228999"/>
                </a:lnTo>
                <a:lnTo>
                  <a:pt x="1816" y="219634"/>
                </a:lnTo>
                <a:lnTo>
                  <a:pt x="6821" y="212120"/>
                </a:lnTo>
                <a:lnTo>
                  <a:pt x="14347" y="207123"/>
                </a:lnTo>
                <a:lnTo>
                  <a:pt x="23726" y="205309"/>
                </a:lnTo>
                <a:lnTo>
                  <a:pt x="34007" y="205309"/>
                </a:lnTo>
                <a:lnTo>
                  <a:pt x="34007" y="173723"/>
                </a:lnTo>
                <a:lnTo>
                  <a:pt x="23726" y="173723"/>
                </a:lnTo>
                <a:lnTo>
                  <a:pt x="14347" y="171909"/>
                </a:lnTo>
                <a:lnTo>
                  <a:pt x="6821" y="166912"/>
                </a:lnTo>
                <a:lnTo>
                  <a:pt x="1816" y="159398"/>
                </a:lnTo>
                <a:lnTo>
                  <a:pt x="0" y="150034"/>
                </a:lnTo>
                <a:lnTo>
                  <a:pt x="1816" y="140669"/>
                </a:lnTo>
                <a:lnTo>
                  <a:pt x="6821" y="133155"/>
                </a:lnTo>
                <a:lnTo>
                  <a:pt x="14347" y="128158"/>
                </a:lnTo>
                <a:lnTo>
                  <a:pt x="23726" y="126344"/>
                </a:lnTo>
                <a:lnTo>
                  <a:pt x="34007" y="126344"/>
                </a:lnTo>
                <a:lnTo>
                  <a:pt x="34007" y="94758"/>
                </a:lnTo>
                <a:lnTo>
                  <a:pt x="23726" y="94758"/>
                </a:lnTo>
                <a:lnTo>
                  <a:pt x="14940" y="92500"/>
                </a:lnTo>
                <a:lnTo>
                  <a:pt x="8007" y="87355"/>
                </a:lnTo>
                <a:lnTo>
                  <a:pt x="3596" y="79989"/>
                </a:lnTo>
                <a:lnTo>
                  <a:pt x="2372" y="71068"/>
                </a:lnTo>
                <a:lnTo>
                  <a:pt x="3929" y="62148"/>
                </a:lnTo>
                <a:lnTo>
                  <a:pt x="8304" y="54782"/>
                </a:lnTo>
                <a:lnTo>
                  <a:pt x="15051" y="49637"/>
                </a:lnTo>
                <a:lnTo>
                  <a:pt x="23726" y="47379"/>
                </a:lnTo>
                <a:lnTo>
                  <a:pt x="81460" y="47379"/>
                </a:lnTo>
                <a:lnTo>
                  <a:pt x="81460" y="489584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67019" y="4829125"/>
            <a:ext cx="300355" cy="347980"/>
          </a:xfrm>
          <a:custGeom>
            <a:avLst/>
            <a:gdLst/>
            <a:ahLst/>
            <a:cxnLst/>
            <a:rect l="l" t="t" r="r" b="b"/>
            <a:pathLst>
              <a:path w="300354" h="347979">
                <a:moveTo>
                  <a:pt x="189019" y="78965"/>
                </a:moveTo>
                <a:lnTo>
                  <a:pt x="183187" y="77780"/>
                </a:lnTo>
                <a:lnTo>
                  <a:pt x="177947" y="74227"/>
                </a:lnTo>
                <a:lnTo>
                  <a:pt x="174388" y="68995"/>
                </a:lnTo>
                <a:lnTo>
                  <a:pt x="173202" y="63172"/>
                </a:lnTo>
                <a:lnTo>
                  <a:pt x="174388" y="57348"/>
                </a:lnTo>
                <a:lnTo>
                  <a:pt x="177947" y="52117"/>
                </a:lnTo>
                <a:lnTo>
                  <a:pt x="228563" y="1579"/>
                </a:lnTo>
                <a:lnTo>
                  <a:pt x="232518" y="0"/>
                </a:lnTo>
                <a:lnTo>
                  <a:pt x="240427" y="0"/>
                </a:lnTo>
                <a:lnTo>
                  <a:pt x="244381" y="1579"/>
                </a:lnTo>
                <a:lnTo>
                  <a:pt x="294997" y="52117"/>
                </a:lnTo>
                <a:lnTo>
                  <a:pt x="296072" y="53696"/>
                </a:lnTo>
                <a:lnTo>
                  <a:pt x="220655" y="53696"/>
                </a:lnTo>
                <a:lnTo>
                  <a:pt x="200092" y="74227"/>
                </a:lnTo>
                <a:lnTo>
                  <a:pt x="194852" y="77780"/>
                </a:lnTo>
                <a:lnTo>
                  <a:pt x="189019" y="78965"/>
                </a:lnTo>
                <a:close/>
              </a:path>
              <a:path w="300354" h="347979">
                <a:moveTo>
                  <a:pt x="62479" y="347447"/>
                </a:moveTo>
                <a:lnTo>
                  <a:pt x="39927" y="343252"/>
                </a:lnTo>
                <a:lnTo>
                  <a:pt x="20859" y="331654"/>
                </a:lnTo>
                <a:lnTo>
                  <a:pt x="6981" y="314133"/>
                </a:lnTo>
                <a:lnTo>
                  <a:pt x="0" y="292171"/>
                </a:lnTo>
                <a:lnTo>
                  <a:pt x="1285" y="269555"/>
                </a:lnTo>
                <a:lnTo>
                  <a:pt x="10281" y="249234"/>
                </a:lnTo>
                <a:lnTo>
                  <a:pt x="25802" y="233206"/>
                </a:lnTo>
                <a:lnTo>
                  <a:pt x="46661" y="223471"/>
                </a:lnTo>
                <a:lnTo>
                  <a:pt x="46661" y="205309"/>
                </a:lnTo>
                <a:lnTo>
                  <a:pt x="50406" y="186913"/>
                </a:lnTo>
                <a:lnTo>
                  <a:pt x="60601" y="171848"/>
                </a:lnTo>
                <a:lnTo>
                  <a:pt x="75689" y="161669"/>
                </a:lnTo>
                <a:lnTo>
                  <a:pt x="94114" y="157930"/>
                </a:lnTo>
                <a:lnTo>
                  <a:pt x="213537" y="157930"/>
                </a:lnTo>
                <a:lnTo>
                  <a:pt x="220655" y="150823"/>
                </a:lnTo>
                <a:lnTo>
                  <a:pt x="220655" y="53696"/>
                </a:lnTo>
                <a:lnTo>
                  <a:pt x="252290" y="53696"/>
                </a:lnTo>
                <a:lnTo>
                  <a:pt x="252290" y="142137"/>
                </a:lnTo>
                <a:lnTo>
                  <a:pt x="248545" y="160533"/>
                </a:lnTo>
                <a:lnTo>
                  <a:pt x="238350" y="175599"/>
                </a:lnTo>
                <a:lnTo>
                  <a:pt x="223262" y="185778"/>
                </a:lnTo>
                <a:lnTo>
                  <a:pt x="204837" y="189516"/>
                </a:lnTo>
                <a:lnTo>
                  <a:pt x="85414" y="189516"/>
                </a:lnTo>
                <a:lnTo>
                  <a:pt x="78296" y="196623"/>
                </a:lnTo>
                <a:lnTo>
                  <a:pt x="78296" y="223471"/>
                </a:lnTo>
                <a:lnTo>
                  <a:pt x="99156" y="233095"/>
                </a:lnTo>
                <a:lnTo>
                  <a:pt x="114677" y="248938"/>
                </a:lnTo>
                <a:lnTo>
                  <a:pt x="116340" y="252688"/>
                </a:lnTo>
                <a:lnTo>
                  <a:pt x="62479" y="252688"/>
                </a:lnTo>
                <a:lnTo>
                  <a:pt x="50196" y="255181"/>
                </a:lnTo>
                <a:lnTo>
                  <a:pt x="40137" y="261967"/>
                </a:lnTo>
                <a:lnTo>
                  <a:pt x="33340" y="272010"/>
                </a:lnTo>
                <a:lnTo>
                  <a:pt x="30844" y="284275"/>
                </a:lnTo>
                <a:lnTo>
                  <a:pt x="33340" y="296539"/>
                </a:lnTo>
                <a:lnTo>
                  <a:pt x="40137" y="306582"/>
                </a:lnTo>
                <a:lnTo>
                  <a:pt x="50196" y="313368"/>
                </a:lnTo>
                <a:lnTo>
                  <a:pt x="62479" y="315861"/>
                </a:lnTo>
                <a:lnTo>
                  <a:pt x="116608" y="315861"/>
                </a:lnTo>
                <a:lnTo>
                  <a:pt x="104099" y="331654"/>
                </a:lnTo>
                <a:lnTo>
                  <a:pt x="85031" y="343252"/>
                </a:lnTo>
                <a:lnTo>
                  <a:pt x="62479" y="347447"/>
                </a:lnTo>
                <a:close/>
              </a:path>
              <a:path w="300354" h="347979">
                <a:moveTo>
                  <a:pt x="283925" y="78965"/>
                </a:moveTo>
                <a:lnTo>
                  <a:pt x="278092" y="77780"/>
                </a:lnTo>
                <a:lnTo>
                  <a:pt x="272853" y="74227"/>
                </a:lnTo>
                <a:lnTo>
                  <a:pt x="252290" y="53696"/>
                </a:lnTo>
                <a:lnTo>
                  <a:pt x="296072" y="53696"/>
                </a:lnTo>
                <a:lnTo>
                  <a:pt x="298556" y="57348"/>
                </a:lnTo>
                <a:lnTo>
                  <a:pt x="299742" y="63172"/>
                </a:lnTo>
                <a:lnTo>
                  <a:pt x="298556" y="68995"/>
                </a:lnTo>
                <a:lnTo>
                  <a:pt x="294997" y="74227"/>
                </a:lnTo>
                <a:lnTo>
                  <a:pt x="289758" y="77780"/>
                </a:lnTo>
                <a:lnTo>
                  <a:pt x="283925" y="78965"/>
                </a:lnTo>
                <a:close/>
              </a:path>
              <a:path w="300354" h="347979">
                <a:moveTo>
                  <a:pt x="116608" y="315861"/>
                </a:moveTo>
                <a:lnTo>
                  <a:pt x="62479" y="315861"/>
                </a:lnTo>
                <a:lnTo>
                  <a:pt x="74762" y="313368"/>
                </a:lnTo>
                <a:lnTo>
                  <a:pt x="84821" y="306582"/>
                </a:lnTo>
                <a:lnTo>
                  <a:pt x="91618" y="296539"/>
                </a:lnTo>
                <a:lnTo>
                  <a:pt x="94114" y="284275"/>
                </a:lnTo>
                <a:lnTo>
                  <a:pt x="91618" y="272010"/>
                </a:lnTo>
                <a:lnTo>
                  <a:pt x="84821" y="261967"/>
                </a:lnTo>
                <a:lnTo>
                  <a:pt x="74762" y="255181"/>
                </a:lnTo>
                <a:lnTo>
                  <a:pt x="62479" y="252688"/>
                </a:lnTo>
                <a:lnTo>
                  <a:pt x="116340" y="252688"/>
                </a:lnTo>
                <a:lnTo>
                  <a:pt x="123673" y="269222"/>
                </a:lnTo>
                <a:lnTo>
                  <a:pt x="124958" y="292171"/>
                </a:lnTo>
                <a:lnTo>
                  <a:pt x="117976" y="314133"/>
                </a:lnTo>
                <a:lnTo>
                  <a:pt x="116608" y="315861"/>
                </a:lnTo>
                <a:close/>
              </a:path>
            </a:pathLst>
          </a:custGeom>
          <a:solidFill>
            <a:srgbClr val="3D8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40222" y="5050228"/>
            <a:ext cx="126540" cy="126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66228" y="4829125"/>
            <a:ext cx="126540" cy="12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248911" y="5367632"/>
            <a:ext cx="1524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11303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Imp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ng 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regional  </a:t>
            </a:r>
            <a:r>
              <a:rPr sz="1800" b="1" spc="-10" dirty="0">
                <a:solidFill>
                  <a:srgbClr val="3D8EDE"/>
                </a:solidFill>
                <a:latin typeface="Calibri"/>
                <a:cs typeface="Calibri"/>
              </a:rPr>
              <a:t>results-based 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reporting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77711" y="5354830"/>
            <a:ext cx="15259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107314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-5" dirty="0">
                <a:latin typeface="Calibri"/>
                <a:cs typeface="Calibri"/>
              </a:rPr>
              <a:t>ol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ng  </a:t>
            </a:r>
            <a:r>
              <a:rPr sz="1800" b="1" spc="-10" dirty="0">
                <a:solidFill>
                  <a:srgbClr val="3D8EDE"/>
                </a:solidFill>
                <a:latin typeface="Calibri"/>
                <a:cs typeface="Calibri"/>
              </a:rPr>
              <a:t>data 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and  </a:t>
            </a:r>
            <a:r>
              <a:rPr sz="1800" b="1" spc="-10" dirty="0">
                <a:solidFill>
                  <a:srgbClr val="3D8EDE"/>
                </a:solidFill>
                <a:latin typeface="Calibri"/>
                <a:cs typeface="Calibri"/>
              </a:rPr>
              <a:t>statistical 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capacities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08035" y="5354830"/>
            <a:ext cx="15259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18034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Working  towards 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common  </a:t>
            </a:r>
            <a:r>
              <a:rPr sz="1800" b="1" dirty="0">
                <a:solidFill>
                  <a:srgbClr val="3D8EDE"/>
                </a:solidFill>
                <a:latin typeface="Calibri"/>
                <a:cs typeface="Calibri"/>
              </a:rPr>
              <a:t>back</a:t>
            </a:r>
            <a:r>
              <a:rPr sz="1800" b="1" spc="-90" dirty="0">
                <a:solidFill>
                  <a:srgbClr val="3D8ED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D8EDE"/>
                </a:solidFill>
                <a:latin typeface="Calibri"/>
                <a:cs typeface="Calibri"/>
              </a:rPr>
              <a:t>offices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5DCE5-A415-4208-A388-28E5C3B90D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72" y="0"/>
            <a:ext cx="4744828" cy="44442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45940-0EF8-46BB-AB18-64AEE2DD0943}"/>
              </a:ext>
            </a:extLst>
          </p:cNvPr>
          <p:cNvSpPr/>
          <p:nvPr/>
        </p:nvSpPr>
        <p:spPr>
          <a:xfrm rot="19949920">
            <a:off x="-363749" y="5080976"/>
            <a:ext cx="6531025" cy="513463"/>
          </a:xfrm>
          <a:prstGeom prst="rect">
            <a:avLst/>
          </a:prstGeom>
          <a:solidFill>
            <a:srgbClr val="E7E8E3"/>
          </a:solidFill>
          <a:ln>
            <a:solidFill>
              <a:srgbClr val="E7E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553DF6-D781-4DA6-B7C2-FBA1F74062BF}"/>
              </a:ext>
            </a:extLst>
          </p:cNvPr>
          <p:cNvSpPr/>
          <p:nvPr/>
        </p:nvSpPr>
        <p:spPr>
          <a:xfrm rot="1764208">
            <a:off x="1447145" y="546261"/>
            <a:ext cx="4209712" cy="513014"/>
          </a:xfrm>
          <a:prstGeom prst="rect">
            <a:avLst/>
          </a:prstGeom>
          <a:solidFill>
            <a:srgbClr val="E7E8E3"/>
          </a:solidFill>
          <a:ln>
            <a:solidFill>
              <a:srgbClr val="E7E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6CA83-27B3-46AD-B36E-C4A1111672A2}"/>
              </a:ext>
            </a:extLst>
          </p:cNvPr>
          <p:cNvSpPr/>
          <p:nvPr/>
        </p:nvSpPr>
        <p:spPr>
          <a:xfrm rot="1774410">
            <a:off x="3763408" y="-250873"/>
            <a:ext cx="1808369" cy="501744"/>
          </a:xfrm>
          <a:prstGeom prst="rect">
            <a:avLst/>
          </a:prstGeom>
          <a:solidFill>
            <a:srgbClr val="E7E8E3"/>
          </a:solidFill>
          <a:ln>
            <a:solidFill>
              <a:srgbClr val="E7E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8237E2-B01D-4C62-84FF-90FAE9CE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9" y="5274584"/>
            <a:ext cx="3405099" cy="869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85CF7-7668-49AA-9D77-191041D666E6}"/>
              </a:ext>
            </a:extLst>
          </p:cNvPr>
          <p:cNvSpPr txBox="1"/>
          <p:nvPr/>
        </p:nvSpPr>
        <p:spPr>
          <a:xfrm>
            <a:off x="905212" y="2413337"/>
            <a:ext cx="4744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65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4259</TotalTime>
  <Words>242</Words>
  <Application>Microsoft Office PowerPoint</Application>
  <PresentationFormat>A4 Paper (210x297 mm)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Regional UNDS review:</vt:lpstr>
      <vt:lpstr>PowerPoint Presentation</vt:lpstr>
    </vt:vector>
  </TitlesOfParts>
  <Company>UNECE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Lucica Matei</dc:creator>
  <cp:lastModifiedBy>UNECE</cp:lastModifiedBy>
  <cp:revision>231</cp:revision>
  <cp:lastPrinted>2018-11-13T15:54:18Z</cp:lastPrinted>
  <dcterms:created xsi:type="dcterms:W3CDTF">2017-01-13T16:22:45Z</dcterms:created>
  <dcterms:modified xsi:type="dcterms:W3CDTF">2019-11-13T12:00:37Z</dcterms:modified>
</cp:coreProperties>
</file>