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84" r:id="rId3"/>
    <p:sldId id="352" r:id="rId4"/>
    <p:sldId id="389" r:id="rId5"/>
    <p:sldId id="402" r:id="rId6"/>
    <p:sldId id="395" r:id="rId7"/>
    <p:sldId id="396" r:id="rId8"/>
    <p:sldId id="390" r:id="rId9"/>
    <p:sldId id="387" r:id="rId10"/>
    <p:sldId id="397" r:id="rId11"/>
    <p:sldId id="392" r:id="rId12"/>
    <p:sldId id="398" r:id="rId13"/>
    <p:sldId id="403" r:id="rId14"/>
    <p:sldId id="399" r:id="rId15"/>
    <p:sldId id="400" r:id="rId16"/>
    <p:sldId id="379" r:id="rId17"/>
  </p:sldIdLst>
  <p:sldSz cx="9144000" cy="5143500" type="screen16x9"/>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11" autoAdjust="0"/>
    <p:restoredTop sz="78650" autoAdjust="0"/>
  </p:normalViewPr>
  <p:slideViewPr>
    <p:cSldViewPr>
      <p:cViewPr>
        <p:scale>
          <a:sx n="67" d="100"/>
          <a:sy n="67" d="100"/>
        </p:scale>
        <p:origin x="-96"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925" y="0"/>
            <a:ext cx="4303713" cy="341313"/>
          </a:xfrm>
          <a:prstGeom prst="rect">
            <a:avLst/>
          </a:prstGeom>
        </p:spPr>
        <p:txBody>
          <a:bodyPr vert="horz" lIns="91440" tIns="45720" rIns="91440" bIns="45720" rtlCol="0"/>
          <a:lstStyle>
            <a:lvl1pPr algn="r">
              <a:defRPr sz="1200"/>
            </a:lvl1pPr>
          </a:lstStyle>
          <a:p>
            <a:fld id="{B4B085B4-DC07-495D-9581-F6D16D5566ED}" type="datetimeFigureOut">
              <a:rPr lang="en-GB" smtClean="0"/>
              <a:t>08/09/2017</a:t>
            </a:fld>
            <a:endParaRPr lang="en-GB"/>
          </a:p>
        </p:txBody>
      </p:sp>
      <p:sp>
        <p:nvSpPr>
          <p:cNvPr id="4" name="Footer Placeholder 3"/>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925" y="6456363"/>
            <a:ext cx="4303713" cy="341312"/>
          </a:xfrm>
          <a:prstGeom prst="rect">
            <a:avLst/>
          </a:prstGeom>
        </p:spPr>
        <p:txBody>
          <a:bodyPr vert="horz" lIns="91440" tIns="45720" rIns="91440" bIns="45720" rtlCol="0" anchor="b"/>
          <a:lstStyle>
            <a:lvl1pPr algn="r">
              <a:defRPr sz="1200"/>
            </a:lvl1pPr>
          </a:lstStyle>
          <a:p>
            <a:fld id="{BE23AA4C-F9AC-4EBF-BF03-3A54C05712BC}" type="slidenum">
              <a:rPr lang="en-GB" smtClean="0"/>
              <a:t>‹#›</a:t>
            </a:fld>
            <a:endParaRPr lang="en-GB"/>
          </a:p>
        </p:txBody>
      </p:sp>
    </p:spTree>
    <p:extLst>
      <p:ext uri="{BB962C8B-B14F-4D97-AF65-F5344CB8AC3E}">
        <p14:creationId xmlns:p14="http://schemas.microsoft.com/office/powerpoint/2010/main" val="3225684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414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271" y="0"/>
            <a:ext cx="4302231" cy="341458"/>
          </a:xfrm>
          <a:prstGeom prst="rect">
            <a:avLst/>
          </a:prstGeom>
        </p:spPr>
        <p:txBody>
          <a:bodyPr vert="horz" lIns="91440" tIns="45720" rIns="91440" bIns="45720" rtlCol="0"/>
          <a:lstStyle>
            <a:lvl1pPr algn="r">
              <a:defRPr sz="1200"/>
            </a:lvl1pPr>
          </a:lstStyle>
          <a:p>
            <a:fld id="{EFBB9E04-4B46-43FB-B674-419DBDEA78DC}" type="datetimeFigureOut">
              <a:rPr lang="en-GB" smtClean="0"/>
              <a:t>08/09/2017</a:t>
            </a:fld>
            <a:endParaRPr lang="en-GB"/>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3" y="3271382"/>
            <a:ext cx="7942580" cy="267658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219"/>
            <a:ext cx="4302231" cy="34145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271" y="6456219"/>
            <a:ext cx="4302231" cy="341457"/>
          </a:xfrm>
          <a:prstGeom prst="rect">
            <a:avLst/>
          </a:prstGeom>
        </p:spPr>
        <p:txBody>
          <a:bodyPr vert="horz" lIns="91440" tIns="45720" rIns="91440" bIns="45720" rtlCol="0" anchor="b"/>
          <a:lstStyle>
            <a:lvl1pPr algn="r">
              <a:defRPr sz="1200"/>
            </a:lvl1pPr>
          </a:lstStyle>
          <a:p>
            <a:fld id="{579E2D4A-F1FF-4953-8A7E-F3611F6FEEBA}" type="slidenum">
              <a:rPr lang="en-GB" smtClean="0"/>
              <a:t>‹#›</a:t>
            </a:fld>
            <a:endParaRPr lang="en-GB"/>
          </a:p>
        </p:txBody>
      </p:sp>
    </p:spTree>
    <p:extLst>
      <p:ext uri="{BB962C8B-B14F-4D97-AF65-F5344CB8AC3E}">
        <p14:creationId xmlns:p14="http://schemas.microsoft.com/office/powerpoint/2010/main" val="1364743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a:t>
            </a:r>
            <a:r>
              <a:rPr lang="en-GB" baseline="0" dirty="0" smtClean="0"/>
              <a:t> afternoon, </a:t>
            </a:r>
            <a:r>
              <a:rPr lang="en-GB" dirty="0" smtClean="0"/>
              <a:t>I am Hanna Yang</a:t>
            </a:r>
            <a:r>
              <a:rPr lang="en-GB" baseline="0" dirty="0" smtClean="0"/>
              <a:t> from WHO ECEH.</a:t>
            </a:r>
            <a:r>
              <a:rPr lang="en-GB" dirty="0" smtClean="0"/>
              <a:t> I would</a:t>
            </a:r>
            <a:r>
              <a:rPr lang="en-GB" baseline="0" dirty="0" smtClean="0"/>
              <a:t> like to update current WHO TFH progresses and activities. </a:t>
            </a:r>
            <a:endParaRPr lang="en-GB" dirty="0"/>
          </a:p>
        </p:txBody>
      </p:sp>
      <p:sp>
        <p:nvSpPr>
          <p:cNvPr id="4" name="Slide Number Placeholder 3"/>
          <p:cNvSpPr>
            <a:spLocks noGrp="1"/>
          </p:cNvSpPr>
          <p:nvPr>
            <p:ph type="sldNum" sz="quarter" idx="10"/>
          </p:nvPr>
        </p:nvSpPr>
        <p:spPr/>
        <p:txBody>
          <a:bodyPr/>
          <a:lstStyle/>
          <a:p>
            <a:fld id="{579E2D4A-F1FF-4953-8A7E-F3611F6FEEBA}" type="slidenum">
              <a:rPr lang="en-GB" smtClean="0"/>
              <a:t>1</a:t>
            </a:fld>
            <a:endParaRPr lang="en-GB"/>
          </a:p>
        </p:txBody>
      </p:sp>
    </p:spTree>
    <p:extLst>
      <p:ext uri="{BB962C8B-B14F-4D97-AF65-F5344CB8AC3E}">
        <p14:creationId xmlns:p14="http://schemas.microsoft.com/office/powerpoint/2010/main" val="1085622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i="1">
                <a:solidFill>
                  <a:schemeClr val="tx1"/>
                </a:solidFill>
                <a:latin typeface="Arial" pitchFamily="34" charset="0"/>
                <a:cs typeface="Arial" pitchFamily="34" charset="0"/>
              </a:defRPr>
            </a:lvl1pPr>
            <a:lvl2pPr marL="742950" indent="-285750" defTabSz="939800" eaLnBrk="0" hangingPunct="0">
              <a:defRPr i="1">
                <a:solidFill>
                  <a:schemeClr val="tx1"/>
                </a:solidFill>
                <a:latin typeface="Arial" pitchFamily="34" charset="0"/>
                <a:cs typeface="Arial" pitchFamily="34" charset="0"/>
              </a:defRPr>
            </a:lvl2pPr>
            <a:lvl3pPr marL="1143000" indent="-228600" defTabSz="939800" eaLnBrk="0" hangingPunct="0">
              <a:defRPr i="1">
                <a:solidFill>
                  <a:schemeClr val="tx1"/>
                </a:solidFill>
                <a:latin typeface="Arial" pitchFamily="34" charset="0"/>
                <a:cs typeface="Arial" pitchFamily="34" charset="0"/>
              </a:defRPr>
            </a:lvl3pPr>
            <a:lvl4pPr marL="1600200" indent="-228600" defTabSz="939800" eaLnBrk="0" hangingPunct="0">
              <a:defRPr i="1">
                <a:solidFill>
                  <a:schemeClr val="tx1"/>
                </a:solidFill>
                <a:latin typeface="Arial" pitchFamily="34" charset="0"/>
                <a:cs typeface="Arial" pitchFamily="34" charset="0"/>
              </a:defRPr>
            </a:lvl4pPr>
            <a:lvl5pPr marL="2057400" indent="-228600" defTabSz="939800" eaLnBrk="0" hangingPunct="0">
              <a:defRPr i="1">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F38A6D44-8F5B-4D64-98CB-D07B5EC0AA10}" type="slidenum">
              <a:rPr lang="en-GB" altLang="en-US" i="0" smtClean="0"/>
              <a:pPr eaLnBrk="1" hangingPunct="1"/>
              <a:t>10</a:t>
            </a:fld>
            <a:endParaRPr lang="en-GB" altLang="en-US" i="0" smtClean="0"/>
          </a:p>
        </p:txBody>
      </p:sp>
      <p:sp>
        <p:nvSpPr>
          <p:cNvPr id="86019" name="Slide Image Placeholder 1"/>
          <p:cNvSpPr>
            <a:spLocks noGrp="1" noRot="1" noChangeAspect="1" noTextEdit="1"/>
          </p:cNvSpPr>
          <p:nvPr>
            <p:ph type="sldImg"/>
          </p:nvPr>
        </p:nvSpPr>
        <p:spPr>
          <a:xfrm>
            <a:off x="409575" y="698500"/>
            <a:ext cx="6203950" cy="3490913"/>
          </a:xfrm>
          <a:ln/>
        </p:spPr>
      </p:sp>
      <p:sp>
        <p:nvSpPr>
          <p:cNvPr id="860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54" tIns="46728" rIns="93454" bIns="46728"/>
          <a:lstStyle/>
          <a:p>
            <a:r>
              <a:rPr lang="en-GB" sz="1200" kern="1200" dirty="0" smtClean="0">
                <a:solidFill>
                  <a:schemeClr val="tx1"/>
                </a:solidFill>
                <a:effectLst/>
                <a:latin typeface="+mn-lt"/>
                <a:ea typeface="+mn-ea"/>
                <a:cs typeface="+mn-cs"/>
              </a:rPr>
              <a:t>We had</a:t>
            </a:r>
            <a:r>
              <a:rPr lang="en-GB" sz="1200" kern="1200" baseline="0" dirty="0" smtClean="0">
                <a:solidFill>
                  <a:schemeClr val="tx1"/>
                </a:solidFill>
                <a:effectLst/>
                <a:latin typeface="+mn-lt"/>
                <a:ea typeface="+mn-ea"/>
                <a:cs typeface="+mn-cs"/>
              </a:rPr>
              <a:t> a 6</a:t>
            </a:r>
            <a:r>
              <a:rPr lang="en-GB" sz="1200" kern="1200" baseline="30000" dirty="0" smtClean="0">
                <a:solidFill>
                  <a:schemeClr val="tx1"/>
                </a:solidFill>
                <a:effectLst/>
                <a:latin typeface="+mn-lt"/>
                <a:ea typeface="+mn-ea"/>
                <a:cs typeface="+mn-cs"/>
              </a:rPr>
              <a:t>th</a:t>
            </a:r>
            <a:r>
              <a:rPr lang="en-GB" sz="1200" kern="1200" baseline="0" dirty="0" smtClean="0">
                <a:solidFill>
                  <a:schemeClr val="tx1"/>
                </a:solidFill>
                <a:effectLst/>
                <a:latin typeface="+mn-lt"/>
                <a:ea typeface="+mn-ea"/>
                <a:cs typeface="+mn-cs"/>
              </a:rPr>
              <a:t> Ministerial Conference on Environment and Health  in </a:t>
            </a:r>
            <a:r>
              <a:rPr lang="en-GB" sz="1200" kern="1200" dirty="0" smtClean="0">
                <a:solidFill>
                  <a:schemeClr val="tx1"/>
                </a:solidFill>
                <a:effectLst/>
                <a:latin typeface="+mn-lt"/>
                <a:ea typeface="+mn-ea"/>
                <a:cs typeface="+mn-cs"/>
              </a:rPr>
              <a:t>13-15</a:t>
            </a:r>
            <a:r>
              <a:rPr lang="en-GB" sz="1200" kern="1200" baseline="0" dirty="0" smtClean="0">
                <a:solidFill>
                  <a:schemeClr val="tx1"/>
                </a:solidFill>
                <a:effectLst/>
                <a:latin typeface="+mn-lt"/>
                <a:ea typeface="+mn-ea"/>
                <a:cs typeface="+mn-cs"/>
              </a:rPr>
              <a:t> June in Ostrava.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Air quality and health continues to be high on the agenda of the European Environment and Health Process, as reflected in the outcome documents of the Ministerial Conferences on Environment and Health,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including at the recent Sixth Ministerial Conference,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Ostrava declaration, 53 Member States of the WHO European region recognize air quality as one of the most important environmental risk factors and as an important element in attainment of human rights.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86021" name="Slide Number Placeholder 3"/>
          <p:cNvSpPr txBox="1">
            <a:spLocks noGrp="1"/>
          </p:cNvSpPr>
          <p:nvPr/>
        </p:nvSpPr>
        <p:spPr bwMode="auto">
          <a:xfrm>
            <a:off x="3977352" y="8841635"/>
            <a:ext cx="3044109" cy="46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54" tIns="46728" rIns="93454" bIns="46728" anchor="b"/>
          <a:lstStyle>
            <a:lvl1pPr defTabSz="930275" eaLnBrk="0" hangingPunct="0">
              <a:defRPr i="1">
                <a:solidFill>
                  <a:schemeClr val="tx1"/>
                </a:solidFill>
                <a:latin typeface="Arial" pitchFamily="34" charset="0"/>
                <a:cs typeface="Arial" pitchFamily="34" charset="0"/>
              </a:defRPr>
            </a:lvl1pPr>
            <a:lvl2pPr marL="742950" indent="-285750" defTabSz="930275" eaLnBrk="0" hangingPunct="0">
              <a:defRPr i="1">
                <a:solidFill>
                  <a:schemeClr val="tx1"/>
                </a:solidFill>
                <a:latin typeface="Arial" pitchFamily="34" charset="0"/>
                <a:cs typeface="Arial" pitchFamily="34" charset="0"/>
              </a:defRPr>
            </a:lvl2pPr>
            <a:lvl3pPr marL="1143000" indent="-228600" defTabSz="930275" eaLnBrk="0" hangingPunct="0">
              <a:defRPr i="1">
                <a:solidFill>
                  <a:schemeClr val="tx1"/>
                </a:solidFill>
                <a:latin typeface="Arial" pitchFamily="34" charset="0"/>
                <a:cs typeface="Arial" pitchFamily="34" charset="0"/>
              </a:defRPr>
            </a:lvl3pPr>
            <a:lvl4pPr marL="1600200" indent="-228600" defTabSz="930275" eaLnBrk="0" hangingPunct="0">
              <a:defRPr i="1">
                <a:solidFill>
                  <a:schemeClr val="tx1"/>
                </a:solidFill>
                <a:latin typeface="Arial" pitchFamily="34" charset="0"/>
                <a:cs typeface="Arial" pitchFamily="34" charset="0"/>
              </a:defRPr>
            </a:lvl4pPr>
            <a:lvl5pPr marL="2057400" indent="-228600" defTabSz="930275" eaLnBrk="0" hangingPunct="0">
              <a:defRPr i="1">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i="1">
                <a:solidFill>
                  <a:schemeClr val="tx1"/>
                </a:solidFill>
                <a:latin typeface="Arial" pitchFamily="34" charset="0"/>
                <a:cs typeface="Arial" pitchFamily="34" charset="0"/>
              </a:defRPr>
            </a:lvl9pPr>
          </a:lstStyle>
          <a:p>
            <a:pPr algn="r" eaLnBrk="1" hangingPunct="1"/>
            <a:fld id="{893FECAB-C64E-40C6-B58D-B50D2F04AB3D}" type="slidenum">
              <a:rPr lang="en-GB" altLang="en-US" sz="1200"/>
              <a:pPr algn="r" eaLnBrk="1" hangingPunct="1"/>
              <a:t>10</a:t>
            </a:fld>
            <a:endParaRPr lang="en-GB" altLang="en-US" sz="1200"/>
          </a:p>
        </p:txBody>
      </p:sp>
    </p:spTree>
    <p:extLst>
      <p:ext uri="{BB962C8B-B14F-4D97-AF65-F5344CB8AC3E}">
        <p14:creationId xmlns:p14="http://schemas.microsoft.com/office/powerpoint/2010/main" val="28306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smtClean="0">
                <a:solidFill>
                  <a:schemeClr val="tx1"/>
                </a:solidFill>
                <a:effectLst/>
                <a:latin typeface="+mn-lt"/>
                <a:ea typeface="+mn-ea"/>
                <a:cs typeface="+mn-cs"/>
              </a:rPr>
              <a:t>The annex I to the Ostrava declaration offers a compendium of actions for Member States for the improvement of ambient and indoor air quality, towards meeting the WHO air quality guidelines..</a:t>
            </a:r>
          </a:p>
          <a:p>
            <a:pPr marL="0" indent="0">
              <a:buFont typeface="+mj-lt"/>
              <a:buNone/>
            </a:pPr>
            <a:endParaRPr lang="en-GB" sz="1200" u="none" kern="1200" dirty="0" smtClean="0">
              <a:solidFill>
                <a:schemeClr val="tx1"/>
              </a:solidFill>
              <a:effectLst/>
              <a:latin typeface="+mn-lt"/>
              <a:ea typeface="+mn-ea"/>
              <a:cs typeface="+mn-cs"/>
            </a:endParaRPr>
          </a:p>
          <a:p>
            <a:pPr marL="0" indent="0">
              <a:buFont typeface="+mj-lt"/>
              <a:buNone/>
            </a:pPr>
            <a:r>
              <a:rPr lang="en-GB" sz="1200" u="none" kern="1200" dirty="0" smtClean="0">
                <a:solidFill>
                  <a:schemeClr val="tx1"/>
                </a:solidFill>
                <a:effectLst/>
                <a:latin typeface="+mn-lt"/>
                <a:ea typeface="+mn-ea"/>
                <a:cs typeface="+mn-cs"/>
              </a:rPr>
              <a:t>Thi</a:t>
            </a:r>
            <a:r>
              <a:rPr lang="en-GB" sz="1200" u="none" kern="1200" baseline="0" dirty="0" smtClean="0">
                <a:solidFill>
                  <a:schemeClr val="tx1"/>
                </a:solidFill>
                <a:effectLst/>
                <a:latin typeface="+mn-lt"/>
                <a:ea typeface="+mn-ea"/>
                <a:cs typeface="+mn-cs"/>
              </a:rPr>
              <a:t>s compendium also emphasized to Encourage the implementation of the UNECE Convention on Long-range Transboundary Air Pollution and promote ratification and implementation of its relevant protocols</a:t>
            </a:r>
            <a:endParaRPr lang="en-GB"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9E2D4A-F1FF-4953-8A7E-F3611F6FEE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E2D4A-F1FF-4953-8A7E-F3611F6FEEBA}" type="slidenum">
              <a:rPr lang="en-GB" smtClean="0"/>
              <a:t>12</a:t>
            </a:fld>
            <a:endParaRPr lang="en-GB"/>
          </a:p>
        </p:txBody>
      </p:sp>
    </p:spTree>
    <p:extLst>
      <p:ext uri="{BB962C8B-B14F-4D97-AF65-F5344CB8AC3E}">
        <p14:creationId xmlns:p14="http://schemas.microsoft.com/office/powerpoint/2010/main" val="413749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a:t>
            </a:r>
            <a:r>
              <a:rPr lang="en-GB" baseline="0" dirty="0" smtClean="0"/>
              <a:t> the TFH meeting the recommendation from policy review group was introduced and WHO proposed draft mandate and </a:t>
            </a:r>
            <a:r>
              <a:rPr lang="en-GB" baseline="0" dirty="0" err="1" smtClean="0"/>
              <a:t>workplan</a:t>
            </a:r>
            <a:r>
              <a:rPr lang="en-GB" baseline="0" dirty="0" smtClean="0"/>
              <a:t> which reflect this recommendation.</a:t>
            </a:r>
          </a:p>
          <a:p>
            <a:endParaRPr lang="en-GB" dirty="0" smtClean="0"/>
          </a:p>
          <a:p>
            <a:r>
              <a:rPr lang="en-GB" dirty="0" smtClean="0"/>
              <a:t>The next biennium </a:t>
            </a:r>
            <a:r>
              <a:rPr lang="en-GB" dirty="0" err="1" smtClean="0"/>
              <a:t>workplan</a:t>
            </a:r>
            <a:r>
              <a:rPr lang="en-GB" baseline="0" dirty="0" smtClean="0"/>
              <a:t> </a:t>
            </a:r>
            <a:r>
              <a:rPr lang="en-GB" dirty="0" smtClean="0"/>
              <a:t>was developed based on the intense discussion during TFH meeting and following up discussion.</a:t>
            </a:r>
          </a:p>
        </p:txBody>
      </p:sp>
      <p:sp>
        <p:nvSpPr>
          <p:cNvPr id="4" name="Slide Number Placeholder 3"/>
          <p:cNvSpPr>
            <a:spLocks noGrp="1"/>
          </p:cNvSpPr>
          <p:nvPr>
            <p:ph type="sldNum" sz="quarter" idx="10"/>
          </p:nvPr>
        </p:nvSpPr>
        <p:spPr/>
        <p:txBody>
          <a:bodyPr/>
          <a:lstStyle/>
          <a:p>
            <a:fld id="{579E2D4A-F1FF-4953-8A7E-F3611F6FEEBA}" type="slidenum">
              <a:rPr lang="en-GB" smtClean="0"/>
              <a:t>13</a:t>
            </a:fld>
            <a:endParaRPr lang="en-GB"/>
          </a:p>
        </p:txBody>
      </p:sp>
    </p:spTree>
    <p:extLst>
      <p:ext uri="{BB962C8B-B14F-4D97-AF65-F5344CB8AC3E}">
        <p14:creationId xmlns:p14="http://schemas.microsoft.com/office/powerpoint/2010/main" val="73374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Wingdings" panose="05000000000000000000" pitchFamily="2" charset="2"/>
              <a:buChar char="Ø"/>
            </a:pPr>
            <a:r>
              <a:rPr lang="en-GB" dirty="0" smtClean="0"/>
              <a:t>We</a:t>
            </a:r>
            <a:r>
              <a:rPr lang="en-GB" baseline="0" dirty="0" smtClean="0"/>
              <a:t> will continue to </a:t>
            </a:r>
            <a:r>
              <a:rPr lang="en-GB" sz="1200" baseline="0" dirty="0" smtClean="0">
                <a:solidFill>
                  <a:schemeClr val="tx1"/>
                </a:solidFill>
                <a:latin typeface="Arial" panose="020B0604020202020204" pitchFamily="34" charset="0"/>
                <a:cs typeface="Arial" panose="020B0604020202020204" pitchFamily="34" charset="0"/>
              </a:rPr>
              <a:t>c</a:t>
            </a:r>
            <a:r>
              <a:rPr lang="en-GB" sz="1200" dirty="0" smtClean="0">
                <a:solidFill>
                  <a:schemeClr val="tx1"/>
                </a:solidFill>
                <a:latin typeface="Arial" panose="020B0604020202020204" pitchFamily="34" charset="0"/>
                <a:cs typeface="Arial" panose="020B0604020202020204" pitchFamily="34" charset="0"/>
              </a:rPr>
              <a:t>onsolidate existing evidence on health outcomes of exposure to air pollution</a:t>
            </a:r>
          </a:p>
          <a:p>
            <a:pPr lvl="0"/>
            <a:endParaRPr lang="en-GB" sz="600" dirty="0" smtClean="0">
              <a:solidFill>
                <a:schemeClr val="tx1"/>
              </a:solidFill>
              <a:latin typeface="Arial" panose="020B0604020202020204" pitchFamily="34" charset="0"/>
              <a:cs typeface="Arial" panose="020B0604020202020204" pitchFamily="34" charset="0"/>
            </a:endParaRPr>
          </a:p>
          <a:p>
            <a:r>
              <a:rPr lang="en-GB" dirty="0" smtClean="0"/>
              <a:t>Under</a:t>
            </a:r>
            <a:r>
              <a:rPr lang="en-GB" baseline="0" dirty="0" smtClean="0"/>
              <a:t> this plan we will continue to update the evidence on the health impact of </a:t>
            </a:r>
            <a:r>
              <a:rPr lang="en-GB" sz="1200" dirty="0" smtClean="0">
                <a:solidFill>
                  <a:schemeClr val="tx1"/>
                </a:solidFill>
                <a:latin typeface="Arial" panose="020B0604020202020204" pitchFamily="34" charset="0"/>
                <a:cs typeface="Arial" panose="020B0604020202020204" pitchFamily="34" charset="0"/>
              </a:rPr>
              <a:t>O3, PM, NO2, SO2 and CO.</a:t>
            </a:r>
            <a:r>
              <a:rPr lang="en-GB" sz="1200" baseline="0" dirty="0" smtClean="0">
                <a:solidFill>
                  <a:schemeClr val="tx1"/>
                </a:solidFill>
                <a:latin typeface="Arial" panose="020B0604020202020204" pitchFamily="34" charset="0"/>
                <a:cs typeface="Arial" panose="020B0604020202020204" pitchFamily="34" charset="0"/>
              </a:rPr>
              <a:t> </a:t>
            </a:r>
          </a:p>
          <a:p>
            <a:r>
              <a:rPr lang="en-GB" sz="1200" baseline="0" dirty="0" smtClean="0">
                <a:solidFill>
                  <a:schemeClr val="tx1"/>
                </a:solidFill>
                <a:latin typeface="Arial" panose="020B0604020202020204" pitchFamily="34" charset="0"/>
                <a:cs typeface="Arial" panose="020B0604020202020204" pitchFamily="34" charset="0"/>
              </a:rPr>
              <a:t>In addition, TFH members expect to review a </a:t>
            </a:r>
            <a:r>
              <a:rPr lang="en-GB"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emerging issues and methods for health risk/impact assessment of air pollution and cost benefit analysis.</a:t>
            </a:r>
            <a:r>
              <a:rPr lang="en-GB" sz="1200" baseline="0" dirty="0" smtClean="0">
                <a:solidFill>
                  <a:schemeClr val="tx1"/>
                </a:solidFill>
                <a:latin typeface="Arial" panose="020B0604020202020204" pitchFamily="34" charset="0"/>
                <a:cs typeface="Arial" panose="020B0604020202020204" pitchFamily="34" charset="0"/>
                <a:sym typeface="Symbol" panose="05050102010706020507" pitchFamily="18" charset="2"/>
              </a:rPr>
              <a:t> The availability of this activities depends on the resource.</a:t>
            </a:r>
          </a:p>
          <a:p>
            <a:endParaRPr lang="en-GB" sz="1200" baseline="0" dirty="0" smtClean="0">
              <a:solidFill>
                <a:schemeClr val="tx1"/>
              </a:solidFill>
              <a:latin typeface="Arial" panose="020B0604020202020204" pitchFamily="34" charset="0"/>
              <a:cs typeface="Arial" panose="020B0604020202020204" pitchFamily="34" charset="0"/>
              <a:sym typeface="Symbol" panose="05050102010706020507" pitchFamily="18" charset="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smtClean="0"/>
              <a:t>We</a:t>
            </a:r>
            <a:r>
              <a:rPr lang="en-GB" baseline="0" dirty="0" smtClean="0"/>
              <a:t> will also further </a:t>
            </a:r>
            <a:r>
              <a:rPr lang="en-GB" sz="1200" dirty="0" smtClean="0">
                <a:solidFill>
                  <a:schemeClr val="tx1"/>
                </a:solidFill>
                <a:latin typeface="Arial" panose="020B0604020202020204" pitchFamily="34" charset="0"/>
                <a:cs typeface="Arial" panose="020B0604020202020204" pitchFamily="34" charset="0"/>
              </a:rPr>
              <a:t>develop methodologies for assessment and quantification of direct and indirect effects of long-range transboundary air pollution on human health.</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smtClean="0">
                <a:solidFill>
                  <a:schemeClr val="tx1"/>
                </a:solidFill>
                <a:latin typeface="Arial" panose="020B0604020202020204" pitchFamily="34" charset="0"/>
                <a:cs typeface="Arial" panose="020B0604020202020204" pitchFamily="34" charset="0"/>
              </a:rPr>
              <a:t>Under</a:t>
            </a:r>
            <a:r>
              <a:rPr lang="en-GB" sz="1200" baseline="0" dirty="0" smtClean="0">
                <a:solidFill>
                  <a:schemeClr val="tx1"/>
                </a:solidFill>
                <a:latin typeface="Arial" panose="020B0604020202020204" pitchFamily="34" charset="0"/>
                <a:cs typeface="Arial" panose="020B0604020202020204" pitchFamily="34" charset="0"/>
              </a:rPr>
              <a:t> this plan we will update </a:t>
            </a:r>
            <a:r>
              <a:rPr lang="en-GB" sz="1200" baseline="0" dirty="0" err="1" smtClean="0">
                <a:solidFill>
                  <a:schemeClr val="tx1"/>
                </a:solidFill>
                <a:latin typeface="Arial" panose="020B0604020202020204" pitchFamily="34" charset="0"/>
                <a:cs typeface="Arial" panose="020B0604020202020204" pitchFamily="34" charset="0"/>
              </a:rPr>
              <a:t>AirQ</a:t>
            </a:r>
            <a:r>
              <a:rPr lang="en-GB" sz="1200" baseline="0" dirty="0" smtClean="0">
                <a:solidFill>
                  <a:schemeClr val="tx1"/>
                </a:solidFill>
                <a:latin typeface="Arial" panose="020B0604020202020204" pitchFamily="34" charset="0"/>
                <a:cs typeface="Arial" panose="020B0604020202020204" pitchFamily="34" charset="0"/>
              </a:rPr>
              <a:t>+ further.</a:t>
            </a:r>
            <a:endParaRPr lang="en-GB" dirty="0"/>
          </a:p>
        </p:txBody>
      </p:sp>
      <p:sp>
        <p:nvSpPr>
          <p:cNvPr id="4" name="Slide Number Placeholder 3"/>
          <p:cNvSpPr>
            <a:spLocks noGrp="1"/>
          </p:cNvSpPr>
          <p:nvPr>
            <p:ph type="sldNum" sz="quarter" idx="10"/>
          </p:nvPr>
        </p:nvSpPr>
        <p:spPr/>
        <p:txBody>
          <a:bodyPr/>
          <a:lstStyle/>
          <a:p>
            <a:fld id="{579E2D4A-F1FF-4953-8A7E-F3611F6FEEBA}" type="slidenum">
              <a:rPr lang="en-GB" smtClean="0"/>
              <a:t>14</a:t>
            </a:fld>
            <a:endParaRPr lang="en-GB"/>
          </a:p>
        </p:txBody>
      </p:sp>
    </p:spTree>
    <p:extLst>
      <p:ext uri="{BB962C8B-B14F-4D97-AF65-F5344CB8AC3E}">
        <p14:creationId xmlns:p14="http://schemas.microsoft.com/office/powerpoint/2010/main" val="171295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Wingdings" panose="05000000000000000000" pitchFamily="2" charset="2"/>
              <a:buChar char="Ø"/>
            </a:pPr>
            <a:r>
              <a:rPr lang="en-GB" dirty="0" smtClean="0"/>
              <a:t>We</a:t>
            </a:r>
            <a:r>
              <a:rPr lang="en-GB" baseline="0" dirty="0" smtClean="0"/>
              <a:t> will also develop the capacity building programme for capacity building for health impacts assessment at regional and sub-regional level.</a:t>
            </a:r>
          </a:p>
          <a:p>
            <a:pPr marL="285750" lvl="0" indent="-285750">
              <a:buFont typeface="Wingdings" panose="05000000000000000000" pitchFamily="2" charset="2"/>
              <a:buChar char="Ø"/>
            </a:pPr>
            <a:endParaRPr lang="en-GB" baseline="0" dirty="0" smtClean="0"/>
          </a:p>
          <a:p>
            <a:pPr marL="285750" lvl="0" indent="-285750">
              <a:buFont typeface="Wingdings" panose="05000000000000000000" pitchFamily="2" charset="2"/>
              <a:buChar char="Ø"/>
            </a:pPr>
            <a:r>
              <a:rPr lang="en-GB" baseline="0" dirty="0" smtClean="0"/>
              <a:t>Some </a:t>
            </a:r>
            <a:r>
              <a:rPr lang="en-GB" baseline="0" dirty="0" err="1" smtClean="0"/>
              <a:t>workplan</a:t>
            </a:r>
            <a:r>
              <a:rPr lang="en-GB" baseline="0" dirty="0" smtClean="0"/>
              <a:t>, which were suggested by TFH members, are closely related with WHO HQ’s project.  So in next biennium we will collaborate with WHO on some activities.</a:t>
            </a:r>
          </a:p>
          <a:p>
            <a:pPr marL="0" lvl="0" indent="0">
              <a:buFont typeface="Wingdings" panose="05000000000000000000" pitchFamily="2" charset="2"/>
              <a:buNone/>
            </a:pPr>
            <a:r>
              <a:rPr lang="en-GB" sz="1200" baseline="0" dirty="0" smtClean="0">
                <a:solidFill>
                  <a:schemeClr val="tx1"/>
                </a:solidFill>
                <a:latin typeface="Arial" panose="020B0604020202020204" pitchFamily="34" charset="0"/>
                <a:cs typeface="Arial" panose="020B0604020202020204" pitchFamily="34" charset="0"/>
              </a:rPr>
              <a:t>        Especially  with regard to the review the methods used for estimating burden of disease and communication strategies, TFH will provide the regional input the global project coordinated by WHO HQ. </a:t>
            </a:r>
            <a:endParaRPr lang="en-GB" sz="1200" dirty="0" smtClean="0">
              <a:solidFill>
                <a:schemeClr val="tx1"/>
              </a:solidFill>
              <a:latin typeface="Arial" panose="020B0604020202020204" pitchFamily="34" charset="0"/>
              <a:cs typeface="Arial" panose="020B0604020202020204" pitchFamily="34" charset="0"/>
            </a:endParaRPr>
          </a:p>
          <a:p>
            <a:pPr lvl="0"/>
            <a:endParaRPr lang="en-GB" sz="600" dirty="0" smtClean="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Lastly</a:t>
            </a:r>
            <a:r>
              <a:rPr lang="en-GB" sz="1200" baseline="0" dirty="0" smtClean="0">
                <a:solidFill>
                  <a:schemeClr val="tx1"/>
                </a:solidFill>
                <a:latin typeface="Arial" panose="020B0604020202020204" pitchFamily="34" charset="0"/>
                <a:cs typeface="Arial" panose="020B0604020202020204" pitchFamily="34" charset="0"/>
              </a:rPr>
              <a:t> I would like to inform you we will have 21 TFH meeting on 16-17 May 2018.</a:t>
            </a:r>
            <a:endParaRPr lang="en-GB" dirty="0"/>
          </a:p>
        </p:txBody>
      </p:sp>
      <p:sp>
        <p:nvSpPr>
          <p:cNvPr id="4" name="Slide Number Placeholder 3"/>
          <p:cNvSpPr>
            <a:spLocks noGrp="1"/>
          </p:cNvSpPr>
          <p:nvPr>
            <p:ph type="sldNum" sz="quarter" idx="10"/>
          </p:nvPr>
        </p:nvSpPr>
        <p:spPr/>
        <p:txBody>
          <a:bodyPr/>
          <a:lstStyle/>
          <a:p>
            <a:fld id="{579E2D4A-F1FF-4953-8A7E-F3611F6FEEBA}" type="slidenum">
              <a:rPr lang="en-GB" smtClean="0"/>
              <a:t>15</a:t>
            </a:fld>
            <a:endParaRPr lang="en-GB"/>
          </a:p>
        </p:txBody>
      </p:sp>
    </p:spTree>
    <p:extLst>
      <p:ext uri="{BB962C8B-B14F-4D97-AF65-F5344CB8AC3E}">
        <p14:creationId xmlns:p14="http://schemas.microsoft.com/office/powerpoint/2010/main" val="1455386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i="1">
                <a:solidFill>
                  <a:schemeClr val="tx1"/>
                </a:solidFill>
                <a:latin typeface="Arial" pitchFamily="34" charset="0"/>
                <a:cs typeface="Arial" pitchFamily="34" charset="0"/>
              </a:defRPr>
            </a:lvl1pPr>
            <a:lvl2pPr marL="742950" indent="-285750" defTabSz="939800" eaLnBrk="0" hangingPunct="0">
              <a:defRPr i="1">
                <a:solidFill>
                  <a:schemeClr val="tx1"/>
                </a:solidFill>
                <a:latin typeface="Arial" pitchFamily="34" charset="0"/>
                <a:cs typeface="Arial" pitchFamily="34" charset="0"/>
              </a:defRPr>
            </a:lvl2pPr>
            <a:lvl3pPr marL="1143000" indent="-228600" defTabSz="939800" eaLnBrk="0" hangingPunct="0">
              <a:defRPr i="1">
                <a:solidFill>
                  <a:schemeClr val="tx1"/>
                </a:solidFill>
                <a:latin typeface="Arial" pitchFamily="34" charset="0"/>
                <a:cs typeface="Arial" pitchFamily="34" charset="0"/>
              </a:defRPr>
            </a:lvl3pPr>
            <a:lvl4pPr marL="1600200" indent="-228600" defTabSz="939800" eaLnBrk="0" hangingPunct="0">
              <a:defRPr i="1">
                <a:solidFill>
                  <a:schemeClr val="tx1"/>
                </a:solidFill>
                <a:latin typeface="Arial" pitchFamily="34" charset="0"/>
                <a:cs typeface="Arial" pitchFamily="34" charset="0"/>
              </a:defRPr>
            </a:lvl4pPr>
            <a:lvl5pPr marL="2057400" indent="-228600" defTabSz="939800" eaLnBrk="0" hangingPunct="0">
              <a:defRPr i="1">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F38A6D44-8F5B-4D64-98CB-D07B5EC0AA10}" type="slidenum">
              <a:rPr lang="en-GB" altLang="en-US" i="0" smtClean="0"/>
              <a:pPr eaLnBrk="1" hangingPunct="1"/>
              <a:t>16</a:t>
            </a:fld>
            <a:endParaRPr lang="en-GB" altLang="en-US" i="0" smtClean="0"/>
          </a:p>
        </p:txBody>
      </p:sp>
      <p:sp>
        <p:nvSpPr>
          <p:cNvPr id="86019" name="Slide Image Placeholder 1"/>
          <p:cNvSpPr>
            <a:spLocks noGrp="1" noRot="1" noChangeAspect="1" noTextEdit="1"/>
          </p:cNvSpPr>
          <p:nvPr>
            <p:ph type="sldImg"/>
          </p:nvPr>
        </p:nvSpPr>
        <p:spPr>
          <a:xfrm>
            <a:off x="409575" y="698500"/>
            <a:ext cx="6203950" cy="3490913"/>
          </a:xfrm>
          <a:ln/>
        </p:spPr>
      </p:sp>
      <p:sp>
        <p:nvSpPr>
          <p:cNvPr id="860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54" tIns="46728" rIns="93454" bIns="46728"/>
          <a:lstStyle/>
          <a:p>
            <a:pPr lvl="0"/>
            <a:endParaRPr lang="en-GB" sz="1200" kern="1200" dirty="0" smtClean="0">
              <a:solidFill>
                <a:schemeClr val="tx1"/>
              </a:solidFill>
              <a:effectLst/>
              <a:latin typeface="+mn-lt"/>
              <a:ea typeface="+mn-ea"/>
              <a:cs typeface="+mn-cs"/>
            </a:endParaRPr>
          </a:p>
        </p:txBody>
      </p:sp>
      <p:sp>
        <p:nvSpPr>
          <p:cNvPr id="86021" name="Slide Number Placeholder 3"/>
          <p:cNvSpPr txBox="1">
            <a:spLocks noGrp="1"/>
          </p:cNvSpPr>
          <p:nvPr/>
        </p:nvSpPr>
        <p:spPr bwMode="auto">
          <a:xfrm>
            <a:off x="3977352" y="8841635"/>
            <a:ext cx="3044109" cy="46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54" tIns="46728" rIns="93454" bIns="46728" anchor="b"/>
          <a:lstStyle>
            <a:lvl1pPr defTabSz="930275" eaLnBrk="0" hangingPunct="0">
              <a:defRPr i="1">
                <a:solidFill>
                  <a:schemeClr val="tx1"/>
                </a:solidFill>
                <a:latin typeface="Arial" pitchFamily="34" charset="0"/>
                <a:cs typeface="Arial" pitchFamily="34" charset="0"/>
              </a:defRPr>
            </a:lvl1pPr>
            <a:lvl2pPr marL="742950" indent="-285750" defTabSz="930275" eaLnBrk="0" hangingPunct="0">
              <a:defRPr i="1">
                <a:solidFill>
                  <a:schemeClr val="tx1"/>
                </a:solidFill>
                <a:latin typeface="Arial" pitchFamily="34" charset="0"/>
                <a:cs typeface="Arial" pitchFamily="34" charset="0"/>
              </a:defRPr>
            </a:lvl2pPr>
            <a:lvl3pPr marL="1143000" indent="-228600" defTabSz="930275" eaLnBrk="0" hangingPunct="0">
              <a:defRPr i="1">
                <a:solidFill>
                  <a:schemeClr val="tx1"/>
                </a:solidFill>
                <a:latin typeface="Arial" pitchFamily="34" charset="0"/>
                <a:cs typeface="Arial" pitchFamily="34" charset="0"/>
              </a:defRPr>
            </a:lvl3pPr>
            <a:lvl4pPr marL="1600200" indent="-228600" defTabSz="930275" eaLnBrk="0" hangingPunct="0">
              <a:defRPr i="1">
                <a:solidFill>
                  <a:schemeClr val="tx1"/>
                </a:solidFill>
                <a:latin typeface="Arial" pitchFamily="34" charset="0"/>
                <a:cs typeface="Arial" pitchFamily="34" charset="0"/>
              </a:defRPr>
            </a:lvl4pPr>
            <a:lvl5pPr marL="2057400" indent="-228600" defTabSz="930275" eaLnBrk="0" hangingPunct="0">
              <a:defRPr i="1">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i="1">
                <a:solidFill>
                  <a:schemeClr val="tx1"/>
                </a:solidFill>
                <a:latin typeface="Arial" pitchFamily="34" charset="0"/>
                <a:cs typeface="Arial" pitchFamily="34" charset="0"/>
              </a:defRPr>
            </a:lvl9pPr>
          </a:lstStyle>
          <a:p>
            <a:pPr algn="r" eaLnBrk="1" hangingPunct="1"/>
            <a:fld id="{893FECAB-C64E-40C6-B58D-B50D2F04AB3D}" type="slidenum">
              <a:rPr lang="en-GB" altLang="en-US" sz="1200"/>
              <a:pPr algn="r" eaLnBrk="1" hangingPunct="1"/>
              <a:t>16</a:t>
            </a:fld>
            <a:endParaRPr lang="en-GB" altLang="en-US" sz="1200"/>
          </a:p>
        </p:txBody>
      </p:sp>
    </p:spTree>
    <p:extLst>
      <p:ext uri="{BB962C8B-B14F-4D97-AF65-F5344CB8AC3E}">
        <p14:creationId xmlns:p14="http://schemas.microsoft.com/office/powerpoint/2010/main" val="135841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outline what I will present today. I will briefly introduce previous TFH meeting and activities in this biennium. I will also update relevant regional activities. And lastly I will introduce next biennium </a:t>
            </a:r>
            <a:r>
              <a:rPr lang="en-US" baseline="0" dirty="0" err="1" smtClean="0"/>
              <a:t>workplan</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579E2D4A-F1FF-4953-8A7E-F3611F6FEEBA}" type="slidenum">
              <a:rPr lang="en-GB" smtClean="0"/>
              <a:t>2</a:t>
            </a:fld>
            <a:endParaRPr lang="en-GB"/>
          </a:p>
        </p:txBody>
      </p:sp>
    </p:spTree>
    <p:extLst>
      <p:ext uri="{BB962C8B-B14F-4D97-AF65-F5344CB8AC3E}">
        <p14:creationId xmlns:p14="http://schemas.microsoft.com/office/powerpoint/2010/main" val="348497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May, we had 20</a:t>
            </a:r>
            <a:r>
              <a:rPr lang="en-GB" baseline="30000" dirty="0" smtClean="0"/>
              <a:t>th</a:t>
            </a:r>
            <a:r>
              <a:rPr lang="en-GB" baseline="0" dirty="0" smtClean="0"/>
              <a:t> TFH meeting. 52 participants from 32 Member States were attend in the meeting.</a:t>
            </a:r>
          </a:p>
          <a:p>
            <a:endParaRPr lang="en-GB" baseline="0" dirty="0" smtClean="0"/>
          </a:p>
          <a:p>
            <a:r>
              <a:rPr lang="en-GB" baseline="0" dirty="0" smtClean="0"/>
              <a:t>This was a historical 20</a:t>
            </a:r>
            <a:r>
              <a:rPr lang="en-GB" baseline="30000" dirty="0" smtClean="0"/>
              <a:t>th</a:t>
            </a:r>
            <a:r>
              <a:rPr lang="en-GB" baseline="0" dirty="0" smtClean="0"/>
              <a:t> meeting. So we had short time to reflect and overview the past of Task Force on Health and its main achievement.</a:t>
            </a:r>
          </a:p>
          <a:p>
            <a:endParaRPr lang="en-GB" baseline="0" dirty="0" smtClean="0"/>
          </a:p>
          <a:p>
            <a:r>
              <a:rPr lang="en-GB" baseline="0" dirty="0" smtClean="0"/>
              <a:t>In this meeting, national and international policies and processes on air quality and health were updated. </a:t>
            </a:r>
          </a:p>
          <a:p>
            <a:r>
              <a:rPr lang="en-GB" baseline="0" dirty="0" smtClean="0"/>
              <a:t>  - Especially UNECE introduced the messages of the Towards Cleaner Air : Scientific Assessment Report 2016. Batumi Action for Cleaner Air was brought to the attention and Parties were encouraged to submit more voluntary actions under this initiative.</a:t>
            </a:r>
          </a:p>
          <a:p>
            <a:r>
              <a:rPr lang="en-GB" baseline="0" dirty="0" smtClean="0"/>
              <a:t>  - A representative of EC introduced that they will launch the European Clean Air Forum. The first  Clean Air Forum is planned for November 2017 in Paris</a:t>
            </a:r>
          </a:p>
          <a:p>
            <a:r>
              <a:rPr lang="en-GB" baseline="0" dirty="0" smtClean="0"/>
              <a:t>  - WHO  HQ briefed on the last meeting of the Global Platform on Air Quality and Health which was held in March. This platform aims to strengthen capacity for air quality monitoring worldwide and assessment and reporting of related health impacts and also to stimulate to reduce air pollution exposures and related death and disease. The on going activities of this platform are to further enhancement of methods to assess population exposure, the creation of a Task Force on the exposure-response functions to assess health impacts from air pollution, response to acute air pollution episode and other communication issues. WHO HQ also announced the upcoming WHO Conference on Air Quality and Health to be held in Geneva in 2018.</a:t>
            </a:r>
          </a:p>
          <a:p>
            <a:pPr marL="171450" indent="-171450">
              <a:buFontTx/>
              <a:buChar char="-"/>
            </a:pPr>
            <a:r>
              <a:rPr lang="en-GB" baseline="0" dirty="0" smtClean="0"/>
              <a:t>WHO also explained the overall procedure and expected outcomes of the Ministerial Conference. I will introduce the details outcome of this 6</a:t>
            </a:r>
            <a:r>
              <a:rPr lang="en-GB" baseline="30000" dirty="0" smtClean="0"/>
              <a:t>th</a:t>
            </a:r>
            <a:r>
              <a:rPr lang="en-GB" baseline="0" dirty="0" smtClean="0"/>
              <a:t> Ministerial conference later on.</a:t>
            </a:r>
          </a:p>
          <a:p>
            <a:pPr marL="171450" indent="-171450">
              <a:buFontTx/>
              <a:buChar cha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smtClean="0">
                <a:ea typeface="宋体" charset="-122"/>
              </a:rPr>
              <a:t>Review of the progress in research on health impacts of air pollution </a:t>
            </a:r>
          </a:p>
          <a:p>
            <a:pPr marL="171450" indent="-171450">
              <a:buFontTx/>
              <a:buChar char="-"/>
            </a:pPr>
            <a:endParaRPr lang="en-GB" baseline="0" dirty="0" smtClean="0"/>
          </a:p>
          <a:p>
            <a:pPr marL="171450" indent="-171450">
              <a:buFontTx/>
              <a:buChar char="-"/>
            </a:pPr>
            <a:r>
              <a:rPr lang="en-GB" baseline="0" dirty="0" smtClean="0"/>
              <a:t>During TFH meeting, USEPA introduced their studies on health effects due to PM sources and components. VITO and KCL presented the current development of the NO2 exposure assessment in Europe. During TFH meeting, the recent research on associations between NO2 and health effects, exposure and emission of polycyclic aromatic hydrocarbons (PAHs) in Europe also presented by COMEAP and by IDEA-CSIC respectively.</a:t>
            </a:r>
          </a:p>
          <a:p>
            <a:pPr marL="171450" indent="-171450">
              <a:buFontTx/>
              <a:buChar cha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smtClean="0">
                <a:ea typeface="宋体" charset="-122"/>
              </a:rPr>
              <a:t>Communication and public health messages for air pollution</a:t>
            </a:r>
          </a:p>
          <a:p>
            <a:pPr marL="0" indent="0">
              <a:buFontTx/>
              <a:buNone/>
            </a:pPr>
            <a:r>
              <a:rPr lang="en-GB" baseline="0" dirty="0" smtClean="0"/>
              <a:t> - EC briefed on the development of a harmonized EU-wide ambient air quality index. Overview on communication with patients with cardio-respiratory diseases by Lazio Region Health Service. The French surveillance system on air and health was presented. The ELF introduced their experience to communicate the health risks and effects of air pollution to patients and the public.</a:t>
            </a:r>
          </a:p>
          <a:p>
            <a:pPr marL="0" indent="0">
              <a:buFontTx/>
              <a:buNone/>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smtClean="0">
                <a:ea typeface="宋体" charset="-122"/>
              </a:rPr>
              <a:t>Experiences of</a:t>
            </a:r>
            <a:r>
              <a:rPr lang="en-GB" altLang="zh-CN" baseline="0" dirty="0" smtClean="0">
                <a:ea typeface="宋体" charset="-122"/>
              </a:rPr>
              <a:t> </a:t>
            </a:r>
            <a:r>
              <a:rPr lang="en-GB" altLang="zh-CN" dirty="0" smtClean="0">
                <a:ea typeface="宋体" charset="-122"/>
              </a:rPr>
              <a:t>using WHO </a:t>
            </a:r>
            <a:r>
              <a:rPr lang="en-GB" altLang="zh-CN" dirty="0" err="1" smtClean="0">
                <a:ea typeface="宋体" charset="-122"/>
              </a:rPr>
              <a:t>AirQ</a:t>
            </a:r>
            <a:r>
              <a:rPr lang="en-GB" altLang="zh-CN" dirty="0" smtClean="0">
                <a:ea typeface="宋体" charset="-122"/>
              </a:rPr>
              <a:t>+ software to quantify the health impacts of air pollution in Serbia and Hungary were presented during TFH meeting. And the future</a:t>
            </a:r>
            <a:r>
              <a:rPr lang="en-GB" altLang="zh-CN" baseline="0" dirty="0" smtClean="0">
                <a:ea typeface="宋体" charset="-122"/>
              </a:rPr>
              <a:t> plan of capacity building on health risk assessment of air pollution using </a:t>
            </a:r>
            <a:r>
              <a:rPr lang="en-GB" altLang="zh-CN" baseline="0" dirty="0" err="1" smtClean="0">
                <a:ea typeface="宋体" charset="-122"/>
              </a:rPr>
              <a:t>AirQ</a:t>
            </a:r>
            <a:r>
              <a:rPr lang="en-GB" altLang="zh-CN" baseline="0" dirty="0" smtClean="0">
                <a:ea typeface="宋体" charset="-122"/>
              </a:rPr>
              <a:t>+ was also presented.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baseline="0" dirty="0" smtClean="0">
              <a:ea typeface="宋体"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smtClean="0">
                <a:ea typeface="宋体" charset="-122"/>
              </a:rPr>
              <a:t>Current activities, mandate and work plan of TFH for 2018-2019 also actively discussed during the meeting. I will present more details about</a:t>
            </a:r>
            <a:r>
              <a:rPr lang="en-GB" altLang="zh-CN" baseline="0" dirty="0" smtClean="0">
                <a:ea typeface="宋体" charset="-122"/>
              </a:rPr>
              <a:t> the work plan for 2018-2019</a:t>
            </a:r>
            <a:r>
              <a:rPr lang="en-GB" altLang="zh-CN" dirty="0" smtClean="0">
                <a:ea typeface="宋体" charset="-122"/>
              </a:rPr>
              <a:t> later</a:t>
            </a:r>
            <a:r>
              <a:rPr lang="en-GB" altLang="zh-CN" baseline="0" dirty="0" smtClean="0">
                <a:ea typeface="宋体" charset="-122"/>
              </a:rPr>
              <a:t> on.</a:t>
            </a:r>
            <a:r>
              <a:rPr lang="en-GB" altLang="zh-CN" dirty="0" smtClean="0">
                <a:ea typeface="宋体" charset="-12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baseline="0" dirty="0" smtClean="0">
              <a:ea typeface="宋体"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dirty="0" smtClean="0">
              <a:ea typeface="宋体" charset="-122"/>
            </a:endParaRPr>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362D1676-3A15-4CEF-97EB-3857829A18A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53828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a:t>
            </a:r>
            <a:r>
              <a:rPr lang="en-GB" baseline="0" dirty="0" smtClean="0"/>
              <a:t> is the </a:t>
            </a:r>
            <a:r>
              <a:rPr lang="en-GB" dirty="0" smtClean="0"/>
              <a:t>current biennium work plan and </a:t>
            </a:r>
            <a:r>
              <a:rPr lang="en-GB" dirty="0" err="1" smtClean="0"/>
              <a:t>activies</a:t>
            </a:r>
            <a:r>
              <a:rPr lang="en-GB" baseline="0" dirty="0" smtClean="0"/>
              <a:t>. In this biennium, we planned three major activities. First, we planned  to develop further the methodologies for assessment and quantification of the effects of air pollution on human health. Based on this plan, we launched WHO </a:t>
            </a:r>
            <a:r>
              <a:rPr lang="en-GB" baseline="0" dirty="0" err="1" smtClean="0"/>
              <a:t>AirQ</a:t>
            </a:r>
            <a:r>
              <a:rPr lang="en-GB" baseline="0" dirty="0" smtClean="0"/>
              <a:t> tool in 2016. And we had a training workshop for </a:t>
            </a:r>
            <a:r>
              <a:rPr lang="en-GB" baseline="0" dirty="0" err="1" smtClean="0"/>
              <a:t>AirQ</a:t>
            </a:r>
            <a:r>
              <a:rPr lang="en-GB" baseline="0" dirty="0" smtClean="0"/>
              <a:t>+. During this workshop, an example of ongoing work for Serbia was presented and potential use of </a:t>
            </a:r>
            <a:r>
              <a:rPr lang="en-GB" baseline="0" dirty="0" err="1" smtClean="0"/>
              <a:t>AirQ</a:t>
            </a:r>
            <a:r>
              <a:rPr lang="en-GB" baseline="0" dirty="0" smtClean="0"/>
              <a:t>+ at global level was highlighted. Several participant showed high interest for use this tool to assess national health risk. Participant asked to have enhanced capacity-building programme by WHO. So we are now developing module of this programme. We also had experts meeting in 13-14 February in this year and discussed on further development of </a:t>
            </a:r>
            <a:r>
              <a:rPr lang="en-GB" baseline="0" dirty="0" err="1" smtClean="0"/>
              <a:t>AirQ</a:t>
            </a:r>
            <a:r>
              <a:rPr lang="en-GB" baseline="0" dirty="0" smtClean="0"/>
              <a:t>+. We are also supporting a few countries to quantify health impacts of air pollution by using this </a:t>
            </a:r>
            <a:r>
              <a:rPr lang="en-GB" baseline="0" dirty="0" err="1" smtClean="0"/>
              <a:t>AirQ</a:t>
            </a:r>
            <a:r>
              <a:rPr lang="en-GB" baseline="0" dirty="0" smtClean="0"/>
              <a:t>+ tool.</a:t>
            </a:r>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4</a:t>
            </a:fld>
            <a:endParaRPr lang="fr-FR" altLang="en-US"/>
          </a:p>
        </p:txBody>
      </p:sp>
    </p:spTree>
    <p:extLst>
      <p:ext uri="{BB962C8B-B14F-4D97-AF65-F5344CB8AC3E}">
        <p14:creationId xmlns:p14="http://schemas.microsoft.com/office/powerpoint/2010/main" val="226772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According to the responses to an on</a:t>
            </a:r>
            <a:r>
              <a:rPr lang="en-GB" baseline="0" dirty="0" smtClean="0"/>
              <a:t> line survey on </a:t>
            </a:r>
            <a:r>
              <a:rPr lang="en-GB" baseline="0" dirty="0" err="1" smtClean="0"/>
              <a:t>AirQ</a:t>
            </a:r>
            <a:r>
              <a:rPr lang="en-GB" baseline="0" dirty="0" smtClean="0"/>
              <a:t>+,</a:t>
            </a:r>
          </a:p>
          <a:p>
            <a:endParaRPr lang="en-GB" baseline="0" dirty="0" smtClean="0"/>
          </a:p>
          <a:p>
            <a:pPr marL="171450" indent="-171450">
              <a:buFont typeface="Arial" panose="020B0604020202020204" pitchFamily="34" charset="0"/>
              <a:buChar char="•"/>
            </a:pPr>
            <a:r>
              <a:rPr lang="en-GB" baseline="0" dirty="0" smtClean="0"/>
              <a:t>More than half of the users from academia;</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Over 90% are from the fields of environment or health;</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Almost 70% plan to use </a:t>
            </a:r>
            <a:r>
              <a:rPr lang="en-GB" baseline="0" dirty="0" err="1" smtClean="0"/>
              <a:t>AirQ</a:t>
            </a:r>
            <a:r>
              <a:rPr lang="en-GB" baseline="0" dirty="0" smtClean="0"/>
              <a:t>+ for research;</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Over 50% intends to analyse local level and</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Over 60% are interested in analysing particulate matter.</a:t>
            </a:r>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F5DFB38-4CD7-4A17-88A8-14DDEF715381}" type="slidenum">
              <a:rPr lang="en-GB" smtClean="0"/>
              <a:pPr>
                <a:defRPr/>
              </a:pPr>
              <a:t>5</a:t>
            </a:fld>
            <a:endParaRPr lang="en-GB"/>
          </a:p>
        </p:txBody>
      </p:sp>
    </p:spTree>
    <p:extLst>
      <p:ext uri="{BB962C8B-B14F-4D97-AF65-F5344CB8AC3E}">
        <p14:creationId xmlns:p14="http://schemas.microsoft.com/office/powerpoint/2010/main" val="51845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Secondly,</a:t>
            </a:r>
            <a:r>
              <a:rPr lang="en-GB" baseline="0" dirty="0" smtClean="0"/>
              <a:t> we had a plan to collect and analyse the evidence on health impacts of air pollutions specifically ozone and particulate matter(including black carbon).</a:t>
            </a:r>
          </a:p>
          <a:p>
            <a:r>
              <a:rPr lang="en-GB" baseline="0" dirty="0" smtClean="0"/>
              <a:t>This plan is performed under the activities of updating WHO Global Air Quality Guidelines. As we explained many times, this project was started from last year 2016. As a one of procedure of this activities, long-term exposure to PM, NO2, O3 and short-term exposure to PM, NO2, O3, SO2 and CO will be systematically reviewed. This systematic review will c</a:t>
            </a:r>
            <a:r>
              <a:rPr lang="en-GB" dirty="0" smtClean="0"/>
              <a:t>ollect,</a:t>
            </a:r>
            <a:r>
              <a:rPr lang="en-GB" baseline="0" dirty="0" smtClean="0"/>
              <a:t> summarize and analyse all the available evidences of health out come by these air pollution. Some systematic reviews have started from this summer and some reviews will start soon in this year and expected to continue next year. </a:t>
            </a:r>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6</a:t>
            </a:fld>
            <a:endParaRPr lang="fr-FR" altLang="en-US"/>
          </a:p>
        </p:txBody>
      </p:sp>
    </p:spTree>
    <p:extLst>
      <p:ext uri="{BB962C8B-B14F-4D97-AF65-F5344CB8AC3E}">
        <p14:creationId xmlns:p14="http://schemas.microsoft.com/office/powerpoint/2010/main" val="423858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also assessing practise</a:t>
            </a:r>
            <a:r>
              <a:rPr lang="en-GB" baseline="0" dirty="0" smtClean="0"/>
              <a:t> for communication of health risks associated with air pollution exposure. This is currently gaining more and more attention and interest from Member states. We have done survey on communication strategies/systems in different parties in 2014 and 2015. The final draft report of overview of this survey was presented in 19</a:t>
            </a:r>
            <a:r>
              <a:rPr lang="en-GB" baseline="30000" dirty="0" smtClean="0"/>
              <a:t>th</a:t>
            </a:r>
            <a:r>
              <a:rPr lang="en-GB" baseline="0" dirty="0" smtClean="0"/>
              <a:t> TFH meeting. </a:t>
            </a:r>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7</a:t>
            </a:fld>
            <a:endParaRPr lang="fr-FR" altLang="en-US"/>
          </a:p>
        </p:txBody>
      </p:sp>
    </p:spTree>
    <p:extLst>
      <p:ext uri="{BB962C8B-B14F-4D97-AF65-F5344CB8AC3E}">
        <p14:creationId xmlns:p14="http://schemas.microsoft.com/office/powerpoint/2010/main" val="153215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2016-2017</a:t>
            </a:r>
            <a:r>
              <a:rPr lang="en-GB" baseline="0" dirty="0" smtClean="0"/>
              <a:t>, we produced two publications. One is Health risk assessment of air pollution: General principles. Another is Evolution of WHO air quality guidelines. These are available on the web. </a:t>
            </a:r>
            <a:endParaRPr lang="en-GB" dirty="0"/>
          </a:p>
        </p:txBody>
      </p:sp>
      <p:sp>
        <p:nvSpPr>
          <p:cNvPr id="4" name="Slide Number Placeholder 3"/>
          <p:cNvSpPr>
            <a:spLocks noGrp="1"/>
          </p:cNvSpPr>
          <p:nvPr>
            <p:ph type="sldNum" sz="quarter" idx="10"/>
          </p:nvPr>
        </p:nvSpPr>
        <p:spPr/>
        <p:txBody>
          <a:bodyPr/>
          <a:lstStyle/>
          <a:p>
            <a:fld id="{579E2D4A-F1FF-4953-8A7E-F3611F6FEEBA}" type="slidenum">
              <a:rPr lang="en-GB" smtClean="0"/>
              <a:t>8</a:t>
            </a:fld>
            <a:endParaRPr lang="en-GB"/>
          </a:p>
        </p:txBody>
      </p:sp>
    </p:spTree>
    <p:extLst>
      <p:ext uri="{BB962C8B-B14F-4D97-AF65-F5344CB8AC3E}">
        <p14:creationId xmlns:p14="http://schemas.microsoft.com/office/powerpoint/2010/main" val="369749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E2D4A-F1FF-4953-8A7E-F3611F6FEEBA}" type="slidenum">
              <a:rPr lang="en-GB" smtClean="0"/>
              <a:t>9</a:t>
            </a:fld>
            <a:endParaRPr lang="en-GB"/>
          </a:p>
        </p:txBody>
      </p:sp>
    </p:spTree>
    <p:extLst>
      <p:ext uri="{BB962C8B-B14F-4D97-AF65-F5344CB8AC3E}">
        <p14:creationId xmlns:p14="http://schemas.microsoft.com/office/powerpoint/2010/main" val="1915001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42E704-3952-42AA-AD1C-9181D3D71E7E}" type="datetime1">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8" y="0"/>
            <a:ext cx="9138244" cy="5143500"/>
          </a:xfrm>
          <a:prstGeom prst="rect">
            <a:avLst/>
          </a:prstGeom>
        </p:spPr>
      </p:pic>
    </p:spTree>
    <p:extLst>
      <p:ext uri="{BB962C8B-B14F-4D97-AF65-F5344CB8AC3E}">
        <p14:creationId xmlns:p14="http://schemas.microsoft.com/office/powerpoint/2010/main" val="609019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4618C3-DB98-496B-86E1-77A69EB5AF44}" type="datetime1">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9027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E44E6-9F41-4A62-A1D8-846EA768E209}" type="datetime1">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03582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91682" y="170658"/>
            <a:ext cx="8425440" cy="490354"/>
          </a:xfrm>
        </p:spPr>
        <p:txBody>
          <a:bodyPr>
            <a:noAutofit/>
          </a:bodyPr>
          <a:lstStyle>
            <a:lvl1pPr algn="l">
              <a:defRPr sz="2722">
                <a:solidFill>
                  <a:srgbClr val="0070C0"/>
                </a:solidFill>
              </a:defRPr>
            </a:lvl1pPr>
          </a:lstStyle>
          <a:p>
            <a:pPr lvl="0"/>
            <a:r>
              <a:rPr lang="en-US" dirty="0" smtClean="0"/>
              <a:t>Slide title</a:t>
            </a:r>
            <a:endParaRPr lang="en-GB" dirty="0"/>
          </a:p>
        </p:txBody>
      </p:sp>
      <p:sp>
        <p:nvSpPr>
          <p:cNvPr id="6" name="Content Placeholder 5"/>
          <p:cNvSpPr>
            <a:spLocks noGrp="1"/>
          </p:cNvSpPr>
          <p:nvPr>
            <p:ph sz="quarter" idx="11" hasCustomPrompt="1"/>
          </p:nvPr>
        </p:nvSpPr>
        <p:spPr>
          <a:xfrm>
            <a:off x="391682" y="807925"/>
            <a:ext cx="8425440" cy="3527650"/>
          </a:xfrm>
        </p:spPr>
        <p:txBody>
          <a:bodyPr/>
          <a:lstStyle>
            <a:lvl1pPr>
              <a:defRPr/>
            </a:lvl1pPr>
            <a:lvl2pPr>
              <a:defRPr/>
            </a:lvl2pPr>
          </a:lstStyle>
          <a:p>
            <a:pPr lvl="0"/>
            <a:r>
              <a:rPr lang="en-US" dirty="0" smtClean="0"/>
              <a:t>Slide content</a:t>
            </a:r>
            <a:endParaRPr lang="en-GB" dirty="0"/>
          </a:p>
        </p:txBody>
      </p:sp>
    </p:spTree>
    <p:extLst>
      <p:ext uri="{BB962C8B-B14F-4D97-AF65-F5344CB8AC3E}">
        <p14:creationId xmlns:p14="http://schemas.microsoft.com/office/powerpoint/2010/main" val="28485738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Footer Placeholder 3"/>
          <p:cNvSpPr txBox="1">
            <a:spLocks/>
          </p:cNvSpPr>
          <p:nvPr userDrawn="1"/>
        </p:nvSpPr>
        <p:spPr bwMode="auto">
          <a:xfrm>
            <a:off x="5940425" y="4516041"/>
            <a:ext cx="2895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eaLnBrk="1" hangingPunct="1"/>
            <a:endParaRPr lang="en-GB" altLang="en-US" sz="675">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lIns="91430" tIns="45715" rIns="91430" bIns="45715"/>
          <a:lstStyle>
            <a:lvl1pPr>
              <a:defRPr/>
            </a:lvl1pPr>
          </a:lstStyle>
          <a:p>
            <a:pPr>
              <a:defRPr/>
            </a:pPr>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lIns="91430" tIns="45715" rIns="91430" bIns="45715"/>
          <a:lstStyle>
            <a:lvl1pPr>
              <a:defRPr/>
            </a:lvl1pPr>
          </a:lstStyle>
          <a:p>
            <a:pPr>
              <a:defRPr/>
            </a:pPr>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lIns="91430" tIns="45715" rIns="91430" bIns="45715"/>
          <a:lstStyle>
            <a:lvl1pPr>
              <a:defRPr/>
            </a:lvl1pPr>
          </a:lstStyle>
          <a:p>
            <a:pPr>
              <a:defRPr/>
            </a:pPr>
            <a:fld id="{8C934B10-951E-4387-A48B-9BE873BADCD8}" type="slidenum">
              <a:rPr lang="en-GB"/>
              <a:pPr>
                <a:defRPr/>
              </a:pPr>
              <a:t>‹#›</a:t>
            </a:fld>
            <a:endParaRPr lang="en-GB"/>
          </a:p>
        </p:txBody>
      </p:sp>
    </p:spTree>
    <p:extLst>
      <p:ext uri="{BB962C8B-B14F-4D97-AF65-F5344CB8AC3E}">
        <p14:creationId xmlns:p14="http://schemas.microsoft.com/office/powerpoint/2010/main" val="218936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4CDB2-4556-4238-AE64-65C240F419E5}" type="datetime1">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432553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6D7CC-829B-4F99-9AD7-97E358638566}" type="datetime1">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23234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8D24C-F927-4AC6-8051-571B90AE18D5}" type="datetime1">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44399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3DCA8D-49AA-41B7-886E-99FAB079094B}" type="datetime1">
              <a:rPr lang="en-US" smtClean="0"/>
              <a:t>9/8/2017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316719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6040CC-79B4-48BD-BA8E-CA4A16BB8B58}" type="datetime1">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362831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6F5B5-2856-468B-98AD-7A11E9EAAE9C}" type="datetime1">
              <a:rPr lang="en-US" smtClean="0"/>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72222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D4A6C-A338-43D2-8BFA-E389D3CD158B}" type="datetime1">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03685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B17B4-58C4-4F50-948F-656AF09ACD61}" type="datetime1">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426349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2883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F180C7-BC67-48B4-A236-BD09E583AD24}" type="datetime1">
              <a:rPr lang="en-US" smtClean="0"/>
              <a:t>9/8/2017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8CC12AE-189F-46E6-94BB-12FB54E35028}" type="slidenum">
              <a:rPr lang="en-US" smtClean="0"/>
              <a:t>‹#›</a:t>
            </a:fld>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 y="4381500"/>
            <a:ext cx="9140952" cy="762000"/>
          </a:xfrm>
          <a:prstGeom prst="rect">
            <a:avLst/>
          </a:prstGeom>
        </p:spPr>
      </p:pic>
    </p:spTree>
    <p:extLst>
      <p:ext uri="{BB962C8B-B14F-4D97-AF65-F5344CB8AC3E}">
        <p14:creationId xmlns:p14="http://schemas.microsoft.com/office/powerpoint/2010/main" val="837903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07504" y="857302"/>
            <a:ext cx="8964488" cy="1296144"/>
          </a:xfrm>
        </p:spPr>
        <p:txBody>
          <a:bodyPr>
            <a:noAutofit/>
          </a:bodyPr>
          <a:lstStyle/>
          <a:p>
            <a:r>
              <a:rPr lang="en-GB" sz="3200" dirty="0">
                <a:solidFill>
                  <a:srgbClr val="005599"/>
                </a:solidFill>
                <a:latin typeface="Arial" panose="020B0604020202020204" pitchFamily="34" charset="0"/>
                <a:cs typeface="Arial" panose="020B0604020202020204" pitchFamily="34" charset="0"/>
              </a:rPr>
              <a:t>Update on WHO </a:t>
            </a:r>
            <a:r>
              <a:rPr lang="en-GB" sz="3200" dirty="0" smtClean="0">
                <a:solidFill>
                  <a:srgbClr val="005599"/>
                </a:solidFill>
                <a:latin typeface="Arial" panose="020B0604020202020204" pitchFamily="34" charset="0"/>
                <a:cs typeface="Arial" panose="020B0604020202020204" pitchFamily="34" charset="0"/>
              </a:rPr>
              <a:t>and TFH </a:t>
            </a:r>
            <a:r>
              <a:rPr lang="en-GB" sz="3200" dirty="0">
                <a:solidFill>
                  <a:srgbClr val="005599"/>
                </a:solidFill>
                <a:latin typeface="Arial" panose="020B0604020202020204" pitchFamily="34" charset="0"/>
                <a:cs typeface="Arial" panose="020B0604020202020204" pitchFamily="34" charset="0"/>
              </a:rPr>
              <a:t>activities</a:t>
            </a:r>
          </a:p>
        </p:txBody>
      </p:sp>
      <p:sp>
        <p:nvSpPr>
          <p:cNvPr id="5" name="Subtitle 2"/>
          <p:cNvSpPr>
            <a:spLocks noGrp="1"/>
          </p:cNvSpPr>
          <p:nvPr>
            <p:ph type="subTitle" idx="1"/>
          </p:nvPr>
        </p:nvSpPr>
        <p:spPr>
          <a:xfrm>
            <a:off x="2339752" y="3507854"/>
            <a:ext cx="1944216" cy="451376"/>
          </a:xfrm>
        </p:spPr>
        <p:txBody>
          <a:bodyPr>
            <a:noAutofit/>
          </a:bodyPr>
          <a:lstStyle/>
          <a:p>
            <a:pPr algn="l"/>
            <a:r>
              <a:rPr lang="en-GB" sz="1200" dirty="0" smtClean="0">
                <a:solidFill>
                  <a:srgbClr val="3AA9AE"/>
                </a:solidFill>
                <a:latin typeface="Arial" panose="020B0604020202020204" pitchFamily="34" charset="0"/>
                <a:cs typeface="Arial" panose="020B0604020202020204" pitchFamily="34" charset="0"/>
              </a:rPr>
              <a:t>Geneva, Switzerland</a:t>
            </a:r>
          </a:p>
          <a:p>
            <a:pPr algn="l"/>
            <a:r>
              <a:rPr lang="en-GB" sz="1200" dirty="0" smtClean="0">
                <a:solidFill>
                  <a:srgbClr val="3AA9AE"/>
                </a:solidFill>
                <a:latin typeface="Arial" panose="020B0604020202020204" pitchFamily="34" charset="0"/>
                <a:cs typeface="Arial" panose="020B0604020202020204" pitchFamily="34" charset="0"/>
              </a:rPr>
              <a:t>September, 2017</a:t>
            </a:r>
            <a:endParaRPr lang="en-GB" sz="1200" dirty="0">
              <a:solidFill>
                <a:srgbClr val="3AA9AE"/>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8CC12AE-189F-46E6-94BB-12FB54E35028}" type="slidenum">
              <a:rPr lang="en-US" smtClean="0"/>
              <a:t>1</a:t>
            </a:fld>
            <a:endParaRPr lang="en-US"/>
          </a:p>
        </p:txBody>
      </p:sp>
      <p:sp>
        <p:nvSpPr>
          <p:cNvPr id="8" name="Subtitle 2"/>
          <p:cNvSpPr txBox="1">
            <a:spLocks/>
          </p:cNvSpPr>
          <p:nvPr/>
        </p:nvSpPr>
        <p:spPr>
          <a:xfrm>
            <a:off x="755576" y="2363171"/>
            <a:ext cx="7812868" cy="7252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200" dirty="0" smtClean="0">
                <a:solidFill>
                  <a:srgbClr val="3AA9AE"/>
                </a:solidFill>
                <a:latin typeface="Arial" panose="020B0604020202020204" pitchFamily="34" charset="0"/>
                <a:cs typeface="Arial" panose="020B0604020202020204" pitchFamily="34" charset="0"/>
              </a:rPr>
              <a:t>Hanna Yang, </a:t>
            </a:r>
          </a:p>
          <a:p>
            <a:r>
              <a:rPr lang="en-GB" sz="1200" dirty="0" smtClean="0">
                <a:solidFill>
                  <a:srgbClr val="3AA9AE"/>
                </a:solidFill>
                <a:latin typeface="Arial" panose="020B0604020202020204" pitchFamily="34" charset="0"/>
                <a:cs typeface="Arial" panose="020B0604020202020204" pitchFamily="34" charset="0"/>
              </a:rPr>
              <a:t>Technical Officer, Air Quality</a:t>
            </a:r>
          </a:p>
          <a:p>
            <a:r>
              <a:rPr lang="en-GB" sz="1200" dirty="0" smtClean="0">
                <a:solidFill>
                  <a:srgbClr val="3AA9AE"/>
                </a:solidFill>
                <a:latin typeface="Arial" panose="020B0604020202020204" pitchFamily="34" charset="0"/>
                <a:cs typeface="Arial" panose="020B0604020202020204" pitchFamily="34" charset="0"/>
              </a:rPr>
              <a:t>WHO European Centre for Environment and Health</a:t>
            </a:r>
            <a:endParaRPr lang="en-GB" sz="1200" dirty="0">
              <a:solidFill>
                <a:srgbClr val="3AA9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302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904434"/>
            <a:ext cx="1247458" cy="31074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95536" y="-20538"/>
            <a:ext cx="684076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GB" sz="2800" dirty="0" smtClean="0">
                <a:latin typeface="Arial" panose="020B0604020202020204" pitchFamily="34" charset="0"/>
                <a:cs typeface="Arial" panose="020B0604020202020204" pitchFamily="34" charset="0"/>
              </a:rPr>
              <a:t>The Ostrava outcome documents </a:t>
            </a:r>
            <a:endParaRPr lang="en-GB" sz="2800" dirty="0">
              <a:latin typeface="Arial" panose="020B0604020202020204" pitchFamily="34" charset="0"/>
              <a:cs typeface="Arial" panose="020B0604020202020204" pitchFamily="34" charset="0"/>
            </a:endParaRPr>
          </a:p>
        </p:txBody>
      </p:sp>
      <p:sp>
        <p:nvSpPr>
          <p:cNvPr id="7" name="Rectangle 6"/>
          <p:cNvSpPr/>
          <p:nvPr/>
        </p:nvSpPr>
        <p:spPr>
          <a:xfrm>
            <a:off x="28718" y="783216"/>
            <a:ext cx="7991084" cy="3372710"/>
          </a:xfrm>
          <a:prstGeom prst="rect">
            <a:avLst/>
          </a:prstGeom>
        </p:spPr>
        <p:txBody>
          <a:bodyPr wrap="square" lIns="68571" tIns="34286" rIns="68571" bIns="34286">
            <a:spAutoFit/>
          </a:bodyPr>
          <a:lstStyle/>
          <a:p>
            <a:pPr marL="342867" lvl="1">
              <a:spcAft>
                <a:spcPts val="800"/>
              </a:spcAft>
            </a:pPr>
            <a:r>
              <a:rPr lang="en-GB" sz="1400" kern="100" spc="22" dirty="0" smtClean="0">
                <a:solidFill>
                  <a:srgbClr val="0070C0"/>
                </a:solidFill>
                <a:latin typeface="Calibri" panose="020F0502020204030204" pitchFamily="34" charset="0"/>
                <a:ea typeface="Times New Roman" panose="02020603050405020304" pitchFamily="18" charset="0"/>
              </a:rPr>
              <a:t>Improving </a:t>
            </a:r>
            <a:r>
              <a:rPr lang="en-GB" sz="1400" kern="100" spc="22" dirty="0">
                <a:solidFill>
                  <a:srgbClr val="0070C0"/>
                </a:solidFill>
                <a:latin typeface="Calibri" panose="020F0502020204030204" pitchFamily="34" charset="0"/>
                <a:ea typeface="Times New Roman" panose="02020603050405020304" pitchFamily="18" charset="0"/>
              </a:rPr>
              <a:t>indoor and outdoor air quality for all</a:t>
            </a:r>
            <a:r>
              <a:rPr lang="en-GB" sz="1400" kern="100" spc="22" dirty="0">
                <a:latin typeface="Calibri" panose="020F0502020204030204" pitchFamily="34" charset="0"/>
                <a:ea typeface="Times New Roman" panose="02020603050405020304" pitchFamily="18" charset="0"/>
              </a:rPr>
              <a:t>	</a:t>
            </a:r>
          </a:p>
          <a:p>
            <a:pPr marL="342867" lvl="1">
              <a:spcAft>
                <a:spcPts val="800"/>
              </a:spcAft>
            </a:pPr>
            <a:r>
              <a:rPr lang="en-GB" sz="1400" kern="100" spc="22" dirty="0" smtClean="0">
                <a:latin typeface="Calibri" panose="020F0502020204030204" pitchFamily="34" charset="0"/>
                <a:ea typeface="Times New Roman" panose="02020603050405020304" pitchFamily="18" charset="0"/>
              </a:rPr>
              <a:t>Ensuring </a:t>
            </a:r>
            <a:r>
              <a:rPr lang="en-GB" sz="1400" kern="100" spc="22" dirty="0">
                <a:latin typeface="Calibri" panose="020F0502020204030204" pitchFamily="34" charset="0"/>
                <a:ea typeface="Times New Roman" panose="02020603050405020304" pitchFamily="18" charset="0"/>
              </a:rPr>
              <a:t>universal, equitable and sustainable access to safe drinking-water, sanitation and hygiene for all and in all settings	</a:t>
            </a:r>
          </a:p>
          <a:p>
            <a:pPr marL="342867" lvl="1">
              <a:spcAft>
                <a:spcPts val="800"/>
              </a:spcAft>
            </a:pPr>
            <a:r>
              <a:rPr lang="en-GB" sz="1400" kern="100" spc="22" dirty="0" smtClean="0">
                <a:latin typeface="Calibri" panose="020F0502020204030204" pitchFamily="34" charset="0"/>
                <a:ea typeface="Times New Roman" panose="02020603050405020304" pitchFamily="18" charset="0"/>
              </a:rPr>
              <a:t>Minimizing </a:t>
            </a:r>
            <a:r>
              <a:rPr lang="en-GB" sz="1400" kern="100" spc="22" dirty="0">
                <a:latin typeface="Calibri" panose="020F0502020204030204" pitchFamily="34" charset="0"/>
                <a:ea typeface="Times New Roman" panose="02020603050405020304" pitchFamily="18" charset="0"/>
              </a:rPr>
              <a:t>the adverse effects of chemicals on human health and the </a:t>
            </a:r>
            <a:r>
              <a:rPr lang="en-GB" sz="1400" kern="100" spc="22" dirty="0" smtClean="0">
                <a:latin typeface="Calibri" panose="020F0502020204030204" pitchFamily="34" charset="0"/>
                <a:ea typeface="Times New Roman" panose="02020603050405020304" pitchFamily="18" charset="0"/>
              </a:rPr>
              <a:t>environment</a:t>
            </a:r>
          </a:p>
          <a:p>
            <a:pPr marL="342867" lvl="1">
              <a:spcAft>
                <a:spcPts val="800"/>
              </a:spcAft>
            </a:pPr>
            <a:r>
              <a:rPr lang="en-GB" sz="1400" kern="100" spc="22" dirty="0" smtClean="0">
                <a:latin typeface="Calibri" panose="020F0502020204030204" pitchFamily="34" charset="0"/>
                <a:ea typeface="Times New Roman" panose="02020603050405020304" pitchFamily="18" charset="0"/>
              </a:rPr>
              <a:t>Preventing the </a:t>
            </a:r>
            <a:r>
              <a:rPr lang="en-GB" sz="1400" kern="100" spc="22" dirty="0">
                <a:latin typeface="Calibri" panose="020F0502020204030204" pitchFamily="34" charset="0"/>
                <a:ea typeface="Times New Roman" panose="02020603050405020304" pitchFamily="18" charset="0"/>
              </a:rPr>
              <a:t>adverse environmental and health effects, costs and inequalities related to waste management and contaminated </a:t>
            </a:r>
            <a:r>
              <a:rPr lang="en-GB" sz="1400" kern="100" spc="22" dirty="0" smtClean="0">
                <a:latin typeface="Calibri" panose="020F0502020204030204" pitchFamily="34" charset="0"/>
                <a:ea typeface="Times New Roman" panose="02020603050405020304" pitchFamily="18" charset="0"/>
              </a:rPr>
              <a:t>sites</a:t>
            </a:r>
          </a:p>
          <a:p>
            <a:pPr marL="342867" lvl="1">
              <a:spcAft>
                <a:spcPts val="800"/>
              </a:spcAft>
            </a:pPr>
            <a:r>
              <a:rPr lang="en-GB" sz="1400" kern="100" spc="22" dirty="0" smtClean="0">
                <a:latin typeface="Calibri" panose="020F0502020204030204" pitchFamily="34" charset="0"/>
                <a:ea typeface="Times New Roman" panose="02020603050405020304" pitchFamily="18" charset="0"/>
              </a:rPr>
              <a:t>Strengthening </a:t>
            </a:r>
            <a:r>
              <a:rPr lang="en-GB" sz="1400" kern="100" spc="22" dirty="0">
                <a:latin typeface="Calibri" panose="020F0502020204030204" pitchFamily="34" charset="0"/>
                <a:ea typeface="Times New Roman" panose="02020603050405020304" pitchFamily="18" charset="0"/>
              </a:rPr>
              <a:t>adaptive capacity and resilience to climate </a:t>
            </a:r>
            <a:r>
              <a:rPr lang="en-GB" sz="1400" kern="100" spc="22" dirty="0" smtClean="0">
                <a:latin typeface="Calibri" panose="020F0502020204030204" pitchFamily="34" charset="0"/>
                <a:ea typeface="Times New Roman" panose="02020603050405020304" pitchFamily="18" charset="0"/>
              </a:rPr>
              <a:t>change-related health </a:t>
            </a:r>
            <a:r>
              <a:rPr lang="en-GB" sz="1400" kern="100" spc="22" dirty="0">
                <a:latin typeface="Calibri" panose="020F0502020204030204" pitchFamily="34" charset="0"/>
                <a:ea typeface="Times New Roman" panose="02020603050405020304" pitchFamily="18" charset="0"/>
              </a:rPr>
              <a:t>risks and supporting </a:t>
            </a:r>
            <a:r>
              <a:rPr lang="en-GB" sz="1400" kern="100" spc="22" dirty="0" smtClean="0">
                <a:latin typeface="Calibri" panose="020F0502020204030204" pitchFamily="34" charset="0"/>
                <a:ea typeface="Times New Roman" panose="02020603050405020304" pitchFamily="18" charset="0"/>
              </a:rPr>
              <a:t>mitigation measures</a:t>
            </a:r>
          </a:p>
          <a:p>
            <a:pPr marL="342867" lvl="1">
              <a:spcAft>
                <a:spcPts val="800"/>
              </a:spcAft>
            </a:pPr>
            <a:r>
              <a:rPr lang="en-GB" sz="1400" kern="100" spc="22" dirty="0" smtClean="0">
                <a:latin typeface="Calibri" panose="020F0502020204030204" pitchFamily="34" charset="0"/>
                <a:ea typeface="Times New Roman" panose="02020603050405020304" pitchFamily="18" charset="0"/>
              </a:rPr>
              <a:t>Supporting </a:t>
            </a:r>
            <a:r>
              <a:rPr lang="en-GB" sz="1400" kern="100" spc="22" dirty="0">
                <a:latin typeface="Calibri" panose="020F0502020204030204" pitchFamily="34" charset="0"/>
                <a:ea typeface="Times New Roman" panose="02020603050405020304" pitchFamily="18" charset="0"/>
              </a:rPr>
              <a:t>the efforts of European cities and regions to become healthier, more inclusive, safer, resilient, and sustainable</a:t>
            </a:r>
            <a:r>
              <a:rPr lang="en-GB" sz="1400" kern="100" spc="22" dirty="0">
                <a:solidFill>
                  <a:schemeClr val="accent5">
                    <a:lumMod val="50000"/>
                  </a:schemeClr>
                </a:solidFill>
                <a:latin typeface="Calibri" panose="020F0502020204030204" pitchFamily="34" charset="0"/>
                <a:ea typeface="Times New Roman" panose="02020603050405020304" pitchFamily="18" charset="0"/>
              </a:rPr>
              <a:t>	</a:t>
            </a:r>
            <a:endParaRPr lang="en-GB" sz="1400" kern="100" spc="22" dirty="0" smtClean="0">
              <a:solidFill>
                <a:schemeClr val="accent5">
                  <a:lumMod val="50000"/>
                </a:schemeClr>
              </a:solidFill>
              <a:latin typeface="Calibri" panose="020F0502020204030204" pitchFamily="34" charset="0"/>
              <a:ea typeface="Times New Roman" panose="02020603050405020304" pitchFamily="18" charset="0"/>
            </a:endParaRPr>
          </a:p>
          <a:p>
            <a:pPr marL="342867" lvl="1">
              <a:spcAft>
                <a:spcPts val="800"/>
              </a:spcAft>
            </a:pPr>
            <a:r>
              <a:rPr lang="en-GB" sz="1400" kern="100" spc="22" dirty="0" smtClean="0">
                <a:latin typeface="Calibri" panose="020F0502020204030204" pitchFamily="34" charset="0"/>
                <a:ea typeface="Times New Roman" panose="02020603050405020304" pitchFamily="18" charset="0"/>
              </a:rPr>
              <a:t>Building </a:t>
            </a:r>
            <a:r>
              <a:rPr lang="en-GB" sz="1400" kern="100" spc="22" dirty="0">
                <a:latin typeface="Calibri" panose="020F0502020204030204" pitchFamily="34" charset="0"/>
                <a:ea typeface="Times New Roman" panose="02020603050405020304" pitchFamily="18" charset="0"/>
              </a:rPr>
              <a:t>the environmental sustainability of health </a:t>
            </a:r>
            <a:r>
              <a:rPr lang="en-GB" sz="1400" kern="100" spc="22" dirty="0" smtClean="0">
                <a:latin typeface="Calibri" panose="020F0502020204030204" pitchFamily="34" charset="0"/>
                <a:ea typeface="Times New Roman" panose="02020603050405020304" pitchFamily="18" charset="0"/>
              </a:rPr>
              <a:t>systems</a:t>
            </a:r>
          </a:p>
          <a:p>
            <a:pPr marL="342867" lvl="1">
              <a:spcAft>
                <a:spcPts val="800"/>
              </a:spcAft>
            </a:pPr>
            <a:r>
              <a:rPr lang="en-GB" sz="1400" b="1" kern="100" spc="22" dirty="0">
                <a:ea typeface="Times New Roman" panose="02020603050405020304" pitchFamily="18" charset="0"/>
              </a:rPr>
              <a:t>Enhancing action </a:t>
            </a:r>
            <a:r>
              <a:rPr lang="en-GB" sz="1400" b="1" kern="100" spc="22" dirty="0" smtClean="0">
                <a:ea typeface="Times New Roman" panose="02020603050405020304" pitchFamily="18" charset="0"/>
              </a:rPr>
              <a:t>at </a:t>
            </a:r>
            <a:r>
              <a:rPr lang="en-GB" sz="1400" b="1" kern="100" spc="22" dirty="0">
                <a:ea typeface="Times New Roman" panose="02020603050405020304" pitchFamily="18" charset="0"/>
              </a:rPr>
              <a:t>the national level – developing national portfolios for </a:t>
            </a:r>
            <a:r>
              <a:rPr lang="en-GB" sz="1400" b="1" kern="100" spc="22" dirty="0" smtClean="0">
                <a:ea typeface="Times New Roman" panose="02020603050405020304" pitchFamily="18" charset="0"/>
              </a:rPr>
              <a:t>action</a:t>
            </a:r>
            <a:endParaRPr lang="en-GB" sz="1400" b="1" kern="100" spc="22" dirty="0">
              <a:ea typeface="Times New Roman" panose="02020603050405020304" pitchFamily="18" charset="0"/>
            </a:endParaRPr>
          </a:p>
        </p:txBody>
      </p:sp>
      <p:sp>
        <p:nvSpPr>
          <p:cNvPr id="2" name="TextBox 1"/>
          <p:cNvSpPr txBox="1"/>
          <p:nvPr/>
        </p:nvSpPr>
        <p:spPr>
          <a:xfrm>
            <a:off x="251520" y="4166959"/>
            <a:ext cx="8698984" cy="276999"/>
          </a:xfrm>
          <a:prstGeom prst="rect">
            <a:avLst/>
          </a:prstGeom>
          <a:noFill/>
        </p:spPr>
        <p:txBody>
          <a:bodyPr wrap="none" rtlCol="0">
            <a:spAutoFit/>
          </a:bodyPr>
          <a:lstStyle/>
          <a:p>
            <a:r>
              <a:rPr lang="en-GB" sz="1200" dirty="0">
                <a:solidFill>
                  <a:schemeClr val="tx2"/>
                </a:solidFill>
              </a:rPr>
              <a:t>http://www.euro.who.int/en/media-centre/events/events/2017/06/sixth-ministerial-conference-on-environment-and-health/read-more</a:t>
            </a:r>
          </a:p>
        </p:txBody>
      </p:sp>
    </p:spTree>
    <p:extLst>
      <p:ext uri="{BB962C8B-B14F-4D97-AF65-F5344CB8AC3E}">
        <p14:creationId xmlns:p14="http://schemas.microsoft.com/office/powerpoint/2010/main" val="41174172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778"/>
            <a:ext cx="5915000" cy="593764"/>
          </a:xfrm>
        </p:spPr>
        <p:txBody>
          <a:bodyPr>
            <a:normAutofit/>
          </a:bodyPr>
          <a:lstStyle/>
          <a:p>
            <a:pPr algn="l"/>
            <a:r>
              <a:rPr lang="en-GB" sz="2000" dirty="0"/>
              <a:t>Compendium of possible actions to improve AQ</a:t>
            </a:r>
            <a:endParaRPr lang="en-GB" sz="2000" spc="-15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825548"/>
            <a:ext cx="7097594" cy="3402076"/>
          </a:xfrm>
        </p:spPr>
        <p:txBody>
          <a:bodyPr>
            <a:noAutofit/>
          </a:bodyPr>
          <a:lstStyle/>
          <a:p>
            <a:pPr lvl="0">
              <a:lnSpc>
                <a:spcPct val="80000"/>
              </a:lnSpc>
              <a:spcBef>
                <a:spcPts val="400"/>
              </a:spcBef>
            </a:pPr>
            <a:r>
              <a:rPr lang="en-GB" sz="1200" dirty="0">
                <a:latin typeface="+mn-lt"/>
              </a:rPr>
              <a:t>Develop comprehensive  national  and local strategies and actions that reduce air pollution, peoples’ exposure to it and its health impacts;</a:t>
            </a:r>
          </a:p>
          <a:p>
            <a:pPr lvl="0">
              <a:lnSpc>
                <a:spcPct val="80000"/>
              </a:lnSpc>
              <a:spcBef>
                <a:spcPts val="400"/>
              </a:spcBef>
            </a:pPr>
            <a:r>
              <a:rPr lang="en-GB" sz="1200" b="1" dirty="0">
                <a:latin typeface="+mn-lt"/>
              </a:rPr>
              <a:t>Encourage the implementation of the UNECE Convention on Long-range Transboundary Air Pollution and promote ratification and implementation of its relevant protocols</a:t>
            </a:r>
            <a:r>
              <a:rPr lang="en-GB" sz="1200" dirty="0">
                <a:latin typeface="+mn-lt"/>
              </a:rPr>
              <a:t>; </a:t>
            </a:r>
          </a:p>
          <a:p>
            <a:pPr lvl="0">
              <a:lnSpc>
                <a:spcPct val="80000"/>
              </a:lnSpc>
              <a:spcBef>
                <a:spcPts val="400"/>
              </a:spcBef>
            </a:pPr>
            <a:r>
              <a:rPr lang="en-GB" sz="1200" dirty="0">
                <a:latin typeface="+mn-lt"/>
              </a:rPr>
              <a:t>Develop and strengthen cross-sectoral and </a:t>
            </a:r>
            <a:r>
              <a:rPr lang="en-GB" sz="1200" dirty="0" err="1">
                <a:latin typeface="+mn-lt"/>
              </a:rPr>
              <a:t>multistakeholder</a:t>
            </a:r>
            <a:r>
              <a:rPr lang="en-GB" sz="1200" dirty="0">
                <a:latin typeface="+mn-lt"/>
              </a:rPr>
              <a:t> cooperation on air quality improvement at national and regional levels, including on sharing of monitoring data. </a:t>
            </a:r>
          </a:p>
          <a:p>
            <a:pPr lvl="0">
              <a:lnSpc>
                <a:spcPct val="80000"/>
              </a:lnSpc>
              <a:spcBef>
                <a:spcPts val="400"/>
              </a:spcBef>
            </a:pPr>
            <a:r>
              <a:rPr lang="en-GB" sz="1200" dirty="0">
                <a:latin typeface="+mn-lt"/>
              </a:rPr>
              <a:t>Ensure that public health and environment authorities take a leading role in raising public awareness of issues related to air quality and health (Box 3);</a:t>
            </a:r>
          </a:p>
          <a:p>
            <a:pPr lvl="0">
              <a:lnSpc>
                <a:spcPct val="80000"/>
              </a:lnSpc>
              <a:spcBef>
                <a:spcPts val="400"/>
              </a:spcBef>
            </a:pPr>
            <a:r>
              <a:rPr lang="en-GB" sz="1200" dirty="0">
                <a:latin typeface="+mn-lt"/>
              </a:rPr>
              <a:t>Improve air quality monitoring using harmonized data collection for health impact assessment at national and local levels’;</a:t>
            </a:r>
          </a:p>
          <a:p>
            <a:pPr lvl="0">
              <a:lnSpc>
                <a:spcPct val="80000"/>
              </a:lnSpc>
              <a:spcBef>
                <a:spcPts val="400"/>
              </a:spcBef>
            </a:pPr>
            <a:r>
              <a:rPr lang="en-GB" sz="1200" dirty="0">
                <a:latin typeface="+mn-lt"/>
              </a:rPr>
              <a:t>Develop and/or strengthen a national emission inventory and monitoring system to collect data on air pollutants emitted by various sources;</a:t>
            </a:r>
          </a:p>
          <a:p>
            <a:pPr lvl="0">
              <a:lnSpc>
                <a:spcPct val="80000"/>
              </a:lnSpc>
              <a:spcBef>
                <a:spcPts val="400"/>
              </a:spcBef>
            </a:pPr>
            <a:r>
              <a:rPr lang="en-GB" sz="1200" dirty="0">
                <a:latin typeface="+mn-lt"/>
              </a:rPr>
              <a:t>Provide training opportunities and facilitate research on air quality and health, and develop tools to encourage actions to address air pollution through evidence-based policy-making; </a:t>
            </a:r>
          </a:p>
          <a:p>
            <a:pPr lvl="0">
              <a:lnSpc>
                <a:spcPct val="80000"/>
              </a:lnSpc>
              <a:spcBef>
                <a:spcPts val="400"/>
              </a:spcBef>
            </a:pPr>
            <a:r>
              <a:rPr lang="en-GB" sz="1200" dirty="0">
                <a:latin typeface="+mn-lt"/>
              </a:rPr>
              <a:t>Reduce indoor air pollution caused by, inter alia, cooking, heating, tobacco smoke, inadequate ventilation, mould and chemicals in indoor air; </a:t>
            </a:r>
          </a:p>
          <a:p>
            <a:pPr lvl="0">
              <a:lnSpc>
                <a:spcPct val="80000"/>
              </a:lnSpc>
              <a:spcBef>
                <a:spcPts val="400"/>
              </a:spcBef>
            </a:pPr>
            <a:r>
              <a:rPr lang="en-GB" sz="1200" dirty="0">
                <a:latin typeface="+mn-lt"/>
              </a:rPr>
              <a:t>When taking national and local actions on improving indoor and ambient air quality, pay special attention to vulnerable populations including children, youth, women and the chronically ill;. </a:t>
            </a:r>
          </a:p>
          <a:p>
            <a:pPr>
              <a:lnSpc>
                <a:spcPct val="80000"/>
              </a:lnSpc>
              <a:spcBef>
                <a:spcPts val="400"/>
              </a:spcBef>
            </a:pPr>
            <a:r>
              <a:rPr lang="en-GB" sz="1200" dirty="0">
                <a:latin typeface="+mn-lt"/>
              </a:rPr>
              <a:t>Take into account the WHO air quality guidelines and indoor air quality guidelines in the policymaking process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C12AE-189F-46E6-94BB-12FB54E3502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7524328" y="915566"/>
            <a:ext cx="1274174" cy="3133616"/>
          </a:xfrm>
          <a:prstGeom prst="rect">
            <a:avLst/>
          </a:prstGeom>
        </p:spPr>
      </p:pic>
    </p:spTree>
    <p:extLst>
      <p:ext uri="{BB962C8B-B14F-4D97-AF65-F5344CB8AC3E}">
        <p14:creationId xmlns:p14="http://schemas.microsoft.com/office/powerpoint/2010/main" val="3610823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CC12AE-189F-46E6-94BB-12FB54E35028}" type="slidenum">
              <a:rPr lang="en-US" smtClean="0"/>
              <a:t>12</a:t>
            </a:fld>
            <a:endParaRPr lang="en-US"/>
          </a:p>
        </p:txBody>
      </p:sp>
      <p:sp>
        <p:nvSpPr>
          <p:cNvPr id="3" name="TextBox 2"/>
          <p:cNvSpPr txBox="1"/>
          <p:nvPr/>
        </p:nvSpPr>
        <p:spPr>
          <a:xfrm>
            <a:off x="1907704" y="1851670"/>
            <a:ext cx="4323491" cy="646331"/>
          </a:xfrm>
          <a:prstGeom prst="rect">
            <a:avLst/>
          </a:prstGeom>
          <a:noFill/>
        </p:spPr>
        <p:txBody>
          <a:bodyPr wrap="none" rtlCol="0">
            <a:spAutoFit/>
          </a:bodyPr>
          <a:lstStyle/>
          <a:p>
            <a:r>
              <a:rPr lang="en-GB" sz="3600" dirty="0" err="1" smtClean="0">
                <a:solidFill>
                  <a:schemeClr val="tx2"/>
                </a:solidFill>
                <a:latin typeface="+mj-lt"/>
              </a:rPr>
              <a:t>WorkPlan</a:t>
            </a:r>
            <a:r>
              <a:rPr lang="en-GB" sz="3600" dirty="0" smtClean="0">
                <a:solidFill>
                  <a:schemeClr val="tx2"/>
                </a:solidFill>
                <a:latin typeface="+mj-lt"/>
              </a:rPr>
              <a:t> 2018 - 2019</a:t>
            </a:r>
            <a:endParaRPr lang="en-GB" sz="3600" dirty="0">
              <a:solidFill>
                <a:schemeClr val="tx2"/>
              </a:solidFill>
              <a:latin typeface="+mj-lt"/>
            </a:endParaRPr>
          </a:p>
        </p:txBody>
      </p:sp>
    </p:spTree>
    <p:extLst>
      <p:ext uri="{BB962C8B-B14F-4D97-AF65-F5344CB8AC3E}">
        <p14:creationId xmlns:p14="http://schemas.microsoft.com/office/powerpoint/2010/main" val="12013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57199" y="595169"/>
            <a:ext cx="8229600" cy="22646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ea typeface="Arial Unicode MS" panose="020B0604020202020204" pitchFamily="34" charset="-128"/>
              <a:cs typeface="Arial Unicode MS" panose="020B0604020202020204" pitchFamily="34" charset="-128"/>
            </a:endParaRPr>
          </a:p>
        </p:txBody>
      </p:sp>
      <p:grpSp>
        <p:nvGrpSpPr>
          <p:cNvPr id="3" name="Group 2"/>
          <p:cNvGrpSpPr/>
          <p:nvPr/>
        </p:nvGrpSpPr>
        <p:grpSpPr>
          <a:xfrm>
            <a:off x="611560" y="555527"/>
            <a:ext cx="7632848" cy="1368151"/>
            <a:chOff x="1042945" y="1981150"/>
            <a:chExt cx="7020805" cy="1634021"/>
          </a:xfrm>
        </p:grpSpPr>
        <p:sp>
          <p:nvSpPr>
            <p:cNvPr id="6" name="Freeform 5"/>
            <p:cNvSpPr/>
            <p:nvPr/>
          </p:nvSpPr>
          <p:spPr>
            <a:xfrm>
              <a:off x="3442036" y="1981150"/>
              <a:ext cx="2232247" cy="1634021"/>
            </a:xfrm>
            <a:custGeom>
              <a:avLst/>
              <a:gdLst>
                <a:gd name="connsiteX0" fmla="*/ 0 w 1784985"/>
                <a:gd name="connsiteY0" fmla="*/ 892493 h 1784985"/>
                <a:gd name="connsiteX1" fmla="*/ 892493 w 1784985"/>
                <a:gd name="connsiteY1" fmla="*/ 0 h 1784985"/>
                <a:gd name="connsiteX2" fmla="*/ 1784986 w 1784985"/>
                <a:gd name="connsiteY2" fmla="*/ 892493 h 1784985"/>
                <a:gd name="connsiteX3" fmla="*/ 892493 w 1784985"/>
                <a:gd name="connsiteY3" fmla="*/ 1784986 h 1784985"/>
                <a:gd name="connsiteX4" fmla="*/ 0 w 1784985"/>
                <a:gd name="connsiteY4" fmla="*/ 892493 h 1784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85" h="1784985">
                  <a:moveTo>
                    <a:pt x="0" y="892493"/>
                  </a:moveTo>
                  <a:cubicBezTo>
                    <a:pt x="0" y="399583"/>
                    <a:pt x="399583" y="0"/>
                    <a:pt x="892493" y="0"/>
                  </a:cubicBezTo>
                  <a:cubicBezTo>
                    <a:pt x="1385403" y="0"/>
                    <a:pt x="1784986" y="399583"/>
                    <a:pt x="1784986" y="892493"/>
                  </a:cubicBezTo>
                  <a:cubicBezTo>
                    <a:pt x="1784986" y="1385403"/>
                    <a:pt x="1385403" y="1784986"/>
                    <a:pt x="892493" y="1784986"/>
                  </a:cubicBezTo>
                  <a:cubicBezTo>
                    <a:pt x="399583" y="1784986"/>
                    <a:pt x="0" y="1385403"/>
                    <a:pt x="0" y="89249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075" tIns="288075" rIns="288075" bIns="288075" numCol="1" spcCol="1270" anchor="ctr" anchorCtr="0">
              <a:noAutofit/>
            </a:bodyPr>
            <a:lstStyle/>
            <a:p>
              <a:pPr algn="ctr" defTabSz="1866900">
                <a:lnSpc>
                  <a:spcPct val="90000"/>
                </a:lnSpc>
                <a:spcBef>
                  <a:spcPct val="0"/>
                </a:spcBef>
                <a:spcAft>
                  <a:spcPct val="35000"/>
                </a:spcAft>
              </a:pPr>
              <a:r>
                <a:rPr lang="en-GB" dirty="0">
                  <a:ea typeface="Arial Unicode MS" panose="020B0604020202020204" pitchFamily="34" charset="-128"/>
                  <a:cs typeface="Arial Unicode MS" panose="020B0604020202020204" pitchFamily="34" charset="-128"/>
                </a:rPr>
                <a:t>Recommendation from policy review </a:t>
              </a:r>
              <a:r>
                <a:rPr lang="en-GB" dirty="0" smtClean="0">
                  <a:ea typeface="Arial Unicode MS" panose="020B0604020202020204" pitchFamily="34" charset="-128"/>
                  <a:cs typeface="Arial Unicode MS" panose="020B0604020202020204" pitchFamily="34" charset="-128"/>
                </a:rPr>
                <a:t>group</a:t>
              </a:r>
              <a:endParaRPr lang="en-GB" dirty="0">
                <a:ea typeface="Arial Unicode MS" panose="020B0604020202020204" pitchFamily="34" charset="-128"/>
                <a:cs typeface="Arial Unicode MS" panose="020B0604020202020204" pitchFamily="34" charset="-128"/>
              </a:endParaRPr>
            </a:p>
          </p:txBody>
        </p:sp>
        <p:sp>
          <p:nvSpPr>
            <p:cNvPr id="8" name="Freeform 7"/>
            <p:cNvSpPr/>
            <p:nvPr/>
          </p:nvSpPr>
          <p:spPr>
            <a:xfrm>
              <a:off x="1042945" y="2082317"/>
              <a:ext cx="1615210" cy="1356588"/>
            </a:xfrm>
            <a:custGeom>
              <a:avLst/>
              <a:gdLst>
                <a:gd name="connsiteX0" fmla="*/ 0 w 1695735"/>
                <a:gd name="connsiteY0" fmla="*/ 135659 h 1356588"/>
                <a:gd name="connsiteX1" fmla="*/ 135659 w 1695735"/>
                <a:gd name="connsiteY1" fmla="*/ 0 h 1356588"/>
                <a:gd name="connsiteX2" fmla="*/ 1560076 w 1695735"/>
                <a:gd name="connsiteY2" fmla="*/ 0 h 1356588"/>
                <a:gd name="connsiteX3" fmla="*/ 1695735 w 1695735"/>
                <a:gd name="connsiteY3" fmla="*/ 135659 h 1356588"/>
                <a:gd name="connsiteX4" fmla="*/ 1695735 w 1695735"/>
                <a:gd name="connsiteY4" fmla="*/ 1220929 h 1356588"/>
                <a:gd name="connsiteX5" fmla="*/ 1560076 w 1695735"/>
                <a:gd name="connsiteY5" fmla="*/ 1356588 h 1356588"/>
                <a:gd name="connsiteX6" fmla="*/ 135659 w 1695735"/>
                <a:gd name="connsiteY6" fmla="*/ 1356588 h 1356588"/>
                <a:gd name="connsiteX7" fmla="*/ 0 w 1695735"/>
                <a:gd name="connsiteY7" fmla="*/ 1220929 h 1356588"/>
                <a:gd name="connsiteX8" fmla="*/ 0 w 1695735"/>
                <a:gd name="connsiteY8"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735" h="1356588">
                  <a:moveTo>
                    <a:pt x="0" y="135659"/>
                  </a:moveTo>
                  <a:cubicBezTo>
                    <a:pt x="0" y="60737"/>
                    <a:pt x="60737" y="0"/>
                    <a:pt x="135659" y="0"/>
                  </a:cubicBezTo>
                  <a:lnTo>
                    <a:pt x="1560076" y="0"/>
                  </a:lnTo>
                  <a:cubicBezTo>
                    <a:pt x="1634998" y="0"/>
                    <a:pt x="1695735" y="60737"/>
                    <a:pt x="1695735" y="135659"/>
                  </a:cubicBezTo>
                  <a:lnTo>
                    <a:pt x="1695735" y="1220929"/>
                  </a:lnTo>
                  <a:cubicBezTo>
                    <a:pt x="1695735" y="1295851"/>
                    <a:pt x="1634998" y="1356588"/>
                    <a:pt x="1560076" y="1356588"/>
                  </a:cubicBezTo>
                  <a:lnTo>
                    <a:pt x="135659" y="1356588"/>
                  </a:lnTo>
                  <a:cubicBezTo>
                    <a:pt x="60737" y="1356588"/>
                    <a:pt x="0" y="1295851"/>
                    <a:pt x="0" y="1220929"/>
                  </a:cubicBezTo>
                  <a:lnTo>
                    <a:pt x="0" y="1356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078" tIns="133078" rIns="133078" bIns="133078" numCol="1" spcCol="1270" anchor="ctr" anchorCtr="0">
              <a:noAutofit/>
            </a:bodyPr>
            <a:lstStyle/>
            <a:p>
              <a:pPr algn="ctr" defTabSz="2178050">
                <a:lnSpc>
                  <a:spcPct val="90000"/>
                </a:lnSpc>
                <a:spcBef>
                  <a:spcPct val="0"/>
                </a:spcBef>
                <a:spcAft>
                  <a:spcPct val="35000"/>
                </a:spcAft>
              </a:pPr>
              <a:r>
                <a:rPr lang="en-GB" sz="1600" dirty="0">
                  <a:ea typeface="宋体" charset="-122"/>
                </a:rPr>
                <a:t>Proposed updated mandate for </a:t>
              </a:r>
              <a:r>
                <a:rPr lang="en-GB" sz="1600" dirty="0" smtClean="0">
                  <a:ea typeface="宋体" charset="-122"/>
                </a:rPr>
                <a:t>TFH</a:t>
              </a:r>
              <a:endParaRPr lang="en-GB" sz="1600" dirty="0">
                <a:ea typeface="宋体" charset="-122"/>
              </a:endParaRPr>
            </a:p>
          </p:txBody>
        </p:sp>
        <p:sp>
          <p:nvSpPr>
            <p:cNvPr id="12" name="Freeform 11"/>
            <p:cNvSpPr/>
            <p:nvPr/>
          </p:nvSpPr>
          <p:spPr>
            <a:xfrm>
              <a:off x="6428443" y="2139059"/>
              <a:ext cx="1635307" cy="1356588"/>
            </a:xfrm>
            <a:custGeom>
              <a:avLst/>
              <a:gdLst>
                <a:gd name="connsiteX0" fmla="*/ 0 w 1695735"/>
                <a:gd name="connsiteY0" fmla="*/ 135659 h 1356588"/>
                <a:gd name="connsiteX1" fmla="*/ 135659 w 1695735"/>
                <a:gd name="connsiteY1" fmla="*/ 0 h 1356588"/>
                <a:gd name="connsiteX2" fmla="*/ 1560076 w 1695735"/>
                <a:gd name="connsiteY2" fmla="*/ 0 h 1356588"/>
                <a:gd name="connsiteX3" fmla="*/ 1695735 w 1695735"/>
                <a:gd name="connsiteY3" fmla="*/ 135659 h 1356588"/>
                <a:gd name="connsiteX4" fmla="*/ 1695735 w 1695735"/>
                <a:gd name="connsiteY4" fmla="*/ 1220929 h 1356588"/>
                <a:gd name="connsiteX5" fmla="*/ 1560076 w 1695735"/>
                <a:gd name="connsiteY5" fmla="*/ 1356588 h 1356588"/>
                <a:gd name="connsiteX6" fmla="*/ 135659 w 1695735"/>
                <a:gd name="connsiteY6" fmla="*/ 1356588 h 1356588"/>
                <a:gd name="connsiteX7" fmla="*/ 0 w 1695735"/>
                <a:gd name="connsiteY7" fmla="*/ 1220929 h 1356588"/>
                <a:gd name="connsiteX8" fmla="*/ 0 w 1695735"/>
                <a:gd name="connsiteY8"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735" h="1356588">
                  <a:moveTo>
                    <a:pt x="0" y="135659"/>
                  </a:moveTo>
                  <a:cubicBezTo>
                    <a:pt x="0" y="60737"/>
                    <a:pt x="60737" y="0"/>
                    <a:pt x="135659" y="0"/>
                  </a:cubicBezTo>
                  <a:lnTo>
                    <a:pt x="1560076" y="0"/>
                  </a:lnTo>
                  <a:cubicBezTo>
                    <a:pt x="1634998" y="0"/>
                    <a:pt x="1695735" y="60737"/>
                    <a:pt x="1695735" y="135659"/>
                  </a:cubicBezTo>
                  <a:lnTo>
                    <a:pt x="1695735" y="1220929"/>
                  </a:lnTo>
                  <a:cubicBezTo>
                    <a:pt x="1695735" y="1295851"/>
                    <a:pt x="1634998" y="1356588"/>
                    <a:pt x="1560076" y="1356588"/>
                  </a:cubicBezTo>
                  <a:lnTo>
                    <a:pt x="135659" y="1356588"/>
                  </a:lnTo>
                  <a:cubicBezTo>
                    <a:pt x="60737" y="1356588"/>
                    <a:pt x="0" y="1295851"/>
                    <a:pt x="0" y="1220929"/>
                  </a:cubicBezTo>
                  <a:lnTo>
                    <a:pt x="0" y="1356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078" tIns="133078" rIns="133078" bIns="133078" numCol="1" spcCol="1270" anchor="ctr" anchorCtr="0">
              <a:noAutofit/>
            </a:bodyPr>
            <a:lstStyle/>
            <a:p>
              <a:pPr algn="ctr" defTabSz="2178050">
                <a:lnSpc>
                  <a:spcPct val="90000"/>
                </a:lnSpc>
                <a:spcBef>
                  <a:spcPct val="0"/>
                </a:spcBef>
                <a:spcAft>
                  <a:spcPct val="35000"/>
                </a:spcAft>
              </a:pPr>
              <a:r>
                <a:rPr lang="en-GB" sz="1600" dirty="0">
                  <a:ea typeface="宋体" charset="-122"/>
                </a:rPr>
                <a:t>Proposed </a:t>
              </a:r>
              <a:r>
                <a:rPr lang="en-GB" sz="1600" dirty="0" err="1" smtClean="0">
                  <a:ea typeface="宋体" charset="-122"/>
                </a:rPr>
                <a:t>Workplan</a:t>
              </a:r>
              <a:r>
                <a:rPr lang="en-GB" sz="1600" dirty="0" smtClean="0">
                  <a:ea typeface="宋体" charset="-122"/>
                </a:rPr>
                <a:t> 2018-2019</a:t>
              </a:r>
              <a:endParaRPr lang="en-GB" sz="1600" dirty="0">
                <a:ea typeface="宋体" charset="-122"/>
              </a:endParaRPr>
            </a:p>
          </p:txBody>
        </p:sp>
        <p:sp>
          <p:nvSpPr>
            <p:cNvPr id="7" name="Left Arrow 6"/>
            <p:cNvSpPr/>
            <p:nvPr/>
          </p:nvSpPr>
          <p:spPr>
            <a:xfrm>
              <a:off x="2652765" y="2564009"/>
              <a:ext cx="764941" cy="506688"/>
            </a:xfrm>
            <a:prstGeom prst="leftArrow">
              <a:avLst>
                <a:gd name="adj1" fmla="val 5717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Left Arrow 10"/>
            <p:cNvSpPr/>
            <p:nvPr/>
          </p:nvSpPr>
          <p:spPr>
            <a:xfrm rot="10800000">
              <a:off x="5703681" y="2564009"/>
              <a:ext cx="724761" cy="508720"/>
            </a:xfrm>
            <a:prstGeom prst="leftArrow">
              <a:avLst>
                <a:gd name="adj1" fmla="val 56874"/>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14" name="Rectangle 13"/>
          <p:cNvSpPr/>
          <p:nvPr/>
        </p:nvSpPr>
        <p:spPr>
          <a:xfrm>
            <a:off x="2393684" y="646187"/>
            <a:ext cx="820994" cy="461665"/>
          </a:xfrm>
          <a:prstGeom prst="rect">
            <a:avLst/>
          </a:prstGeom>
        </p:spPr>
        <p:txBody>
          <a:bodyPr wrap="none">
            <a:spAutoFit/>
          </a:bodyPr>
          <a:lstStyle/>
          <a:p>
            <a:r>
              <a:rPr lang="en-GB" sz="1200" dirty="0" smtClean="0"/>
              <a:t>General/</a:t>
            </a:r>
          </a:p>
          <a:p>
            <a:r>
              <a:rPr lang="en-GB" sz="1200" dirty="0" smtClean="0"/>
              <a:t>Long term</a:t>
            </a:r>
            <a:endParaRPr lang="en-GB" sz="1200" dirty="0"/>
          </a:p>
        </p:txBody>
      </p:sp>
      <p:sp>
        <p:nvSpPr>
          <p:cNvPr id="15" name="Rectangle 14"/>
          <p:cNvSpPr/>
          <p:nvPr/>
        </p:nvSpPr>
        <p:spPr>
          <a:xfrm>
            <a:off x="5585551" y="631296"/>
            <a:ext cx="859466" cy="461665"/>
          </a:xfrm>
          <a:prstGeom prst="rect">
            <a:avLst/>
          </a:prstGeom>
        </p:spPr>
        <p:txBody>
          <a:bodyPr wrap="none">
            <a:spAutoFit/>
          </a:bodyPr>
          <a:lstStyle/>
          <a:p>
            <a:r>
              <a:rPr lang="en-GB" sz="1200" dirty="0" smtClean="0"/>
              <a:t>Specific/</a:t>
            </a:r>
          </a:p>
          <a:p>
            <a:r>
              <a:rPr lang="en-GB" sz="1200" dirty="0" smtClean="0"/>
              <a:t>Short term</a:t>
            </a:r>
            <a:endParaRPr lang="en-GB" sz="1200" dirty="0"/>
          </a:p>
        </p:txBody>
      </p:sp>
      <p:sp>
        <p:nvSpPr>
          <p:cNvPr id="16" name="Freeform 15"/>
          <p:cNvSpPr/>
          <p:nvPr/>
        </p:nvSpPr>
        <p:spPr>
          <a:xfrm>
            <a:off x="1115616" y="3790806"/>
            <a:ext cx="6912768" cy="421532"/>
          </a:xfrm>
          <a:custGeom>
            <a:avLst/>
            <a:gdLst>
              <a:gd name="connsiteX0" fmla="*/ 0 w 1695735"/>
              <a:gd name="connsiteY0" fmla="*/ 135659 h 1356588"/>
              <a:gd name="connsiteX1" fmla="*/ 135659 w 1695735"/>
              <a:gd name="connsiteY1" fmla="*/ 0 h 1356588"/>
              <a:gd name="connsiteX2" fmla="*/ 1560076 w 1695735"/>
              <a:gd name="connsiteY2" fmla="*/ 0 h 1356588"/>
              <a:gd name="connsiteX3" fmla="*/ 1695735 w 1695735"/>
              <a:gd name="connsiteY3" fmla="*/ 135659 h 1356588"/>
              <a:gd name="connsiteX4" fmla="*/ 1695735 w 1695735"/>
              <a:gd name="connsiteY4" fmla="*/ 1220929 h 1356588"/>
              <a:gd name="connsiteX5" fmla="*/ 1560076 w 1695735"/>
              <a:gd name="connsiteY5" fmla="*/ 1356588 h 1356588"/>
              <a:gd name="connsiteX6" fmla="*/ 135659 w 1695735"/>
              <a:gd name="connsiteY6" fmla="*/ 1356588 h 1356588"/>
              <a:gd name="connsiteX7" fmla="*/ 0 w 1695735"/>
              <a:gd name="connsiteY7" fmla="*/ 1220929 h 1356588"/>
              <a:gd name="connsiteX8" fmla="*/ 0 w 1695735"/>
              <a:gd name="connsiteY8"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735" h="1356588">
                <a:moveTo>
                  <a:pt x="0" y="135659"/>
                </a:moveTo>
                <a:cubicBezTo>
                  <a:pt x="0" y="60737"/>
                  <a:pt x="60737" y="0"/>
                  <a:pt x="135659" y="0"/>
                </a:cubicBezTo>
                <a:lnTo>
                  <a:pt x="1560076" y="0"/>
                </a:lnTo>
                <a:cubicBezTo>
                  <a:pt x="1634998" y="0"/>
                  <a:pt x="1695735" y="60737"/>
                  <a:pt x="1695735" y="135659"/>
                </a:cubicBezTo>
                <a:lnTo>
                  <a:pt x="1695735" y="1220929"/>
                </a:lnTo>
                <a:cubicBezTo>
                  <a:pt x="1695735" y="1295851"/>
                  <a:pt x="1634998" y="1356588"/>
                  <a:pt x="1560076" y="1356588"/>
                </a:cubicBezTo>
                <a:lnTo>
                  <a:pt x="135659" y="1356588"/>
                </a:lnTo>
                <a:cubicBezTo>
                  <a:pt x="60737" y="1356588"/>
                  <a:pt x="0" y="1295851"/>
                  <a:pt x="0" y="1220929"/>
                </a:cubicBezTo>
                <a:lnTo>
                  <a:pt x="0" y="135659"/>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33078" tIns="133078" rIns="133078" bIns="133078" numCol="1" spcCol="1270" anchor="ctr" anchorCtr="0">
            <a:noAutofit/>
          </a:bodyPr>
          <a:lstStyle/>
          <a:p>
            <a:pPr algn="ctr" defTabSz="2178050">
              <a:lnSpc>
                <a:spcPct val="90000"/>
              </a:lnSpc>
              <a:spcBef>
                <a:spcPct val="0"/>
              </a:spcBef>
              <a:spcAft>
                <a:spcPct val="35000"/>
              </a:spcAft>
            </a:pPr>
            <a:r>
              <a:rPr lang="en-GB" sz="1600" dirty="0" smtClean="0">
                <a:ea typeface="宋体" charset="-122"/>
              </a:rPr>
              <a:t>Discussion of TFH</a:t>
            </a:r>
            <a:endParaRPr lang="en-GB" sz="1600" dirty="0">
              <a:ea typeface="宋体" charset="-122"/>
            </a:endParaRPr>
          </a:p>
        </p:txBody>
      </p:sp>
      <p:sp>
        <p:nvSpPr>
          <p:cNvPr id="19" name="Up Arrow 18"/>
          <p:cNvSpPr/>
          <p:nvPr/>
        </p:nvSpPr>
        <p:spPr>
          <a:xfrm>
            <a:off x="1105763" y="2139949"/>
            <a:ext cx="432048" cy="1489226"/>
          </a:xfrm>
          <a:prstGeom prst="up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p>
        </p:txBody>
      </p:sp>
      <p:sp>
        <p:nvSpPr>
          <p:cNvPr id="20" name="Up Arrow 19"/>
          <p:cNvSpPr/>
          <p:nvPr/>
        </p:nvSpPr>
        <p:spPr>
          <a:xfrm>
            <a:off x="7367893" y="2125954"/>
            <a:ext cx="432048" cy="1489227"/>
          </a:xfrm>
          <a:prstGeom prst="up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p>
        </p:txBody>
      </p:sp>
      <p:sp>
        <p:nvSpPr>
          <p:cNvPr id="17" name="TextBox 16"/>
          <p:cNvSpPr txBox="1"/>
          <p:nvPr/>
        </p:nvSpPr>
        <p:spPr>
          <a:xfrm>
            <a:off x="1815990" y="2190556"/>
            <a:ext cx="5551903" cy="1620436"/>
          </a:xfrm>
          <a:prstGeom prst="rect">
            <a:avLst/>
          </a:prstGeom>
          <a:noFill/>
        </p:spPr>
        <p:txBody>
          <a:bodyPr wrap="square" lIns="68571" tIns="34286" rIns="68571" bIns="34286" rtlCol="0">
            <a:spAutoFit/>
          </a:bodyPr>
          <a:lstStyle/>
          <a:p>
            <a:pPr marL="171450" indent="-171450">
              <a:lnSpc>
                <a:spcPct val="120000"/>
              </a:lnSpc>
              <a:buFont typeface="Arial" panose="020B0604020202020204" pitchFamily="34" charset="0"/>
              <a:buChar char="•"/>
            </a:pPr>
            <a:r>
              <a:rPr lang="en-GB" altLang="zh-CN" sz="1200" dirty="0" smtClean="0">
                <a:latin typeface="Arial" panose="020B0604020202020204" pitchFamily="34" charset="0"/>
                <a:ea typeface="宋体" charset="-122"/>
                <a:cs typeface="Arial" panose="020B0604020202020204" pitchFamily="34" charset="0"/>
              </a:rPr>
              <a:t>to </a:t>
            </a:r>
            <a:r>
              <a:rPr lang="en-GB" altLang="zh-CN" sz="1200" u="sng" dirty="0">
                <a:latin typeface="Arial" panose="020B0604020202020204" pitchFamily="34" charset="0"/>
                <a:ea typeface="宋体" charset="-122"/>
                <a:cs typeface="Arial" panose="020B0604020202020204" pitchFamily="34" charset="0"/>
              </a:rPr>
              <a:t>further review </a:t>
            </a:r>
            <a:r>
              <a:rPr lang="en-GB" altLang="zh-CN" sz="1200" dirty="0">
                <a:latin typeface="Arial" panose="020B0604020202020204" pitchFamily="34" charset="0"/>
                <a:ea typeface="宋体" charset="-122"/>
                <a:cs typeface="Arial" panose="020B0604020202020204" pitchFamily="34" charset="0"/>
              </a:rPr>
              <a:t>and harmonize </a:t>
            </a:r>
            <a:r>
              <a:rPr lang="en-GB" altLang="zh-CN" sz="1200" u="sng" dirty="0">
                <a:latin typeface="Arial" panose="020B0604020202020204" pitchFamily="34" charset="0"/>
                <a:ea typeface="宋体" charset="-122"/>
                <a:cs typeface="Arial" panose="020B0604020202020204" pitchFamily="34" charset="0"/>
              </a:rPr>
              <a:t>methodologies for health impact </a:t>
            </a:r>
            <a:r>
              <a:rPr lang="en-GB" altLang="zh-CN" sz="1200" u="sng" dirty="0" smtClean="0">
                <a:latin typeface="Arial" panose="020B0604020202020204" pitchFamily="34" charset="0"/>
                <a:ea typeface="宋体" charset="-122"/>
                <a:cs typeface="Arial" panose="020B0604020202020204" pitchFamily="34" charset="0"/>
              </a:rPr>
              <a:t>assessments</a:t>
            </a:r>
            <a:r>
              <a:rPr lang="en-GB" altLang="zh-CN" sz="1200" dirty="0">
                <a:latin typeface="Arial" panose="020B0604020202020204" pitchFamily="34" charset="0"/>
                <a:ea typeface="宋体" charset="-122"/>
                <a:cs typeface="Arial" panose="020B0604020202020204" pitchFamily="34" charset="0"/>
              </a:rPr>
              <a:t> </a:t>
            </a:r>
            <a:r>
              <a:rPr lang="en-GB" altLang="zh-CN" sz="1200" dirty="0" smtClean="0">
                <a:latin typeface="Arial" panose="020B0604020202020204" pitchFamily="34" charset="0"/>
                <a:ea typeface="宋体" charset="-122"/>
                <a:cs typeface="Arial" panose="020B0604020202020204" pitchFamily="34" charset="0"/>
              </a:rPr>
              <a:t>(short </a:t>
            </a:r>
            <a:r>
              <a:rPr lang="en-GB" altLang="zh-CN" sz="1200" dirty="0">
                <a:latin typeface="Arial" panose="020B0604020202020204" pitchFamily="34" charset="0"/>
                <a:ea typeface="宋体" charset="-122"/>
                <a:cs typeface="Arial" panose="020B0604020202020204" pitchFamily="34" charset="0"/>
              </a:rPr>
              <a:t>term);</a:t>
            </a:r>
          </a:p>
          <a:p>
            <a:pPr marL="171450" indent="-171450">
              <a:lnSpc>
                <a:spcPct val="120000"/>
              </a:lnSpc>
              <a:buFont typeface="Arial" panose="020B0604020202020204" pitchFamily="34" charset="0"/>
              <a:buChar char="•"/>
            </a:pPr>
            <a:r>
              <a:rPr lang="en-GB" altLang="zh-CN" sz="1200" dirty="0" smtClean="0">
                <a:latin typeface="Arial" panose="020B0604020202020204" pitchFamily="34" charset="0"/>
                <a:ea typeface="宋体" charset="-122"/>
                <a:cs typeface="Arial" panose="020B0604020202020204" pitchFamily="34" charset="0"/>
              </a:rPr>
              <a:t>to </a:t>
            </a:r>
            <a:r>
              <a:rPr lang="en-GB" altLang="zh-CN" sz="1200" u="sng" dirty="0">
                <a:latin typeface="Arial" panose="020B0604020202020204" pitchFamily="34" charset="0"/>
                <a:ea typeface="宋体" charset="-122"/>
                <a:cs typeface="Arial" panose="020B0604020202020204" pitchFamily="34" charset="0"/>
              </a:rPr>
              <a:t>further assess the health effects of particulate </a:t>
            </a:r>
            <a:r>
              <a:rPr lang="en-GB" altLang="zh-CN" sz="1200" u="sng" dirty="0" smtClean="0">
                <a:latin typeface="Arial" panose="020B0604020202020204" pitchFamily="34" charset="0"/>
                <a:ea typeface="宋体" charset="-122"/>
                <a:cs typeface="Arial" panose="020B0604020202020204" pitchFamily="34" charset="0"/>
              </a:rPr>
              <a:t>matter</a:t>
            </a:r>
            <a:r>
              <a:rPr lang="en-GB" altLang="zh-CN" sz="1200" dirty="0" smtClean="0">
                <a:latin typeface="Arial" panose="020B0604020202020204" pitchFamily="34" charset="0"/>
                <a:ea typeface="宋体" charset="-122"/>
                <a:cs typeface="Arial" panose="020B0604020202020204" pitchFamily="34" charset="0"/>
              </a:rPr>
              <a:t>(short </a:t>
            </a:r>
            <a:r>
              <a:rPr lang="en-GB" altLang="zh-CN" sz="1200" dirty="0">
                <a:latin typeface="Arial" panose="020B0604020202020204" pitchFamily="34" charset="0"/>
                <a:ea typeface="宋体" charset="-122"/>
                <a:cs typeface="Arial" panose="020B0604020202020204" pitchFamily="34" charset="0"/>
              </a:rPr>
              <a:t>term and long term); </a:t>
            </a:r>
          </a:p>
          <a:p>
            <a:pPr marL="171450" indent="-171450">
              <a:lnSpc>
                <a:spcPct val="120000"/>
              </a:lnSpc>
              <a:buFont typeface="Arial" panose="020B0604020202020204" pitchFamily="34" charset="0"/>
              <a:buChar char="•"/>
            </a:pPr>
            <a:r>
              <a:rPr lang="en-GB" altLang="zh-CN" sz="1200" dirty="0" smtClean="0">
                <a:latin typeface="Arial" panose="020B0604020202020204" pitchFamily="34" charset="0"/>
                <a:ea typeface="宋体" charset="-122"/>
                <a:cs typeface="Arial" panose="020B0604020202020204" pitchFamily="34" charset="0"/>
              </a:rPr>
              <a:t>to </a:t>
            </a:r>
            <a:r>
              <a:rPr lang="en-GB" altLang="zh-CN" sz="1200" u="sng" dirty="0">
                <a:latin typeface="Arial" panose="020B0604020202020204" pitchFamily="34" charset="0"/>
                <a:ea typeface="宋体" charset="-122"/>
                <a:cs typeface="Arial" panose="020B0604020202020204" pitchFamily="34" charset="0"/>
              </a:rPr>
              <a:t>further work on dose/concentration response functions </a:t>
            </a:r>
            <a:r>
              <a:rPr lang="en-GB" altLang="zh-CN" sz="1200" dirty="0" smtClean="0">
                <a:latin typeface="Arial" panose="020B0604020202020204" pitchFamily="34" charset="0"/>
                <a:ea typeface="宋体" charset="-122"/>
                <a:cs typeface="Arial" panose="020B0604020202020204" pitchFamily="34" charset="0"/>
              </a:rPr>
              <a:t>(</a:t>
            </a:r>
            <a:r>
              <a:rPr lang="en-GB" altLang="zh-CN" sz="1200" dirty="0">
                <a:latin typeface="Arial" panose="020B0604020202020204" pitchFamily="34" charset="0"/>
                <a:ea typeface="宋体" charset="-122"/>
                <a:cs typeface="Arial" panose="020B0604020202020204" pitchFamily="34" charset="0"/>
              </a:rPr>
              <a:t>short term);</a:t>
            </a:r>
          </a:p>
          <a:p>
            <a:pPr marL="171450" indent="-171450">
              <a:lnSpc>
                <a:spcPct val="120000"/>
              </a:lnSpc>
              <a:buFont typeface="Arial" panose="020B0604020202020204" pitchFamily="34" charset="0"/>
              <a:buChar char="•"/>
            </a:pPr>
            <a:r>
              <a:rPr lang="en-GB" altLang="zh-CN" sz="1200" dirty="0" smtClean="0">
                <a:latin typeface="Arial" panose="020B0604020202020204" pitchFamily="34" charset="0"/>
                <a:ea typeface="宋体" charset="-122"/>
                <a:cs typeface="Arial" panose="020B0604020202020204" pitchFamily="34" charset="0"/>
              </a:rPr>
              <a:t> </a:t>
            </a:r>
            <a:r>
              <a:rPr lang="en-GB" altLang="zh-CN" sz="1200" u="sng" dirty="0">
                <a:latin typeface="Arial" panose="020B0604020202020204" pitchFamily="34" charset="0"/>
                <a:ea typeface="宋体" charset="-122"/>
                <a:cs typeface="Arial" panose="020B0604020202020204" pitchFamily="34" charset="0"/>
              </a:rPr>
              <a:t>Airborne effects of </a:t>
            </a:r>
            <a:r>
              <a:rPr lang="en-GB" altLang="zh-CN" sz="1200" u="sng" dirty="0" smtClean="0">
                <a:latin typeface="Arial" panose="020B0604020202020204" pitchFamily="34" charset="0"/>
                <a:ea typeface="宋体" charset="-122"/>
                <a:cs typeface="Arial" panose="020B0604020202020204" pitchFamily="34" charset="0"/>
              </a:rPr>
              <a:t>HM and POPs</a:t>
            </a:r>
            <a:r>
              <a:rPr lang="en-GB" altLang="zh-CN" sz="1200" dirty="0">
                <a:latin typeface="Arial" panose="020B0604020202020204" pitchFamily="34" charset="0"/>
                <a:ea typeface="宋体" charset="-122"/>
                <a:cs typeface="Arial" panose="020B0604020202020204" pitchFamily="34" charset="0"/>
              </a:rPr>
              <a:t> </a:t>
            </a:r>
            <a:r>
              <a:rPr lang="en-GB" altLang="zh-CN" sz="1200" dirty="0" smtClean="0">
                <a:latin typeface="Arial" panose="020B0604020202020204" pitchFamily="34" charset="0"/>
                <a:ea typeface="宋体" charset="-122"/>
                <a:cs typeface="Arial" panose="020B0604020202020204" pitchFamily="34" charset="0"/>
              </a:rPr>
              <a:t>be more thoroughly </a:t>
            </a:r>
            <a:r>
              <a:rPr lang="en-GB" altLang="zh-CN" sz="1200" u="sng" dirty="0" smtClean="0">
                <a:latin typeface="Arial" panose="020B0604020202020204" pitchFamily="34" charset="0"/>
                <a:ea typeface="宋体" charset="-122"/>
                <a:cs typeface="Arial" panose="020B0604020202020204" pitchFamily="34" charset="0"/>
              </a:rPr>
              <a:t>prioritized </a:t>
            </a:r>
            <a:r>
              <a:rPr lang="en-GB" altLang="zh-CN" sz="1200" dirty="0" err="1" smtClean="0">
                <a:latin typeface="Arial" panose="020B0604020202020204" pitchFamily="34" charset="0"/>
                <a:ea typeface="宋体" charset="-122"/>
                <a:cs typeface="Arial" panose="020B0604020202020204" pitchFamily="34" charset="0"/>
              </a:rPr>
              <a:t>wrt</a:t>
            </a:r>
            <a:r>
              <a:rPr lang="en-GB" altLang="zh-CN" sz="1200" dirty="0" smtClean="0">
                <a:latin typeface="Arial" panose="020B0604020202020204" pitchFamily="34" charset="0"/>
                <a:ea typeface="宋体" charset="-122"/>
                <a:cs typeface="Arial" panose="020B0604020202020204" pitchFamily="34" charset="0"/>
              </a:rPr>
              <a:t> policy needs (long term)</a:t>
            </a:r>
            <a:endParaRPr lang="en-GB" altLang="zh-CN" sz="1200" dirty="0">
              <a:latin typeface="Arial" panose="020B0604020202020204" pitchFamily="34" charset="0"/>
              <a:ea typeface="宋体" charset="-122"/>
              <a:cs typeface="Arial" panose="020B0604020202020204" pitchFamily="34" charset="0"/>
            </a:endParaRPr>
          </a:p>
        </p:txBody>
      </p:sp>
      <p:sp>
        <p:nvSpPr>
          <p:cNvPr id="18" name="Title 9"/>
          <p:cNvSpPr txBox="1">
            <a:spLocks/>
          </p:cNvSpPr>
          <p:nvPr/>
        </p:nvSpPr>
        <p:spPr>
          <a:xfrm>
            <a:off x="827584" y="1930143"/>
            <a:ext cx="7308408" cy="318087"/>
          </a:xfrm>
          <a:prstGeom prst="rect">
            <a:avLst/>
          </a:prstGeom>
        </p:spPr>
        <p:txBody>
          <a:bodyPr>
            <a:noAutofit/>
          </a:bodyPr>
          <a:lstStyle>
            <a:lvl1pPr algn="ctr" defTabSz="914400" rtl="0" eaLnBrk="1" latinLnBrk="0" hangingPunct="1">
              <a:spcBef>
                <a:spcPct val="0"/>
              </a:spcBef>
              <a:buNone/>
              <a:defRPr sz="40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GB" sz="1200" dirty="0" smtClean="0">
                <a:latin typeface="Arial" panose="020B0604020202020204" pitchFamily="34" charset="0"/>
                <a:cs typeface="Arial" panose="020B0604020202020204" pitchFamily="34" charset="0"/>
              </a:rPr>
              <a:t>&lt;Specific recommendation to TFH&gt;</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778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950" y="1059582"/>
            <a:ext cx="7772400" cy="3613745"/>
          </a:xfrm>
        </p:spPr>
        <p:txBody>
          <a:bodyPr anchor="t">
            <a:noAutofit/>
          </a:bodyPr>
          <a:lstStyle/>
          <a:p>
            <a:pPr marL="285750" lvl="0" indent="-285750">
              <a:buFont typeface="Wingdings" panose="05000000000000000000" pitchFamily="2" charset="2"/>
              <a:buChar char="Ø"/>
            </a:pPr>
            <a:r>
              <a:rPr lang="en-GB" sz="1600" dirty="0">
                <a:solidFill>
                  <a:schemeClr val="tx1"/>
                </a:solidFill>
                <a:latin typeface="Arial" panose="020B0604020202020204" pitchFamily="34" charset="0"/>
                <a:cs typeface="Arial" panose="020B0604020202020204" pitchFamily="34" charset="0"/>
              </a:rPr>
              <a:t>Consolidate existing evidence on health outcomes of exposure to air </a:t>
            </a:r>
            <a:r>
              <a:rPr lang="en-GB" sz="1600" dirty="0" smtClean="0">
                <a:solidFill>
                  <a:schemeClr val="tx1"/>
                </a:solidFill>
                <a:latin typeface="Arial" panose="020B0604020202020204" pitchFamily="34" charset="0"/>
                <a:cs typeface="Arial" panose="020B0604020202020204" pitchFamily="34" charset="0"/>
              </a:rPr>
              <a:t>pollution</a:t>
            </a:r>
          </a:p>
          <a:p>
            <a:pPr lvl="0"/>
            <a:endParaRPr lang="en-GB" sz="800" dirty="0" smtClean="0">
              <a:solidFill>
                <a:schemeClr val="tx1"/>
              </a:solidFill>
              <a:latin typeface="Arial" panose="020B0604020202020204" pitchFamily="34" charset="0"/>
              <a:cs typeface="Arial" panose="020B0604020202020204" pitchFamily="34" charset="0"/>
            </a:endParaRPr>
          </a:p>
          <a:p>
            <a:pPr marL="742950" lvl="1" indent="-285750">
              <a:buFont typeface="Symbol" panose="05050102010706020507" pitchFamily="18" charset="2"/>
              <a:buChar char="Þ"/>
            </a:pPr>
            <a:r>
              <a:rPr lang="en-GB" sz="1600" dirty="0" smtClean="0">
                <a:solidFill>
                  <a:schemeClr val="tx1"/>
                </a:solidFill>
                <a:latin typeface="Arial" panose="020B0604020202020204" pitchFamily="34" charset="0"/>
                <a:cs typeface="Arial" panose="020B0604020202020204" pitchFamily="34" charset="0"/>
              </a:rPr>
              <a:t>Update </a:t>
            </a:r>
            <a:r>
              <a:rPr lang="en-GB" sz="1600" dirty="0">
                <a:solidFill>
                  <a:schemeClr val="tx1"/>
                </a:solidFill>
                <a:latin typeface="Arial" panose="020B0604020202020204" pitchFamily="34" charset="0"/>
                <a:cs typeface="Arial" panose="020B0604020202020204" pitchFamily="34" charset="0"/>
              </a:rPr>
              <a:t>of the evidence on the health impact of O3, PM, NO2, SO2 and CO </a:t>
            </a:r>
            <a:r>
              <a:rPr lang="en-GB" sz="1600" dirty="0" smtClean="0">
                <a:solidFill>
                  <a:schemeClr val="tx1"/>
                </a:solidFill>
                <a:latin typeface="Arial" panose="020B0604020202020204" pitchFamily="34" charset="0"/>
                <a:cs typeface="Arial" panose="020B0604020202020204" pitchFamily="34" charset="0"/>
              </a:rPr>
              <a:t>(Achieved </a:t>
            </a:r>
            <a:r>
              <a:rPr lang="en-GB" sz="1600" dirty="0">
                <a:solidFill>
                  <a:schemeClr val="tx1"/>
                </a:solidFill>
                <a:latin typeface="Arial" panose="020B0604020202020204" pitchFamily="34" charset="0"/>
                <a:cs typeface="Arial" panose="020B0604020202020204" pitchFamily="34" charset="0"/>
              </a:rPr>
              <a:t>in the update of the global WHO Air Quality </a:t>
            </a:r>
            <a:r>
              <a:rPr lang="en-GB" sz="1600" dirty="0" smtClean="0">
                <a:solidFill>
                  <a:schemeClr val="tx1"/>
                </a:solidFill>
                <a:latin typeface="Arial" panose="020B0604020202020204" pitchFamily="34" charset="0"/>
                <a:cs typeface="Arial" panose="020B0604020202020204" pitchFamily="34" charset="0"/>
              </a:rPr>
              <a:t>Guidelines)</a:t>
            </a:r>
          </a:p>
          <a:p>
            <a:pPr marL="742950" lvl="1" indent="-285750">
              <a:buFont typeface="Symbol" panose="05050102010706020507" pitchFamily="18" charset="2"/>
              <a:buChar char="Þ"/>
            </a:pPr>
            <a:endParaRPr lang="en-GB" sz="800" dirty="0">
              <a:solidFill>
                <a:schemeClr val="tx1"/>
              </a:solidFill>
              <a:latin typeface="Arial" panose="020B0604020202020204" pitchFamily="34" charset="0"/>
              <a:cs typeface="Arial" panose="020B0604020202020204" pitchFamily="34" charset="0"/>
            </a:endParaRPr>
          </a:p>
          <a:p>
            <a:pPr lvl="1"/>
            <a:r>
              <a:rPr lang="en-GB" sz="1600" dirty="0" smtClean="0">
                <a:solidFill>
                  <a:schemeClr val="tx1"/>
                </a:solidFill>
                <a:latin typeface="Arial" panose="020B0604020202020204" pitchFamily="34" charset="0"/>
                <a:cs typeface="Arial" panose="020B0604020202020204" pitchFamily="34" charset="0"/>
                <a:sym typeface="Symbol" panose="05050102010706020507" pitchFamily="18" charset="2"/>
              </a:rPr>
              <a:t> A </a:t>
            </a:r>
            <a:r>
              <a:rPr lang="en-GB" sz="1600" dirty="0">
                <a:solidFill>
                  <a:schemeClr val="tx1"/>
                </a:solidFill>
                <a:latin typeface="Arial" panose="020B0604020202020204" pitchFamily="34" charset="0"/>
                <a:cs typeface="Arial" panose="020B0604020202020204" pitchFamily="34" charset="0"/>
                <a:sym typeface="Symbol" panose="05050102010706020507" pitchFamily="18" charset="2"/>
              </a:rPr>
              <a:t>(scoping) </a:t>
            </a:r>
            <a:r>
              <a:rPr lang="en-GB" sz="1600" dirty="0" smtClean="0">
                <a:solidFill>
                  <a:schemeClr val="tx1"/>
                </a:solidFill>
                <a:latin typeface="Arial" panose="020B0604020202020204" pitchFamily="34" charset="0"/>
                <a:cs typeface="Arial" panose="020B0604020202020204" pitchFamily="34" charset="0"/>
                <a:sym typeface="Symbol" panose="05050102010706020507" pitchFamily="18" charset="2"/>
              </a:rPr>
              <a:t>emerging </a:t>
            </a:r>
            <a:r>
              <a:rPr lang="en-GB" sz="1600" dirty="0">
                <a:solidFill>
                  <a:schemeClr val="tx1"/>
                </a:solidFill>
                <a:latin typeface="Arial" panose="020B0604020202020204" pitchFamily="34" charset="0"/>
                <a:cs typeface="Arial" panose="020B0604020202020204" pitchFamily="34" charset="0"/>
                <a:sym typeface="Symbol" panose="05050102010706020507" pitchFamily="18" charset="2"/>
              </a:rPr>
              <a:t>issues and methods for health risk/impact assessment of air pollution and cost benefit analysis(pending availability of resources) </a:t>
            </a:r>
            <a:endParaRPr lang="en-GB" sz="1600" dirty="0" smtClean="0">
              <a:solidFill>
                <a:schemeClr val="tx1"/>
              </a:solidFill>
              <a:latin typeface="Arial" panose="020B0604020202020204" pitchFamily="34" charset="0"/>
              <a:cs typeface="Arial" panose="020B0604020202020204" pitchFamily="34" charset="0"/>
              <a:sym typeface="Symbol" panose="05050102010706020507" pitchFamily="18" charset="2"/>
            </a:endParaRPr>
          </a:p>
          <a:p>
            <a:pPr lvl="0"/>
            <a:endParaRPr lang="en-GB" sz="160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solidFill>
                  <a:schemeClr val="tx1"/>
                </a:solidFill>
                <a:latin typeface="Arial" panose="020B0604020202020204" pitchFamily="34" charset="0"/>
                <a:cs typeface="Arial" panose="020B0604020202020204" pitchFamily="34" charset="0"/>
              </a:rPr>
              <a:t>Further develop methodologies for assessment and quantification of direct and indirect effects of long-range transboundary air pollution on human </a:t>
            </a:r>
            <a:r>
              <a:rPr lang="en-GB" sz="1600" dirty="0" smtClean="0">
                <a:solidFill>
                  <a:schemeClr val="tx1"/>
                </a:solidFill>
                <a:latin typeface="Arial" panose="020B0604020202020204" pitchFamily="34" charset="0"/>
                <a:cs typeface="Arial" panose="020B0604020202020204" pitchFamily="34" charset="0"/>
              </a:rPr>
              <a:t>health</a:t>
            </a:r>
          </a:p>
          <a:p>
            <a:pPr marL="285750" indent="-285750">
              <a:buFont typeface="Wingdings" panose="05000000000000000000" pitchFamily="2" charset="2"/>
              <a:buChar char="Ø"/>
            </a:pPr>
            <a:endParaRPr lang="en-GB" sz="800" dirty="0" smtClean="0">
              <a:solidFill>
                <a:schemeClr val="tx1"/>
              </a:solidFill>
              <a:latin typeface="Arial" panose="020B0604020202020204" pitchFamily="34" charset="0"/>
              <a:cs typeface="Arial" panose="020B0604020202020204" pitchFamily="34" charset="0"/>
            </a:endParaRPr>
          </a:p>
          <a:p>
            <a:pPr lvl="1"/>
            <a:r>
              <a:rPr lang="en-GB" sz="1600"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GB" sz="1600" dirty="0" smtClean="0">
                <a:solidFill>
                  <a:schemeClr val="tx1"/>
                </a:solidFill>
                <a:latin typeface="Arial" panose="020B0604020202020204" pitchFamily="34" charset="0"/>
                <a:cs typeface="Arial" panose="020B0604020202020204" pitchFamily="34" charset="0"/>
              </a:rPr>
              <a:t>Update </a:t>
            </a:r>
            <a:r>
              <a:rPr lang="en-GB" sz="1600" dirty="0" err="1">
                <a:solidFill>
                  <a:schemeClr val="tx1"/>
                </a:solidFill>
                <a:latin typeface="Arial" panose="020B0604020202020204" pitchFamily="34" charset="0"/>
                <a:cs typeface="Arial" panose="020B0604020202020204" pitchFamily="34" charset="0"/>
              </a:rPr>
              <a:t>AirQ</a:t>
            </a:r>
            <a:r>
              <a:rPr lang="en-GB" sz="1600" dirty="0">
                <a:solidFill>
                  <a:schemeClr val="tx1"/>
                </a:solidFill>
                <a:latin typeface="Arial" panose="020B0604020202020204" pitchFamily="34" charset="0"/>
                <a:cs typeface="Arial" panose="020B0604020202020204" pitchFamily="34" charset="0"/>
              </a:rPr>
              <a:t>+ tool for quantification of the health effects of air pollution </a:t>
            </a:r>
          </a:p>
          <a:p>
            <a:pPr marL="742950" lvl="1" indent="-285750">
              <a:buFont typeface="Wingdings" panose="05000000000000000000" pitchFamily="2" charset="2"/>
              <a:buChar char="Ø"/>
            </a:pPr>
            <a:endParaRPr lang="en-GB" sz="16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8CC12AE-189F-46E6-94BB-12FB54E35028}" type="slidenum">
              <a:rPr lang="en-US" smtClean="0"/>
              <a:t>14</a:t>
            </a:fld>
            <a:endParaRPr lang="en-US"/>
          </a:p>
        </p:txBody>
      </p:sp>
      <p:sp>
        <p:nvSpPr>
          <p:cNvPr id="7" name="TextBox 6"/>
          <p:cNvSpPr txBox="1"/>
          <p:nvPr/>
        </p:nvSpPr>
        <p:spPr>
          <a:xfrm>
            <a:off x="395536" y="412778"/>
            <a:ext cx="3248966" cy="523220"/>
          </a:xfrm>
          <a:prstGeom prst="rect">
            <a:avLst/>
          </a:prstGeom>
          <a:noFill/>
        </p:spPr>
        <p:txBody>
          <a:bodyPr wrap="none" rtlCol="0">
            <a:spAutoFit/>
          </a:bodyPr>
          <a:lstStyle/>
          <a:p>
            <a:r>
              <a:rPr lang="en-GB" sz="2800" dirty="0" err="1" smtClean="0">
                <a:solidFill>
                  <a:schemeClr val="tx2"/>
                </a:solidFill>
                <a:latin typeface="+mj-lt"/>
              </a:rPr>
              <a:t>WorkPlan</a:t>
            </a:r>
            <a:r>
              <a:rPr lang="en-GB" sz="2800" dirty="0" smtClean="0">
                <a:solidFill>
                  <a:schemeClr val="tx2"/>
                </a:solidFill>
                <a:latin typeface="+mj-lt"/>
              </a:rPr>
              <a:t> 2018-2019</a:t>
            </a:r>
            <a:endParaRPr lang="en-GB" sz="2800" dirty="0">
              <a:solidFill>
                <a:schemeClr val="tx2"/>
              </a:solidFill>
              <a:latin typeface="+mj-lt"/>
            </a:endParaRPr>
          </a:p>
        </p:txBody>
      </p:sp>
    </p:spTree>
    <p:extLst>
      <p:ext uri="{BB962C8B-B14F-4D97-AF65-F5344CB8AC3E}">
        <p14:creationId xmlns:p14="http://schemas.microsoft.com/office/powerpoint/2010/main" val="130650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1331" y="780316"/>
            <a:ext cx="7772400" cy="3159586"/>
          </a:xfrm>
        </p:spPr>
        <p:txBody>
          <a:bodyPr anchor="t">
            <a:noAutofit/>
          </a:bodyPr>
          <a:lstStyle/>
          <a:p>
            <a:pPr marL="285750" lvl="0" indent="-285750">
              <a:buFont typeface="Wingdings" panose="05000000000000000000" pitchFamily="2" charset="2"/>
              <a:buChar char="Ø"/>
            </a:pPr>
            <a:r>
              <a:rPr lang="en-GB" sz="1600" dirty="0" smtClean="0">
                <a:solidFill>
                  <a:schemeClr val="tx1"/>
                </a:solidFill>
                <a:latin typeface="Arial" panose="020B0604020202020204" pitchFamily="34" charset="0"/>
                <a:cs typeface="Arial" panose="020B0604020202020204" pitchFamily="34" charset="0"/>
              </a:rPr>
              <a:t>Capacity </a:t>
            </a:r>
            <a:r>
              <a:rPr lang="en-GB" sz="1600" dirty="0">
                <a:solidFill>
                  <a:schemeClr val="tx1"/>
                </a:solidFill>
                <a:latin typeface="Arial" panose="020B0604020202020204" pitchFamily="34" charset="0"/>
                <a:cs typeface="Arial" panose="020B0604020202020204" pitchFamily="34" charset="0"/>
              </a:rPr>
              <a:t>building for health impacts assessment at regional and sub-regional </a:t>
            </a:r>
            <a:r>
              <a:rPr lang="en-GB" sz="1600" dirty="0" smtClean="0">
                <a:solidFill>
                  <a:schemeClr val="tx1"/>
                </a:solidFill>
                <a:latin typeface="Arial" panose="020B0604020202020204" pitchFamily="34" charset="0"/>
                <a:cs typeface="Arial" panose="020B0604020202020204" pitchFamily="34" charset="0"/>
              </a:rPr>
              <a:t>levels</a:t>
            </a:r>
          </a:p>
          <a:p>
            <a:pPr marL="285750" lvl="0" indent="-285750">
              <a:buFont typeface="Symbol" panose="05050102010706020507" pitchFamily="18" charset="2"/>
              <a:buChar char="Þ"/>
            </a:pPr>
            <a:r>
              <a:rPr lang="en-GB" sz="1600" dirty="0" smtClean="0">
                <a:solidFill>
                  <a:schemeClr val="tx1"/>
                </a:solidFill>
                <a:latin typeface="Arial" panose="020B0604020202020204" pitchFamily="34" charset="0"/>
                <a:cs typeface="Arial" panose="020B0604020202020204" pitchFamily="34" charset="0"/>
              </a:rPr>
              <a:t>Development </a:t>
            </a:r>
            <a:r>
              <a:rPr lang="en-GB" sz="1600" dirty="0">
                <a:solidFill>
                  <a:schemeClr val="tx1"/>
                </a:solidFill>
                <a:latin typeface="Arial" panose="020B0604020202020204" pitchFamily="34" charset="0"/>
                <a:cs typeface="Arial" panose="020B0604020202020204" pitchFamily="34" charset="0"/>
              </a:rPr>
              <a:t>and implementation of the capacity building curriculum, by using </a:t>
            </a:r>
            <a:r>
              <a:rPr lang="en-GB" sz="1600" dirty="0" err="1">
                <a:solidFill>
                  <a:schemeClr val="tx1"/>
                </a:solidFill>
                <a:latin typeface="Arial" panose="020B0604020202020204" pitchFamily="34" charset="0"/>
                <a:cs typeface="Arial" panose="020B0604020202020204" pitchFamily="34" charset="0"/>
              </a:rPr>
              <a:t>AirQ</a:t>
            </a:r>
            <a:r>
              <a:rPr lang="en-GB" sz="1600" dirty="0">
                <a:solidFill>
                  <a:schemeClr val="tx1"/>
                </a:solidFill>
                <a:latin typeface="Arial" panose="020B0604020202020204" pitchFamily="34" charset="0"/>
                <a:cs typeface="Arial" panose="020B0604020202020204" pitchFamily="34" charset="0"/>
              </a:rPr>
              <a:t>+ </a:t>
            </a:r>
            <a:r>
              <a:rPr lang="en-GB" sz="1600" dirty="0" smtClean="0">
                <a:solidFill>
                  <a:schemeClr val="tx1"/>
                </a:solidFill>
                <a:latin typeface="Arial" panose="020B0604020202020204" pitchFamily="34" charset="0"/>
                <a:cs typeface="Arial" panose="020B0604020202020204" pitchFamily="34" charset="0"/>
              </a:rPr>
              <a:t>tool</a:t>
            </a:r>
          </a:p>
          <a:p>
            <a:pPr lvl="0"/>
            <a:endParaRPr lang="en-GB" sz="800" dirty="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GB" sz="1600" dirty="0">
                <a:solidFill>
                  <a:schemeClr val="tx1"/>
                </a:solidFill>
                <a:latin typeface="Arial" panose="020B0604020202020204" pitchFamily="34" charset="0"/>
                <a:cs typeface="Arial" panose="020B0604020202020204" pitchFamily="34" charset="0"/>
              </a:rPr>
              <a:t>Review the methods used for estimating burden of disease attributable to air </a:t>
            </a:r>
            <a:r>
              <a:rPr lang="en-GB" sz="1600" dirty="0" smtClean="0">
                <a:solidFill>
                  <a:schemeClr val="tx1"/>
                </a:solidFill>
                <a:latin typeface="Arial" panose="020B0604020202020204" pitchFamily="34" charset="0"/>
                <a:cs typeface="Arial" panose="020B0604020202020204" pitchFamily="34" charset="0"/>
              </a:rPr>
              <a:t>pollution</a:t>
            </a:r>
          </a:p>
          <a:p>
            <a:pPr marL="285750" lvl="0" indent="-285750">
              <a:buFont typeface="Symbol" panose="05050102010706020507" pitchFamily="18" charset="2"/>
              <a:buChar char="Þ"/>
            </a:pPr>
            <a:r>
              <a:rPr lang="en-GB" sz="1600" dirty="0" smtClean="0">
                <a:solidFill>
                  <a:schemeClr val="tx1"/>
                </a:solidFill>
                <a:latin typeface="Arial" panose="020B0604020202020204" pitchFamily="34" charset="0"/>
                <a:cs typeface="Arial" panose="020B0604020202020204" pitchFamily="34" charset="0"/>
              </a:rPr>
              <a:t>Regional </a:t>
            </a:r>
            <a:r>
              <a:rPr lang="en-GB" sz="1600" dirty="0">
                <a:solidFill>
                  <a:schemeClr val="tx1"/>
                </a:solidFill>
                <a:latin typeface="Arial" panose="020B0604020202020204" pitchFamily="34" charset="0"/>
                <a:cs typeface="Arial" panose="020B0604020202020204" pitchFamily="34" charset="0"/>
              </a:rPr>
              <a:t>input  to the global project coordinated by WHO </a:t>
            </a:r>
            <a:r>
              <a:rPr lang="en-GB" sz="1600" dirty="0" smtClean="0">
                <a:solidFill>
                  <a:schemeClr val="tx1"/>
                </a:solidFill>
                <a:latin typeface="Arial" panose="020B0604020202020204" pitchFamily="34" charset="0"/>
                <a:cs typeface="Arial" panose="020B0604020202020204" pitchFamily="34" charset="0"/>
              </a:rPr>
              <a:t>HQ</a:t>
            </a:r>
          </a:p>
          <a:p>
            <a:pPr lvl="0"/>
            <a:endParaRPr lang="en-GB" sz="800" dirty="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GB" sz="1600" dirty="0">
                <a:solidFill>
                  <a:schemeClr val="tx1"/>
                </a:solidFill>
                <a:latin typeface="Arial" panose="020B0604020202020204" pitchFamily="34" charset="0"/>
                <a:cs typeface="Arial" panose="020B0604020202020204" pitchFamily="34" charset="0"/>
              </a:rPr>
              <a:t>Review communication strategies for health messages related to air pollution, including on short term episodes and for susceptible groups</a:t>
            </a:r>
          </a:p>
          <a:p>
            <a:r>
              <a:rPr lang="en-GB" sz="1600"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GB" sz="1600" dirty="0" smtClean="0">
                <a:solidFill>
                  <a:schemeClr val="tx1"/>
                </a:solidFill>
                <a:latin typeface="Arial" panose="020B0604020202020204" pitchFamily="34" charset="0"/>
                <a:cs typeface="Arial" panose="020B0604020202020204" pitchFamily="34" charset="0"/>
              </a:rPr>
              <a:t>Regional </a:t>
            </a:r>
            <a:r>
              <a:rPr lang="en-GB" sz="1600" dirty="0">
                <a:solidFill>
                  <a:schemeClr val="tx1"/>
                </a:solidFill>
                <a:latin typeface="Arial" panose="020B0604020202020204" pitchFamily="34" charset="0"/>
                <a:cs typeface="Arial" panose="020B0604020202020204" pitchFamily="34" charset="0"/>
              </a:rPr>
              <a:t>input to the global project coordinated by WHO </a:t>
            </a:r>
            <a:r>
              <a:rPr lang="en-GB" sz="1600" dirty="0" smtClean="0">
                <a:solidFill>
                  <a:schemeClr val="tx1"/>
                </a:solidFill>
                <a:latin typeface="Arial" panose="020B0604020202020204" pitchFamily="34" charset="0"/>
                <a:cs typeface="Arial" panose="020B0604020202020204" pitchFamily="34" charset="0"/>
              </a:rPr>
              <a:t>HQ</a:t>
            </a:r>
            <a:endParaRPr lang="en-GB" sz="16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8CC12AE-189F-46E6-94BB-12FB54E35028}" type="slidenum">
              <a:rPr lang="en-US" smtClean="0"/>
              <a:t>15</a:t>
            </a:fld>
            <a:endParaRPr lang="en-US"/>
          </a:p>
        </p:txBody>
      </p:sp>
      <p:sp>
        <p:nvSpPr>
          <p:cNvPr id="2" name="TextBox 1"/>
          <p:cNvSpPr txBox="1"/>
          <p:nvPr/>
        </p:nvSpPr>
        <p:spPr>
          <a:xfrm>
            <a:off x="611560" y="3984250"/>
            <a:ext cx="5726889" cy="369332"/>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latin typeface="Arial" panose="020B0604020202020204" pitchFamily="34" charset="0"/>
                <a:cs typeface="Arial" panose="020B0604020202020204" pitchFamily="34" charset="0"/>
              </a:rPr>
              <a:t>Next TFH meeting will be held on 16 - 17 May 2018</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395536" y="257096"/>
            <a:ext cx="3248966" cy="523220"/>
          </a:xfrm>
          <a:prstGeom prst="rect">
            <a:avLst/>
          </a:prstGeom>
          <a:noFill/>
        </p:spPr>
        <p:txBody>
          <a:bodyPr wrap="none" rtlCol="0">
            <a:spAutoFit/>
          </a:bodyPr>
          <a:lstStyle/>
          <a:p>
            <a:r>
              <a:rPr lang="en-GB" sz="2800" dirty="0" err="1" smtClean="0">
                <a:solidFill>
                  <a:schemeClr val="tx2"/>
                </a:solidFill>
                <a:latin typeface="+mj-lt"/>
              </a:rPr>
              <a:t>WorkPlan</a:t>
            </a:r>
            <a:r>
              <a:rPr lang="en-GB" sz="2800" dirty="0" smtClean="0">
                <a:solidFill>
                  <a:schemeClr val="tx2"/>
                </a:solidFill>
                <a:latin typeface="+mj-lt"/>
              </a:rPr>
              <a:t> 2018-2019</a:t>
            </a:r>
            <a:endParaRPr lang="en-GB" sz="2800" dirty="0">
              <a:solidFill>
                <a:schemeClr val="tx2"/>
              </a:solidFill>
              <a:latin typeface="+mj-lt"/>
            </a:endParaRPr>
          </a:p>
        </p:txBody>
      </p:sp>
    </p:spTree>
    <p:extLst>
      <p:ext uri="{BB962C8B-B14F-4D97-AF65-F5344CB8AC3E}">
        <p14:creationId xmlns:p14="http://schemas.microsoft.com/office/powerpoint/2010/main" val="1448664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5770107" y="649863"/>
            <a:ext cx="2618317" cy="2281927"/>
          </a:xfrm>
          <a:prstGeom prst="rect">
            <a:avLst/>
          </a:prstGeom>
          <a:noFill/>
          <a:ln w="9525">
            <a:noFill/>
            <a:miter lim="800000"/>
            <a:headEnd/>
            <a:tailEnd/>
          </a:ln>
        </p:spPr>
      </p:pic>
      <p:sp>
        <p:nvSpPr>
          <p:cNvPr id="2" name="TextBox 1"/>
          <p:cNvSpPr txBox="1"/>
          <p:nvPr/>
        </p:nvSpPr>
        <p:spPr>
          <a:xfrm>
            <a:off x="683568" y="1221601"/>
            <a:ext cx="7056784" cy="2831544"/>
          </a:xfrm>
          <a:prstGeom prst="rect">
            <a:avLst/>
          </a:prstGeom>
          <a:noFill/>
        </p:spPr>
        <p:txBody>
          <a:bodyPr wrap="square" rtlCol="0">
            <a:spAutoFit/>
          </a:bodyPr>
          <a:lstStyle/>
          <a:p>
            <a:r>
              <a:rPr lang="en-US" sz="3200" dirty="0">
                <a:solidFill>
                  <a:srgbClr val="00558F"/>
                </a:solidFill>
              </a:rPr>
              <a:t>Thank </a:t>
            </a:r>
            <a:r>
              <a:rPr lang="en-US" sz="3200" dirty="0" smtClean="0">
                <a:solidFill>
                  <a:srgbClr val="00558F"/>
                </a:solidFill>
              </a:rPr>
              <a:t>you for your attention</a:t>
            </a:r>
          </a:p>
          <a:p>
            <a:endParaRPr lang="en-US" sz="3200" dirty="0" smtClean="0">
              <a:solidFill>
                <a:srgbClr val="00558F"/>
              </a:solidFill>
            </a:endParaRPr>
          </a:p>
          <a:p>
            <a:endParaRPr lang="en-US" sz="3200" dirty="0">
              <a:solidFill>
                <a:srgbClr val="00558F"/>
              </a:solidFill>
            </a:endParaRPr>
          </a:p>
          <a:p>
            <a:endParaRPr lang="en-US" sz="3200" dirty="0" smtClean="0">
              <a:solidFill>
                <a:srgbClr val="00558F"/>
              </a:solidFill>
            </a:endParaRPr>
          </a:p>
          <a:p>
            <a:r>
              <a:rPr lang="en-US" dirty="0" smtClean="0">
                <a:solidFill>
                  <a:srgbClr val="00558F"/>
                </a:solidFill>
              </a:rPr>
              <a:t>http</a:t>
            </a:r>
            <a:r>
              <a:rPr lang="en-US" dirty="0">
                <a:solidFill>
                  <a:srgbClr val="00558F"/>
                </a:solidFill>
              </a:rPr>
              <a:t>://www.euro.who.int/en/health-topics/environment-and-health</a:t>
            </a:r>
          </a:p>
          <a:p>
            <a:endParaRPr lang="en-US" sz="3200" dirty="0"/>
          </a:p>
        </p:txBody>
      </p:sp>
    </p:spTree>
    <p:extLst>
      <p:ext uri="{BB962C8B-B14F-4D97-AF65-F5344CB8AC3E}">
        <p14:creationId xmlns:p14="http://schemas.microsoft.com/office/powerpoint/2010/main" val="16652471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p:spPr>
        <p:txBody>
          <a:bodyPr>
            <a:normAutofit/>
          </a:bodyPr>
          <a:lstStyle/>
          <a:p>
            <a:r>
              <a:rPr lang="en-GB" sz="3200" dirty="0" smtClean="0">
                <a:latin typeface="Arial" panose="020B0604020202020204" pitchFamily="34" charset="0"/>
                <a:cs typeface="Arial" panose="020B0604020202020204" pitchFamily="34" charset="0"/>
              </a:rPr>
              <a:t>Presentation outline</a:t>
            </a:r>
            <a:endParaRPr lang="en-GB" sz="3200" dirty="0" smtClean="0">
              <a:solidFill>
                <a:srgbClr val="00558E"/>
              </a:solidFill>
              <a:latin typeface="Arial" panose="020B0604020202020204" pitchFamily="34" charset="0"/>
              <a:cs typeface="Arial" panose="020B0604020202020204" pitchFamily="34" charset="0"/>
            </a:endParaRPr>
          </a:p>
        </p:txBody>
      </p:sp>
      <p:sp>
        <p:nvSpPr>
          <p:cNvPr id="5" name="Text Placeholder 2"/>
          <p:cNvSpPr txBox="1">
            <a:spLocks/>
          </p:cNvSpPr>
          <p:nvPr/>
        </p:nvSpPr>
        <p:spPr>
          <a:xfrm>
            <a:off x="457200" y="1200151"/>
            <a:ext cx="8229600" cy="29557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ea typeface="Arial Unicode MS" panose="020B0604020202020204" pitchFamily="34" charset="-128"/>
                <a:cs typeface="Arial Unicode MS" panose="020B0604020202020204" pitchFamily="34" charset="-128"/>
              </a:rPr>
              <a:t>TFH meeting May 2017</a:t>
            </a:r>
          </a:p>
          <a:p>
            <a:r>
              <a:rPr lang="en-GB" sz="2400" dirty="0" smtClean="0">
                <a:ea typeface="Arial Unicode MS" panose="020B0604020202020204" pitchFamily="34" charset="-128"/>
                <a:cs typeface="Arial Unicode MS" panose="020B0604020202020204" pitchFamily="34" charset="-128"/>
              </a:rPr>
              <a:t>Reporting </a:t>
            </a:r>
            <a:r>
              <a:rPr lang="en-GB" sz="2400" dirty="0">
                <a:ea typeface="Arial Unicode MS" panose="020B0604020202020204" pitchFamily="34" charset="-128"/>
                <a:cs typeface="Arial Unicode MS" panose="020B0604020202020204" pitchFamily="34" charset="-128"/>
              </a:rPr>
              <a:t>on activities for </a:t>
            </a:r>
            <a:r>
              <a:rPr lang="en-GB" sz="2400" dirty="0" smtClean="0">
                <a:ea typeface="Arial Unicode MS" panose="020B0604020202020204" pitchFamily="34" charset="-128"/>
                <a:cs typeface="Arial Unicode MS" panose="020B0604020202020204" pitchFamily="34" charset="-128"/>
              </a:rPr>
              <a:t>2016-2017</a:t>
            </a:r>
          </a:p>
          <a:p>
            <a:r>
              <a:rPr lang="en-GB" sz="2400" dirty="0" smtClean="0">
                <a:ea typeface="宋体" charset="-122"/>
              </a:rPr>
              <a:t>Update relevant regional activities</a:t>
            </a:r>
            <a:endParaRPr lang="en-GB" sz="2400" dirty="0">
              <a:ea typeface="宋体" charset="-122"/>
            </a:endParaRPr>
          </a:p>
          <a:p>
            <a:r>
              <a:rPr lang="en-GB" sz="2400" dirty="0" err="1" smtClean="0">
                <a:ea typeface="Arial Unicode MS" panose="020B0604020202020204" pitchFamily="34" charset="-128"/>
                <a:cs typeface="Arial Unicode MS" panose="020B0604020202020204" pitchFamily="34" charset="-128"/>
              </a:rPr>
              <a:t>Workplan</a:t>
            </a:r>
            <a:r>
              <a:rPr lang="en-GB" sz="2400" dirty="0" smtClean="0">
                <a:ea typeface="Arial Unicode MS" panose="020B0604020202020204" pitchFamily="34" charset="-128"/>
                <a:cs typeface="Arial Unicode MS" panose="020B0604020202020204" pitchFamily="34" charset="-128"/>
              </a:rPr>
              <a:t> 2018 - 2019</a:t>
            </a:r>
          </a:p>
          <a:p>
            <a:pPr marL="0" indent="0">
              <a:buNone/>
            </a:pPr>
            <a:endParaRPr lang="en-GB" sz="24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44698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1" y="1017630"/>
            <a:ext cx="7776865" cy="2728431"/>
          </a:xfrm>
          <a:prstGeom prst="rect">
            <a:avLst/>
          </a:prstGeom>
          <a:noFill/>
        </p:spPr>
        <p:txBody>
          <a:bodyPr wrap="square" lIns="68571" tIns="34286" rIns="68571" bIns="34286" rtlCol="0">
            <a:spAutoFit/>
          </a:bodyPr>
          <a:lstStyle/>
          <a:p>
            <a:pPr marL="587967" indent="-587967">
              <a:lnSpc>
                <a:spcPct val="120000"/>
              </a:lnSpc>
              <a:buFont typeface="Arial" panose="020B0604020202020204" pitchFamily="34" charset="0"/>
              <a:buChar char="•"/>
            </a:pPr>
            <a:r>
              <a:rPr lang="en-GB" altLang="zh-CN" dirty="0">
                <a:ea typeface="宋体" charset="-122"/>
              </a:rPr>
              <a:t>52 participants from 32 </a:t>
            </a:r>
            <a:r>
              <a:rPr lang="en-GB" altLang="zh-CN" dirty="0" smtClean="0">
                <a:ea typeface="宋体" charset="-122"/>
              </a:rPr>
              <a:t>Member States </a:t>
            </a:r>
            <a:r>
              <a:rPr lang="en-GB" altLang="zh-CN" dirty="0">
                <a:ea typeface="宋体" charset="-122"/>
              </a:rPr>
              <a:t>to the Convention</a:t>
            </a:r>
          </a:p>
          <a:p>
            <a:pPr marL="587967" indent="-587967">
              <a:lnSpc>
                <a:spcPct val="120000"/>
              </a:lnSpc>
              <a:buFont typeface="Arial" panose="020B0604020202020204" pitchFamily="34" charset="0"/>
              <a:buChar char="•"/>
            </a:pPr>
            <a:r>
              <a:rPr lang="en-GB" altLang="zh-CN" dirty="0" smtClean="0">
                <a:ea typeface="宋体" charset="-122"/>
              </a:rPr>
              <a:t>National </a:t>
            </a:r>
            <a:r>
              <a:rPr lang="en-GB" altLang="zh-CN" dirty="0">
                <a:ea typeface="宋体" charset="-122"/>
              </a:rPr>
              <a:t>and international policies and processes on air quality and health</a:t>
            </a:r>
          </a:p>
          <a:p>
            <a:pPr marL="587967" indent="-587967">
              <a:lnSpc>
                <a:spcPct val="120000"/>
              </a:lnSpc>
              <a:buFont typeface="Arial" panose="020B0604020202020204" pitchFamily="34" charset="0"/>
              <a:buChar char="•"/>
            </a:pPr>
            <a:r>
              <a:rPr lang="en-GB" altLang="zh-CN" dirty="0">
                <a:ea typeface="宋体" charset="-122"/>
              </a:rPr>
              <a:t>Review of the progress in research on health impacts of air pollution </a:t>
            </a:r>
          </a:p>
          <a:p>
            <a:pPr marL="587967" indent="-587967">
              <a:lnSpc>
                <a:spcPct val="120000"/>
              </a:lnSpc>
              <a:buFont typeface="Arial" panose="020B0604020202020204" pitchFamily="34" charset="0"/>
              <a:buChar char="•"/>
            </a:pPr>
            <a:r>
              <a:rPr lang="en-GB" altLang="zh-CN" dirty="0" smtClean="0">
                <a:ea typeface="宋体" charset="-122"/>
              </a:rPr>
              <a:t>Communication </a:t>
            </a:r>
            <a:r>
              <a:rPr lang="en-GB" altLang="zh-CN" dirty="0">
                <a:ea typeface="宋体" charset="-122"/>
              </a:rPr>
              <a:t>and public health messages for air pollution</a:t>
            </a:r>
          </a:p>
          <a:p>
            <a:pPr marL="587967" indent="-587967">
              <a:lnSpc>
                <a:spcPct val="120000"/>
              </a:lnSpc>
              <a:buFont typeface="Arial" panose="020B0604020202020204" pitchFamily="34" charset="0"/>
              <a:buChar char="•"/>
            </a:pPr>
            <a:r>
              <a:rPr lang="en-GB" altLang="zh-CN" dirty="0">
                <a:ea typeface="宋体" charset="-122"/>
              </a:rPr>
              <a:t>Experiences in using WHO </a:t>
            </a:r>
            <a:r>
              <a:rPr lang="en-GB" altLang="zh-CN" dirty="0" err="1">
                <a:ea typeface="宋体" charset="-122"/>
              </a:rPr>
              <a:t>AirQ</a:t>
            </a:r>
            <a:r>
              <a:rPr lang="en-GB" altLang="zh-CN" dirty="0">
                <a:ea typeface="宋体" charset="-122"/>
              </a:rPr>
              <a:t>+ software to quantify the health impacts of air pollution</a:t>
            </a:r>
          </a:p>
          <a:p>
            <a:pPr marL="587967" indent="-587967">
              <a:lnSpc>
                <a:spcPct val="120000"/>
              </a:lnSpc>
              <a:buFont typeface="Arial" panose="020B0604020202020204" pitchFamily="34" charset="0"/>
              <a:buChar char="•"/>
            </a:pPr>
            <a:r>
              <a:rPr lang="en-GB" altLang="zh-CN" dirty="0" smtClean="0">
                <a:ea typeface="宋体" charset="-122"/>
              </a:rPr>
              <a:t>Discussion </a:t>
            </a:r>
            <a:r>
              <a:rPr lang="en-GB" altLang="zh-CN" dirty="0">
                <a:ea typeface="宋体" charset="-122"/>
              </a:rPr>
              <a:t>of current </a:t>
            </a:r>
            <a:r>
              <a:rPr lang="en-GB" altLang="zh-CN" dirty="0" smtClean="0">
                <a:ea typeface="宋体" charset="-122"/>
              </a:rPr>
              <a:t>activities, mandate </a:t>
            </a:r>
            <a:r>
              <a:rPr lang="en-GB" altLang="zh-CN" dirty="0">
                <a:ea typeface="宋体" charset="-122"/>
              </a:rPr>
              <a:t>and work plan of TFH for </a:t>
            </a:r>
            <a:r>
              <a:rPr lang="en-GB" altLang="zh-CN" dirty="0" smtClean="0">
                <a:ea typeface="宋体" charset="-122"/>
              </a:rPr>
              <a:t>2018-2019</a:t>
            </a:r>
          </a:p>
        </p:txBody>
      </p:sp>
      <p:sp>
        <p:nvSpPr>
          <p:cNvPr id="11" name="Title 9"/>
          <p:cNvSpPr txBox="1">
            <a:spLocks/>
          </p:cNvSpPr>
          <p:nvPr/>
        </p:nvSpPr>
        <p:spPr>
          <a:xfrm>
            <a:off x="189432" y="195486"/>
            <a:ext cx="6172848" cy="537249"/>
          </a:xfrm>
          <a:prstGeom prst="rect">
            <a:avLst/>
          </a:prstGeom>
        </p:spPr>
        <p:txBody>
          <a:bodyPr>
            <a:noAutofit/>
          </a:bodyPr>
          <a:lstStyle>
            <a:lvl1pPr algn="ctr" defTabSz="914400" rtl="0" eaLnBrk="1" latinLnBrk="0" hangingPunct="1">
              <a:spcBef>
                <a:spcPct val="0"/>
              </a:spcBef>
              <a:buNone/>
              <a:defRPr sz="40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GB" sz="2800" dirty="0" smtClean="0">
                <a:latin typeface="Arial" panose="020B0604020202020204" pitchFamily="34" charset="0"/>
                <a:cs typeface="Arial" panose="020B0604020202020204" pitchFamily="34" charset="0"/>
              </a:rPr>
              <a:t>20th </a:t>
            </a:r>
            <a:r>
              <a:rPr lang="en-GB" sz="2800" dirty="0">
                <a:latin typeface="Arial" panose="020B0604020202020204" pitchFamily="34" charset="0"/>
                <a:cs typeface="Arial" panose="020B0604020202020204" pitchFamily="34" charset="0"/>
              </a:rPr>
              <a:t>TFH Meeting </a:t>
            </a:r>
            <a:r>
              <a:rPr lang="en-GB" sz="2000" dirty="0" smtClean="0">
                <a:latin typeface="Arial" panose="020B0604020202020204" pitchFamily="34" charset="0"/>
                <a:cs typeface="Arial" panose="020B0604020202020204" pitchFamily="34" charset="0"/>
              </a:rPr>
              <a:t>(16-17 May 2017) </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4" name="TextBox 3"/>
          <p:cNvSpPr txBox="1"/>
          <p:nvPr/>
        </p:nvSpPr>
        <p:spPr>
          <a:xfrm>
            <a:off x="3275856" y="3889123"/>
            <a:ext cx="4985120" cy="292709"/>
          </a:xfrm>
          <a:prstGeom prst="rect">
            <a:avLst/>
          </a:prstGeom>
          <a:noFill/>
        </p:spPr>
        <p:txBody>
          <a:bodyPr wrap="square" rtlCol="0">
            <a:spAutoFit/>
          </a:bodyP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a:lstStyle>
          <a:p>
            <a:r>
              <a:rPr lang="en-GB" sz="1400" i="1" dirty="0" smtClean="0">
                <a:solidFill>
                  <a:schemeClr val="tx1"/>
                </a:solidFill>
              </a:rPr>
              <a:t>*Funding from Switzerland and Germany acknowledged</a:t>
            </a:r>
            <a:endParaRPr lang="en-GB" sz="1400" i="1" dirty="0">
              <a:solidFill>
                <a:schemeClr val="tx1"/>
              </a:solidFill>
            </a:endParaRPr>
          </a:p>
        </p:txBody>
      </p:sp>
    </p:spTree>
    <p:extLst>
      <p:ext uri="{BB962C8B-B14F-4D97-AF65-F5344CB8AC3E}">
        <p14:creationId xmlns:p14="http://schemas.microsoft.com/office/powerpoint/2010/main" val="1310940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478"/>
            <a:ext cx="6336704" cy="743765"/>
          </a:xfrm>
        </p:spPr>
        <p:txBody>
          <a:bodyPr>
            <a:normAutofit/>
          </a:bodyPr>
          <a:lstStyle/>
          <a:p>
            <a:pPr algn="l"/>
            <a:r>
              <a:rPr lang="en-GB" sz="2800" dirty="0" err="1" smtClean="0">
                <a:latin typeface="Arial" panose="020B0604020202020204" pitchFamily="34" charset="0"/>
                <a:cs typeface="Arial" panose="020B0604020202020204" pitchFamily="34" charset="0"/>
              </a:rPr>
              <a:t>Workplan</a:t>
            </a:r>
            <a:r>
              <a:rPr lang="en-GB" sz="2800" dirty="0" smtClean="0">
                <a:latin typeface="Arial" panose="020B0604020202020204" pitchFamily="34" charset="0"/>
                <a:cs typeface="Arial" panose="020B0604020202020204" pitchFamily="34" charset="0"/>
              </a:rPr>
              <a:t>/Activities for 2016-2017</a:t>
            </a:r>
            <a:endParaRPr lang="en-GB"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867243"/>
            <a:ext cx="8496944" cy="696395"/>
          </a:xfrm>
        </p:spPr>
        <p:txBody>
          <a:bodyPr>
            <a:noAutofit/>
          </a:bodyPr>
          <a:lstStyle/>
          <a:p>
            <a:pPr>
              <a:lnSpc>
                <a:spcPct val="110000"/>
              </a:lnSpc>
              <a:spcBef>
                <a:spcPts val="0"/>
              </a:spcBef>
              <a:spcAft>
                <a:spcPts val="300"/>
              </a:spcAft>
              <a:buFont typeface="+mj-lt"/>
              <a:buAutoNum type="arabicPeriod"/>
            </a:pPr>
            <a:r>
              <a:rPr lang="en-GB" sz="1800" dirty="0">
                <a:latin typeface="+mn-lt"/>
              </a:rPr>
              <a:t>Develop further the methodologies for assessment and quantification of direct and indirect effects of long-range transboundary air pollution on human </a:t>
            </a:r>
            <a:r>
              <a:rPr lang="en-GB" sz="1800" dirty="0" smtClean="0">
                <a:latin typeface="+mn-lt"/>
              </a:rPr>
              <a:t>health</a:t>
            </a:r>
            <a:endParaRPr lang="en-GB" sz="1800" dirty="0" smtClean="0">
              <a:solidFill>
                <a:schemeClr val="tx2"/>
              </a:solidFill>
              <a:latin typeface="+mn-lt"/>
              <a:ea typeface="宋体" charset="-122"/>
            </a:endParaRPr>
          </a:p>
        </p:txBody>
      </p:sp>
      <p:sp>
        <p:nvSpPr>
          <p:cNvPr id="4" name="Content Placeholder 2"/>
          <p:cNvSpPr txBox="1">
            <a:spLocks/>
          </p:cNvSpPr>
          <p:nvPr/>
        </p:nvSpPr>
        <p:spPr>
          <a:xfrm>
            <a:off x="249851" y="1563638"/>
            <a:ext cx="8496944" cy="26740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57944" lvl="1">
              <a:lnSpc>
                <a:spcPct val="110000"/>
              </a:lnSpc>
              <a:spcBef>
                <a:spcPts val="0"/>
              </a:spcBef>
              <a:spcAft>
                <a:spcPts val="300"/>
              </a:spcAft>
              <a:buFont typeface="Symbol" panose="05050102010706020507" pitchFamily="18" charset="2"/>
              <a:buChar char="Þ"/>
            </a:pPr>
            <a:r>
              <a:rPr lang="en-GB" sz="1800" dirty="0" smtClean="0">
                <a:solidFill>
                  <a:schemeClr val="tx2"/>
                </a:solidFill>
                <a:latin typeface="+mn-lt"/>
                <a:ea typeface="宋体" charset="-122"/>
              </a:rPr>
              <a:t>Launched of WHO </a:t>
            </a:r>
            <a:r>
              <a:rPr lang="en-GB" sz="1800" dirty="0" err="1" smtClean="0">
                <a:solidFill>
                  <a:schemeClr val="tx2"/>
                </a:solidFill>
                <a:latin typeface="+mn-lt"/>
                <a:ea typeface="宋体" charset="-122"/>
              </a:rPr>
              <a:t>AirQ</a:t>
            </a:r>
            <a:r>
              <a:rPr lang="en-GB" sz="1800" dirty="0" smtClean="0">
                <a:solidFill>
                  <a:schemeClr val="tx2"/>
                </a:solidFill>
                <a:latin typeface="+mn-lt"/>
                <a:ea typeface="宋体" charset="-122"/>
              </a:rPr>
              <a:t> tool(2016)</a:t>
            </a:r>
          </a:p>
          <a:p>
            <a:pPr lvl="1" algn="just">
              <a:spcBef>
                <a:spcPts val="0"/>
              </a:spcBef>
              <a:buFont typeface="Wingdings" panose="05000000000000000000" pitchFamily="2" charset="2"/>
              <a:buChar char="Ø"/>
            </a:pPr>
            <a:r>
              <a:rPr lang="en-GB" sz="1600" dirty="0">
                <a:solidFill>
                  <a:schemeClr val="tx2"/>
                </a:solidFill>
                <a:latin typeface="+mn-lt"/>
              </a:rPr>
              <a:t>Training workshop, including interactive presentation of case studies : 20 May 2016</a:t>
            </a:r>
          </a:p>
          <a:p>
            <a:pPr lvl="2">
              <a:spcBef>
                <a:spcPts val="0"/>
              </a:spcBef>
            </a:pPr>
            <a:r>
              <a:rPr lang="en-GB" sz="1600" dirty="0">
                <a:solidFill>
                  <a:schemeClr val="tx2"/>
                </a:solidFill>
                <a:latin typeface="+mn-lt"/>
              </a:rPr>
              <a:t>Example of ongoing work for Serbia presented</a:t>
            </a:r>
          </a:p>
          <a:p>
            <a:pPr lvl="2">
              <a:spcBef>
                <a:spcPts val="0"/>
              </a:spcBef>
            </a:pPr>
            <a:r>
              <a:rPr lang="en-GB" sz="1600" dirty="0">
                <a:solidFill>
                  <a:schemeClr val="tx2"/>
                </a:solidFill>
                <a:latin typeface="+mn-lt"/>
              </a:rPr>
              <a:t>Potential for use at global level highlighted</a:t>
            </a:r>
          </a:p>
          <a:p>
            <a:pPr lvl="2">
              <a:spcBef>
                <a:spcPts val="0"/>
              </a:spcBef>
            </a:pPr>
            <a:r>
              <a:rPr lang="en-GB" sz="1600" dirty="0">
                <a:solidFill>
                  <a:schemeClr val="tx2"/>
                </a:solidFill>
                <a:latin typeface="+mn-lt"/>
              </a:rPr>
              <a:t>Interest raised by several TFH participants for use of </a:t>
            </a:r>
            <a:r>
              <a:rPr lang="en-GB" sz="1600" dirty="0" err="1">
                <a:solidFill>
                  <a:schemeClr val="tx2"/>
                </a:solidFill>
                <a:latin typeface="+mn-lt"/>
              </a:rPr>
              <a:t>AirQ</a:t>
            </a:r>
            <a:r>
              <a:rPr lang="en-GB" sz="1600" dirty="0">
                <a:solidFill>
                  <a:schemeClr val="tx2"/>
                </a:solidFill>
                <a:latin typeface="+mn-lt"/>
              </a:rPr>
              <a:t>+ for national health risk assessment</a:t>
            </a:r>
          </a:p>
          <a:p>
            <a:pPr lvl="2">
              <a:spcBef>
                <a:spcPts val="0"/>
              </a:spcBef>
            </a:pPr>
            <a:r>
              <a:rPr lang="en-GB" sz="1600" dirty="0" smtClean="0">
                <a:solidFill>
                  <a:schemeClr val="tx2"/>
                </a:solidFill>
                <a:latin typeface="+mn-lt"/>
              </a:rPr>
              <a:t>Enhanced </a:t>
            </a:r>
            <a:r>
              <a:rPr lang="en-GB" sz="1600" dirty="0">
                <a:solidFill>
                  <a:schemeClr val="tx2"/>
                </a:solidFill>
                <a:latin typeface="+mn-lt"/>
              </a:rPr>
              <a:t>capacity-building planned by WHO</a:t>
            </a:r>
          </a:p>
          <a:p>
            <a:pPr lvl="1">
              <a:spcBef>
                <a:spcPts val="0"/>
              </a:spcBef>
              <a:buFont typeface="Wingdings" panose="05000000000000000000" pitchFamily="2" charset="2"/>
              <a:buChar char="Ø"/>
            </a:pPr>
            <a:r>
              <a:rPr lang="en-GB" sz="1600" dirty="0" smtClean="0">
                <a:solidFill>
                  <a:schemeClr val="tx2"/>
                </a:solidFill>
                <a:latin typeface="+mn-lt"/>
              </a:rPr>
              <a:t>Experts </a:t>
            </a:r>
            <a:r>
              <a:rPr lang="en-GB" sz="1600" dirty="0">
                <a:solidFill>
                  <a:schemeClr val="tx2"/>
                </a:solidFill>
                <a:latin typeface="+mn-lt"/>
              </a:rPr>
              <a:t>meeting : 13-14 Feb 2017</a:t>
            </a:r>
          </a:p>
          <a:p>
            <a:pPr lvl="2">
              <a:spcBef>
                <a:spcPts val="0"/>
              </a:spcBef>
            </a:pPr>
            <a:r>
              <a:rPr lang="en-GB" sz="1600" dirty="0">
                <a:solidFill>
                  <a:schemeClr val="tx2"/>
                </a:solidFill>
                <a:latin typeface="+mn-lt"/>
              </a:rPr>
              <a:t>Discussion on further development of </a:t>
            </a:r>
            <a:r>
              <a:rPr lang="en-GB" sz="1600" dirty="0" err="1">
                <a:solidFill>
                  <a:schemeClr val="tx2"/>
                </a:solidFill>
                <a:latin typeface="+mn-lt"/>
              </a:rPr>
              <a:t>AirQ</a:t>
            </a:r>
            <a:r>
              <a:rPr lang="en-GB" sz="1600" dirty="0">
                <a:solidFill>
                  <a:schemeClr val="tx2"/>
                </a:solidFill>
                <a:latin typeface="+mn-lt"/>
              </a:rPr>
              <a:t>+ </a:t>
            </a:r>
          </a:p>
          <a:p>
            <a:pPr lvl="1">
              <a:spcBef>
                <a:spcPts val="0"/>
              </a:spcBef>
              <a:buFont typeface="Wingdings" panose="05000000000000000000" pitchFamily="2" charset="2"/>
              <a:buChar char="Ø"/>
            </a:pPr>
            <a:r>
              <a:rPr lang="en-GB" sz="1600" dirty="0">
                <a:solidFill>
                  <a:schemeClr val="tx2"/>
                </a:solidFill>
                <a:latin typeface="+mn-lt"/>
              </a:rPr>
              <a:t>Supporting capacity </a:t>
            </a:r>
            <a:r>
              <a:rPr lang="en-GB" sz="1600" dirty="0" smtClean="0">
                <a:solidFill>
                  <a:schemeClr val="tx2"/>
                </a:solidFill>
                <a:latin typeface="+mn-lt"/>
              </a:rPr>
              <a:t>building </a:t>
            </a:r>
            <a:r>
              <a:rPr lang="en-GB" sz="1600" dirty="0">
                <a:solidFill>
                  <a:schemeClr val="tx2"/>
                </a:solidFill>
                <a:latin typeface="+mn-lt"/>
              </a:rPr>
              <a:t>(Serbia, Hungary)</a:t>
            </a:r>
          </a:p>
          <a:p>
            <a:pPr marL="272194" lvl="1" indent="0">
              <a:lnSpc>
                <a:spcPct val="110000"/>
              </a:lnSpc>
              <a:spcBef>
                <a:spcPts val="0"/>
              </a:spcBef>
              <a:spcAft>
                <a:spcPts val="300"/>
              </a:spcAft>
              <a:buNone/>
            </a:pPr>
            <a:endParaRPr lang="en-GB" sz="1800" b="1" dirty="0" smtClean="0">
              <a:solidFill>
                <a:schemeClr val="tx2"/>
              </a:solidFill>
              <a:latin typeface="+mn-lt"/>
              <a:ea typeface="宋体" charset="-122"/>
            </a:endParaRPr>
          </a:p>
        </p:txBody>
      </p:sp>
      <p:sp>
        <p:nvSpPr>
          <p:cNvPr id="5" name="Text Placeholder 1"/>
          <p:cNvSpPr txBox="1">
            <a:spLocks/>
          </p:cNvSpPr>
          <p:nvPr/>
        </p:nvSpPr>
        <p:spPr>
          <a:xfrm>
            <a:off x="391682" y="170658"/>
            <a:ext cx="8425440" cy="4903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tx2"/>
              </a:solidFill>
            </a:endParaRPr>
          </a:p>
        </p:txBody>
      </p:sp>
    </p:spTree>
    <p:extLst>
      <p:ext uri="{BB962C8B-B14F-4D97-AF65-F5344CB8AC3E}">
        <p14:creationId xmlns:p14="http://schemas.microsoft.com/office/powerpoint/2010/main" val="4253327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55525"/>
            <a:ext cx="3240360" cy="3668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766506"/>
            <a:ext cx="4263392" cy="331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988274"/>
            <a:ext cx="4256913" cy="323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580169"/>
            <a:ext cx="4710235" cy="357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833" y="898638"/>
            <a:ext cx="4031663" cy="325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a:xfrm>
            <a:off x="251520" y="-20538"/>
            <a:ext cx="8712968" cy="9757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GB" altLang="en-US" sz="2800" dirty="0"/>
              <a:t>Survey results of the </a:t>
            </a:r>
            <a:r>
              <a:rPr lang="en-GB" altLang="en-US" sz="2800" dirty="0" err="1"/>
              <a:t>AirQ</a:t>
            </a:r>
            <a:r>
              <a:rPr lang="en-GB" altLang="en-US" sz="2800" dirty="0"/>
              <a:t>+ users </a:t>
            </a:r>
          </a:p>
        </p:txBody>
      </p:sp>
    </p:spTree>
    <p:extLst>
      <p:ext uri="{BB962C8B-B14F-4D97-AF65-F5344CB8AC3E}">
        <p14:creationId xmlns:p14="http://schemas.microsoft.com/office/powerpoint/2010/main" val="5820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694" y="483518"/>
            <a:ext cx="8496944" cy="720080"/>
          </a:xfrm>
        </p:spPr>
        <p:txBody>
          <a:bodyPr>
            <a:noAutofit/>
          </a:bodyPr>
          <a:lstStyle/>
          <a:p>
            <a:pPr marL="0" indent="0">
              <a:lnSpc>
                <a:spcPct val="110000"/>
              </a:lnSpc>
              <a:spcBef>
                <a:spcPts val="0"/>
              </a:spcBef>
              <a:spcAft>
                <a:spcPts val="300"/>
              </a:spcAft>
              <a:buNone/>
            </a:pPr>
            <a:r>
              <a:rPr lang="en-GB" sz="1800" dirty="0" smtClean="0"/>
              <a:t>2.</a:t>
            </a:r>
            <a:r>
              <a:rPr lang="en-GB" sz="1800" dirty="0" smtClean="0">
                <a:solidFill>
                  <a:schemeClr val="tx2"/>
                </a:solidFill>
              </a:rPr>
              <a:t> </a:t>
            </a:r>
            <a:r>
              <a:rPr lang="en-GB" sz="1800" dirty="0" smtClean="0"/>
              <a:t>Collect and analyse the evidence on health impacts of ozone and particulate matter (including black carbon)</a:t>
            </a:r>
            <a:endParaRPr lang="en-GB" sz="1800" dirty="0" smtClean="0">
              <a:solidFill>
                <a:schemeClr val="tx2"/>
              </a:solidFill>
              <a:ea typeface="宋体" charset="-122"/>
            </a:endParaRPr>
          </a:p>
        </p:txBody>
      </p:sp>
      <p:sp>
        <p:nvSpPr>
          <p:cNvPr id="5" name="Content Placeholder 2"/>
          <p:cNvSpPr txBox="1">
            <a:spLocks/>
          </p:cNvSpPr>
          <p:nvPr/>
        </p:nvSpPr>
        <p:spPr>
          <a:xfrm>
            <a:off x="255694" y="1419622"/>
            <a:ext cx="8496944" cy="28803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57944" lvl="2" indent="-285750">
              <a:lnSpc>
                <a:spcPct val="110000"/>
              </a:lnSpc>
              <a:spcBef>
                <a:spcPts val="0"/>
              </a:spcBef>
              <a:spcAft>
                <a:spcPts val="300"/>
              </a:spcAft>
              <a:buFont typeface="Symbol" panose="05050102010706020507" pitchFamily="18" charset="2"/>
              <a:buChar char="Þ"/>
            </a:pPr>
            <a:r>
              <a:rPr lang="en-GB" sz="1800" dirty="0" smtClean="0">
                <a:solidFill>
                  <a:schemeClr val="tx2"/>
                </a:solidFill>
                <a:ea typeface="宋体" charset="-122"/>
              </a:rPr>
              <a:t>Update of WHO Global Air Quality Guidelines (ongoing)</a:t>
            </a:r>
          </a:p>
          <a:p>
            <a:pPr lvl="1">
              <a:lnSpc>
                <a:spcPct val="150000"/>
              </a:lnSpc>
              <a:buFont typeface="Wingdings" panose="05000000000000000000" pitchFamily="2" charset="2"/>
              <a:buChar char="Ø"/>
            </a:pPr>
            <a:r>
              <a:rPr lang="en-GB" sz="1600" dirty="0">
                <a:solidFill>
                  <a:schemeClr val="tx2"/>
                </a:solidFill>
              </a:rPr>
              <a:t>1</a:t>
            </a:r>
            <a:r>
              <a:rPr lang="en-GB" sz="1600" baseline="30000" dirty="0">
                <a:solidFill>
                  <a:schemeClr val="tx2"/>
                </a:solidFill>
              </a:rPr>
              <a:t>st</a:t>
            </a:r>
            <a:r>
              <a:rPr lang="en-GB" sz="1600" dirty="0">
                <a:solidFill>
                  <a:schemeClr val="tx2"/>
                </a:solidFill>
              </a:rPr>
              <a:t> Guideline development group meeting : Sep 2016</a:t>
            </a:r>
          </a:p>
          <a:p>
            <a:pPr lvl="1">
              <a:lnSpc>
                <a:spcPct val="150000"/>
              </a:lnSpc>
              <a:buFont typeface="Wingdings" panose="05000000000000000000" pitchFamily="2" charset="2"/>
              <a:buChar char="Ø"/>
            </a:pPr>
            <a:r>
              <a:rPr lang="en-GB" sz="1600" dirty="0">
                <a:solidFill>
                  <a:schemeClr val="tx2"/>
                </a:solidFill>
              </a:rPr>
              <a:t> Guideline proposal approved by Guideline Review Committee: Jan 2017</a:t>
            </a:r>
          </a:p>
          <a:p>
            <a:pPr lvl="1">
              <a:lnSpc>
                <a:spcPct val="150000"/>
              </a:lnSpc>
              <a:buFont typeface="Wingdings" panose="05000000000000000000" pitchFamily="2" charset="2"/>
              <a:buChar char="Ø"/>
            </a:pPr>
            <a:r>
              <a:rPr lang="en-GB" sz="1600" dirty="0">
                <a:solidFill>
                  <a:schemeClr val="tx2"/>
                </a:solidFill>
              </a:rPr>
              <a:t> Systematic reviews on long-term exposure to (PM, NO2 and O3) and short-term exposure to PM, NO2, O3, SO2, CO : May 2017 ~</a:t>
            </a:r>
          </a:p>
          <a:p>
            <a:pPr lvl="1">
              <a:lnSpc>
                <a:spcPct val="150000"/>
              </a:lnSpc>
              <a:buFont typeface="Wingdings" panose="05000000000000000000" pitchFamily="2" charset="2"/>
              <a:buChar char="Ø"/>
            </a:pPr>
            <a:r>
              <a:rPr lang="en-GB" sz="1600" dirty="0">
                <a:solidFill>
                  <a:schemeClr val="tx2"/>
                </a:solidFill>
              </a:rPr>
              <a:t>2</a:t>
            </a:r>
            <a:r>
              <a:rPr lang="en-GB" sz="1600" baseline="30000" dirty="0">
                <a:solidFill>
                  <a:schemeClr val="tx2"/>
                </a:solidFill>
              </a:rPr>
              <a:t>nd</a:t>
            </a:r>
            <a:r>
              <a:rPr lang="en-GB" sz="1600" dirty="0">
                <a:solidFill>
                  <a:schemeClr val="tx2"/>
                </a:solidFill>
              </a:rPr>
              <a:t> guideline development group </a:t>
            </a:r>
            <a:r>
              <a:rPr lang="en-GB" sz="1600" dirty="0">
                <a:solidFill>
                  <a:schemeClr val="accent1">
                    <a:lumMod val="50000"/>
                  </a:schemeClr>
                </a:solidFill>
              </a:rPr>
              <a:t>meeting : </a:t>
            </a:r>
            <a:r>
              <a:rPr lang="en-GB" sz="1600" dirty="0" smtClean="0">
                <a:solidFill>
                  <a:schemeClr val="accent1">
                    <a:lumMod val="50000"/>
                  </a:schemeClr>
                </a:solidFill>
              </a:rPr>
              <a:t>14</a:t>
            </a:r>
            <a:r>
              <a:rPr lang="en-GB" sz="1600" dirty="0" smtClean="0">
                <a:solidFill>
                  <a:schemeClr val="accent1">
                    <a:lumMod val="50000"/>
                  </a:schemeClr>
                </a:solidFill>
                <a:sym typeface="Symbol" panose="05050102010706020507" pitchFamily="18" charset="2"/>
              </a:rPr>
              <a:t>16 </a:t>
            </a:r>
            <a:r>
              <a:rPr lang="en-GB" sz="1600" dirty="0" smtClean="0">
                <a:solidFill>
                  <a:schemeClr val="accent1">
                    <a:lumMod val="50000"/>
                  </a:schemeClr>
                </a:solidFill>
              </a:rPr>
              <a:t>March 2018</a:t>
            </a:r>
            <a:endParaRPr lang="en-GB" sz="1800" dirty="0">
              <a:solidFill>
                <a:schemeClr val="tx2"/>
              </a:solidFill>
              <a:ea typeface="宋体" charset="-122"/>
            </a:endParaRPr>
          </a:p>
          <a:p>
            <a:pPr marL="457200" lvl="1" indent="0">
              <a:buNone/>
            </a:pPr>
            <a:r>
              <a:rPr lang="en-GB" sz="1400" dirty="0" smtClean="0">
                <a:ea typeface="宋体" charset="-122"/>
              </a:rPr>
              <a:t>* </a:t>
            </a:r>
            <a:r>
              <a:rPr lang="en-GB" sz="1400" i="1" dirty="0" smtClean="0">
                <a:ea typeface="宋体" charset="-122"/>
              </a:rPr>
              <a:t>Funding/in-kind </a:t>
            </a:r>
            <a:r>
              <a:rPr lang="en-GB" sz="1400" i="1" dirty="0">
                <a:ea typeface="宋体" charset="-122"/>
              </a:rPr>
              <a:t>support received from the European Commission (DG-</a:t>
            </a:r>
            <a:r>
              <a:rPr lang="en-GB" sz="1400" i="1" dirty="0" err="1">
                <a:ea typeface="宋体" charset="-122"/>
              </a:rPr>
              <a:t>Env</a:t>
            </a:r>
            <a:r>
              <a:rPr lang="en-GB" sz="1400" i="1" dirty="0">
                <a:ea typeface="宋体" charset="-122"/>
              </a:rPr>
              <a:t>), </a:t>
            </a:r>
            <a:r>
              <a:rPr lang="en-GB" sz="1400" i="1" dirty="0" err="1" smtClean="0">
                <a:ea typeface="宋体" charset="-122"/>
              </a:rPr>
              <a:t>Switzeland</a:t>
            </a:r>
            <a:r>
              <a:rPr lang="en-GB" sz="1400" i="1" dirty="0" smtClean="0">
                <a:ea typeface="宋体" charset="-122"/>
              </a:rPr>
              <a:t>, USA, Germany </a:t>
            </a:r>
            <a:r>
              <a:rPr lang="en-GB" sz="1400" i="1" dirty="0">
                <a:ea typeface="宋体" charset="-122"/>
              </a:rPr>
              <a:t>and Republic of Korea</a:t>
            </a:r>
            <a:endParaRPr lang="en-GB" sz="1400" i="1" dirty="0"/>
          </a:p>
          <a:p>
            <a:pPr marL="457200" lvl="1" indent="0">
              <a:buNone/>
            </a:pPr>
            <a:endParaRPr lang="en-GB" sz="1400" i="1" dirty="0">
              <a:ea typeface="宋体" charset="-122"/>
            </a:endParaRPr>
          </a:p>
          <a:p>
            <a:pPr lvl="1">
              <a:lnSpc>
                <a:spcPct val="150000"/>
              </a:lnSpc>
              <a:buFont typeface="Wingdings" panose="05000000000000000000" pitchFamily="2" charset="2"/>
              <a:buChar char="Ø"/>
            </a:pPr>
            <a:endParaRPr lang="en-GB" sz="1600" dirty="0">
              <a:solidFill>
                <a:schemeClr val="accent1">
                  <a:lumMod val="50000"/>
                </a:schemeClr>
              </a:solidFill>
            </a:endParaRPr>
          </a:p>
        </p:txBody>
      </p:sp>
    </p:spTree>
    <p:extLst>
      <p:ext uri="{BB962C8B-B14F-4D97-AF65-F5344CB8AC3E}">
        <p14:creationId xmlns:p14="http://schemas.microsoft.com/office/powerpoint/2010/main" val="3257300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67243"/>
            <a:ext cx="8496944" cy="768403"/>
          </a:xfrm>
        </p:spPr>
        <p:txBody>
          <a:bodyPr>
            <a:noAutofit/>
          </a:bodyPr>
          <a:lstStyle/>
          <a:p>
            <a:pPr marL="0" indent="0">
              <a:lnSpc>
                <a:spcPct val="110000"/>
              </a:lnSpc>
              <a:spcBef>
                <a:spcPts val="0"/>
              </a:spcBef>
              <a:spcAft>
                <a:spcPts val="300"/>
              </a:spcAft>
              <a:buNone/>
            </a:pPr>
            <a:r>
              <a:rPr lang="en-GB" sz="1800" dirty="0" smtClean="0"/>
              <a:t>3.</a:t>
            </a:r>
            <a:r>
              <a:rPr lang="en-GB" sz="1800" dirty="0" smtClean="0">
                <a:solidFill>
                  <a:schemeClr val="tx2"/>
                </a:solidFill>
                <a:ea typeface="宋体" charset="-122"/>
              </a:rPr>
              <a:t> </a:t>
            </a:r>
            <a:r>
              <a:rPr lang="en-GB" sz="1800" dirty="0" smtClean="0">
                <a:ea typeface="宋体" charset="-122"/>
              </a:rPr>
              <a:t>Assess </a:t>
            </a:r>
            <a:r>
              <a:rPr lang="en-GB" sz="1800" dirty="0">
                <a:ea typeface="宋体" charset="-122"/>
              </a:rPr>
              <a:t>the practices for communication of health risks associated with air pollution </a:t>
            </a:r>
            <a:r>
              <a:rPr lang="en-GB" sz="1800" dirty="0" smtClean="0">
                <a:ea typeface="宋体" charset="-122"/>
              </a:rPr>
              <a:t>exposure</a:t>
            </a:r>
          </a:p>
        </p:txBody>
      </p:sp>
      <p:sp>
        <p:nvSpPr>
          <p:cNvPr id="4" name="Content Placeholder 2"/>
          <p:cNvSpPr txBox="1">
            <a:spLocks/>
          </p:cNvSpPr>
          <p:nvPr/>
        </p:nvSpPr>
        <p:spPr>
          <a:xfrm>
            <a:off x="260267" y="1779663"/>
            <a:ext cx="8496944" cy="14401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spcAft>
                <a:spcPts val="300"/>
              </a:spcAft>
              <a:buFont typeface="Arial" panose="020B0604020202020204" pitchFamily="34" charset="0"/>
              <a:buNone/>
            </a:pPr>
            <a:r>
              <a:rPr lang="en-GB" sz="1800" dirty="0">
                <a:sym typeface="Symbol" panose="05050102010706020507" pitchFamily="18" charset="2"/>
              </a:rPr>
              <a:t> </a:t>
            </a:r>
            <a:r>
              <a:rPr lang="en-GB" sz="1800" dirty="0" smtClean="0">
                <a:solidFill>
                  <a:schemeClr val="tx2"/>
                </a:solidFill>
                <a:ea typeface="宋体" charset="-122"/>
                <a:sym typeface="Symbol" panose="05050102010706020507" pitchFamily="18" charset="2"/>
              </a:rPr>
              <a:t> </a:t>
            </a:r>
            <a:r>
              <a:rPr lang="en-GB" sz="1800" dirty="0" smtClean="0">
                <a:solidFill>
                  <a:schemeClr val="tx2"/>
                </a:solidFill>
                <a:ea typeface="宋体" charset="-122"/>
              </a:rPr>
              <a:t>Overview on communication strategies/systems in different parties to the Convention – results of WHO survey</a:t>
            </a:r>
          </a:p>
          <a:p>
            <a:pPr marL="685800" lvl="1">
              <a:lnSpc>
                <a:spcPct val="110000"/>
              </a:lnSpc>
              <a:spcBef>
                <a:spcPts val="0"/>
              </a:spcBef>
              <a:spcAft>
                <a:spcPts val="300"/>
              </a:spcAft>
              <a:buFont typeface="Wingdings" panose="05000000000000000000" pitchFamily="2" charset="2"/>
              <a:buChar char="Ø"/>
            </a:pPr>
            <a:r>
              <a:rPr lang="en-GB" sz="1600" dirty="0" smtClean="0">
                <a:solidFill>
                  <a:schemeClr val="tx2"/>
                </a:solidFill>
                <a:ea typeface="宋体" charset="-122"/>
              </a:rPr>
              <a:t>Survey : 2014 ~2015</a:t>
            </a:r>
          </a:p>
          <a:p>
            <a:pPr marL="685800" lvl="1">
              <a:lnSpc>
                <a:spcPct val="110000"/>
              </a:lnSpc>
              <a:spcBef>
                <a:spcPts val="0"/>
              </a:spcBef>
              <a:spcAft>
                <a:spcPts val="300"/>
              </a:spcAft>
              <a:buFont typeface="Wingdings" panose="05000000000000000000" pitchFamily="2" charset="2"/>
              <a:buChar char="Ø"/>
            </a:pPr>
            <a:r>
              <a:rPr lang="en-GB" sz="1600" dirty="0" smtClean="0">
                <a:solidFill>
                  <a:schemeClr val="tx2"/>
                </a:solidFill>
                <a:ea typeface="宋体" charset="-122"/>
              </a:rPr>
              <a:t>Final draft report presented in 19 TFH meeting(May 2016)</a:t>
            </a:r>
            <a:endParaRPr lang="en-GB" sz="1600" dirty="0">
              <a:solidFill>
                <a:schemeClr val="tx2"/>
              </a:solidFill>
              <a:ea typeface="宋体" charset="-122"/>
            </a:endParaRPr>
          </a:p>
          <a:p>
            <a:pPr marL="0" indent="0">
              <a:lnSpc>
                <a:spcPct val="110000"/>
              </a:lnSpc>
              <a:spcBef>
                <a:spcPts val="0"/>
              </a:spcBef>
              <a:spcAft>
                <a:spcPts val="300"/>
              </a:spcAft>
              <a:buFont typeface="Arial" panose="020B0604020202020204" pitchFamily="34" charset="0"/>
              <a:buNone/>
            </a:pPr>
            <a:endParaRPr lang="en-GB" sz="1800" dirty="0" smtClean="0">
              <a:solidFill>
                <a:schemeClr val="tx2"/>
              </a:solidFill>
              <a:ea typeface="宋体" charset="-122"/>
            </a:endParaRPr>
          </a:p>
        </p:txBody>
      </p:sp>
    </p:spTree>
    <p:extLst>
      <p:ext uri="{BB962C8B-B14F-4D97-AF65-F5344CB8AC3E}">
        <p14:creationId xmlns:p14="http://schemas.microsoft.com/office/powerpoint/2010/main" val="3821159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1682" y="170658"/>
            <a:ext cx="8572806" cy="490354"/>
          </a:xfrm>
        </p:spPr>
        <p:txBody>
          <a:bodyPr/>
          <a:lstStyle/>
          <a:p>
            <a:pPr marL="0" indent="0">
              <a:buNone/>
            </a:pPr>
            <a:r>
              <a:rPr lang="en-GB" sz="2800" dirty="0" smtClean="0">
                <a:solidFill>
                  <a:schemeClr val="tx2"/>
                </a:solidFill>
                <a:latin typeface="Arial" panose="020B0604020202020204" pitchFamily="34" charset="0"/>
                <a:cs typeface="Arial" panose="020B0604020202020204" pitchFamily="34" charset="0"/>
              </a:rPr>
              <a:t>Publications</a:t>
            </a:r>
            <a:endParaRPr lang="en-GB" sz="28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1"/>
          </p:nvPr>
        </p:nvSpPr>
        <p:spPr>
          <a:xfrm>
            <a:off x="391682" y="807925"/>
            <a:ext cx="2884174" cy="3527650"/>
          </a:xfrm>
        </p:spPr>
        <p:txBody>
          <a:bodyPr/>
          <a:lstStyle/>
          <a:p>
            <a:pPr lvl="0"/>
            <a:r>
              <a:rPr lang="en-GB" sz="1800" dirty="0">
                <a:ea typeface="宋体" charset="-122"/>
              </a:rPr>
              <a:t>Publication now available on the web at://www.euro.who.int/en/health-topics/environment-and-health/air-quality/publications</a:t>
            </a:r>
          </a:p>
          <a:p>
            <a:pPr marL="0" indent="0">
              <a:buNone/>
            </a:pPr>
            <a:endParaRPr lang="en-GB" dirty="0">
              <a:latin typeface="+mj-lt"/>
              <a:ea typeface="Arial Unicode MS" panose="020B0604020202020204"/>
            </a:endParaRPr>
          </a:p>
        </p:txBody>
      </p:sp>
      <p:pic>
        <p:nvPicPr>
          <p:cNvPr id="5" name="Picture 4"/>
          <p:cNvPicPr>
            <a:picLocks noChangeAspect="1"/>
          </p:cNvPicPr>
          <p:nvPr/>
        </p:nvPicPr>
        <p:blipFill>
          <a:blip r:embed="rId3"/>
          <a:stretch>
            <a:fillRect/>
          </a:stretch>
        </p:blipFill>
        <p:spPr>
          <a:xfrm>
            <a:off x="3707904" y="843558"/>
            <a:ext cx="2016224" cy="286963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6156176" y="771277"/>
            <a:ext cx="2360199" cy="3200049"/>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4316462" y="3895738"/>
            <a:ext cx="830019" cy="33219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a:t>
            </a:r>
            <a:r>
              <a:rPr lang="en-GB" dirty="0" smtClean="0"/>
              <a:t>2016)</a:t>
            </a:r>
            <a:endParaRPr lang="en-GB" dirty="0"/>
          </a:p>
        </p:txBody>
      </p:sp>
      <p:sp>
        <p:nvSpPr>
          <p:cNvPr id="8" name="Content Placeholder 2"/>
          <p:cNvSpPr txBox="1">
            <a:spLocks/>
          </p:cNvSpPr>
          <p:nvPr/>
        </p:nvSpPr>
        <p:spPr>
          <a:xfrm>
            <a:off x="6804248" y="3894457"/>
            <a:ext cx="830019" cy="33219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a:t>
            </a:r>
            <a:r>
              <a:rPr lang="en-GB" dirty="0" smtClean="0"/>
              <a:t>2017)</a:t>
            </a:r>
            <a:endParaRPr lang="en-GB" dirty="0"/>
          </a:p>
        </p:txBody>
      </p:sp>
    </p:spTree>
    <p:extLst>
      <p:ext uri="{BB962C8B-B14F-4D97-AF65-F5344CB8AC3E}">
        <p14:creationId xmlns:p14="http://schemas.microsoft.com/office/powerpoint/2010/main" val="98207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CC12AE-189F-46E6-94BB-12FB54E35028}" type="slidenum">
              <a:rPr lang="en-US" smtClean="0"/>
              <a:t>9</a:t>
            </a:fld>
            <a:endParaRPr lang="en-US"/>
          </a:p>
        </p:txBody>
      </p:sp>
      <p:sp>
        <p:nvSpPr>
          <p:cNvPr id="2" name="TextBox 1"/>
          <p:cNvSpPr txBox="1"/>
          <p:nvPr/>
        </p:nvSpPr>
        <p:spPr>
          <a:xfrm>
            <a:off x="899592" y="1923678"/>
            <a:ext cx="7285521" cy="646331"/>
          </a:xfrm>
          <a:prstGeom prst="rect">
            <a:avLst/>
          </a:prstGeom>
          <a:noFill/>
        </p:spPr>
        <p:txBody>
          <a:bodyPr wrap="none" rtlCol="0">
            <a:spAutoFit/>
          </a:bodyPr>
          <a:lstStyle/>
          <a:p>
            <a:r>
              <a:rPr lang="en-GB" sz="3600" dirty="0" smtClean="0">
                <a:solidFill>
                  <a:schemeClr val="tx2"/>
                </a:solidFill>
                <a:latin typeface="+mj-lt"/>
              </a:rPr>
              <a:t>Update on Relevant Regional </a:t>
            </a:r>
            <a:r>
              <a:rPr lang="en-GB" sz="3600" dirty="0" err="1" smtClean="0">
                <a:solidFill>
                  <a:schemeClr val="tx2"/>
                </a:solidFill>
                <a:latin typeface="+mj-lt"/>
              </a:rPr>
              <a:t>Activites</a:t>
            </a:r>
            <a:endParaRPr lang="en-GB" sz="3600" dirty="0">
              <a:solidFill>
                <a:schemeClr val="tx2"/>
              </a:solidFill>
              <a:latin typeface="+mj-lt"/>
            </a:endParaRPr>
          </a:p>
        </p:txBody>
      </p:sp>
    </p:spTree>
    <p:extLst>
      <p:ext uri="{BB962C8B-B14F-4D97-AF65-F5344CB8AC3E}">
        <p14:creationId xmlns:p14="http://schemas.microsoft.com/office/powerpoint/2010/main" val="612268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5851</TotalTime>
  <Words>2211</Words>
  <Application>Microsoft Office PowerPoint</Application>
  <PresentationFormat>On-screen Show (16:9)</PresentationFormat>
  <Paragraphs>196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Update on WHO and TFH activities</vt:lpstr>
      <vt:lpstr>Presentation outline</vt:lpstr>
      <vt:lpstr>PowerPoint Presentation</vt:lpstr>
      <vt:lpstr>Workplan/Activities for 2016-2017</vt:lpstr>
      <vt:lpstr>PowerPoint Presentation</vt:lpstr>
      <vt:lpstr>PowerPoint Presentation</vt:lpstr>
      <vt:lpstr>PowerPoint Presentation</vt:lpstr>
      <vt:lpstr>PowerPoint Presentation</vt:lpstr>
      <vt:lpstr>PowerPoint Presentation</vt:lpstr>
      <vt:lpstr>PowerPoint Presentation</vt:lpstr>
      <vt:lpstr>Compendium of possible actions to improve AQ</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David Alexander</dc:creator>
  <cp:lastModifiedBy>ONU</cp:lastModifiedBy>
  <cp:revision>277</cp:revision>
  <cp:lastPrinted>2017-09-07T11:42:06Z</cp:lastPrinted>
  <dcterms:created xsi:type="dcterms:W3CDTF">2016-07-06T13:14:59Z</dcterms:created>
  <dcterms:modified xsi:type="dcterms:W3CDTF">2017-09-08T14:12:47Z</dcterms:modified>
</cp:coreProperties>
</file>