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5"/>
  </p:notesMasterIdLst>
  <p:sldIdLst>
    <p:sldId id="406" r:id="rId3"/>
    <p:sldId id="378" r:id="rId4"/>
    <p:sldId id="392" r:id="rId5"/>
    <p:sldId id="400" r:id="rId6"/>
    <p:sldId id="403" r:id="rId7"/>
    <p:sldId id="399" r:id="rId8"/>
    <p:sldId id="402" r:id="rId9"/>
    <p:sldId id="385" r:id="rId10"/>
    <p:sldId id="387" r:id="rId11"/>
    <p:sldId id="405" r:id="rId12"/>
    <p:sldId id="388" r:id="rId13"/>
    <p:sldId id="389"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604C8"/>
    <a:srgbClr val="DDDDDD"/>
    <a:srgbClr val="993366"/>
    <a:srgbClr val="FFFFFF"/>
    <a:srgbClr val="0066FF"/>
    <a:srgbClr val="FFCCCC"/>
    <a:srgbClr val="99CCFF"/>
  </p:clrMru>
</p:presentationPr>
</file>

<file path=ppt/tableStyles.xml><?xml version="1.0" encoding="utf-8"?>
<a:tblStyleLst xmlns:a="http://schemas.openxmlformats.org/drawingml/2006/main" def="{5C22544A-7EE6-4342-B048-85BDC9FD1C3A}">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23" autoAdjust="0"/>
    <p:restoredTop sz="82616" autoAdjust="0"/>
  </p:normalViewPr>
  <p:slideViewPr>
    <p:cSldViewPr>
      <p:cViewPr varScale="1">
        <p:scale>
          <a:sx n="56" d="100"/>
          <a:sy n="56" d="100"/>
        </p:scale>
        <p:origin x="-2028" y="-84"/>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203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0B2BA3-5793-466A-AC26-B8ECA7D2EF07}" type="datetimeFigureOut">
              <a:rPr lang="ru-RU"/>
              <a:pPr>
                <a:defRPr/>
              </a:pPr>
              <a:t>13.09.2017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DBE1E7E-C369-43C1-BBC7-B176F99ECB2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2D1517-DE34-44F7-B0F4-296103846E98}" type="slidenum">
              <a:rPr lang="ru-RU" sz="1200"/>
              <a:pPr algn="r"/>
              <a:t>1</a:t>
            </a:fld>
            <a:endParaRPr lang="ru-RU" sz="1200"/>
          </a:p>
        </p:txBody>
      </p:sp>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During the </a:t>
            </a:r>
            <a:r>
              <a:rPr lang="en-US" dirty="0" smtClean="0"/>
              <a:t>previous thematic session </a:t>
            </a:r>
            <a:r>
              <a:rPr lang="en-US" dirty="0" smtClean="0"/>
              <a:t>we talked about </a:t>
            </a:r>
            <a:r>
              <a:rPr lang="en-US" dirty="0" smtClean="0"/>
              <a:t>spatial and temporal trends and stabilization </a:t>
            </a:r>
            <a:r>
              <a:rPr lang="en-US" dirty="0" smtClean="0"/>
              <a:t>of </a:t>
            </a:r>
            <a:r>
              <a:rPr lang="en-US" dirty="0" err="1" smtClean="0"/>
              <a:t>BaP</a:t>
            </a:r>
            <a:r>
              <a:rPr lang="en-US" dirty="0" smtClean="0"/>
              <a:t> pollution levels in the EMEP countries. Now we can provide more insights into this.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According to recently reported national emission inventories for PAHs, largest contribution is made by Residential Combustion sources. In the majority of countries its contribution is around 70%. </a:t>
            </a:r>
          </a:p>
          <a:p>
            <a:r>
              <a:rPr lang="en-US" dirty="0" smtClean="0"/>
              <a:t>As we can see, during the recent decade the level of these emissions is almost stable. </a:t>
            </a:r>
          </a:p>
        </p:txBody>
      </p:sp>
      <p:sp>
        <p:nvSpPr>
          <p:cNvPr id="4" name="Номер слайда 3"/>
          <p:cNvSpPr>
            <a:spLocks noGrp="1"/>
          </p:cNvSpPr>
          <p:nvPr>
            <p:ph type="sldNum" sz="quarter" idx="10"/>
          </p:nvPr>
        </p:nvSpPr>
        <p:spPr/>
        <p:txBody>
          <a:bodyPr/>
          <a:lstStyle/>
          <a:p>
            <a:pPr>
              <a:defRPr/>
            </a:pPr>
            <a:fld id="{4DBE1E7E-C369-43C1-BBC7-B176F99ECB25}" type="slidenum">
              <a:rPr lang="ru-RU" smtClean="0"/>
              <a:pPr>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Furthermore, five countries, namely, DE, PL, IT, RO, and HU, provide in total about 65-70% of these emissions.</a:t>
            </a:r>
          </a:p>
          <a:p>
            <a:r>
              <a:rPr lang="en-US" dirty="0" smtClean="0"/>
              <a:t>And in 4 of them level of emissions in 2015 is higher than in the beginning of this period 2005-2015.</a:t>
            </a:r>
            <a:endParaRPr lang="ru-RU" dirty="0"/>
          </a:p>
        </p:txBody>
      </p:sp>
      <p:sp>
        <p:nvSpPr>
          <p:cNvPr id="4" name="Номер слайда 3"/>
          <p:cNvSpPr>
            <a:spLocks noGrp="1"/>
          </p:cNvSpPr>
          <p:nvPr>
            <p:ph type="sldNum" sz="quarter" idx="10"/>
          </p:nvPr>
        </p:nvSpPr>
        <p:spPr/>
        <p:txBody>
          <a:bodyPr/>
          <a:lstStyle/>
          <a:p>
            <a:pPr>
              <a:defRPr/>
            </a:pPr>
            <a:fld id="{4DBE1E7E-C369-43C1-BBC7-B176F99ECB25}" type="slidenum">
              <a:rPr lang="ru-RU" smtClean="0"/>
              <a:pPr>
                <a:defRPr/>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Available national monitoring data on B(a)P in the </a:t>
            </a:r>
            <a:r>
              <a:rPr lang="en-US" dirty="0" err="1" smtClean="0"/>
              <a:t>AirBase</a:t>
            </a:r>
            <a:r>
              <a:rPr lang="en-US" dirty="0" smtClean="0"/>
              <a:t> as well as some EMEP measurements also indicate stable or increasing levels of concentrations in the highlighted area.</a:t>
            </a:r>
            <a:endParaRPr lang="ru-RU" dirty="0"/>
          </a:p>
        </p:txBody>
      </p:sp>
      <p:sp>
        <p:nvSpPr>
          <p:cNvPr id="4" name="Номер слайда 3"/>
          <p:cNvSpPr>
            <a:spLocks noGrp="1"/>
          </p:cNvSpPr>
          <p:nvPr>
            <p:ph type="sldNum" sz="quarter" idx="10"/>
          </p:nvPr>
        </p:nvSpPr>
        <p:spPr/>
        <p:txBody>
          <a:bodyPr/>
          <a:lstStyle/>
          <a:p>
            <a:pPr>
              <a:defRPr/>
            </a:pPr>
            <a:fld id="{4DBE1E7E-C369-43C1-BBC7-B176F99ECB25}" type="slidenum">
              <a:rPr lang="ru-RU" smtClean="0"/>
              <a:pPr>
                <a:defRPr/>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If we compare these levels of concentrations in 2015 with air quality standards, we can see that in case of EU target level </a:t>
            </a:r>
            <a:r>
              <a:rPr lang="en-US" dirty="0" err="1" smtClean="0"/>
              <a:t>exceedancies</a:t>
            </a:r>
            <a:r>
              <a:rPr lang="en-US" dirty="0" smtClean="0"/>
              <a:t> can be seen in 9 countries at about 80 monitoring sites.</a:t>
            </a:r>
          </a:p>
          <a:p>
            <a:r>
              <a:rPr lang="en-US" dirty="0" smtClean="0"/>
              <a:t>In case of WHO reference level, which is much lower, </a:t>
            </a:r>
            <a:r>
              <a:rPr lang="en-US" dirty="0" err="1" smtClean="0"/>
              <a:t>exceedancies</a:t>
            </a:r>
            <a:r>
              <a:rPr lang="en-US" dirty="0" smtClean="0"/>
              <a:t> are seen in 16 countries at about 300 monitoring sites.</a:t>
            </a:r>
          </a:p>
          <a:p>
            <a:r>
              <a:rPr lang="en-US" dirty="0" smtClean="0"/>
              <a:t>Along with that significant levels of </a:t>
            </a:r>
            <a:r>
              <a:rPr lang="en-US" dirty="0" err="1" smtClean="0"/>
              <a:t>BaP</a:t>
            </a:r>
            <a:r>
              <a:rPr lang="en-US" dirty="0" smtClean="0"/>
              <a:t> and </a:t>
            </a:r>
            <a:r>
              <a:rPr lang="en-US" dirty="0" err="1" smtClean="0"/>
              <a:t>exceedancies</a:t>
            </a:r>
            <a:r>
              <a:rPr lang="en-US" dirty="0" smtClean="0"/>
              <a:t> can also take place in other countries that are not covered by measurements, for example, in eastern and southern Europe.</a:t>
            </a:r>
          </a:p>
          <a:p>
            <a:r>
              <a:rPr lang="en-US" dirty="0" smtClean="0"/>
              <a:t>In this context, the conclusion made by the previous session about exposure of population might hide the extent of the problem. Important issue here is chemical composition of PM emitted from biomass burning. As we have seen from the results of </a:t>
            </a:r>
            <a:r>
              <a:rPr lang="en-US" dirty="0" err="1" smtClean="0"/>
              <a:t>AirUse</a:t>
            </a:r>
            <a:r>
              <a:rPr lang="en-US" dirty="0" smtClean="0"/>
              <a:t> for Life project, emitted particulate matter contains not only B(a)P, but also many other toxic substances like other carcinogenic PAHs, dioxins and furans, and HMs that just increase adverse effects. </a:t>
            </a:r>
          </a:p>
          <a:p>
            <a:r>
              <a:rPr lang="en-US" dirty="0" smtClean="0"/>
              <a:t>So this needs more significant attention and further work on evaluation of exposure to toxic compounds in co-operation with WGE and TF on Health.  </a:t>
            </a:r>
            <a:endParaRPr lang="ru-RU" dirty="0"/>
          </a:p>
        </p:txBody>
      </p:sp>
      <p:sp>
        <p:nvSpPr>
          <p:cNvPr id="4" name="Номер слайда 3"/>
          <p:cNvSpPr>
            <a:spLocks noGrp="1"/>
          </p:cNvSpPr>
          <p:nvPr>
            <p:ph type="sldNum" sz="quarter" idx="10"/>
          </p:nvPr>
        </p:nvSpPr>
        <p:spPr/>
        <p:txBody>
          <a:bodyPr/>
          <a:lstStyle/>
          <a:p>
            <a:pPr>
              <a:defRPr/>
            </a:pPr>
            <a:fld id="{4DBE1E7E-C369-43C1-BBC7-B176F99ECB25}"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Speaking about model assessment of pollution by </a:t>
            </a:r>
            <a:r>
              <a:rPr lang="en-US" dirty="0" err="1" smtClean="0"/>
              <a:t>BaP</a:t>
            </a:r>
            <a:r>
              <a:rPr lang="en-US" dirty="0" smtClean="0"/>
              <a:t>, and its accuracy,</a:t>
            </a:r>
            <a:r>
              <a:rPr lang="en-US" baseline="0" dirty="0" smtClean="0"/>
              <a:t> in general, there is satisfactory agreement with measurements. At the same time there are several problems and we would like to bring your attention to this. We have significant differences between model estimates and measurements in case of 4 countries. Namely, </a:t>
            </a:r>
            <a:r>
              <a:rPr lang="en-US" baseline="0" dirty="0" err="1" smtClean="0"/>
              <a:t>overprediction</a:t>
            </a:r>
            <a:r>
              <a:rPr lang="en-US" baseline="0" dirty="0" smtClean="0"/>
              <a:t> of observed concentrations for Spain and Germany. </a:t>
            </a:r>
          </a:p>
          <a:p>
            <a:r>
              <a:rPr lang="en-US" baseline="0" dirty="0" smtClean="0"/>
              <a:t>The most likely reasons of this is uncertainty of reported emissions.</a:t>
            </a:r>
          </a:p>
          <a:p>
            <a:r>
              <a:rPr lang="en-US" baseline="0" dirty="0" smtClean="0"/>
              <a:t>In case of Spain, there is non-typical pattern of sector distribution. High emissions are reported for agricultural sources, and relatively low for Residential combustion. At the same time, in the majority of countries there is opposite situation. Thus there is a question concerning importance of this particular sector and emissions assigned to it.</a:t>
            </a:r>
          </a:p>
          <a:p>
            <a:r>
              <a:rPr lang="en-US" baseline="0" dirty="0" smtClean="0"/>
              <a:t>In case of Germany, there are problems with estimation of </a:t>
            </a:r>
            <a:r>
              <a:rPr lang="en-US" baseline="0" dirty="0" err="1" smtClean="0"/>
              <a:t>speciated</a:t>
            </a:r>
            <a:r>
              <a:rPr lang="en-US" baseline="0" dirty="0" smtClean="0"/>
              <a:t> emissions of PAHs. Total emission of 4 </a:t>
            </a:r>
            <a:r>
              <a:rPr lang="en-US" baseline="0" dirty="0" err="1" smtClean="0"/>
              <a:t>pahs</a:t>
            </a:r>
            <a:r>
              <a:rPr lang="en-US" baseline="0" dirty="0" smtClean="0"/>
              <a:t> is higher than </a:t>
            </a:r>
            <a:r>
              <a:rPr lang="en-US" baseline="0" dirty="0" err="1" smtClean="0"/>
              <a:t>speciated</a:t>
            </a:r>
            <a:r>
              <a:rPr lang="en-US" baseline="0" dirty="0" smtClean="0"/>
              <a:t>. Experts involved in preparation of this inventory noted significant uncertainties in the emission factors and concluded that PAH emissions are </a:t>
            </a:r>
            <a:r>
              <a:rPr lang="en-US" baseline="0" dirty="0" err="1" smtClean="0"/>
              <a:t>overpredicted</a:t>
            </a:r>
            <a:r>
              <a:rPr lang="en-US" baseline="0" dirty="0" smtClean="0"/>
              <a:t>.</a:t>
            </a:r>
          </a:p>
          <a:p>
            <a:endParaRPr lang="ru-RU" dirty="0"/>
          </a:p>
        </p:txBody>
      </p:sp>
      <p:sp>
        <p:nvSpPr>
          <p:cNvPr id="4" name="Номер слайда 3"/>
          <p:cNvSpPr>
            <a:spLocks noGrp="1"/>
          </p:cNvSpPr>
          <p:nvPr>
            <p:ph type="sldNum" sz="quarter" idx="10"/>
          </p:nvPr>
        </p:nvSpPr>
        <p:spPr/>
        <p:txBody>
          <a:bodyPr/>
          <a:lstStyle/>
          <a:p>
            <a:pPr>
              <a:defRPr/>
            </a:pPr>
            <a:fld id="{4DBE1E7E-C369-43C1-BBC7-B176F99ECB25}" type="slidenum">
              <a:rPr lang="ru-RU" smtClean="0"/>
              <a:pPr>
                <a:defRPr/>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5AF1AD-FBAE-4662-BB24-65A33E05283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CEA10-4460-4E69-98B0-9DA8D9198CC8}" type="datetimeFigureOut">
              <a:rPr lang="ru-RU" smtClean="0"/>
              <a:t>13.09.2017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CEA10-4460-4E69-98B0-9DA8D9198CC8}" type="datetimeFigureOut">
              <a:rPr lang="ru-RU" smtClean="0"/>
              <a:t>13.09.2017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CEA10-4460-4E69-98B0-9DA8D9198CC8}" type="datetimeFigureOut">
              <a:rPr lang="ru-RU" smtClean="0"/>
              <a:t>13.09.2017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CEA10-4460-4E69-98B0-9DA8D9198CC8}" type="datetimeFigureOut">
              <a:rPr lang="ru-RU" smtClean="0"/>
              <a:t>13.09.2017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CEA10-4460-4E69-98B0-9DA8D9198CC8}" type="datetimeFigureOut">
              <a:rPr lang="ru-RU" smtClean="0"/>
              <a:t>13.09.2017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A5BCD47-5A61-4284-AB46-5843C6DB6C4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xfrm>
            <a:off x="6516216" y="6245225"/>
            <a:ext cx="2170584" cy="476250"/>
          </a:xfrm>
          <a:ln/>
        </p:spPr>
        <p:txBody>
          <a:bodyPr anchor="b" anchorCtr="0"/>
          <a:lstStyle>
            <a:lvl1pPr>
              <a:defRPr/>
            </a:lvl1pPr>
          </a:lstStyle>
          <a:p>
            <a:pPr>
              <a:defRPr/>
            </a:pPr>
            <a:fld id="{BB35A0EC-DCF3-41E3-A8E2-BD593C91FE26}"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CEA10-4460-4E69-98B0-9DA8D9198CC8}" type="datetimeFigureOut">
              <a:rPr lang="ru-RU" smtClean="0"/>
              <a:t>13.09.2017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CEA10-4460-4E69-98B0-9DA8D9198CC8}" type="datetimeFigureOut">
              <a:rPr lang="ru-RU" smtClean="0"/>
              <a:t>13.09.2017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CEA10-4460-4E69-98B0-9DA8D9198CC8}" type="datetimeFigureOut">
              <a:rPr lang="ru-RU" smtClean="0"/>
              <a:t>13.09.2017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CEA10-4460-4E69-98B0-9DA8D9198CC8}" type="datetimeFigureOut">
              <a:rPr lang="ru-RU" smtClean="0"/>
              <a:t>13.09.2017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CEA10-4460-4E69-98B0-9DA8D9198CC8}" type="datetimeFigureOut">
              <a:rPr lang="ru-RU" smtClean="0"/>
              <a:t>13.09.2017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CEA10-4460-4E69-98B0-9DA8D9198CC8}" type="datetimeFigureOut">
              <a:rPr lang="ru-RU" smtClean="0"/>
              <a:t>13.09.2017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C9F245-2F54-43E4-9420-33C69F44C83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83D1811-FCA6-47F2-B786-2EA7795974F6}" type="slidenum">
              <a:rPr lang="ru-RU"/>
              <a:pPr>
                <a:defRPr/>
              </a:pPr>
              <a:t>‹#›</a:t>
            </a:fld>
            <a:endParaRPr lang="ru-RU"/>
          </a:p>
        </p:txBody>
      </p:sp>
      <p:grpSp>
        <p:nvGrpSpPr>
          <p:cNvPr id="1031" name="Group 10"/>
          <p:cNvGrpSpPr>
            <a:grpSpLocks noChangeAspect="1"/>
          </p:cNvGrpSpPr>
          <p:nvPr userDrawn="1"/>
        </p:nvGrpSpPr>
        <p:grpSpPr bwMode="auto">
          <a:xfrm>
            <a:off x="44450" y="6286500"/>
            <a:ext cx="650875" cy="561975"/>
            <a:chOff x="92" y="3959"/>
            <a:chExt cx="384" cy="333"/>
          </a:xfrm>
        </p:grpSpPr>
        <p:sp>
          <p:nvSpPr>
            <p:cNvPr id="8" name="Oval 11"/>
            <p:cNvSpPr>
              <a:spLocks noChangeAspect="1" noChangeArrowheads="1"/>
            </p:cNvSpPr>
            <p:nvPr/>
          </p:nvSpPr>
          <p:spPr bwMode="auto">
            <a:xfrm>
              <a:off x="101" y="4014"/>
              <a:ext cx="369" cy="214"/>
            </a:xfrm>
            <a:prstGeom prst="ellipse">
              <a:avLst/>
            </a:prstGeom>
            <a:solidFill>
              <a:srgbClr val="FFFFFF"/>
            </a:solidFill>
            <a:ln w="9525">
              <a:noFill/>
              <a:round/>
              <a:headEnd/>
              <a:tailEnd/>
            </a:ln>
          </p:spPr>
          <p:txBody>
            <a:bodyPr wrap="none" anchor="ctr"/>
            <a:lstStyle/>
            <a:p>
              <a:pPr>
                <a:defRPr/>
              </a:pPr>
              <a:endParaRPr lang="ru-RU" sz="2000">
                <a:latin typeface="Tahoma" pitchFamily="34" charset="0"/>
                <a:cs typeface="+mn-cs"/>
              </a:endParaRPr>
            </a:p>
          </p:txBody>
        </p:sp>
        <p:pic>
          <p:nvPicPr>
            <p:cNvPr id="1033" name="Picture 12" descr="Logo1"/>
            <p:cNvPicPr>
              <a:picLocks noChangeAspect="1" noChangeArrowheads="1"/>
            </p:cNvPicPr>
            <p:nvPr/>
          </p:nvPicPr>
          <p:blipFill>
            <a:blip r:embed="rId5" cstate="print"/>
            <a:srcRect/>
            <a:stretch>
              <a:fillRect/>
            </a:stretch>
          </p:blipFill>
          <p:spPr bwMode="auto">
            <a:xfrm>
              <a:off x="92" y="3959"/>
              <a:ext cx="384" cy="33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CEA10-4460-4E69-98B0-9DA8D9198CC8}" type="datetimeFigureOut">
              <a:rPr lang="ru-RU" smtClean="0"/>
              <a:t>13.09.2017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9F245-2F54-43E4-9420-33C69F44C83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p:cNvSpPr>
            <a:spLocks noGrp="1" noChangeArrowheads="1"/>
          </p:cNvSpPr>
          <p:nvPr>
            <p:ph type="ctrTitle" idx="4294967295"/>
          </p:nvPr>
        </p:nvSpPr>
        <p:spPr>
          <a:xfrm>
            <a:off x="107950" y="1855788"/>
            <a:ext cx="8928100" cy="1677987"/>
          </a:xfrm>
        </p:spPr>
        <p:txBody>
          <a:bodyPr/>
          <a:lstStyle/>
          <a:p>
            <a:pPr eaLnBrk="1" hangingPunct="1">
              <a:lnSpc>
                <a:spcPct val="120000"/>
              </a:lnSpc>
            </a:pPr>
            <a:r>
              <a:rPr lang="en-US" sz="3200" smtClean="0"/>
              <a:t>Joint thematic session on B(a)P pollution:</a:t>
            </a:r>
            <a:br>
              <a:rPr lang="en-US" sz="3200" smtClean="0"/>
            </a:br>
            <a:r>
              <a:rPr lang="en-US" sz="3200" smtClean="0"/>
              <a:t>main activities and results</a:t>
            </a:r>
            <a:endParaRPr lang="ru-RU" sz="2800" smtClean="0"/>
          </a:p>
        </p:txBody>
      </p:sp>
      <p:sp>
        <p:nvSpPr>
          <p:cNvPr id="6146" name="Rectangle 5"/>
          <p:cNvSpPr>
            <a:spLocks noGrp="1" noChangeArrowheads="1"/>
          </p:cNvSpPr>
          <p:nvPr>
            <p:ph type="subTitle" idx="4294967295"/>
          </p:nvPr>
        </p:nvSpPr>
        <p:spPr>
          <a:xfrm>
            <a:off x="2555875" y="4294188"/>
            <a:ext cx="3905250" cy="576262"/>
          </a:xfrm>
        </p:spPr>
        <p:txBody>
          <a:bodyPr/>
          <a:lstStyle/>
          <a:p>
            <a:pPr marL="0" indent="0" algn="ctr" eaLnBrk="1" hangingPunct="1">
              <a:lnSpc>
                <a:spcPct val="90000"/>
              </a:lnSpc>
              <a:buFontTx/>
              <a:buNone/>
            </a:pPr>
            <a:r>
              <a:rPr lang="en-US" sz="2400" smtClean="0"/>
              <a:t>Alexey Gusev, MSC-E</a:t>
            </a:r>
            <a:endParaRPr lang="ru-RU" sz="2400" smtClean="0"/>
          </a:p>
        </p:txBody>
      </p:sp>
      <p:grpSp>
        <p:nvGrpSpPr>
          <p:cNvPr id="2" name="Group 10"/>
          <p:cNvGrpSpPr>
            <a:grpSpLocks noChangeAspect="1"/>
          </p:cNvGrpSpPr>
          <p:nvPr/>
        </p:nvGrpSpPr>
        <p:grpSpPr bwMode="auto">
          <a:xfrm>
            <a:off x="3995738" y="4870450"/>
            <a:ext cx="998537" cy="863600"/>
            <a:chOff x="92" y="3959"/>
            <a:chExt cx="384" cy="333"/>
          </a:xfrm>
        </p:grpSpPr>
        <p:sp>
          <p:nvSpPr>
            <p:cNvPr id="6148" name="Oval 11"/>
            <p:cNvSpPr>
              <a:spLocks noChangeAspect="1" noChangeArrowheads="1"/>
            </p:cNvSpPr>
            <p:nvPr/>
          </p:nvSpPr>
          <p:spPr bwMode="auto">
            <a:xfrm>
              <a:off x="101" y="4014"/>
              <a:ext cx="369" cy="209"/>
            </a:xfrm>
            <a:prstGeom prst="ellipse">
              <a:avLst/>
            </a:prstGeom>
            <a:solidFill>
              <a:srgbClr val="FFFFFF"/>
            </a:solidFill>
            <a:ln w="9525">
              <a:noFill/>
              <a:round/>
              <a:headEnd/>
              <a:tailEnd/>
            </a:ln>
          </p:spPr>
          <p:txBody>
            <a:bodyPr wrap="none" anchor="ctr"/>
            <a:lstStyle/>
            <a:p>
              <a:endParaRPr lang="ru-RU" sz="2000">
                <a:latin typeface="Tahoma" pitchFamily="34" charset="0"/>
              </a:endParaRPr>
            </a:p>
          </p:txBody>
        </p:sp>
        <p:pic>
          <p:nvPicPr>
            <p:cNvPr id="6149" name="Picture 12" descr="Logo1"/>
            <p:cNvPicPr>
              <a:picLocks noChangeAspect="1" noChangeArrowheads="1"/>
            </p:cNvPicPr>
            <p:nvPr/>
          </p:nvPicPr>
          <p:blipFill>
            <a:blip r:embed="rId3" cstate="print"/>
            <a:srcRect/>
            <a:stretch>
              <a:fillRect/>
            </a:stretch>
          </p:blipFill>
          <p:spPr bwMode="auto">
            <a:xfrm>
              <a:off x="92" y="3959"/>
              <a:ext cx="384" cy="333"/>
            </a:xfrm>
            <a:prstGeom prst="rect">
              <a:avLst/>
            </a:prstGeom>
            <a:noFill/>
            <a:ln w="9525">
              <a:noFill/>
              <a:miter lim="800000"/>
              <a:headEnd/>
              <a:tailEnd/>
            </a:ln>
          </p:spPr>
        </p:pic>
      </p:grpSp>
      <p:sp>
        <p:nvSpPr>
          <p:cNvPr id="7" name="TextBox 6"/>
          <p:cNvSpPr txBox="1"/>
          <p:nvPr/>
        </p:nvSpPr>
        <p:spPr>
          <a:xfrm>
            <a:off x="4932040" y="6444044"/>
            <a:ext cx="4164025" cy="369332"/>
          </a:xfrm>
          <a:prstGeom prst="rect">
            <a:avLst/>
          </a:prstGeom>
          <a:noFill/>
        </p:spPr>
        <p:txBody>
          <a:bodyPr wrap="none" rtlCol="0">
            <a:spAutoFit/>
          </a:bodyPr>
          <a:lstStyle/>
          <a:p>
            <a:r>
              <a:rPr lang="en-US" dirty="0" smtClean="0"/>
              <a:t>3</a:t>
            </a:r>
            <a:r>
              <a:rPr lang="en-US" baseline="30000" dirty="0" smtClean="0"/>
              <a:t>rd</a:t>
            </a:r>
            <a:r>
              <a:rPr lang="en-US" dirty="0" smtClean="0"/>
              <a:t> Joint session WGE/SB </a:t>
            </a:r>
            <a:r>
              <a:rPr lang="en-US" dirty="0" smtClean="0"/>
              <a:t>EMEP, 2017</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es_glemos_"/>
          <p:cNvPicPr>
            <a:picLocks noChangeAspect="1" noChangeArrowheads="1"/>
          </p:cNvPicPr>
          <p:nvPr/>
        </p:nvPicPr>
        <p:blipFill>
          <a:blip r:embed="rId2" cstate="print"/>
          <a:srcRect/>
          <a:stretch>
            <a:fillRect/>
          </a:stretch>
        </p:blipFill>
        <p:spPr bwMode="auto">
          <a:xfrm>
            <a:off x="467544" y="1592560"/>
            <a:ext cx="3816350" cy="3276600"/>
          </a:xfrm>
          <a:prstGeom prst="rect">
            <a:avLst/>
          </a:prstGeom>
          <a:noFill/>
          <a:ln w="9525">
            <a:noFill/>
            <a:miter lim="800000"/>
            <a:headEnd/>
            <a:tailEnd/>
          </a:ln>
        </p:spPr>
      </p:pic>
      <p:sp>
        <p:nvSpPr>
          <p:cNvPr id="18435" name="Прямоугольник 4"/>
          <p:cNvSpPr>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ctr"/>
            <a:r>
              <a:rPr lang="en-US" altLang="ru-RU" sz="3200" b="1">
                <a:solidFill>
                  <a:srgbClr val="376092"/>
                </a:solidFill>
                <a:latin typeface="Calibri" pitchFamily="34" charset="0"/>
              </a:rPr>
              <a:t>Case study of B(a)P pollution in Spain</a:t>
            </a:r>
            <a:endParaRPr lang="ru-RU" altLang="ru-RU" sz="3200" b="1">
              <a:solidFill>
                <a:srgbClr val="376092"/>
              </a:solidFill>
              <a:latin typeface="Calibri" pitchFamily="34" charset="0"/>
            </a:endParaRPr>
          </a:p>
        </p:txBody>
      </p:sp>
      <p:sp>
        <p:nvSpPr>
          <p:cNvPr id="18436" name="Text Box 45"/>
          <p:cNvSpPr txBox="1">
            <a:spLocks noChangeArrowheads="1"/>
          </p:cNvSpPr>
          <p:nvPr/>
        </p:nvSpPr>
        <p:spPr bwMode="auto">
          <a:xfrm>
            <a:off x="0" y="692150"/>
            <a:ext cx="8893175" cy="793750"/>
          </a:xfrm>
          <a:prstGeom prst="rect">
            <a:avLst/>
          </a:prstGeom>
          <a:noFill/>
          <a:ln w="9525">
            <a:noFill/>
            <a:miter lim="800000"/>
            <a:headEnd/>
            <a:tailEnd/>
          </a:ln>
        </p:spPr>
        <p:txBody>
          <a:bodyPr>
            <a:spAutoFit/>
          </a:bodyPr>
          <a:lstStyle/>
          <a:p>
            <a:pPr marL="358775" indent="-358775">
              <a:spcBef>
                <a:spcPct val="30000"/>
              </a:spcBef>
              <a:buClr>
                <a:schemeClr val="tx2"/>
              </a:buClr>
            </a:pPr>
            <a:r>
              <a:rPr lang="en-US" sz="2000" b="1" dirty="0">
                <a:solidFill>
                  <a:srgbClr val="00CC00"/>
                </a:solidFill>
                <a:latin typeface="Calibri" pitchFamily="34" charset="0"/>
              </a:rPr>
              <a:t>Preliminary results: </a:t>
            </a:r>
          </a:p>
          <a:p>
            <a:pPr marL="358775" indent="-358775">
              <a:spcBef>
                <a:spcPct val="30000"/>
              </a:spcBef>
              <a:buClr>
                <a:schemeClr val="tx2"/>
              </a:buClr>
            </a:pPr>
            <a:r>
              <a:rPr lang="en-US" sz="2000" dirty="0">
                <a:latin typeface="Calibri" pitchFamily="34" charset="0"/>
              </a:rPr>
              <a:t>	</a:t>
            </a:r>
            <a:r>
              <a:rPr lang="en-US" sz="2000" dirty="0" smtClean="0">
                <a:latin typeface="Calibri" pitchFamily="34" charset="0"/>
              </a:rPr>
              <a:t>Possible uncertainties in spatial allocation of emissions in the area of Barcelona</a:t>
            </a:r>
            <a:endParaRPr lang="en-US" sz="2000" dirty="0">
              <a:latin typeface="Calibri" pitchFamily="34" charset="0"/>
            </a:endParaRPr>
          </a:p>
        </p:txBody>
      </p:sp>
      <p:sp>
        <p:nvSpPr>
          <p:cNvPr id="18437" name="Text Box 7"/>
          <p:cNvSpPr txBox="1">
            <a:spLocks noChangeArrowheads="1"/>
          </p:cNvSpPr>
          <p:nvPr/>
        </p:nvSpPr>
        <p:spPr bwMode="auto">
          <a:xfrm>
            <a:off x="539478" y="4365104"/>
            <a:ext cx="2952700" cy="486287"/>
          </a:xfrm>
          <a:prstGeom prst="rect">
            <a:avLst/>
          </a:prstGeom>
          <a:noFill/>
          <a:ln w="9525">
            <a:noFill/>
            <a:miter lim="800000"/>
            <a:headEnd/>
            <a:tailEnd/>
          </a:ln>
        </p:spPr>
        <p:txBody>
          <a:bodyPr wrap="square">
            <a:spAutoFit/>
          </a:bodyPr>
          <a:lstStyle/>
          <a:p>
            <a:pPr algn="ctr">
              <a:lnSpc>
                <a:spcPct val="80000"/>
              </a:lnSpc>
              <a:spcBef>
                <a:spcPct val="50000"/>
              </a:spcBef>
            </a:pPr>
            <a:r>
              <a:rPr lang="en-US" sz="1600" dirty="0" err="1">
                <a:latin typeface="Calibri" pitchFamily="34" charset="0"/>
              </a:rPr>
              <a:t>Modelled</a:t>
            </a:r>
            <a:r>
              <a:rPr lang="en-US" sz="1600" dirty="0">
                <a:latin typeface="Calibri" pitchFamily="34" charset="0"/>
              </a:rPr>
              <a:t> and observed B(a)P air concentrations</a:t>
            </a:r>
            <a:endParaRPr lang="ru-RU" sz="1600" dirty="0">
              <a:latin typeface="Calibri" pitchFamily="34" charset="0"/>
            </a:endParaRPr>
          </a:p>
        </p:txBody>
      </p:sp>
      <p:sp>
        <p:nvSpPr>
          <p:cNvPr id="18438" name="Text Box 14"/>
          <p:cNvSpPr txBox="1">
            <a:spLocks noChangeArrowheads="1"/>
          </p:cNvSpPr>
          <p:nvPr/>
        </p:nvSpPr>
        <p:spPr bwMode="auto">
          <a:xfrm>
            <a:off x="1475582" y="1622128"/>
            <a:ext cx="2233613" cy="366712"/>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GLEMOS, 2014</a:t>
            </a:r>
            <a:endParaRPr lang="ru-RU">
              <a:latin typeface="Calibri" pitchFamily="34" charset="0"/>
            </a:endParaRPr>
          </a:p>
        </p:txBody>
      </p:sp>
      <p:sp>
        <p:nvSpPr>
          <p:cNvPr id="15" name="Прямоугольник 14"/>
          <p:cNvSpPr/>
          <p:nvPr/>
        </p:nvSpPr>
        <p:spPr>
          <a:xfrm>
            <a:off x="3059832" y="2204864"/>
            <a:ext cx="720080" cy="648072"/>
          </a:xfrm>
          <a:prstGeom prst="rect">
            <a:avLst/>
          </a:prstGeom>
          <a:noFill/>
          <a:ln>
            <a:solidFill>
              <a:srgbClr val="F60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4" name="Группа 23"/>
          <p:cNvGrpSpPr/>
          <p:nvPr/>
        </p:nvGrpSpPr>
        <p:grpSpPr>
          <a:xfrm>
            <a:off x="3779912" y="1758590"/>
            <a:ext cx="4896544" cy="2462498"/>
            <a:chOff x="3779912" y="1758590"/>
            <a:chExt cx="4896544" cy="2462498"/>
          </a:xfrm>
        </p:grpSpPr>
        <p:sp>
          <p:nvSpPr>
            <p:cNvPr id="14" name="Text Box 3"/>
            <p:cNvSpPr txBox="1">
              <a:spLocks noChangeArrowheads="1"/>
            </p:cNvSpPr>
            <p:nvPr/>
          </p:nvSpPr>
          <p:spPr bwMode="auto">
            <a:xfrm>
              <a:off x="5868144" y="3636313"/>
              <a:ext cx="2808312" cy="584775"/>
            </a:xfrm>
            <a:prstGeom prst="rect">
              <a:avLst/>
            </a:prstGeom>
            <a:noFill/>
            <a:ln w="9525">
              <a:noFill/>
              <a:miter lim="800000"/>
              <a:headEnd/>
              <a:tailEnd/>
            </a:ln>
          </p:spPr>
          <p:txBody>
            <a:bodyPr wrap="square">
              <a:spAutoFit/>
            </a:bodyPr>
            <a:lstStyle/>
            <a:p>
              <a:pPr algn="ctr">
                <a:spcBef>
                  <a:spcPct val="50000"/>
                </a:spcBef>
              </a:pPr>
              <a:r>
                <a:rPr lang="en-US" sz="1600" dirty="0">
                  <a:latin typeface="Calibri" pitchFamily="34" charset="0"/>
                </a:rPr>
                <a:t>Emission from Residential </a:t>
              </a:r>
              <a:r>
                <a:rPr lang="en-US" sz="1600" dirty="0" smtClean="0">
                  <a:latin typeface="Calibri" pitchFamily="34" charset="0"/>
                </a:rPr>
                <a:t>Combustion</a:t>
              </a:r>
              <a:endParaRPr lang="ru-RU" sz="1600" dirty="0">
                <a:latin typeface="Calibri" pitchFamily="34" charset="0"/>
              </a:endParaRPr>
            </a:p>
          </p:txBody>
        </p:sp>
        <p:pic>
          <p:nvPicPr>
            <p:cNvPr id="13" name="Picture 7" descr="emis_sect_c"/>
            <p:cNvPicPr>
              <a:picLocks noChangeAspect="1" noChangeArrowheads="1"/>
            </p:cNvPicPr>
            <p:nvPr/>
          </p:nvPicPr>
          <p:blipFill>
            <a:blip r:embed="rId3" cstate="print"/>
            <a:srcRect/>
            <a:stretch>
              <a:fillRect/>
            </a:stretch>
          </p:blipFill>
          <p:spPr bwMode="auto">
            <a:xfrm>
              <a:off x="6156176" y="1758590"/>
              <a:ext cx="2304256" cy="1814426"/>
            </a:xfrm>
            <a:prstGeom prst="rect">
              <a:avLst/>
            </a:prstGeom>
            <a:noFill/>
            <a:ln w="9525">
              <a:solidFill>
                <a:schemeClr val="tx1"/>
              </a:solidFill>
              <a:miter lim="800000"/>
              <a:headEnd/>
              <a:tailEnd/>
            </a:ln>
          </p:spPr>
        </p:pic>
        <p:cxnSp>
          <p:nvCxnSpPr>
            <p:cNvPr id="16" name="Прямая соединительная линия 15"/>
            <p:cNvCxnSpPr/>
            <p:nvPr/>
          </p:nvCxnSpPr>
          <p:spPr>
            <a:xfrm flipV="1">
              <a:off x="3779912" y="1772816"/>
              <a:ext cx="2376264" cy="432048"/>
            </a:xfrm>
            <a:prstGeom prst="line">
              <a:avLst/>
            </a:prstGeom>
            <a:ln w="25400">
              <a:solidFill>
                <a:srgbClr val="F604C8"/>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779912" y="2852936"/>
              <a:ext cx="2376264" cy="720080"/>
            </a:xfrm>
            <a:prstGeom prst="line">
              <a:avLst/>
            </a:prstGeom>
            <a:ln w="25400">
              <a:solidFill>
                <a:srgbClr val="F604C8"/>
              </a:solidFill>
            </a:ln>
          </p:spPr>
          <p:style>
            <a:lnRef idx="1">
              <a:schemeClr val="accent1"/>
            </a:lnRef>
            <a:fillRef idx="0">
              <a:schemeClr val="accent1"/>
            </a:fillRef>
            <a:effectRef idx="0">
              <a:schemeClr val="accent1"/>
            </a:effectRef>
            <a:fontRef idx="minor">
              <a:schemeClr val="tx1"/>
            </a:fontRef>
          </p:style>
        </p:cxnSp>
      </p:grpSp>
      <p:pic>
        <p:nvPicPr>
          <p:cNvPr id="19" name="Picture 13"/>
          <p:cNvPicPr>
            <a:picLocks noChangeAspect="1" noChangeArrowheads="1"/>
          </p:cNvPicPr>
          <p:nvPr/>
        </p:nvPicPr>
        <p:blipFill>
          <a:blip r:embed="rId4" cstate="print"/>
          <a:srcRect/>
          <a:stretch>
            <a:fillRect/>
          </a:stretch>
        </p:blipFill>
        <p:spPr bwMode="auto">
          <a:xfrm>
            <a:off x="5838088" y="4195414"/>
            <a:ext cx="2910376" cy="2473946"/>
          </a:xfrm>
          <a:prstGeom prst="rect">
            <a:avLst/>
          </a:prstGeom>
          <a:noFill/>
          <a:ln w="9525">
            <a:noFill/>
            <a:miter lim="800000"/>
            <a:headEnd/>
            <a:tailEnd/>
          </a:ln>
        </p:spPr>
      </p:pic>
      <p:sp>
        <p:nvSpPr>
          <p:cNvPr id="23" name="Text Box 71"/>
          <p:cNvSpPr txBox="1">
            <a:spLocks noChangeArrowheads="1"/>
          </p:cNvSpPr>
          <p:nvPr/>
        </p:nvSpPr>
        <p:spPr bwMode="auto">
          <a:xfrm>
            <a:off x="467544" y="4968894"/>
            <a:ext cx="5184502" cy="1700466"/>
          </a:xfrm>
          <a:prstGeom prst="rect">
            <a:avLst/>
          </a:prstGeom>
          <a:noFill/>
          <a:ln w="9525">
            <a:noFill/>
            <a:miter lim="800000"/>
            <a:headEnd/>
            <a:tailEnd/>
          </a:ln>
        </p:spPr>
        <p:txBody>
          <a:bodyPr wrap="square">
            <a:spAutoFit/>
          </a:bodyPr>
          <a:lstStyle/>
          <a:p>
            <a:pPr marL="357188" indent="-357188">
              <a:spcBef>
                <a:spcPct val="50000"/>
              </a:spcBef>
              <a:buFontTx/>
              <a:buChar char="•"/>
            </a:pPr>
            <a:r>
              <a:rPr lang="en-US" sz="1900" b="1" dirty="0">
                <a:solidFill>
                  <a:schemeClr val="accent2"/>
                </a:solidFill>
                <a:latin typeface="Calibri" pitchFamily="34" charset="0"/>
              </a:rPr>
              <a:t>Negative correlation between measurements and </a:t>
            </a:r>
            <a:r>
              <a:rPr lang="en-US" sz="1900" b="1" dirty="0" smtClean="0">
                <a:solidFill>
                  <a:schemeClr val="accent2"/>
                </a:solidFill>
                <a:latin typeface="Calibri" pitchFamily="34" charset="0"/>
              </a:rPr>
              <a:t>emissions</a:t>
            </a:r>
            <a:endParaRPr lang="en-US" sz="1900" b="1" dirty="0">
              <a:solidFill>
                <a:schemeClr val="accent2"/>
              </a:solidFill>
              <a:latin typeface="Calibri" pitchFamily="34" charset="0"/>
            </a:endParaRPr>
          </a:p>
          <a:p>
            <a:pPr marL="357188" indent="-357188">
              <a:spcBef>
                <a:spcPct val="50000"/>
              </a:spcBef>
              <a:buFontTx/>
              <a:buChar char="•"/>
            </a:pPr>
            <a:r>
              <a:rPr lang="en-US" sz="1900" b="1" dirty="0">
                <a:solidFill>
                  <a:schemeClr val="accent2"/>
                </a:solidFill>
                <a:latin typeface="Calibri" pitchFamily="34" charset="0"/>
              </a:rPr>
              <a:t>Larger emissions </a:t>
            </a:r>
            <a:r>
              <a:rPr lang="en-US" sz="1900" b="1" dirty="0" smtClean="0">
                <a:solidFill>
                  <a:schemeClr val="accent2"/>
                </a:solidFill>
                <a:latin typeface="Calibri" pitchFamily="34" charset="0"/>
              </a:rPr>
              <a:t>in </a:t>
            </a:r>
            <a:r>
              <a:rPr lang="en-US" sz="1900" b="1" dirty="0">
                <a:solidFill>
                  <a:schemeClr val="accent2"/>
                </a:solidFill>
                <a:latin typeface="Calibri" pitchFamily="34" charset="0"/>
              </a:rPr>
              <a:t>rural areas rather than in Barcelona urban area (</a:t>
            </a:r>
            <a:r>
              <a:rPr lang="en-US" sz="1900" b="1" dirty="0" err="1">
                <a:solidFill>
                  <a:schemeClr val="accent2"/>
                </a:solidFill>
                <a:latin typeface="Calibri" pitchFamily="34" charset="0"/>
              </a:rPr>
              <a:t>Viana</a:t>
            </a:r>
            <a:r>
              <a:rPr lang="en-US" sz="1900" b="1" dirty="0">
                <a:solidFill>
                  <a:schemeClr val="accent2"/>
                </a:solidFill>
                <a:latin typeface="Calibri" pitchFamily="34" charset="0"/>
              </a:rPr>
              <a:t> et al., 2016; EEA Report) </a:t>
            </a:r>
            <a:endParaRPr lang="ru-RU" sz="1900" b="1" dirty="0">
              <a:solidFill>
                <a:schemeClr val="accent2"/>
              </a:solidFill>
              <a:latin typeface="Calibri" pitchFamily="34" charset="0"/>
            </a:endParaRPr>
          </a:p>
        </p:txBody>
      </p:sp>
      <p:sp>
        <p:nvSpPr>
          <p:cNvPr id="20" name="TextBox 19"/>
          <p:cNvSpPr txBox="1"/>
          <p:nvPr/>
        </p:nvSpPr>
        <p:spPr>
          <a:xfrm>
            <a:off x="5845431" y="6546830"/>
            <a:ext cx="3263073" cy="338554"/>
          </a:xfrm>
          <a:prstGeom prst="rect">
            <a:avLst/>
          </a:prstGeom>
          <a:noFill/>
        </p:spPr>
        <p:txBody>
          <a:bodyPr wrap="none" rtlCol="0">
            <a:spAutoFit/>
          </a:bodyPr>
          <a:lstStyle/>
          <a:p>
            <a:r>
              <a:rPr lang="en-US" sz="1600" dirty="0" smtClean="0">
                <a:latin typeface="Calibri" pitchFamily="34" charset="0"/>
              </a:rPr>
              <a:t>3</a:t>
            </a:r>
            <a:r>
              <a:rPr lang="en-US" sz="1600" baseline="30000" dirty="0" smtClean="0">
                <a:latin typeface="Calibri" pitchFamily="34" charset="0"/>
              </a:rPr>
              <a:t>rd</a:t>
            </a:r>
            <a:r>
              <a:rPr lang="en-US" sz="1600" dirty="0" smtClean="0">
                <a:latin typeface="Calibri" pitchFamily="34" charset="0"/>
              </a:rPr>
              <a:t> Joint session WGE/SB </a:t>
            </a:r>
            <a:r>
              <a:rPr lang="en-US" sz="1600" dirty="0" smtClean="0">
                <a:latin typeface="Calibri" pitchFamily="34" charset="0"/>
              </a:rPr>
              <a:t>EMEP, 2017</a:t>
            </a:r>
            <a:endParaRPr lang="ru-RU"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4"/>
          <p:cNvSpPr>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ctr"/>
            <a:r>
              <a:rPr lang="en-US" altLang="ru-RU" sz="3200" b="1">
                <a:solidFill>
                  <a:srgbClr val="376092"/>
                </a:solidFill>
                <a:latin typeface="Calibri" pitchFamily="34" charset="0"/>
              </a:rPr>
              <a:t>Case study of B(a)P pollution in Spain</a:t>
            </a:r>
            <a:endParaRPr lang="ru-RU" altLang="ru-RU" sz="3200" b="1">
              <a:solidFill>
                <a:srgbClr val="376092"/>
              </a:solidFill>
              <a:latin typeface="Calibri" pitchFamily="34" charset="0"/>
            </a:endParaRPr>
          </a:p>
        </p:txBody>
      </p:sp>
      <p:pic>
        <p:nvPicPr>
          <p:cNvPr id="19458" name="Picture 69" descr="conc_v13_wi_obs"/>
          <p:cNvPicPr>
            <a:picLocks noChangeAspect="1" noChangeArrowheads="1"/>
          </p:cNvPicPr>
          <p:nvPr/>
        </p:nvPicPr>
        <p:blipFill>
          <a:blip r:embed="rId2" cstate="print"/>
          <a:srcRect/>
          <a:stretch>
            <a:fillRect/>
          </a:stretch>
        </p:blipFill>
        <p:spPr bwMode="auto">
          <a:xfrm>
            <a:off x="4427538" y="1860550"/>
            <a:ext cx="3168650" cy="2720975"/>
          </a:xfrm>
          <a:prstGeom prst="rect">
            <a:avLst/>
          </a:prstGeom>
          <a:noFill/>
          <a:ln w="9525">
            <a:noFill/>
            <a:miter lim="800000"/>
            <a:headEnd/>
            <a:tailEnd/>
          </a:ln>
        </p:spPr>
      </p:pic>
      <p:sp>
        <p:nvSpPr>
          <p:cNvPr id="19459" name="Text Box 70"/>
          <p:cNvSpPr txBox="1">
            <a:spLocks noChangeArrowheads="1"/>
          </p:cNvSpPr>
          <p:nvPr/>
        </p:nvSpPr>
        <p:spPr bwMode="auto">
          <a:xfrm>
            <a:off x="4572000" y="1484313"/>
            <a:ext cx="2951163" cy="581025"/>
          </a:xfrm>
          <a:prstGeom prst="rect">
            <a:avLst/>
          </a:prstGeom>
          <a:noFill/>
          <a:ln w="9525">
            <a:noFill/>
            <a:miter lim="800000"/>
            <a:headEnd/>
            <a:tailEnd/>
          </a:ln>
        </p:spPr>
        <p:txBody>
          <a:bodyPr>
            <a:spAutoFit/>
          </a:bodyPr>
          <a:lstStyle/>
          <a:p>
            <a:pPr algn="ctr">
              <a:spcBef>
                <a:spcPct val="50000"/>
              </a:spcBef>
            </a:pPr>
            <a:r>
              <a:rPr lang="en-US" sz="1600" i="1">
                <a:solidFill>
                  <a:srgbClr val="0033CC"/>
                </a:solidFill>
              </a:rPr>
              <a:t>Experimental scenario with low agricult. emissions</a:t>
            </a:r>
            <a:endParaRPr lang="ru-RU" sz="1600" i="1">
              <a:solidFill>
                <a:srgbClr val="0033CC"/>
              </a:solidFill>
            </a:endParaRPr>
          </a:p>
        </p:txBody>
      </p:sp>
      <p:pic>
        <p:nvPicPr>
          <p:cNvPr id="19460" name="Picture 65" descr="conc_v6_wi_obs"/>
          <p:cNvPicPr>
            <a:picLocks noChangeAspect="1" noChangeArrowheads="1"/>
          </p:cNvPicPr>
          <p:nvPr/>
        </p:nvPicPr>
        <p:blipFill>
          <a:blip r:embed="rId3" cstate="print"/>
          <a:srcRect/>
          <a:stretch>
            <a:fillRect/>
          </a:stretch>
        </p:blipFill>
        <p:spPr bwMode="auto">
          <a:xfrm>
            <a:off x="0" y="1835150"/>
            <a:ext cx="3113088" cy="2673350"/>
          </a:xfrm>
          <a:prstGeom prst="rect">
            <a:avLst/>
          </a:prstGeom>
          <a:noFill/>
          <a:ln w="9525">
            <a:noFill/>
            <a:miter lim="800000"/>
            <a:headEnd/>
            <a:tailEnd/>
          </a:ln>
        </p:spPr>
      </p:pic>
      <p:sp>
        <p:nvSpPr>
          <p:cNvPr id="19461" name="Text Box 60"/>
          <p:cNvSpPr txBox="1">
            <a:spLocks noChangeArrowheads="1"/>
          </p:cNvSpPr>
          <p:nvPr/>
        </p:nvSpPr>
        <p:spPr bwMode="auto">
          <a:xfrm>
            <a:off x="468313" y="1484313"/>
            <a:ext cx="2036762" cy="581025"/>
          </a:xfrm>
          <a:prstGeom prst="rect">
            <a:avLst/>
          </a:prstGeom>
          <a:noFill/>
          <a:ln w="9525">
            <a:noFill/>
            <a:miter lim="800000"/>
            <a:headEnd/>
            <a:tailEnd/>
          </a:ln>
        </p:spPr>
        <p:txBody>
          <a:bodyPr>
            <a:spAutoFit/>
          </a:bodyPr>
          <a:lstStyle/>
          <a:p>
            <a:pPr algn="ctr">
              <a:spcBef>
                <a:spcPct val="50000"/>
              </a:spcBef>
            </a:pPr>
            <a:r>
              <a:rPr lang="en-US" sz="1600" i="1">
                <a:solidFill>
                  <a:srgbClr val="0033CC"/>
                </a:solidFill>
              </a:rPr>
              <a:t>National PAH emissions</a:t>
            </a:r>
            <a:endParaRPr lang="ru-RU" sz="1600" i="1">
              <a:solidFill>
                <a:srgbClr val="0033CC"/>
              </a:solidFill>
            </a:endParaRPr>
          </a:p>
        </p:txBody>
      </p:sp>
      <p:sp>
        <p:nvSpPr>
          <p:cNvPr id="19462" name="Text Box 45"/>
          <p:cNvSpPr txBox="1">
            <a:spLocks noChangeArrowheads="1"/>
          </p:cNvSpPr>
          <p:nvPr/>
        </p:nvSpPr>
        <p:spPr bwMode="auto">
          <a:xfrm>
            <a:off x="0" y="620713"/>
            <a:ext cx="8893175" cy="793750"/>
          </a:xfrm>
          <a:prstGeom prst="rect">
            <a:avLst/>
          </a:prstGeom>
          <a:noFill/>
          <a:ln w="9525">
            <a:noFill/>
            <a:miter lim="800000"/>
            <a:headEnd/>
            <a:tailEnd/>
          </a:ln>
        </p:spPr>
        <p:txBody>
          <a:bodyPr>
            <a:spAutoFit/>
          </a:bodyPr>
          <a:lstStyle/>
          <a:p>
            <a:pPr marL="358775" indent="-358775">
              <a:spcBef>
                <a:spcPct val="30000"/>
              </a:spcBef>
              <a:buClr>
                <a:schemeClr val="tx2"/>
              </a:buClr>
            </a:pPr>
            <a:r>
              <a:rPr lang="en-US" sz="2000" b="1">
                <a:solidFill>
                  <a:srgbClr val="00CC00"/>
                </a:solidFill>
                <a:latin typeface="Calibri" pitchFamily="34" charset="0"/>
              </a:rPr>
              <a:t>Preliminary results: </a:t>
            </a:r>
          </a:p>
          <a:p>
            <a:pPr marL="358775" indent="-358775">
              <a:spcBef>
                <a:spcPct val="30000"/>
              </a:spcBef>
              <a:buClr>
                <a:schemeClr val="tx2"/>
              </a:buClr>
            </a:pPr>
            <a:r>
              <a:rPr lang="en-US" sz="2000">
                <a:latin typeface="Calibri" pitchFamily="34" charset="0"/>
              </a:rPr>
              <a:t>	Model simulations based on national PAH emissions and experimental scenario</a:t>
            </a:r>
          </a:p>
        </p:txBody>
      </p:sp>
      <p:sp>
        <p:nvSpPr>
          <p:cNvPr id="18439" name="Text Box 71"/>
          <p:cNvSpPr txBox="1">
            <a:spLocks noChangeArrowheads="1"/>
          </p:cNvSpPr>
          <p:nvPr/>
        </p:nvSpPr>
        <p:spPr bwMode="auto">
          <a:xfrm>
            <a:off x="1004888" y="5373688"/>
            <a:ext cx="7454900" cy="701675"/>
          </a:xfrm>
          <a:prstGeom prst="rect">
            <a:avLst/>
          </a:prstGeom>
          <a:solidFill>
            <a:srgbClr val="DDDDDD"/>
          </a:solidFill>
          <a:ln w="9525">
            <a:noFill/>
            <a:miter lim="800000"/>
            <a:headEnd/>
            <a:tailEnd/>
          </a:ln>
        </p:spPr>
        <p:txBody>
          <a:bodyPr>
            <a:spAutoFit/>
          </a:bodyPr>
          <a:lstStyle/>
          <a:p>
            <a:pPr>
              <a:spcBef>
                <a:spcPct val="50000"/>
              </a:spcBef>
            </a:pPr>
            <a:r>
              <a:rPr lang="en-US" sz="2000">
                <a:latin typeface="Calibri" pitchFamily="34" charset="0"/>
              </a:rPr>
              <a:t>Assumption of lower emissions from agriculture leads to </a:t>
            </a:r>
            <a:r>
              <a:rPr lang="en-US" sz="2000" i="1">
                <a:solidFill>
                  <a:srgbClr val="0033CC"/>
                </a:solidFill>
                <a:latin typeface="Calibri" pitchFamily="34" charset="0"/>
              </a:rPr>
              <a:t>lower bias </a:t>
            </a:r>
            <a:r>
              <a:rPr lang="en-US" sz="2000">
                <a:latin typeface="Calibri" pitchFamily="34" charset="0"/>
              </a:rPr>
              <a:t>and </a:t>
            </a:r>
            <a:r>
              <a:rPr lang="en-US" sz="2000" i="1">
                <a:solidFill>
                  <a:srgbClr val="0033CC"/>
                </a:solidFill>
                <a:latin typeface="Calibri" pitchFamily="34" charset="0"/>
              </a:rPr>
              <a:t>higher correlation </a:t>
            </a:r>
            <a:r>
              <a:rPr lang="en-US" sz="2000">
                <a:latin typeface="Calibri" pitchFamily="34" charset="0"/>
              </a:rPr>
              <a:t>of model results</a:t>
            </a:r>
            <a:r>
              <a:rPr lang="en-US" sz="2000" i="1">
                <a:solidFill>
                  <a:srgbClr val="0033CC"/>
                </a:solidFill>
                <a:latin typeface="Calibri" pitchFamily="34" charset="0"/>
              </a:rPr>
              <a:t> </a:t>
            </a:r>
            <a:r>
              <a:rPr lang="en-US" sz="2000">
                <a:latin typeface="Calibri" pitchFamily="34" charset="0"/>
              </a:rPr>
              <a:t>and measurements </a:t>
            </a:r>
            <a:endParaRPr lang="ru-RU" sz="2000" baseline="30000">
              <a:latin typeface="Calibri" pitchFamily="34" charset="0"/>
            </a:endParaRPr>
          </a:p>
        </p:txBody>
      </p:sp>
      <p:sp>
        <p:nvSpPr>
          <p:cNvPr id="19464" name="Text Box 60"/>
          <p:cNvSpPr txBox="1">
            <a:spLocks noChangeArrowheads="1"/>
          </p:cNvSpPr>
          <p:nvPr/>
        </p:nvSpPr>
        <p:spPr bwMode="auto">
          <a:xfrm>
            <a:off x="611188" y="4581525"/>
            <a:ext cx="6983412" cy="336550"/>
          </a:xfrm>
          <a:prstGeom prst="rect">
            <a:avLst/>
          </a:prstGeom>
          <a:noFill/>
          <a:ln w="9525">
            <a:noFill/>
            <a:miter lim="800000"/>
            <a:headEnd/>
            <a:tailEnd/>
          </a:ln>
        </p:spPr>
        <p:txBody>
          <a:bodyPr>
            <a:spAutoFit/>
          </a:bodyPr>
          <a:lstStyle/>
          <a:p>
            <a:pPr algn="ctr">
              <a:spcBef>
                <a:spcPct val="50000"/>
              </a:spcBef>
            </a:pPr>
            <a:r>
              <a:rPr lang="en-US" sz="1600"/>
              <a:t>Modelled vs measured annual mean B(a)P air concentrations (2014)</a:t>
            </a:r>
            <a:endParaRPr lang="ru-RU" sz="1600"/>
          </a:p>
        </p:txBody>
      </p:sp>
      <p:grpSp>
        <p:nvGrpSpPr>
          <p:cNvPr id="19469" name="Group 13"/>
          <p:cNvGrpSpPr>
            <a:grpSpLocks/>
          </p:cNvGrpSpPr>
          <p:nvPr/>
        </p:nvGrpSpPr>
        <p:grpSpPr bwMode="auto">
          <a:xfrm>
            <a:off x="2916238" y="2349500"/>
            <a:ext cx="5688012" cy="703263"/>
            <a:chOff x="1837" y="1480"/>
            <a:chExt cx="3583" cy="443"/>
          </a:xfrm>
        </p:grpSpPr>
        <p:sp>
          <p:nvSpPr>
            <p:cNvPr id="19465" name="Text Box 70"/>
            <p:cNvSpPr txBox="1">
              <a:spLocks noChangeArrowheads="1"/>
            </p:cNvSpPr>
            <p:nvPr/>
          </p:nvSpPr>
          <p:spPr bwMode="auto">
            <a:xfrm>
              <a:off x="1837" y="1480"/>
              <a:ext cx="771" cy="443"/>
            </a:xfrm>
            <a:prstGeom prst="rect">
              <a:avLst/>
            </a:prstGeom>
            <a:noFill/>
            <a:ln w="9525">
              <a:noFill/>
              <a:miter lim="800000"/>
              <a:headEnd/>
              <a:tailEnd/>
            </a:ln>
          </p:spPr>
          <p:txBody>
            <a:bodyPr>
              <a:spAutoFit/>
            </a:bodyPr>
            <a:lstStyle/>
            <a:p>
              <a:pPr>
                <a:spcBef>
                  <a:spcPct val="50000"/>
                </a:spcBef>
              </a:pPr>
              <a:r>
                <a:rPr lang="en-US" sz="1600" i="1">
                  <a:solidFill>
                    <a:srgbClr val="0033CC"/>
                  </a:solidFill>
                </a:rPr>
                <a:t>Bias 80%</a:t>
              </a:r>
            </a:p>
            <a:p>
              <a:pPr>
                <a:spcBef>
                  <a:spcPct val="50000"/>
                </a:spcBef>
              </a:pPr>
              <a:r>
                <a:rPr lang="en-US" sz="1600" i="1">
                  <a:solidFill>
                    <a:srgbClr val="0033CC"/>
                  </a:solidFill>
                </a:rPr>
                <a:t>Corr 0.44</a:t>
              </a:r>
              <a:endParaRPr lang="ru-RU" sz="1600" i="1">
                <a:solidFill>
                  <a:srgbClr val="0033CC"/>
                </a:solidFill>
              </a:endParaRPr>
            </a:p>
          </p:txBody>
        </p:sp>
        <p:sp>
          <p:nvSpPr>
            <p:cNvPr id="19466" name="Text Box 70"/>
            <p:cNvSpPr txBox="1">
              <a:spLocks noChangeArrowheads="1"/>
            </p:cNvSpPr>
            <p:nvPr/>
          </p:nvSpPr>
          <p:spPr bwMode="auto">
            <a:xfrm>
              <a:off x="4649" y="1480"/>
              <a:ext cx="771" cy="443"/>
            </a:xfrm>
            <a:prstGeom prst="rect">
              <a:avLst/>
            </a:prstGeom>
            <a:noFill/>
            <a:ln w="9525">
              <a:noFill/>
              <a:miter lim="800000"/>
              <a:headEnd/>
              <a:tailEnd/>
            </a:ln>
          </p:spPr>
          <p:txBody>
            <a:bodyPr>
              <a:spAutoFit/>
            </a:bodyPr>
            <a:lstStyle/>
            <a:p>
              <a:pPr>
                <a:spcBef>
                  <a:spcPct val="50000"/>
                </a:spcBef>
              </a:pPr>
              <a:r>
                <a:rPr lang="en-US" sz="1600" i="1">
                  <a:solidFill>
                    <a:srgbClr val="0033CC"/>
                  </a:solidFill>
                </a:rPr>
                <a:t>Bias 10%</a:t>
              </a:r>
            </a:p>
            <a:p>
              <a:pPr>
                <a:spcBef>
                  <a:spcPct val="50000"/>
                </a:spcBef>
              </a:pPr>
              <a:r>
                <a:rPr lang="en-US" sz="1600" i="1">
                  <a:solidFill>
                    <a:srgbClr val="0033CC"/>
                  </a:solidFill>
                </a:rPr>
                <a:t>Corr 0.60</a:t>
              </a:r>
              <a:endParaRPr lang="ru-RU" sz="1600" i="1">
                <a:solidFill>
                  <a:srgbClr val="0033CC"/>
                </a:solidFill>
              </a:endParaRPr>
            </a:p>
          </p:txBody>
        </p:sp>
      </p:grpSp>
      <p:sp>
        <p:nvSpPr>
          <p:cNvPr id="14" name="TextBox 13"/>
          <p:cNvSpPr txBox="1"/>
          <p:nvPr/>
        </p:nvSpPr>
        <p:spPr>
          <a:xfrm>
            <a:off x="5845431" y="6546830"/>
            <a:ext cx="3263073" cy="338554"/>
          </a:xfrm>
          <a:prstGeom prst="rect">
            <a:avLst/>
          </a:prstGeom>
          <a:noFill/>
        </p:spPr>
        <p:txBody>
          <a:bodyPr wrap="none" rtlCol="0">
            <a:spAutoFit/>
          </a:bodyPr>
          <a:lstStyle/>
          <a:p>
            <a:r>
              <a:rPr lang="en-US" sz="1600" dirty="0" smtClean="0">
                <a:latin typeface="Calibri" pitchFamily="34" charset="0"/>
              </a:rPr>
              <a:t>3</a:t>
            </a:r>
            <a:r>
              <a:rPr lang="en-US" sz="1600" baseline="30000" dirty="0" smtClean="0">
                <a:latin typeface="Calibri" pitchFamily="34" charset="0"/>
              </a:rPr>
              <a:t>rd</a:t>
            </a:r>
            <a:r>
              <a:rPr lang="en-US" sz="1600" dirty="0" smtClean="0">
                <a:latin typeface="Calibri" pitchFamily="34" charset="0"/>
              </a:rPr>
              <a:t> Joint session WGE/SB </a:t>
            </a:r>
            <a:r>
              <a:rPr lang="en-US" sz="1600" dirty="0" smtClean="0">
                <a:latin typeface="Calibri" pitchFamily="34" charset="0"/>
              </a:rPr>
              <a:t>EMEP, 2017</a:t>
            </a:r>
            <a:endParaRPr lang="ru-RU"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4"/>
          <p:cNvSpPr>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ctr"/>
            <a:r>
              <a:rPr lang="en-US" altLang="ru-RU" sz="3200" b="1">
                <a:solidFill>
                  <a:srgbClr val="376092"/>
                </a:solidFill>
                <a:latin typeface="Calibri" pitchFamily="34" charset="0"/>
              </a:rPr>
              <a:t>Country-scale POP pollution assessment</a:t>
            </a:r>
            <a:endParaRPr lang="ru-RU" altLang="ru-RU" sz="3200" b="1">
              <a:solidFill>
                <a:srgbClr val="376092"/>
              </a:solidFill>
              <a:latin typeface="Calibri" pitchFamily="34" charset="0"/>
            </a:endParaRPr>
          </a:p>
        </p:txBody>
      </p:sp>
      <p:sp>
        <p:nvSpPr>
          <p:cNvPr id="21506" name="Text Box 45"/>
          <p:cNvSpPr txBox="1">
            <a:spLocks noChangeArrowheads="1"/>
          </p:cNvSpPr>
          <p:nvPr/>
        </p:nvSpPr>
        <p:spPr bwMode="auto">
          <a:xfrm>
            <a:off x="179388" y="765175"/>
            <a:ext cx="5184775" cy="1366528"/>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dirty="0">
                <a:latin typeface="Calibri" pitchFamily="34" charset="0"/>
              </a:rPr>
              <a:t>Case study on B(a)P for </a:t>
            </a:r>
            <a:r>
              <a:rPr lang="en-US" b="1" dirty="0">
                <a:solidFill>
                  <a:srgbClr val="00CC00"/>
                </a:solidFill>
                <a:latin typeface="Calibri" pitchFamily="34" charset="0"/>
              </a:rPr>
              <a:t>Spain</a:t>
            </a:r>
            <a:r>
              <a:rPr lang="en-US" b="1" dirty="0">
                <a:latin typeface="Calibri" pitchFamily="34" charset="0"/>
              </a:rPr>
              <a:t> (continuation): </a:t>
            </a:r>
          </a:p>
          <a:p>
            <a:pPr marL="358775" indent="-358775">
              <a:spcBef>
                <a:spcPct val="30000"/>
              </a:spcBef>
              <a:buClr>
                <a:schemeClr val="tx2"/>
              </a:buClr>
              <a:buFontTx/>
              <a:buChar char="•"/>
            </a:pPr>
            <a:r>
              <a:rPr lang="en-US" dirty="0" smtClean="0">
                <a:latin typeface="Calibri" pitchFamily="34" charset="0"/>
              </a:rPr>
              <a:t>Refinement of </a:t>
            </a:r>
            <a:r>
              <a:rPr lang="en-US" dirty="0" err="1" smtClean="0">
                <a:latin typeface="Calibri" pitchFamily="34" charset="0"/>
              </a:rPr>
              <a:t>modelling</a:t>
            </a:r>
            <a:r>
              <a:rPr lang="en-US" dirty="0" smtClean="0">
                <a:latin typeface="Calibri" pitchFamily="34" charset="0"/>
              </a:rPr>
              <a:t> results</a:t>
            </a:r>
          </a:p>
          <a:p>
            <a:pPr marL="358775" indent="-358775">
              <a:spcBef>
                <a:spcPct val="30000"/>
              </a:spcBef>
              <a:buClr>
                <a:schemeClr val="tx2"/>
              </a:buClr>
              <a:buFontTx/>
              <a:buChar char="•"/>
            </a:pPr>
            <a:r>
              <a:rPr lang="en-US" dirty="0" smtClean="0">
                <a:latin typeface="Calibri" pitchFamily="34" charset="0"/>
              </a:rPr>
              <a:t>Analysis </a:t>
            </a:r>
            <a:r>
              <a:rPr lang="en-US" dirty="0">
                <a:latin typeface="Calibri" pitchFamily="34" charset="0"/>
              </a:rPr>
              <a:t>of factors affecting B(a)P transport: interaction with aerosols, </a:t>
            </a:r>
            <a:r>
              <a:rPr lang="en-US" dirty="0" smtClean="0">
                <a:latin typeface="Calibri" pitchFamily="34" charset="0"/>
              </a:rPr>
              <a:t>reactants</a:t>
            </a:r>
            <a:endParaRPr lang="en-US" dirty="0">
              <a:latin typeface="Calibri" pitchFamily="34" charset="0"/>
            </a:endParaRPr>
          </a:p>
        </p:txBody>
      </p:sp>
      <p:sp>
        <p:nvSpPr>
          <p:cNvPr id="21508" name="Text Box 45"/>
          <p:cNvSpPr txBox="1">
            <a:spLocks noChangeArrowheads="1"/>
          </p:cNvSpPr>
          <p:nvPr/>
        </p:nvSpPr>
        <p:spPr bwMode="auto">
          <a:xfrm>
            <a:off x="179388" y="2187575"/>
            <a:ext cx="5184775" cy="2003625"/>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dirty="0">
                <a:latin typeface="Calibri" pitchFamily="34" charset="0"/>
              </a:rPr>
              <a:t>Case study on B(a)P for </a:t>
            </a:r>
            <a:r>
              <a:rPr lang="en-US" b="1" dirty="0">
                <a:solidFill>
                  <a:srgbClr val="00CC00"/>
                </a:solidFill>
                <a:latin typeface="Calibri" pitchFamily="34" charset="0"/>
              </a:rPr>
              <a:t>France</a:t>
            </a:r>
            <a:r>
              <a:rPr lang="en-US" b="1" dirty="0">
                <a:latin typeface="Calibri" pitchFamily="34" charset="0"/>
              </a:rPr>
              <a:t>: </a:t>
            </a:r>
          </a:p>
          <a:p>
            <a:pPr marL="358775" indent="-358775">
              <a:spcBef>
                <a:spcPct val="30000"/>
              </a:spcBef>
              <a:buClr>
                <a:schemeClr val="tx2"/>
              </a:buClr>
              <a:buFontTx/>
              <a:buChar char="•"/>
            </a:pPr>
            <a:r>
              <a:rPr lang="en-US" dirty="0" err="1">
                <a:latin typeface="Calibri" pitchFamily="34" charset="0"/>
              </a:rPr>
              <a:t>Modelling</a:t>
            </a:r>
            <a:r>
              <a:rPr lang="en-US" dirty="0">
                <a:latin typeface="Calibri" pitchFamily="34" charset="0"/>
              </a:rPr>
              <a:t> for Spain and France using GLEMOS, CHIMERE (Spain), CHIMERE (France) models </a:t>
            </a:r>
          </a:p>
          <a:p>
            <a:pPr marL="358775" indent="-358775">
              <a:spcBef>
                <a:spcPct val="30000"/>
              </a:spcBef>
              <a:buClr>
                <a:schemeClr val="tx2"/>
              </a:buClr>
              <a:buFontTx/>
              <a:buChar char="•"/>
            </a:pPr>
            <a:r>
              <a:rPr lang="en-US" dirty="0" smtClean="0">
                <a:latin typeface="Calibri" pitchFamily="34" charset="0"/>
              </a:rPr>
              <a:t>Draft work plan has been elaborated</a:t>
            </a:r>
          </a:p>
          <a:p>
            <a:pPr marL="358775" indent="-358775">
              <a:spcBef>
                <a:spcPct val="30000"/>
              </a:spcBef>
              <a:buClr>
                <a:schemeClr val="tx2"/>
              </a:buClr>
              <a:buFontTx/>
              <a:buChar char="•"/>
            </a:pPr>
            <a:r>
              <a:rPr lang="en-US" dirty="0" smtClean="0">
                <a:latin typeface="Calibri" pitchFamily="34" charset="0"/>
              </a:rPr>
              <a:t>Refinement </a:t>
            </a:r>
            <a:r>
              <a:rPr lang="en-US" dirty="0">
                <a:latin typeface="Calibri" pitchFamily="34" charset="0"/>
              </a:rPr>
              <a:t>of parameterizations for gas-particle partitioning, degradation, and </a:t>
            </a:r>
            <a:r>
              <a:rPr lang="en-US" dirty="0" smtClean="0">
                <a:latin typeface="Calibri" pitchFamily="34" charset="0"/>
              </a:rPr>
              <a:t>deposition</a:t>
            </a:r>
            <a:endParaRPr lang="en-US" dirty="0">
              <a:latin typeface="Calibri" pitchFamily="34" charset="0"/>
            </a:endParaRPr>
          </a:p>
        </p:txBody>
      </p:sp>
      <p:sp>
        <p:nvSpPr>
          <p:cNvPr id="21509" name="Text Box 45"/>
          <p:cNvSpPr txBox="1">
            <a:spLocks noChangeArrowheads="1"/>
          </p:cNvSpPr>
          <p:nvPr/>
        </p:nvSpPr>
        <p:spPr bwMode="auto">
          <a:xfrm>
            <a:off x="179388" y="4221163"/>
            <a:ext cx="5184775" cy="998537"/>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dirty="0">
                <a:latin typeface="Calibri" pitchFamily="34" charset="0"/>
              </a:rPr>
              <a:t>Case study on B(a)P for </a:t>
            </a:r>
            <a:r>
              <a:rPr lang="en-US" b="1" dirty="0">
                <a:solidFill>
                  <a:srgbClr val="00CC00"/>
                </a:solidFill>
                <a:latin typeface="Calibri" pitchFamily="34" charset="0"/>
              </a:rPr>
              <a:t>Poland</a:t>
            </a:r>
            <a:r>
              <a:rPr lang="en-US" b="1" dirty="0">
                <a:latin typeface="Calibri" pitchFamily="34" charset="0"/>
              </a:rPr>
              <a:t> and </a:t>
            </a:r>
            <a:r>
              <a:rPr lang="en-US" b="1" dirty="0">
                <a:solidFill>
                  <a:srgbClr val="00CC00"/>
                </a:solidFill>
                <a:latin typeface="Calibri" pitchFamily="34" charset="0"/>
              </a:rPr>
              <a:t>Germany</a:t>
            </a:r>
            <a:r>
              <a:rPr lang="en-US" b="1" dirty="0">
                <a:latin typeface="Calibri" pitchFamily="34" charset="0"/>
              </a:rPr>
              <a:t>:</a:t>
            </a:r>
            <a:r>
              <a:rPr lang="en-US" b="1" dirty="0">
                <a:solidFill>
                  <a:srgbClr val="00CC00"/>
                </a:solidFill>
                <a:latin typeface="Calibri" pitchFamily="34" charset="0"/>
              </a:rPr>
              <a:t> </a:t>
            </a:r>
          </a:p>
          <a:p>
            <a:pPr marL="358775" indent="-358775">
              <a:spcBef>
                <a:spcPct val="30000"/>
              </a:spcBef>
              <a:buClr>
                <a:schemeClr val="tx2"/>
              </a:buClr>
              <a:buFontTx/>
              <a:buChar char="•"/>
            </a:pPr>
            <a:r>
              <a:rPr lang="en-US" dirty="0">
                <a:latin typeface="Calibri" pitchFamily="34" charset="0"/>
              </a:rPr>
              <a:t>Proposal to perform country-specific assessment to refine estimates of B(a)P pollution</a:t>
            </a:r>
          </a:p>
        </p:txBody>
      </p:sp>
      <p:pic>
        <p:nvPicPr>
          <p:cNvPr id="21512" name="Picture 8" descr="es_fr_de_pl"/>
          <p:cNvPicPr>
            <a:picLocks noChangeAspect="1" noChangeArrowheads="1"/>
          </p:cNvPicPr>
          <p:nvPr/>
        </p:nvPicPr>
        <p:blipFill>
          <a:blip r:embed="rId2" cstate="print"/>
          <a:srcRect/>
          <a:stretch>
            <a:fillRect/>
          </a:stretch>
        </p:blipFill>
        <p:spPr bwMode="auto">
          <a:xfrm>
            <a:off x="5795963" y="981075"/>
            <a:ext cx="2879725" cy="2674938"/>
          </a:xfrm>
          <a:prstGeom prst="rect">
            <a:avLst/>
          </a:prstGeom>
          <a:noFill/>
          <a:ln w="9525">
            <a:solidFill>
              <a:schemeClr val="tx1"/>
            </a:solidFill>
            <a:miter lim="800000"/>
            <a:headEnd/>
            <a:tailEnd/>
          </a:ln>
        </p:spPr>
      </p:pic>
      <p:sp>
        <p:nvSpPr>
          <p:cNvPr id="8" name="TextBox 7"/>
          <p:cNvSpPr txBox="1"/>
          <p:nvPr/>
        </p:nvSpPr>
        <p:spPr>
          <a:xfrm>
            <a:off x="5845431" y="6546830"/>
            <a:ext cx="3263073" cy="338554"/>
          </a:xfrm>
          <a:prstGeom prst="rect">
            <a:avLst/>
          </a:prstGeom>
          <a:noFill/>
        </p:spPr>
        <p:txBody>
          <a:bodyPr wrap="none" rtlCol="0">
            <a:spAutoFit/>
          </a:bodyPr>
          <a:lstStyle/>
          <a:p>
            <a:r>
              <a:rPr lang="en-US" sz="1600" dirty="0" smtClean="0">
                <a:latin typeface="Calibri" pitchFamily="34" charset="0"/>
              </a:rPr>
              <a:t>3</a:t>
            </a:r>
            <a:r>
              <a:rPr lang="en-US" sz="1600" baseline="30000" dirty="0" smtClean="0">
                <a:latin typeface="Calibri" pitchFamily="34" charset="0"/>
              </a:rPr>
              <a:t>rd</a:t>
            </a:r>
            <a:r>
              <a:rPr lang="en-US" sz="1600" dirty="0" smtClean="0">
                <a:latin typeface="Calibri" pitchFamily="34" charset="0"/>
              </a:rPr>
              <a:t> Joint session WGE/SB </a:t>
            </a:r>
            <a:r>
              <a:rPr lang="en-US" sz="1600" dirty="0" smtClean="0">
                <a:latin typeface="Calibri" pitchFamily="34" charset="0"/>
              </a:rPr>
              <a:t>EMEP, 2017</a:t>
            </a:r>
            <a:endParaRPr lang="ru-RU" sz="16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6"/>
          <p:cNvSpPr txBox="1">
            <a:spLocks noChangeArrowheads="1"/>
          </p:cNvSpPr>
          <p:nvPr/>
        </p:nvSpPr>
        <p:spPr bwMode="auto">
          <a:xfrm>
            <a:off x="0" y="1049338"/>
            <a:ext cx="4427538" cy="1408078"/>
          </a:xfrm>
          <a:prstGeom prst="rect">
            <a:avLst/>
          </a:prstGeom>
          <a:noFill/>
          <a:ln w="9525">
            <a:noFill/>
            <a:miter lim="800000"/>
            <a:headEnd/>
            <a:tailEnd/>
          </a:ln>
        </p:spPr>
        <p:txBody>
          <a:bodyPr>
            <a:spAutoFit/>
          </a:bodyPr>
          <a:lstStyle/>
          <a:p>
            <a:pPr marL="184150" indent="-174625">
              <a:spcBef>
                <a:spcPct val="50000"/>
              </a:spcBef>
              <a:buFont typeface="Wingdings" pitchFamily="2" charset="2"/>
              <a:buChar char="§"/>
            </a:pPr>
            <a:r>
              <a:rPr lang="en-US" sz="1900" dirty="0">
                <a:latin typeface="Calibri" pitchFamily="34" charset="0"/>
              </a:rPr>
              <a:t>Largest contribution </a:t>
            </a:r>
            <a:r>
              <a:rPr lang="en-US" sz="1900" dirty="0" smtClean="0">
                <a:latin typeface="Calibri" pitchFamily="34" charset="0"/>
              </a:rPr>
              <a:t>is from </a:t>
            </a:r>
            <a:r>
              <a:rPr lang="en-US" sz="1900" dirty="0">
                <a:latin typeface="Calibri" pitchFamily="34" charset="0"/>
              </a:rPr>
              <a:t>Residential combustion </a:t>
            </a:r>
            <a:r>
              <a:rPr lang="en-US" sz="1900" dirty="0">
                <a:solidFill>
                  <a:srgbClr val="00CC00"/>
                </a:solidFill>
                <a:latin typeface="Calibri" pitchFamily="34" charset="0"/>
              </a:rPr>
              <a:t>(~70%)</a:t>
            </a:r>
          </a:p>
          <a:p>
            <a:pPr marL="184150" indent="-174625">
              <a:spcBef>
                <a:spcPct val="50000"/>
              </a:spcBef>
              <a:buFont typeface="Wingdings" pitchFamily="2" charset="2"/>
              <a:buChar char="§"/>
            </a:pPr>
            <a:r>
              <a:rPr lang="en-US" sz="1900" dirty="0">
                <a:latin typeface="Calibri" pitchFamily="34" charset="0"/>
              </a:rPr>
              <a:t>Emissions of Residential combustion are </a:t>
            </a:r>
            <a:r>
              <a:rPr lang="en-US" sz="1900" dirty="0">
                <a:solidFill>
                  <a:srgbClr val="00CC00"/>
                </a:solidFill>
                <a:latin typeface="Calibri" pitchFamily="34" charset="0"/>
              </a:rPr>
              <a:t>almost stable</a:t>
            </a:r>
          </a:p>
        </p:txBody>
      </p:sp>
      <p:grpSp>
        <p:nvGrpSpPr>
          <p:cNvPr id="6" name="Группа 5"/>
          <p:cNvGrpSpPr/>
          <p:nvPr/>
        </p:nvGrpSpPr>
        <p:grpSpPr>
          <a:xfrm>
            <a:off x="4356100" y="908050"/>
            <a:ext cx="4787900" cy="2732088"/>
            <a:chOff x="4356100" y="908050"/>
            <a:chExt cx="4787900" cy="2732088"/>
          </a:xfrm>
        </p:grpSpPr>
        <p:pic>
          <p:nvPicPr>
            <p:cNvPr id="9219" name="Picture 78"/>
            <p:cNvPicPr>
              <a:picLocks noChangeAspect="1" noChangeArrowheads="1"/>
            </p:cNvPicPr>
            <p:nvPr/>
          </p:nvPicPr>
          <p:blipFill>
            <a:blip r:embed="rId3" cstate="print"/>
            <a:srcRect/>
            <a:stretch>
              <a:fillRect/>
            </a:stretch>
          </p:blipFill>
          <p:spPr bwMode="auto">
            <a:xfrm>
              <a:off x="4356100" y="1125538"/>
              <a:ext cx="4787900" cy="2514600"/>
            </a:xfrm>
            <a:prstGeom prst="rect">
              <a:avLst/>
            </a:prstGeom>
            <a:noFill/>
            <a:ln w="9525">
              <a:noFill/>
              <a:miter lim="800000"/>
              <a:headEnd/>
              <a:tailEnd/>
            </a:ln>
          </p:spPr>
        </p:pic>
        <p:sp>
          <p:nvSpPr>
            <p:cNvPr id="9222" name="Text Box 4"/>
            <p:cNvSpPr txBox="1">
              <a:spLocks noChangeArrowheads="1"/>
            </p:cNvSpPr>
            <p:nvPr/>
          </p:nvSpPr>
          <p:spPr bwMode="auto">
            <a:xfrm>
              <a:off x="4643438" y="908050"/>
              <a:ext cx="3744912" cy="366713"/>
            </a:xfrm>
            <a:prstGeom prst="rect">
              <a:avLst/>
            </a:prstGeom>
            <a:noFill/>
            <a:ln w="9525">
              <a:noFill/>
              <a:miter lim="800000"/>
              <a:headEnd/>
              <a:tailEnd/>
            </a:ln>
          </p:spPr>
          <p:txBody>
            <a:bodyPr>
              <a:spAutoFit/>
            </a:bodyPr>
            <a:lstStyle/>
            <a:p>
              <a:pPr algn="ctr">
                <a:spcBef>
                  <a:spcPct val="50000"/>
                </a:spcBef>
              </a:pPr>
              <a:r>
                <a:rPr lang="en-US" dirty="0">
                  <a:latin typeface="Calibri" pitchFamily="34" charset="0"/>
                </a:rPr>
                <a:t>PAH emissions by sectors (EMEP)</a:t>
              </a:r>
            </a:p>
          </p:txBody>
        </p:sp>
      </p:grpSp>
      <p:sp>
        <p:nvSpPr>
          <p:cNvPr id="9223" name="Text Box 2"/>
          <p:cNvSpPr txBox="1">
            <a:spLocks noChangeArrowheads="1"/>
          </p:cNvSpPr>
          <p:nvPr/>
        </p:nvSpPr>
        <p:spPr bwMode="auto">
          <a:xfrm>
            <a:off x="0" y="115888"/>
            <a:ext cx="8839200" cy="735012"/>
          </a:xfrm>
          <a:prstGeom prst="rect">
            <a:avLst/>
          </a:prstGeom>
          <a:noFill/>
          <a:ln w="9525">
            <a:noFill/>
            <a:miter lim="800000"/>
            <a:headEnd/>
            <a:tailEnd/>
          </a:ln>
        </p:spPr>
        <p:txBody>
          <a:bodyPr>
            <a:spAutoFit/>
          </a:bodyPr>
          <a:lstStyle/>
          <a:p>
            <a:pPr algn="ctr">
              <a:lnSpc>
                <a:spcPct val="70000"/>
              </a:lnSpc>
              <a:spcBef>
                <a:spcPct val="50000"/>
              </a:spcBef>
            </a:pPr>
            <a:r>
              <a:rPr lang="en-US" sz="2600">
                <a:solidFill>
                  <a:schemeClr val="accent2"/>
                </a:solidFill>
                <a:ea typeface="PMingLiU" pitchFamily="18" charset="-120"/>
              </a:rPr>
              <a:t>PAH pollution in the EMEP countries (2005-2015)</a:t>
            </a:r>
          </a:p>
          <a:p>
            <a:pPr algn="ctr">
              <a:lnSpc>
                <a:spcPct val="70000"/>
              </a:lnSpc>
              <a:spcBef>
                <a:spcPct val="50000"/>
              </a:spcBef>
            </a:pPr>
            <a:r>
              <a:rPr lang="en-US" sz="2000">
                <a:solidFill>
                  <a:schemeClr val="accent2"/>
                </a:solidFill>
                <a:ea typeface="PMingLiU" pitchFamily="18" charset="-120"/>
              </a:rPr>
              <a:t>Emissions from Residential Combustion</a:t>
            </a:r>
            <a:endParaRPr lang="ru-RU" sz="2000">
              <a:solidFill>
                <a:schemeClr val="accent2"/>
              </a:solidFill>
              <a:ea typeface="PMingLiU" pitchFamily="18" charset="-120"/>
            </a:endParaRPr>
          </a:p>
        </p:txBody>
      </p:sp>
      <p:sp>
        <p:nvSpPr>
          <p:cNvPr id="7" name="TextBox 6"/>
          <p:cNvSpPr txBox="1"/>
          <p:nvPr/>
        </p:nvSpPr>
        <p:spPr>
          <a:xfrm>
            <a:off x="5845431" y="6474822"/>
            <a:ext cx="3263073" cy="338554"/>
          </a:xfrm>
          <a:prstGeom prst="rect">
            <a:avLst/>
          </a:prstGeom>
          <a:noFill/>
        </p:spPr>
        <p:txBody>
          <a:bodyPr wrap="none" rtlCol="0">
            <a:spAutoFit/>
          </a:bodyPr>
          <a:lstStyle/>
          <a:p>
            <a:r>
              <a:rPr lang="en-US" sz="1600" dirty="0" smtClean="0">
                <a:latin typeface="Calibri" pitchFamily="34" charset="0"/>
              </a:rPr>
              <a:t>3</a:t>
            </a:r>
            <a:r>
              <a:rPr lang="en-US" sz="1600" baseline="30000" dirty="0" smtClean="0">
                <a:latin typeface="Calibri" pitchFamily="34" charset="0"/>
              </a:rPr>
              <a:t>rd</a:t>
            </a:r>
            <a:r>
              <a:rPr lang="en-US" sz="1600" dirty="0" smtClean="0">
                <a:latin typeface="Calibri" pitchFamily="34" charset="0"/>
              </a:rPr>
              <a:t> Joint session WGE/SB </a:t>
            </a:r>
            <a:r>
              <a:rPr lang="en-US" sz="1600" dirty="0" smtClean="0">
                <a:latin typeface="Calibri" pitchFamily="34" charset="0"/>
              </a:rPr>
              <a:t>EMEP, 2017</a:t>
            </a:r>
            <a:endParaRPr lang="ru-RU"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3"/>
          <p:cNvPicPr>
            <a:picLocks noChangeAspect="1" noChangeArrowheads="1"/>
          </p:cNvPicPr>
          <p:nvPr/>
        </p:nvPicPr>
        <p:blipFill>
          <a:blip r:embed="rId3" cstate="print"/>
          <a:srcRect/>
          <a:stretch>
            <a:fillRect/>
          </a:stretch>
        </p:blipFill>
        <p:spPr bwMode="auto">
          <a:xfrm>
            <a:off x="4354513" y="1125538"/>
            <a:ext cx="4789487" cy="2514600"/>
          </a:xfrm>
          <a:prstGeom prst="rect">
            <a:avLst/>
          </a:prstGeom>
          <a:noFill/>
          <a:ln w="9525">
            <a:noFill/>
            <a:miter lim="800000"/>
            <a:headEnd/>
            <a:tailEnd/>
          </a:ln>
        </p:spPr>
      </p:pic>
      <p:sp>
        <p:nvSpPr>
          <p:cNvPr id="10242" name="Text Box 2"/>
          <p:cNvSpPr txBox="1">
            <a:spLocks noChangeArrowheads="1"/>
          </p:cNvSpPr>
          <p:nvPr/>
        </p:nvSpPr>
        <p:spPr bwMode="auto">
          <a:xfrm>
            <a:off x="0" y="115888"/>
            <a:ext cx="8839200" cy="735012"/>
          </a:xfrm>
          <a:prstGeom prst="rect">
            <a:avLst/>
          </a:prstGeom>
          <a:noFill/>
          <a:ln w="9525">
            <a:noFill/>
            <a:miter lim="800000"/>
            <a:headEnd/>
            <a:tailEnd/>
          </a:ln>
        </p:spPr>
        <p:txBody>
          <a:bodyPr>
            <a:spAutoFit/>
          </a:bodyPr>
          <a:lstStyle/>
          <a:p>
            <a:pPr algn="ctr">
              <a:lnSpc>
                <a:spcPct val="70000"/>
              </a:lnSpc>
              <a:spcBef>
                <a:spcPct val="50000"/>
              </a:spcBef>
            </a:pPr>
            <a:r>
              <a:rPr lang="en-US" sz="2600">
                <a:solidFill>
                  <a:schemeClr val="accent2"/>
                </a:solidFill>
                <a:ea typeface="PMingLiU" pitchFamily="18" charset="-120"/>
              </a:rPr>
              <a:t>PAH pollution in the EMEP countries (2005-2015)</a:t>
            </a:r>
          </a:p>
          <a:p>
            <a:pPr algn="ctr">
              <a:lnSpc>
                <a:spcPct val="70000"/>
              </a:lnSpc>
              <a:spcBef>
                <a:spcPct val="50000"/>
              </a:spcBef>
            </a:pPr>
            <a:r>
              <a:rPr lang="en-US" sz="2000">
                <a:solidFill>
                  <a:schemeClr val="accent2"/>
                </a:solidFill>
                <a:ea typeface="PMingLiU" pitchFamily="18" charset="-120"/>
              </a:rPr>
              <a:t>Emissions from Residential Combustion</a:t>
            </a:r>
            <a:endParaRPr lang="ru-RU" sz="2000">
              <a:solidFill>
                <a:schemeClr val="accent2"/>
              </a:solidFill>
              <a:ea typeface="PMingLiU" pitchFamily="18" charset="-120"/>
            </a:endParaRPr>
          </a:p>
        </p:txBody>
      </p:sp>
      <p:pic>
        <p:nvPicPr>
          <p:cNvPr id="10243" name="Picture 47"/>
          <p:cNvPicPr>
            <a:picLocks noChangeAspect="1" noChangeArrowheads="1"/>
          </p:cNvPicPr>
          <p:nvPr/>
        </p:nvPicPr>
        <p:blipFill>
          <a:blip r:embed="rId4" cstate="print"/>
          <a:srcRect/>
          <a:stretch>
            <a:fillRect/>
          </a:stretch>
        </p:blipFill>
        <p:spPr bwMode="auto">
          <a:xfrm>
            <a:off x="4572000" y="3681413"/>
            <a:ext cx="4027488" cy="2551112"/>
          </a:xfrm>
          <a:prstGeom prst="rect">
            <a:avLst/>
          </a:prstGeom>
          <a:noFill/>
          <a:ln w="9525">
            <a:noFill/>
            <a:miter lim="800000"/>
            <a:headEnd/>
            <a:tailEnd/>
          </a:ln>
        </p:spPr>
      </p:pic>
      <p:sp>
        <p:nvSpPr>
          <p:cNvPr id="10244" name="Text Box 49"/>
          <p:cNvSpPr txBox="1">
            <a:spLocks noChangeArrowheads="1"/>
          </p:cNvSpPr>
          <p:nvPr/>
        </p:nvSpPr>
        <p:spPr bwMode="auto">
          <a:xfrm>
            <a:off x="755650" y="6237288"/>
            <a:ext cx="7920038" cy="366712"/>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Five countries with largest emissions from Residential combustion sector (65-70%)</a:t>
            </a:r>
          </a:p>
        </p:txBody>
      </p:sp>
      <p:pic>
        <p:nvPicPr>
          <p:cNvPr id="10245" name="Picture 51" descr="five_countries"/>
          <p:cNvPicPr>
            <a:picLocks noChangeAspect="1" noChangeArrowheads="1"/>
          </p:cNvPicPr>
          <p:nvPr/>
        </p:nvPicPr>
        <p:blipFill>
          <a:blip r:embed="rId5" cstate="print"/>
          <a:srcRect/>
          <a:stretch>
            <a:fillRect/>
          </a:stretch>
        </p:blipFill>
        <p:spPr bwMode="auto">
          <a:xfrm>
            <a:off x="1258888" y="3916363"/>
            <a:ext cx="2351087" cy="2184400"/>
          </a:xfrm>
          <a:prstGeom prst="rect">
            <a:avLst/>
          </a:prstGeom>
          <a:noFill/>
          <a:ln w="9525">
            <a:solidFill>
              <a:schemeClr val="tx1"/>
            </a:solidFill>
            <a:miter lim="800000"/>
            <a:headEnd/>
            <a:tailEnd/>
          </a:ln>
        </p:spPr>
      </p:pic>
      <p:sp>
        <p:nvSpPr>
          <p:cNvPr id="10246" name="Text Box 4"/>
          <p:cNvSpPr txBox="1">
            <a:spLocks noChangeArrowheads="1"/>
          </p:cNvSpPr>
          <p:nvPr/>
        </p:nvSpPr>
        <p:spPr bwMode="auto">
          <a:xfrm>
            <a:off x="4643438" y="908050"/>
            <a:ext cx="3744912" cy="366713"/>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PAH emissions by sectors (EMEP)</a:t>
            </a:r>
          </a:p>
        </p:txBody>
      </p:sp>
      <p:sp>
        <p:nvSpPr>
          <p:cNvPr id="10247" name="Text Box 36"/>
          <p:cNvSpPr txBox="1">
            <a:spLocks noChangeArrowheads="1"/>
          </p:cNvSpPr>
          <p:nvPr/>
        </p:nvSpPr>
        <p:spPr bwMode="auto">
          <a:xfrm>
            <a:off x="0" y="1052513"/>
            <a:ext cx="4427538" cy="2139047"/>
          </a:xfrm>
          <a:prstGeom prst="rect">
            <a:avLst/>
          </a:prstGeom>
          <a:noFill/>
          <a:ln w="9525">
            <a:noFill/>
            <a:miter lim="800000"/>
            <a:headEnd/>
            <a:tailEnd/>
          </a:ln>
        </p:spPr>
        <p:txBody>
          <a:bodyPr>
            <a:spAutoFit/>
          </a:bodyPr>
          <a:lstStyle/>
          <a:p>
            <a:pPr marL="184150" indent="-174625">
              <a:spcBef>
                <a:spcPct val="50000"/>
              </a:spcBef>
              <a:buFont typeface="Wingdings" pitchFamily="2" charset="2"/>
              <a:buChar char="§"/>
            </a:pPr>
            <a:r>
              <a:rPr lang="en-US" sz="1900" dirty="0">
                <a:latin typeface="Calibri" pitchFamily="34" charset="0"/>
              </a:rPr>
              <a:t>Largest contribution is from Residential combustion </a:t>
            </a:r>
            <a:r>
              <a:rPr lang="en-US" sz="1900" dirty="0">
                <a:solidFill>
                  <a:srgbClr val="00CC00"/>
                </a:solidFill>
                <a:latin typeface="Calibri" pitchFamily="34" charset="0"/>
              </a:rPr>
              <a:t>(~70%)</a:t>
            </a:r>
          </a:p>
          <a:p>
            <a:pPr marL="184150" indent="-174625">
              <a:spcBef>
                <a:spcPct val="50000"/>
              </a:spcBef>
              <a:buFont typeface="Wingdings" pitchFamily="2" charset="2"/>
              <a:buChar char="§"/>
            </a:pPr>
            <a:r>
              <a:rPr lang="en-US" sz="1900" dirty="0">
                <a:latin typeface="Calibri" pitchFamily="34" charset="0"/>
              </a:rPr>
              <a:t>Emissions of Residential combustion are </a:t>
            </a:r>
            <a:r>
              <a:rPr lang="en-US" sz="1900" dirty="0">
                <a:solidFill>
                  <a:srgbClr val="00CC00"/>
                </a:solidFill>
                <a:latin typeface="Calibri" pitchFamily="34" charset="0"/>
              </a:rPr>
              <a:t>almost stable</a:t>
            </a:r>
          </a:p>
          <a:p>
            <a:pPr marL="184150" indent="-174625">
              <a:spcBef>
                <a:spcPct val="50000"/>
              </a:spcBef>
              <a:buFont typeface="Wingdings" pitchFamily="2" charset="2"/>
              <a:buChar char="§"/>
            </a:pPr>
            <a:r>
              <a:rPr lang="en-US" sz="1900" dirty="0">
                <a:latin typeface="Calibri" pitchFamily="34" charset="0"/>
              </a:rPr>
              <a:t>Countries with largest emissions </a:t>
            </a:r>
            <a:r>
              <a:rPr lang="en-US" sz="1900" dirty="0" smtClean="0">
                <a:latin typeface="Calibri" pitchFamily="34" charset="0"/>
              </a:rPr>
              <a:t>reported </a:t>
            </a:r>
            <a:r>
              <a:rPr lang="en-US" sz="1900" dirty="0" smtClean="0">
                <a:solidFill>
                  <a:srgbClr val="00CC00"/>
                </a:solidFill>
                <a:latin typeface="Calibri" pitchFamily="34" charset="0"/>
              </a:rPr>
              <a:t>increase</a:t>
            </a:r>
            <a:r>
              <a:rPr lang="en-US" sz="1900" dirty="0" smtClean="0">
                <a:solidFill>
                  <a:srgbClr val="993366"/>
                </a:solidFill>
                <a:latin typeface="Calibri" pitchFamily="34" charset="0"/>
              </a:rPr>
              <a:t> </a:t>
            </a:r>
            <a:endParaRPr lang="en-US" sz="1900" dirty="0">
              <a:solidFill>
                <a:srgbClr val="993366"/>
              </a:solidFill>
              <a:latin typeface="Calibri" pitchFamily="34" charset="0"/>
            </a:endParaRPr>
          </a:p>
        </p:txBody>
      </p:sp>
      <p:sp>
        <p:nvSpPr>
          <p:cNvPr id="10248" name="Line 16"/>
          <p:cNvSpPr>
            <a:spLocks noChangeShapeType="1"/>
          </p:cNvSpPr>
          <p:nvPr/>
        </p:nvSpPr>
        <p:spPr bwMode="auto">
          <a:xfrm flipH="1">
            <a:off x="6443662" y="2924943"/>
            <a:ext cx="545" cy="864419"/>
          </a:xfrm>
          <a:prstGeom prst="line">
            <a:avLst/>
          </a:prstGeom>
          <a:noFill/>
          <a:ln w="38100">
            <a:solidFill>
              <a:srgbClr val="F604C8"/>
            </a:solidFill>
            <a:round/>
            <a:headEnd/>
            <a:tailEnd type="triangle" w="med" len="med"/>
          </a:ln>
        </p:spPr>
        <p:txBody>
          <a:bodyPr/>
          <a:lstStyle/>
          <a:p>
            <a:endParaRPr lang="ru-RU"/>
          </a:p>
        </p:txBody>
      </p:sp>
      <p:sp>
        <p:nvSpPr>
          <p:cNvPr id="10" name="TextBox 9"/>
          <p:cNvSpPr txBox="1"/>
          <p:nvPr/>
        </p:nvSpPr>
        <p:spPr>
          <a:xfrm>
            <a:off x="5220072" y="2492896"/>
            <a:ext cx="2304256" cy="369332"/>
          </a:xfrm>
          <a:prstGeom prst="rect">
            <a:avLst/>
          </a:prstGeom>
          <a:noFill/>
        </p:spPr>
        <p:txBody>
          <a:bodyPr wrap="square" rtlCol="0">
            <a:spAutoFit/>
          </a:bodyPr>
          <a:lstStyle/>
          <a:p>
            <a:r>
              <a:rPr lang="en-US" dirty="0" smtClean="0"/>
              <a:t>DE, PL, IT, RO, HU</a:t>
            </a:r>
            <a:endParaRPr lang="ru-RU" dirty="0"/>
          </a:p>
        </p:txBody>
      </p:sp>
      <p:sp>
        <p:nvSpPr>
          <p:cNvPr id="12" name="TextBox 11"/>
          <p:cNvSpPr txBox="1"/>
          <p:nvPr/>
        </p:nvSpPr>
        <p:spPr>
          <a:xfrm>
            <a:off x="5845431" y="6546830"/>
            <a:ext cx="3263073" cy="338554"/>
          </a:xfrm>
          <a:prstGeom prst="rect">
            <a:avLst/>
          </a:prstGeom>
          <a:noFill/>
        </p:spPr>
        <p:txBody>
          <a:bodyPr wrap="none" rtlCol="0">
            <a:spAutoFit/>
          </a:bodyPr>
          <a:lstStyle/>
          <a:p>
            <a:r>
              <a:rPr lang="en-US" sz="1600" dirty="0" smtClean="0">
                <a:latin typeface="Calibri" pitchFamily="34" charset="0"/>
              </a:rPr>
              <a:t>3</a:t>
            </a:r>
            <a:r>
              <a:rPr lang="en-US" sz="1600" baseline="30000" dirty="0" smtClean="0">
                <a:latin typeface="Calibri" pitchFamily="34" charset="0"/>
              </a:rPr>
              <a:t>rd</a:t>
            </a:r>
            <a:r>
              <a:rPr lang="en-US" sz="1600" dirty="0" smtClean="0">
                <a:latin typeface="Calibri" pitchFamily="34" charset="0"/>
              </a:rPr>
              <a:t> Joint session WGE/SB </a:t>
            </a:r>
            <a:r>
              <a:rPr lang="en-US" sz="1600" dirty="0" smtClean="0">
                <a:latin typeface="Calibri" pitchFamily="34" charset="0"/>
              </a:rPr>
              <a:t>EMEP, 2017</a:t>
            </a:r>
            <a:endParaRPr lang="ru-RU" sz="16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3"/>
          <p:cNvPicPr>
            <a:picLocks noChangeAspect="1" noChangeArrowheads="1"/>
          </p:cNvPicPr>
          <p:nvPr/>
        </p:nvPicPr>
        <p:blipFill>
          <a:blip r:embed="rId3" cstate="print"/>
          <a:srcRect/>
          <a:stretch>
            <a:fillRect/>
          </a:stretch>
        </p:blipFill>
        <p:spPr bwMode="auto">
          <a:xfrm>
            <a:off x="4354513" y="1125538"/>
            <a:ext cx="4789487" cy="2514600"/>
          </a:xfrm>
          <a:prstGeom prst="rect">
            <a:avLst/>
          </a:prstGeom>
          <a:noFill/>
          <a:ln w="9525">
            <a:noFill/>
            <a:miter lim="800000"/>
            <a:headEnd/>
            <a:tailEnd/>
          </a:ln>
        </p:spPr>
      </p:pic>
      <p:sp>
        <p:nvSpPr>
          <p:cNvPr id="24579" name="Text Box 2"/>
          <p:cNvSpPr txBox="1">
            <a:spLocks noChangeArrowheads="1"/>
          </p:cNvSpPr>
          <p:nvPr/>
        </p:nvSpPr>
        <p:spPr bwMode="auto">
          <a:xfrm>
            <a:off x="0" y="115888"/>
            <a:ext cx="8839200" cy="735012"/>
          </a:xfrm>
          <a:prstGeom prst="rect">
            <a:avLst/>
          </a:prstGeom>
          <a:noFill/>
          <a:ln w="9525">
            <a:noFill/>
            <a:miter lim="800000"/>
            <a:headEnd/>
            <a:tailEnd/>
          </a:ln>
        </p:spPr>
        <p:txBody>
          <a:bodyPr>
            <a:spAutoFit/>
          </a:bodyPr>
          <a:lstStyle/>
          <a:p>
            <a:pPr algn="ctr">
              <a:lnSpc>
                <a:spcPct val="70000"/>
              </a:lnSpc>
              <a:spcBef>
                <a:spcPct val="50000"/>
              </a:spcBef>
            </a:pPr>
            <a:r>
              <a:rPr lang="en-US" sz="2600">
                <a:solidFill>
                  <a:schemeClr val="accent2"/>
                </a:solidFill>
                <a:ea typeface="PMingLiU" pitchFamily="18" charset="-120"/>
              </a:rPr>
              <a:t>PAH pollution in the EMEP countries (2005-2015)</a:t>
            </a:r>
          </a:p>
          <a:p>
            <a:pPr algn="ctr">
              <a:lnSpc>
                <a:spcPct val="70000"/>
              </a:lnSpc>
              <a:spcBef>
                <a:spcPct val="50000"/>
              </a:spcBef>
            </a:pPr>
            <a:r>
              <a:rPr lang="en-US" sz="2000">
                <a:solidFill>
                  <a:schemeClr val="accent2"/>
                </a:solidFill>
                <a:ea typeface="PMingLiU" pitchFamily="18" charset="-120"/>
              </a:rPr>
              <a:t>Emissions from Residential Combustion</a:t>
            </a:r>
            <a:endParaRPr lang="ru-RU" sz="2000">
              <a:solidFill>
                <a:schemeClr val="accent2"/>
              </a:solidFill>
              <a:ea typeface="PMingLiU" pitchFamily="18" charset="-120"/>
            </a:endParaRPr>
          </a:p>
        </p:txBody>
      </p:sp>
      <p:pic>
        <p:nvPicPr>
          <p:cNvPr id="24582" name="Picture 51" descr="five_countries"/>
          <p:cNvPicPr>
            <a:picLocks noChangeAspect="1" noChangeArrowheads="1"/>
          </p:cNvPicPr>
          <p:nvPr/>
        </p:nvPicPr>
        <p:blipFill>
          <a:blip r:embed="rId4" cstate="print"/>
          <a:srcRect/>
          <a:stretch>
            <a:fillRect/>
          </a:stretch>
        </p:blipFill>
        <p:spPr bwMode="auto">
          <a:xfrm>
            <a:off x="1258888" y="3916363"/>
            <a:ext cx="2351087" cy="2184400"/>
          </a:xfrm>
          <a:prstGeom prst="rect">
            <a:avLst/>
          </a:prstGeom>
          <a:noFill/>
          <a:ln w="9525">
            <a:solidFill>
              <a:schemeClr val="tx1"/>
            </a:solidFill>
            <a:miter lim="800000"/>
            <a:headEnd/>
            <a:tailEnd/>
          </a:ln>
        </p:spPr>
      </p:pic>
      <p:sp>
        <p:nvSpPr>
          <p:cNvPr id="24583" name="Text Box 4"/>
          <p:cNvSpPr txBox="1">
            <a:spLocks noChangeArrowheads="1"/>
          </p:cNvSpPr>
          <p:nvPr/>
        </p:nvSpPr>
        <p:spPr bwMode="auto">
          <a:xfrm>
            <a:off x="4643438" y="908050"/>
            <a:ext cx="3744912" cy="366713"/>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PAH emissions by sectors (EMEP)</a:t>
            </a:r>
          </a:p>
        </p:txBody>
      </p:sp>
      <p:sp>
        <p:nvSpPr>
          <p:cNvPr id="24584" name="Text Box 36"/>
          <p:cNvSpPr txBox="1">
            <a:spLocks noChangeArrowheads="1"/>
          </p:cNvSpPr>
          <p:nvPr/>
        </p:nvSpPr>
        <p:spPr bwMode="auto">
          <a:xfrm>
            <a:off x="0" y="1052513"/>
            <a:ext cx="4427538" cy="2870016"/>
          </a:xfrm>
          <a:prstGeom prst="rect">
            <a:avLst/>
          </a:prstGeom>
          <a:noFill/>
          <a:ln w="9525">
            <a:noFill/>
            <a:miter lim="800000"/>
            <a:headEnd/>
            <a:tailEnd/>
          </a:ln>
        </p:spPr>
        <p:txBody>
          <a:bodyPr>
            <a:spAutoFit/>
          </a:bodyPr>
          <a:lstStyle/>
          <a:p>
            <a:pPr marL="184150" indent="-174625">
              <a:spcBef>
                <a:spcPct val="50000"/>
              </a:spcBef>
              <a:buFont typeface="Wingdings" pitchFamily="2" charset="2"/>
              <a:buChar char="§"/>
            </a:pPr>
            <a:r>
              <a:rPr lang="en-US" sz="1900" dirty="0">
                <a:latin typeface="Calibri" pitchFamily="34" charset="0"/>
              </a:rPr>
              <a:t>Largest contribution is from Residential combustion </a:t>
            </a:r>
            <a:r>
              <a:rPr lang="en-US" sz="1900" dirty="0">
                <a:solidFill>
                  <a:srgbClr val="00CC00"/>
                </a:solidFill>
                <a:latin typeface="Calibri" pitchFamily="34" charset="0"/>
              </a:rPr>
              <a:t>(~70%)</a:t>
            </a:r>
          </a:p>
          <a:p>
            <a:pPr marL="184150" indent="-174625">
              <a:spcBef>
                <a:spcPct val="50000"/>
              </a:spcBef>
              <a:buFont typeface="Wingdings" pitchFamily="2" charset="2"/>
              <a:buChar char="§"/>
            </a:pPr>
            <a:r>
              <a:rPr lang="en-US" sz="1900" dirty="0">
                <a:latin typeface="Calibri" pitchFamily="34" charset="0"/>
              </a:rPr>
              <a:t>Emissions of Residential combustion are </a:t>
            </a:r>
            <a:r>
              <a:rPr lang="en-US" sz="1900" dirty="0">
                <a:solidFill>
                  <a:srgbClr val="00CC00"/>
                </a:solidFill>
                <a:latin typeface="Calibri" pitchFamily="34" charset="0"/>
              </a:rPr>
              <a:t>almost stable</a:t>
            </a:r>
          </a:p>
          <a:p>
            <a:pPr marL="184150" indent="-174625">
              <a:spcBef>
                <a:spcPct val="50000"/>
              </a:spcBef>
              <a:buFont typeface="Wingdings" pitchFamily="2" charset="2"/>
              <a:buChar char="§"/>
            </a:pPr>
            <a:r>
              <a:rPr lang="en-US" sz="1900" dirty="0">
                <a:latin typeface="Calibri" pitchFamily="34" charset="0"/>
              </a:rPr>
              <a:t>Countries with largest emissions reported </a:t>
            </a:r>
            <a:r>
              <a:rPr lang="en-US" sz="1900" dirty="0">
                <a:solidFill>
                  <a:srgbClr val="00CC00"/>
                </a:solidFill>
                <a:latin typeface="Calibri" pitchFamily="34" charset="0"/>
              </a:rPr>
              <a:t>increase</a:t>
            </a:r>
          </a:p>
          <a:p>
            <a:pPr marL="184150" indent="-174625">
              <a:spcBef>
                <a:spcPct val="50000"/>
              </a:spcBef>
              <a:buFont typeface="Wingdings" pitchFamily="2" charset="2"/>
              <a:buChar char="§"/>
            </a:pPr>
            <a:r>
              <a:rPr lang="en-US" sz="1900" dirty="0">
                <a:latin typeface="Calibri" pitchFamily="34" charset="0"/>
              </a:rPr>
              <a:t>Monitoring sites </a:t>
            </a:r>
            <a:r>
              <a:rPr lang="en-US" sz="1900" dirty="0" smtClean="0">
                <a:latin typeface="Calibri" pitchFamily="34" charset="0"/>
              </a:rPr>
              <a:t>indicate </a:t>
            </a:r>
            <a:r>
              <a:rPr lang="en-US" sz="1900" dirty="0" smtClean="0">
                <a:solidFill>
                  <a:srgbClr val="00CC00"/>
                </a:solidFill>
                <a:latin typeface="Calibri" pitchFamily="34" charset="0"/>
              </a:rPr>
              <a:t>stable or</a:t>
            </a:r>
            <a:r>
              <a:rPr lang="en-US" sz="1900" dirty="0" smtClean="0">
                <a:latin typeface="Calibri" pitchFamily="34" charset="0"/>
              </a:rPr>
              <a:t> </a:t>
            </a:r>
            <a:r>
              <a:rPr lang="en-US" sz="1900" dirty="0" smtClean="0">
                <a:solidFill>
                  <a:srgbClr val="00CC00"/>
                </a:solidFill>
                <a:latin typeface="Calibri" pitchFamily="34" charset="0"/>
              </a:rPr>
              <a:t>increasing</a:t>
            </a:r>
            <a:r>
              <a:rPr lang="en-US" sz="1900" dirty="0" smtClean="0">
                <a:latin typeface="Calibri" pitchFamily="34" charset="0"/>
              </a:rPr>
              <a:t> B(a)P</a:t>
            </a:r>
            <a:r>
              <a:rPr lang="en-US" sz="1900" dirty="0" smtClean="0">
                <a:solidFill>
                  <a:srgbClr val="00CC00"/>
                </a:solidFill>
                <a:latin typeface="Calibri" pitchFamily="34" charset="0"/>
              </a:rPr>
              <a:t> </a:t>
            </a:r>
            <a:r>
              <a:rPr lang="en-US" sz="1900" dirty="0" smtClean="0">
                <a:solidFill>
                  <a:srgbClr val="993366"/>
                </a:solidFill>
                <a:latin typeface="Calibri" pitchFamily="34" charset="0"/>
              </a:rPr>
              <a:t> </a:t>
            </a:r>
            <a:endParaRPr lang="en-US" sz="1900" dirty="0">
              <a:solidFill>
                <a:srgbClr val="993366"/>
              </a:solidFill>
              <a:latin typeface="Calibri" pitchFamily="34" charset="0"/>
            </a:endParaRPr>
          </a:p>
        </p:txBody>
      </p:sp>
      <p:pic>
        <p:nvPicPr>
          <p:cNvPr id="24586" name="Picture 8"/>
          <p:cNvPicPr>
            <a:picLocks noChangeAspect="1" noChangeArrowheads="1"/>
          </p:cNvPicPr>
          <p:nvPr/>
        </p:nvPicPr>
        <p:blipFill>
          <a:blip r:embed="rId5" cstate="print"/>
          <a:srcRect/>
          <a:stretch>
            <a:fillRect/>
          </a:stretch>
        </p:blipFill>
        <p:spPr bwMode="auto">
          <a:xfrm>
            <a:off x="5651500" y="3925888"/>
            <a:ext cx="2422525" cy="2216150"/>
          </a:xfrm>
          <a:prstGeom prst="rect">
            <a:avLst/>
          </a:prstGeom>
          <a:noFill/>
          <a:ln w="9525">
            <a:solidFill>
              <a:schemeClr val="tx1"/>
            </a:solidFill>
            <a:miter lim="800000"/>
            <a:headEnd/>
            <a:tailEnd/>
          </a:ln>
        </p:spPr>
      </p:pic>
      <p:sp>
        <p:nvSpPr>
          <p:cNvPr id="24587" name="Text Box 4"/>
          <p:cNvSpPr txBox="1">
            <a:spLocks noChangeArrowheads="1"/>
          </p:cNvSpPr>
          <p:nvPr/>
        </p:nvSpPr>
        <p:spPr bwMode="auto">
          <a:xfrm>
            <a:off x="4716463" y="6216650"/>
            <a:ext cx="3959225" cy="6413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Measured B(a)P air concentrations, 2005-2015 (AirBase)</a:t>
            </a:r>
          </a:p>
        </p:txBody>
      </p:sp>
      <p:sp>
        <p:nvSpPr>
          <p:cNvPr id="24588" name="Text Box 10"/>
          <p:cNvSpPr txBox="1">
            <a:spLocks noChangeArrowheads="1"/>
          </p:cNvSpPr>
          <p:nvPr/>
        </p:nvSpPr>
        <p:spPr bwMode="auto">
          <a:xfrm>
            <a:off x="5580063" y="3933825"/>
            <a:ext cx="2232025" cy="366713"/>
          </a:xfrm>
          <a:prstGeom prst="rect">
            <a:avLst/>
          </a:prstGeom>
          <a:noFill/>
          <a:ln w="9525">
            <a:noFill/>
            <a:miter lim="800000"/>
            <a:headEnd/>
            <a:tailEnd/>
          </a:ln>
        </p:spPr>
        <p:txBody>
          <a:bodyPr>
            <a:spAutoFit/>
          </a:bodyPr>
          <a:lstStyle/>
          <a:p>
            <a:pPr algn="ctr">
              <a:spcBef>
                <a:spcPct val="50000"/>
              </a:spcBef>
            </a:pPr>
            <a:r>
              <a:rPr lang="en-US" b="1"/>
              <a:t>Increase of B(a)P</a:t>
            </a:r>
            <a:endParaRPr lang="ru-RU" b="1"/>
          </a:p>
        </p:txBody>
      </p:sp>
      <p:sp>
        <p:nvSpPr>
          <p:cNvPr id="24589" name="Text Box 49"/>
          <p:cNvSpPr txBox="1">
            <a:spLocks noChangeArrowheads="1"/>
          </p:cNvSpPr>
          <p:nvPr/>
        </p:nvSpPr>
        <p:spPr bwMode="auto">
          <a:xfrm>
            <a:off x="827088" y="6216650"/>
            <a:ext cx="2879725" cy="6413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Five countries with largest emissions of Res comb</a:t>
            </a:r>
          </a:p>
        </p:txBody>
      </p:sp>
      <p:sp>
        <p:nvSpPr>
          <p:cNvPr id="24590" name="Oval 52"/>
          <p:cNvSpPr>
            <a:spLocks noChangeArrowheads="1"/>
          </p:cNvSpPr>
          <p:nvPr/>
        </p:nvSpPr>
        <p:spPr bwMode="auto">
          <a:xfrm rot="1963470">
            <a:off x="6661150" y="4611688"/>
            <a:ext cx="790575" cy="1182687"/>
          </a:xfrm>
          <a:prstGeom prst="ellipse">
            <a:avLst/>
          </a:prstGeom>
          <a:noFill/>
          <a:ln w="22225">
            <a:solidFill>
              <a:srgbClr val="FF00FF"/>
            </a:solidFill>
            <a:round/>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4"/>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altLang="ru-RU" sz="3200" b="1" dirty="0" smtClean="0">
                <a:solidFill>
                  <a:srgbClr val="376092"/>
                </a:solidFill>
                <a:latin typeface="Calibri" pitchFamily="34" charset="0"/>
              </a:rPr>
              <a:t>Analysis of </a:t>
            </a:r>
            <a:r>
              <a:rPr lang="en-US" altLang="ru-RU" sz="3200" b="1" dirty="0" err="1" smtClean="0">
                <a:solidFill>
                  <a:srgbClr val="376092"/>
                </a:solidFill>
                <a:latin typeface="Calibri" pitchFamily="34" charset="0"/>
              </a:rPr>
              <a:t>exceedancies</a:t>
            </a:r>
            <a:r>
              <a:rPr lang="en-US" altLang="ru-RU" sz="3200" b="1" dirty="0" smtClean="0">
                <a:solidFill>
                  <a:srgbClr val="376092"/>
                </a:solidFill>
                <a:latin typeface="Calibri" pitchFamily="34" charset="0"/>
              </a:rPr>
              <a:t> of B(a)P air quality standards</a:t>
            </a:r>
            <a:endParaRPr lang="ru-RU" altLang="ru-RU" sz="3200" b="1" dirty="0">
              <a:solidFill>
                <a:srgbClr val="376092"/>
              </a:solidFill>
              <a:latin typeface="Calibri" pitchFamily="34" charset="0"/>
            </a:endParaRPr>
          </a:p>
        </p:txBody>
      </p:sp>
      <p:pic>
        <p:nvPicPr>
          <p:cNvPr id="21513" name="Picture 9" descr="countries_eu_1"/>
          <p:cNvPicPr>
            <a:picLocks noChangeAspect="1" noChangeArrowheads="1"/>
          </p:cNvPicPr>
          <p:nvPr/>
        </p:nvPicPr>
        <p:blipFill>
          <a:blip r:embed="rId3" cstate="print"/>
          <a:srcRect/>
          <a:stretch>
            <a:fillRect/>
          </a:stretch>
        </p:blipFill>
        <p:spPr bwMode="auto">
          <a:xfrm>
            <a:off x="1045518" y="1196752"/>
            <a:ext cx="2360612" cy="2159000"/>
          </a:xfrm>
          <a:prstGeom prst="rect">
            <a:avLst/>
          </a:prstGeom>
          <a:noFill/>
          <a:ln w="9525">
            <a:solidFill>
              <a:schemeClr val="tx1"/>
            </a:solidFill>
            <a:miter lim="800000"/>
            <a:headEnd/>
            <a:tailEnd/>
          </a:ln>
        </p:spPr>
      </p:pic>
      <p:sp>
        <p:nvSpPr>
          <p:cNvPr id="21514" name="Text Box 10"/>
          <p:cNvSpPr txBox="1">
            <a:spLocks noChangeArrowheads="1"/>
          </p:cNvSpPr>
          <p:nvPr/>
        </p:nvSpPr>
        <p:spPr bwMode="auto">
          <a:xfrm>
            <a:off x="683568" y="3363714"/>
            <a:ext cx="2952328" cy="641350"/>
          </a:xfrm>
          <a:prstGeom prst="rect">
            <a:avLst/>
          </a:prstGeom>
          <a:noFill/>
          <a:ln w="9525">
            <a:noFill/>
            <a:miter lim="800000"/>
            <a:headEnd/>
            <a:tailEnd/>
          </a:ln>
          <a:effectLst/>
        </p:spPr>
        <p:txBody>
          <a:bodyPr wrap="square">
            <a:spAutoFit/>
          </a:bodyPr>
          <a:lstStyle/>
          <a:p>
            <a:pPr algn="ctr">
              <a:spcBef>
                <a:spcPct val="50000"/>
              </a:spcBef>
            </a:pPr>
            <a:r>
              <a:rPr lang="en-US" dirty="0" err="1">
                <a:latin typeface="Calibri" pitchFamily="34" charset="0"/>
              </a:rPr>
              <a:t>Exceedance</a:t>
            </a:r>
            <a:r>
              <a:rPr lang="en-US" dirty="0">
                <a:latin typeface="Calibri" pitchFamily="34" charset="0"/>
              </a:rPr>
              <a:t> of </a:t>
            </a:r>
            <a:r>
              <a:rPr lang="en-US" dirty="0">
                <a:solidFill>
                  <a:srgbClr val="00CC00"/>
                </a:solidFill>
                <a:latin typeface="Calibri" pitchFamily="34" charset="0"/>
              </a:rPr>
              <a:t>EU target level</a:t>
            </a:r>
            <a:r>
              <a:rPr lang="en-US" dirty="0">
                <a:latin typeface="Calibri" pitchFamily="34" charset="0"/>
              </a:rPr>
              <a:t> </a:t>
            </a:r>
            <a:r>
              <a:rPr lang="en-US" b="1" dirty="0">
                <a:solidFill>
                  <a:srgbClr val="00CC00"/>
                </a:solidFill>
                <a:latin typeface="Calibri" pitchFamily="34" charset="0"/>
              </a:rPr>
              <a:t>1 </a:t>
            </a:r>
            <a:r>
              <a:rPr lang="en-US" b="1" dirty="0" err="1">
                <a:solidFill>
                  <a:srgbClr val="00CC00"/>
                </a:solidFill>
                <a:latin typeface="Calibri" pitchFamily="34" charset="0"/>
              </a:rPr>
              <a:t>ng</a:t>
            </a:r>
            <a:r>
              <a:rPr lang="en-US" b="1" dirty="0">
                <a:solidFill>
                  <a:srgbClr val="00CC00"/>
                </a:solidFill>
                <a:latin typeface="Calibri" pitchFamily="34" charset="0"/>
              </a:rPr>
              <a:t> m</a:t>
            </a:r>
            <a:r>
              <a:rPr lang="en-US" b="1" baseline="30000" dirty="0">
                <a:solidFill>
                  <a:srgbClr val="00CC00"/>
                </a:solidFill>
                <a:latin typeface="Calibri" pitchFamily="34" charset="0"/>
              </a:rPr>
              <a:t>-3</a:t>
            </a:r>
            <a:r>
              <a:rPr lang="en-US" b="1" dirty="0">
                <a:solidFill>
                  <a:srgbClr val="00CC00"/>
                </a:solidFill>
                <a:latin typeface="Calibri" pitchFamily="34" charset="0"/>
              </a:rPr>
              <a:t> </a:t>
            </a:r>
            <a:r>
              <a:rPr lang="en-US" dirty="0">
                <a:latin typeface="Calibri" pitchFamily="34" charset="0"/>
              </a:rPr>
              <a:t>(</a:t>
            </a:r>
            <a:r>
              <a:rPr lang="en-US" dirty="0" err="1">
                <a:latin typeface="Calibri" pitchFamily="34" charset="0"/>
              </a:rPr>
              <a:t>AirBase</a:t>
            </a:r>
            <a:r>
              <a:rPr lang="en-US" dirty="0">
                <a:latin typeface="Calibri" pitchFamily="34" charset="0"/>
              </a:rPr>
              <a:t>, 2015)</a:t>
            </a:r>
            <a:endParaRPr lang="ru-RU" dirty="0">
              <a:latin typeface="Calibri" pitchFamily="34" charset="0"/>
            </a:endParaRPr>
          </a:p>
        </p:txBody>
      </p:sp>
      <p:pic>
        <p:nvPicPr>
          <p:cNvPr id="21515" name="Picture 11" descr="countries_who_0"/>
          <p:cNvPicPr>
            <a:picLocks noChangeAspect="1" noChangeArrowheads="1"/>
          </p:cNvPicPr>
          <p:nvPr/>
        </p:nvPicPr>
        <p:blipFill>
          <a:blip r:embed="rId4" cstate="print"/>
          <a:srcRect/>
          <a:stretch>
            <a:fillRect/>
          </a:stretch>
        </p:blipFill>
        <p:spPr bwMode="auto">
          <a:xfrm>
            <a:off x="5796459" y="1196752"/>
            <a:ext cx="2360613" cy="2159000"/>
          </a:xfrm>
          <a:prstGeom prst="rect">
            <a:avLst/>
          </a:prstGeom>
          <a:noFill/>
          <a:ln w="9525">
            <a:solidFill>
              <a:schemeClr val="tx1"/>
            </a:solidFill>
            <a:miter lim="800000"/>
            <a:headEnd/>
            <a:tailEnd/>
          </a:ln>
        </p:spPr>
      </p:pic>
      <p:sp>
        <p:nvSpPr>
          <p:cNvPr id="21516" name="Text Box 12"/>
          <p:cNvSpPr txBox="1">
            <a:spLocks noChangeArrowheads="1"/>
          </p:cNvSpPr>
          <p:nvPr/>
        </p:nvSpPr>
        <p:spPr bwMode="auto">
          <a:xfrm>
            <a:off x="5436096" y="3363714"/>
            <a:ext cx="3238500" cy="641350"/>
          </a:xfrm>
          <a:prstGeom prst="rect">
            <a:avLst/>
          </a:prstGeom>
          <a:noFill/>
          <a:ln w="9525">
            <a:noFill/>
            <a:miter lim="800000"/>
            <a:headEnd/>
            <a:tailEnd/>
          </a:ln>
          <a:effectLst/>
        </p:spPr>
        <p:txBody>
          <a:bodyPr>
            <a:spAutoFit/>
          </a:bodyPr>
          <a:lstStyle/>
          <a:p>
            <a:pPr algn="ctr">
              <a:spcBef>
                <a:spcPct val="50000"/>
              </a:spcBef>
            </a:pPr>
            <a:r>
              <a:rPr lang="en-US" dirty="0" err="1">
                <a:latin typeface="Calibri" pitchFamily="34" charset="0"/>
              </a:rPr>
              <a:t>Exceedance</a:t>
            </a:r>
            <a:r>
              <a:rPr lang="en-US" dirty="0">
                <a:latin typeface="Calibri" pitchFamily="34" charset="0"/>
              </a:rPr>
              <a:t> of </a:t>
            </a:r>
            <a:r>
              <a:rPr lang="en-US" dirty="0">
                <a:solidFill>
                  <a:srgbClr val="00CC00"/>
                </a:solidFill>
                <a:latin typeface="Calibri" pitchFamily="34" charset="0"/>
              </a:rPr>
              <a:t>WHO reference level </a:t>
            </a:r>
            <a:r>
              <a:rPr lang="en-US" b="1" dirty="0">
                <a:solidFill>
                  <a:srgbClr val="00CC00"/>
                </a:solidFill>
                <a:latin typeface="Calibri" pitchFamily="34" charset="0"/>
              </a:rPr>
              <a:t>0.12 </a:t>
            </a:r>
            <a:r>
              <a:rPr lang="en-US" b="1" dirty="0" err="1">
                <a:solidFill>
                  <a:srgbClr val="00CC00"/>
                </a:solidFill>
                <a:latin typeface="Calibri" pitchFamily="34" charset="0"/>
              </a:rPr>
              <a:t>ng</a:t>
            </a:r>
            <a:r>
              <a:rPr lang="en-US" b="1" dirty="0">
                <a:solidFill>
                  <a:srgbClr val="00CC00"/>
                </a:solidFill>
                <a:latin typeface="Calibri" pitchFamily="34" charset="0"/>
              </a:rPr>
              <a:t> m</a:t>
            </a:r>
            <a:r>
              <a:rPr lang="en-US" b="1" baseline="30000" dirty="0">
                <a:solidFill>
                  <a:srgbClr val="00CC00"/>
                </a:solidFill>
                <a:latin typeface="Calibri" pitchFamily="34" charset="0"/>
              </a:rPr>
              <a:t>-3</a:t>
            </a:r>
            <a:r>
              <a:rPr lang="en-US" dirty="0">
                <a:latin typeface="Calibri" pitchFamily="34" charset="0"/>
              </a:rPr>
              <a:t> (</a:t>
            </a:r>
            <a:r>
              <a:rPr lang="en-US" dirty="0" err="1">
                <a:latin typeface="Calibri" pitchFamily="34" charset="0"/>
              </a:rPr>
              <a:t>AirBase</a:t>
            </a:r>
            <a:r>
              <a:rPr lang="en-US" dirty="0">
                <a:latin typeface="Calibri" pitchFamily="34" charset="0"/>
              </a:rPr>
              <a:t>, 2015)</a:t>
            </a:r>
            <a:endParaRPr lang="ru-RU" dirty="0">
              <a:latin typeface="Calibri" pitchFamily="34" charset="0"/>
            </a:endParaRPr>
          </a:p>
        </p:txBody>
      </p:sp>
      <p:sp>
        <p:nvSpPr>
          <p:cNvPr id="14" name="TextBox 13"/>
          <p:cNvSpPr txBox="1"/>
          <p:nvPr/>
        </p:nvSpPr>
        <p:spPr>
          <a:xfrm>
            <a:off x="395536" y="4149080"/>
            <a:ext cx="8208912" cy="2539157"/>
          </a:xfrm>
          <a:prstGeom prst="rect">
            <a:avLst/>
          </a:prstGeom>
          <a:noFill/>
        </p:spPr>
        <p:txBody>
          <a:bodyPr wrap="square" rtlCol="0">
            <a:spAutoFit/>
          </a:bodyPr>
          <a:lstStyle/>
          <a:p>
            <a:pPr marL="357188" indent="-357188">
              <a:spcBef>
                <a:spcPts val="0"/>
              </a:spcBef>
              <a:spcAft>
                <a:spcPts val="600"/>
              </a:spcAft>
              <a:buFont typeface="Arial" pitchFamily="34" charset="0"/>
              <a:buChar char="•"/>
            </a:pPr>
            <a:r>
              <a:rPr lang="en-US" dirty="0" err="1" smtClean="0">
                <a:latin typeface="Calibri" pitchFamily="34" charset="0"/>
              </a:rPr>
              <a:t>Exceedancies</a:t>
            </a:r>
            <a:r>
              <a:rPr lang="en-US" dirty="0" smtClean="0">
                <a:latin typeface="Calibri" pitchFamily="34" charset="0"/>
              </a:rPr>
              <a:t> of </a:t>
            </a:r>
            <a:r>
              <a:rPr lang="en-US" dirty="0" smtClean="0">
                <a:solidFill>
                  <a:srgbClr val="00CC00"/>
                </a:solidFill>
                <a:latin typeface="Calibri" pitchFamily="34" charset="0"/>
              </a:rPr>
              <a:t>EU target value </a:t>
            </a:r>
            <a:r>
              <a:rPr lang="en-US" dirty="0" smtClean="0">
                <a:latin typeface="Calibri" pitchFamily="34" charset="0"/>
              </a:rPr>
              <a:t>for B(a)P 1 </a:t>
            </a:r>
            <a:r>
              <a:rPr lang="en-US" dirty="0" err="1" smtClean="0">
                <a:latin typeface="Calibri" pitchFamily="34" charset="0"/>
              </a:rPr>
              <a:t>ng</a:t>
            </a:r>
            <a:r>
              <a:rPr lang="en-US" dirty="0" smtClean="0">
                <a:latin typeface="Calibri" pitchFamily="34" charset="0"/>
              </a:rPr>
              <a:t> m</a:t>
            </a:r>
            <a:r>
              <a:rPr lang="en-US" baseline="30000" dirty="0" smtClean="0">
                <a:latin typeface="Calibri" pitchFamily="34" charset="0"/>
              </a:rPr>
              <a:t>-3</a:t>
            </a:r>
            <a:r>
              <a:rPr lang="en-US" dirty="0" smtClean="0">
                <a:latin typeface="Calibri" pitchFamily="34" charset="0"/>
              </a:rPr>
              <a:t> in 2015 were </a:t>
            </a:r>
            <a:r>
              <a:rPr lang="en-US" dirty="0" smtClean="0">
                <a:solidFill>
                  <a:srgbClr val="00CC00"/>
                </a:solidFill>
                <a:latin typeface="Calibri" pitchFamily="34" charset="0"/>
              </a:rPr>
              <a:t>indicated in 9 countries</a:t>
            </a:r>
          </a:p>
          <a:p>
            <a:pPr marL="357188" indent="-357188">
              <a:spcBef>
                <a:spcPts val="0"/>
              </a:spcBef>
              <a:spcAft>
                <a:spcPts val="600"/>
              </a:spcAft>
              <a:buFont typeface="Arial" pitchFamily="34" charset="0"/>
              <a:buChar char="•"/>
            </a:pPr>
            <a:r>
              <a:rPr lang="en-US" dirty="0" err="1" smtClean="0">
                <a:latin typeface="Calibri" pitchFamily="34" charset="0"/>
              </a:rPr>
              <a:t>Exceedancies</a:t>
            </a:r>
            <a:r>
              <a:rPr lang="en-US" dirty="0" smtClean="0">
                <a:latin typeface="Calibri" pitchFamily="34" charset="0"/>
              </a:rPr>
              <a:t> of </a:t>
            </a:r>
            <a:r>
              <a:rPr lang="en-US" dirty="0" smtClean="0">
                <a:solidFill>
                  <a:srgbClr val="00CC00"/>
                </a:solidFill>
                <a:latin typeface="Calibri" pitchFamily="34" charset="0"/>
              </a:rPr>
              <a:t>WHO reference level </a:t>
            </a:r>
            <a:r>
              <a:rPr lang="en-US" dirty="0" smtClean="0">
                <a:latin typeface="Calibri" pitchFamily="34" charset="0"/>
              </a:rPr>
              <a:t>for B(a)P 0.12 </a:t>
            </a:r>
            <a:r>
              <a:rPr lang="en-US" dirty="0" err="1" smtClean="0">
                <a:latin typeface="Calibri" pitchFamily="34" charset="0"/>
              </a:rPr>
              <a:t>ng</a:t>
            </a:r>
            <a:r>
              <a:rPr lang="en-US" dirty="0" smtClean="0">
                <a:latin typeface="Calibri" pitchFamily="34" charset="0"/>
              </a:rPr>
              <a:t> m</a:t>
            </a:r>
            <a:r>
              <a:rPr lang="en-US" baseline="30000" dirty="0" smtClean="0">
                <a:latin typeface="Calibri" pitchFamily="34" charset="0"/>
              </a:rPr>
              <a:t>-3</a:t>
            </a:r>
            <a:r>
              <a:rPr lang="en-US" dirty="0" smtClean="0">
                <a:latin typeface="Calibri" pitchFamily="34" charset="0"/>
              </a:rPr>
              <a:t> were </a:t>
            </a:r>
            <a:r>
              <a:rPr lang="en-US" dirty="0" smtClean="0">
                <a:solidFill>
                  <a:srgbClr val="00CC00"/>
                </a:solidFill>
                <a:latin typeface="Calibri" pitchFamily="34" charset="0"/>
              </a:rPr>
              <a:t>indicated in 16 countries</a:t>
            </a:r>
          </a:p>
          <a:p>
            <a:pPr marL="357188" indent="-357188">
              <a:spcBef>
                <a:spcPts val="0"/>
              </a:spcBef>
              <a:spcAft>
                <a:spcPts val="600"/>
              </a:spcAft>
              <a:buFont typeface="Arial" pitchFamily="34" charset="0"/>
              <a:buChar char="•"/>
            </a:pPr>
            <a:r>
              <a:rPr lang="en-US" dirty="0" smtClean="0">
                <a:latin typeface="Calibri" pitchFamily="34" charset="0"/>
              </a:rPr>
              <a:t>Conclusion from previous session: “…</a:t>
            </a:r>
            <a:r>
              <a:rPr lang="en-US" dirty="0" smtClean="0">
                <a:solidFill>
                  <a:schemeClr val="accent2"/>
                </a:solidFill>
                <a:latin typeface="Calibri" pitchFamily="34" charset="0"/>
              </a:rPr>
              <a:t>particulate matter from biomass combustion could be considered as harmful as particles from other sources</a:t>
            </a:r>
            <a:r>
              <a:rPr lang="en-US" dirty="0" smtClean="0">
                <a:latin typeface="Calibri" pitchFamily="34" charset="0"/>
              </a:rPr>
              <a:t>.”</a:t>
            </a:r>
          </a:p>
          <a:p>
            <a:pPr marL="357188" indent="-357188">
              <a:spcBef>
                <a:spcPts val="0"/>
              </a:spcBef>
              <a:spcAft>
                <a:spcPts val="600"/>
              </a:spcAft>
              <a:buFont typeface="Arial" pitchFamily="34" charset="0"/>
              <a:buChar char="•"/>
            </a:pPr>
            <a:r>
              <a:rPr lang="en-US" dirty="0" smtClean="0">
                <a:latin typeface="Calibri" pitchFamily="34" charset="0"/>
              </a:rPr>
              <a:t>Further co-operation with activities of WGE and Task Force on Health regarding evaluation of exposure is appreciated</a:t>
            </a:r>
          </a:p>
        </p:txBody>
      </p:sp>
      <p:sp>
        <p:nvSpPr>
          <p:cNvPr id="9" name="TextBox 8"/>
          <p:cNvSpPr txBox="1"/>
          <p:nvPr/>
        </p:nvSpPr>
        <p:spPr>
          <a:xfrm>
            <a:off x="5845431" y="6546830"/>
            <a:ext cx="3263073" cy="338554"/>
          </a:xfrm>
          <a:prstGeom prst="rect">
            <a:avLst/>
          </a:prstGeom>
          <a:noFill/>
        </p:spPr>
        <p:txBody>
          <a:bodyPr wrap="none" rtlCol="0">
            <a:spAutoFit/>
          </a:bodyPr>
          <a:lstStyle/>
          <a:p>
            <a:r>
              <a:rPr lang="en-US" sz="1600" dirty="0" smtClean="0">
                <a:latin typeface="Calibri" pitchFamily="34" charset="0"/>
              </a:rPr>
              <a:t>3</a:t>
            </a:r>
            <a:r>
              <a:rPr lang="en-US" sz="1600" baseline="30000" dirty="0" smtClean="0">
                <a:latin typeface="Calibri" pitchFamily="34" charset="0"/>
              </a:rPr>
              <a:t>rd</a:t>
            </a:r>
            <a:r>
              <a:rPr lang="en-US" sz="1600" dirty="0" smtClean="0">
                <a:latin typeface="Calibri" pitchFamily="34" charset="0"/>
              </a:rPr>
              <a:t> Joint session WGE/SB </a:t>
            </a:r>
            <a:r>
              <a:rPr lang="en-US" sz="1600" dirty="0" smtClean="0">
                <a:latin typeface="Calibri" pitchFamily="34" charset="0"/>
              </a:rPr>
              <a:t>EMEP, 2017</a:t>
            </a:r>
            <a:endParaRPr lang="ru-RU"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292303" y="3975494"/>
            <a:ext cx="3851697" cy="2882506"/>
          </a:xfrm>
          <a:prstGeom prst="rect">
            <a:avLst/>
          </a:prstGeom>
          <a:noFill/>
          <a:ln w="9525">
            <a:noFill/>
            <a:miter lim="800000"/>
            <a:headEnd/>
            <a:tailEnd/>
          </a:ln>
          <a:effectLst/>
        </p:spPr>
      </p:pic>
      <p:pic>
        <p:nvPicPr>
          <p:cNvPr id="23571" name="Picture 19"/>
          <p:cNvPicPr>
            <a:picLocks noChangeAspect="1" noChangeArrowheads="1"/>
          </p:cNvPicPr>
          <p:nvPr/>
        </p:nvPicPr>
        <p:blipFill>
          <a:blip r:embed="rId4" cstate="print"/>
          <a:srcRect/>
          <a:stretch>
            <a:fillRect/>
          </a:stretch>
        </p:blipFill>
        <p:spPr bwMode="auto">
          <a:xfrm>
            <a:off x="5508625" y="1124744"/>
            <a:ext cx="3238500" cy="2725737"/>
          </a:xfrm>
          <a:prstGeom prst="rect">
            <a:avLst/>
          </a:prstGeom>
          <a:noFill/>
          <a:ln w="9525">
            <a:noFill/>
            <a:miter lim="800000"/>
            <a:headEnd/>
            <a:tailEnd/>
          </a:ln>
          <a:effectLst/>
        </p:spPr>
      </p:pic>
      <p:sp>
        <p:nvSpPr>
          <p:cNvPr id="23554" name="Прямоугольник 4"/>
          <p:cNvSpPr>
            <a:spLocks noChangeArrowheads="1"/>
          </p:cNvSpPr>
          <p:nvPr/>
        </p:nvSpPr>
        <p:spPr bwMode="auto">
          <a:xfrm>
            <a:off x="0" y="115888"/>
            <a:ext cx="9144000" cy="457200"/>
          </a:xfrm>
          <a:prstGeom prst="rect">
            <a:avLst/>
          </a:prstGeom>
          <a:noFill/>
          <a:ln w="9525" algn="ctr">
            <a:noFill/>
            <a:miter lim="800000"/>
            <a:headEnd/>
            <a:tailEnd/>
          </a:ln>
        </p:spPr>
        <p:txBody>
          <a:bodyPr>
            <a:spAutoFit/>
          </a:bodyPr>
          <a:lstStyle/>
          <a:p>
            <a:pPr algn="ctr">
              <a:spcBef>
                <a:spcPct val="50000"/>
              </a:spcBef>
            </a:pPr>
            <a:r>
              <a:rPr lang="en-US" altLang="ru-RU" sz="2400">
                <a:solidFill>
                  <a:schemeClr val="accent2"/>
                </a:solidFill>
                <a:ea typeface="PMingLiU" pitchFamily="18" charset="-120"/>
              </a:rPr>
              <a:t>Evaluation of B(a)P pollution in the EMEP countries: problems</a:t>
            </a:r>
            <a:endParaRPr lang="ru-RU" altLang="ru-RU" sz="2400">
              <a:solidFill>
                <a:schemeClr val="accent2"/>
              </a:solidFill>
              <a:ea typeface="PMingLiU" pitchFamily="18" charset="-120"/>
            </a:endParaRPr>
          </a:p>
        </p:txBody>
      </p:sp>
      <p:pic>
        <p:nvPicPr>
          <p:cNvPr id="23559" name="Picture 7" descr="bap_es_fr_de_pl1"/>
          <p:cNvPicPr>
            <a:picLocks noChangeAspect="1" noChangeArrowheads="1"/>
          </p:cNvPicPr>
          <p:nvPr/>
        </p:nvPicPr>
        <p:blipFill>
          <a:blip r:embed="rId5" cstate="print"/>
          <a:srcRect/>
          <a:stretch>
            <a:fillRect/>
          </a:stretch>
        </p:blipFill>
        <p:spPr bwMode="auto">
          <a:xfrm>
            <a:off x="611188" y="1412875"/>
            <a:ext cx="2663825" cy="2217738"/>
          </a:xfrm>
          <a:prstGeom prst="rect">
            <a:avLst/>
          </a:prstGeom>
          <a:noFill/>
          <a:ln w="9525">
            <a:solidFill>
              <a:schemeClr val="tx1"/>
            </a:solidFill>
            <a:miter lim="800000"/>
            <a:headEnd/>
            <a:tailEnd/>
          </a:ln>
        </p:spPr>
      </p:pic>
      <p:sp>
        <p:nvSpPr>
          <p:cNvPr id="23560" name="Text Box 11"/>
          <p:cNvSpPr txBox="1">
            <a:spLocks noChangeArrowheads="1"/>
          </p:cNvSpPr>
          <p:nvPr/>
        </p:nvSpPr>
        <p:spPr bwMode="auto">
          <a:xfrm>
            <a:off x="684213" y="3789363"/>
            <a:ext cx="2633662" cy="33655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Modelling results for 2015</a:t>
            </a:r>
            <a:endParaRPr lang="ru-RU" sz="1600">
              <a:latin typeface="Calibri" pitchFamily="34" charset="0"/>
            </a:endParaRPr>
          </a:p>
        </p:txBody>
      </p:sp>
      <p:sp>
        <p:nvSpPr>
          <p:cNvPr id="23561" name="Text Box 11"/>
          <p:cNvSpPr txBox="1">
            <a:spLocks noChangeArrowheads="1"/>
          </p:cNvSpPr>
          <p:nvPr/>
        </p:nvSpPr>
        <p:spPr bwMode="auto">
          <a:xfrm>
            <a:off x="5867400" y="3861594"/>
            <a:ext cx="2700338" cy="581025"/>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Modelled vs observed B(a)P (AirBase, 2015)</a:t>
            </a:r>
            <a:endParaRPr lang="ru-RU" sz="1600">
              <a:latin typeface="Calibri" pitchFamily="34" charset="0"/>
            </a:endParaRPr>
          </a:p>
        </p:txBody>
      </p:sp>
      <p:sp>
        <p:nvSpPr>
          <p:cNvPr id="23563" name="Text Box 45"/>
          <p:cNvSpPr txBox="1">
            <a:spLocks noChangeArrowheads="1"/>
          </p:cNvSpPr>
          <p:nvPr/>
        </p:nvSpPr>
        <p:spPr bwMode="auto">
          <a:xfrm>
            <a:off x="1691680" y="692150"/>
            <a:ext cx="6408738" cy="366713"/>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dirty="0" err="1">
                <a:latin typeface="Calibri" pitchFamily="34" charset="0"/>
              </a:rPr>
              <a:t>Overprediction</a:t>
            </a:r>
            <a:r>
              <a:rPr lang="en-US" b="1" dirty="0">
                <a:latin typeface="Calibri" pitchFamily="34" charset="0"/>
              </a:rPr>
              <a:t> of observed concentrations (</a:t>
            </a:r>
            <a:r>
              <a:rPr lang="en-US" b="1" dirty="0">
                <a:solidFill>
                  <a:srgbClr val="F604C8"/>
                </a:solidFill>
                <a:latin typeface="Calibri" pitchFamily="34" charset="0"/>
              </a:rPr>
              <a:t>Spain, Germany</a:t>
            </a:r>
            <a:r>
              <a:rPr lang="en-US" b="1" dirty="0">
                <a:latin typeface="Calibri" pitchFamily="34" charset="0"/>
              </a:rPr>
              <a:t>): </a:t>
            </a:r>
          </a:p>
        </p:txBody>
      </p:sp>
      <p:grpSp>
        <p:nvGrpSpPr>
          <p:cNvPr id="16" name="Группа 15"/>
          <p:cNvGrpSpPr/>
          <p:nvPr/>
        </p:nvGrpSpPr>
        <p:grpSpPr>
          <a:xfrm>
            <a:off x="395288" y="1052736"/>
            <a:ext cx="6985000" cy="2881089"/>
            <a:chOff x="395288" y="1052736"/>
            <a:chExt cx="6985000" cy="2881089"/>
          </a:xfrm>
        </p:grpSpPr>
        <p:sp>
          <p:nvSpPr>
            <p:cNvPr id="23570" name="Oval 18"/>
            <p:cNvSpPr>
              <a:spLocks noChangeArrowheads="1"/>
            </p:cNvSpPr>
            <p:nvPr/>
          </p:nvSpPr>
          <p:spPr bwMode="auto">
            <a:xfrm>
              <a:off x="395288" y="1916113"/>
              <a:ext cx="1079500" cy="1079500"/>
            </a:xfrm>
            <a:prstGeom prst="ellipse">
              <a:avLst/>
            </a:prstGeom>
            <a:noFill/>
            <a:ln w="22225">
              <a:solidFill>
                <a:srgbClr val="FF00FF"/>
              </a:solidFill>
              <a:round/>
              <a:headEnd/>
              <a:tailEnd/>
            </a:ln>
            <a:effectLst/>
          </p:spPr>
          <p:txBody>
            <a:bodyPr wrap="none" anchor="ctr"/>
            <a:lstStyle/>
            <a:p>
              <a:endParaRPr lang="ru-RU"/>
            </a:p>
          </p:txBody>
        </p:sp>
        <p:sp>
          <p:nvSpPr>
            <p:cNvPr id="23572" name="Rectangle 20"/>
            <p:cNvSpPr>
              <a:spLocks noChangeArrowheads="1"/>
            </p:cNvSpPr>
            <p:nvPr/>
          </p:nvSpPr>
          <p:spPr bwMode="auto">
            <a:xfrm>
              <a:off x="6227763" y="2924175"/>
              <a:ext cx="1152525" cy="1009650"/>
            </a:xfrm>
            <a:prstGeom prst="rect">
              <a:avLst/>
            </a:prstGeom>
            <a:noFill/>
            <a:ln w="25400">
              <a:solidFill>
                <a:srgbClr val="FF00FF"/>
              </a:solidFill>
              <a:miter lim="800000"/>
              <a:headEnd/>
              <a:tailEnd/>
            </a:ln>
            <a:effectLst/>
          </p:spPr>
          <p:txBody>
            <a:bodyPr wrap="none" anchor="ctr"/>
            <a:lstStyle/>
            <a:p>
              <a:endParaRPr lang="ru-RU"/>
            </a:p>
          </p:txBody>
        </p:sp>
        <p:sp>
          <p:nvSpPr>
            <p:cNvPr id="23573" name="Oval 21"/>
            <p:cNvSpPr>
              <a:spLocks noChangeArrowheads="1"/>
            </p:cNvSpPr>
            <p:nvPr/>
          </p:nvSpPr>
          <p:spPr bwMode="auto">
            <a:xfrm>
              <a:off x="1692275" y="2205038"/>
              <a:ext cx="792163" cy="719137"/>
            </a:xfrm>
            <a:prstGeom prst="ellipse">
              <a:avLst/>
            </a:prstGeom>
            <a:noFill/>
            <a:ln w="22225">
              <a:solidFill>
                <a:srgbClr val="FF00FF"/>
              </a:solidFill>
              <a:round/>
              <a:headEnd/>
              <a:tailEnd/>
            </a:ln>
            <a:effectLst/>
          </p:spPr>
          <p:txBody>
            <a:bodyPr wrap="none" anchor="ctr"/>
            <a:lstStyle/>
            <a:p>
              <a:endParaRPr lang="ru-RU"/>
            </a:p>
          </p:txBody>
        </p:sp>
        <p:cxnSp>
          <p:nvCxnSpPr>
            <p:cNvPr id="12" name="Прямая со стрелкой 11"/>
            <p:cNvCxnSpPr/>
            <p:nvPr/>
          </p:nvCxnSpPr>
          <p:spPr>
            <a:xfrm flipH="1">
              <a:off x="2051720" y="1052736"/>
              <a:ext cx="3024336" cy="1008112"/>
            </a:xfrm>
            <a:prstGeom prst="straightConnector1">
              <a:avLst/>
            </a:prstGeom>
            <a:ln w="25400">
              <a:solidFill>
                <a:srgbClr val="F604C8"/>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076056" y="1052736"/>
              <a:ext cx="1584176" cy="1800200"/>
            </a:xfrm>
            <a:prstGeom prst="straightConnector1">
              <a:avLst/>
            </a:prstGeom>
            <a:ln w="25400">
              <a:solidFill>
                <a:srgbClr val="F604C8"/>
              </a:solidFill>
              <a:tailEnd type="arrow"/>
            </a:ln>
          </p:spPr>
          <p:style>
            <a:lnRef idx="1">
              <a:schemeClr val="accent1"/>
            </a:lnRef>
            <a:fillRef idx="0">
              <a:schemeClr val="accent1"/>
            </a:fillRef>
            <a:effectRef idx="0">
              <a:schemeClr val="accent1"/>
            </a:effectRef>
            <a:fontRef idx="minor">
              <a:schemeClr val="tx1"/>
            </a:fontRef>
          </p:style>
        </p:cxnSp>
      </p:grpSp>
      <p:sp>
        <p:nvSpPr>
          <p:cNvPr id="17" name="Прямоугольник 16"/>
          <p:cNvSpPr/>
          <p:nvPr/>
        </p:nvSpPr>
        <p:spPr>
          <a:xfrm>
            <a:off x="179512" y="4221088"/>
            <a:ext cx="5040560" cy="646331"/>
          </a:xfrm>
          <a:prstGeom prst="rect">
            <a:avLst/>
          </a:prstGeom>
        </p:spPr>
        <p:txBody>
          <a:bodyPr wrap="square">
            <a:spAutoFit/>
          </a:bodyPr>
          <a:lstStyle/>
          <a:p>
            <a:pPr marL="358775" indent="-358775">
              <a:spcBef>
                <a:spcPct val="30000"/>
              </a:spcBef>
              <a:buClr>
                <a:schemeClr val="tx2"/>
              </a:buClr>
              <a:buFontTx/>
              <a:buChar char="•"/>
            </a:pPr>
            <a:r>
              <a:rPr lang="en-US" dirty="0" smtClean="0">
                <a:latin typeface="Calibri" pitchFamily="34" charset="0"/>
              </a:rPr>
              <a:t>Unique sector distribution of PAH emissions, high emissions from agriculture (Spain)</a:t>
            </a:r>
            <a:endParaRPr lang="en-US" dirty="0">
              <a:latin typeface="Calibri" pitchFamily="34" charset="0"/>
            </a:endParaRPr>
          </a:p>
        </p:txBody>
      </p:sp>
      <p:cxnSp>
        <p:nvCxnSpPr>
          <p:cNvPr id="21" name="Прямая со стрелкой 20"/>
          <p:cNvCxnSpPr/>
          <p:nvPr/>
        </p:nvCxnSpPr>
        <p:spPr>
          <a:xfrm>
            <a:off x="4427984" y="4797152"/>
            <a:ext cx="1296144" cy="0"/>
          </a:xfrm>
          <a:prstGeom prst="straightConnector1">
            <a:avLst/>
          </a:prstGeom>
          <a:ln w="25400">
            <a:solidFill>
              <a:srgbClr val="F604C8"/>
            </a:solidFill>
            <a:tailEnd type="arrow"/>
          </a:ln>
        </p:spPr>
        <p:style>
          <a:lnRef idx="1">
            <a:schemeClr val="accent1"/>
          </a:lnRef>
          <a:fillRef idx="0">
            <a:schemeClr val="accent1"/>
          </a:fillRef>
          <a:effectRef idx="0">
            <a:schemeClr val="accent1"/>
          </a:effectRef>
          <a:fontRef idx="minor">
            <a:schemeClr val="tx1"/>
          </a:fontRef>
        </p:style>
      </p:cxnSp>
      <p:sp>
        <p:nvSpPr>
          <p:cNvPr id="22" name="Text Box 45"/>
          <p:cNvSpPr txBox="1">
            <a:spLocks noChangeArrowheads="1"/>
          </p:cNvSpPr>
          <p:nvPr/>
        </p:nvSpPr>
        <p:spPr bwMode="auto">
          <a:xfrm>
            <a:off x="179512" y="5013176"/>
            <a:ext cx="5724525" cy="641350"/>
          </a:xfrm>
          <a:prstGeom prst="rect">
            <a:avLst/>
          </a:prstGeom>
          <a:noFill/>
          <a:ln w="9525">
            <a:noFill/>
            <a:miter lim="800000"/>
            <a:headEnd/>
            <a:tailEnd/>
          </a:ln>
        </p:spPr>
        <p:txBody>
          <a:bodyPr>
            <a:spAutoFit/>
          </a:bodyPr>
          <a:lstStyle/>
          <a:p>
            <a:pPr marL="358775" indent="-358775">
              <a:spcBef>
                <a:spcPct val="30000"/>
              </a:spcBef>
              <a:buClr>
                <a:schemeClr val="tx2"/>
              </a:buClr>
              <a:buFontTx/>
              <a:buChar char="•"/>
            </a:pPr>
            <a:r>
              <a:rPr lang="en-US" dirty="0">
                <a:latin typeface="Calibri" pitchFamily="34" charset="0"/>
              </a:rPr>
              <a:t>Speciation of PAH emission and emission factors (Germany)</a:t>
            </a:r>
          </a:p>
        </p:txBody>
      </p:sp>
      <p:sp>
        <p:nvSpPr>
          <p:cNvPr id="24" name="Text Box 12"/>
          <p:cNvSpPr txBox="1">
            <a:spLocks noChangeArrowheads="1"/>
          </p:cNvSpPr>
          <p:nvPr/>
        </p:nvSpPr>
        <p:spPr bwMode="auto">
          <a:xfrm>
            <a:off x="395660" y="5667970"/>
            <a:ext cx="4824412" cy="641350"/>
          </a:xfrm>
          <a:prstGeom prst="rect">
            <a:avLst/>
          </a:prstGeom>
          <a:noFill/>
          <a:ln w="9525">
            <a:noFill/>
            <a:miter lim="800000"/>
            <a:headEnd/>
            <a:tailEnd/>
          </a:ln>
          <a:effectLst/>
        </p:spPr>
        <p:txBody>
          <a:bodyPr>
            <a:spAutoFit/>
          </a:bodyPr>
          <a:lstStyle/>
          <a:p>
            <a:pPr>
              <a:spcBef>
                <a:spcPct val="50000"/>
              </a:spcBef>
            </a:pPr>
            <a:r>
              <a:rPr lang="en-US" dirty="0">
                <a:solidFill>
                  <a:srgbClr val="0033CC"/>
                </a:solidFill>
                <a:latin typeface="Calibri" pitchFamily="34" charset="0"/>
              </a:rPr>
              <a:t>DE IIR, 2017: “the PAHs emissions in the inventory are likely to be overestimated”</a:t>
            </a:r>
            <a:endParaRPr lang="ru-RU" dirty="0">
              <a:solidFill>
                <a:srgbClr val="0033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21"/>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0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23561" grpId="0"/>
      <p:bldP spid="23563" grpId="0"/>
      <p:bldP spid="17" grpId="0"/>
      <p:bldP spid="22" grpId="0"/>
      <p:bldP spid="22" grpId="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Прямоугольник 4"/>
          <p:cNvSpPr>
            <a:spLocks noChangeArrowheads="1"/>
          </p:cNvSpPr>
          <p:nvPr/>
        </p:nvSpPr>
        <p:spPr bwMode="auto">
          <a:xfrm>
            <a:off x="0" y="115888"/>
            <a:ext cx="9144000" cy="457200"/>
          </a:xfrm>
          <a:prstGeom prst="rect">
            <a:avLst/>
          </a:prstGeom>
          <a:noFill/>
          <a:ln w="9525" algn="ctr">
            <a:noFill/>
            <a:miter lim="800000"/>
            <a:headEnd/>
            <a:tailEnd/>
          </a:ln>
        </p:spPr>
        <p:txBody>
          <a:bodyPr>
            <a:spAutoFit/>
          </a:bodyPr>
          <a:lstStyle/>
          <a:p>
            <a:pPr algn="ctr">
              <a:spcBef>
                <a:spcPct val="50000"/>
              </a:spcBef>
            </a:pPr>
            <a:r>
              <a:rPr lang="en-US" altLang="ru-RU" sz="2400">
                <a:solidFill>
                  <a:schemeClr val="accent2"/>
                </a:solidFill>
                <a:ea typeface="PMingLiU" pitchFamily="18" charset="-120"/>
              </a:rPr>
              <a:t>Evaluation of B(a)P pollution in the EMEP countries: problems</a:t>
            </a:r>
            <a:endParaRPr lang="ru-RU" altLang="ru-RU" sz="2400">
              <a:solidFill>
                <a:schemeClr val="accent2"/>
              </a:solidFill>
              <a:ea typeface="PMingLiU" pitchFamily="18" charset="-120"/>
            </a:endParaRPr>
          </a:p>
        </p:txBody>
      </p:sp>
      <p:grpSp>
        <p:nvGrpSpPr>
          <p:cNvPr id="18" name="Группа 17"/>
          <p:cNvGrpSpPr/>
          <p:nvPr/>
        </p:nvGrpSpPr>
        <p:grpSpPr>
          <a:xfrm>
            <a:off x="611188" y="1124744"/>
            <a:ext cx="8135937" cy="3317875"/>
            <a:chOff x="611188" y="1124744"/>
            <a:chExt cx="8135937" cy="3317875"/>
          </a:xfrm>
        </p:grpSpPr>
        <p:pic>
          <p:nvPicPr>
            <p:cNvPr id="26626" name="Picture 2"/>
            <p:cNvPicPr>
              <a:picLocks noChangeAspect="1" noChangeArrowheads="1"/>
            </p:cNvPicPr>
            <p:nvPr/>
          </p:nvPicPr>
          <p:blipFill>
            <a:blip r:embed="rId2" cstate="print"/>
            <a:srcRect/>
            <a:stretch>
              <a:fillRect/>
            </a:stretch>
          </p:blipFill>
          <p:spPr bwMode="auto">
            <a:xfrm>
              <a:off x="5508625" y="1124744"/>
              <a:ext cx="3238500" cy="2725737"/>
            </a:xfrm>
            <a:prstGeom prst="rect">
              <a:avLst/>
            </a:prstGeom>
            <a:noFill/>
            <a:ln w="9525">
              <a:noFill/>
              <a:miter lim="800000"/>
              <a:headEnd/>
              <a:tailEnd/>
            </a:ln>
            <a:effectLst/>
          </p:spPr>
        </p:pic>
        <p:pic>
          <p:nvPicPr>
            <p:cNvPr id="26628" name="Picture 7" descr="bap_es_fr_de_pl1"/>
            <p:cNvPicPr>
              <a:picLocks noChangeAspect="1" noChangeArrowheads="1"/>
            </p:cNvPicPr>
            <p:nvPr/>
          </p:nvPicPr>
          <p:blipFill>
            <a:blip r:embed="rId3" cstate="print"/>
            <a:srcRect/>
            <a:stretch>
              <a:fillRect/>
            </a:stretch>
          </p:blipFill>
          <p:spPr bwMode="auto">
            <a:xfrm>
              <a:off x="611188" y="1412875"/>
              <a:ext cx="2663825" cy="2217738"/>
            </a:xfrm>
            <a:prstGeom prst="rect">
              <a:avLst/>
            </a:prstGeom>
            <a:noFill/>
            <a:ln w="9525">
              <a:solidFill>
                <a:schemeClr val="tx1"/>
              </a:solidFill>
              <a:miter lim="800000"/>
              <a:headEnd/>
              <a:tailEnd/>
            </a:ln>
          </p:spPr>
        </p:pic>
        <p:sp>
          <p:nvSpPr>
            <p:cNvPr id="26629" name="Text Box 11"/>
            <p:cNvSpPr txBox="1">
              <a:spLocks noChangeArrowheads="1"/>
            </p:cNvSpPr>
            <p:nvPr/>
          </p:nvSpPr>
          <p:spPr bwMode="auto">
            <a:xfrm>
              <a:off x="684213" y="3789363"/>
              <a:ext cx="2633662" cy="33655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Modelling results for 2015</a:t>
              </a:r>
              <a:endParaRPr lang="ru-RU" sz="1600">
                <a:latin typeface="Calibri" pitchFamily="34" charset="0"/>
              </a:endParaRPr>
            </a:p>
          </p:txBody>
        </p:sp>
        <p:sp>
          <p:nvSpPr>
            <p:cNvPr id="26630" name="Text Box 11"/>
            <p:cNvSpPr txBox="1">
              <a:spLocks noChangeArrowheads="1"/>
            </p:cNvSpPr>
            <p:nvPr/>
          </p:nvSpPr>
          <p:spPr bwMode="auto">
            <a:xfrm>
              <a:off x="5867400" y="3861594"/>
              <a:ext cx="2700338" cy="581025"/>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Modelled vs observed B(a)P (AirBase, 2015)</a:t>
              </a:r>
              <a:endParaRPr lang="ru-RU" sz="1600">
                <a:latin typeface="Calibri" pitchFamily="34" charset="0"/>
              </a:endParaRPr>
            </a:p>
          </p:txBody>
        </p:sp>
      </p:grpSp>
      <p:sp>
        <p:nvSpPr>
          <p:cNvPr id="26631" name="Text Box 45"/>
          <p:cNvSpPr txBox="1">
            <a:spLocks noChangeArrowheads="1"/>
          </p:cNvSpPr>
          <p:nvPr/>
        </p:nvSpPr>
        <p:spPr bwMode="auto">
          <a:xfrm>
            <a:off x="1619672" y="692150"/>
            <a:ext cx="6408738" cy="366713"/>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dirty="0" err="1">
                <a:latin typeface="Calibri" pitchFamily="34" charset="0"/>
              </a:rPr>
              <a:t>Underprediction</a:t>
            </a:r>
            <a:r>
              <a:rPr lang="en-US" b="1" dirty="0">
                <a:latin typeface="Calibri" pitchFamily="34" charset="0"/>
              </a:rPr>
              <a:t> of observed concentrations (</a:t>
            </a:r>
            <a:r>
              <a:rPr lang="en-US" b="1" dirty="0">
                <a:solidFill>
                  <a:srgbClr val="F604C8"/>
                </a:solidFill>
                <a:latin typeface="Calibri" pitchFamily="34" charset="0"/>
              </a:rPr>
              <a:t>France, Poland</a:t>
            </a:r>
            <a:r>
              <a:rPr lang="en-US" b="1" dirty="0">
                <a:latin typeface="Calibri" pitchFamily="34" charset="0"/>
              </a:rPr>
              <a:t>): </a:t>
            </a:r>
          </a:p>
        </p:txBody>
      </p:sp>
      <p:grpSp>
        <p:nvGrpSpPr>
          <p:cNvPr id="19" name="Группа 18"/>
          <p:cNvGrpSpPr/>
          <p:nvPr/>
        </p:nvGrpSpPr>
        <p:grpSpPr>
          <a:xfrm>
            <a:off x="1187450" y="1052736"/>
            <a:ext cx="7416800" cy="2736527"/>
            <a:chOff x="1187450" y="1052736"/>
            <a:chExt cx="7416800" cy="2736527"/>
          </a:xfrm>
        </p:grpSpPr>
        <p:sp>
          <p:nvSpPr>
            <p:cNvPr id="26632" name="Oval 8"/>
            <p:cNvSpPr>
              <a:spLocks noChangeArrowheads="1"/>
            </p:cNvSpPr>
            <p:nvPr/>
          </p:nvSpPr>
          <p:spPr bwMode="auto">
            <a:xfrm>
              <a:off x="1187450" y="2060575"/>
              <a:ext cx="863600" cy="935038"/>
            </a:xfrm>
            <a:prstGeom prst="ellipse">
              <a:avLst/>
            </a:prstGeom>
            <a:noFill/>
            <a:ln w="25400">
              <a:solidFill>
                <a:srgbClr val="F604C8"/>
              </a:solidFill>
              <a:round/>
              <a:headEnd/>
              <a:tailEnd/>
            </a:ln>
            <a:effectLst/>
          </p:spPr>
          <p:txBody>
            <a:bodyPr wrap="none" anchor="ctr"/>
            <a:lstStyle/>
            <a:p>
              <a:endParaRPr lang="ru-RU"/>
            </a:p>
          </p:txBody>
        </p:sp>
        <p:sp>
          <p:nvSpPr>
            <p:cNvPr id="26633" name="Rectangle 9"/>
            <p:cNvSpPr>
              <a:spLocks noChangeArrowheads="1"/>
            </p:cNvSpPr>
            <p:nvPr/>
          </p:nvSpPr>
          <p:spPr bwMode="auto">
            <a:xfrm>
              <a:off x="7451725" y="1412776"/>
              <a:ext cx="1152525" cy="2376487"/>
            </a:xfrm>
            <a:prstGeom prst="rect">
              <a:avLst/>
            </a:prstGeom>
            <a:noFill/>
            <a:ln w="25400">
              <a:solidFill>
                <a:srgbClr val="F604C8"/>
              </a:solidFill>
              <a:miter lim="800000"/>
              <a:headEnd/>
              <a:tailEnd/>
            </a:ln>
            <a:effectLst/>
          </p:spPr>
          <p:txBody>
            <a:bodyPr wrap="none" anchor="ctr"/>
            <a:lstStyle/>
            <a:p>
              <a:endParaRPr lang="ru-RU"/>
            </a:p>
          </p:txBody>
        </p:sp>
        <p:sp>
          <p:nvSpPr>
            <p:cNvPr id="26634" name="Oval 10"/>
            <p:cNvSpPr>
              <a:spLocks noChangeArrowheads="1"/>
            </p:cNvSpPr>
            <p:nvPr/>
          </p:nvSpPr>
          <p:spPr bwMode="auto">
            <a:xfrm>
              <a:off x="2195513" y="2492375"/>
              <a:ext cx="647700" cy="719138"/>
            </a:xfrm>
            <a:prstGeom prst="ellipse">
              <a:avLst/>
            </a:prstGeom>
            <a:noFill/>
            <a:ln w="25400">
              <a:solidFill>
                <a:srgbClr val="F604C8"/>
              </a:solidFill>
              <a:round/>
              <a:headEnd/>
              <a:tailEnd/>
            </a:ln>
            <a:effectLst/>
          </p:spPr>
          <p:txBody>
            <a:bodyPr wrap="none" anchor="ctr"/>
            <a:lstStyle/>
            <a:p>
              <a:endParaRPr lang="ru-RU"/>
            </a:p>
          </p:txBody>
        </p:sp>
        <p:cxnSp>
          <p:nvCxnSpPr>
            <p:cNvPr id="12" name="Прямая со стрелкой 11"/>
            <p:cNvCxnSpPr/>
            <p:nvPr/>
          </p:nvCxnSpPr>
          <p:spPr>
            <a:xfrm flipH="1">
              <a:off x="2267744" y="1052736"/>
              <a:ext cx="1656185" cy="1296144"/>
            </a:xfrm>
            <a:prstGeom prst="straightConnector1">
              <a:avLst/>
            </a:prstGeom>
            <a:ln w="25400">
              <a:solidFill>
                <a:srgbClr val="F604C8"/>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923928" y="1052736"/>
              <a:ext cx="3528392" cy="1584176"/>
            </a:xfrm>
            <a:prstGeom prst="straightConnector1">
              <a:avLst/>
            </a:prstGeom>
            <a:ln w="25400">
              <a:solidFill>
                <a:srgbClr val="F604C8"/>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 Box 45"/>
          <p:cNvSpPr txBox="1">
            <a:spLocks noChangeArrowheads="1"/>
          </p:cNvSpPr>
          <p:nvPr/>
        </p:nvSpPr>
        <p:spPr bwMode="auto">
          <a:xfrm>
            <a:off x="287635" y="4358432"/>
            <a:ext cx="5724525" cy="366712"/>
          </a:xfrm>
          <a:prstGeom prst="rect">
            <a:avLst/>
          </a:prstGeom>
          <a:noFill/>
          <a:ln w="9525">
            <a:noFill/>
            <a:miter lim="800000"/>
            <a:headEnd/>
            <a:tailEnd/>
          </a:ln>
        </p:spPr>
        <p:txBody>
          <a:bodyPr>
            <a:spAutoFit/>
          </a:bodyPr>
          <a:lstStyle/>
          <a:p>
            <a:pPr marL="358775" indent="-358775">
              <a:spcBef>
                <a:spcPct val="30000"/>
              </a:spcBef>
              <a:buClr>
                <a:schemeClr val="tx2"/>
              </a:buClr>
              <a:buFontTx/>
              <a:buChar char="•"/>
            </a:pPr>
            <a:r>
              <a:rPr lang="en-US" dirty="0">
                <a:latin typeface="Calibri" pitchFamily="34" charset="0"/>
              </a:rPr>
              <a:t>Underestimation of </a:t>
            </a:r>
            <a:r>
              <a:rPr lang="en-US" dirty="0" smtClean="0">
                <a:latin typeface="Calibri" pitchFamily="34" charset="0"/>
              </a:rPr>
              <a:t>emissions</a:t>
            </a:r>
            <a:endParaRPr lang="en-US" dirty="0">
              <a:latin typeface="Calibri" pitchFamily="34" charset="0"/>
            </a:endParaRPr>
          </a:p>
        </p:txBody>
      </p:sp>
      <p:sp>
        <p:nvSpPr>
          <p:cNvPr id="20" name="Text Box 14"/>
          <p:cNvSpPr txBox="1">
            <a:spLocks noChangeArrowheads="1"/>
          </p:cNvSpPr>
          <p:nvPr/>
        </p:nvSpPr>
        <p:spPr bwMode="auto">
          <a:xfrm>
            <a:off x="898947" y="4652963"/>
            <a:ext cx="7489477" cy="646331"/>
          </a:xfrm>
          <a:prstGeom prst="rect">
            <a:avLst/>
          </a:prstGeom>
          <a:noFill/>
          <a:ln w="9525">
            <a:noFill/>
            <a:miter lim="800000"/>
            <a:headEnd/>
            <a:tailEnd/>
          </a:ln>
          <a:effectLst/>
        </p:spPr>
        <p:txBody>
          <a:bodyPr wrap="square">
            <a:spAutoFit/>
          </a:bodyPr>
          <a:lstStyle/>
          <a:p>
            <a:pPr>
              <a:spcBef>
                <a:spcPct val="50000"/>
              </a:spcBef>
            </a:pPr>
            <a:r>
              <a:rPr lang="en-US" dirty="0">
                <a:solidFill>
                  <a:srgbClr val="0033CC"/>
                </a:solidFill>
                <a:latin typeface="Calibri" pitchFamily="34" charset="0"/>
              </a:rPr>
              <a:t>“Underestimation of B(a)P emission of France” CHIMERE </a:t>
            </a:r>
            <a:r>
              <a:rPr lang="en-US" dirty="0" err="1">
                <a:solidFill>
                  <a:srgbClr val="0033CC"/>
                </a:solidFill>
                <a:latin typeface="Calibri" pitchFamily="34" charset="0"/>
              </a:rPr>
              <a:t>modelling</a:t>
            </a:r>
            <a:r>
              <a:rPr lang="en-US" dirty="0">
                <a:solidFill>
                  <a:srgbClr val="0033CC"/>
                </a:solidFill>
                <a:latin typeface="Calibri" pitchFamily="34" charset="0"/>
              </a:rPr>
              <a:t> study (</a:t>
            </a:r>
            <a:r>
              <a:rPr lang="en-US" dirty="0" err="1">
                <a:solidFill>
                  <a:srgbClr val="0033CC"/>
                </a:solidFill>
                <a:latin typeface="Calibri" pitchFamily="34" charset="0"/>
              </a:rPr>
              <a:t>Florian</a:t>
            </a:r>
            <a:r>
              <a:rPr lang="en-US" dirty="0">
                <a:solidFill>
                  <a:srgbClr val="0033CC"/>
                </a:solidFill>
                <a:latin typeface="Calibri" pitchFamily="34" charset="0"/>
              </a:rPr>
              <a:t> </a:t>
            </a:r>
            <a:r>
              <a:rPr lang="en-US" dirty="0" err="1">
                <a:solidFill>
                  <a:srgbClr val="0033CC"/>
                </a:solidFill>
                <a:latin typeface="Calibri" pitchFamily="34" charset="0"/>
              </a:rPr>
              <a:t>Couvidat</a:t>
            </a:r>
            <a:r>
              <a:rPr lang="en-US" dirty="0">
                <a:solidFill>
                  <a:srgbClr val="0033CC"/>
                </a:solidFill>
                <a:latin typeface="Calibri" pitchFamily="34" charset="0"/>
              </a:rPr>
              <a:t>, TFMM meeting, 2017)</a:t>
            </a:r>
            <a:endParaRPr lang="ru-RU" dirty="0">
              <a:solidFill>
                <a:srgbClr val="0033CC"/>
              </a:solidFill>
              <a:latin typeface="Calibri" pitchFamily="34" charset="0"/>
            </a:endParaRPr>
          </a:p>
        </p:txBody>
      </p:sp>
      <p:sp>
        <p:nvSpPr>
          <p:cNvPr id="22" name="Text Box 45"/>
          <p:cNvSpPr txBox="1">
            <a:spLocks noChangeArrowheads="1"/>
          </p:cNvSpPr>
          <p:nvPr/>
        </p:nvSpPr>
        <p:spPr bwMode="auto">
          <a:xfrm>
            <a:off x="1187624" y="5013176"/>
            <a:ext cx="7236693" cy="1366528"/>
          </a:xfrm>
          <a:prstGeom prst="rect">
            <a:avLst/>
          </a:prstGeom>
          <a:noFill/>
          <a:ln w="9525">
            <a:noFill/>
            <a:miter lim="800000"/>
            <a:headEnd/>
            <a:tailEnd/>
          </a:ln>
        </p:spPr>
        <p:txBody>
          <a:bodyPr wrap="square">
            <a:spAutoFit/>
          </a:bodyPr>
          <a:lstStyle/>
          <a:p>
            <a:pPr marL="358775" indent="-358775">
              <a:spcBef>
                <a:spcPct val="30000"/>
              </a:spcBef>
              <a:buClr>
                <a:schemeClr val="tx2"/>
              </a:buClr>
              <a:buFontTx/>
              <a:buChar char="•"/>
            </a:pPr>
            <a:r>
              <a:rPr lang="en-US" dirty="0" smtClean="0">
                <a:latin typeface="Calibri" pitchFamily="34" charset="0"/>
              </a:rPr>
              <a:t>Refinement of emissions for these 4 countries needs specific attention and  co-operation with CEIP, TFEIP, and national experts</a:t>
            </a:r>
          </a:p>
          <a:p>
            <a:pPr marL="358775" indent="-358775">
              <a:spcBef>
                <a:spcPct val="30000"/>
              </a:spcBef>
              <a:buClr>
                <a:schemeClr val="tx2"/>
              </a:buClr>
              <a:buFontTx/>
              <a:buChar char="•"/>
            </a:pPr>
            <a:r>
              <a:rPr lang="en-US" dirty="0" smtClean="0">
                <a:latin typeface="Calibri" pitchFamily="34" charset="0"/>
              </a:rPr>
              <a:t>PL, ES, and DE reported highest emissions of PAHs</a:t>
            </a:r>
          </a:p>
          <a:p>
            <a:pPr marL="358775" indent="-358775">
              <a:spcBef>
                <a:spcPct val="30000"/>
              </a:spcBef>
              <a:buClr>
                <a:schemeClr val="tx2"/>
              </a:buClr>
              <a:buFontTx/>
              <a:buChar char="•"/>
            </a:pPr>
            <a:r>
              <a:rPr lang="en-US" dirty="0" smtClean="0">
                <a:latin typeface="Calibri" pitchFamily="34" charset="0"/>
              </a:rPr>
              <a:t>They can be candidates for the case studies on B(a)P</a:t>
            </a:r>
            <a:endParaRPr lang="en-US" dirty="0">
              <a:latin typeface="Calibri" pitchFamily="34" charset="0"/>
            </a:endParaRPr>
          </a:p>
        </p:txBody>
      </p:sp>
      <p:sp>
        <p:nvSpPr>
          <p:cNvPr id="23" name="TextBox 22"/>
          <p:cNvSpPr txBox="1"/>
          <p:nvPr/>
        </p:nvSpPr>
        <p:spPr>
          <a:xfrm>
            <a:off x="5845431" y="6546830"/>
            <a:ext cx="3263073" cy="338554"/>
          </a:xfrm>
          <a:prstGeom prst="rect">
            <a:avLst/>
          </a:prstGeom>
          <a:noFill/>
        </p:spPr>
        <p:txBody>
          <a:bodyPr wrap="none" rtlCol="0">
            <a:spAutoFit/>
          </a:bodyPr>
          <a:lstStyle/>
          <a:p>
            <a:r>
              <a:rPr lang="en-US" sz="1600" dirty="0" smtClean="0">
                <a:latin typeface="Calibri" pitchFamily="34" charset="0"/>
              </a:rPr>
              <a:t>3</a:t>
            </a:r>
            <a:r>
              <a:rPr lang="en-US" sz="1600" baseline="30000" dirty="0" smtClean="0">
                <a:latin typeface="Calibri" pitchFamily="34" charset="0"/>
              </a:rPr>
              <a:t>rd</a:t>
            </a:r>
            <a:r>
              <a:rPr lang="en-US" sz="1600" dirty="0" smtClean="0">
                <a:latin typeface="Calibri" pitchFamily="34" charset="0"/>
              </a:rPr>
              <a:t> Joint session WGE/SB </a:t>
            </a:r>
            <a:r>
              <a:rPr lang="en-US" sz="1600" dirty="0" smtClean="0">
                <a:latin typeface="Calibri" pitchFamily="34" charset="0"/>
              </a:rPr>
              <a:t>EMEP, 2017</a:t>
            </a:r>
            <a:endParaRPr lang="ru-RU"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0"/>
                                        </p:tgtEl>
                                        <p:attrNameLst>
                                          <p:attrName>style.visibility</p:attrName>
                                        </p:attrNameLst>
                                      </p:cBhvr>
                                      <p:to>
                                        <p:strVal val="hidden"/>
                                      </p:to>
                                    </p:set>
                                  </p:childTnLst>
                                </p:cTn>
                              </p:par>
                              <p:par>
                                <p:cTn id="28" presetID="22" presetClass="entr" presetSubtype="8" fill="hold" grpId="0" nodeType="with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wipe(left)">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xEl>
                                              <p:pRg st="1" end="1"/>
                                            </p:txEl>
                                          </p:spTgt>
                                        </p:tgtEl>
                                        <p:attrNameLst>
                                          <p:attrName>style.visibility</p:attrName>
                                        </p:attrNameLst>
                                      </p:cBhvr>
                                      <p:to>
                                        <p:strVal val="visible"/>
                                      </p:to>
                                    </p:set>
                                    <p:animEffect transition="in" filter="wipe(left)">
                                      <p:cBhvr>
                                        <p:cTn id="35" dur="500"/>
                                        <p:tgtEl>
                                          <p:spTgt spid="2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xEl>
                                              <p:pRg st="2" end="2"/>
                                            </p:txEl>
                                          </p:spTgt>
                                        </p:tgtEl>
                                        <p:attrNameLst>
                                          <p:attrName>style.visibility</p:attrName>
                                        </p:attrNameLst>
                                      </p:cBhvr>
                                      <p:to>
                                        <p:strVal val="visible"/>
                                      </p:to>
                                    </p:set>
                                    <p:animEffect transition="in" filter="wipe(left)">
                                      <p:cBhvr>
                                        <p:cTn id="40"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17" grpId="0"/>
      <p:bldP spid="20" grpId="0"/>
      <p:bldP spid="20" grpId="1"/>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496" y="3573463"/>
            <a:ext cx="3708400" cy="3160712"/>
            <a:chOff x="5435600" y="3573463"/>
            <a:chExt cx="3708400" cy="3160712"/>
          </a:xfrm>
        </p:grpSpPr>
        <p:pic>
          <p:nvPicPr>
            <p:cNvPr id="16385" name="Picture 15"/>
            <p:cNvPicPr>
              <a:picLocks noChangeAspect="1" noChangeArrowheads="1"/>
            </p:cNvPicPr>
            <p:nvPr/>
          </p:nvPicPr>
          <p:blipFill>
            <a:blip r:embed="rId2" cstate="print"/>
            <a:srcRect/>
            <a:stretch>
              <a:fillRect/>
            </a:stretch>
          </p:blipFill>
          <p:spPr bwMode="auto">
            <a:xfrm>
              <a:off x="5435600" y="3573463"/>
              <a:ext cx="3708400" cy="2538412"/>
            </a:xfrm>
            <a:prstGeom prst="rect">
              <a:avLst/>
            </a:prstGeom>
            <a:noFill/>
            <a:ln w="9525">
              <a:noFill/>
              <a:miter lim="800000"/>
              <a:headEnd/>
              <a:tailEnd/>
            </a:ln>
          </p:spPr>
        </p:pic>
        <p:sp>
          <p:nvSpPr>
            <p:cNvPr id="16391" name="Text Box 11"/>
            <p:cNvSpPr txBox="1">
              <a:spLocks noChangeArrowheads="1"/>
            </p:cNvSpPr>
            <p:nvPr/>
          </p:nvSpPr>
          <p:spPr bwMode="auto">
            <a:xfrm>
              <a:off x="5940425" y="6092825"/>
              <a:ext cx="2994025" cy="64135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PAH emissions by sectors (2014)</a:t>
              </a:r>
              <a:endParaRPr lang="ru-RU">
                <a:latin typeface="Calibri" pitchFamily="34" charset="0"/>
              </a:endParaRPr>
            </a:p>
          </p:txBody>
        </p:sp>
      </p:grpSp>
      <p:sp>
        <p:nvSpPr>
          <p:cNvPr id="16386" name="Прямоугольник 4"/>
          <p:cNvSpPr>
            <a:spLocks noChangeArrowheads="1"/>
          </p:cNvSpPr>
          <p:nvPr/>
        </p:nvSpPr>
        <p:spPr bwMode="auto">
          <a:xfrm>
            <a:off x="0" y="115888"/>
            <a:ext cx="9144000" cy="549275"/>
          </a:xfrm>
          <a:prstGeom prst="rect">
            <a:avLst/>
          </a:prstGeom>
          <a:noFill/>
          <a:ln w="9525">
            <a:noFill/>
            <a:miter lim="800000"/>
            <a:headEnd/>
            <a:tailEnd/>
          </a:ln>
        </p:spPr>
        <p:txBody>
          <a:bodyPr>
            <a:spAutoFit/>
          </a:bodyPr>
          <a:lstStyle/>
          <a:p>
            <a:pPr algn="ctr"/>
            <a:r>
              <a:rPr lang="en-US" altLang="ru-RU" sz="3000" b="1">
                <a:solidFill>
                  <a:srgbClr val="376092"/>
                </a:solidFill>
                <a:latin typeface="Calibri" pitchFamily="34" charset="0"/>
              </a:rPr>
              <a:t>Country-scale POP pollution assessment for Spain</a:t>
            </a:r>
            <a:endParaRPr lang="ru-RU" altLang="ru-RU" sz="3000" b="1">
              <a:solidFill>
                <a:srgbClr val="376092"/>
              </a:solidFill>
              <a:latin typeface="Calibri" pitchFamily="34" charset="0"/>
            </a:endParaRPr>
          </a:p>
        </p:txBody>
      </p:sp>
      <p:sp>
        <p:nvSpPr>
          <p:cNvPr id="16387" name="Text Box 45"/>
          <p:cNvSpPr txBox="1">
            <a:spLocks noChangeArrowheads="1"/>
          </p:cNvSpPr>
          <p:nvPr/>
        </p:nvSpPr>
        <p:spPr bwMode="auto">
          <a:xfrm>
            <a:off x="0" y="692150"/>
            <a:ext cx="8532813" cy="723900"/>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a:solidFill>
                  <a:srgbClr val="00CC00"/>
                </a:solidFill>
                <a:latin typeface="Calibri" pitchFamily="34" charset="0"/>
              </a:rPr>
              <a:t>Objective of case study: </a:t>
            </a:r>
          </a:p>
          <a:p>
            <a:pPr marL="358775" indent="-358775">
              <a:spcBef>
                <a:spcPct val="30000"/>
              </a:spcBef>
              <a:buClr>
                <a:schemeClr val="tx2"/>
              </a:buClr>
            </a:pPr>
            <a:r>
              <a:rPr lang="en-US">
                <a:latin typeface="Calibri" pitchFamily="34" charset="0"/>
              </a:rPr>
              <a:t>	Assessment of B(a)P pollution levels in Spain with fine spatial resolution</a:t>
            </a:r>
          </a:p>
        </p:txBody>
      </p:sp>
      <p:sp>
        <p:nvSpPr>
          <p:cNvPr id="16388" name="Text Box 45"/>
          <p:cNvSpPr txBox="1">
            <a:spLocks noChangeArrowheads="1"/>
          </p:cNvSpPr>
          <p:nvPr/>
        </p:nvSpPr>
        <p:spPr bwMode="auto">
          <a:xfrm>
            <a:off x="0" y="1484313"/>
            <a:ext cx="8604250" cy="1795462"/>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a:solidFill>
                  <a:srgbClr val="00CC00"/>
                </a:solidFill>
                <a:latin typeface="Calibri" pitchFamily="34" charset="0"/>
              </a:rPr>
              <a:t>Country-specific study activities: </a:t>
            </a:r>
          </a:p>
          <a:p>
            <a:pPr marL="358775" indent="-358775">
              <a:spcBef>
                <a:spcPct val="30000"/>
              </a:spcBef>
              <a:buClr>
                <a:schemeClr val="tx2"/>
              </a:buClr>
              <a:buFontTx/>
              <a:buChar char="•"/>
            </a:pPr>
            <a:r>
              <a:rPr lang="en-US">
                <a:latin typeface="Calibri" pitchFamily="34" charset="0"/>
              </a:rPr>
              <a:t>Analysis of available national emissions and measurements </a:t>
            </a:r>
          </a:p>
          <a:p>
            <a:pPr marL="358775" indent="-358775">
              <a:spcBef>
                <a:spcPct val="30000"/>
              </a:spcBef>
              <a:buClr>
                <a:schemeClr val="tx2"/>
              </a:buClr>
              <a:buFontTx/>
              <a:buChar char="•"/>
            </a:pPr>
            <a:r>
              <a:rPr lang="en-US">
                <a:latin typeface="Calibri" pitchFamily="34" charset="0"/>
              </a:rPr>
              <a:t>Fine resolution modelling using national emissions and experimental scenarios</a:t>
            </a:r>
          </a:p>
          <a:p>
            <a:pPr marL="358775" indent="-358775">
              <a:spcBef>
                <a:spcPct val="30000"/>
              </a:spcBef>
              <a:buClr>
                <a:schemeClr val="tx2"/>
              </a:buClr>
              <a:buFontTx/>
              <a:buChar char="•"/>
            </a:pPr>
            <a:r>
              <a:rPr lang="en-US">
                <a:latin typeface="Calibri" pitchFamily="34" charset="0"/>
              </a:rPr>
              <a:t>Verification of modelling results using national measurements</a:t>
            </a:r>
          </a:p>
          <a:p>
            <a:pPr marL="358775" indent="-358775">
              <a:spcBef>
                <a:spcPct val="30000"/>
              </a:spcBef>
              <a:buClr>
                <a:schemeClr val="tx2"/>
              </a:buClr>
              <a:buFontTx/>
              <a:buChar char="•"/>
            </a:pPr>
            <a:r>
              <a:rPr lang="en-US">
                <a:latin typeface="Calibri" pitchFamily="34" charset="0"/>
              </a:rPr>
              <a:t>Comparison of EMEP GLEMOS and CHIMERE (CIEMAT, Spain) model results</a:t>
            </a:r>
          </a:p>
        </p:txBody>
      </p:sp>
      <p:grpSp>
        <p:nvGrpSpPr>
          <p:cNvPr id="16389" name="Group 13"/>
          <p:cNvGrpSpPr>
            <a:grpSpLocks/>
          </p:cNvGrpSpPr>
          <p:nvPr/>
        </p:nvGrpSpPr>
        <p:grpSpPr bwMode="auto">
          <a:xfrm>
            <a:off x="3681834" y="3573463"/>
            <a:ext cx="2546350" cy="2801937"/>
            <a:chOff x="1854" y="2251"/>
            <a:chExt cx="1604" cy="1765"/>
          </a:xfrm>
        </p:grpSpPr>
        <p:pic>
          <p:nvPicPr>
            <p:cNvPr id="16395" name="Picture 12"/>
            <p:cNvPicPr>
              <a:picLocks noChangeAspect="1" noChangeArrowheads="1"/>
            </p:cNvPicPr>
            <p:nvPr/>
          </p:nvPicPr>
          <p:blipFill>
            <a:blip r:embed="rId3" cstate="print"/>
            <a:srcRect/>
            <a:stretch>
              <a:fillRect/>
            </a:stretch>
          </p:blipFill>
          <p:spPr bwMode="auto">
            <a:xfrm>
              <a:off x="1882" y="2251"/>
              <a:ext cx="1571" cy="1359"/>
            </a:xfrm>
            <a:prstGeom prst="rect">
              <a:avLst/>
            </a:prstGeom>
            <a:noFill/>
            <a:ln w="9525">
              <a:solidFill>
                <a:schemeClr val="tx1"/>
              </a:solidFill>
              <a:miter lim="800000"/>
              <a:headEnd/>
              <a:tailEnd/>
            </a:ln>
          </p:spPr>
        </p:pic>
        <p:sp>
          <p:nvSpPr>
            <p:cNvPr id="16396" name="Text Box 9"/>
            <p:cNvSpPr txBox="1">
              <a:spLocks noChangeArrowheads="1"/>
            </p:cNvSpPr>
            <p:nvPr/>
          </p:nvSpPr>
          <p:spPr bwMode="auto">
            <a:xfrm>
              <a:off x="1854" y="3612"/>
              <a:ext cx="1604" cy="404"/>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B(a)P emission fluxes (0.1</a:t>
              </a:r>
              <a:r>
                <a:rPr lang="en-US"/>
                <a:t>°</a:t>
              </a:r>
              <a:r>
                <a:rPr lang="en-US">
                  <a:latin typeface="Calibri" pitchFamily="34" charset="0"/>
                </a:rPr>
                <a:t>x0.1°), g/km</a:t>
              </a:r>
              <a:r>
                <a:rPr lang="en-US" baseline="30000">
                  <a:latin typeface="Calibri" pitchFamily="34" charset="0"/>
                </a:rPr>
                <a:t>2</a:t>
              </a:r>
              <a:r>
                <a:rPr lang="en-US">
                  <a:latin typeface="Calibri" pitchFamily="34" charset="0"/>
                </a:rPr>
                <a:t>/y</a:t>
              </a:r>
              <a:endParaRPr lang="ru-RU">
                <a:latin typeface="Calibri" pitchFamily="34" charset="0"/>
              </a:endParaRPr>
            </a:p>
          </p:txBody>
        </p:sp>
      </p:grpSp>
      <p:grpSp>
        <p:nvGrpSpPr>
          <p:cNvPr id="16390" name="Group 12"/>
          <p:cNvGrpSpPr>
            <a:grpSpLocks/>
          </p:cNvGrpSpPr>
          <p:nvPr/>
        </p:nvGrpSpPr>
        <p:grpSpPr bwMode="auto">
          <a:xfrm>
            <a:off x="6402263" y="3573463"/>
            <a:ext cx="2562225" cy="2801937"/>
            <a:chOff x="0" y="2251"/>
            <a:chExt cx="1614" cy="1765"/>
          </a:xfrm>
        </p:grpSpPr>
        <p:pic>
          <p:nvPicPr>
            <p:cNvPr id="16393" name="Picture 14"/>
            <p:cNvPicPr>
              <a:picLocks noChangeAspect="1" noChangeArrowheads="1"/>
            </p:cNvPicPr>
            <p:nvPr/>
          </p:nvPicPr>
          <p:blipFill>
            <a:blip r:embed="rId4" cstate="print"/>
            <a:srcRect/>
            <a:stretch>
              <a:fillRect/>
            </a:stretch>
          </p:blipFill>
          <p:spPr bwMode="auto">
            <a:xfrm>
              <a:off x="0" y="2251"/>
              <a:ext cx="1614" cy="1361"/>
            </a:xfrm>
            <a:prstGeom prst="rect">
              <a:avLst/>
            </a:prstGeom>
            <a:noFill/>
            <a:ln w="9525">
              <a:solidFill>
                <a:schemeClr val="tx1"/>
              </a:solidFill>
              <a:miter lim="800000"/>
              <a:headEnd/>
              <a:tailEnd/>
            </a:ln>
          </p:spPr>
        </p:pic>
        <p:sp>
          <p:nvSpPr>
            <p:cNvPr id="16394" name="Text Box 9"/>
            <p:cNvSpPr txBox="1">
              <a:spLocks noChangeArrowheads="1"/>
            </p:cNvSpPr>
            <p:nvPr/>
          </p:nvSpPr>
          <p:spPr bwMode="auto">
            <a:xfrm>
              <a:off x="0" y="3612"/>
              <a:ext cx="1604" cy="404"/>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Observed B(a)P in air (2014), ng/m</a:t>
              </a:r>
              <a:r>
                <a:rPr lang="en-US" baseline="30000">
                  <a:latin typeface="Calibri" pitchFamily="34" charset="0"/>
                </a:rPr>
                <a:t>3</a:t>
              </a:r>
              <a:endParaRPr lang="ru-RU">
                <a:latin typeface="Calibri" pitchFamily="34" charset="0"/>
              </a:endParaRPr>
            </a:p>
          </p:txBody>
        </p:sp>
      </p:grpSp>
      <p:sp>
        <p:nvSpPr>
          <p:cNvPr id="15371" name="Rectangle 11"/>
          <p:cNvSpPr>
            <a:spLocks noChangeArrowheads="1"/>
          </p:cNvSpPr>
          <p:nvPr/>
        </p:nvSpPr>
        <p:spPr bwMode="auto">
          <a:xfrm>
            <a:off x="2736354" y="3789363"/>
            <a:ext cx="360363" cy="1439862"/>
          </a:xfrm>
          <a:prstGeom prst="rect">
            <a:avLst/>
          </a:prstGeom>
          <a:noFill/>
          <a:ln w="25400">
            <a:solidFill>
              <a:srgbClr val="FF00FF"/>
            </a:solidFill>
            <a:miter lim="800000"/>
            <a:headEnd/>
            <a:tailEnd/>
          </a:ln>
        </p:spPr>
        <p:txBody>
          <a:bodyPr wrap="none" anchor="ctr"/>
          <a:lstStyle/>
          <a:p>
            <a:endParaRPr lang="ru-RU"/>
          </a:p>
        </p:txBody>
      </p:sp>
      <p:sp>
        <p:nvSpPr>
          <p:cNvPr id="16" name="Oval 23"/>
          <p:cNvSpPr>
            <a:spLocks noChangeArrowheads="1"/>
          </p:cNvSpPr>
          <p:nvPr/>
        </p:nvSpPr>
        <p:spPr bwMode="auto">
          <a:xfrm rot="-834896">
            <a:off x="3946544" y="4381782"/>
            <a:ext cx="1538944" cy="974758"/>
          </a:xfrm>
          <a:prstGeom prst="ellipse">
            <a:avLst/>
          </a:prstGeom>
          <a:noFill/>
          <a:ln w="22225">
            <a:solidFill>
              <a:srgbClr val="FF00FF"/>
            </a:solidFill>
            <a:round/>
            <a:headEnd/>
            <a:tailEnd/>
          </a:ln>
        </p:spPr>
        <p:txBody>
          <a:bodyPr wrap="none" anchor="ctr"/>
          <a:lstStyle/>
          <a:p>
            <a:endParaRPr lang="ru-RU"/>
          </a:p>
        </p:txBody>
      </p:sp>
      <p:sp>
        <p:nvSpPr>
          <p:cNvPr id="17" name="Oval 23"/>
          <p:cNvSpPr>
            <a:spLocks noChangeArrowheads="1"/>
          </p:cNvSpPr>
          <p:nvPr/>
        </p:nvSpPr>
        <p:spPr bwMode="auto">
          <a:xfrm rot="-834896">
            <a:off x="6610841" y="4535845"/>
            <a:ext cx="1538944" cy="974758"/>
          </a:xfrm>
          <a:prstGeom prst="ellipse">
            <a:avLst/>
          </a:prstGeom>
          <a:noFill/>
          <a:ln w="22225">
            <a:solidFill>
              <a:srgbClr val="FF00FF"/>
            </a:solidFill>
            <a:round/>
            <a:headEnd/>
            <a:tailEnd/>
          </a:ln>
        </p:spPr>
        <p:txBody>
          <a:bodyPr wrap="none" anchor="ctr"/>
          <a:lstStyle/>
          <a:p>
            <a:endParaRPr lang="ru-RU"/>
          </a:p>
        </p:txBody>
      </p:sp>
      <p:sp>
        <p:nvSpPr>
          <p:cNvPr id="18" name="Oval 24"/>
          <p:cNvSpPr>
            <a:spLocks noChangeArrowheads="1"/>
          </p:cNvSpPr>
          <p:nvPr/>
        </p:nvSpPr>
        <p:spPr bwMode="auto">
          <a:xfrm rot="181162">
            <a:off x="3663340" y="3653230"/>
            <a:ext cx="2406053" cy="624415"/>
          </a:xfrm>
          <a:prstGeom prst="ellipse">
            <a:avLst/>
          </a:prstGeom>
          <a:noFill/>
          <a:ln w="19050">
            <a:solidFill>
              <a:srgbClr val="993300"/>
            </a:solidFill>
            <a:prstDash val="dash"/>
            <a:round/>
            <a:headEnd/>
            <a:tailEnd/>
          </a:ln>
        </p:spPr>
        <p:txBody>
          <a:bodyPr wrap="none" anchor="ctr"/>
          <a:lstStyle/>
          <a:p>
            <a:endParaRPr lang="ru-RU"/>
          </a:p>
        </p:txBody>
      </p:sp>
      <p:sp>
        <p:nvSpPr>
          <p:cNvPr id="19" name="Oval 24"/>
          <p:cNvSpPr>
            <a:spLocks noChangeArrowheads="1"/>
          </p:cNvSpPr>
          <p:nvPr/>
        </p:nvSpPr>
        <p:spPr bwMode="auto">
          <a:xfrm rot="181162">
            <a:off x="6384008" y="3637229"/>
            <a:ext cx="2457545" cy="735670"/>
          </a:xfrm>
          <a:prstGeom prst="ellipse">
            <a:avLst/>
          </a:prstGeom>
          <a:noFill/>
          <a:ln w="19050">
            <a:solidFill>
              <a:srgbClr val="993300"/>
            </a:solidFill>
            <a:prstDash val="dash"/>
            <a:round/>
            <a:headEnd/>
            <a:tailEnd/>
          </a:ln>
        </p:spPr>
        <p:txBody>
          <a:bodyPr wrap="none" anchor="ctr"/>
          <a:lstStyle/>
          <a:p>
            <a:endParaRPr lang="ru-RU"/>
          </a:p>
        </p:txBody>
      </p:sp>
      <p:sp>
        <p:nvSpPr>
          <p:cNvPr id="21" name="TextBox 20"/>
          <p:cNvSpPr txBox="1"/>
          <p:nvPr/>
        </p:nvSpPr>
        <p:spPr>
          <a:xfrm>
            <a:off x="5845431" y="6546830"/>
            <a:ext cx="3263073" cy="338554"/>
          </a:xfrm>
          <a:prstGeom prst="rect">
            <a:avLst/>
          </a:prstGeom>
          <a:noFill/>
        </p:spPr>
        <p:txBody>
          <a:bodyPr wrap="none" rtlCol="0">
            <a:spAutoFit/>
          </a:bodyPr>
          <a:lstStyle/>
          <a:p>
            <a:r>
              <a:rPr lang="en-US" sz="1600" dirty="0" smtClean="0">
                <a:latin typeface="Calibri" pitchFamily="34" charset="0"/>
              </a:rPr>
              <a:t>3</a:t>
            </a:r>
            <a:r>
              <a:rPr lang="en-US" sz="1600" baseline="30000" dirty="0" smtClean="0">
                <a:latin typeface="Calibri" pitchFamily="34" charset="0"/>
              </a:rPr>
              <a:t>rd</a:t>
            </a:r>
            <a:r>
              <a:rPr lang="en-US" sz="1600" dirty="0" smtClean="0">
                <a:latin typeface="Calibri" pitchFamily="34" charset="0"/>
              </a:rPr>
              <a:t> Joint session WGE/SB </a:t>
            </a:r>
            <a:r>
              <a:rPr lang="en-US" sz="1600" dirty="0" smtClean="0">
                <a:latin typeface="Calibri" pitchFamily="34" charset="0"/>
              </a:rPr>
              <a:t>EMEP, 2017</a:t>
            </a:r>
            <a:endParaRPr lang="ru-RU"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left)">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5371"/>
                                        </p:tgtEl>
                                        <p:attrNameLst>
                                          <p:attrName>style.visibility</p:attrName>
                                        </p:attrNameLst>
                                      </p:cBhvr>
                                      <p:to>
                                        <p:strVal val="visible"/>
                                      </p:to>
                                    </p:set>
                                    <p:animEffect transition="in" filter="wipe(down)">
                                      <p:cBhvr>
                                        <p:cTn id="16" dur="500"/>
                                        <p:tgtEl>
                                          <p:spTgt spid="1537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5371"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1" descr="es_chimere"/>
          <p:cNvPicPr>
            <a:picLocks noChangeAspect="1" noChangeArrowheads="1"/>
          </p:cNvPicPr>
          <p:nvPr/>
        </p:nvPicPr>
        <p:blipFill>
          <a:blip r:embed="rId2" cstate="print"/>
          <a:srcRect/>
          <a:stretch>
            <a:fillRect/>
          </a:stretch>
        </p:blipFill>
        <p:spPr bwMode="auto">
          <a:xfrm>
            <a:off x="4427538" y="1773238"/>
            <a:ext cx="3811587" cy="3273425"/>
          </a:xfrm>
          <a:prstGeom prst="rect">
            <a:avLst/>
          </a:prstGeom>
          <a:noFill/>
          <a:ln w="9525">
            <a:noFill/>
            <a:miter lim="800000"/>
            <a:headEnd/>
            <a:tailEnd/>
          </a:ln>
        </p:spPr>
      </p:pic>
      <p:pic>
        <p:nvPicPr>
          <p:cNvPr id="18434" name="Picture 10" descr="es_glemos_"/>
          <p:cNvPicPr>
            <a:picLocks noChangeAspect="1" noChangeArrowheads="1"/>
          </p:cNvPicPr>
          <p:nvPr/>
        </p:nvPicPr>
        <p:blipFill>
          <a:blip r:embed="rId3" cstate="print"/>
          <a:srcRect/>
          <a:stretch>
            <a:fillRect/>
          </a:stretch>
        </p:blipFill>
        <p:spPr bwMode="auto">
          <a:xfrm>
            <a:off x="684213" y="1773238"/>
            <a:ext cx="3816350" cy="3276600"/>
          </a:xfrm>
          <a:prstGeom prst="rect">
            <a:avLst/>
          </a:prstGeom>
          <a:noFill/>
          <a:ln w="9525">
            <a:noFill/>
            <a:miter lim="800000"/>
            <a:headEnd/>
            <a:tailEnd/>
          </a:ln>
        </p:spPr>
      </p:pic>
      <p:sp>
        <p:nvSpPr>
          <p:cNvPr id="18435" name="Прямоугольник 4"/>
          <p:cNvSpPr>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ctr"/>
            <a:r>
              <a:rPr lang="en-US" altLang="ru-RU" sz="3200" b="1">
                <a:solidFill>
                  <a:srgbClr val="376092"/>
                </a:solidFill>
                <a:latin typeface="Calibri" pitchFamily="34" charset="0"/>
              </a:rPr>
              <a:t>Case study of B(a)P pollution in Spain</a:t>
            </a:r>
            <a:endParaRPr lang="ru-RU" altLang="ru-RU" sz="3200" b="1">
              <a:solidFill>
                <a:srgbClr val="376092"/>
              </a:solidFill>
              <a:latin typeface="Calibri" pitchFamily="34" charset="0"/>
            </a:endParaRPr>
          </a:p>
        </p:txBody>
      </p:sp>
      <p:sp>
        <p:nvSpPr>
          <p:cNvPr id="18436" name="Text Box 45"/>
          <p:cNvSpPr txBox="1">
            <a:spLocks noChangeArrowheads="1"/>
          </p:cNvSpPr>
          <p:nvPr/>
        </p:nvSpPr>
        <p:spPr bwMode="auto">
          <a:xfrm>
            <a:off x="0" y="692150"/>
            <a:ext cx="8893175" cy="793750"/>
          </a:xfrm>
          <a:prstGeom prst="rect">
            <a:avLst/>
          </a:prstGeom>
          <a:noFill/>
          <a:ln w="9525">
            <a:noFill/>
            <a:miter lim="800000"/>
            <a:headEnd/>
            <a:tailEnd/>
          </a:ln>
        </p:spPr>
        <p:txBody>
          <a:bodyPr>
            <a:spAutoFit/>
          </a:bodyPr>
          <a:lstStyle/>
          <a:p>
            <a:pPr marL="358775" indent="-358775">
              <a:spcBef>
                <a:spcPct val="30000"/>
              </a:spcBef>
              <a:buClr>
                <a:schemeClr val="tx2"/>
              </a:buClr>
            </a:pPr>
            <a:r>
              <a:rPr lang="en-US" sz="2000" b="1">
                <a:solidFill>
                  <a:srgbClr val="00CC00"/>
                </a:solidFill>
                <a:latin typeface="Calibri" pitchFamily="34" charset="0"/>
              </a:rPr>
              <a:t>Preliminary results: </a:t>
            </a:r>
          </a:p>
          <a:p>
            <a:pPr marL="358775" indent="-358775">
              <a:spcBef>
                <a:spcPct val="30000"/>
              </a:spcBef>
              <a:buClr>
                <a:schemeClr val="tx2"/>
              </a:buClr>
            </a:pPr>
            <a:r>
              <a:rPr lang="en-US" sz="2000">
                <a:latin typeface="Calibri" pitchFamily="34" charset="0"/>
              </a:rPr>
              <a:t>	Comparison of GLEMOS (EMEP) and CHIMERE (CIEMAT, Spain) modelling results</a:t>
            </a:r>
          </a:p>
        </p:txBody>
      </p:sp>
      <p:sp>
        <p:nvSpPr>
          <p:cNvPr id="18437" name="Text Box 7"/>
          <p:cNvSpPr txBox="1">
            <a:spLocks noChangeArrowheads="1"/>
          </p:cNvSpPr>
          <p:nvPr/>
        </p:nvSpPr>
        <p:spPr bwMode="auto">
          <a:xfrm>
            <a:off x="611188" y="4797425"/>
            <a:ext cx="7993062" cy="336550"/>
          </a:xfrm>
          <a:prstGeom prst="rect">
            <a:avLst/>
          </a:prstGeom>
          <a:noFill/>
          <a:ln w="9525">
            <a:noFill/>
            <a:miter lim="800000"/>
            <a:headEnd/>
            <a:tailEnd/>
          </a:ln>
        </p:spPr>
        <p:txBody>
          <a:bodyPr>
            <a:spAutoFit/>
          </a:bodyPr>
          <a:lstStyle/>
          <a:p>
            <a:pPr algn="ctr">
              <a:lnSpc>
                <a:spcPct val="80000"/>
              </a:lnSpc>
              <a:spcBef>
                <a:spcPct val="50000"/>
              </a:spcBef>
            </a:pPr>
            <a:r>
              <a:rPr lang="en-US" sz="2000">
                <a:latin typeface="Calibri" pitchFamily="34" charset="0"/>
              </a:rPr>
              <a:t>Modelled and observed B(a)P air concentrations</a:t>
            </a:r>
            <a:endParaRPr lang="ru-RU" sz="2000">
              <a:latin typeface="Calibri" pitchFamily="34" charset="0"/>
            </a:endParaRPr>
          </a:p>
        </p:txBody>
      </p:sp>
      <p:sp>
        <p:nvSpPr>
          <p:cNvPr id="18438" name="Text Box 14"/>
          <p:cNvSpPr txBox="1">
            <a:spLocks noChangeArrowheads="1"/>
          </p:cNvSpPr>
          <p:nvPr/>
        </p:nvSpPr>
        <p:spPr bwMode="auto">
          <a:xfrm>
            <a:off x="1187450" y="1773238"/>
            <a:ext cx="2233613" cy="366712"/>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GLEMOS, 2014</a:t>
            </a:r>
            <a:endParaRPr lang="ru-RU">
              <a:latin typeface="Calibri" pitchFamily="34" charset="0"/>
            </a:endParaRPr>
          </a:p>
        </p:txBody>
      </p:sp>
      <p:sp>
        <p:nvSpPr>
          <p:cNvPr id="18439" name="Text Box 14"/>
          <p:cNvSpPr txBox="1">
            <a:spLocks noChangeArrowheads="1"/>
          </p:cNvSpPr>
          <p:nvPr/>
        </p:nvSpPr>
        <p:spPr bwMode="auto">
          <a:xfrm>
            <a:off x="4932363" y="1773238"/>
            <a:ext cx="2233612" cy="366712"/>
          </a:xfrm>
          <a:prstGeom prst="rect">
            <a:avLst/>
          </a:prstGeom>
          <a:noFill/>
          <a:ln w="9525">
            <a:noFill/>
            <a:miter lim="800000"/>
            <a:headEnd/>
            <a:tailEnd/>
          </a:ln>
        </p:spPr>
        <p:txBody>
          <a:bodyPr>
            <a:spAutoFit/>
          </a:bodyPr>
          <a:lstStyle/>
          <a:p>
            <a:pPr algn="ctr">
              <a:spcBef>
                <a:spcPct val="50000"/>
              </a:spcBef>
            </a:pPr>
            <a:r>
              <a:rPr lang="en-US" dirty="0" smtClean="0">
                <a:latin typeface="Calibri" pitchFamily="34" charset="0"/>
              </a:rPr>
              <a:t>CHIMERE*, </a:t>
            </a:r>
            <a:r>
              <a:rPr lang="en-US" dirty="0">
                <a:latin typeface="Calibri" pitchFamily="34" charset="0"/>
              </a:rPr>
              <a:t>2015</a:t>
            </a:r>
            <a:endParaRPr lang="ru-RU" dirty="0">
              <a:latin typeface="Calibri" pitchFamily="34" charset="0"/>
            </a:endParaRPr>
          </a:p>
        </p:txBody>
      </p:sp>
      <p:sp>
        <p:nvSpPr>
          <p:cNvPr id="21513" name="Text Box 10"/>
          <p:cNvSpPr txBox="1">
            <a:spLocks noChangeArrowheads="1"/>
          </p:cNvSpPr>
          <p:nvPr/>
        </p:nvSpPr>
        <p:spPr bwMode="auto">
          <a:xfrm>
            <a:off x="539750" y="5516563"/>
            <a:ext cx="8058150" cy="366712"/>
          </a:xfrm>
          <a:prstGeom prst="rect">
            <a:avLst/>
          </a:prstGeom>
          <a:solidFill>
            <a:srgbClr val="DDDDDD"/>
          </a:solidFill>
          <a:ln w="9525">
            <a:noFill/>
            <a:miter lim="800000"/>
            <a:headEnd/>
            <a:tailEnd/>
          </a:ln>
        </p:spPr>
        <p:txBody>
          <a:bodyPr wrap="none">
            <a:spAutoFit/>
          </a:bodyPr>
          <a:lstStyle/>
          <a:p>
            <a:r>
              <a:rPr lang="en-US"/>
              <a:t>Both models tend to overpredict observed annual mean B(a)P concentrations </a:t>
            </a:r>
            <a:endParaRPr lang="ru-RU"/>
          </a:p>
        </p:txBody>
      </p:sp>
      <p:sp>
        <p:nvSpPr>
          <p:cNvPr id="12" name="TextBox 11"/>
          <p:cNvSpPr txBox="1"/>
          <p:nvPr/>
        </p:nvSpPr>
        <p:spPr>
          <a:xfrm>
            <a:off x="1084504" y="6093296"/>
            <a:ext cx="7674730" cy="369332"/>
          </a:xfrm>
          <a:prstGeom prst="rect">
            <a:avLst/>
          </a:prstGeom>
          <a:noFill/>
        </p:spPr>
        <p:txBody>
          <a:bodyPr wrap="none" rtlCol="0">
            <a:spAutoFit/>
          </a:bodyPr>
          <a:lstStyle/>
          <a:p>
            <a:r>
              <a:rPr lang="en-US" b="1" dirty="0" smtClean="0">
                <a:latin typeface="Calibri" pitchFamily="34" charset="0"/>
              </a:rPr>
              <a:t>* - Marta G. </a:t>
            </a:r>
            <a:r>
              <a:rPr lang="en-US" b="1" dirty="0" err="1" smtClean="0">
                <a:latin typeface="Calibri" pitchFamily="34" charset="0"/>
              </a:rPr>
              <a:t>Vivanco</a:t>
            </a:r>
            <a:r>
              <a:rPr lang="en-US" b="1" dirty="0" smtClean="0">
                <a:latin typeface="Calibri" pitchFamily="34" charset="0"/>
              </a:rPr>
              <a:t>, Juan L. </a:t>
            </a:r>
            <a:r>
              <a:rPr lang="en-US" b="1" dirty="0" err="1" smtClean="0">
                <a:latin typeface="Calibri" pitchFamily="34" charset="0"/>
              </a:rPr>
              <a:t>Garrido</a:t>
            </a:r>
            <a:r>
              <a:rPr lang="en-US" b="1" dirty="0" smtClean="0">
                <a:latin typeface="Calibri" pitchFamily="34" charset="0"/>
              </a:rPr>
              <a:t>, Atmospheric Pollution Division – CIEMAT</a:t>
            </a:r>
            <a:endParaRPr lang="ru-RU" b="1" dirty="0">
              <a:latin typeface="Calibri" pitchFamily="34" charset="0"/>
            </a:endParaRPr>
          </a:p>
        </p:txBody>
      </p:sp>
      <p:sp>
        <p:nvSpPr>
          <p:cNvPr id="10" name="Oval 23"/>
          <p:cNvSpPr>
            <a:spLocks noChangeArrowheads="1"/>
          </p:cNvSpPr>
          <p:nvPr/>
        </p:nvSpPr>
        <p:spPr bwMode="auto">
          <a:xfrm rot="-834896">
            <a:off x="1476375" y="3068638"/>
            <a:ext cx="1836738" cy="1143000"/>
          </a:xfrm>
          <a:prstGeom prst="ellipse">
            <a:avLst/>
          </a:prstGeom>
          <a:noFill/>
          <a:ln w="22225">
            <a:solidFill>
              <a:srgbClr val="FF00FF"/>
            </a:solidFill>
            <a:round/>
            <a:headEnd/>
            <a:tailEnd/>
          </a:ln>
        </p:spPr>
        <p:txBody>
          <a:bodyPr wrap="none" anchor="ctr"/>
          <a:lstStyle/>
          <a:p>
            <a:endParaRPr lang="ru-RU"/>
          </a:p>
        </p:txBody>
      </p:sp>
      <p:sp>
        <p:nvSpPr>
          <p:cNvPr id="11" name="Oval 23"/>
          <p:cNvSpPr>
            <a:spLocks noChangeArrowheads="1"/>
          </p:cNvSpPr>
          <p:nvPr/>
        </p:nvSpPr>
        <p:spPr bwMode="auto">
          <a:xfrm rot="-834896">
            <a:off x="5145057" y="3057015"/>
            <a:ext cx="1836738" cy="1143000"/>
          </a:xfrm>
          <a:prstGeom prst="ellipse">
            <a:avLst/>
          </a:prstGeom>
          <a:noFill/>
          <a:ln w="22225">
            <a:solidFill>
              <a:srgbClr val="FF00FF"/>
            </a:solidFill>
            <a:round/>
            <a:headEnd/>
            <a:tailEnd/>
          </a:ln>
        </p:spPr>
        <p:txBody>
          <a:bodyPr wrap="none" anchor="ctr"/>
          <a:lstStyle/>
          <a:p>
            <a:endParaRPr lang="ru-RU"/>
          </a:p>
        </p:txBody>
      </p:sp>
      <p:sp>
        <p:nvSpPr>
          <p:cNvPr id="14" name="TextBox 13"/>
          <p:cNvSpPr txBox="1"/>
          <p:nvPr/>
        </p:nvSpPr>
        <p:spPr>
          <a:xfrm>
            <a:off x="5845431" y="6546830"/>
            <a:ext cx="3263073" cy="338554"/>
          </a:xfrm>
          <a:prstGeom prst="rect">
            <a:avLst/>
          </a:prstGeom>
          <a:noFill/>
        </p:spPr>
        <p:txBody>
          <a:bodyPr wrap="none" rtlCol="0">
            <a:spAutoFit/>
          </a:bodyPr>
          <a:lstStyle/>
          <a:p>
            <a:r>
              <a:rPr lang="en-US" sz="1600" dirty="0" smtClean="0">
                <a:latin typeface="Calibri" pitchFamily="34" charset="0"/>
              </a:rPr>
              <a:t>3</a:t>
            </a:r>
            <a:r>
              <a:rPr lang="en-US" sz="1600" baseline="30000" dirty="0" smtClean="0">
                <a:latin typeface="Calibri" pitchFamily="34" charset="0"/>
              </a:rPr>
              <a:t>rd</a:t>
            </a:r>
            <a:r>
              <a:rPr lang="en-US" sz="1600" dirty="0" smtClean="0">
                <a:latin typeface="Calibri" pitchFamily="34" charset="0"/>
              </a:rPr>
              <a:t> Joint session WGE/SB </a:t>
            </a:r>
            <a:r>
              <a:rPr lang="en-US" sz="1600" dirty="0" smtClean="0">
                <a:latin typeface="Calibri" pitchFamily="34" charset="0"/>
              </a:rPr>
              <a:t>EMEP, 2017</a:t>
            </a:r>
            <a:endParaRPr lang="ru-RU"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12" grpId="0"/>
      <p:bldP spid="10" grpId="0" animBg="1"/>
      <p:bldP spid="11" grpId="0" animBg="1"/>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5926</TotalTime>
  <Words>1394</Words>
  <Application>Microsoft Office PowerPoint</Application>
  <PresentationFormat>Экран (4:3)</PresentationFormat>
  <Paragraphs>127</Paragraphs>
  <Slides>12</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Оформление по умолчанию</vt:lpstr>
      <vt:lpstr>Специальное оформление</vt:lpstr>
      <vt:lpstr>Joint thematic session on B(a)P pollution: main activities and results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MSCE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iilyin</dc:creator>
  <cp:lastModifiedBy>AGusev</cp:lastModifiedBy>
  <cp:revision>473</cp:revision>
  <dcterms:created xsi:type="dcterms:W3CDTF">2017-02-28T09:07:39Z</dcterms:created>
  <dcterms:modified xsi:type="dcterms:W3CDTF">2017-09-13T06:39:27Z</dcterms:modified>
</cp:coreProperties>
</file>