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61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1236">
          <p15:clr>
            <a:srgbClr val="A4A3A4"/>
          </p15:clr>
        </p15:guide>
        <p15:guide id="3" orient="horz" pos="3735">
          <p15:clr>
            <a:srgbClr val="A4A3A4"/>
          </p15:clr>
        </p15:guide>
        <p15:guide id="4" orient="horz" pos="1598">
          <p15:clr>
            <a:srgbClr val="A4A3A4"/>
          </p15:clr>
        </p15:guide>
        <p15:guide id="5" pos="3382">
          <p15:clr>
            <a:srgbClr val="A4A3A4"/>
          </p15:clr>
        </p15:guide>
        <p15:guide id="6" pos="5465">
          <p15:clr>
            <a:srgbClr val="A4A3A4"/>
          </p15:clr>
        </p15:guide>
        <p15:guide id="7" pos="1300">
          <p15:clr>
            <a:srgbClr val="A4A3A4"/>
          </p15:clr>
        </p15:guide>
        <p15:guide id="8" pos="29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25" d="100"/>
          <a:sy n="125" d="100"/>
        </p:scale>
        <p:origin x="-1224" y="504"/>
      </p:cViewPr>
      <p:guideLst>
        <p:guide orient="horz" pos="2160"/>
        <p:guide orient="horz" pos="1236"/>
        <p:guide orient="horz" pos="3735"/>
        <p:guide orient="horz" pos="1598"/>
        <p:guide pos="3382"/>
        <p:guide pos="5465"/>
        <p:guide pos="1300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6" d="100"/>
          <a:sy n="96" d="100"/>
        </p:scale>
        <p:origin x="-360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23E5F-555F-434F-ADBC-879D359B8141}" type="datetimeFigureOut">
              <a:rPr lang="sv-SE" smtClean="0"/>
              <a:t>2017-09-13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43BC1-96E0-4930-8E37-784A7699D61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5967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B2A2D-1824-4264-93F6-3BDAB863D1F6}" type="datetimeFigureOut">
              <a:rPr lang="sv-SE" smtClean="0"/>
              <a:t>2017-09-13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B800B-9572-4844-AE54-AAA434C9A2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7793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90176" y="886598"/>
            <a:ext cx="7074000" cy="2406129"/>
          </a:xfrm>
        </p:spPr>
        <p:txBody>
          <a:bodyPr>
            <a:noAutofit/>
          </a:bodyPr>
          <a:lstStyle>
            <a:lvl1pPr>
              <a:lnSpc>
                <a:spcPts val="5400"/>
              </a:lnSpc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93350" y="3600226"/>
            <a:ext cx="7074000" cy="1476000"/>
          </a:xfrm>
        </p:spPr>
        <p:txBody>
          <a:bodyPr>
            <a:normAutofit/>
          </a:bodyPr>
          <a:lstStyle>
            <a:lvl1pPr marL="0" indent="0" algn="l">
              <a:lnSpc>
                <a:spcPts val="2600"/>
              </a:lnSpc>
              <a:buNone/>
              <a:defRPr sz="28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0C20-F913-4C75-8BFE-AFF6436FE610}" type="datetimeFigureOut">
              <a:rPr lang="sv-SE" smtClean="0"/>
              <a:t>2017-09-13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CEC4-8AB1-4574-934F-A0207E8425FE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288" y="5265328"/>
            <a:ext cx="1608420" cy="1116000"/>
          </a:xfrm>
          <a:prstGeom prst="rect">
            <a:avLst/>
          </a:prstGeom>
        </p:spPr>
      </p:pic>
      <p:sp>
        <p:nvSpPr>
          <p:cNvPr id="14" name="Rektangel 13"/>
          <p:cNvSpPr/>
          <p:nvPr userDrawn="1"/>
        </p:nvSpPr>
        <p:spPr>
          <a:xfrm>
            <a:off x="9252520" y="0"/>
            <a:ext cx="1332000" cy="42210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ruta 14"/>
          <p:cNvSpPr txBox="1"/>
          <p:nvPr userDrawn="1"/>
        </p:nvSpPr>
        <p:spPr>
          <a:xfrm>
            <a:off x="9324528" y="44624"/>
            <a:ext cx="1157581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050" dirty="0" smtClean="0"/>
              <a:t>Mallsidor</a:t>
            </a:r>
            <a:endParaRPr lang="sv-SE" sz="1200" dirty="0"/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24529" y="271895"/>
            <a:ext cx="1152282" cy="1500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ruta 16"/>
          <p:cNvSpPr txBox="1"/>
          <p:nvPr userDrawn="1"/>
        </p:nvSpPr>
        <p:spPr>
          <a:xfrm>
            <a:off x="9338293" y="2018211"/>
            <a:ext cx="1138518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IVL Färger</a:t>
            </a:r>
            <a:endParaRPr lang="sv-SE" sz="105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38293" y="2207639"/>
            <a:ext cx="1143816" cy="1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ktangel med rundade hörn 18"/>
          <p:cNvSpPr/>
          <p:nvPr userDrawn="1"/>
        </p:nvSpPr>
        <p:spPr>
          <a:xfrm>
            <a:off x="9756576" y="2996952"/>
            <a:ext cx="725533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08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0C20-F913-4C75-8BFE-AFF6436FE610}" type="datetimeFigureOut">
              <a:rPr lang="sv-SE" smtClean="0"/>
              <a:t>2017-09-13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CEC4-8AB1-4574-934F-A0207E8425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629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059094" y="1959345"/>
            <a:ext cx="3204000" cy="3960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458218" y="1959345"/>
            <a:ext cx="3204000" cy="3960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0C20-F913-4C75-8BFE-AFF6436FE610}" type="datetimeFigureOut">
              <a:rPr lang="sv-SE" smtClean="0"/>
              <a:t>2017-09-13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CEC4-8AB1-4574-934F-A0207E8425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04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053286" y="1960254"/>
            <a:ext cx="3204000" cy="3600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059094" y="2284686"/>
            <a:ext cx="3204000" cy="363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458218" y="1960254"/>
            <a:ext cx="3204000" cy="36000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58218" y="2284686"/>
            <a:ext cx="3204000" cy="363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0C20-F913-4C75-8BFE-AFF6436FE610}" type="datetimeFigureOut">
              <a:rPr lang="sv-SE" smtClean="0"/>
              <a:t>2017-09-13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CEC4-8AB1-4574-934F-A0207E8425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5840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0C20-F913-4C75-8BFE-AFF6436FE610}" type="datetimeFigureOut">
              <a:rPr lang="sv-SE" smtClean="0"/>
              <a:t>2017-09-13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CEC4-8AB1-4574-934F-A0207E8425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659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0C20-F913-4C75-8BFE-AFF6436FE610}" type="datetimeFigureOut">
              <a:rPr lang="sv-SE" smtClean="0"/>
              <a:t>2017-09-13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CEC4-8AB1-4574-934F-A0207E8425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147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059094" y="664749"/>
            <a:ext cx="6606000" cy="114300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059094" y="1959344"/>
            <a:ext cx="6606000" cy="396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70393" y="6517994"/>
            <a:ext cx="159335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2"/>
                </a:solidFill>
              </a:defRPr>
            </a:lvl1pPr>
          </a:lstStyle>
          <a:p>
            <a:fld id="{93280C20-F913-4C75-8BFE-AFF6436FE610}" type="datetimeFigureOut">
              <a:rPr lang="sv-SE" smtClean="0"/>
              <a:pPr/>
              <a:t>2017-09-13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987824" y="6517994"/>
            <a:ext cx="4763926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accent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827196" y="6517994"/>
            <a:ext cx="83481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fld id="{8A22CEC4-8AB1-4574-934F-A0207E8425FE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196" y="6021328"/>
            <a:ext cx="834512" cy="360000"/>
          </a:xfrm>
          <a:prstGeom prst="rect">
            <a:avLst/>
          </a:prstGeom>
        </p:spPr>
      </p:pic>
      <p:sp>
        <p:nvSpPr>
          <p:cNvPr id="14" name="Rektangel 13"/>
          <p:cNvSpPr/>
          <p:nvPr/>
        </p:nvSpPr>
        <p:spPr>
          <a:xfrm>
            <a:off x="9252520" y="0"/>
            <a:ext cx="1332000" cy="42210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ruta 14"/>
          <p:cNvSpPr txBox="1"/>
          <p:nvPr/>
        </p:nvSpPr>
        <p:spPr>
          <a:xfrm>
            <a:off x="9324528" y="44624"/>
            <a:ext cx="1152283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050" dirty="0" smtClean="0"/>
              <a:t>Mallsidor</a:t>
            </a:r>
            <a:endParaRPr lang="sv-SE" sz="1200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24529" y="271895"/>
            <a:ext cx="1152282" cy="1500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ruta 16"/>
          <p:cNvSpPr txBox="1"/>
          <p:nvPr/>
        </p:nvSpPr>
        <p:spPr>
          <a:xfrm>
            <a:off x="9338293" y="2018211"/>
            <a:ext cx="1066355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IVL Färger</a:t>
            </a:r>
            <a:endParaRPr lang="sv-SE" sz="105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38293" y="2207639"/>
            <a:ext cx="1143816" cy="1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ktangel med rundade hörn 18"/>
          <p:cNvSpPr/>
          <p:nvPr/>
        </p:nvSpPr>
        <p:spPr>
          <a:xfrm>
            <a:off x="9756576" y="2996952"/>
            <a:ext cx="725533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056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914400" rtl="0" eaLnBrk="1" latinLnBrk="0" hangingPunct="1">
        <a:lnSpc>
          <a:spcPct val="118000"/>
        </a:lnSpc>
        <a:spcBef>
          <a:spcPct val="0"/>
        </a:spcBef>
        <a:buNone/>
        <a:defRPr sz="28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18000"/>
        </a:lnSpc>
        <a:spcBef>
          <a:spcPct val="20000"/>
        </a:spcBef>
        <a:buFontTx/>
        <a:buBlip>
          <a:blip r:embed="rId12"/>
        </a:buBlip>
        <a:defRPr sz="1800" b="0" kern="1200">
          <a:solidFill>
            <a:schemeClr val="accent2"/>
          </a:solidFill>
          <a:latin typeface="+mn-lt"/>
          <a:ea typeface="+mn-ea"/>
          <a:cs typeface="+mn-cs"/>
        </a:defRPr>
      </a:lvl1pPr>
      <a:lvl2pPr marL="538163" indent="-250825" algn="l" defTabSz="914400" rtl="0" eaLnBrk="1" latinLnBrk="0" hangingPunct="1">
        <a:lnSpc>
          <a:spcPct val="118000"/>
        </a:lnSpc>
        <a:spcBef>
          <a:spcPct val="20000"/>
        </a:spcBef>
        <a:buFont typeface="Arial" panose="020B0604020202020204" pitchFamily="34" charset="0"/>
        <a:buChar char="–"/>
        <a:defRPr sz="1600" b="0" kern="1200">
          <a:solidFill>
            <a:schemeClr val="accent2"/>
          </a:solidFill>
          <a:latin typeface="+mn-lt"/>
          <a:ea typeface="+mn-ea"/>
          <a:cs typeface="+mn-cs"/>
        </a:defRPr>
      </a:lvl2pPr>
      <a:lvl3pPr marL="715963" indent="-177800" algn="l" defTabSz="914400" rtl="0" eaLnBrk="1" latinLnBrk="0" hangingPunct="1">
        <a:lnSpc>
          <a:spcPct val="118000"/>
        </a:lnSpc>
        <a:spcBef>
          <a:spcPct val="20000"/>
        </a:spcBef>
        <a:buFont typeface="Arial" panose="020B0604020202020204" pitchFamily="34" charset="0"/>
        <a:buChar char="•"/>
        <a:defRPr sz="1400" b="0" kern="1200">
          <a:solidFill>
            <a:schemeClr val="accent2"/>
          </a:solidFill>
          <a:latin typeface="+mn-lt"/>
          <a:ea typeface="+mn-ea"/>
          <a:cs typeface="+mn-cs"/>
        </a:defRPr>
      </a:lvl3pPr>
      <a:lvl4pPr marL="900113" indent="-184150" algn="l" defTabSz="914400" rtl="0" eaLnBrk="1" latinLnBrk="0" hangingPunct="1">
        <a:lnSpc>
          <a:spcPct val="114000"/>
        </a:lnSpc>
        <a:spcBef>
          <a:spcPct val="20000"/>
        </a:spcBef>
        <a:buFont typeface="Arial" panose="020B0604020202020204" pitchFamily="34" charset="0"/>
        <a:buChar char="–"/>
        <a:defRPr sz="1200" b="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076325" indent="-176213" algn="l" defTabSz="914400" rtl="0" eaLnBrk="1" latinLnBrk="0" hangingPunct="1">
        <a:lnSpc>
          <a:spcPct val="114000"/>
        </a:lnSpc>
        <a:spcBef>
          <a:spcPct val="20000"/>
        </a:spcBef>
        <a:buFont typeface="Arial" panose="020B0604020202020204" pitchFamily="34" charset="0"/>
        <a:buChar char="»"/>
        <a:defRPr sz="1200" b="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peringe.grennfelt@ivl.se" TargetMode="External"/><Relationship Id="rId2" Type="http://schemas.openxmlformats.org/officeDocument/2006/relationships/hyperlink" Target="mailto:anna.engleryd@naturvardsverket.s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altsjobaden6.ivl.se/" TargetMode="External"/><Relationship Id="rId4" Type="http://schemas.openxmlformats.org/officeDocument/2006/relationships/hyperlink" Target="mailto:rob.maas@rivm.n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SALTSJÖBADEN VI</a:t>
            </a:r>
            <a:br>
              <a:rPr lang="sv-SE" dirty="0" smtClean="0"/>
            </a:br>
            <a:r>
              <a:rPr lang="sv-SE" dirty="0" smtClean="0"/>
              <a:t>CLEAN AIR FOR A SUSTAINABLE FUTURE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Objective</a:t>
            </a:r>
            <a:r>
              <a:rPr lang="sv-SE" dirty="0" smtClean="0"/>
              <a:t>: </a:t>
            </a:r>
            <a:r>
              <a:rPr lang="sv-SE" dirty="0" err="1" smtClean="0"/>
              <a:t>Discuss</a:t>
            </a:r>
            <a:r>
              <a:rPr lang="sv-SE" dirty="0" smtClean="0"/>
              <a:t> and </a:t>
            </a:r>
            <a:r>
              <a:rPr lang="sv-SE" dirty="0" err="1" smtClean="0"/>
              <a:t>propose</a:t>
            </a:r>
            <a:r>
              <a:rPr lang="sv-SE" dirty="0" smtClean="0"/>
              <a:t> </a:t>
            </a:r>
            <a:r>
              <a:rPr lang="sv-SE" dirty="0" err="1" smtClean="0"/>
              <a:t>directions</a:t>
            </a:r>
            <a:r>
              <a:rPr lang="sv-SE" dirty="0" smtClean="0"/>
              <a:t> for international air pollution </a:t>
            </a:r>
            <a:r>
              <a:rPr lang="sv-SE" dirty="0" err="1" smtClean="0"/>
              <a:t>activities</a:t>
            </a:r>
            <a:r>
              <a:rPr lang="sv-SE" dirty="0" smtClean="0"/>
              <a:t> for the coming 5-10 </a:t>
            </a:r>
            <a:r>
              <a:rPr lang="sv-SE" dirty="0" err="1" smtClean="0"/>
              <a:t>years</a:t>
            </a:r>
            <a:r>
              <a:rPr lang="sv-SE" dirty="0" smtClean="0"/>
              <a:t>. </a:t>
            </a:r>
            <a:r>
              <a:rPr lang="sv-SE" dirty="0" err="1" smtClean="0"/>
              <a:t>Give</a:t>
            </a:r>
            <a:r>
              <a:rPr lang="sv-SE" dirty="0" smtClean="0"/>
              <a:t> </a:t>
            </a:r>
            <a:r>
              <a:rPr lang="sv-SE" dirty="0" err="1" smtClean="0"/>
              <a:t>recommendations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various</a:t>
            </a:r>
            <a:r>
              <a:rPr lang="sv-SE" dirty="0" smtClean="0"/>
              <a:t> organisations and processes </a:t>
            </a:r>
            <a:r>
              <a:rPr lang="sv-SE" dirty="0" err="1" smtClean="0"/>
              <a:t>regarding</a:t>
            </a:r>
            <a:r>
              <a:rPr lang="sv-SE" dirty="0" smtClean="0"/>
              <a:t> </a:t>
            </a:r>
            <a:r>
              <a:rPr lang="sv-SE" dirty="0" err="1" smtClean="0"/>
              <a:t>priorities</a:t>
            </a:r>
            <a:r>
              <a:rPr lang="sv-SE" dirty="0" smtClean="0"/>
              <a:t>, </a:t>
            </a:r>
            <a:r>
              <a:rPr lang="sv-SE" dirty="0" err="1" smtClean="0"/>
              <a:t>collaborations</a:t>
            </a:r>
            <a:r>
              <a:rPr lang="sv-SE" dirty="0" smtClean="0"/>
              <a:t> etc. </a:t>
            </a:r>
          </a:p>
          <a:p>
            <a:r>
              <a:rPr lang="sv-SE" dirty="0" smtClean="0"/>
              <a:t>For </a:t>
            </a:r>
            <a:r>
              <a:rPr lang="sv-SE" dirty="0" err="1" smtClean="0"/>
              <a:t>whom</a:t>
            </a:r>
            <a:r>
              <a:rPr lang="sv-SE" dirty="0" smtClean="0"/>
              <a:t>: scientists, experts and </a:t>
            </a:r>
            <a:r>
              <a:rPr lang="sv-SE" dirty="0" err="1" smtClean="0"/>
              <a:t>negotiators</a:t>
            </a:r>
            <a:r>
              <a:rPr lang="sv-SE" dirty="0" smtClean="0"/>
              <a:t> </a:t>
            </a:r>
            <a:r>
              <a:rPr lang="sv-SE" dirty="0" err="1" smtClean="0"/>
              <a:t>within</a:t>
            </a:r>
            <a:r>
              <a:rPr lang="sv-SE" dirty="0" smtClean="0"/>
              <a:t> the area </a:t>
            </a:r>
            <a:r>
              <a:rPr lang="sv-SE" dirty="0" err="1" smtClean="0"/>
              <a:t>of</a:t>
            </a:r>
            <a:r>
              <a:rPr lang="sv-SE" dirty="0" smtClean="0"/>
              <a:t> air pollution. </a:t>
            </a:r>
          </a:p>
          <a:p>
            <a:r>
              <a:rPr lang="sv-SE" dirty="0" err="1" smtClean="0"/>
              <a:t>When</a:t>
            </a:r>
            <a:r>
              <a:rPr lang="sv-SE" dirty="0" smtClean="0"/>
              <a:t>: 19-21 </a:t>
            </a:r>
            <a:r>
              <a:rPr lang="sv-SE" dirty="0" err="1" smtClean="0"/>
              <a:t>March</a:t>
            </a:r>
            <a:r>
              <a:rPr lang="sv-SE" dirty="0" smtClean="0"/>
              <a:t> 2018 (lunch – lunch)</a:t>
            </a:r>
          </a:p>
          <a:p>
            <a:r>
              <a:rPr lang="sv-SE" dirty="0" err="1" smtClean="0"/>
              <a:t>Where</a:t>
            </a:r>
            <a:r>
              <a:rPr lang="sv-SE" dirty="0" smtClean="0"/>
              <a:t>: Hotell 11, Gothenburg, Sweden</a:t>
            </a:r>
          </a:p>
          <a:p>
            <a:r>
              <a:rPr lang="sv-SE" dirty="0" err="1" smtClean="0"/>
              <a:t>Programme</a:t>
            </a:r>
            <a:r>
              <a:rPr lang="sv-SE" dirty="0" smtClean="0"/>
              <a:t> </a:t>
            </a:r>
            <a:r>
              <a:rPr lang="sv-SE" dirty="0" err="1" smtClean="0"/>
              <a:t>committee</a:t>
            </a:r>
            <a:r>
              <a:rPr lang="sv-SE" smtClean="0"/>
              <a:t>: Anna </a:t>
            </a:r>
            <a:r>
              <a:rPr lang="sv-SE" dirty="0" smtClean="0"/>
              <a:t>Engleryd, Martin Forsius, Peringe Grennfelt, Rob Maas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845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Day </a:t>
            </a:r>
            <a:r>
              <a:rPr lang="sv-SE" dirty="0"/>
              <a:t>1: A </a:t>
            </a:r>
            <a:r>
              <a:rPr lang="sv-SE" dirty="0" err="1"/>
              <a:t>number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plenary</a:t>
            </a:r>
            <a:r>
              <a:rPr lang="sv-SE" dirty="0"/>
              <a:t> talks </a:t>
            </a:r>
            <a:r>
              <a:rPr lang="sv-SE" dirty="0" err="1" smtClean="0"/>
              <a:t>defines</a:t>
            </a:r>
            <a:r>
              <a:rPr lang="sv-SE" dirty="0" smtClean="0"/>
              <a:t> </a:t>
            </a:r>
            <a:r>
              <a:rPr lang="sv-SE" dirty="0"/>
              <a:t>the </a:t>
            </a:r>
            <a:r>
              <a:rPr lang="sv-SE" dirty="0" err="1"/>
              <a:t>questions</a:t>
            </a:r>
            <a:r>
              <a:rPr lang="sv-SE" dirty="0"/>
              <a:t> and </a:t>
            </a:r>
            <a:r>
              <a:rPr lang="sv-SE" dirty="0" err="1"/>
              <a:t>challenges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workshop. </a:t>
            </a:r>
            <a:endParaRPr lang="sv-SE" dirty="0" smtClean="0"/>
          </a:p>
          <a:p>
            <a:r>
              <a:rPr lang="sv-SE" dirty="0" smtClean="0"/>
              <a:t>Day </a:t>
            </a:r>
            <a:r>
              <a:rPr lang="sv-SE" dirty="0"/>
              <a:t>2: The </a:t>
            </a:r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be organised in approx. </a:t>
            </a:r>
            <a:r>
              <a:rPr lang="sv-SE" dirty="0" err="1"/>
              <a:t>six</a:t>
            </a:r>
            <a:r>
              <a:rPr lang="sv-SE" dirty="0"/>
              <a:t> </a:t>
            </a:r>
            <a:r>
              <a:rPr lang="sv-SE" dirty="0" err="1"/>
              <a:t>working</a:t>
            </a:r>
            <a:r>
              <a:rPr lang="sv-SE" dirty="0"/>
              <a:t> </a:t>
            </a:r>
            <a:r>
              <a:rPr lang="sv-SE" dirty="0" err="1"/>
              <a:t>groups</a:t>
            </a:r>
            <a:r>
              <a:rPr lang="sv-SE" dirty="0"/>
              <a:t> </a:t>
            </a:r>
            <a:r>
              <a:rPr lang="sv-SE" dirty="0" err="1"/>
              <a:t>directed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the </a:t>
            </a:r>
            <a:r>
              <a:rPr lang="sv-SE" dirty="0" err="1"/>
              <a:t>key</a:t>
            </a:r>
            <a:r>
              <a:rPr lang="sv-SE" dirty="0"/>
              <a:t> </a:t>
            </a:r>
            <a:r>
              <a:rPr lang="sv-SE" dirty="0" err="1"/>
              <a:t>themes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Workshop. </a:t>
            </a:r>
            <a:r>
              <a:rPr lang="sv-SE" dirty="0" err="1"/>
              <a:t>Each</a:t>
            </a:r>
            <a:r>
              <a:rPr lang="sv-SE" dirty="0"/>
              <a:t> </a:t>
            </a:r>
            <a:r>
              <a:rPr lang="sv-SE" dirty="0" err="1"/>
              <a:t>working</a:t>
            </a:r>
            <a:r>
              <a:rPr lang="sv-SE" dirty="0"/>
              <a:t>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prepare</a:t>
            </a:r>
            <a:r>
              <a:rPr lang="sv-SE" dirty="0"/>
              <a:t> a </a:t>
            </a:r>
            <a:r>
              <a:rPr lang="sv-SE" dirty="0" err="1"/>
              <a:t>limited</a:t>
            </a:r>
            <a:r>
              <a:rPr lang="sv-SE" dirty="0"/>
              <a:t> </a:t>
            </a:r>
            <a:r>
              <a:rPr lang="sv-SE" dirty="0" err="1"/>
              <a:t>number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recommendations</a:t>
            </a:r>
            <a:r>
              <a:rPr lang="sv-SE" dirty="0"/>
              <a:t>. </a:t>
            </a:r>
            <a:endParaRPr lang="sv-SE" dirty="0" smtClean="0"/>
          </a:p>
          <a:p>
            <a:r>
              <a:rPr lang="sv-SE" dirty="0" smtClean="0"/>
              <a:t>Day </a:t>
            </a:r>
            <a:r>
              <a:rPr lang="sv-SE" dirty="0"/>
              <a:t>3: Presentation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 smtClean="0"/>
              <a:t>outcome</a:t>
            </a:r>
            <a:r>
              <a:rPr lang="sv-SE" dirty="0" smtClean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working</a:t>
            </a:r>
            <a:r>
              <a:rPr lang="sv-SE" dirty="0"/>
              <a:t> </a:t>
            </a:r>
            <a:r>
              <a:rPr lang="sv-SE" dirty="0" err="1"/>
              <a:t>groups</a:t>
            </a:r>
            <a:r>
              <a:rPr lang="sv-SE" dirty="0"/>
              <a:t> and </a:t>
            </a:r>
            <a:r>
              <a:rPr lang="sv-SE" dirty="0" err="1" smtClean="0"/>
              <a:t>agreement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/>
              <a:t>common </a:t>
            </a:r>
            <a:r>
              <a:rPr lang="sv-SE" dirty="0" err="1"/>
              <a:t>conclusions</a:t>
            </a:r>
            <a:r>
              <a:rPr lang="sv-SE" dirty="0"/>
              <a:t> and </a:t>
            </a:r>
            <a:r>
              <a:rPr lang="sv-SE" dirty="0" err="1"/>
              <a:t>recommendations</a:t>
            </a:r>
            <a:r>
              <a:rPr lang="sv-SE" dirty="0"/>
              <a:t> from the workshop. 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The workshop is organised under the so </a:t>
            </a:r>
            <a:r>
              <a:rPr lang="sv-SE" dirty="0" err="1"/>
              <a:t>called</a:t>
            </a:r>
            <a:r>
              <a:rPr lang="sv-SE" dirty="0"/>
              <a:t> Chatham House </a:t>
            </a:r>
            <a:r>
              <a:rPr lang="sv-SE" dirty="0" err="1"/>
              <a:t>rules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822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Saltsjöbaden VI – </a:t>
            </a:r>
            <a:br>
              <a:rPr lang="sv-SE" dirty="0" smtClean="0"/>
            </a:br>
            <a:r>
              <a:rPr lang="sv-SE" dirty="0" err="1" smtClean="0"/>
              <a:t>Preliminary</a:t>
            </a:r>
            <a:r>
              <a:rPr lang="sv-SE" dirty="0" smtClean="0"/>
              <a:t> </a:t>
            </a:r>
            <a:r>
              <a:rPr lang="sv-SE" dirty="0" err="1" smtClean="0"/>
              <a:t>Themes</a:t>
            </a:r>
            <a:r>
              <a:rPr lang="sv-SE" dirty="0" smtClean="0"/>
              <a:t>/</a:t>
            </a:r>
            <a:r>
              <a:rPr lang="sv-SE" dirty="0" err="1" smtClean="0"/>
              <a:t>Working</a:t>
            </a:r>
            <a:r>
              <a:rPr lang="sv-SE" dirty="0" smtClean="0"/>
              <a:t> Groups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9094" y="1959344"/>
            <a:ext cx="6905394" cy="4349976"/>
          </a:xfrm>
        </p:spPr>
        <p:txBody>
          <a:bodyPr>
            <a:normAutofit/>
          </a:bodyPr>
          <a:lstStyle/>
          <a:p>
            <a:r>
              <a:rPr lang="sv-SE" dirty="0" smtClean="0"/>
              <a:t>For </a:t>
            </a:r>
            <a:r>
              <a:rPr lang="sv-SE" dirty="0" err="1" smtClean="0"/>
              <a:t>each</a:t>
            </a:r>
            <a:r>
              <a:rPr lang="sv-SE" dirty="0" smtClean="0"/>
              <a:t> </a:t>
            </a:r>
            <a:r>
              <a:rPr lang="sv-SE" dirty="0" err="1" smtClean="0"/>
              <a:t>theme</a:t>
            </a:r>
            <a:r>
              <a:rPr lang="sv-SE" dirty="0" smtClean="0"/>
              <a:t> a </a:t>
            </a:r>
            <a:r>
              <a:rPr lang="sv-SE" dirty="0" err="1" smtClean="0"/>
              <a:t>background</a:t>
            </a:r>
            <a:r>
              <a:rPr lang="sv-SE" dirty="0" smtClean="0"/>
              <a:t> </a:t>
            </a:r>
            <a:r>
              <a:rPr lang="sv-SE" dirty="0" err="1" smtClean="0"/>
              <a:t>document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be prepared by a </a:t>
            </a:r>
            <a:r>
              <a:rPr lang="sv-SE" dirty="0" err="1" smtClean="0"/>
              <a:t>smaller</a:t>
            </a:r>
            <a:r>
              <a:rPr lang="sv-SE" dirty="0" smtClean="0"/>
              <a:t> </a:t>
            </a:r>
            <a:r>
              <a:rPr lang="sv-SE" dirty="0" err="1" smtClean="0"/>
              <a:t>group</a:t>
            </a:r>
            <a:r>
              <a:rPr lang="sv-SE" dirty="0" smtClean="0"/>
              <a:t>. </a:t>
            </a:r>
          </a:p>
          <a:p>
            <a:r>
              <a:rPr lang="sv-SE" dirty="0" err="1" smtClean="0"/>
              <a:t>Preliminary</a:t>
            </a:r>
            <a:r>
              <a:rPr lang="sv-SE" dirty="0" smtClean="0"/>
              <a:t> </a:t>
            </a:r>
            <a:r>
              <a:rPr lang="sv-SE" dirty="0" err="1" smtClean="0"/>
              <a:t>themes</a:t>
            </a:r>
            <a:r>
              <a:rPr lang="sv-SE" dirty="0" smtClean="0"/>
              <a:t>: </a:t>
            </a:r>
          </a:p>
          <a:p>
            <a:pPr lvl="1"/>
            <a:r>
              <a:rPr lang="sv-SE" dirty="0" smtClean="0"/>
              <a:t>CLEAN AIR FOR </a:t>
            </a:r>
            <a:r>
              <a:rPr lang="sv-SE" dirty="0"/>
              <a:t>HTE </a:t>
            </a:r>
            <a:r>
              <a:rPr lang="sv-SE" dirty="0" smtClean="0"/>
              <a:t>YOUTH (</a:t>
            </a:r>
            <a:r>
              <a:rPr lang="sv-SE" dirty="0" err="1" smtClean="0"/>
              <a:t>negotiation</a:t>
            </a:r>
            <a:r>
              <a:rPr lang="sv-SE" dirty="0" smtClean="0"/>
              <a:t> game organised by Markus &amp; Rob)</a:t>
            </a:r>
          </a:p>
          <a:p>
            <a:pPr lvl="1"/>
            <a:r>
              <a:rPr lang="sv-SE" dirty="0" smtClean="0"/>
              <a:t>CLEAN </a:t>
            </a:r>
            <a:r>
              <a:rPr lang="sv-SE" dirty="0" smtClean="0"/>
              <a:t>CITIES: </a:t>
            </a:r>
            <a:endParaRPr lang="sv-SE" dirty="0" smtClean="0"/>
          </a:p>
          <a:p>
            <a:pPr lvl="1"/>
            <a:r>
              <a:rPr lang="sv-SE" dirty="0" smtClean="0"/>
              <a:t>CLEAN AIR GLOBALLY: SLCP, Links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climate</a:t>
            </a:r>
            <a:r>
              <a:rPr lang="sv-SE" dirty="0" smtClean="0"/>
              <a:t>, </a:t>
            </a:r>
            <a:r>
              <a:rPr lang="sv-SE" dirty="0" err="1" smtClean="0"/>
              <a:t>Collaboration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smtClean="0"/>
              <a:t>organisations,  Regions </a:t>
            </a:r>
            <a:r>
              <a:rPr lang="sv-SE" dirty="0" err="1" smtClean="0"/>
              <a:t>outside</a:t>
            </a:r>
            <a:r>
              <a:rPr lang="sv-SE" dirty="0" smtClean="0"/>
              <a:t> </a:t>
            </a:r>
            <a:r>
              <a:rPr lang="sv-SE" dirty="0" smtClean="0"/>
              <a:t>the Convention (</a:t>
            </a:r>
            <a:r>
              <a:rPr lang="sv-SE" dirty="0" err="1" smtClean="0"/>
              <a:t>incl</a:t>
            </a:r>
            <a:r>
              <a:rPr lang="sv-SE" dirty="0" smtClean="0"/>
              <a:t>. the Arctic),  Intercontinental transport </a:t>
            </a:r>
          </a:p>
          <a:p>
            <a:pPr lvl="1"/>
            <a:r>
              <a:rPr lang="sv-SE" dirty="0" smtClean="0"/>
              <a:t>EECCA – on the </a:t>
            </a:r>
            <a:r>
              <a:rPr lang="sv-SE" dirty="0" err="1" smtClean="0"/>
              <a:t>way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clean</a:t>
            </a:r>
            <a:r>
              <a:rPr lang="sv-SE" dirty="0" smtClean="0"/>
              <a:t> </a:t>
            </a:r>
            <a:r>
              <a:rPr lang="sv-SE" dirty="0" smtClean="0"/>
              <a:t>air </a:t>
            </a:r>
            <a:endParaRPr lang="sv-SE" dirty="0" smtClean="0"/>
          </a:p>
          <a:p>
            <a:pPr lvl="1"/>
            <a:r>
              <a:rPr lang="sv-SE" dirty="0" smtClean="0"/>
              <a:t>CLEAN AIR,  ECOSYSTEMS, CLIMATE</a:t>
            </a:r>
          </a:p>
          <a:p>
            <a:pPr lvl="1"/>
            <a:r>
              <a:rPr lang="sv-SE" dirty="0" smtClean="0"/>
              <a:t>SECTORS, SOURCES and SOLUTIONS: Shipping, </a:t>
            </a:r>
            <a:r>
              <a:rPr lang="sv-SE" dirty="0" err="1" smtClean="0"/>
              <a:t>agriculture</a:t>
            </a:r>
            <a:r>
              <a:rPr lang="sv-SE" dirty="0" smtClean="0"/>
              <a:t> etc. </a:t>
            </a:r>
          </a:p>
          <a:p>
            <a:pPr lvl="1"/>
            <a:r>
              <a:rPr lang="sv-SE" dirty="0" smtClean="0"/>
              <a:t>POPS AND </a:t>
            </a:r>
            <a:r>
              <a:rPr lang="sv-SE" dirty="0" err="1" smtClean="0"/>
              <a:t>HMs</a:t>
            </a:r>
            <a:endParaRPr lang="sv-SE" dirty="0" smtClean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051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Advisory</a:t>
            </a:r>
            <a:r>
              <a:rPr lang="sv-SE" dirty="0" smtClean="0"/>
              <a:t> Board</a:t>
            </a:r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Markus </a:t>
            </a:r>
            <a:r>
              <a:rPr lang="sv-SE" dirty="0" err="1"/>
              <a:t>Amann</a:t>
            </a:r>
            <a:endParaRPr lang="sv-SE" dirty="0"/>
          </a:p>
          <a:p>
            <a:r>
              <a:rPr lang="sv-SE" dirty="0"/>
              <a:t>Jesper Bak </a:t>
            </a:r>
          </a:p>
          <a:p>
            <a:r>
              <a:rPr lang="sv-SE" dirty="0"/>
              <a:t>Richard Ballaman</a:t>
            </a:r>
          </a:p>
          <a:p>
            <a:r>
              <a:rPr lang="sv-SE" dirty="0"/>
              <a:t>Scott Brocket</a:t>
            </a:r>
          </a:p>
          <a:p>
            <a:r>
              <a:rPr lang="sv-SE" dirty="0" err="1"/>
              <a:t>Sergey</a:t>
            </a:r>
            <a:r>
              <a:rPr lang="sv-SE" dirty="0"/>
              <a:t> </a:t>
            </a:r>
            <a:r>
              <a:rPr lang="sv-SE" dirty="0" err="1"/>
              <a:t>Dutchak</a:t>
            </a:r>
            <a:r>
              <a:rPr lang="sv-SE" dirty="0"/>
              <a:t> </a:t>
            </a:r>
          </a:p>
          <a:p>
            <a:r>
              <a:rPr lang="sv-SE" dirty="0"/>
              <a:t>Hilde Fagerli</a:t>
            </a:r>
          </a:p>
          <a:p>
            <a:r>
              <a:rPr lang="sv-SE" dirty="0"/>
              <a:t>Valentin </a:t>
            </a:r>
            <a:r>
              <a:rPr lang="sv-SE" dirty="0" err="1"/>
              <a:t>Foltescu</a:t>
            </a:r>
            <a:endParaRPr lang="sv-SE" dirty="0"/>
          </a:p>
          <a:p>
            <a:r>
              <a:rPr lang="sv-SE" dirty="0"/>
              <a:t>HC Hansson</a:t>
            </a:r>
          </a:p>
          <a:p>
            <a:r>
              <a:rPr lang="sv-SE" dirty="0"/>
              <a:t>Jennifer Kerr</a:t>
            </a:r>
          </a:p>
          <a:p>
            <a:r>
              <a:rPr lang="sv-SE" dirty="0"/>
              <a:t>Rob Maas</a:t>
            </a:r>
          </a:p>
          <a:p>
            <a:endParaRPr lang="sv-S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John Munthe</a:t>
            </a:r>
          </a:p>
          <a:p>
            <a:r>
              <a:rPr lang="sv-SE" dirty="0"/>
              <a:t>Krzysztof Olendrzynski </a:t>
            </a:r>
          </a:p>
          <a:p>
            <a:r>
              <a:rPr lang="en-US" dirty="0"/>
              <a:t>Isaura Rabago</a:t>
            </a:r>
            <a:endParaRPr lang="sv-SE" dirty="0"/>
          </a:p>
          <a:p>
            <a:r>
              <a:rPr lang="en-US" dirty="0"/>
              <a:t>Laurence </a:t>
            </a:r>
            <a:r>
              <a:rPr lang="en-US" dirty="0" err="1"/>
              <a:t>Rouil</a:t>
            </a:r>
            <a:endParaRPr lang="sv-SE" dirty="0"/>
          </a:p>
          <a:p>
            <a:r>
              <a:rPr lang="en-US" dirty="0"/>
              <a:t>Kimber Scavo</a:t>
            </a:r>
            <a:endParaRPr lang="sv-SE" dirty="0"/>
          </a:p>
          <a:p>
            <a:r>
              <a:rPr lang="sv-SE" dirty="0"/>
              <a:t>Till Spranger</a:t>
            </a:r>
          </a:p>
          <a:p>
            <a:r>
              <a:rPr lang="sv-SE" dirty="0" err="1"/>
              <a:t>Sergey</a:t>
            </a:r>
            <a:r>
              <a:rPr lang="sv-SE" dirty="0"/>
              <a:t> </a:t>
            </a:r>
            <a:r>
              <a:rPr lang="sv-SE" dirty="0" err="1"/>
              <a:t>Vasiliev</a:t>
            </a:r>
            <a:endParaRPr lang="sv-SE" dirty="0"/>
          </a:p>
          <a:p>
            <a:r>
              <a:rPr lang="sv-SE" dirty="0"/>
              <a:t>André </a:t>
            </a:r>
            <a:r>
              <a:rPr lang="sv-SE" dirty="0" err="1"/>
              <a:t>Zuber</a:t>
            </a:r>
            <a:endParaRPr lang="sv-SE" dirty="0"/>
          </a:p>
          <a:p>
            <a:r>
              <a:rPr lang="sv-SE" dirty="0"/>
              <a:t>Stefan Åström</a:t>
            </a:r>
          </a:p>
          <a:p>
            <a:r>
              <a:rPr lang="sv-SE" dirty="0"/>
              <a:t>Christer Ågren</a:t>
            </a:r>
          </a:p>
          <a:p>
            <a:r>
              <a:rPr lang="sv-SE" dirty="0"/>
              <a:t>Eli Marie Åsen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092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Additional</a:t>
            </a:r>
            <a:r>
              <a:rPr lang="sv-SE" dirty="0" smtClean="0"/>
              <a:t> </a:t>
            </a:r>
            <a:r>
              <a:rPr lang="sv-SE" dirty="0" err="1" smtClean="0"/>
              <a:t>comments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916832"/>
            <a:ext cx="6606000" cy="3960000"/>
          </a:xfrm>
        </p:spPr>
        <p:txBody>
          <a:bodyPr>
            <a:normAutofit/>
          </a:bodyPr>
          <a:lstStyle/>
          <a:p>
            <a:r>
              <a:rPr lang="sv-SE" dirty="0" err="1" smtClean="0"/>
              <a:t>Background</a:t>
            </a:r>
            <a:r>
              <a:rPr lang="sv-SE" dirty="0" smtClean="0"/>
              <a:t> </a:t>
            </a:r>
            <a:r>
              <a:rPr lang="sv-SE" dirty="0" err="1" smtClean="0"/>
              <a:t>documents</a:t>
            </a:r>
            <a:endParaRPr lang="sv-SE" dirty="0" smtClean="0"/>
          </a:p>
          <a:p>
            <a:pPr lvl="1"/>
            <a:r>
              <a:rPr lang="sv-SE" dirty="0" smtClean="0"/>
              <a:t>2016 </a:t>
            </a:r>
            <a:r>
              <a:rPr lang="sv-SE" dirty="0" err="1" smtClean="0"/>
              <a:t>Assessment</a:t>
            </a:r>
            <a:r>
              <a:rPr lang="sv-SE" dirty="0" smtClean="0"/>
              <a:t> </a:t>
            </a:r>
            <a:r>
              <a:rPr lang="sv-SE" dirty="0" err="1" smtClean="0"/>
              <a:t>Report</a:t>
            </a:r>
            <a:endParaRPr lang="sv-SE" dirty="0" smtClean="0"/>
          </a:p>
          <a:p>
            <a:pPr lvl="1"/>
            <a:r>
              <a:rPr lang="sv-SE" dirty="0" err="1" smtClean="0"/>
              <a:t>Report</a:t>
            </a:r>
            <a:r>
              <a:rPr lang="sv-SE" dirty="0" smtClean="0"/>
              <a:t> from the Policy </a:t>
            </a:r>
            <a:r>
              <a:rPr lang="sv-SE" dirty="0" err="1" smtClean="0"/>
              <a:t>Response</a:t>
            </a:r>
            <a:r>
              <a:rPr lang="sv-SE" dirty="0" smtClean="0"/>
              <a:t> Group</a:t>
            </a:r>
            <a:endParaRPr lang="sv-SE" dirty="0" smtClean="0"/>
          </a:p>
          <a:p>
            <a:r>
              <a:rPr lang="sv-SE" dirty="0"/>
              <a:t>Invitations </a:t>
            </a:r>
            <a:r>
              <a:rPr lang="sv-SE" dirty="0" err="1"/>
              <a:t>will</a:t>
            </a:r>
            <a:r>
              <a:rPr lang="sv-SE" dirty="0"/>
              <a:t> be </a:t>
            </a:r>
            <a:r>
              <a:rPr lang="sv-SE" dirty="0" err="1"/>
              <a:t>made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a </a:t>
            </a:r>
            <a:r>
              <a:rPr lang="sv-SE" dirty="0" err="1" smtClean="0"/>
              <a:t>number</a:t>
            </a:r>
            <a:r>
              <a:rPr lang="sv-SE" dirty="0" smtClean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other</a:t>
            </a:r>
            <a:r>
              <a:rPr lang="sv-SE" dirty="0"/>
              <a:t> organisations. </a:t>
            </a:r>
          </a:p>
          <a:p>
            <a:r>
              <a:rPr lang="sv-SE" dirty="0" err="1"/>
              <a:t>Themes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 smtClean="0"/>
              <a:t>defined</a:t>
            </a:r>
            <a:r>
              <a:rPr lang="sv-SE" dirty="0" smtClean="0"/>
              <a:t> </a:t>
            </a:r>
            <a:r>
              <a:rPr lang="sv-SE" dirty="0" err="1"/>
              <a:t>within</a:t>
            </a:r>
            <a:r>
              <a:rPr lang="sv-SE" dirty="0"/>
              <a:t> a </a:t>
            </a:r>
            <a:r>
              <a:rPr lang="sv-SE" dirty="0" err="1"/>
              <a:t>month</a:t>
            </a:r>
            <a:r>
              <a:rPr lang="sv-SE" dirty="0"/>
              <a:t>. </a:t>
            </a:r>
          </a:p>
          <a:p>
            <a:r>
              <a:rPr lang="sv-SE" dirty="0" smtClean="0"/>
              <a:t>Arranged </a:t>
            </a:r>
            <a:r>
              <a:rPr lang="sv-SE" dirty="0" smtClean="0"/>
              <a:t>by the Swedish </a:t>
            </a:r>
            <a:r>
              <a:rPr lang="sv-SE" dirty="0" err="1" smtClean="0"/>
              <a:t>Environmental</a:t>
            </a:r>
            <a:r>
              <a:rPr lang="sv-SE" dirty="0" smtClean="0"/>
              <a:t> </a:t>
            </a:r>
            <a:r>
              <a:rPr lang="sv-SE" dirty="0" err="1" smtClean="0"/>
              <a:t>Protection</a:t>
            </a:r>
            <a:r>
              <a:rPr lang="sv-SE" dirty="0" smtClean="0"/>
              <a:t> Agency and IVL </a:t>
            </a:r>
            <a:r>
              <a:rPr lang="sv-SE" dirty="0" smtClean="0"/>
              <a:t>in </a:t>
            </a:r>
            <a:r>
              <a:rPr lang="sv-SE" dirty="0" err="1"/>
              <a:t>collaboration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CLRTAP</a:t>
            </a:r>
            <a:endParaRPr lang="sv-SE" dirty="0" smtClean="0"/>
          </a:p>
          <a:p>
            <a:r>
              <a:rPr lang="sv-SE" dirty="0" smtClean="0"/>
              <a:t>Contact </a:t>
            </a:r>
            <a:r>
              <a:rPr lang="sv-SE" dirty="0" smtClean="0"/>
              <a:t>persons   </a:t>
            </a:r>
            <a:r>
              <a:rPr lang="sv-SE" dirty="0" smtClean="0">
                <a:hlinkClick r:id="rId2"/>
              </a:rPr>
              <a:t>anna.engleryd@naturvardsverket.se</a:t>
            </a:r>
            <a:r>
              <a:rPr lang="sv-SE" dirty="0" smtClean="0"/>
              <a:t> </a:t>
            </a:r>
            <a:r>
              <a:rPr lang="sv-SE" smtClean="0">
                <a:hlinkClick r:id="rId3"/>
              </a:rPr>
              <a:t>peringe.grennfelt@ivl.se</a:t>
            </a:r>
            <a:r>
              <a:rPr lang="sv-SE" smtClean="0"/>
              <a:t> , </a:t>
            </a:r>
            <a:r>
              <a:rPr lang="sv-SE" smtClean="0">
                <a:hlinkClick r:id="rId4"/>
              </a:rPr>
              <a:t>rob.maas@rivm.nl</a:t>
            </a:r>
            <a:r>
              <a:rPr lang="sv-SE" smtClean="0"/>
              <a:t> </a:t>
            </a:r>
            <a:r>
              <a:rPr lang="sv-SE" smtClean="0"/>
              <a:t> </a:t>
            </a:r>
            <a:endParaRPr lang="sv-SE" dirty="0" smtClean="0"/>
          </a:p>
          <a:p>
            <a:r>
              <a:rPr lang="sv-SE" dirty="0">
                <a:hlinkClick r:id="rId5"/>
              </a:rPr>
              <a:t>http://saltsjobaden6.ivl.se</a:t>
            </a:r>
            <a:r>
              <a:rPr lang="sv-SE" dirty="0" smtClean="0">
                <a:hlinkClick r:id="rId5"/>
              </a:rPr>
              <a:t>/</a:t>
            </a:r>
            <a:r>
              <a:rPr lang="sv-SE" dirty="0" smtClean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306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IVL Theme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8995"/>
      </a:accent1>
      <a:accent2>
        <a:srgbClr val="55575A"/>
      </a:accent2>
      <a:accent3>
        <a:srgbClr val="AF5E57"/>
      </a:accent3>
      <a:accent4>
        <a:srgbClr val="748E46"/>
      </a:accent4>
      <a:accent5>
        <a:srgbClr val="7D688F"/>
      </a:accent5>
      <a:accent6>
        <a:srgbClr val="ECAA00"/>
      </a:accent6>
      <a:hlink>
        <a:srgbClr val="0000FF"/>
      </a:hlink>
      <a:folHlink>
        <a:srgbClr val="800080"/>
      </a:folHlink>
    </a:clrScheme>
    <a:fontScheme name="IVL Theme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VL-PowerPoint.potx" id="{C251C37B-3172-4430-A3D2-904534C0D25D}" vid="{7D8235C4-2E5D-438E-8811-CAC744A7A98E}"/>
    </a:ext>
  </a:extLst>
</a:theme>
</file>

<file path=ppt/theme/theme2.xml><?xml version="1.0" encoding="utf-8"?>
<a:theme xmlns:a="http://schemas.openxmlformats.org/drawingml/2006/main" name="Office-tema">
  <a:themeElements>
    <a:clrScheme name="IVL Theme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8995"/>
      </a:accent1>
      <a:accent2>
        <a:srgbClr val="55575A"/>
      </a:accent2>
      <a:accent3>
        <a:srgbClr val="AF5E57"/>
      </a:accent3>
      <a:accent4>
        <a:srgbClr val="748E46"/>
      </a:accent4>
      <a:accent5>
        <a:srgbClr val="7D688F"/>
      </a:accent5>
      <a:accent6>
        <a:srgbClr val="ECAA00"/>
      </a:accent6>
      <a:hlink>
        <a:srgbClr val="0000FF"/>
      </a:hlink>
      <a:folHlink>
        <a:srgbClr val="800080"/>
      </a:folHlink>
    </a:clrScheme>
    <a:fontScheme name="IVL Theme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IVL Theme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8995"/>
      </a:accent1>
      <a:accent2>
        <a:srgbClr val="55575A"/>
      </a:accent2>
      <a:accent3>
        <a:srgbClr val="AF5E57"/>
      </a:accent3>
      <a:accent4>
        <a:srgbClr val="748E46"/>
      </a:accent4>
      <a:accent5>
        <a:srgbClr val="7D688F"/>
      </a:accent5>
      <a:accent6>
        <a:srgbClr val="ECAA00"/>
      </a:accent6>
      <a:hlink>
        <a:srgbClr val="0000FF"/>
      </a:hlink>
      <a:folHlink>
        <a:srgbClr val="800080"/>
      </a:folHlink>
    </a:clrScheme>
    <a:fontScheme name="IVL Theme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1176</TotalTime>
  <Words>355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</vt:lpstr>
      <vt:lpstr>SALTSJÖBADEN VI CLEAN AIR FOR A SUSTAINABLE FUTURE</vt:lpstr>
      <vt:lpstr>Format</vt:lpstr>
      <vt:lpstr>Saltsjöbaden VI –  Preliminary Themes/Working Groups</vt:lpstr>
      <vt:lpstr>Advisory Board</vt:lpstr>
      <vt:lpstr>Additional comments</vt:lpstr>
    </vt:vector>
  </TitlesOfParts>
  <Company>IVL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Peringe Grennfelt</dc:creator>
  <cp:lastModifiedBy>Peringe Grennfelt</cp:lastModifiedBy>
  <cp:revision>21</cp:revision>
  <dcterms:created xsi:type="dcterms:W3CDTF">2017-09-06T08:53:56Z</dcterms:created>
  <dcterms:modified xsi:type="dcterms:W3CDTF">2017-09-13T13:11:25Z</dcterms:modified>
</cp:coreProperties>
</file>