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701" r:id="rId2"/>
    <p:sldMasterId id="2147483676" r:id="rId3"/>
    <p:sldMasterId id="2147483708" r:id="rId4"/>
    <p:sldMasterId id="2147483682" r:id="rId5"/>
    <p:sldMasterId id="2147483686" r:id="rId6"/>
  </p:sldMasterIdLst>
  <p:notesMasterIdLst>
    <p:notesMasterId r:id="rId11"/>
  </p:notesMasterIdLst>
  <p:handoutMasterIdLst>
    <p:handoutMasterId r:id="rId12"/>
  </p:handoutMasterIdLst>
  <p:sldIdLst>
    <p:sldId id="415" r:id="rId7"/>
    <p:sldId id="413" r:id="rId8"/>
    <p:sldId id="412" r:id="rId9"/>
    <p:sldId id="414" r:id="rId10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2DA8C"/>
    <a:srgbClr val="3FCFD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8626" autoAdjust="0"/>
  </p:normalViewPr>
  <p:slideViewPr>
    <p:cSldViewPr showGuides="1">
      <p:cViewPr varScale="1">
        <p:scale>
          <a:sx n="78" d="100"/>
          <a:sy n="78" d="100"/>
        </p:scale>
        <p:origin x="102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2022" y="-9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D3294-05EC-4D39-BBFF-8666B261E17A}" type="datetimeFigureOut">
              <a:rPr lang="en-GB" smtClean="0"/>
              <a:pPr/>
              <a:t>10/09/2017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B52D8-2E21-4A98-A355-59730E1810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042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2A052-6289-4B60-84F8-762AC2A4A0AD}" type="datetimeFigureOut">
              <a:rPr lang="en-GB" smtClean="0"/>
              <a:t>10/09/2017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C61E8-76A0-4CA9-B78A-683F00407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476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C61E8-76A0-4CA9-B78A-683F00407CE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69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white and in regular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blue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copy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 use the banner topped ‘text heavy’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6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copy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 use the banner topped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2060" y="0"/>
            <a:ext cx="321940" cy="3429000"/>
          </a:xfrm>
          <a:prstGeom prst="rect">
            <a:avLst/>
          </a:prstGeom>
        </p:spPr>
        <p:txBody>
          <a:bodyPr vert="vert270" lIns="144000" tIns="108000" rIns="72000"/>
          <a:lstStyle>
            <a:lvl1pPr marL="360000"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30587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 you’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solidFill>
              <a:srgbClr val="A2DA8C"/>
            </a:solidFill>
          </a:ln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white and in regular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green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6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‘text heavy’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8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one big, bold point to give your message impact (40pt Arial regular).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 you’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solidFill>
              <a:srgbClr val="A2DA8C"/>
            </a:solidFill>
          </a:ln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green and in regular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white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7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un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5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under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7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‘text heavy’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6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 you’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your title – Text heavy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7750"/>
          </a:xfrm>
          <a:prstGeom prst="rect">
            <a:avLst/>
          </a:prstGeom>
          <a:noFill/>
        </p:spPr>
        <p:txBody>
          <a:bodyPr lIns="0" tIns="288000" rIns="360000" bIns="720000" anchor="t" anchorCtr="0">
            <a:normAutofit/>
          </a:bodyPr>
          <a:lstStyle>
            <a:lvl1pPr marL="712788" marR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74738" indent="-361950">
              <a:spcBef>
                <a:spcPts val="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 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56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text heavy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16" y="728663"/>
            <a:ext cx="9107488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SzPct val="75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‘Thank’ you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cap="all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blue and in regular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white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6948000" y="6120000"/>
            <a:ext cx="1800000" cy="3907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1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0" r:id="rId2"/>
    <p:sldLayoutId id="2147483673" r:id="rId3"/>
    <p:sldLayoutId id="2147483674" r:id="rId4"/>
    <p:sldLayoutId id="2147483773" r:id="rId5"/>
    <p:sldLayoutId id="2147483675" r:id="rId6"/>
    <p:sldLayoutId id="2147483774" r:id="rId7"/>
    <p:sldLayoutId id="214748369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CEH_WO_PMS_RG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895" y="5570320"/>
            <a:ext cx="2240552" cy="1584000"/>
          </a:xfrm>
          <a:prstGeom prst="rect">
            <a:avLst/>
          </a:prstGeom>
        </p:spPr>
      </p:pic>
      <p:pic>
        <p:nvPicPr>
          <p:cNvPr id="5" name="Picture 4" descr="NERC-Logo_Landscape_Reverse_WhiteOut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6840464" y="6210000"/>
            <a:ext cx="1908000" cy="282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75" r:id="rId5"/>
    <p:sldLayoutId id="2147483706" r:id="rId6"/>
    <p:sldLayoutId id="2147483776" r:id="rId7"/>
    <p:sldLayoutId id="214748370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6948000" y="6120000"/>
            <a:ext cx="1800000" cy="390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1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4" r:id="rId3"/>
    <p:sldLayoutId id="2147483680" r:id="rId4"/>
    <p:sldLayoutId id="2147483777" r:id="rId5"/>
    <p:sldLayoutId id="2147483681" r:id="rId6"/>
    <p:sldLayoutId id="2147483778" r:id="rId7"/>
    <p:sldLayoutId id="2147483698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CEH_WO_PMS_RG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895" y="5570320"/>
            <a:ext cx="2240552" cy="1584000"/>
          </a:xfrm>
          <a:prstGeom prst="rect">
            <a:avLst/>
          </a:prstGeom>
        </p:spPr>
      </p:pic>
      <p:pic>
        <p:nvPicPr>
          <p:cNvPr id="5" name="Picture 4" descr="NERC-Logo_Landscape_Reverse_WhiteOut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6768456" y="6210000"/>
            <a:ext cx="1908000" cy="2820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79" r:id="rId3"/>
    <p:sldLayoutId id="2147483712" r:id="rId4"/>
    <p:sldLayoutId id="2147483780" r:id="rId5"/>
    <p:sldLayoutId id="2147483713" r:id="rId6"/>
    <p:sldLayoutId id="2147483781" r:id="rId7"/>
    <p:sldLayoutId id="2147483714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948464" y="6120000"/>
            <a:ext cx="1800000" cy="390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0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783" r:id="rId3"/>
    <p:sldLayoutId id="2147483784" r:id="rId4"/>
    <p:sldLayoutId id="2147483782" r:id="rId5"/>
    <p:sldLayoutId id="2147483715" r:id="rId6"/>
    <p:sldLayoutId id="2147483788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948464" y="6120000"/>
            <a:ext cx="1800000" cy="390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9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3" r:id="rId2"/>
    <p:sldLayoutId id="2147483785" r:id="rId3"/>
    <p:sldLayoutId id="2147483786" r:id="rId4"/>
    <p:sldLayoutId id="2147483700" r:id="rId5"/>
    <p:sldLayoutId id="214748371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5877272"/>
            <a:ext cx="864096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65072" y="0"/>
            <a:ext cx="8644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0000FF"/>
                </a:solidFill>
              </a:rPr>
              <a:t>Lessons learned from ozone thematic session 2016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33301"/>
            <a:ext cx="842493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 smtClean="0">
                <a:solidFill>
                  <a:srgbClr val="0000FF"/>
                </a:solidFill>
              </a:rPr>
              <a:t>Short presentations</a:t>
            </a:r>
            <a:r>
              <a:rPr lang="en-GB" sz="2400" dirty="0">
                <a:solidFill>
                  <a:srgbClr val="0000FF"/>
                </a:solidFill>
              </a:rPr>
              <a:t>:</a:t>
            </a:r>
            <a:endParaRPr lang="en-GB" sz="2400" dirty="0" smtClean="0">
              <a:solidFill>
                <a:srgbClr val="0000FF"/>
              </a:solidFill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i="1" dirty="0" smtClean="0"/>
              <a:t>Augustin Colette</a:t>
            </a:r>
            <a:r>
              <a:rPr lang="en-GB" sz="2000" dirty="0" smtClean="0"/>
              <a:t>: 	Current </a:t>
            </a:r>
            <a:r>
              <a:rPr lang="en-GB" sz="2000" dirty="0"/>
              <a:t>scientific knowledge and understanding </a:t>
            </a:r>
            <a:r>
              <a:rPr lang="en-GB" sz="2000" dirty="0" smtClean="0"/>
              <a:t>				about past </a:t>
            </a:r>
            <a:r>
              <a:rPr lang="en-GB" sz="2000" dirty="0"/>
              <a:t>and predicted future ozone trends 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i="1" dirty="0" smtClean="0"/>
              <a:t>Frank Dentener</a:t>
            </a:r>
            <a:r>
              <a:rPr lang="en-GB" sz="2000" dirty="0" smtClean="0"/>
              <a:t>: 	Contributions </a:t>
            </a:r>
            <a:r>
              <a:rPr lang="en-GB" sz="2000" dirty="0"/>
              <a:t>of the hemispheric transport of air </a:t>
            </a:r>
            <a:r>
              <a:rPr lang="en-GB" sz="2000" dirty="0" smtClean="0"/>
              <a:t>				pollution to </a:t>
            </a:r>
            <a:r>
              <a:rPr lang="en-GB" sz="2000" dirty="0"/>
              <a:t>ozone levels as well as local </a:t>
            </a:r>
            <a:r>
              <a:rPr lang="en-GB" sz="2000" dirty="0" smtClean="0"/>
              <a:t>peaks </a:t>
            </a:r>
            <a:endParaRPr lang="en-GB" sz="2000" dirty="0"/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i="1" dirty="0" smtClean="0"/>
              <a:t>Marie-Eve Heroux</a:t>
            </a:r>
            <a:r>
              <a:rPr lang="en-GB" sz="2000" dirty="0" smtClean="0"/>
              <a:t>: 	Impacts </a:t>
            </a:r>
            <a:r>
              <a:rPr lang="en-GB" sz="2000" dirty="0"/>
              <a:t>of ozone on health – indicator to be used in </a:t>
            </a:r>
            <a:r>
              <a:rPr lang="en-GB" sz="2000" dirty="0" smtClean="0"/>
              <a:t>			        	impact </a:t>
            </a:r>
            <a:r>
              <a:rPr lang="en-GB" sz="2000" dirty="0"/>
              <a:t>assessments 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i="1" dirty="0" smtClean="0"/>
              <a:t>Harry Harmens</a:t>
            </a:r>
            <a:r>
              <a:rPr lang="en-GB" sz="2000" dirty="0" smtClean="0"/>
              <a:t>: 	Impacts </a:t>
            </a:r>
            <a:r>
              <a:rPr lang="en-GB" sz="2000" dirty="0"/>
              <a:t>of ozone on ecosystems – indicator to be </a:t>
            </a:r>
            <a:r>
              <a:rPr lang="en-GB" sz="2000" dirty="0" smtClean="0"/>
              <a:t>				used </a:t>
            </a:r>
            <a:r>
              <a:rPr lang="en-GB" sz="2000" dirty="0"/>
              <a:t>in </a:t>
            </a:r>
            <a:r>
              <a:rPr lang="en-GB" sz="2000" dirty="0" smtClean="0"/>
              <a:t>impact </a:t>
            </a:r>
            <a:r>
              <a:rPr lang="en-GB" sz="2000" dirty="0"/>
              <a:t>assessments 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i="1" dirty="0" smtClean="0"/>
              <a:t>Isaura Rabago</a:t>
            </a:r>
            <a:r>
              <a:rPr lang="en-GB" sz="2000" dirty="0" smtClean="0"/>
              <a:t>: 	Ozone issues specific to the Mediterranean in the 				current and future </a:t>
            </a:r>
            <a:r>
              <a:rPr lang="en-GB" sz="2000" dirty="0" smtClean="0"/>
              <a:t>climate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/>
              <a:t>Xavier Querol:		The origin of the highest ozone episodes in Spain</a:t>
            </a:r>
            <a:endParaRPr lang="en-GB" sz="2000" dirty="0" smtClean="0"/>
          </a:p>
          <a:p>
            <a:pPr lvl="0">
              <a:spcBef>
                <a:spcPts val="1200"/>
              </a:spcBef>
            </a:pPr>
            <a:endParaRPr lang="en-GB" sz="800" b="1" dirty="0" smtClean="0">
              <a:solidFill>
                <a:srgbClr val="0000FF"/>
              </a:solidFill>
            </a:endParaRPr>
          </a:p>
          <a:p>
            <a:pPr lvl="0">
              <a:spcBef>
                <a:spcPts val="1200"/>
              </a:spcBef>
            </a:pPr>
            <a:r>
              <a:rPr lang="en-GB" sz="2400" b="1" dirty="0" smtClean="0">
                <a:solidFill>
                  <a:srgbClr val="0000FF"/>
                </a:solidFill>
              </a:rPr>
              <a:t>Discussion</a:t>
            </a:r>
            <a:r>
              <a:rPr lang="en-GB" sz="2400" b="1" dirty="0" smtClean="0">
                <a:solidFill>
                  <a:srgbClr val="0000FF"/>
                </a:solidFill>
              </a:rPr>
              <a:t>:</a:t>
            </a:r>
            <a:r>
              <a:rPr lang="en-GB" sz="2400" dirty="0" smtClean="0">
                <a:solidFill>
                  <a:srgbClr val="0000FF"/>
                </a:solidFill>
              </a:rPr>
              <a:t> Ideas &amp; priorities for future research agenda (2018-	2019) to support policy response to Assessment Report 	and upcoming mid-term review of the Long Term </a:t>
            </a:r>
            <a:r>
              <a:rPr lang="en-GB" sz="2400" dirty="0" smtClean="0">
                <a:solidFill>
                  <a:srgbClr val="0000FF"/>
                </a:solidFill>
              </a:rPr>
              <a:t>Strategy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32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3488" y="0"/>
            <a:ext cx="5122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0000FF"/>
                </a:solidFill>
              </a:rPr>
              <a:t>Priorities for the future (1)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836712"/>
            <a:ext cx="84249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200" dirty="0" smtClean="0"/>
              <a:t>Long-term (&gt;20 years), good quality ozone data required to assess trends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Understanding </a:t>
            </a:r>
            <a:r>
              <a:rPr lang="en-US" sz="2200" dirty="0"/>
              <a:t>trends is necessary to understand LRT </a:t>
            </a:r>
            <a:r>
              <a:rPr lang="en-US" sz="2200" dirty="0" smtClean="0"/>
              <a:t>contributions - </a:t>
            </a:r>
            <a:r>
              <a:rPr lang="en-US" sz="2200" dirty="0"/>
              <a:t>and the anthropogenic part of it. </a:t>
            </a:r>
            <a:endParaRPr lang="en-GB" sz="2200" dirty="0" smtClean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GB" sz="2200" dirty="0" smtClean="0"/>
              <a:t>Determine main driving forces for changes in ozone profile and trends    </a:t>
            </a:r>
          </a:p>
          <a:p>
            <a:r>
              <a:rPr lang="en-GB" sz="1600" dirty="0"/>
              <a:t> </a:t>
            </a:r>
            <a:r>
              <a:rPr lang="en-GB" sz="1600" dirty="0" smtClean="0"/>
              <a:t>            </a:t>
            </a:r>
            <a:r>
              <a:rPr lang="en-GB" sz="1400" dirty="0" smtClean="0"/>
              <a:t>(e.g. 1960 – 2000: </a:t>
            </a:r>
            <a:r>
              <a:rPr lang="en-US" sz="1400" dirty="0" smtClean="0"/>
              <a:t>Emission </a:t>
            </a:r>
            <a:r>
              <a:rPr lang="en-US" sz="1400" dirty="0"/>
              <a:t>changes </a:t>
            </a:r>
            <a:r>
              <a:rPr lang="en-US" sz="1400" dirty="0" smtClean="0"/>
              <a:t>only explain </a:t>
            </a:r>
            <a:r>
              <a:rPr lang="en-US" sz="1400" dirty="0"/>
              <a:t>30-50 % of </a:t>
            </a:r>
            <a:r>
              <a:rPr lang="en-US" sz="1400" dirty="0" smtClean="0"/>
              <a:t>ozone changes at </a:t>
            </a:r>
            <a:r>
              <a:rPr lang="en-US" sz="1400" dirty="0"/>
              <a:t>baseline stations )</a:t>
            </a:r>
            <a:endParaRPr lang="en-GB" sz="1400" dirty="0" smtClean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GB" sz="2200" dirty="0" smtClean="0"/>
              <a:t>Determine trends and projections (including climate dependent receptor scenarios) in ozone exposure proxies and impacts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200" dirty="0" smtClean="0"/>
              <a:t>Europe: </a:t>
            </a:r>
            <a:r>
              <a:rPr lang="en-US" sz="2200" dirty="0" err="1"/>
              <a:t>a</a:t>
            </a:r>
            <a:r>
              <a:rPr lang="en-US" sz="2200" dirty="0" err="1" smtClean="0"/>
              <a:t>nalyse</a:t>
            </a:r>
            <a:r>
              <a:rPr lang="en-US" sz="2200" dirty="0" smtClean="0"/>
              <a:t> changes </a:t>
            </a:r>
            <a:r>
              <a:rPr lang="en-US" sz="2200" dirty="0"/>
              <a:t>of ozone concentration frequencies due to regional and extra-regional emission </a:t>
            </a:r>
            <a:r>
              <a:rPr lang="en-US" sz="2200" dirty="0" smtClean="0"/>
              <a:t>perturbations (HTAP 2)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200" dirty="0" smtClean="0"/>
              <a:t>Apply new regional tools to global models to gain new insights and learn from regional differences (e.g. TOAR data: present to CLRTAP)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200" dirty="0" smtClean="0"/>
              <a:t>Test if O</a:t>
            </a:r>
            <a:r>
              <a:rPr lang="en-US" sz="2200" baseline="-25000" dirty="0" smtClean="0"/>
              <a:t>x</a:t>
            </a:r>
            <a:r>
              <a:rPr lang="en-US" sz="2200" dirty="0" smtClean="0"/>
              <a:t> </a:t>
            </a:r>
            <a:r>
              <a:rPr lang="en-US" sz="2200" dirty="0"/>
              <a:t>(O</a:t>
            </a:r>
            <a:r>
              <a:rPr lang="en-US" sz="2200" baseline="-25000" dirty="0"/>
              <a:t>3</a:t>
            </a:r>
            <a:r>
              <a:rPr lang="en-US" sz="2200" dirty="0"/>
              <a:t>+NO</a:t>
            </a:r>
            <a:r>
              <a:rPr lang="en-US" sz="2200" baseline="-25000" dirty="0"/>
              <a:t>2</a:t>
            </a:r>
            <a:r>
              <a:rPr lang="en-US" sz="2200" dirty="0"/>
              <a:t>) </a:t>
            </a:r>
            <a:r>
              <a:rPr lang="en-US" sz="2200" dirty="0" smtClean="0"/>
              <a:t>can facilitate understanding </a:t>
            </a:r>
            <a:r>
              <a:rPr lang="en-US" sz="2200" dirty="0"/>
              <a:t>of </a:t>
            </a:r>
            <a:r>
              <a:rPr lang="en-US" sz="2200" dirty="0" smtClean="0"/>
              <a:t>trends &amp; attribution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54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9343" y="836712"/>
            <a:ext cx="8330459" cy="5798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200" dirty="0"/>
              <a:t>Vegetation: flux-based approach (allows incorporation CC &amp; N interactions):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Identification of crops, ecosystems and regions/areas globally most vulnerable to ozone pollution and climate change (including extreme events); </a:t>
            </a:r>
            <a:r>
              <a:rPr lang="en-GB" sz="2200" dirty="0" smtClean="0"/>
              <a:t>impacts on biodiversity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Collate evidence; need for experiments with current O</a:t>
            </a:r>
            <a:r>
              <a:rPr lang="en-GB" sz="2200" baseline="-25000" dirty="0" smtClean="0"/>
              <a:t>3</a:t>
            </a:r>
            <a:r>
              <a:rPr lang="en-GB" sz="2200" dirty="0" smtClean="0"/>
              <a:t> profile;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Inform agricultural community (primarily interested in soil moisture and N impacts) of ozone impacts on crop yield</a:t>
            </a:r>
            <a:endParaRPr lang="en-GB" sz="2200" dirty="0"/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GB" sz="2200" dirty="0" smtClean="0"/>
              <a:t>Mediterranean: apply Med.-specific flux-effects relationships and model parameterisation in risk assessments (e.g. EMEP model)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200" dirty="0" smtClean="0"/>
              <a:t>Effect soil moisture important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200" dirty="0" smtClean="0"/>
              <a:t>EMEP/WGE working group to assess feasibility and scope</a:t>
            </a:r>
            <a:endParaRPr lang="en-GB" sz="2200" dirty="0"/>
          </a:p>
          <a:p>
            <a:pPr marL="342000" lvl="1" indent="-342900">
              <a:lnSpc>
                <a:spcPct val="107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GB" sz="2200" dirty="0" smtClean="0"/>
              <a:t>Health: New indicator required for chronic ozone impacts: SOMO10 or continue with SOMO35? Evidence needed to support indicator.</a:t>
            </a:r>
          </a:p>
          <a:p>
            <a:pPr marL="0" lvl="1">
              <a:lnSpc>
                <a:spcPct val="107000"/>
              </a:lnSpc>
              <a:spcAft>
                <a:spcPts val="1200"/>
              </a:spcAft>
            </a:pPr>
            <a:r>
              <a:rPr lang="en-GB" sz="2200" dirty="0"/>
              <a:t>	</a:t>
            </a:r>
            <a:endParaRPr lang="en-GB" sz="2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283488" y="0"/>
            <a:ext cx="5122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0000FF"/>
                </a:solidFill>
              </a:rPr>
              <a:t>Priorities for the future (2)</a:t>
            </a:r>
            <a:endParaRPr lang="en-GB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5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5805264"/>
            <a:ext cx="864096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23528" y="836712"/>
            <a:ext cx="8309677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400" dirty="0" smtClean="0"/>
              <a:t>Can we do more in Europe to mitigate ozone concentrations and impacts?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Yes, but comes at a cost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What can we learn more from past data to improve predictions in the future (e.g. </a:t>
            </a:r>
            <a:r>
              <a:rPr lang="en-GB" sz="2400" dirty="0" err="1" smtClean="0"/>
              <a:t>Eurodelta</a:t>
            </a:r>
            <a:r>
              <a:rPr lang="en-GB" sz="2400" dirty="0" smtClean="0"/>
              <a:t> trend analysis)?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Translate concentration/deposition trends into impacts, and for both assess % contribution from local pollution and from baseline/LRT. </a:t>
            </a:r>
            <a:endParaRPr lang="en-GB" sz="2400" dirty="0"/>
          </a:p>
          <a:p>
            <a:pPr marL="342000" lvl="1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GB" sz="2400" dirty="0" smtClean="0"/>
              <a:t>Imbalance in progress made with LRT modelling and data we have for impacts for current ozone profile (many impacts data from </a:t>
            </a:r>
            <a:r>
              <a:rPr lang="en-GB" sz="2400" dirty="0" smtClean="0"/>
              <a:t>1980s/90s </a:t>
            </a:r>
            <a:r>
              <a:rPr lang="en-GB" sz="2400" dirty="0" smtClean="0"/>
              <a:t>which high ozone peaks, not enough data on impacts of rising baseline concentration).</a:t>
            </a:r>
          </a:p>
          <a:p>
            <a:pPr marL="342000" lvl="1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GB" sz="2400" dirty="0" smtClean="0"/>
              <a:t>Don’t </a:t>
            </a:r>
            <a:r>
              <a:rPr lang="en-GB" sz="2400" dirty="0" smtClean="0"/>
              <a:t>forget: ozone </a:t>
            </a:r>
            <a:r>
              <a:rPr lang="en-GB" sz="2400" dirty="0" smtClean="0"/>
              <a:t>impacts on vegetation feed back to the climate and surface ozone concentrations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5776" y="0"/>
            <a:ext cx="4193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0000FF"/>
                </a:solidFill>
              </a:rPr>
              <a:t>Additional comments</a:t>
            </a:r>
            <a:endParaRPr lang="en-GB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H_PowerPoint_MasterSlides_Essentials_June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s_white-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s_green-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s_white-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tent_Solid banner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_Solid banner_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CEH-PPT-presentation-template-MasterSlides_Essentials-new-nerc-logo</Template>
  <TotalTime>2252</TotalTime>
  <Words>400</Words>
  <Application>Microsoft Office PowerPoint</Application>
  <PresentationFormat>On-screen Show (4:3)</PresentationFormat>
  <Paragraphs>37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Arial Narrow</vt:lpstr>
      <vt:lpstr>Calibri</vt:lpstr>
      <vt:lpstr>Wingdings</vt:lpstr>
      <vt:lpstr>CEH_PowerPoint_MasterSlides_Essentials_June2012</vt:lpstr>
      <vt:lpstr>Titles_white-blue</vt:lpstr>
      <vt:lpstr>Titles_green-white</vt:lpstr>
      <vt:lpstr>Titles_white-green</vt:lpstr>
      <vt:lpstr>Content_Solid banner_blue</vt:lpstr>
      <vt:lpstr>Content_Solid banner_green</vt:lpstr>
      <vt:lpstr>PowerPoint Presentation</vt:lpstr>
      <vt:lpstr>PowerPoint Presentation</vt:lpstr>
      <vt:lpstr>PowerPoint Presentation</vt:lpstr>
      <vt:lpstr>PowerPoint Presentation</vt:lpstr>
    </vt:vector>
  </TitlesOfParts>
  <Company>CEH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Mills, Gina E.</dc:creator>
  <cp:lastModifiedBy>Harmens, Harry</cp:lastModifiedBy>
  <cp:revision>207</cp:revision>
  <cp:lastPrinted>2016-03-09T18:02:45Z</cp:lastPrinted>
  <dcterms:created xsi:type="dcterms:W3CDTF">2016-03-08T09:23:19Z</dcterms:created>
  <dcterms:modified xsi:type="dcterms:W3CDTF">2017-09-10T11:11:27Z</dcterms:modified>
</cp:coreProperties>
</file>