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3" r:id="rId3"/>
    <p:sldId id="269" r:id="rId4"/>
    <p:sldId id="270" r:id="rId5"/>
    <p:sldId id="274" r:id="rId6"/>
    <p:sldId id="268" r:id="rId7"/>
    <p:sldId id="271" r:id="rId8"/>
    <p:sldId id="257" r:id="rId9"/>
    <p:sldId id="258" r:id="rId10"/>
    <p:sldId id="261" r:id="rId11"/>
    <p:sldId id="264" r:id="rId12"/>
    <p:sldId id="259" r:id="rId13"/>
    <p:sldId id="260" r:id="rId14"/>
    <p:sldId id="272" r:id="rId15"/>
    <p:sldId id="262" r:id="rId16"/>
    <p:sldId id="263" r:id="rId17"/>
    <p:sldId id="276" r:id="rId18"/>
    <p:sldId id="275" r:id="rId19"/>
    <p:sldId id="265" r:id="rId20"/>
    <p:sldId id="266" r:id="rId21"/>
    <p:sldId id="267" r:id="rId2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9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DE97-7531-473D-B525-E87FD6E596A5}" type="datetimeFigureOut">
              <a:rPr lang="nb-NO" smtClean="0"/>
              <a:t>22.03.2017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3517F-FAF4-4F4B-AB79-B75BA9FE490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896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DE97-7531-473D-B525-E87FD6E596A5}" type="datetimeFigureOut">
              <a:rPr lang="nb-NO" smtClean="0"/>
              <a:t>22.03.2017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3517F-FAF4-4F4B-AB79-B75BA9FE490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734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DE97-7531-473D-B525-E87FD6E596A5}" type="datetimeFigureOut">
              <a:rPr lang="nb-NO" smtClean="0"/>
              <a:t>22.03.2017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3517F-FAF4-4F4B-AB79-B75BA9FE490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6752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0972-C9B7-45BC-88D6-59E08E5D210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567E-53F5-46FB-BAB1-3FE440D07E7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244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0972-C9B7-45BC-88D6-59E08E5D210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567E-53F5-46FB-BAB1-3FE440D07E7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837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0972-C9B7-45BC-88D6-59E08E5D210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567E-53F5-46FB-BAB1-3FE440D07E7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44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0972-C9B7-45BC-88D6-59E08E5D210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567E-53F5-46FB-BAB1-3FE440D07E7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777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0972-C9B7-45BC-88D6-59E08E5D210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567E-53F5-46FB-BAB1-3FE440D07E7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822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0972-C9B7-45BC-88D6-59E08E5D210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567E-53F5-46FB-BAB1-3FE440D07E7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72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0972-C9B7-45BC-88D6-59E08E5D210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567E-53F5-46FB-BAB1-3FE440D07E7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821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0972-C9B7-45BC-88D6-59E08E5D210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567E-53F5-46FB-BAB1-3FE440D07E7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55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DE97-7531-473D-B525-E87FD6E596A5}" type="datetimeFigureOut">
              <a:rPr lang="nb-NO" smtClean="0"/>
              <a:t>22.03.2017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3517F-FAF4-4F4B-AB79-B75BA9FE490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952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0972-C9B7-45BC-88D6-59E08E5D210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567E-53F5-46FB-BAB1-3FE440D07E7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401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0972-C9B7-45BC-88D6-59E08E5D210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567E-53F5-46FB-BAB1-3FE440D07E7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606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0972-C9B7-45BC-88D6-59E08E5D210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567E-53F5-46FB-BAB1-3FE440D07E7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36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DE97-7531-473D-B525-E87FD6E596A5}" type="datetimeFigureOut">
              <a:rPr lang="nb-NO" smtClean="0"/>
              <a:t>22.03.2017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3517F-FAF4-4F4B-AB79-B75BA9FE490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615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DE97-7531-473D-B525-E87FD6E596A5}" type="datetimeFigureOut">
              <a:rPr lang="nb-NO" smtClean="0"/>
              <a:t>22.03.2017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3517F-FAF4-4F4B-AB79-B75BA9FE490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253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DE97-7531-473D-B525-E87FD6E596A5}" type="datetimeFigureOut">
              <a:rPr lang="nb-NO" smtClean="0"/>
              <a:t>22.03.2017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3517F-FAF4-4F4B-AB79-B75BA9FE490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9629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DE97-7531-473D-B525-E87FD6E596A5}" type="datetimeFigureOut">
              <a:rPr lang="nb-NO" smtClean="0"/>
              <a:t>22.03.2017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3517F-FAF4-4F4B-AB79-B75BA9FE490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586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DE97-7531-473D-B525-E87FD6E596A5}" type="datetimeFigureOut">
              <a:rPr lang="nb-NO" smtClean="0"/>
              <a:t>22.03.2017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3517F-FAF4-4F4B-AB79-B75BA9FE490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0317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DE97-7531-473D-B525-E87FD6E596A5}" type="datetimeFigureOut">
              <a:rPr lang="nb-NO" smtClean="0"/>
              <a:t>22.03.2017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3517F-FAF4-4F4B-AB79-B75BA9FE490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256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DE97-7531-473D-B525-E87FD6E596A5}" type="datetimeFigureOut">
              <a:rPr lang="nb-NO" smtClean="0"/>
              <a:t>22.03.2017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3517F-FAF4-4F4B-AB79-B75BA9FE490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119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9DE97-7531-473D-B525-E87FD6E596A5}" type="datetimeFigureOut">
              <a:rPr lang="nb-NO" smtClean="0"/>
              <a:t>22.03.2017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3517F-FAF4-4F4B-AB79-B75BA9FE490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963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80972-C9B7-45BC-88D6-59E08E5D210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1567E-53F5-46FB-BAB1-3FE440D07E7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3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bas-nrt-showcase.nilu.no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wmo.int/opac/doc_num.php?explnum_id=3395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lu.no/projects/ccc/tfmm/kjeller_2016/index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mtClean="0"/>
              <a:t>EMEP monitoring – quality issues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0733" y="6149493"/>
            <a:ext cx="1522029" cy="63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7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5" y="113413"/>
            <a:ext cx="11968945" cy="66418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89312" y="54603"/>
            <a:ext cx="3377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mtClean="0">
                <a:hlinkClick r:id="rId3"/>
              </a:rPr>
              <a:t>http://ebas-nrt-showcase.nilu.no/</a:t>
            </a:r>
            <a:endParaRPr lang="nb-NO" smtClean="0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285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24" y="3494567"/>
            <a:ext cx="11580925" cy="2533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24" y="1044000"/>
            <a:ext cx="11740083" cy="230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5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08" y="2294834"/>
            <a:ext cx="11106679" cy="316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Budget: 400k€ during 2017-2021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mtClean="0"/>
              <a:t>Voluntary participation</a:t>
            </a:r>
          </a:p>
          <a:p>
            <a:r>
              <a:rPr lang="nb-NO" smtClean="0"/>
              <a:t>Basic data sharing already established (ECMWF + EMEP + WMO)</a:t>
            </a:r>
          </a:p>
          <a:p>
            <a:r>
              <a:rPr lang="nb-NO" smtClean="0"/>
              <a:t>Development needed for some variables</a:t>
            </a:r>
          </a:p>
          <a:p>
            <a:r>
              <a:rPr lang="nb-NO" smtClean="0"/>
              <a:t>Implementation at site level</a:t>
            </a:r>
          </a:p>
          <a:p>
            <a:pPr lvl="1"/>
            <a:r>
              <a:rPr lang="nb-NO" smtClean="0"/>
              <a:t>Workshop/traning</a:t>
            </a:r>
          </a:p>
          <a:p>
            <a:r>
              <a:rPr lang="nb-NO" smtClean="0"/>
              <a:t>Follow-up</a:t>
            </a:r>
          </a:p>
          <a:p>
            <a:r>
              <a:rPr lang="nb-NO" smtClean="0"/>
              <a:t>If ~400 instrument/variable combinations: 250€ per year budget limit. Impossible to foresee sub-contracting or provider support</a:t>
            </a:r>
          </a:p>
          <a:p>
            <a:r>
              <a:rPr lang="nb-NO" smtClean="0"/>
              <a:t>Specific needs can be covered as required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095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smtClean="0"/>
          </a:p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10" y="127232"/>
            <a:ext cx="10688380" cy="20463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64435" y="101999"/>
            <a:ext cx="59621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mtClean="0">
                <a:hlinkClick r:id="rId3"/>
              </a:rPr>
              <a:t>http://library.wmo.int/opac/doc_num.php?explnum_id=3395</a:t>
            </a:r>
            <a:endParaRPr lang="nb-NO" smtClean="0"/>
          </a:p>
          <a:p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074" y="2526718"/>
            <a:ext cx="7324393" cy="405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8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37439"/>
            <a:ext cx="10784625" cy="552336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25572" y="2366272"/>
            <a:ext cx="11259203" cy="739896"/>
          </a:xfrm>
          <a:prstGeom prst="ellipse">
            <a:avLst/>
          </a:prstGeom>
          <a:solidFill>
            <a:srgbClr val="FFC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Oval 5"/>
          <p:cNvSpPr/>
          <p:nvPr/>
        </p:nvSpPr>
        <p:spPr>
          <a:xfrm>
            <a:off x="766436" y="3846064"/>
            <a:ext cx="11259203" cy="584842"/>
          </a:xfrm>
          <a:prstGeom prst="ellipse">
            <a:avLst/>
          </a:prstGeom>
          <a:solidFill>
            <a:srgbClr val="FFC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Oval 6"/>
          <p:cNvSpPr/>
          <p:nvPr/>
        </p:nvSpPr>
        <p:spPr>
          <a:xfrm>
            <a:off x="716412" y="5170802"/>
            <a:ext cx="11259203" cy="584842"/>
          </a:xfrm>
          <a:prstGeom prst="ellipse">
            <a:avLst/>
          </a:prstGeom>
          <a:solidFill>
            <a:srgbClr val="FFC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609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9525"/>
            <a:ext cx="96012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40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47" y="143750"/>
            <a:ext cx="11552971" cy="656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71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013" y="623777"/>
            <a:ext cx="11132987" cy="582010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814623" y="5287926"/>
            <a:ext cx="1566530" cy="496186"/>
          </a:xfrm>
          <a:prstGeom prst="ellipse">
            <a:avLst/>
          </a:prstGeom>
          <a:solidFill>
            <a:srgbClr val="FFC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555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194" y="110066"/>
            <a:ext cx="9988606" cy="666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5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712" y="327119"/>
            <a:ext cx="11352212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Technical workshop on data quality and data reporting</a:t>
            </a:r>
            <a:br>
              <a:rPr lang="en-US" dirty="0" smtClean="0"/>
            </a:br>
            <a:endParaRPr lang="nb-NO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5881077" y="1510621"/>
            <a:ext cx="6085447" cy="40504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b="1" dirty="0" smtClean="0"/>
              <a:t>Agenda</a:t>
            </a:r>
          </a:p>
          <a:p>
            <a:r>
              <a:rPr lang="nb-NO" sz="3300" dirty="0" smtClean="0"/>
              <a:t>Hands </a:t>
            </a:r>
            <a:r>
              <a:rPr lang="nb-NO" sz="3300" dirty="0" err="1" smtClean="0"/>
              <a:t>on</a:t>
            </a:r>
            <a:r>
              <a:rPr lang="nb-NO" sz="3300" dirty="0" smtClean="0"/>
              <a:t> training: </a:t>
            </a:r>
            <a:r>
              <a:rPr lang="en-US" sz="3300" dirty="0" smtClean="0"/>
              <a:t>Formatting data for submission to EBAS</a:t>
            </a:r>
          </a:p>
          <a:p>
            <a:r>
              <a:rPr lang="en-US" sz="3300" dirty="0" smtClean="0"/>
              <a:t>Discussion on data quality for most EMEP components</a:t>
            </a:r>
          </a:p>
          <a:p>
            <a:pPr lvl="1"/>
            <a:r>
              <a:rPr lang="en-US" sz="2800" dirty="0" smtClean="0"/>
              <a:t>Common challenges</a:t>
            </a:r>
          </a:p>
          <a:p>
            <a:pPr lvl="1"/>
            <a:r>
              <a:rPr lang="en-US" sz="2800" dirty="0" smtClean="0"/>
              <a:t>Recommendations for DQO, methods</a:t>
            </a:r>
          </a:p>
          <a:p>
            <a:pPr lvl="1"/>
            <a:r>
              <a:rPr lang="en-US" sz="2800" dirty="0" smtClean="0"/>
              <a:t>Documentation of the data quality: new metadata items in the templates for data submission</a:t>
            </a:r>
          </a:p>
        </p:txBody>
      </p:sp>
      <p:pic>
        <p:nvPicPr>
          <p:cNvPr id="1026" name="Picture 2" descr="http://www.nilu.no/projects/ccc/tfmm/kjeller_2016/EMEP_IMGP1865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0" y="1510621"/>
            <a:ext cx="5692576" cy="378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8658" y="6013750"/>
            <a:ext cx="80525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Kjeller</a:t>
            </a:r>
            <a:r>
              <a:rPr lang="en-US" dirty="0">
                <a:solidFill>
                  <a:prstClr val="black"/>
                </a:solidFill>
              </a:rPr>
              <a:t>, Norway, 26-28 October 2016</a:t>
            </a:r>
          </a:p>
          <a:p>
            <a:r>
              <a:rPr lang="en-US" dirty="0">
                <a:solidFill>
                  <a:prstClr val="black"/>
                </a:solidFill>
                <a:hlinkClick r:id="rId3"/>
              </a:rPr>
              <a:t>http://www.nilu.no/projects/ccc/tfmm/kjeller_2016/index.html</a:t>
            </a:r>
            <a:r>
              <a:rPr lang="en-US" dirty="0">
                <a:solidFill>
                  <a:prstClr val="black"/>
                </a:solidFill>
              </a:rPr>
              <a:t>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endParaRPr lang="nb-NO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7176" y="6155121"/>
            <a:ext cx="1674506" cy="7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2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mtClean="0"/>
              <a:t>Some aspects related to the revision: </a:t>
            </a:r>
            <a:br>
              <a:rPr lang="nb-NO" smtClean="0"/>
            </a:b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866" y="1422399"/>
            <a:ext cx="11319934" cy="5220230"/>
          </a:xfrm>
        </p:spPr>
        <p:txBody>
          <a:bodyPr>
            <a:normAutofit fontScale="92500" lnSpcReduction="20000"/>
          </a:bodyPr>
          <a:lstStyle/>
          <a:p>
            <a:r>
              <a:rPr lang="en-US" smtClean="0"/>
              <a:t>it is not a «static version» we are about to revise..</a:t>
            </a:r>
          </a:p>
          <a:p>
            <a:r>
              <a:rPr lang="nb-NO" smtClean="0"/>
              <a:t>Major revisions foreseen?</a:t>
            </a:r>
          </a:p>
          <a:p>
            <a:r>
              <a:rPr lang="nb-NO" smtClean="0"/>
              <a:t>Engagement of TFMM and other national experts, stakeholders and users of data</a:t>
            </a:r>
          </a:p>
          <a:p>
            <a:r>
              <a:rPr lang="nb-NO" smtClean="0"/>
              <a:t>New methods/capabilities</a:t>
            </a:r>
          </a:p>
          <a:p>
            <a:r>
              <a:rPr lang="nb-NO" smtClean="0"/>
              <a:t>New data needs?</a:t>
            </a:r>
          </a:p>
          <a:p>
            <a:r>
              <a:rPr lang="nb-NO" smtClean="0"/>
              <a:t>Linking scales: local, regional, global</a:t>
            </a:r>
          </a:p>
          <a:p>
            <a:r>
              <a:rPr lang="nb-NO" smtClean="0"/>
              <a:t>Geograhical extent and data beyond EMEP domain, partnership</a:t>
            </a:r>
          </a:p>
          <a:p>
            <a:r>
              <a:rPr lang="nb-NO" smtClean="0"/>
              <a:t>Atmospheric composition/deposition approach, multi component approach, climate, effects community</a:t>
            </a:r>
          </a:p>
          <a:p>
            <a:r>
              <a:rPr lang="nb-NO" smtClean="0"/>
              <a:t>Preserve long-term time series</a:t>
            </a:r>
          </a:p>
          <a:p>
            <a:r>
              <a:rPr lang="nb-NO" smtClean="0"/>
              <a:t>Automated methods/NRT data use</a:t>
            </a:r>
          </a:p>
          <a:p>
            <a:r>
              <a:rPr lang="nb-NO" smtClean="0"/>
              <a:t>Relation to other UN, EU… programs and regulations</a:t>
            </a:r>
          </a:p>
          <a:p>
            <a:r>
              <a:rPr lang="nb-NO" smtClean="0"/>
              <a:t>ACTRIS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502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Recommendations and follow ups</a:t>
            </a:r>
            <a:br>
              <a:rPr lang="en-US" dirty="0" smtClean="0"/>
            </a:br>
            <a:endParaRPr lang="nb-NO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38200" y="181738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DQO</a:t>
            </a:r>
            <a:r>
              <a:rPr lang="en-US" dirty="0" smtClean="0"/>
              <a:t> for SO</a:t>
            </a:r>
            <a:r>
              <a:rPr lang="en-US" baseline="-25000" dirty="0" smtClean="0"/>
              <a:t>4</a:t>
            </a:r>
            <a:r>
              <a:rPr lang="en-US" dirty="0" smtClean="0"/>
              <a:t> and NO</a:t>
            </a:r>
            <a:r>
              <a:rPr lang="en-US" baseline="-25000" dirty="0" smtClean="0"/>
              <a:t>3</a:t>
            </a:r>
            <a:r>
              <a:rPr lang="en-US" dirty="0" smtClean="0"/>
              <a:t> are reduced </a:t>
            </a:r>
            <a:r>
              <a:rPr lang="en-US" smtClean="0"/>
              <a:t>to 5%, and </a:t>
            </a:r>
            <a:r>
              <a:rPr lang="en-US" dirty="0" smtClean="0"/>
              <a:t>7% for NH</a:t>
            </a:r>
            <a:r>
              <a:rPr lang="en-US" baseline="-25000" dirty="0" smtClean="0"/>
              <a:t>4</a:t>
            </a:r>
            <a:r>
              <a:rPr lang="en-US" dirty="0" smtClean="0"/>
              <a:t> (before 10 and 15%). In accordance to WMO/GAW </a:t>
            </a:r>
          </a:p>
          <a:p>
            <a:r>
              <a:rPr lang="en-US" dirty="0" smtClean="0"/>
              <a:t>There is a need to focus more on data quality and discuss </a:t>
            </a:r>
            <a:r>
              <a:rPr lang="en-US" smtClean="0"/>
              <a:t>common problems </a:t>
            </a:r>
            <a:r>
              <a:rPr lang="en-US" dirty="0" smtClean="0"/>
              <a:t>in lab and field</a:t>
            </a:r>
          </a:p>
          <a:p>
            <a:pPr lvl="1"/>
            <a:r>
              <a:rPr lang="en-US" dirty="0" smtClean="0"/>
              <a:t>A wish for dedicated </a:t>
            </a:r>
            <a:r>
              <a:rPr lang="en-US" b="1" dirty="0" smtClean="0"/>
              <a:t>workshops on a technical lab level </a:t>
            </a:r>
            <a:r>
              <a:rPr lang="en-US" dirty="0" smtClean="0"/>
              <a:t>and/or discussion groups on </a:t>
            </a:r>
            <a:r>
              <a:rPr lang="en-US" dirty="0" err="1" smtClean="0"/>
              <a:t>facebook</a:t>
            </a:r>
            <a:r>
              <a:rPr lang="en-US" dirty="0" smtClean="0"/>
              <a:t> or other platforms</a:t>
            </a:r>
          </a:p>
          <a:p>
            <a:pPr lvl="1"/>
            <a:r>
              <a:rPr lang="en-US" dirty="0" smtClean="0"/>
              <a:t>Suggestion to initiate a field intercomparison on mercury </a:t>
            </a:r>
          </a:p>
          <a:p>
            <a:r>
              <a:rPr lang="nb-NO" dirty="0" smtClean="0"/>
              <a:t>New </a:t>
            </a:r>
            <a:r>
              <a:rPr lang="en-US" dirty="0" smtClean="0"/>
              <a:t>metadata item on </a:t>
            </a:r>
            <a:r>
              <a:rPr lang="en-US" b="1" dirty="0" smtClean="0">
                <a:solidFill>
                  <a:srgbClr val="FF0000"/>
                </a:solidFill>
              </a:rPr>
              <a:t>QA measures</a:t>
            </a:r>
            <a:r>
              <a:rPr lang="en-US" dirty="0" smtClean="0"/>
              <a:t> is implemented: Results from </a:t>
            </a:r>
            <a:r>
              <a:rPr lang="en-US" dirty="0" err="1" smtClean="0"/>
              <a:t>intercalibrations</a:t>
            </a:r>
            <a:r>
              <a:rPr lang="en-US" dirty="0" smtClean="0"/>
              <a:t> should now be reported together with the data</a:t>
            </a:r>
          </a:p>
          <a:p>
            <a:r>
              <a:rPr lang="en-US" dirty="0" smtClean="0"/>
              <a:t>Reporting </a:t>
            </a:r>
            <a:r>
              <a:rPr lang="en-US" b="1" dirty="0" smtClean="0">
                <a:solidFill>
                  <a:srgbClr val="FF0000"/>
                </a:solidFill>
              </a:rPr>
              <a:t>measurements uncertainty </a:t>
            </a:r>
            <a:r>
              <a:rPr lang="en-US" dirty="0" smtClean="0"/>
              <a:t>in a harmonized way. CCC will  make a </a:t>
            </a:r>
            <a:r>
              <a:rPr lang="en-US" dirty="0" err="1" smtClean="0"/>
              <a:t>questionary</a:t>
            </a:r>
            <a:r>
              <a:rPr lang="en-US" dirty="0" smtClean="0"/>
              <a:t> and report/discuss this at the TFMM meeting in May.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5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7" y="833056"/>
            <a:ext cx="11710626" cy="534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9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741578"/>
            <a:ext cx="11228915" cy="572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9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Access to data through web interphase </a:t>
            </a:r>
            <a:br>
              <a:rPr lang="nb-NO" smtClean="0"/>
            </a:br>
            <a:r>
              <a:rPr lang="nb-NO" smtClean="0"/>
              <a:t>(ebas total)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16" y="1936956"/>
            <a:ext cx="10517308" cy="461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70" y="311677"/>
            <a:ext cx="11195367" cy="618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6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021" y="255181"/>
            <a:ext cx="9250410" cy="624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1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mtClean="0"/>
              <a:t>Copernicus utlize EMEP observations, and wish to have operational access to data in near real time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mtClean="0"/>
              <a:t>3 (4) contracts will be issued:</a:t>
            </a:r>
          </a:p>
          <a:p>
            <a:endParaRPr lang="nb-NO" smtClean="0"/>
          </a:p>
          <a:p>
            <a:r>
              <a:rPr lang="nb-NO" smtClean="0"/>
              <a:t>EMEP (contract with NILU)</a:t>
            </a:r>
          </a:p>
          <a:p>
            <a:r>
              <a:rPr lang="nb-NO" smtClean="0"/>
              <a:t>WMO-GAW (contract with MeteoSwiss)</a:t>
            </a:r>
          </a:p>
          <a:p>
            <a:r>
              <a:rPr lang="nb-NO" smtClean="0"/>
              <a:t>ACTRIS (contract with CNRS-LGGE and CNR)</a:t>
            </a:r>
          </a:p>
          <a:p>
            <a:endParaRPr lang="nb-NO"/>
          </a:p>
          <a:p>
            <a:pPr marL="0" indent="0">
              <a:buNone/>
            </a:pPr>
            <a:r>
              <a:rPr lang="nb-NO" smtClean="0"/>
              <a:t>NILU is data sentre for all three programs, and wish to have approval on the approach for use of available resources</a:t>
            </a:r>
          </a:p>
          <a:p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490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407</Words>
  <Application>Microsoft Office PowerPoint</Application>
  <PresentationFormat>Widescreen</PresentationFormat>
  <Paragraphs>50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1_Office Theme</vt:lpstr>
      <vt:lpstr>EMEP monitoring – quality issues</vt:lpstr>
      <vt:lpstr>Technical workshop on data quality and data reporting </vt:lpstr>
      <vt:lpstr> Recommendations and follow ups </vt:lpstr>
      <vt:lpstr>PowerPoint Presentation</vt:lpstr>
      <vt:lpstr>PowerPoint Presentation</vt:lpstr>
      <vt:lpstr>Access to data through web interphase  (ebas total)</vt:lpstr>
      <vt:lpstr>PowerPoint Presentation</vt:lpstr>
      <vt:lpstr>PowerPoint Presentation</vt:lpstr>
      <vt:lpstr>Copernicus utlize EMEP observations, and wish to have operational access to data in near real time</vt:lpstr>
      <vt:lpstr>PowerPoint Presentation</vt:lpstr>
      <vt:lpstr>PowerPoint Presentation</vt:lpstr>
      <vt:lpstr>PowerPoint Presentation</vt:lpstr>
      <vt:lpstr>Budget: 400k€ during 2017-2021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aspects related to the revision:  </vt:lpstr>
    </vt:vector>
  </TitlesOfParts>
  <Company>NILU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Kjetil Tørseth</dc:creator>
  <cp:lastModifiedBy>Kjetil Tørseth</cp:lastModifiedBy>
  <cp:revision>24</cp:revision>
  <dcterms:created xsi:type="dcterms:W3CDTF">2017-03-21T13:45:55Z</dcterms:created>
  <dcterms:modified xsi:type="dcterms:W3CDTF">2017-03-22T14:55:18Z</dcterms:modified>
</cp:coreProperties>
</file>