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8" r:id="rId2"/>
    <p:sldId id="479" r:id="rId3"/>
    <p:sldId id="440" r:id="rId4"/>
    <p:sldId id="505" r:id="rId5"/>
    <p:sldId id="507" r:id="rId6"/>
    <p:sldId id="499" r:id="rId7"/>
    <p:sldId id="500" r:id="rId8"/>
    <p:sldId id="501" r:id="rId9"/>
    <p:sldId id="486" r:id="rId10"/>
    <p:sldId id="495" r:id="rId11"/>
    <p:sldId id="469" r:id="rId12"/>
    <p:sldId id="448" r:id="rId13"/>
    <p:sldId id="491" r:id="rId14"/>
    <p:sldId id="503" r:id="rId15"/>
    <p:sldId id="492" r:id="rId16"/>
  </p:sldIdLst>
  <p:sldSz cx="10477500" cy="7239000"/>
  <p:notesSz cx="6799263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-GALL Anne-Christine" initials="LA" lastIdx="2" clrIdx="6">
    <p:extLst>
      <p:ext uri="{19B8F6BF-5375-455C-9EA6-DF929625EA0E}">
        <p15:presenceInfo xmlns:p15="http://schemas.microsoft.com/office/powerpoint/2012/main" userId="S-1-5-21-3359394234-962398385-1071602721-2272" providerId="AD"/>
      </p:ext>
    </p:extLst>
  </p:cmAuthor>
  <p:cmAuthor id="1" name="jp h" initials="jh" lastIdx="1" clrIdx="0">
    <p:extLst/>
  </p:cmAuthor>
  <p:cmAuthor id="2" name="jp h" initials="jh [2]" lastIdx="1" clrIdx="1">
    <p:extLst/>
  </p:cmAuthor>
  <p:cmAuthor id="3" name="jp h" initials="jh [3]" lastIdx="1" clrIdx="2">
    <p:extLst/>
  </p:cmAuthor>
  <p:cmAuthor id="4" name="jp h" initials="jh [4]" lastIdx="1" clrIdx="3">
    <p:extLst/>
  </p:cmAuthor>
  <p:cmAuthor id="5" name="jp h" initials="jh [5]" lastIdx="1" clrIdx="4">
    <p:extLst/>
  </p:cmAuthor>
  <p:cmAuthor id="6" name="jp" initials="jp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FF"/>
    <a:srgbClr val="00FF99"/>
    <a:srgbClr val="FFFF00"/>
    <a:srgbClr val="B9E6F1"/>
    <a:srgbClr val="B9EEF1"/>
    <a:srgbClr val="99FF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7" autoAdjust="0"/>
    <p:restoredTop sz="87611" autoAdjust="0"/>
  </p:normalViewPr>
  <p:slideViewPr>
    <p:cSldViewPr snapToGrid="0">
      <p:cViewPr varScale="1">
        <p:scale>
          <a:sx n="58" d="100"/>
          <a:sy n="58" d="100"/>
        </p:scale>
        <p:origin x="1458" y="72"/>
      </p:cViewPr>
      <p:guideLst>
        <p:guide orient="horz" pos="2280"/>
        <p:guide pos="3300"/>
      </p:guideLst>
    </p:cSldViewPr>
  </p:slideViewPr>
  <p:outlineViewPr>
    <p:cViewPr>
      <p:scale>
        <a:sx n="33" d="100"/>
        <a:sy n="33" d="100"/>
      </p:scale>
      <p:origin x="0" y="294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06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2101" y="9334501"/>
            <a:ext cx="2701792" cy="2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12" tIns="46967" rIns="95612" bIns="46967">
            <a:spAutoFit/>
          </a:bodyPr>
          <a:lstStyle/>
          <a:p>
            <a:pPr defTabSz="966788" eaLnBrk="0" hangingPunct="0">
              <a:defRPr/>
            </a:pPr>
            <a:r>
              <a:rPr lang="fr-FR" sz="800" dirty="0">
                <a:latin typeface="Lucida Sans" charset="0"/>
              </a:rPr>
              <a:t>INDO – 13/09/2016 – 2016-ICPMM-CCE-item14 - </a:t>
            </a:r>
            <a:fld id="{99140360-964E-4B7F-B008-35214C77DB3C}" type="slidenum">
              <a:rPr lang="fr-FR" sz="800">
                <a:latin typeface="Lucida Sans" charset="0"/>
              </a:rPr>
              <a:pPr defTabSz="966788" eaLnBrk="0" hangingPunct="0">
                <a:defRPr/>
              </a:pPr>
              <a:t>‹N°›</a:t>
            </a:fld>
            <a:r>
              <a:rPr lang="fr-FR" sz="800" dirty="0">
                <a:latin typeface="Lucida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74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50888"/>
            <a:ext cx="5370513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5" y="4716463"/>
            <a:ext cx="4986974" cy="446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030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5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85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91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Workshop on immobilisation: </a:t>
            </a:r>
            <a:r>
              <a:rPr lang="fr-FR" dirty="0" err="1"/>
              <a:t>prepared</a:t>
            </a:r>
            <a:r>
              <a:rPr lang="fr-FR" dirty="0"/>
              <a:t> by Germany and </a:t>
            </a:r>
            <a:r>
              <a:rPr lang="fr-FR" dirty="0" err="1"/>
              <a:t>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0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Workshop on immobilisation: </a:t>
            </a:r>
            <a:r>
              <a:rPr lang="fr-FR" dirty="0" err="1"/>
              <a:t>prepared</a:t>
            </a:r>
            <a:r>
              <a:rPr lang="fr-FR" dirty="0"/>
              <a:t> by Germany and </a:t>
            </a:r>
            <a:r>
              <a:rPr lang="fr-FR" dirty="0" err="1"/>
              <a:t>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7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85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7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9"/>
          <p:cNvGrpSpPr>
            <a:grpSpLocks/>
          </p:cNvGrpSpPr>
          <p:nvPr userDrawn="1"/>
        </p:nvGrpSpPr>
        <p:grpSpPr bwMode="auto">
          <a:xfrm>
            <a:off x="0" y="0"/>
            <a:ext cx="7126288" cy="533400"/>
            <a:chOff x="908" y="425"/>
            <a:chExt cx="6751" cy="568"/>
          </a:xfrm>
        </p:grpSpPr>
        <p:sp>
          <p:nvSpPr>
            <p:cNvPr id="3" name="Line 1060"/>
            <p:cNvSpPr>
              <a:spLocks noChangeShapeType="1"/>
            </p:cNvSpPr>
            <p:nvPr/>
          </p:nvSpPr>
          <p:spPr bwMode="auto">
            <a:xfrm>
              <a:off x="913" y="427"/>
              <a:ext cx="674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/>
            </a:p>
          </p:txBody>
        </p:sp>
        <p:sp>
          <p:nvSpPr>
            <p:cNvPr id="4" name="Line 1061"/>
            <p:cNvSpPr>
              <a:spLocks noChangeShapeType="1"/>
            </p:cNvSpPr>
            <p:nvPr/>
          </p:nvSpPr>
          <p:spPr bwMode="auto">
            <a:xfrm>
              <a:off x="1475" y="427"/>
              <a:ext cx="0" cy="5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/>
            </a:p>
          </p:txBody>
        </p:sp>
        <p:grpSp>
          <p:nvGrpSpPr>
            <p:cNvPr id="5" name="Group 1062"/>
            <p:cNvGrpSpPr>
              <a:grpSpLocks/>
            </p:cNvGrpSpPr>
            <p:nvPr/>
          </p:nvGrpSpPr>
          <p:grpSpPr bwMode="auto">
            <a:xfrm>
              <a:off x="908" y="425"/>
              <a:ext cx="6748" cy="568"/>
              <a:chOff x="908" y="425"/>
              <a:chExt cx="6748" cy="568"/>
            </a:xfrm>
          </p:grpSpPr>
          <p:grpSp>
            <p:nvGrpSpPr>
              <p:cNvPr id="6" name="Group 1063"/>
              <p:cNvGrpSpPr>
                <a:grpSpLocks/>
              </p:cNvGrpSpPr>
              <p:nvPr/>
            </p:nvGrpSpPr>
            <p:grpSpPr bwMode="auto">
              <a:xfrm>
                <a:off x="908" y="425"/>
                <a:ext cx="6181" cy="568"/>
                <a:chOff x="908" y="425"/>
                <a:chExt cx="6181" cy="568"/>
              </a:xfrm>
            </p:grpSpPr>
            <p:grpSp>
              <p:nvGrpSpPr>
                <p:cNvPr id="18" name="Group 1064"/>
                <p:cNvGrpSpPr>
                  <a:grpSpLocks/>
                </p:cNvGrpSpPr>
                <p:nvPr/>
              </p:nvGrpSpPr>
              <p:grpSpPr bwMode="auto">
                <a:xfrm>
                  <a:off x="4365" y="425"/>
                  <a:ext cx="512" cy="568"/>
                  <a:chOff x="1072" y="425"/>
                  <a:chExt cx="512" cy="568"/>
                </a:xfrm>
              </p:grpSpPr>
              <p:sp>
                <p:nvSpPr>
                  <p:cNvPr id="130" name="Line 1065"/>
                  <p:cNvSpPr>
                    <a:spLocks noChangeShapeType="1"/>
                  </p:cNvSpPr>
                  <p:nvPr/>
                </p:nvSpPr>
                <p:spPr bwMode="auto">
                  <a:xfrm>
                    <a:off x="1072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1" name="Line 1066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2" name="Line 1067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3" name="Line 1068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4" name="Line 1069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5" name="Line 107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6" name="Line 1071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7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1469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8" name="Line 1073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39" name="Line 107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9" name="Group 1075"/>
                <p:cNvGrpSpPr>
                  <a:grpSpLocks/>
                </p:cNvGrpSpPr>
                <p:nvPr/>
              </p:nvGrpSpPr>
              <p:grpSpPr bwMode="auto">
                <a:xfrm>
                  <a:off x="3232" y="425"/>
                  <a:ext cx="511" cy="568"/>
                  <a:chOff x="3232" y="425"/>
                  <a:chExt cx="511" cy="568"/>
                </a:xfrm>
              </p:grpSpPr>
              <p:sp>
                <p:nvSpPr>
                  <p:cNvPr id="120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1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329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2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334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3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4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5" name="Line 1081"/>
                  <p:cNvSpPr>
                    <a:spLocks noChangeShapeType="1"/>
                  </p:cNvSpPr>
                  <p:nvPr/>
                </p:nvSpPr>
                <p:spPr bwMode="auto">
                  <a:xfrm>
                    <a:off x="351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6" name="Line 1082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7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3629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8" name="Line 1084"/>
                  <p:cNvSpPr>
                    <a:spLocks noChangeShapeType="1"/>
                  </p:cNvSpPr>
                  <p:nvPr/>
                </p:nvSpPr>
                <p:spPr bwMode="auto">
                  <a:xfrm>
                    <a:off x="368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29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0" name="Group 1086"/>
                <p:cNvGrpSpPr>
                  <a:grpSpLocks/>
                </p:cNvGrpSpPr>
                <p:nvPr/>
              </p:nvGrpSpPr>
              <p:grpSpPr bwMode="auto">
                <a:xfrm>
                  <a:off x="3798" y="425"/>
                  <a:ext cx="512" cy="568"/>
                  <a:chOff x="3798" y="425"/>
                  <a:chExt cx="512" cy="568"/>
                </a:xfrm>
              </p:grpSpPr>
              <p:sp>
                <p:nvSpPr>
                  <p:cNvPr id="110" name="Line 1087"/>
                  <p:cNvSpPr>
                    <a:spLocks noChangeShapeType="1"/>
                  </p:cNvSpPr>
                  <p:nvPr/>
                </p:nvSpPr>
                <p:spPr bwMode="auto">
                  <a:xfrm>
                    <a:off x="3798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1" name="Line 1088"/>
                  <p:cNvSpPr>
                    <a:spLocks noChangeShapeType="1"/>
                  </p:cNvSpPr>
                  <p:nvPr/>
                </p:nvSpPr>
                <p:spPr bwMode="auto">
                  <a:xfrm>
                    <a:off x="38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2" name="Line 1089"/>
                  <p:cNvSpPr>
                    <a:spLocks noChangeShapeType="1"/>
                  </p:cNvSpPr>
                  <p:nvPr/>
                </p:nvSpPr>
                <p:spPr bwMode="auto">
                  <a:xfrm>
                    <a:off x="391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3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4" name="Line 1091"/>
                  <p:cNvSpPr>
                    <a:spLocks noChangeShapeType="1"/>
                  </p:cNvSpPr>
                  <p:nvPr/>
                </p:nvSpPr>
                <p:spPr bwMode="auto">
                  <a:xfrm>
                    <a:off x="4026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5" name="Line 1092"/>
                  <p:cNvSpPr>
                    <a:spLocks noChangeShapeType="1"/>
                  </p:cNvSpPr>
                  <p:nvPr/>
                </p:nvSpPr>
                <p:spPr bwMode="auto">
                  <a:xfrm>
                    <a:off x="408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6" name="Line 109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7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419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8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425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19" name="Line 1096"/>
                  <p:cNvSpPr>
                    <a:spLocks noChangeShapeType="1"/>
                  </p:cNvSpPr>
                  <p:nvPr/>
                </p:nvSpPr>
                <p:spPr bwMode="auto">
                  <a:xfrm>
                    <a:off x="4310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1" name="Group 1097"/>
                <p:cNvGrpSpPr>
                  <a:grpSpLocks/>
                </p:cNvGrpSpPr>
                <p:nvPr/>
              </p:nvGrpSpPr>
              <p:grpSpPr bwMode="auto">
                <a:xfrm>
                  <a:off x="2665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00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1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2" name="Line 1100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3" name="Line 1101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4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5" name="Line 1103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6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7" name="Line 1105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8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109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2" name="Group 1108"/>
                <p:cNvGrpSpPr>
                  <a:grpSpLocks/>
                </p:cNvGrpSpPr>
                <p:nvPr/>
              </p:nvGrpSpPr>
              <p:grpSpPr bwMode="auto">
                <a:xfrm>
                  <a:off x="209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90" name="Line 1109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1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2" name="Line 1111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3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4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5" name="Line 1114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6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7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8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99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3" name="Group 1119"/>
                <p:cNvGrpSpPr>
                  <a:grpSpLocks/>
                </p:cNvGrpSpPr>
                <p:nvPr/>
              </p:nvGrpSpPr>
              <p:grpSpPr bwMode="auto">
                <a:xfrm>
                  <a:off x="908" y="425"/>
                  <a:ext cx="1134" cy="568"/>
                  <a:chOff x="908" y="425"/>
                  <a:chExt cx="1134" cy="568"/>
                </a:xfrm>
              </p:grpSpPr>
              <p:sp>
                <p:nvSpPr>
                  <p:cNvPr id="68" name="Line 1120"/>
                  <p:cNvSpPr>
                    <a:spLocks noChangeShapeType="1"/>
                  </p:cNvSpPr>
                  <p:nvPr/>
                </p:nvSpPr>
                <p:spPr bwMode="auto">
                  <a:xfrm>
                    <a:off x="908" y="425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9" name="Line 1121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70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1022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71" name="Line 1123"/>
                  <p:cNvSpPr>
                    <a:spLocks noChangeShapeType="1"/>
                  </p:cNvSpPr>
                  <p:nvPr/>
                </p:nvSpPr>
                <p:spPr bwMode="auto">
                  <a:xfrm>
                    <a:off x="1078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72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113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grpSp>
                <p:nvGrpSpPr>
                  <p:cNvPr id="73" name="Group 1125"/>
                  <p:cNvGrpSpPr>
                    <a:grpSpLocks/>
                  </p:cNvGrpSpPr>
                  <p:nvPr/>
                </p:nvGrpSpPr>
                <p:grpSpPr bwMode="auto">
                  <a:xfrm>
                    <a:off x="1191" y="425"/>
                    <a:ext cx="851" cy="568"/>
                    <a:chOff x="1191" y="425"/>
                    <a:chExt cx="851" cy="568"/>
                  </a:xfrm>
                </p:grpSpPr>
                <p:sp>
                  <p:nvSpPr>
                    <p:cNvPr id="74" name="Line 1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1" y="427"/>
                      <a:ext cx="0" cy="2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5" name="Line 1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6" name="Line 1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5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7" name="Line 1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61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8" name="Line 1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8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fr-FR"/>
                    </a:p>
                  </p:txBody>
                </p:sp>
                <p:grpSp>
                  <p:nvGrpSpPr>
                    <p:cNvPr id="79" name="Group 1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1" y="425"/>
                      <a:ext cx="511" cy="568"/>
                      <a:chOff x="1073" y="425"/>
                      <a:chExt cx="511" cy="568"/>
                    </a:xfrm>
                  </p:grpSpPr>
                  <p:sp>
                    <p:nvSpPr>
                      <p:cNvPr id="80" name="Line 1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3" y="425"/>
                        <a:ext cx="0" cy="17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1" name="Line 1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1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2" name="Line 1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3" name="Line 1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3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4" name="Line 1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0" y="427"/>
                        <a:ext cx="0" cy="2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5" name="Line 1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6" name="Line 1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14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7" name="Line 1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0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8" name="Line 1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9" name="Line 1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84" y="427"/>
                        <a:ext cx="0" cy="5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24" name="Group 1142"/>
                <p:cNvGrpSpPr>
                  <a:grpSpLocks/>
                </p:cNvGrpSpPr>
                <p:nvPr/>
              </p:nvGrpSpPr>
              <p:grpSpPr bwMode="auto">
                <a:xfrm>
                  <a:off x="4877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58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9" name="Line 1144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0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1" name="Line 1146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2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3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4" name="Line 1149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5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6" name="Line 1151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67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5" name="Group 1153"/>
                <p:cNvGrpSpPr>
                  <a:grpSpLocks/>
                </p:cNvGrpSpPr>
                <p:nvPr/>
              </p:nvGrpSpPr>
              <p:grpSpPr bwMode="auto">
                <a:xfrm>
                  <a:off x="5444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48" name="Line 1154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9" name="Line 1155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0" name="Line 1156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1" name="Line 1157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2" name="Line 1158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3" name="Line 1159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4" name="Line 1160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5" name="Line 1161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6" name="Line 1162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57" name="Line 1163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6" name="Group 1164"/>
                <p:cNvGrpSpPr>
                  <a:grpSpLocks/>
                </p:cNvGrpSpPr>
                <p:nvPr/>
              </p:nvGrpSpPr>
              <p:grpSpPr bwMode="auto">
                <a:xfrm>
                  <a:off x="6011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38" name="Line 1165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9" name="Line 1166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0" name="Line 1167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1" name="Line 1168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2" name="Line 1169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3" name="Line 117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4" name="Line 1171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5" name="Line 1172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6" name="Line 1173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47" name="Line 117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7" name="Group 1175"/>
                <p:cNvGrpSpPr>
                  <a:grpSpLocks/>
                </p:cNvGrpSpPr>
                <p:nvPr/>
              </p:nvGrpSpPr>
              <p:grpSpPr bwMode="auto">
                <a:xfrm>
                  <a:off x="657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28" name="Line 1176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29" name="Line 1177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0" name="Line 1178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1" name="Line 1179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2" name="Line 1180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3" name="Line 1181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4" name="Line 1182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5" name="Line 1183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6" name="Line 1184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  <p:sp>
                <p:nvSpPr>
                  <p:cNvPr id="37" name="Line 1185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7" name="Group 1186"/>
              <p:cNvGrpSpPr>
                <a:grpSpLocks/>
              </p:cNvGrpSpPr>
              <p:nvPr/>
            </p:nvGrpSpPr>
            <p:grpSpPr bwMode="auto">
              <a:xfrm>
                <a:off x="7145" y="425"/>
                <a:ext cx="511" cy="568"/>
                <a:chOff x="1073" y="425"/>
                <a:chExt cx="511" cy="568"/>
              </a:xfrm>
            </p:grpSpPr>
            <p:sp>
              <p:nvSpPr>
                <p:cNvPr id="8" name="Line 1187"/>
                <p:cNvSpPr>
                  <a:spLocks noChangeShapeType="1"/>
                </p:cNvSpPr>
                <p:nvPr/>
              </p:nvSpPr>
              <p:spPr bwMode="auto">
                <a:xfrm>
                  <a:off x="1073" y="425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9" name="Line 1188"/>
                <p:cNvSpPr>
                  <a:spLocks noChangeShapeType="1"/>
                </p:cNvSpPr>
                <p:nvPr/>
              </p:nvSpPr>
              <p:spPr bwMode="auto">
                <a:xfrm>
                  <a:off x="1131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0" name="Line 1189"/>
                <p:cNvSpPr>
                  <a:spLocks noChangeShapeType="1"/>
                </p:cNvSpPr>
                <p:nvPr/>
              </p:nvSpPr>
              <p:spPr bwMode="auto">
                <a:xfrm>
                  <a:off x="118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1" name="Line 1190"/>
                <p:cNvSpPr>
                  <a:spLocks noChangeShapeType="1"/>
                </p:cNvSpPr>
                <p:nvPr/>
              </p:nvSpPr>
              <p:spPr bwMode="auto">
                <a:xfrm>
                  <a:off x="1243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2" name="Line 1191"/>
                <p:cNvSpPr>
                  <a:spLocks noChangeShapeType="1"/>
                </p:cNvSpPr>
                <p:nvPr/>
              </p:nvSpPr>
              <p:spPr bwMode="auto">
                <a:xfrm>
                  <a:off x="1300" y="427"/>
                  <a:ext cx="0" cy="28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3" name="Line 1192"/>
                <p:cNvSpPr>
                  <a:spLocks noChangeShapeType="1"/>
                </p:cNvSpPr>
                <p:nvPr/>
              </p:nvSpPr>
              <p:spPr bwMode="auto">
                <a:xfrm>
                  <a:off x="135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4" name="Line 1193"/>
                <p:cNvSpPr>
                  <a:spLocks noChangeShapeType="1"/>
                </p:cNvSpPr>
                <p:nvPr/>
              </p:nvSpPr>
              <p:spPr bwMode="auto">
                <a:xfrm>
                  <a:off x="1414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5" name="Line 1194"/>
                <p:cNvSpPr>
                  <a:spLocks noChangeShapeType="1"/>
                </p:cNvSpPr>
                <p:nvPr/>
              </p:nvSpPr>
              <p:spPr bwMode="auto">
                <a:xfrm>
                  <a:off x="1470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6" name="Line 1195"/>
                <p:cNvSpPr>
                  <a:spLocks noChangeShapeType="1"/>
                </p:cNvSpPr>
                <p:nvPr/>
              </p:nvSpPr>
              <p:spPr bwMode="auto">
                <a:xfrm>
                  <a:off x="152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  <p:sp>
              <p:nvSpPr>
                <p:cNvPr id="17" name="Line 1196"/>
                <p:cNvSpPr>
                  <a:spLocks noChangeShapeType="1"/>
                </p:cNvSpPr>
                <p:nvPr/>
              </p:nvSpPr>
              <p:spPr bwMode="auto">
                <a:xfrm>
                  <a:off x="1584" y="427"/>
                  <a:ext cx="0" cy="56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/>
                </a:p>
              </p:txBody>
            </p:sp>
          </p:grpSp>
        </p:grpSp>
      </p:grpSp>
      <p:pic>
        <p:nvPicPr>
          <p:cNvPr id="140" name="Picture 9" descr="ICP_M&amp;M_gesam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775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3" descr="Lrtap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04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4" descr="Wge_high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0563"/>
            <a:ext cx="21463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Imag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3075" y="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26350" y="885825"/>
            <a:ext cx="2381250" cy="54387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885825"/>
            <a:ext cx="6991350" cy="5438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47732"/>
            <a:ext cx="9525000" cy="561975"/>
          </a:xfrm>
        </p:spPr>
        <p:txBody>
          <a:bodyPr/>
          <a:lstStyle/>
          <a:p>
            <a:r>
              <a:rPr lang="en-GB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52620"/>
            <a:ext cx="9167813" cy="4724400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4651375"/>
            <a:ext cx="8905875" cy="1438275"/>
          </a:xfr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Sans Unicode" pitchFamily="34" charset="0"/>
                <a:ea typeface="+mn-ea"/>
                <a:cs typeface="+mn-cs"/>
              </a:defRPr>
            </a:lvl1pPr>
          </a:lstStyle>
          <a:p>
            <a:r>
              <a:rPr lang="en-GB" noProof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8" y="3068638"/>
            <a:ext cx="890587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57276"/>
            <a:ext cx="9525000" cy="561975"/>
          </a:xfrm>
        </p:spPr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1032" y="1681182"/>
            <a:ext cx="45069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7513" y="1681182"/>
            <a:ext cx="4508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75" y="1001486"/>
            <a:ext cx="9429750" cy="57390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875" y="1620838"/>
            <a:ext cx="4629150" cy="67468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3875" y="2295525"/>
            <a:ext cx="4629150" cy="41703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22888" y="1620838"/>
            <a:ext cx="4630737" cy="67468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22888" y="2295525"/>
            <a:ext cx="4630737" cy="41703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47732"/>
            <a:ext cx="3446463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5750" y="1047732"/>
            <a:ext cx="5857875" cy="5418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3875" y="2405054"/>
            <a:ext cx="3446463" cy="4060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4225" y="5067300"/>
            <a:ext cx="62865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54225" y="646113"/>
            <a:ext cx="62865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4225" y="5665788"/>
            <a:ext cx="62865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CP_M&amp;M_gesamt"/>
          <p:cNvPicPr>
            <a:picLocks noChangeAspect="1" noChangeArrowheads="1"/>
          </p:cNvPicPr>
          <p:nvPr/>
        </p:nvPicPr>
        <p:blipFill>
          <a:blip r:embed="rId13" cstate="print"/>
          <a:srcRect r="28217" b="89034"/>
          <a:stretch>
            <a:fillRect/>
          </a:stretch>
        </p:blipFill>
        <p:spPr bwMode="auto">
          <a:xfrm>
            <a:off x="0" y="6977063"/>
            <a:ext cx="10477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1047750"/>
            <a:ext cx="9525000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9167813" cy="5081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1029" name="Picture 9" descr="ICP_M&amp;M_gesam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4775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ZoneTexte 146"/>
          <p:cNvSpPr txBox="1"/>
          <p:nvPr/>
        </p:nvSpPr>
        <p:spPr>
          <a:xfrm>
            <a:off x="2777089" y="6962001"/>
            <a:ext cx="40998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Calibri" pitchFamily="34" charset="0"/>
              </a:rPr>
              <a:t>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EMEP – WGE joint Meeting, Geneva, 11-16 September </a:t>
            </a:r>
            <a:r>
              <a:rPr lang="en-GB" baseline="0" dirty="0">
                <a:latin typeface="Calibri" pitchFamily="34" charset="0"/>
              </a:rPr>
              <a:t>2017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031" name="Imag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63075" y="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Lrtap_cmy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1304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Wge_hig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90563"/>
            <a:ext cx="21463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age 153" descr="Logo_bloc_marque.T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39288" y="6834188"/>
            <a:ext cx="9445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457022"/>
            <a:ext cx="7715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D0050985-8CF6-4381-8135-7E66AD1CCD2E}" type="slidenum">
              <a:rPr lang="fr-FR" sz="1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pPr algn="ctr">
                <a:defRPr/>
              </a:pPr>
              <a:t>‹N°›</a:t>
            </a:fld>
            <a:endParaRPr lang="fr-F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C:\Persoonlijk\jp15\cce\LOGO's\RIVM logo + CCE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4057"/>
            <a:ext cx="973817" cy="3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+mj-lt"/>
          <a:ea typeface="+mj-ea"/>
          <a:cs typeface="+mj-cs"/>
        </a:defRPr>
      </a:lvl1pPr>
      <a:lvl2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2pPr>
      <a:lvl3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3pPr>
      <a:lvl4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4pPr>
      <a:lvl5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5pPr>
      <a:lvl6pPr marL="4572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6pPr>
      <a:lvl7pPr marL="9144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7pPr>
      <a:lvl8pPr marL="13716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8pPr>
      <a:lvl9pPr marL="18288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9pPr>
    </p:titleStyle>
    <p:bodyStyle>
      <a:lvl1pPr marL="361950" indent="-361950" algn="l" defTabSz="966788" rtl="0" eaLnBrk="1" fontAlgn="base" hangingPunct="1">
        <a:spcBef>
          <a:spcPct val="20000"/>
        </a:spcBef>
        <a:spcAft>
          <a:spcPct val="0"/>
        </a:spcAft>
        <a:defRPr sz="2200">
          <a:solidFill>
            <a:srgbClr val="62398F"/>
          </a:solidFill>
          <a:latin typeface="+mn-lt"/>
          <a:ea typeface="+mn-ea"/>
          <a:cs typeface="+mn-cs"/>
        </a:defRPr>
      </a:lvl1pPr>
      <a:lvl2pPr marL="784225" indent="-300038" algn="l" defTabSz="966788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itchFamily="2" charset="2"/>
        <a:buChar char=""/>
        <a:defRPr sz="2200">
          <a:solidFill>
            <a:schemeClr val="tx1"/>
          </a:solidFill>
          <a:latin typeface="+mn-lt"/>
        </a:defRPr>
      </a:lvl2pPr>
      <a:lvl3pPr marL="1209675" indent="-242888" algn="l" defTabSz="966788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"/>
        <a:defRPr sz="2200">
          <a:solidFill>
            <a:schemeClr val="tx1"/>
          </a:solidFill>
          <a:latin typeface="+mn-lt"/>
        </a:defRPr>
      </a:lvl3pPr>
      <a:lvl4pPr marL="1689100" indent="-239713" algn="l" defTabSz="966788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100000"/>
        <a:buFont typeface="Courier New" pitchFamily="49" charset="0"/>
        <a:buChar char="o"/>
        <a:defRPr sz="2200">
          <a:solidFill>
            <a:schemeClr val="tx1"/>
          </a:solidFill>
          <a:latin typeface="+mn-lt"/>
        </a:defRPr>
      </a:lvl4pPr>
      <a:lvl5pPr marL="2173288" indent="-241300" algn="l" defTabSz="966788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SzPct val="100000"/>
        <a:buFont typeface="Wingdings" pitchFamily="2" charset="2"/>
        <a:buChar char=""/>
        <a:defRPr sz="2200">
          <a:solidFill>
            <a:schemeClr val="tx1"/>
          </a:solidFill>
          <a:latin typeface="+mn-lt"/>
        </a:defRPr>
      </a:lvl5pPr>
      <a:lvl6pPr marL="26304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6pPr>
      <a:lvl7pPr marL="30876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7pPr>
      <a:lvl8pPr marL="35448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8pPr>
      <a:lvl9pPr marL="40020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cpmapping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ge-cc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scitotenv.2017.06.1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watres.2017.08.06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cpmapping.org/Mapping_Manu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mapper.ep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63442" y="1455217"/>
            <a:ext cx="3142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WGE annual meeting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2438" y="6477000"/>
            <a:ext cx="7000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Geneva, 11</a:t>
            </a:r>
            <a:r>
              <a:rPr lang="en-GB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-15</a:t>
            </a:r>
            <a:r>
              <a:rPr lang="en-GB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September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455" y="1954375"/>
            <a:ext cx="904286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0" hangingPunct="0">
              <a:defRPr/>
            </a:pP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ICP M&amp;M - CCE</a:t>
            </a:r>
          </a:p>
          <a:p>
            <a:pPr algn="ctr" eaLnBrk="0" hangingPunct="0">
              <a:defRPr/>
            </a:pP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progress in activities</a:t>
            </a:r>
          </a:p>
          <a:p>
            <a:pPr algn="ctr" eaLnBrk="0" hangingPunct="0">
              <a:defRPr/>
            </a:pP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results of call for data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76625" y="4949110"/>
            <a:ext cx="700087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Anne Christine Le Gall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Chairwoman ICP Modelling &amp; Mapping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Jean Paul Hettelingh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CCE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4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Training of the Czech NFC in modelling and mapping methodologies to prepare response to a follow up to the 2017 call for critical loads, RIVM-CCE, July 2017.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EMEP-MSCE (Oleg </a:t>
            </a:r>
            <a:r>
              <a:rPr lang="en-GB" dirty="0" err="1"/>
              <a:t>Kravnikov</a:t>
            </a:r>
            <a:r>
              <a:rPr lang="en-GB" dirty="0"/>
              <a:t>) led collaboration with CCE and </a:t>
            </a:r>
            <a:r>
              <a:rPr lang="en-GB" dirty="0" err="1"/>
              <a:t>Alterra</a:t>
            </a:r>
            <a:r>
              <a:rPr lang="en-GB" dirty="0"/>
              <a:t> to compute and map depositions and exceedances of mercury on an hemispheric scale (ongoing).</a:t>
            </a:r>
          </a:p>
          <a:p>
            <a:pPr marL="0" indent="0"/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9908771" y="304245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6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091371" y="5476781"/>
            <a:ext cx="6336254" cy="6131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Next Task Force meeting, Bern, Switzerland, </a:t>
            </a:r>
            <a:r>
              <a:rPr lang="en-GB" sz="2200" kern="0" dirty="0">
                <a:latin typeface="+mn-lt"/>
              </a:rPr>
              <a:t>18</a:t>
            </a:r>
            <a:r>
              <a:rPr lang="en-GB" sz="2200" kern="0" baseline="30000" dirty="0">
                <a:latin typeface="+mn-lt"/>
              </a:rPr>
              <a:t>th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- 20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</a:t>
            </a:r>
            <a:r>
              <a:rPr kumimoji="0" lang="en-GB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April 2018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6239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6239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0" y="2026902"/>
            <a:ext cx="3838687" cy="2558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6239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239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 information at</a:t>
            </a: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3"/>
              </a:rPr>
              <a:t>http://icpmapping.org/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hlinkClick r:id="rId4"/>
              </a:rPr>
              <a:t>http://wge-cce.org/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endParaRPr lang="en-GB" sz="2200" kern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6239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3886" y="5232056"/>
            <a:ext cx="2069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http://www.greattravels.co.uk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487" y="1292975"/>
            <a:ext cx="3336954" cy="40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42" y="954742"/>
            <a:ext cx="9525000" cy="561975"/>
          </a:xfrm>
        </p:spPr>
        <p:txBody>
          <a:bodyPr/>
          <a:lstStyle/>
          <a:p>
            <a:r>
              <a:rPr lang="nl-NL" dirty="0"/>
              <a:t>Publications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reports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0827"/>
            <a:ext cx="10477500" cy="5284922"/>
          </a:xfrm>
        </p:spPr>
        <p:txBody>
          <a:bodyPr/>
          <a:lstStyle/>
          <a:p>
            <a:r>
              <a:rPr lang="en-GB" sz="1400" dirty="0"/>
              <a:t>De </a:t>
            </a:r>
            <a:r>
              <a:rPr lang="en-GB" sz="1400" dirty="0" err="1"/>
              <a:t>Vries</a:t>
            </a:r>
            <a:r>
              <a:rPr lang="en-GB" sz="1400" dirty="0"/>
              <a:t> W, </a:t>
            </a:r>
            <a:r>
              <a:rPr lang="en-GB" sz="1400" dirty="0" err="1"/>
              <a:t>Posch</a:t>
            </a:r>
            <a:r>
              <a:rPr lang="en-GB" sz="1400" dirty="0"/>
              <a:t> M, Simpson D, </a:t>
            </a:r>
            <a:r>
              <a:rPr lang="en-GB" sz="1400" dirty="0" err="1"/>
              <a:t>Reinds</a:t>
            </a:r>
            <a:r>
              <a:rPr lang="en-GB" sz="1400" dirty="0"/>
              <a:t> GJ, 2017. Modelling long-term impacts of changes in climate, nitrogen deposition and ozone exposure on carbon sequestration of European forest ecosystems. </a:t>
            </a:r>
            <a:r>
              <a:rPr lang="en-GB" sz="1400" i="1" dirty="0"/>
              <a:t>Science of the Total Environment</a:t>
            </a:r>
            <a:r>
              <a:rPr lang="en-GB" sz="1400" dirty="0"/>
              <a:t> 605-606: 1097-1116; DOI: </a:t>
            </a:r>
            <a:r>
              <a:rPr lang="en-GB" sz="1400" dirty="0">
                <a:hlinkClick r:id="rId3"/>
              </a:rPr>
              <a:t>10.1016/j.scitotenv.2017.06.132</a:t>
            </a:r>
            <a:endParaRPr lang="en-GB" sz="1400" dirty="0"/>
          </a:p>
          <a:p>
            <a:r>
              <a:rPr lang="en-GB" sz="1400" dirty="0" err="1"/>
              <a:t>Kopáček</a:t>
            </a:r>
            <a:r>
              <a:rPr lang="en-GB" sz="1400" dirty="0"/>
              <a:t> J, </a:t>
            </a:r>
            <a:r>
              <a:rPr lang="en-GB" sz="1400" dirty="0" err="1"/>
              <a:t>Hejzlar</a:t>
            </a:r>
            <a:r>
              <a:rPr lang="en-GB" sz="1400" dirty="0"/>
              <a:t> J, </a:t>
            </a:r>
            <a:r>
              <a:rPr lang="en-GB" sz="1400" dirty="0" err="1"/>
              <a:t>Porcal</a:t>
            </a:r>
            <a:r>
              <a:rPr lang="en-GB" sz="1400" dirty="0"/>
              <a:t> P, </a:t>
            </a:r>
            <a:r>
              <a:rPr lang="en-GB" sz="1400" dirty="0" err="1"/>
              <a:t>Posch</a:t>
            </a:r>
            <a:r>
              <a:rPr lang="en-GB" sz="1400" dirty="0"/>
              <a:t> M, 2017. Trends in riverine element fluxes: A chronicle of regional socio-economic changes. </a:t>
            </a:r>
            <a:r>
              <a:rPr lang="en-GB" sz="1400" i="1" dirty="0"/>
              <a:t>Water Research</a:t>
            </a:r>
            <a:r>
              <a:rPr lang="en-GB" sz="1400" dirty="0"/>
              <a:t> 125: 374-383; DOI: </a:t>
            </a:r>
            <a:r>
              <a:rPr lang="en-GB" sz="1400" dirty="0">
                <a:hlinkClick r:id="rId4"/>
              </a:rPr>
              <a:t>10.1016/j.watres.2017.08.067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err="1"/>
              <a:t>Dirnböck</a:t>
            </a:r>
            <a:r>
              <a:rPr lang="en-GB" sz="1400" dirty="0"/>
              <a:t> T, </a:t>
            </a:r>
            <a:r>
              <a:rPr lang="en-GB" sz="1400" dirty="0" err="1"/>
              <a:t>Djukic</a:t>
            </a:r>
            <a:r>
              <a:rPr lang="en-GB" sz="1400" dirty="0"/>
              <a:t> I, </a:t>
            </a:r>
            <a:r>
              <a:rPr lang="en-GB" sz="1400" dirty="0" err="1"/>
              <a:t>Kitzler</a:t>
            </a:r>
            <a:r>
              <a:rPr lang="en-GB" sz="1400" dirty="0"/>
              <a:t> B, </a:t>
            </a:r>
            <a:r>
              <a:rPr lang="en-GB" sz="1400" dirty="0" err="1"/>
              <a:t>Kobler</a:t>
            </a:r>
            <a:r>
              <a:rPr lang="en-GB" sz="1400" dirty="0"/>
              <a:t> J, </a:t>
            </a:r>
            <a:r>
              <a:rPr lang="en-GB" sz="1400" dirty="0" err="1"/>
              <a:t>Mol</a:t>
            </a:r>
            <a:r>
              <a:rPr lang="en-GB" sz="1400" dirty="0"/>
              <a:t>-Dijkstra JP, </a:t>
            </a:r>
            <a:r>
              <a:rPr lang="en-GB" sz="1400" dirty="0" err="1"/>
              <a:t>Posch</a:t>
            </a:r>
            <a:r>
              <a:rPr lang="en-GB" sz="1400" dirty="0"/>
              <a:t> M, </a:t>
            </a:r>
            <a:r>
              <a:rPr lang="en-GB" sz="1400" dirty="0" err="1"/>
              <a:t>Reinds</a:t>
            </a:r>
            <a:r>
              <a:rPr lang="en-GB" sz="1400" dirty="0"/>
              <a:t> GJ, </a:t>
            </a:r>
            <a:r>
              <a:rPr lang="en-GB" sz="1400" dirty="0" err="1"/>
              <a:t>Schlutow</a:t>
            </a:r>
            <a:r>
              <a:rPr lang="en-GB" sz="1400" dirty="0"/>
              <a:t> A, </a:t>
            </a:r>
            <a:r>
              <a:rPr lang="en-GB" sz="1400" dirty="0" err="1"/>
              <a:t>Starlinger</a:t>
            </a:r>
            <a:r>
              <a:rPr lang="en-GB" sz="1400" dirty="0"/>
              <a:t> F, </a:t>
            </a:r>
            <a:r>
              <a:rPr lang="en-GB" sz="1400" dirty="0" err="1"/>
              <a:t>Wamelink</a:t>
            </a:r>
            <a:r>
              <a:rPr lang="en-GB" sz="1400" dirty="0"/>
              <a:t> GWW, 2017. Climate and air pollution impacts on habitat suitability of Austrian forest ecosystems. </a:t>
            </a:r>
            <a:r>
              <a:rPr lang="en-GB" sz="1400" i="1" dirty="0" err="1"/>
              <a:t>PLoS</a:t>
            </a:r>
            <a:r>
              <a:rPr lang="en-GB" sz="1400" i="1" dirty="0"/>
              <a:t> ONE</a:t>
            </a:r>
            <a:r>
              <a:rPr lang="en-GB" sz="1400" dirty="0"/>
              <a:t>, </a:t>
            </a:r>
            <a:r>
              <a:rPr lang="en-GB" sz="1400" i="1" dirty="0"/>
              <a:t>accepted</a:t>
            </a:r>
          </a:p>
          <a:p>
            <a:r>
              <a:rPr lang="en-GB" sz="1400"/>
              <a:t>Jonson </a:t>
            </a:r>
            <a:r>
              <a:rPr lang="en-GB" sz="1400" dirty="0"/>
              <a:t>JE, </a:t>
            </a:r>
            <a:r>
              <a:rPr lang="en-GB" sz="1400" dirty="0" err="1"/>
              <a:t>Borken-Kleefeld</a:t>
            </a:r>
            <a:r>
              <a:rPr lang="en-GB" sz="1400" dirty="0"/>
              <a:t> J, Simpson D, </a:t>
            </a:r>
            <a:r>
              <a:rPr lang="en-GB" sz="1400" dirty="0" err="1"/>
              <a:t>Nyiri</a:t>
            </a:r>
            <a:r>
              <a:rPr lang="en-GB" sz="1400" dirty="0"/>
              <a:t> A, </a:t>
            </a:r>
            <a:r>
              <a:rPr lang="en-GB" sz="1400" dirty="0" err="1"/>
              <a:t>Posch</a:t>
            </a:r>
            <a:r>
              <a:rPr lang="en-GB" sz="1400" dirty="0"/>
              <a:t> M, </a:t>
            </a:r>
            <a:r>
              <a:rPr lang="en-GB" sz="1400" dirty="0" err="1"/>
              <a:t>Heyes</a:t>
            </a:r>
            <a:r>
              <a:rPr lang="en-GB" sz="1400" dirty="0"/>
              <a:t> C, 2017. Impact of excess NOx emissions from diesel cars on air quality, public health and eutrophication in Europe. </a:t>
            </a:r>
            <a:r>
              <a:rPr lang="en-GB" sz="1400" i="1" dirty="0"/>
              <a:t>Environmental Research Letters</a:t>
            </a:r>
            <a:r>
              <a:rPr lang="en-GB" sz="1400" dirty="0"/>
              <a:t>, </a:t>
            </a:r>
            <a:r>
              <a:rPr lang="en-GB" sz="1400" i="1" dirty="0"/>
              <a:t>accepted</a:t>
            </a:r>
          </a:p>
          <a:p>
            <a:endParaRPr lang="nl-NL" sz="1400" dirty="0"/>
          </a:p>
          <a:p>
            <a:r>
              <a:rPr lang="nl-NL" sz="1400" dirty="0"/>
              <a:t>Hettelingh J-P, </a:t>
            </a:r>
            <a:r>
              <a:rPr lang="nl-NL" sz="1400" dirty="0" err="1"/>
              <a:t>Posch</a:t>
            </a:r>
            <a:r>
              <a:rPr lang="nl-NL" sz="1400" dirty="0"/>
              <a:t> M, Slootweg J (</a:t>
            </a:r>
            <a:r>
              <a:rPr lang="nl-NL" sz="1400" dirty="0" err="1"/>
              <a:t>eds</a:t>
            </a:r>
            <a:r>
              <a:rPr lang="nl-NL" sz="1400" dirty="0"/>
              <a:t>.), 2017. European </a:t>
            </a:r>
            <a:r>
              <a:rPr lang="nl-NL" sz="1400" dirty="0" err="1"/>
              <a:t>critical</a:t>
            </a:r>
            <a:r>
              <a:rPr lang="nl-NL" sz="1400" dirty="0"/>
              <a:t> loads: database, </a:t>
            </a:r>
            <a:r>
              <a:rPr lang="nl-NL" sz="1400" dirty="0" err="1"/>
              <a:t>biodiversity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ecosystems</a:t>
            </a:r>
            <a:r>
              <a:rPr lang="nl-NL" sz="1400" dirty="0"/>
              <a:t> at risk, CCE </a:t>
            </a:r>
            <a:r>
              <a:rPr lang="nl-NL" sz="1400" dirty="0" err="1"/>
              <a:t>Final</a:t>
            </a:r>
            <a:r>
              <a:rPr lang="nl-NL" sz="1400" dirty="0"/>
              <a:t> Report 2017 (</a:t>
            </a:r>
            <a:r>
              <a:rPr lang="nl-NL" sz="1400" i="1" dirty="0"/>
              <a:t>in </a:t>
            </a:r>
            <a:r>
              <a:rPr lang="nl-NL" sz="1400" i="1" dirty="0" err="1"/>
              <a:t>prep</a:t>
            </a:r>
            <a:r>
              <a:rPr lang="nl-NL" sz="1400" i="1" dirty="0"/>
              <a:t>.)</a:t>
            </a:r>
          </a:p>
          <a:p>
            <a:r>
              <a:rPr lang="nl-NL" sz="1400" dirty="0"/>
              <a:t>Hettelingh J-P, </a:t>
            </a:r>
            <a:r>
              <a:rPr lang="nl-NL" sz="1400" dirty="0" err="1"/>
              <a:t>Posch</a:t>
            </a:r>
            <a:r>
              <a:rPr lang="nl-NL" sz="1400" dirty="0"/>
              <a:t> M, Slootweg J (</a:t>
            </a:r>
            <a:r>
              <a:rPr lang="nl-NL" sz="1400" dirty="0" err="1"/>
              <a:t>eds</a:t>
            </a:r>
            <a:r>
              <a:rPr lang="nl-NL" sz="1400" dirty="0"/>
              <a:t>.), 2017. </a:t>
            </a:r>
            <a:r>
              <a:rPr lang="en-US" sz="1400" dirty="0" err="1"/>
              <a:t>Ko-Finanzierung</a:t>
            </a:r>
            <a:r>
              <a:rPr lang="en-US" sz="1400" dirty="0"/>
              <a:t> der </a:t>
            </a:r>
            <a:r>
              <a:rPr lang="en-US" sz="1400" dirty="0" err="1"/>
              <a:t>Aktivitäten</a:t>
            </a:r>
            <a:r>
              <a:rPr lang="en-US" sz="1400" dirty="0"/>
              <a:t> des Coordination </a:t>
            </a:r>
            <a:r>
              <a:rPr lang="en-US" sz="1400" dirty="0" err="1"/>
              <a:t>Centres</a:t>
            </a:r>
            <a:r>
              <a:rPr lang="en-US" sz="1400" dirty="0"/>
              <a:t> for Effects (CCE)</a:t>
            </a:r>
            <a:r>
              <a:rPr lang="en-GB" sz="1400" dirty="0"/>
              <a:t>, </a:t>
            </a:r>
            <a:r>
              <a:rPr lang="en-US" sz="1400" dirty="0" err="1"/>
              <a:t>Projectnr</a:t>
            </a:r>
            <a:r>
              <a:rPr lang="en-US" sz="1400" dirty="0"/>
              <a:t>. 78394, final report to UBA, May 2017.</a:t>
            </a:r>
          </a:p>
          <a:p>
            <a:r>
              <a:rPr lang="nl-NL" sz="1400" dirty="0" err="1"/>
              <a:t>Moldan</a:t>
            </a:r>
            <a:r>
              <a:rPr lang="nl-NL" sz="1400" dirty="0"/>
              <a:t> F </a:t>
            </a:r>
            <a:r>
              <a:rPr lang="nl-NL" sz="1400" dirty="0" err="1"/>
              <a:t>and</a:t>
            </a:r>
            <a:r>
              <a:rPr lang="nl-NL" sz="1400" dirty="0"/>
              <a:t> Hettelingh J-P, 2017. </a:t>
            </a:r>
            <a:r>
              <a:rPr lang="da-DK" sz="1400" dirty="0"/>
              <a:t>Critical </a:t>
            </a:r>
            <a:r>
              <a:rPr lang="da-DK" sz="1400" dirty="0" err="1"/>
              <a:t>loads</a:t>
            </a:r>
            <a:r>
              <a:rPr lang="da-DK" sz="1400" dirty="0"/>
              <a:t> for </a:t>
            </a:r>
            <a:r>
              <a:rPr lang="da-DK" sz="1400" dirty="0" err="1"/>
              <a:t>biodiversity</a:t>
            </a:r>
            <a:r>
              <a:rPr lang="da-DK" sz="1400" dirty="0"/>
              <a:t> – </a:t>
            </a:r>
            <a:r>
              <a:rPr lang="da-DK" sz="1400" dirty="0" err="1"/>
              <a:t>establishing</a:t>
            </a:r>
            <a:r>
              <a:rPr lang="da-DK" sz="1400" dirty="0"/>
              <a:t> a </a:t>
            </a:r>
            <a:r>
              <a:rPr lang="da-DK" sz="1400" dirty="0" err="1"/>
              <a:t>first</a:t>
            </a:r>
            <a:r>
              <a:rPr lang="da-DK" sz="1400" dirty="0"/>
              <a:t> European </a:t>
            </a:r>
            <a:r>
              <a:rPr lang="da-DK" sz="1400" dirty="0" err="1"/>
              <a:t>map</a:t>
            </a:r>
            <a:r>
              <a:rPr lang="da-DK" sz="1400" dirty="0"/>
              <a:t> </a:t>
            </a:r>
            <a:r>
              <a:rPr lang="da-DK" sz="1400" dirty="0" err="1"/>
              <a:t>based</a:t>
            </a:r>
            <a:r>
              <a:rPr lang="da-DK" sz="1400" dirty="0"/>
              <a:t> on new </a:t>
            </a:r>
            <a:r>
              <a:rPr lang="da-DK" sz="1400" dirty="0" err="1"/>
              <a:t>concepts</a:t>
            </a:r>
            <a:r>
              <a:rPr lang="da-DK" sz="1400" dirty="0"/>
              <a:t> for the CLRTAP</a:t>
            </a:r>
            <a:r>
              <a:rPr lang="da-DK" sz="1400" b="1" dirty="0"/>
              <a:t>, </a:t>
            </a:r>
            <a:r>
              <a:rPr lang="en-GB" sz="1400" dirty="0"/>
              <a:t> </a:t>
            </a:r>
            <a:r>
              <a:rPr lang="nl-NL" sz="1400" dirty="0"/>
              <a:t>Interim report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Nordic</a:t>
            </a:r>
            <a:r>
              <a:rPr lang="nl-NL" sz="1400" dirty="0"/>
              <a:t> Council of Ministers, </a:t>
            </a:r>
            <a:r>
              <a:rPr lang="nl-NL" sz="1400" dirty="0" err="1"/>
              <a:t>July</a:t>
            </a:r>
            <a:r>
              <a:rPr lang="nl-NL" sz="1400" dirty="0"/>
              <a:t>-August 2017.</a:t>
            </a:r>
          </a:p>
          <a:p>
            <a:r>
              <a:rPr lang="nl-NL" sz="1400" dirty="0" err="1"/>
              <a:t>Posch</a:t>
            </a:r>
            <a:r>
              <a:rPr lang="nl-NL" sz="1400" dirty="0"/>
              <a:t> M, 2017. </a:t>
            </a:r>
            <a:r>
              <a:rPr lang="nl-NL" sz="1400" dirty="0" err="1"/>
              <a:t>Contribution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EMEP Status Report 2017, Transboundary </a:t>
            </a:r>
            <a:r>
              <a:rPr lang="nl-NL" sz="1400" dirty="0" err="1"/>
              <a:t>particulate</a:t>
            </a:r>
            <a:r>
              <a:rPr lang="nl-NL" sz="1400" dirty="0"/>
              <a:t> matter, </a:t>
            </a:r>
            <a:r>
              <a:rPr lang="nl-NL" sz="1400" dirty="0" err="1"/>
              <a:t>photo-oxidants</a:t>
            </a:r>
            <a:r>
              <a:rPr lang="nl-NL" sz="1400" dirty="0"/>
              <a:t>, </a:t>
            </a:r>
            <a:r>
              <a:rPr lang="nl-NL" sz="1400" dirty="0" err="1"/>
              <a:t>acidifying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eutrophyin</a:t>
            </a:r>
            <a:r>
              <a:rPr lang="nl-NL" sz="1400" dirty="0"/>
              <a:t> </a:t>
            </a:r>
            <a:r>
              <a:rPr lang="nl-NL" sz="1400" dirty="0" err="1"/>
              <a:t>pollutants</a:t>
            </a:r>
            <a:r>
              <a:rPr lang="nl-NL" sz="1400" dirty="0"/>
              <a:t>, Status Report 1/2017</a:t>
            </a:r>
            <a:endParaRPr lang="en-GB" sz="1400" dirty="0"/>
          </a:p>
          <a:p>
            <a:r>
              <a:rPr lang="en-US" sz="1800" dirty="0"/>
              <a:t> </a:t>
            </a:r>
            <a:endParaRPr lang="en-GB" sz="1800" dirty="0"/>
          </a:p>
          <a:p>
            <a:r>
              <a:rPr lang="en-US" sz="1800" dirty="0"/>
              <a:t> </a:t>
            </a:r>
            <a:endParaRPr lang="en-GB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7802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 M&amp;M future </a:t>
            </a:r>
            <a:r>
              <a:rPr lang="fr-FR" dirty="0" err="1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Set up a new Programme Centre for ICP M&amp;M</a:t>
            </a:r>
          </a:p>
          <a:p>
            <a:r>
              <a:rPr lang="fr-FR" dirty="0"/>
              <a:t>- Transfer of the Critical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to CIAM</a:t>
            </a:r>
          </a:p>
          <a:p>
            <a:r>
              <a:rPr lang="fr-FR" dirty="0"/>
              <a:t>- Translation of the </a:t>
            </a:r>
            <a:r>
              <a:rPr lang="fr-FR" dirty="0" err="1"/>
              <a:t>mapping</a:t>
            </a:r>
            <a:r>
              <a:rPr lang="fr-FR" dirty="0"/>
              <a:t> </a:t>
            </a:r>
            <a:r>
              <a:rPr lang="fr-FR" dirty="0" err="1"/>
              <a:t>manual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russian</a:t>
            </a:r>
            <a:endParaRPr lang="fr-FR" dirty="0"/>
          </a:p>
          <a:p>
            <a:r>
              <a:rPr lang="fr-FR" dirty="0"/>
              <a:t>- </a:t>
            </a:r>
            <a:r>
              <a:rPr lang="fr-FR" dirty="0" err="1"/>
              <a:t>Consolidate</a:t>
            </a:r>
            <a:r>
              <a:rPr lang="fr-FR" dirty="0"/>
              <a:t> the [</a:t>
            </a:r>
            <a:r>
              <a:rPr lang="fr-FR" dirty="0" err="1"/>
              <a:t>biodiversity</a:t>
            </a:r>
            <a:r>
              <a:rPr lang="fr-FR" dirty="0"/>
              <a:t>]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databases</a:t>
            </a:r>
            <a:endParaRPr lang="fr-FR" dirty="0"/>
          </a:p>
          <a:p>
            <a:pPr lvl="1"/>
            <a:r>
              <a:rPr lang="fr-FR" dirty="0"/>
              <a:t>At parties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At UNECE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76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Final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Recommendation for the use of classical critical load to be used for integrated assessment modelling and policy purpose ?</a:t>
            </a:r>
          </a:p>
          <a:p>
            <a:endParaRPr lang="en-GB" dirty="0"/>
          </a:p>
          <a:p>
            <a:r>
              <a:rPr lang="en-GB" dirty="0"/>
              <a:t>Recommendation for the use of biodiversity critical loads for further development and research?</a:t>
            </a:r>
          </a:p>
          <a:p>
            <a:endParaRPr lang="en-GB" dirty="0"/>
          </a:p>
          <a:p>
            <a:r>
              <a:rPr lang="en-GB" dirty="0"/>
              <a:t>Request for continuing the call for data on biodiversity?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94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336580" y="6165652"/>
            <a:ext cx="6198031" cy="773603"/>
          </a:xfrm>
          <a:prstGeom prst="rect">
            <a:avLst/>
          </a:prstGeom>
        </p:spPr>
        <p:txBody>
          <a:bodyPr/>
          <a:lstStyle>
            <a:lvl1pPr marL="361950" indent="-361950" algn="l" defTabSz="966788" rtl="0" eaLnBrk="1" fontAlgn="base" hangingPunct="1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62398F"/>
                </a:solidFill>
                <a:latin typeface="+mn-lt"/>
                <a:ea typeface="+mn-ea"/>
                <a:cs typeface="+mn-cs"/>
              </a:defRPr>
            </a:lvl1pPr>
            <a:lvl2pPr marL="784225" indent="-300038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"/>
              <a:defRPr sz="2200">
                <a:solidFill>
                  <a:schemeClr val="tx1"/>
                </a:solidFill>
                <a:latin typeface="+mn-lt"/>
              </a:defRPr>
            </a:lvl2pPr>
            <a:lvl3pPr marL="1209675" indent="-242888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Wingdings" pitchFamily="2" charset="2"/>
              <a:buChar char=""/>
              <a:defRPr sz="2200">
                <a:solidFill>
                  <a:schemeClr val="tx1"/>
                </a:solidFill>
                <a:latin typeface="+mn-lt"/>
              </a:defRPr>
            </a:lvl3pPr>
            <a:lvl4pPr marL="1689100" indent="-239713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+mn-lt"/>
              </a:defRPr>
            </a:lvl4pPr>
            <a:lvl5pPr marL="2173288" indent="-241300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itchFamily="2" charset="2"/>
              <a:buChar char=""/>
              <a:defRPr sz="2200">
                <a:solidFill>
                  <a:schemeClr val="tx1"/>
                </a:solidFill>
                <a:latin typeface="+mn-lt"/>
              </a:defRPr>
            </a:lvl5pPr>
            <a:lvl6pPr marL="2630488" indent="-241300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87688" indent="-241300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44888" indent="-241300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002088" indent="-241300" algn="l" defTabSz="96678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88" y="1064027"/>
            <a:ext cx="6769447" cy="50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57276"/>
            <a:ext cx="9525000" cy="430561"/>
          </a:xfrm>
        </p:spPr>
        <p:txBody>
          <a:bodyPr/>
          <a:lstStyle/>
          <a:p>
            <a:r>
              <a:rPr lang="fr-FR" dirty="0"/>
              <a:t>ICP M&amp;M and CCE Workshop Meetings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48" y="1736763"/>
            <a:ext cx="4995951" cy="3439672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299999" y="1503336"/>
            <a:ext cx="5177500" cy="5284922"/>
          </a:xfrm>
        </p:spPr>
        <p:txBody>
          <a:bodyPr/>
          <a:lstStyle/>
          <a:p>
            <a:r>
              <a:rPr lang="fr-FR" sz="2400" dirty="0"/>
              <a:t>Objectives of the ICP M&amp;M</a:t>
            </a:r>
          </a:p>
          <a:p>
            <a:pPr lvl="1"/>
            <a:r>
              <a:rPr lang="fr-FR" sz="2000" dirty="0" err="1"/>
              <a:t>Develop</a:t>
            </a:r>
            <a:r>
              <a:rPr lang="fr-FR" sz="2000" dirty="0"/>
              <a:t> </a:t>
            </a:r>
            <a:r>
              <a:rPr lang="fr-FR" sz="2000" dirty="0" err="1"/>
              <a:t>modelling</a:t>
            </a:r>
            <a:r>
              <a:rPr lang="fr-FR" sz="2000" dirty="0"/>
              <a:t> </a:t>
            </a:r>
            <a:r>
              <a:rPr lang="fr-FR" sz="2000" dirty="0" err="1"/>
              <a:t>methodologies</a:t>
            </a:r>
            <a:r>
              <a:rPr lang="fr-FR" sz="2000" dirty="0"/>
              <a:t> and </a:t>
            </a:r>
            <a:r>
              <a:rPr lang="fr-FR" sz="2000" dirty="0" err="1"/>
              <a:t>databases</a:t>
            </a:r>
            <a:r>
              <a:rPr lang="fr-FR" sz="2000" dirty="0"/>
              <a:t> on </a:t>
            </a:r>
            <a:r>
              <a:rPr lang="fr-FR" sz="2000" dirty="0" err="1"/>
              <a:t>critical</a:t>
            </a:r>
            <a:r>
              <a:rPr lang="fr-FR" sz="2000" dirty="0"/>
              <a:t> </a:t>
            </a:r>
            <a:r>
              <a:rPr lang="fr-FR" sz="2000" dirty="0" err="1"/>
              <a:t>loads</a:t>
            </a:r>
            <a:r>
              <a:rPr lang="fr-FR" sz="2000" dirty="0"/>
              <a:t> and </a:t>
            </a:r>
            <a:r>
              <a:rPr lang="fr-FR" sz="2000" dirty="0" err="1"/>
              <a:t>risks</a:t>
            </a:r>
            <a:r>
              <a:rPr lang="fr-FR" sz="2000" dirty="0"/>
              <a:t> of </a:t>
            </a:r>
            <a:r>
              <a:rPr lang="fr-FR" sz="2000" dirty="0" err="1"/>
              <a:t>ecosystem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, in collaboration </a:t>
            </a:r>
            <a:r>
              <a:rPr lang="fr-FR" sz="2000" dirty="0" err="1"/>
              <a:t>with</a:t>
            </a:r>
            <a:r>
              <a:rPr lang="fr-FR" sz="2000" dirty="0"/>
              <a:t> « monitoring » </a:t>
            </a:r>
            <a:r>
              <a:rPr lang="fr-FR" sz="2000" dirty="0" err="1"/>
              <a:t>ICPs</a:t>
            </a:r>
            <a:r>
              <a:rPr lang="fr-FR" sz="2000" dirty="0"/>
              <a:t>.</a:t>
            </a:r>
          </a:p>
          <a:p>
            <a:pPr lvl="1"/>
            <a:r>
              <a:rPr lang="fr-FR" sz="2000" dirty="0" err="1"/>
              <a:t>Inform</a:t>
            </a:r>
            <a:r>
              <a:rPr lang="fr-FR" sz="2000" dirty="0"/>
              <a:t> the Convention and EU on the impact of air pollution on </a:t>
            </a:r>
            <a:r>
              <a:rPr lang="fr-FR" sz="2000" dirty="0" err="1"/>
              <a:t>ecosystems</a:t>
            </a:r>
            <a:r>
              <a:rPr lang="fr-FR" sz="2000" dirty="0"/>
              <a:t> in Europe.</a:t>
            </a:r>
          </a:p>
          <a:p>
            <a:pPr lvl="1"/>
            <a:r>
              <a:rPr lang="fr-FR" sz="2000" dirty="0" err="1"/>
              <a:t>Results</a:t>
            </a:r>
            <a:r>
              <a:rPr lang="fr-FR" sz="2000" dirty="0"/>
              <a:t>: </a:t>
            </a:r>
            <a:r>
              <a:rPr lang="fr-FR" sz="2000" dirty="0" err="1"/>
              <a:t>models</a:t>
            </a:r>
            <a:r>
              <a:rPr lang="fr-FR" sz="2000" dirty="0"/>
              <a:t> and </a:t>
            </a:r>
            <a:r>
              <a:rPr lang="fr-FR" sz="2000" dirty="0" err="1"/>
              <a:t>maps</a:t>
            </a:r>
            <a:r>
              <a:rPr lang="fr-FR" sz="2000" dirty="0"/>
              <a:t> of </a:t>
            </a:r>
            <a:r>
              <a:rPr lang="fr-FR" sz="2000" dirty="0" err="1"/>
              <a:t>critical</a:t>
            </a:r>
            <a:r>
              <a:rPr lang="fr-FR" sz="2000" dirty="0"/>
              <a:t> </a:t>
            </a:r>
            <a:r>
              <a:rPr lang="fr-FR" sz="2000" dirty="0" err="1"/>
              <a:t>loads</a:t>
            </a:r>
            <a:r>
              <a:rPr lang="fr-FR" sz="2000" dirty="0"/>
              <a:t> and </a:t>
            </a:r>
            <a:r>
              <a:rPr lang="fr-FR" sz="2000" dirty="0" err="1"/>
              <a:t>their</a:t>
            </a:r>
            <a:r>
              <a:rPr lang="fr-FR" sz="2000" dirty="0"/>
              <a:t> exceedances by </a:t>
            </a:r>
            <a:r>
              <a:rPr lang="fr-FR" sz="2000" dirty="0" err="1"/>
              <a:t>pollutant</a:t>
            </a:r>
            <a:r>
              <a:rPr lang="fr-FR" sz="2000" dirty="0"/>
              <a:t> </a:t>
            </a:r>
            <a:r>
              <a:rPr lang="fr-FR" sz="2000" dirty="0" err="1"/>
              <a:t>deposition</a:t>
            </a:r>
            <a:r>
              <a:rPr lang="fr-FR" sz="2000" dirty="0"/>
              <a:t>, in collaboration </a:t>
            </a:r>
            <a:r>
              <a:rPr lang="fr-FR" sz="2000" dirty="0" err="1"/>
              <a:t>with</a:t>
            </a:r>
            <a:r>
              <a:rPr lang="fr-FR" sz="2000" dirty="0"/>
              <a:t> TFIAM and EMEP.</a:t>
            </a:r>
          </a:p>
        </p:txBody>
      </p:sp>
    </p:spTree>
    <p:extLst>
      <p:ext uri="{BB962C8B-B14F-4D97-AF65-F5344CB8AC3E}">
        <p14:creationId xmlns:p14="http://schemas.microsoft.com/office/powerpoint/2010/main" val="93135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47732"/>
            <a:ext cx="9953658" cy="561975"/>
          </a:xfrm>
        </p:spPr>
        <p:txBody>
          <a:bodyPr/>
          <a:lstStyle/>
          <a:p>
            <a:r>
              <a:rPr lang="en-GB" dirty="0"/>
              <a:t>Main achievement of ICP M&amp;M / CCE in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52620"/>
            <a:ext cx="9167813" cy="4942648"/>
          </a:xfrm>
        </p:spPr>
        <p:txBody>
          <a:bodyPr/>
          <a:lstStyle/>
          <a:p>
            <a:pPr marL="61912" indent="0"/>
            <a:r>
              <a:rPr lang="en-GB" dirty="0"/>
              <a:t>Call for data 2016-2017:</a:t>
            </a:r>
          </a:p>
          <a:p>
            <a:pPr marL="484187" lvl="1" indent="0"/>
            <a:r>
              <a:rPr lang="en-GB" dirty="0"/>
              <a:t> Update of N and S critical loads</a:t>
            </a:r>
          </a:p>
          <a:p>
            <a:pPr marL="484187" lvl="1" indent="0"/>
            <a:r>
              <a:rPr lang="en-GB" dirty="0"/>
              <a:t> Critical load on biodiversity</a:t>
            </a:r>
          </a:p>
          <a:p>
            <a:pPr marL="61912" indent="0"/>
            <a:r>
              <a:rPr lang="en-GB" dirty="0"/>
              <a:t>Data is now  available:</a:t>
            </a:r>
          </a:p>
          <a:p>
            <a:pPr marL="484187" lvl="1" indent="0"/>
            <a:r>
              <a:rPr lang="en-GB" dirty="0"/>
              <a:t> For integrated assessment modelling</a:t>
            </a:r>
          </a:p>
          <a:p>
            <a:pPr marL="484187" lvl="1" indent="0"/>
            <a:r>
              <a:rPr lang="en-GB" dirty="0"/>
              <a:t> For research and further development :</a:t>
            </a:r>
          </a:p>
          <a:p>
            <a:pPr lvl="2"/>
            <a:r>
              <a:rPr lang="en-GB" sz="2000" dirty="0"/>
              <a:t>Ensure the consolidation, in collaboration with </a:t>
            </a:r>
            <a:r>
              <a:rPr lang="en-GB" sz="2000" dirty="0" err="1"/>
              <a:t>Alterra</a:t>
            </a:r>
            <a:r>
              <a:rPr lang="en-GB" sz="2000" dirty="0"/>
              <a:t> as appropriate, of national data by NFCs until a successor to the CCE becomes operational…</a:t>
            </a:r>
          </a:p>
          <a:p>
            <a:pPr lvl="2"/>
            <a:r>
              <a:rPr lang="nl-NL" sz="2000" dirty="0"/>
              <a:t>…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then</a:t>
            </a:r>
            <a:r>
              <a:rPr lang="nl-NL" sz="2000" dirty="0"/>
              <a:t> </a:t>
            </a:r>
            <a:r>
              <a:rPr lang="en-GB" sz="2000" dirty="0">
                <a:solidFill>
                  <a:prstClr val="black"/>
                </a:solidFill>
              </a:rPr>
              <a:t>continue the compilation of the European biodiversity critical load database in collaboration with the new Centre.</a:t>
            </a:r>
            <a:endParaRPr lang="en-GB" sz="2000" dirty="0"/>
          </a:p>
          <a:p>
            <a:pPr lvl="2"/>
            <a:r>
              <a:rPr lang="en-GB" sz="2000" dirty="0"/>
              <a:t>Develop links and coordination with the biodiversity community.</a:t>
            </a:r>
          </a:p>
          <a:p>
            <a:pPr marL="909637" lvl="2" indent="0"/>
            <a:endParaRPr lang="en-GB" dirty="0"/>
          </a:p>
          <a:p>
            <a:pPr marL="484187" lvl="1" indent="0"/>
            <a:endParaRPr lang="en-GB" dirty="0"/>
          </a:p>
          <a:p>
            <a:pPr marL="61912" indent="0"/>
            <a:endParaRPr lang="en-GB" dirty="0"/>
          </a:p>
          <a:p>
            <a:pPr marL="909637" lvl="2" indent="0">
              <a:buNone/>
            </a:pPr>
            <a:endParaRPr lang="en-GB" dirty="0"/>
          </a:p>
          <a:p>
            <a:pPr marL="61912" indent="0"/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224366"/>
            <a:ext cx="9525000" cy="1224366"/>
          </a:xfrm>
        </p:spPr>
        <p:txBody>
          <a:bodyPr/>
          <a:lstStyle/>
          <a:p>
            <a:r>
              <a:rPr lang="fr-FR" dirty="0"/>
              <a:t>Distribution of areas </a:t>
            </a:r>
            <a:r>
              <a:rPr lang="fr-FR" dirty="0" err="1"/>
              <a:t>where</a:t>
            </a:r>
            <a:r>
              <a:rPr lang="fr-FR" dirty="0"/>
              <a:t> one, </a:t>
            </a:r>
            <a:r>
              <a:rPr lang="fr-FR" dirty="0" err="1"/>
              <a:t>two</a:t>
            </a:r>
            <a:r>
              <a:rPr lang="fr-FR" dirty="0"/>
              <a:t> or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loads</a:t>
            </a:r>
            <a:r>
              <a:rPr lang="fr-FR" dirty="0"/>
              <a:t> of </a:t>
            </a:r>
            <a:r>
              <a:rPr lang="fr-FR" dirty="0" err="1"/>
              <a:t>nitrogen</a:t>
            </a:r>
            <a:r>
              <a:rPr lang="fr-FR" dirty="0"/>
              <a:t>, i.e. </a:t>
            </a:r>
            <a:r>
              <a:rPr lang="fr-FR" dirty="0" err="1"/>
              <a:t>nitrogen</a:t>
            </a:r>
            <a:r>
              <a:rPr lang="fr-FR" dirty="0"/>
              <a:t> acidification, eutrophication and </a:t>
            </a:r>
            <a:r>
              <a:rPr lang="fr-FR" dirty="0" err="1"/>
              <a:t>biodiversity</a:t>
            </a:r>
            <a:r>
              <a:rPr lang="fr-FR" dirty="0"/>
              <a:t> for </a:t>
            </a:r>
            <a:r>
              <a:rPr lang="fr-FR" dirty="0" err="1"/>
              <a:t>nitrogen</a:t>
            </a:r>
            <a:r>
              <a:rPr lang="fr-FR" dirty="0"/>
              <a:t> are </a:t>
            </a:r>
            <a:r>
              <a:rPr lang="fr-FR" dirty="0" err="1"/>
              <a:t>exceeded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1689"/>
            <a:ext cx="7795802" cy="385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8961" y="6181005"/>
            <a:ext cx="26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Source:</a:t>
            </a:r>
          </a:p>
          <a:p>
            <a:r>
              <a:rPr lang="nl-NL" sz="1600" dirty="0">
                <a:latin typeface="Arial" pitchFamily="34" charset="0"/>
                <a:cs typeface="Arial" pitchFamily="34" charset="0"/>
              </a:rPr>
              <a:t>CCE </a:t>
            </a:r>
            <a:r>
              <a:rPr lang="nl-NL" sz="1600" dirty="0" err="1">
                <a:latin typeface="Arial" pitchFamily="34" charset="0"/>
                <a:cs typeface="Arial" pitchFamily="34" charset="0"/>
              </a:rPr>
              <a:t>Final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 Report 2017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23083" y="3325092"/>
            <a:ext cx="3254417" cy="101566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Arial" pitchFamily="34" charset="0"/>
                <a:cs typeface="Arial" pitchFamily="34" charset="0"/>
              </a:rPr>
              <a:t>Useful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rial" pitchFamily="34" charset="0"/>
                <a:cs typeface="Arial" pitchFamily="34" charset="0"/>
              </a:rPr>
              <a:t>Robustness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rial" pitchFamily="34" charset="0"/>
                <a:cs typeface="Arial" pitchFamily="34" charset="0"/>
              </a:rPr>
              <a:t>Climate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change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047732"/>
            <a:ext cx="9525000" cy="424607"/>
          </a:xfrm>
        </p:spPr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3336"/>
            <a:ext cx="10477500" cy="5315918"/>
          </a:xfrm>
        </p:spPr>
        <p:txBody>
          <a:bodyPr/>
          <a:lstStyle/>
          <a:p>
            <a:r>
              <a:rPr lang="en-GB" dirty="0"/>
              <a:t>Short of an operational successor of the CCE during 2018, the TF-M&amp;M recommends that the WGE calls representatives to continue the 2015-2017 call for data: </a:t>
            </a:r>
          </a:p>
          <a:p>
            <a:pPr lvl="1"/>
            <a:r>
              <a:rPr lang="en-GB" dirty="0"/>
              <a:t>For NFCs to submit biodiversity CL at the 2018 ICP M&amp;M meeting and at the 2018 WGE-EMEP meeting, following the instructions of the 2015-2017 call for data.</a:t>
            </a:r>
          </a:p>
          <a:p>
            <a:pPr lvl="1"/>
            <a:r>
              <a:rPr lang="en-GB" dirty="0"/>
              <a:t>That they withhold their data until the set up of a new ICP M&amp;M Programme Centre to succeed on the CCE.</a:t>
            </a:r>
          </a:p>
          <a:p>
            <a:r>
              <a:rPr lang="en-GB" dirty="0"/>
              <a:t>The aim of the call will be:</a:t>
            </a:r>
          </a:p>
          <a:p>
            <a:pPr lvl="1"/>
            <a:r>
              <a:rPr lang="en-GB" dirty="0"/>
              <a:t>Ensure the consolidation, in collaboration with </a:t>
            </a:r>
            <a:r>
              <a:rPr lang="en-GB" dirty="0" err="1"/>
              <a:t>Alterra</a:t>
            </a:r>
            <a:r>
              <a:rPr lang="en-GB" dirty="0"/>
              <a:t> as appropriate, of national data by NFCs until a successor to the CCE becomes operational…</a:t>
            </a:r>
          </a:p>
          <a:p>
            <a:pPr lvl="1"/>
            <a:r>
              <a:rPr lang="nl-NL" dirty="0"/>
              <a:t>…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en-GB" dirty="0">
                <a:solidFill>
                  <a:prstClr val="black"/>
                </a:solidFill>
              </a:rPr>
              <a:t>continue the compilation of the European biodiversity critical load database in collaboration with the new Centre.</a:t>
            </a:r>
            <a:endParaRPr lang="en-GB" dirty="0"/>
          </a:p>
          <a:p>
            <a:pPr lvl="1"/>
            <a:r>
              <a:rPr lang="en-GB" dirty="0"/>
              <a:t>Develop links and coordination with the biodiversity community.</a:t>
            </a:r>
          </a:p>
        </p:txBody>
      </p:sp>
    </p:spTree>
    <p:extLst>
      <p:ext uri="{BB962C8B-B14F-4D97-AF65-F5344CB8AC3E}">
        <p14:creationId xmlns:p14="http://schemas.microsoft.com/office/powerpoint/2010/main" val="285077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164107"/>
            <a:ext cx="9525000" cy="561975"/>
          </a:xfrm>
        </p:spPr>
        <p:txBody>
          <a:bodyPr/>
          <a:lstStyle/>
          <a:p>
            <a:r>
              <a:rPr lang="en-GB" dirty="0"/>
              <a:t>Cross cutting issue: Current update of the Mapping Manual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85370"/>
            <a:ext cx="9167813" cy="4724400"/>
          </a:xfrm>
        </p:spPr>
        <p:txBody>
          <a:bodyPr/>
          <a:lstStyle/>
          <a:p>
            <a:r>
              <a:rPr lang="en-GB" dirty="0"/>
              <a:t>The Mapping Manual update was started in 2014. </a:t>
            </a:r>
          </a:p>
          <a:p>
            <a:r>
              <a:rPr lang="en-GB" dirty="0"/>
              <a:t>In 2016, one discussion on long term nitrogen immobilisation had not been concluded.</a:t>
            </a:r>
          </a:p>
          <a:p>
            <a:r>
              <a:rPr lang="en-GB" dirty="0"/>
              <a:t>In 2017, the discussion was concluded:</a:t>
            </a:r>
          </a:p>
          <a:p>
            <a:pPr lvl="1"/>
            <a:r>
              <a:rPr lang="en-GB" sz="2000" dirty="0"/>
              <a:t>23-24 February: workshop in </a:t>
            </a:r>
            <a:r>
              <a:rPr lang="en-GB" sz="2000" dirty="0" err="1"/>
              <a:t>Olten</a:t>
            </a:r>
            <a:r>
              <a:rPr lang="en-GB" sz="2000" dirty="0"/>
              <a:t> (CH), 19 participants, lit </a:t>
            </a:r>
            <a:r>
              <a:rPr lang="en-GB" sz="2000" dirty="0" err="1"/>
              <a:t>terature</a:t>
            </a:r>
            <a:r>
              <a:rPr lang="en-GB" sz="2000" dirty="0"/>
              <a:t> data + observations from France, Switzerland and Germany were assessed, a first draft is written and proposed to the ICP M&amp;M TF meeting.</a:t>
            </a:r>
          </a:p>
          <a:p>
            <a:pPr lvl="1"/>
            <a:r>
              <a:rPr lang="en-GB" sz="2000" dirty="0"/>
              <a:t>Main points:</a:t>
            </a:r>
          </a:p>
          <a:p>
            <a:pPr lvl="2"/>
            <a:r>
              <a:rPr lang="en-GB" sz="2000" dirty="0"/>
              <a:t>Long term net immobilisation should at most be set equal to the  average accumulation rates.</a:t>
            </a:r>
          </a:p>
          <a:p>
            <a:pPr lvl="2"/>
            <a:r>
              <a:rPr lang="en-GB" sz="2000" dirty="0"/>
              <a:t>For soil in dynamic equilibrium, long term N immobilisation  = 0.</a:t>
            </a:r>
          </a:p>
          <a:p>
            <a:pPr lvl="2"/>
            <a:r>
              <a:rPr lang="en-GB" sz="2000" dirty="0"/>
              <a:t>Current observed N immobilisation are influenced by anthropogenic processes and do not reflect critical loads steady state conditions.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0" y="903443"/>
            <a:ext cx="9878804" cy="6154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832970">
            <a:off x="6734112" y="5772551"/>
            <a:ext cx="3740126" cy="584775"/>
          </a:xfrm>
          <a:prstGeom prst="rect">
            <a:avLst/>
          </a:prstGeom>
          <a:solidFill>
            <a:srgbClr val="0066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Approval by WGE?</a:t>
            </a:r>
          </a:p>
        </p:txBody>
      </p:sp>
    </p:spTree>
    <p:extLst>
      <p:ext uri="{BB962C8B-B14F-4D97-AF65-F5344CB8AC3E}">
        <p14:creationId xmlns:p14="http://schemas.microsoft.com/office/powerpoint/2010/main" val="2463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42" y="1164107"/>
            <a:ext cx="9525000" cy="561975"/>
          </a:xfrm>
        </p:spPr>
        <p:txBody>
          <a:bodyPr/>
          <a:lstStyle/>
          <a:p>
            <a:r>
              <a:rPr lang="en-GB" dirty="0"/>
              <a:t>Current update of the Mapping Manual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85370"/>
            <a:ext cx="9167813" cy="4724400"/>
          </a:xfrm>
        </p:spPr>
        <p:txBody>
          <a:bodyPr/>
          <a:lstStyle/>
          <a:p>
            <a:r>
              <a:rPr lang="en-GB" dirty="0"/>
              <a:t>Meanwhile, discussions within ICP Vegetation have led to minor modifications of chapter 3. </a:t>
            </a:r>
          </a:p>
          <a:p>
            <a:r>
              <a:rPr lang="en-GB" dirty="0"/>
              <a:t>Translation into Russian is in progress at the Institute of Global Climate and Ecology (Moscow). </a:t>
            </a:r>
          </a:p>
          <a:p>
            <a:r>
              <a:rPr lang="en-GB" dirty="0"/>
              <a:t>All Mapping Manual chapters are available at 					                             </a:t>
            </a:r>
            <a:r>
              <a:rPr lang="en-GB" dirty="0">
                <a:hlinkClick r:id="rId3"/>
              </a:rPr>
              <a:t>http://icpmapping.org/Mapping_Manual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6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Improving</a:t>
            </a:r>
            <a:r>
              <a:rPr lang="fr-FR" dirty="0"/>
              <a:t> the </a:t>
            </a:r>
            <a:r>
              <a:rPr lang="fr-FR" dirty="0" err="1"/>
              <a:t>functionning</a:t>
            </a:r>
            <a:r>
              <a:rPr lang="fr-FR" dirty="0"/>
              <a:t> of the </a:t>
            </a:r>
            <a:r>
              <a:rPr lang="fr-FR" dirty="0" err="1"/>
              <a:t>scientific</a:t>
            </a:r>
            <a:r>
              <a:rPr lang="fr-FR" dirty="0"/>
              <a:t> bodies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of the ICP M&amp;M is used by the TFIAM and EMEP: update of the </a:t>
            </a:r>
            <a:r>
              <a:rPr lang="en-GB" dirty="0" err="1"/>
              <a:t>CLd</a:t>
            </a:r>
            <a:r>
              <a:rPr lang="en-GB" dirty="0"/>
              <a:t> database to be used in integrated assessment modelling</a:t>
            </a:r>
          </a:p>
          <a:p>
            <a:r>
              <a:rPr lang="en-GB" dirty="0"/>
              <a:t>Common portal for effect oriented activities: the ICP M&amp;M TF recommended that the functionalities of the US critical load mapper (</a:t>
            </a:r>
            <a:r>
              <a:rPr lang="en-GB" dirty="0">
                <a:hlinkClick r:id="rId2"/>
              </a:rPr>
              <a:t>https://clmapper.epa.gov/</a:t>
            </a:r>
            <a:r>
              <a:rPr lang="en-GB" dirty="0"/>
              <a:t>) are investigated, and if feasible implemented in the WGE portal.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80" y="3936638"/>
            <a:ext cx="7561117" cy="33023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08771" y="304245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4055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ICPMM3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Words>1171</Words>
  <Application>Microsoft Office PowerPoint</Application>
  <PresentationFormat>Personnalisé</PresentationFormat>
  <Paragraphs>99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Lucida Sans</vt:lpstr>
      <vt:lpstr>Lucida Sans Unicode</vt:lpstr>
      <vt:lpstr>Times</vt:lpstr>
      <vt:lpstr>Wingdings</vt:lpstr>
      <vt:lpstr>modele-ICPMM3</vt:lpstr>
      <vt:lpstr>Présentation PowerPoint</vt:lpstr>
      <vt:lpstr>ICP M&amp;M and CCE Workshop Meetings</vt:lpstr>
      <vt:lpstr>Main achievement of ICP M&amp;M / CCE in 2017</vt:lpstr>
      <vt:lpstr>Distribution of areas where one, two or three critical loads of nitrogen, i.e. nitrogen acidification, eutrophication and biodiversity for nitrogen are exceeded</vt:lpstr>
      <vt:lpstr>Next steps…</vt:lpstr>
      <vt:lpstr>Cross cutting issue: Current update of the Mapping Manual</vt:lpstr>
      <vt:lpstr>Présentation PowerPoint</vt:lpstr>
      <vt:lpstr>Current update of the Mapping Manual</vt:lpstr>
      <vt:lpstr>Improving the functionning of the scientific bodies</vt:lpstr>
      <vt:lpstr>Other activities</vt:lpstr>
      <vt:lpstr>Présentation PowerPoint</vt:lpstr>
      <vt:lpstr>Publications and reports</vt:lpstr>
      <vt:lpstr>ICP M&amp;M future work</vt:lpstr>
      <vt:lpstr>Final questions</vt:lpstr>
      <vt:lpstr>Présentation PowerPoint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Le-Gall</dc:creator>
  <cp:lastModifiedBy>LE-GALL Anne-Christine</cp:lastModifiedBy>
  <cp:revision>221</cp:revision>
  <cp:lastPrinted>2016-09-13T08:50:33Z</cp:lastPrinted>
  <dcterms:created xsi:type="dcterms:W3CDTF">2015-03-26T10:35:43Z</dcterms:created>
  <dcterms:modified xsi:type="dcterms:W3CDTF">2017-09-12T08:26:09Z</dcterms:modified>
</cp:coreProperties>
</file>