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8"/>
    <p:sldMasterId id="2147483730" r:id="rId59"/>
    <p:sldMasterId id="2147483845" r:id="rId60"/>
    <p:sldMasterId id="2147483858" r:id="rId61"/>
    <p:sldMasterId id="2147483871" r:id="rId62"/>
    <p:sldMasterId id="2147483884" r:id="rId63"/>
    <p:sldMasterId id="2147483891" r:id="rId64"/>
  </p:sldMasterIdLst>
  <p:notesMasterIdLst>
    <p:notesMasterId r:id="rId75"/>
  </p:notesMasterIdLst>
  <p:handoutMasterIdLst>
    <p:handoutMasterId r:id="rId76"/>
  </p:handoutMasterIdLst>
  <p:sldIdLst>
    <p:sldId id="439" r:id="rId65"/>
    <p:sldId id="471" r:id="rId66"/>
    <p:sldId id="475" r:id="rId67"/>
    <p:sldId id="474" r:id="rId68"/>
    <p:sldId id="478" r:id="rId69"/>
    <p:sldId id="477" r:id="rId70"/>
    <p:sldId id="479" r:id="rId71"/>
    <p:sldId id="476" r:id="rId72"/>
    <p:sldId id="480" r:id="rId73"/>
    <p:sldId id="473" r:id="rId74"/>
  </p:sldIdLst>
  <p:sldSz cx="9144000" cy="6858000" type="screen4x3"/>
  <p:notesSz cx="7010400" cy="92360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F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8993" autoAdjust="0"/>
  </p:normalViewPr>
  <p:slideViewPr>
    <p:cSldViewPr showGuides="1">
      <p:cViewPr varScale="1">
        <p:scale>
          <a:sx n="69" d="100"/>
          <a:sy n="69" d="100"/>
        </p:scale>
        <p:origin x="127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howGuides="1">
      <p:cViewPr varScale="1">
        <p:scale>
          <a:sx n="87" d="100"/>
          <a:sy n="87" d="100"/>
        </p:scale>
        <p:origin x="3720" y="672"/>
      </p:cViewPr>
      <p:guideLst>
        <p:guide orient="horz" pos="286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Master" Target="slideMasters/slideMaster6.xml"/><Relationship Id="rId68" Type="http://schemas.openxmlformats.org/officeDocument/2006/relationships/slide" Target="slides/slide4.xml"/><Relationship Id="rId76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71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1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Master" Target="slideMasters/slideMaster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Master" Target="slideMasters/slideMaster3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Master" Target="slideMasters/slideMaster7.xml"/><Relationship Id="rId69" Type="http://schemas.openxmlformats.org/officeDocument/2006/relationships/slide" Target="slides/slide5.xml"/><Relationship Id="rId77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Master" Target="slideMasters/slideMaster2.xml"/><Relationship Id="rId67" Type="http://schemas.openxmlformats.org/officeDocument/2006/relationships/slide" Target="slides/slide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Master" Target="slideMasters/slideMaster5.xml"/><Relationship Id="rId70" Type="http://schemas.openxmlformats.org/officeDocument/2006/relationships/slide" Target="slides/slide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3D68D3-2D62-45E3-8E0C-DA6F3A584CF2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D3B991-2519-40D9-8180-D3CB19642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2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9063" y="758825"/>
            <a:ext cx="49926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311" y="4747368"/>
            <a:ext cx="6216861" cy="44934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370510" cy="496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400973" y="1"/>
            <a:ext cx="3370510" cy="496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94736"/>
            <a:ext cx="3370510" cy="496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400973" y="9494736"/>
            <a:ext cx="3370510" cy="4968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83DDCA0-ED73-4ACB-B7F2-FA29C9B521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0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66C636-FAD3-4C83-8C28-88FF9E526094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A3B36B1F-BAB4-4078-B5B2-1BDDFA04D55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>
                <a:buSzPct val="100000"/>
              </a:pPr>
              <a:t>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101725"/>
            <a:ext cx="1588" cy="5489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DCA0-ED73-4ACB-B7F2-FA29C9B521D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619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73A6-15EA-F145-A436-415265A0215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46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3FD13-45A1-4D5F-91E2-48CDB4530D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33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TOMS + AIRS to extend further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57FEC-BD8B-8D4D-95C9-5DF1CEE2510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06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5AD86-B71F-44DD-A4AE-116C0CC245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8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8401-ED52-4DBD-AEEE-11246A2CDA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65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C74E-D9A2-4314-ABAB-CA5776E320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19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F283-FFED-4113-858D-3F59CC8CD8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37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D3CD982-10F4-45F2-89C0-CA850055BFA0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7B89771-D74F-4621-90FB-481497DCA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5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DCC6F8-DC17-438E-8D18-B03F4F833FBD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701232D-3364-4703-B4E1-DDF0FC28F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8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353C781-6FC3-473D-A237-00A104C8F4FD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359F694-9CC9-482C-939C-EFE65FAC5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5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A3457F3-E5BC-437F-BF5A-5D9AC7733171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C6E799C-49F6-404F-88FD-A43B69605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7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39F40E-B4FC-4AC2-9318-FFB8DC236348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695EAC6-5D0B-44F1-90B0-7014AFD68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9C44C3A-67C6-4EE7-AF4F-E63F7EBC1378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D8EA574-506F-40A8-B364-854C4E988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14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88450AC-62FC-400F-AB10-0CAB0BA7BA0E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3D09F4-1428-4A73-9D51-199E5D381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31B-F5C6-4CDA-B255-AD28AC3146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3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90369C-BD68-4B60-B6B1-C3D395001750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D507215-1C90-4C69-A641-226D3A882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9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75B952D-B44E-4F51-964B-82A256EDE310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B337EC8-57DE-4D13-A2A8-9591DFE1A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66C85B-FBE7-44B8-86B2-0F6701E7FF31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ADFE74F-3196-45E8-A362-55831C07C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2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EE92DC-A19B-4362-8EDC-AC3832B64784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04F5976-3C18-4E9B-9135-E4FE93950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34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attersatz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752" y="1844674"/>
            <a:ext cx="7200940" cy="3600629"/>
          </a:xfrm>
          <a:prstGeom prst="rect">
            <a:avLst/>
          </a:prstGeom>
        </p:spPr>
        <p:txBody>
          <a:bodyPr lIns="72000" tIns="0" rIns="0"/>
          <a:lstStyle>
            <a:lvl1pPr marL="285750" indent="-285750" algn="l">
              <a:buFont typeface="Wingdings" pitchFamily="2" charset="2"/>
              <a:buChar char="§"/>
              <a:defRPr sz="16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/>
              <a:t>Text hier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42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92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95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60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7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4419-65E7-4E4F-AFFE-D617DCF4BA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577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94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3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64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5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5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00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7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15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53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3E34-F582-44CB-B2F7-C0C785D21D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394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3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96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44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6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61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4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27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2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3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8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4B49D-2714-4344-9895-5990E61E45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3506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00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5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93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68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37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28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12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0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54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1478-2DE5-43B7-AD2C-90E20759C5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77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86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151" descr="Logo_INERIS_FR_Cartouch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274264" y="5748418"/>
            <a:ext cx="1366989" cy="7602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1"/>
            <a:ext cx="9142803" cy="28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879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etit_bandeau_ppt.jpg"/>
          <p:cNvPicPr preferRelativeResize="0">
            <a:picLocks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" y="1"/>
            <a:ext cx="9142803" cy="10122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  <a:lvl2pPr>
              <a:buClr>
                <a:srgbClr val="27A47E"/>
              </a:buClr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274" y="154534"/>
            <a:ext cx="8248388" cy="600615"/>
          </a:xfrm>
        </p:spPr>
        <p:txBody>
          <a:bodyPr anchor="b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2667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992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415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720"/>
            <a:ext cx="3007822" cy="116104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75" y="273722"/>
            <a:ext cx="5112328" cy="585186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4767"/>
            <a:ext cx="3007822" cy="4690812"/>
          </a:xfrm>
        </p:spPr>
        <p:txBody>
          <a:bodyPr/>
          <a:lstStyle>
            <a:lvl1pPr marL="0" indent="0">
              <a:buNone/>
              <a:defRPr sz="1100"/>
            </a:lvl1pPr>
            <a:lvl2pPr marL="368582" indent="0">
              <a:buNone/>
              <a:defRPr sz="900"/>
            </a:lvl2pPr>
            <a:lvl3pPr marL="737162" indent="0">
              <a:buNone/>
              <a:defRPr sz="800"/>
            </a:lvl3pPr>
            <a:lvl4pPr marL="1105745" indent="0">
              <a:buNone/>
              <a:defRPr sz="700"/>
            </a:lvl4pPr>
            <a:lvl5pPr marL="1474328" indent="0">
              <a:buNone/>
              <a:defRPr sz="700"/>
            </a:lvl5pPr>
            <a:lvl6pPr marL="1842908" indent="0">
              <a:buNone/>
              <a:defRPr sz="700"/>
            </a:lvl6pPr>
            <a:lvl7pPr marL="2211490" indent="0">
              <a:buNone/>
              <a:defRPr sz="700"/>
            </a:lvl7pPr>
            <a:lvl8pPr marL="2580071" indent="0">
              <a:buNone/>
              <a:defRPr sz="700"/>
            </a:lvl8pPr>
            <a:lvl9pPr marL="2948652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262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1823" y="2907133"/>
            <a:ext cx="7772400" cy="149943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8677" indent="0">
              <a:buNone/>
              <a:defRPr sz="1500"/>
            </a:lvl2pPr>
            <a:lvl3pPr marL="737354" indent="0">
              <a:buNone/>
              <a:defRPr sz="1300"/>
            </a:lvl3pPr>
            <a:lvl4pPr marL="1106030" indent="0">
              <a:buNone/>
              <a:defRPr sz="1100"/>
            </a:lvl4pPr>
            <a:lvl5pPr marL="1474707" indent="0">
              <a:buNone/>
              <a:defRPr sz="1100"/>
            </a:lvl5pPr>
            <a:lvl6pPr marL="1843384" indent="0">
              <a:buNone/>
              <a:defRPr sz="1100"/>
            </a:lvl6pPr>
            <a:lvl7pPr marL="2212061" indent="0">
              <a:buNone/>
              <a:defRPr sz="1100"/>
            </a:lvl7pPr>
            <a:lvl8pPr marL="2580739" indent="0">
              <a:buNone/>
              <a:defRPr sz="1100"/>
            </a:lvl8pPr>
            <a:lvl9pPr marL="2949416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059957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D221-491D-4461-BFB1-7C44C46EB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12" y="0"/>
            <a:ext cx="9128788" cy="1141412"/>
          </a:xfrm>
          <a:solidFill>
            <a:srgbClr val="FF9933"/>
          </a:solidFill>
        </p:spPr>
        <p:txBody>
          <a:bodyPr/>
          <a:lstStyle>
            <a:lvl1pPr algn="l">
              <a:defRPr baseline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7030A0"/>
              </a:buClr>
              <a:buSzPct val="140000"/>
              <a:buFont typeface="Wingdings" panose="05000000000000000000" pitchFamily="2" charset="2"/>
              <a:buChar char="§"/>
              <a:defRPr/>
            </a:lvl1pPr>
            <a:lvl2pPr marL="914400" indent="-457200">
              <a:buSzPct val="60000"/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39504-4DE0-4131-ADA2-33EFE196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3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9163-3353-4188-B708-243A85B9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60E6-3E52-4D70-A688-81CD7167D9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18935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 marL="457200" indent="-457200">
              <a:buClr>
                <a:srgbClr val="7030A0"/>
              </a:buClr>
              <a:buSzPct val="130000"/>
              <a:buFont typeface="Wingdings" panose="05000000000000000000" pitchFamily="2" charset="2"/>
              <a:buChar char="§"/>
              <a:defRPr sz="2800"/>
            </a:lvl1pPr>
            <a:lvl2pPr marL="800100" indent="-342900"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A7C9-35DD-4F6A-9C78-495E95B65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2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9EDD-656D-43E5-A0FC-7F9E27E8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8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882A-6DC3-49C6-B5BA-A3D4F577C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6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FEB2-A35F-4BD0-A0DC-57A6FB67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6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CFFF-B2EE-40FD-8C5B-DCA720BE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5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5BEF-F240-43BE-8530-73B385F6F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46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38A3-07B3-4163-B52C-6996A7F6F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53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5C3F-1E59-4D84-8F96-D0EDF06B8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2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F497-B84C-41C9-A7FE-79897A4BD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991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7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8B28-32D9-417C-A018-33F1AB59A2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53433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51816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52278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7B9FA-ED9F-4988-AD30-A225033F72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664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2/11/14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defRPr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0C54E546-09DA-412E-87AE-33E62EE151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MS PGothic" panose="020B0600070205080204" pitchFamily="34" charset="-128"/>
          <a:cs typeface="Arial Unicode MS" charset="0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22C87D3-9E2B-496E-9AA9-FD3FEAA19617}" type="datetimeFigureOut">
              <a:rPr lang="en-US"/>
              <a:pPr>
                <a:defRPr/>
              </a:pPr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B5778A3-548E-4681-9FAA-FF285BC18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1179" y="839205"/>
            <a:ext cx="8312728" cy="532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7093" tIns="37870" rIns="77093" bIns="37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1" y="1515979"/>
            <a:ext cx="8001001" cy="4475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7093" tIns="37870" rIns="77093" bIns="37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5" name="Image 144" descr="Logo_INERIS_FR_Cartouche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14168" y="6093560"/>
            <a:ext cx="1080617" cy="60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</p:sldLayoutIdLst>
  <p:txStyles>
    <p:titleStyle>
      <a:lvl1pPr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333399"/>
          </a:solidFill>
          <a:latin typeface="+mj-lt"/>
          <a:ea typeface="+mj-ea"/>
          <a:cs typeface="+mj-cs"/>
        </a:defRPr>
      </a:lvl1pPr>
      <a:lvl2pPr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2pPr>
      <a:lvl3pPr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3pPr>
      <a:lvl4pPr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4pPr>
      <a:lvl5pPr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5pPr>
      <a:lvl6pPr marL="368637"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6pPr>
      <a:lvl7pPr marL="737273"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7pPr>
      <a:lvl8pPr marL="1105910"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8pPr>
      <a:lvl9pPr marL="1474548" algn="l" defTabSz="779515" rtl="0" eaLnBrk="1" fontAlgn="base" hangingPunct="1">
        <a:spcBef>
          <a:spcPct val="0"/>
        </a:spcBef>
        <a:spcAft>
          <a:spcPct val="0"/>
        </a:spcAft>
        <a:defRPr sz="2300">
          <a:solidFill>
            <a:srgbClr val="FF0000"/>
          </a:solidFill>
          <a:latin typeface="Arial" charset="0"/>
        </a:defRPr>
      </a:lvl9pPr>
    </p:titleStyle>
    <p:bodyStyle>
      <a:lvl1pPr marL="291838" indent="-291838" algn="l" defTabSz="779515" rtl="0" eaLnBrk="1" fontAlgn="base" hangingPunct="1">
        <a:spcBef>
          <a:spcPct val="20000"/>
        </a:spcBef>
        <a:spcAft>
          <a:spcPct val="0"/>
        </a:spcAft>
        <a:defRPr sz="1800">
          <a:solidFill>
            <a:srgbClr val="333399"/>
          </a:solidFill>
          <a:latin typeface="+mn-lt"/>
          <a:ea typeface="+mn-ea"/>
          <a:cs typeface="+mn-cs"/>
        </a:defRPr>
      </a:lvl1pPr>
      <a:lvl2pPr marL="632315" indent="-241918" algn="l" defTabSz="779515" rtl="0" eaLnBrk="1" fontAlgn="base" hangingPunct="1">
        <a:spcBef>
          <a:spcPct val="20000"/>
        </a:spcBef>
        <a:spcAft>
          <a:spcPct val="0"/>
        </a:spcAft>
        <a:buClr>
          <a:srgbClr val="27A47E"/>
        </a:buClr>
        <a:buSzPct val="100000"/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975352" indent="-195839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800">
          <a:solidFill>
            <a:schemeClr val="tx1"/>
          </a:solidFill>
          <a:latin typeface="+mn-lt"/>
        </a:defRPr>
      </a:lvl3pPr>
      <a:lvl4pPr marL="1361909" indent="-19327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800">
          <a:solidFill>
            <a:schemeClr val="tx1"/>
          </a:solidFill>
          <a:latin typeface="+mn-lt"/>
        </a:defRPr>
      </a:lvl4pPr>
      <a:lvl5pPr marL="1752306" indent="-19455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800">
          <a:solidFill>
            <a:schemeClr val="tx1"/>
          </a:solidFill>
          <a:latin typeface="+mn-lt"/>
        </a:defRPr>
      </a:lvl5pPr>
      <a:lvl6pPr marL="2120943" indent="-19455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800">
          <a:solidFill>
            <a:schemeClr val="tx1"/>
          </a:solidFill>
          <a:latin typeface="+mn-lt"/>
        </a:defRPr>
      </a:lvl6pPr>
      <a:lvl7pPr marL="2489580" indent="-19455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800">
          <a:solidFill>
            <a:schemeClr val="tx1"/>
          </a:solidFill>
          <a:latin typeface="+mn-lt"/>
        </a:defRPr>
      </a:lvl7pPr>
      <a:lvl8pPr marL="2858216" indent="-19455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800">
          <a:solidFill>
            <a:schemeClr val="tx1"/>
          </a:solidFill>
          <a:latin typeface="+mn-lt"/>
        </a:defRPr>
      </a:lvl8pPr>
      <a:lvl9pPr marL="3226853" indent="-194558" algn="l" defTabSz="779515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637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73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910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548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185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1822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458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095" algn="l" defTabSz="737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C1DDA7-A863-4505-B77A-88F61A8E8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wmf"/><Relationship Id="rId5" Type="http://schemas.openxmlformats.org/officeDocument/2006/relationships/hyperlink" Target="http://iconbazaar.com/bars/contributed/pg04.html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91506"/>
            <a:ext cx="9144000" cy="558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1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 dirty="0"/>
              <a:t>Follow Up on Second Joint Session:</a:t>
            </a:r>
            <a:br>
              <a:rPr lang="en-US" altLang="en-US" sz="4000" b="1" dirty="0"/>
            </a:br>
            <a:r>
              <a:rPr lang="en-US" altLang="en-US" sz="4000" b="1" dirty="0"/>
              <a:t>Impacts of Climate Change on Air Quality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4148138"/>
            <a:ext cx="9144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Co-Chairs</a:t>
            </a:r>
          </a:p>
          <a:p>
            <a:pPr algn="ctr" eaLnBrk="1" hangingPunct="1"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	Frank Dentener, PhD     Terry Keating, PhD</a:t>
            </a:r>
            <a:b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EC JRC                               U.S. EPA			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577215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13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655881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38736"/>
            <a:ext cx="8763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Impacts of climate change on air quality involves a complex array of factors - most studies only focus on subsets of factors making comparison overall difficult.</a:t>
            </a:r>
            <a:endParaRPr lang="en-US" sz="2400" dirty="0">
              <a:solidFill>
                <a:schemeClr val="tx1"/>
              </a:solidFill>
            </a:endParaRPr>
          </a:p>
          <a:p>
            <a:pPr marL="10287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Metrics and averaging periods are often different, some recommendations on which ones to take would be useful to reach comparability.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Statistical analysis of large scale synoptic variability and trends both in the USA and Europe are becoming more prominent.  Further lessons are available to be learned.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Objective, robust and accepted methods to estimate climate penalty across North America and Europe, would provide important information for the global climate discussion.</a:t>
            </a:r>
          </a:p>
          <a:p>
            <a:pPr marL="1028700"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Opportunity for TFMM and TFHTAP to link to global efforts under </a:t>
            </a:r>
            <a:r>
              <a:rPr lang="en-US" sz="2000" dirty="0" err="1">
                <a:solidFill>
                  <a:schemeClr val="tx1"/>
                </a:solidFill>
              </a:rPr>
              <a:t>AerChemMIP</a:t>
            </a:r>
            <a:r>
              <a:rPr lang="en-US" sz="2000" dirty="0">
                <a:solidFill>
                  <a:schemeClr val="tx1"/>
                </a:solidFill>
              </a:rPr>
              <a:t> and regional efforts under </a:t>
            </a:r>
            <a:r>
              <a:rPr lang="en-US" sz="2000" dirty="0" err="1">
                <a:solidFill>
                  <a:schemeClr val="tx1"/>
                </a:solidFill>
              </a:rPr>
              <a:t>EuroDelta</a:t>
            </a:r>
            <a:r>
              <a:rPr lang="en-US" sz="2000">
                <a:solidFill>
                  <a:schemeClr val="tx1"/>
                </a:solidFill>
              </a:rPr>
              <a:t>, AQMEII, </a:t>
            </a:r>
            <a:r>
              <a:rPr lang="en-US" sz="2000" dirty="0">
                <a:solidFill>
                  <a:schemeClr val="tx1"/>
                </a:solidFill>
              </a:rPr>
              <a:t>and MICS.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/>
              <a:t>Lessons Learned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0394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Air Quality in a Changing World</a:t>
            </a:r>
            <a:br>
              <a:rPr lang="en-US" sz="4000" dirty="0"/>
            </a:br>
            <a:r>
              <a:rPr lang="en-US" sz="2400" dirty="0"/>
              <a:t>3-6 April 2017 @ USEPA in North Carolina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33130"/>
            <a:ext cx="8991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 1:  HTAP2/AQMEII3/MICS3 Activities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 2:  Climate Change Impacts on Air Quality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Arlene Fiore: A Review Focused on O3 and US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Augustin Colette:  European Impacts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Bill Collins:  HTAP Impacts on Radiative Forcing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Ruth Doherty:  ACCMIP CO Tracer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Loretta Mickley:  Perspectives from Statistical Models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 3:  Kickoff of EPA-Funded Projects on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“Particulate Matter and Related Pollutants in a Changing World”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Presentations are available at  </a:t>
            </a:r>
            <a:r>
              <a:rPr lang="en-US" sz="2400" i="1" dirty="0">
                <a:solidFill>
                  <a:schemeClr val="tx1"/>
                </a:solidFill>
                <a:hlinkClick r:id="rId3"/>
              </a:rPr>
              <a:t>http://www.htap.org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5419"/>
          </a:xfrm>
        </p:spPr>
        <p:txBody>
          <a:bodyPr/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How and why might extreme air pollution events change?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637" t="36483" r="4990" b="37191"/>
          <a:stretch/>
        </p:blipFill>
        <p:spPr>
          <a:xfrm>
            <a:off x="92924" y="2661261"/>
            <a:ext cx="3701863" cy="18054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l="4531" t="3284" r="4877" b="70156"/>
          <a:stretch/>
        </p:blipFill>
        <p:spPr>
          <a:xfrm>
            <a:off x="0" y="836285"/>
            <a:ext cx="3794787" cy="18214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6296" t="69315" r="4837" b="2262"/>
          <a:stretch/>
        </p:blipFill>
        <p:spPr>
          <a:xfrm>
            <a:off x="72274" y="4428352"/>
            <a:ext cx="3722513" cy="1949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22" y="908562"/>
            <a:ext cx="76208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shifts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3667" y="2681909"/>
            <a:ext cx="118494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Variability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increases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8122" y="4428352"/>
            <a:ext cx="12234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Symmetry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changes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666" y="6260318"/>
            <a:ext cx="360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Figure SPM.3, IPCC SREX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146" y="6508482"/>
            <a:ext cx="292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http://ipcc-wg2.gov/SREX/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787142" y="730424"/>
            <a:ext cx="5493812" cy="5898976"/>
            <a:chOff x="3787142" y="1606724"/>
            <a:chExt cx="5493812" cy="5898976"/>
          </a:xfrm>
        </p:grpSpPr>
        <p:sp>
          <p:nvSpPr>
            <p:cNvPr id="3" name="TextBox 2"/>
            <p:cNvSpPr txBox="1"/>
            <p:nvPr/>
          </p:nvSpPr>
          <p:spPr>
            <a:xfrm>
              <a:off x="4089141" y="6797814"/>
              <a:ext cx="5154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charset="0"/>
                <a:buChar char="à"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Wingdings"/>
                </a:rPr>
                <a:t>Need to understand how different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Wingdings"/>
                </a:rPr>
                <a:t>processes influence the distribution</a:t>
              </a:r>
            </a:p>
          </p:txBody>
        </p:sp>
        <p:grpSp>
          <p:nvGrpSpPr>
            <p:cNvPr id="52" name="Group 119"/>
            <p:cNvGrpSpPr>
              <a:grpSpLocks/>
            </p:cNvGrpSpPr>
            <p:nvPr/>
          </p:nvGrpSpPr>
          <p:grpSpPr bwMode="auto">
            <a:xfrm>
              <a:off x="4790863" y="2302068"/>
              <a:ext cx="2286000" cy="1143000"/>
              <a:chOff x="1008" y="1303"/>
              <a:chExt cx="1440" cy="720"/>
            </a:xfrm>
          </p:grpSpPr>
          <p:sp>
            <p:nvSpPr>
              <p:cNvPr id="55" name="Text Box 8"/>
              <p:cNvSpPr txBox="1">
                <a:spLocks noChangeArrowheads="1"/>
              </p:cNvSpPr>
              <p:nvPr/>
            </p:nvSpPr>
            <p:spPr bwMode="auto">
              <a:xfrm>
                <a:off x="1008" y="1792"/>
                <a:ext cx="1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pollutant sources</a:t>
                </a:r>
              </a:p>
            </p:txBody>
          </p:sp>
          <p:pic>
            <p:nvPicPr>
              <p:cNvPr id="56" name="Picture 104" descr="forest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68" r="73769"/>
              <a:stretch>
                <a:fillRect/>
              </a:stretch>
            </p:blipFill>
            <p:spPr bwMode="auto">
              <a:xfrm>
                <a:off x="1920" y="1488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5" descr="MCj02808020000[1]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303"/>
                <a:ext cx="624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8" name="Object 106"/>
              <p:cNvGraphicFramePr>
                <a:graphicFrameLocks noChangeAspect="1"/>
              </p:cNvGraphicFramePr>
              <p:nvPr/>
            </p:nvGraphicFramePr>
            <p:xfrm>
              <a:off x="1584" y="1568"/>
              <a:ext cx="33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Photo Editor Photo" r:id="rId8" imgW="2286198" imgH="1706667" progId="MSPhotoEd.3">
                      <p:embed/>
                    </p:oleObj>
                  </mc:Choice>
                  <mc:Fallback>
                    <p:oleObj name="Photo Editor Photo" r:id="rId8" imgW="2286198" imgH="1706667" progId="MSPhotoEd.3">
                      <p:embed/>
                      <p:pic>
                        <p:nvPicPr>
                          <p:cNvPr id="58" name="Object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334" t="37302" r="45084" b="994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568"/>
                            <a:ext cx="336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Line 107"/>
            <p:cNvSpPr>
              <a:spLocks noChangeShapeType="1"/>
            </p:cNvSpPr>
            <p:nvPr/>
          </p:nvSpPr>
          <p:spPr bwMode="auto">
            <a:xfrm flipV="1">
              <a:off x="4790863" y="2225868"/>
              <a:ext cx="354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113"/>
            <p:cNvSpPr>
              <a:spLocks noChangeShapeType="1"/>
            </p:cNvSpPr>
            <p:nvPr/>
          </p:nvSpPr>
          <p:spPr bwMode="auto">
            <a:xfrm flipV="1">
              <a:off x="6156063" y="1941001"/>
              <a:ext cx="0" cy="66981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6197363" y="2212343"/>
              <a:ext cx="22431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Degree of mixing</a:t>
              </a:r>
            </a:p>
          </p:txBody>
        </p:sp>
        <p:sp>
          <p:nvSpPr>
            <p:cNvPr id="65" name="Line 116"/>
            <p:cNvSpPr>
              <a:spLocks noChangeShapeType="1"/>
            </p:cNvSpPr>
            <p:nvPr/>
          </p:nvSpPr>
          <p:spPr bwMode="auto">
            <a:xfrm>
              <a:off x="4790863" y="3455392"/>
              <a:ext cx="36496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87142" y="1606724"/>
              <a:ext cx="5493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Meteorology (e.g., stagnation vs. ventilation)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84617" y="4684895"/>
            <a:ext cx="5032147" cy="1281597"/>
            <a:chOff x="3901825" y="5359803"/>
            <a:chExt cx="5032147" cy="1281597"/>
          </a:xfrm>
        </p:grpSpPr>
        <p:sp>
          <p:nvSpPr>
            <p:cNvPr id="2055" name="Text Box 146"/>
            <p:cNvSpPr txBox="1">
              <a:spLocks noChangeArrowheads="1"/>
            </p:cNvSpPr>
            <p:nvPr/>
          </p:nvSpPr>
          <p:spPr bwMode="auto">
            <a:xfrm>
              <a:off x="7010400" y="5781596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7185" y="5686060"/>
              <a:ext cx="1950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Wingdings"/>
                </a:rPr>
                <a:t> Shift in mean?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705685" y="6272068"/>
              <a:ext cx="2719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Wingdings"/>
                </a:rPr>
                <a:t> Change in symmetry?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901825" y="5359803"/>
              <a:ext cx="50321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Changing global emissions (baseline)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Changing regional emissions (episodes)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2280" y="2788011"/>
            <a:ext cx="5077001" cy="1746342"/>
            <a:chOff x="3772280" y="3524611"/>
            <a:chExt cx="5077001" cy="1746342"/>
          </a:xfrm>
        </p:grpSpPr>
        <p:pic>
          <p:nvPicPr>
            <p:cNvPr id="67" name="Picture 3" descr="forest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0" r="80057"/>
            <a:stretch/>
          </p:blipFill>
          <p:spPr bwMode="auto">
            <a:xfrm>
              <a:off x="4443404" y="4526416"/>
              <a:ext cx="1712659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121"/>
            <p:cNvGrpSpPr>
              <a:grpSpLocks/>
            </p:cNvGrpSpPr>
            <p:nvPr/>
          </p:nvGrpSpPr>
          <p:grpSpPr bwMode="auto">
            <a:xfrm>
              <a:off x="3984617" y="3953329"/>
              <a:ext cx="460375" cy="579437"/>
              <a:chOff x="3449" y="1950"/>
              <a:chExt cx="290" cy="365"/>
            </a:xfrm>
          </p:grpSpPr>
          <p:sp>
            <p:nvSpPr>
              <p:cNvPr id="69" name="Text Box 122"/>
              <p:cNvSpPr txBox="1">
                <a:spLocks noChangeArrowheads="1"/>
              </p:cNvSpPr>
              <p:nvPr/>
            </p:nvSpPr>
            <p:spPr bwMode="auto">
              <a:xfrm>
                <a:off x="3449" y="1950"/>
                <a:ext cx="27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</a:t>
                </a:r>
              </a:p>
            </p:txBody>
          </p:sp>
          <p:sp>
            <p:nvSpPr>
              <p:cNvPr id="70" name="Line 123"/>
              <p:cNvSpPr>
                <a:spLocks noChangeShapeType="1"/>
              </p:cNvSpPr>
              <p:nvPr/>
            </p:nvSpPr>
            <p:spPr bwMode="auto">
              <a:xfrm flipV="1">
                <a:off x="3739" y="2009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" name="Group 149"/>
            <p:cNvGrpSpPr>
              <a:grpSpLocks/>
            </p:cNvGrpSpPr>
            <p:nvPr/>
          </p:nvGrpSpPr>
          <p:grpSpPr bwMode="auto">
            <a:xfrm>
              <a:off x="5182632" y="4031436"/>
              <a:ext cx="1066800" cy="1158875"/>
              <a:chOff x="3360" y="2342"/>
              <a:chExt cx="672" cy="730"/>
            </a:xfrm>
          </p:grpSpPr>
          <p:pic>
            <p:nvPicPr>
              <p:cNvPr id="74" name="Picture 147" descr="MMj02363570000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592"/>
                <a:ext cx="67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148"/>
              <p:cNvSpPr txBox="1">
                <a:spLocks noChangeArrowheads="1"/>
              </p:cNvSpPr>
              <p:nvPr/>
            </p:nvSpPr>
            <p:spPr bwMode="auto">
              <a:xfrm>
                <a:off x="3525" y="2342"/>
                <a:ext cx="5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Fires </a:t>
                </a:r>
              </a:p>
            </p:txBody>
          </p:sp>
        </p:grpSp>
        <p:sp>
          <p:nvSpPr>
            <p:cNvPr id="79" name="Rectangle 129"/>
            <p:cNvSpPr>
              <a:spLocks noChangeArrowheads="1"/>
            </p:cNvSpPr>
            <p:nvPr/>
          </p:nvSpPr>
          <p:spPr bwMode="auto">
            <a:xfrm>
              <a:off x="8095218" y="4041443"/>
              <a:ext cx="754063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</a:t>
              </a:r>
              <a:r>
                <a:rPr kumimoji="0" lang="en-US" sz="24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</a:p>
          </p:txBody>
        </p:sp>
        <p:sp>
          <p:nvSpPr>
            <p:cNvPr id="81" name="Rectangle 134"/>
            <p:cNvSpPr>
              <a:spLocks noChangeArrowheads="1"/>
            </p:cNvSpPr>
            <p:nvPr/>
          </p:nvSpPr>
          <p:spPr bwMode="auto">
            <a:xfrm>
              <a:off x="7104618" y="4041443"/>
              <a:ext cx="641350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OH</a:t>
              </a:r>
              <a:endParaRPr kumimoji="0" lang="en-US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82" name="Picture 139" descr="NA01440_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432" y="3894587"/>
              <a:ext cx="512763" cy="5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 Box 135"/>
            <p:cNvSpPr txBox="1">
              <a:spLocks noChangeArrowheads="1"/>
            </p:cNvSpPr>
            <p:nvPr/>
          </p:nvSpPr>
          <p:spPr bwMode="auto">
            <a:xfrm>
              <a:off x="7914667" y="4587541"/>
              <a:ext cx="812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PAN</a:t>
              </a:r>
            </a:p>
          </p:txBody>
        </p:sp>
        <p:sp>
          <p:nvSpPr>
            <p:cNvPr id="85" name="Line 142"/>
            <p:cNvSpPr>
              <a:spLocks noChangeShapeType="1"/>
            </p:cNvSpPr>
            <p:nvPr/>
          </p:nvSpPr>
          <p:spPr bwMode="auto">
            <a:xfrm flipV="1">
              <a:off x="8295667" y="4383863"/>
              <a:ext cx="508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Text Box 135"/>
            <p:cNvSpPr txBox="1">
              <a:spLocks noChangeArrowheads="1"/>
            </p:cNvSpPr>
            <p:nvPr/>
          </p:nvSpPr>
          <p:spPr bwMode="auto">
            <a:xfrm>
              <a:off x="6898667" y="4592303"/>
              <a:ext cx="760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</a:t>
              </a:r>
              <a:r>
                <a: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O</a:t>
              </a:r>
            </a:p>
          </p:txBody>
        </p:sp>
        <p:sp>
          <p:nvSpPr>
            <p:cNvPr id="87" name="Line 142"/>
            <p:cNvSpPr>
              <a:spLocks noChangeShapeType="1"/>
            </p:cNvSpPr>
            <p:nvPr/>
          </p:nvSpPr>
          <p:spPr bwMode="auto">
            <a:xfrm flipV="1">
              <a:off x="7279667" y="4439903"/>
              <a:ext cx="508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 flipV="1">
              <a:off x="5401725" y="3993336"/>
              <a:ext cx="0" cy="381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Text Box 125"/>
            <p:cNvSpPr txBox="1">
              <a:spLocks noChangeArrowheads="1"/>
            </p:cNvSpPr>
            <p:nvPr/>
          </p:nvSpPr>
          <p:spPr bwMode="auto">
            <a:xfrm>
              <a:off x="4643762" y="4289705"/>
              <a:ext cx="876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VOCs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53723" y="4592303"/>
              <a:ext cx="1377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</a:rPr>
                <a:t>Deposition</a:t>
              </a:r>
            </a:p>
          </p:txBody>
        </p:sp>
        <p:sp>
          <p:nvSpPr>
            <p:cNvPr id="60" name="Line 123"/>
            <p:cNvSpPr>
              <a:spLocks noChangeShapeType="1"/>
            </p:cNvSpPr>
            <p:nvPr/>
          </p:nvSpPr>
          <p:spPr bwMode="auto">
            <a:xfrm>
              <a:off x="4048474" y="4595224"/>
              <a:ext cx="0" cy="4348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2280" y="3524611"/>
              <a:ext cx="39677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Feedbacks (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Emis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Chem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,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Dep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407" y="575419"/>
            <a:ext cx="388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TEMPERATURE (AIR POLLUTION)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19019" y="6589287"/>
            <a:ext cx="1413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From Arlene Fiore</a:t>
            </a:r>
          </a:p>
        </p:txBody>
      </p:sp>
    </p:spTree>
    <p:extLst>
      <p:ext uri="{BB962C8B-B14F-4D97-AF65-F5344CB8AC3E}">
        <p14:creationId xmlns:p14="http://schemas.microsoft.com/office/powerpoint/2010/main" val="207999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22"/>
          <p:cNvSpPr>
            <a:spLocks noChangeArrowheads="1"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estimate a ‘climate change penalty’ (+2 to 8 ppb) on surface O</a:t>
            </a:r>
            <a:r>
              <a:rPr kumimoji="0" lang="en-US" sz="24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over U.S. but often disagree in sign regionally</a:t>
            </a:r>
          </a:p>
        </p:txBody>
      </p:sp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3" cstate="print"/>
          <a:srcRect l="3539" t="6463" r="9347"/>
          <a:stretch>
            <a:fillRect/>
          </a:stretch>
        </p:blipFill>
        <p:spPr bwMode="auto">
          <a:xfrm>
            <a:off x="3233055" y="1122807"/>
            <a:ext cx="52578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4" cstate="print"/>
          <a:srcRect l="16562" t="25000" r="14431" b="18750"/>
          <a:stretch>
            <a:fillRect/>
          </a:stretch>
        </p:blipFill>
        <p:spPr bwMode="auto">
          <a:xfrm>
            <a:off x="511022" y="1576943"/>
            <a:ext cx="26458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719" y="4466488"/>
            <a:ext cx="5386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sym typeface="Wingdings"/>
              </a:rPr>
              <a:t>Uncertain regional climate responses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sym typeface="Wingdings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sym typeface="Wingdings"/>
              </a:rPr>
              <a:t>Model estimates typically based on a few years of present and future (often 2050s) meteorology from 1 realization (ensemble member) of 1 GCM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4" y="1091923"/>
            <a:ext cx="9099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Modeled changes in summer mean of daily max 8-hour O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(ppb; future – present)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268" t="85803" r="21972" b="3155"/>
          <a:stretch>
            <a:fillRect/>
          </a:stretch>
        </p:blipFill>
        <p:spPr bwMode="auto">
          <a:xfrm>
            <a:off x="3385455" y="3541213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43069" y="3336376"/>
            <a:ext cx="4519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           MW        WC          GC           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81" y="3537138"/>
            <a:ext cx="30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Weaver et al., BAMS, 2009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71849" y="3705708"/>
            <a:ext cx="4017246" cy="3195230"/>
            <a:chOff x="5171849" y="3705708"/>
            <a:chExt cx="4017246" cy="3195230"/>
          </a:xfrm>
        </p:grpSpPr>
        <p:pic>
          <p:nvPicPr>
            <p:cNvPr id="12" name="Picture 6" descr="2007jd008917-p02_e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3" t="3664" r="1169" b="51228"/>
            <a:stretch>
              <a:fillRect/>
            </a:stretch>
          </p:blipFill>
          <p:spPr bwMode="auto">
            <a:xfrm>
              <a:off x="5171849" y="3915886"/>
              <a:ext cx="3802062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565207" y="6564388"/>
              <a:ext cx="6238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ppbv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171849" y="6126974"/>
              <a:ext cx="2387154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Wu et al., JGR, 2008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“Climate Penalty”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7269238" y="3705708"/>
              <a:ext cx="834572" cy="210178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07" y="6472573"/>
            <a:ext cx="182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From Arlene Fiore</a:t>
            </a:r>
          </a:p>
        </p:txBody>
      </p:sp>
    </p:spTree>
    <p:extLst>
      <p:ext uri="{BB962C8B-B14F-4D97-AF65-F5344CB8AC3E}">
        <p14:creationId xmlns:p14="http://schemas.microsoft.com/office/powerpoint/2010/main" val="122408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Climate</a:t>
            </a:r>
            <a:r>
              <a:rPr lang="fr-FR" dirty="0"/>
              <a:t> impact on ozone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8587" y="1771650"/>
            <a:ext cx="3583441" cy="400594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Magnitude of the penalty </a:t>
            </a:r>
          </a:p>
          <a:p>
            <a:pPr lvl="1"/>
            <a:r>
              <a:rPr lang="fr-FR" sz="1350" dirty="0"/>
              <a:t>+2 to 3ppb </a:t>
            </a:r>
            <a:r>
              <a:rPr lang="fr-FR" sz="1350" dirty="0" err="1"/>
              <a:t>locally</a:t>
            </a:r>
            <a:r>
              <a:rPr lang="fr-FR" sz="1350" dirty="0"/>
              <a:t> by 2050 in medium scenario (A1B, 9 </a:t>
            </a:r>
            <a:r>
              <a:rPr lang="fr-FR" sz="1350" dirty="0" err="1"/>
              <a:t>models</a:t>
            </a:r>
            <a:r>
              <a:rPr lang="fr-FR" sz="1350" dirty="0"/>
              <a:t>, 144 </a:t>
            </a:r>
            <a:r>
              <a:rPr lang="fr-FR" sz="1350" dirty="0" err="1"/>
              <a:t>simulated</a:t>
            </a:r>
            <a:r>
              <a:rPr lang="fr-FR" sz="1350" dirty="0"/>
              <a:t> </a:t>
            </a:r>
            <a:r>
              <a:rPr lang="fr-FR" sz="1350" dirty="0" err="1"/>
              <a:t>years</a:t>
            </a:r>
            <a:r>
              <a:rPr lang="fr-FR" sz="1350" dirty="0"/>
              <a:t>)</a:t>
            </a:r>
          </a:p>
          <a:p>
            <a:pPr lvl="1"/>
            <a:endParaRPr lang="fr-FR" sz="1350" dirty="0"/>
          </a:p>
          <a:p>
            <a:pPr lvl="1"/>
            <a:r>
              <a:rPr lang="fr-FR" sz="1350" dirty="0"/>
              <a:t>+2ppb </a:t>
            </a:r>
            <a:r>
              <a:rPr lang="fr-FR" sz="1350" dirty="0" err="1"/>
              <a:t>widespread</a:t>
            </a:r>
            <a:r>
              <a:rPr lang="fr-FR" sz="1350" dirty="0"/>
              <a:t> in Europe if global </a:t>
            </a:r>
            <a:r>
              <a:rPr lang="fr-FR" sz="1350" dirty="0" err="1"/>
              <a:t>warming</a:t>
            </a:r>
            <a:r>
              <a:rPr lang="fr-FR" sz="1350" dirty="0"/>
              <a:t> </a:t>
            </a:r>
            <a:r>
              <a:rPr lang="fr-FR" sz="1350" dirty="0" err="1"/>
              <a:t>reach</a:t>
            </a:r>
            <a:r>
              <a:rPr lang="fr-FR" sz="1350" dirty="0"/>
              <a:t> 4K</a:t>
            </a:r>
          </a:p>
          <a:p>
            <a:pPr lvl="1"/>
            <a:endParaRPr lang="fr-FR" sz="1350" dirty="0"/>
          </a:p>
          <a:p>
            <a:pPr lvl="1"/>
            <a:r>
              <a:rPr lang="fr-FR" sz="1350" dirty="0"/>
              <a:t>NB: the </a:t>
            </a:r>
            <a:r>
              <a:rPr lang="fr-FR" sz="1350" dirty="0" err="1"/>
              <a:t>average</a:t>
            </a:r>
            <a:r>
              <a:rPr lang="fr-FR" sz="1350" dirty="0"/>
              <a:t> </a:t>
            </a:r>
            <a:r>
              <a:rPr lang="fr-FR" sz="1350" dirty="0" err="1"/>
              <a:t>reduction</a:t>
            </a:r>
            <a:r>
              <a:rPr lang="fr-FR" sz="1350" dirty="0"/>
              <a:t> in O3 </a:t>
            </a:r>
            <a:r>
              <a:rPr lang="fr-FR" sz="1350" dirty="0" err="1"/>
              <a:t>peaks</a:t>
            </a:r>
            <a:r>
              <a:rPr lang="fr-FR" sz="1350" dirty="0"/>
              <a:t> (4MDA8) </a:t>
            </a:r>
            <a:r>
              <a:rPr lang="fr-FR" sz="1350" dirty="0" err="1"/>
              <a:t>is</a:t>
            </a:r>
            <a:r>
              <a:rPr lang="fr-FR" sz="1350" dirty="0"/>
              <a:t> 4ppb </a:t>
            </a:r>
            <a:r>
              <a:rPr lang="fr-FR" sz="1350" dirty="0" err="1"/>
              <a:t>since</a:t>
            </a:r>
            <a:r>
              <a:rPr lang="fr-FR" sz="1350" dirty="0"/>
              <a:t> 20yr </a:t>
            </a:r>
            <a:r>
              <a:rPr lang="fr-FR" sz="1350" dirty="0" err="1"/>
              <a:t>with</a:t>
            </a:r>
            <a:r>
              <a:rPr lang="fr-FR" sz="1350" dirty="0"/>
              <a:t> </a:t>
            </a:r>
            <a:r>
              <a:rPr lang="fr-FR" sz="1350" dirty="0" err="1"/>
              <a:t>ambitious</a:t>
            </a:r>
            <a:r>
              <a:rPr lang="fr-FR" sz="1350" dirty="0"/>
              <a:t> </a:t>
            </a:r>
            <a:r>
              <a:rPr lang="fr-FR" sz="1350" dirty="0" err="1"/>
              <a:t>emission</a:t>
            </a:r>
            <a:r>
              <a:rPr lang="fr-FR" sz="1350" dirty="0"/>
              <a:t> </a:t>
            </a:r>
            <a:r>
              <a:rPr lang="fr-FR" sz="1350" dirty="0" err="1"/>
              <a:t>reductions</a:t>
            </a:r>
            <a:r>
              <a:rPr lang="fr-FR" sz="1350" dirty="0"/>
              <a:t> !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315709" y="5050632"/>
            <a:ext cx="2978701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050" kern="0" dirty="0">
                <a:solidFill>
                  <a:sysClr val="windowText" lastClr="000000"/>
                </a:solidFill>
              </a:rPr>
              <a:t>Colette et al. ERL, 2015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050" kern="0" dirty="0">
                <a:solidFill>
                  <a:sysClr val="windowText" lastClr="000000"/>
                </a:solidFill>
              </a:rPr>
              <a:t>http://www.eea.europa.eu/data-and-maps/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050" kern="0" dirty="0" err="1">
                <a:solidFill>
                  <a:sysClr val="windowText" lastClr="000000"/>
                </a:solidFill>
              </a:rPr>
              <a:t>indicators</a:t>
            </a:r>
            <a:r>
              <a:rPr lang="fr-FR" sz="1050" kern="0" dirty="0">
                <a:solidFill>
                  <a:sysClr val="windowText" lastClr="000000"/>
                </a:solidFill>
              </a:rPr>
              <a:t>/air-pollution-by-ozone-2/</a:t>
            </a:r>
            <a:r>
              <a:rPr lang="fr-FR" sz="1050" kern="0" dirty="0" err="1">
                <a:solidFill>
                  <a:sysClr val="windowText" lastClr="000000"/>
                </a:solidFill>
              </a:rPr>
              <a:t>assessment</a:t>
            </a:r>
            <a:endParaRPr lang="fr-FR" sz="105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8" name="Picture 4" descr="http://www.eea.europa.eu/data-and-maps/figures/modelled-future-change-in-surface/22976_map2a-clim006-20.eps/22976_Map2a-CLIM006%20-20.eps.75dpi.png/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0" b="51907"/>
          <a:stretch/>
        </p:blipFill>
        <p:spPr bwMode="auto">
          <a:xfrm>
            <a:off x="4595467" y="4559270"/>
            <a:ext cx="3430919" cy="4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216" y="1599304"/>
            <a:ext cx="5073608" cy="345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139" y="6472573"/>
            <a:ext cx="2213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From Augustin Colette</a:t>
            </a:r>
          </a:p>
        </p:txBody>
      </p:sp>
    </p:spTree>
    <p:extLst>
      <p:ext uri="{BB962C8B-B14F-4D97-AF65-F5344CB8AC3E}">
        <p14:creationId xmlns:p14="http://schemas.microsoft.com/office/powerpoint/2010/main" val="193612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2451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climate penalty under extreme warming scenario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4902016"/>
            <a:ext cx="8229600" cy="195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9879" y="67144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0593" y="6469004"/>
            <a:ext cx="48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Westervelt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et al.,  Atmos. Environ.,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900"/>
            <a:ext cx="9144000" cy="3910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2208916"/>
            <a:ext cx="5854700" cy="4199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000" y="1409153"/>
            <a:ext cx="8859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Change in annual mean PM</a:t>
            </a:r>
            <a:r>
              <a: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2.5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from 2006-2015 to 2091-2100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Averaged over 3 ensemble members in GFDL CM3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 aerosols held fixed at 2005 levels (RCP8.5_2005Aer)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07" y="6472573"/>
            <a:ext cx="182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From Arlene Fiore</a:t>
            </a:r>
          </a:p>
        </p:txBody>
      </p:sp>
    </p:spTree>
    <p:extLst>
      <p:ext uri="{BB962C8B-B14F-4D97-AF65-F5344CB8AC3E}">
        <p14:creationId xmlns:p14="http://schemas.microsoft.com/office/powerpoint/2010/main" val="316452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8744" y="1754735"/>
            <a:ext cx="8001001" cy="3356811"/>
          </a:xfrm>
        </p:spPr>
        <p:txBody>
          <a:bodyPr/>
          <a:lstStyle/>
          <a:p>
            <a:r>
              <a:rPr lang="fr-FR" dirty="0" err="1"/>
              <a:t>Increase</a:t>
            </a:r>
            <a:r>
              <a:rPr lang="fr-FR" dirty="0"/>
              <a:t> in </a:t>
            </a:r>
            <a:r>
              <a:rPr lang="fr-FR" dirty="0" err="1"/>
              <a:t>Southern</a:t>
            </a:r>
            <a:r>
              <a:rPr lang="fr-FR" dirty="0"/>
              <a:t> Europe</a:t>
            </a:r>
          </a:p>
          <a:p>
            <a:r>
              <a:rPr lang="fr-FR" dirty="0" err="1"/>
              <a:t>Uncertain</a:t>
            </a:r>
            <a:r>
              <a:rPr lang="fr-FR" dirty="0"/>
              <a:t>/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elsewhere</a:t>
            </a:r>
            <a:endParaRPr lang="fr-FR" dirty="0"/>
          </a:p>
          <a:p>
            <a:r>
              <a:rPr lang="fr-FR" dirty="0" err="1"/>
              <a:t>Correlation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precip</a:t>
            </a:r>
            <a:r>
              <a:rPr lang="fr-FR" dirty="0"/>
              <a:t>. change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Climate</a:t>
            </a:r>
            <a:r>
              <a:rPr lang="fr-FR" dirty="0"/>
              <a:t> impact on PM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55" y="2210700"/>
            <a:ext cx="4255619" cy="32277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1" y="3233564"/>
            <a:ext cx="2288699" cy="20377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5549" y="3509119"/>
            <a:ext cx="2444906" cy="21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55337" y="3039592"/>
            <a:ext cx="20187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kern="0" dirty="0">
                <a:solidFill>
                  <a:sysClr val="windowText" lastClr="000000"/>
                </a:solidFill>
              </a:rPr>
              <a:t>Precipitation change by 2070-2011 vs 1970-2000 in the </a:t>
            </a:r>
            <a:r>
              <a:rPr lang="en-US" sz="900" kern="0" dirty="0" err="1">
                <a:solidFill>
                  <a:sysClr val="windowText" lastClr="000000"/>
                </a:solidFill>
              </a:rPr>
              <a:t>cordex</a:t>
            </a:r>
            <a:r>
              <a:rPr lang="en-US" sz="900" kern="0" dirty="0">
                <a:solidFill>
                  <a:sysClr val="windowText" lastClr="000000"/>
                </a:solidFill>
              </a:rPr>
              <a:t> ensemble (Jacob et al. 2013)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6850" y="5248026"/>
            <a:ext cx="201876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88" kern="0" dirty="0" err="1">
                <a:solidFill>
                  <a:sysClr val="windowText" lastClr="000000"/>
                </a:solidFill>
              </a:rPr>
              <a:t>Lacressioniere</a:t>
            </a:r>
            <a:r>
              <a:rPr lang="en-US" sz="788" kern="0" dirty="0">
                <a:solidFill>
                  <a:sysClr val="windowText" lastClr="000000"/>
                </a:solidFill>
              </a:rPr>
              <a:t>, et al., AE 2017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 bwMode="auto">
          <a:xfrm>
            <a:off x="5160329" y="1754735"/>
            <a:ext cx="3559332" cy="967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7820" tIns="28403" rIns="57820" bIns="28403" numCol="1" anchor="t" anchorCtr="0" compatLnSpc="1">
            <a:prstTxWarp prst="textNoShape">
              <a:avLst/>
            </a:prstTxWarp>
          </a:bodyPr>
          <a:lstStyle>
            <a:lvl1pPr marL="389117" indent="-389117" algn="l" defTabSz="1039353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843087" indent="-322557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00469" indent="-261119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815879" indent="-257704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336408" indent="-259411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827924" indent="-259411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3319440" indent="-259411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810955" indent="-259411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4302471" indent="-259411" algn="l" defTabSz="103935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91838" indent="-291838" defTabSz="779515"/>
            <a:r>
              <a:rPr lang="fr-FR" sz="1800" kern="0" dirty="0"/>
              <a:t>Large </a:t>
            </a:r>
            <a:r>
              <a:rPr lang="fr-FR" sz="1800" kern="0"/>
              <a:t>model </a:t>
            </a:r>
            <a:r>
              <a:rPr lang="fr-FR" sz="1800" kern="0" dirty="0" err="1"/>
              <a:t>uncertainty</a:t>
            </a:r>
            <a:endParaRPr lang="fr-FR" sz="1800" kern="0" dirty="0"/>
          </a:p>
          <a:p>
            <a:pPr marL="291838" indent="-291838" defTabSz="779515"/>
            <a:endParaRPr lang="fr-FR" sz="1800" kern="0" dirty="0"/>
          </a:p>
        </p:txBody>
      </p:sp>
      <p:sp>
        <p:nvSpPr>
          <p:cNvPr id="10" name="ZoneTexte 9"/>
          <p:cNvSpPr txBox="1"/>
          <p:nvPr/>
        </p:nvSpPr>
        <p:spPr>
          <a:xfrm>
            <a:off x="428625" y="2969208"/>
            <a:ext cx="14734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kern="0" dirty="0">
                <a:solidFill>
                  <a:sysClr val="windowText" lastClr="000000"/>
                </a:solidFill>
              </a:rPr>
              <a:t>Change in PM10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139" y="6472573"/>
            <a:ext cx="2213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From Augustin Colette</a:t>
            </a:r>
          </a:p>
        </p:txBody>
      </p:sp>
    </p:spTree>
    <p:extLst>
      <p:ext uri="{BB962C8B-B14F-4D97-AF65-F5344CB8AC3E}">
        <p14:creationId xmlns:p14="http://schemas.microsoft.com/office/powerpoint/2010/main" val="15137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variability can modulate WUS background ozone:</a:t>
            </a:r>
            <a:br>
              <a:rPr lang="en-US" dirty="0"/>
            </a:br>
            <a:r>
              <a:rPr lang="en-US" sz="2000" dirty="0"/>
              <a:t>Frequency of deep stratospheric intrusions over WUS tied to known mode of climate variability (La Niña)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01" y="5789008"/>
            <a:ext cx="9436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  <a:sym typeface="Wingdings"/>
              </a:rPr>
              <a:t>May offer a few months lead time to plan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an active stratospheric intrusion season (protect public health, identify exceptional events)</a:t>
            </a:r>
          </a:p>
        </p:txBody>
      </p:sp>
      <p:pic>
        <p:nvPicPr>
          <p:cNvPr id="17" name="Picture 2" descr="http://okapi.berkeley.edu/public-research/wp-content/uploads/2011/02/enso_warm_cool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9" t="9661"/>
          <a:stretch/>
        </p:blipFill>
        <p:spPr bwMode="auto">
          <a:xfrm>
            <a:off x="111615" y="1219200"/>
            <a:ext cx="2441055" cy="194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58" y="283465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</a:rPr>
              <a:t>SST (C)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63800" y="1690217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  <a:ea typeface="宋体"/>
              </a:rPr>
              <a:t>Tropical SST cooling typically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  <a:ea typeface="宋体"/>
              </a:rPr>
              <a:t>peaks in winter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1615" y="2299480"/>
            <a:ext cx="4212633" cy="3059920"/>
            <a:chOff x="111615" y="1854980"/>
            <a:chExt cx="4212633" cy="281741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5" b="23498"/>
            <a:stretch/>
          </p:blipFill>
          <p:spPr bwMode="auto">
            <a:xfrm>
              <a:off x="111615" y="3093106"/>
              <a:ext cx="4212633" cy="157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09449" y="3093106"/>
              <a:ext cx="833562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lIns="0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La Niña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>
              <a:off x="1891500" y="1854980"/>
              <a:ext cx="1" cy="13200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10800000" flipV="1">
            <a:off x="1891502" y="2705880"/>
            <a:ext cx="1917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http://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www.enr.gov.nt.ca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/state-environment/22-pacific-decadal-oscillation-index-and-el-ninola-nina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086100" y="1653584"/>
            <a:ext cx="5899049" cy="3494859"/>
            <a:chOff x="3086100" y="1209084"/>
            <a:chExt cx="5899049" cy="3494859"/>
          </a:xfrm>
        </p:grpSpPr>
        <p:sp>
          <p:nvSpPr>
            <p:cNvPr id="26" name="Rectangle 25"/>
            <p:cNvSpPr/>
            <p:nvPr/>
          </p:nvSpPr>
          <p:spPr>
            <a:xfrm>
              <a:off x="4241800" y="2190866"/>
              <a:ext cx="4743349" cy="392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4"/>
            <a:stretch/>
          </p:blipFill>
          <p:spPr bwMode="auto">
            <a:xfrm>
              <a:off x="4413148" y="2190866"/>
              <a:ext cx="4368563" cy="216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3432024" y="2961293"/>
              <a:ext cx="22025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    MDA8 O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3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(ppb)</a:t>
              </a: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4902200" y="1209084"/>
              <a:ext cx="35814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pitchFamily="34" charset="0"/>
                  <a:ea typeface="宋体"/>
                </a:rPr>
                <a:t>More frequent stratospheric intrusions the following spring over WUS?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 pitchFamily="34" charset="0"/>
                <a:ea typeface="宋体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01258" y="4303833"/>
              <a:ext cx="3776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1999, Gothic in CO Rocky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Mtns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3432024" y="2961293"/>
              <a:ext cx="22025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    MDA8 O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3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宋体"/>
                </a:rPr>
                <a:t>(ppb)</a:t>
              </a: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3086100" y="3606800"/>
              <a:ext cx="2184400" cy="8763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69740" y="6500879"/>
            <a:ext cx="467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M. Lin et al., Nature Communications, 2015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07" y="6472573"/>
            <a:ext cx="1826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From Arlene Fiore</a:t>
            </a:r>
          </a:p>
        </p:txBody>
      </p:sp>
    </p:spTree>
    <p:extLst>
      <p:ext uri="{BB962C8B-B14F-4D97-AF65-F5344CB8AC3E}">
        <p14:creationId xmlns:p14="http://schemas.microsoft.com/office/powerpoint/2010/main" val="198809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Atmospheric Chemistry &amp; Climate Model Intercomparison Project (</a:t>
            </a:r>
            <a:r>
              <a:rPr lang="en-GB" sz="2400" i="1" dirty="0"/>
              <a:t>ACCMIP</a:t>
            </a:r>
            <a:r>
              <a:rPr lang="en-GB" sz="2400" dirty="0"/>
              <a:t>) CO-like Tracer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24" y="3587849"/>
            <a:ext cx="8784976" cy="2812951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/>
              <a:t>Climate change …</a:t>
            </a:r>
          </a:p>
          <a:p>
            <a:pPr lvl="0"/>
            <a:r>
              <a:rPr lang="en-GB" sz="2000" dirty="0"/>
              <a:t>decreases tropical upper tropospheric CO tracer mixing ratios and convective mass fluxes, likely related to a weakened Hadley Cell circulation</a:t>
            </a:r>
          </a:p>
          <a:p>
            <a:pPr lvl="0"/>
            <a:r>
              <a:rPr lang="en-GB" sz="2000" dirty="0"/>
              <a:t>Increases in CO-tracer near the tropopause most likely related to a rise in tropopause height</a:t>
            </a:r>
          </a:p>
          <a:p>
            <a:pPr lvl="0"/>
            <a:r>
              <a:rPr lang="en-GB" sz="2000" dirty="0"/>
              <a:t>Shifts </a:t>
            </a:r>
            <a:r>
              <a:rPr lang="en-GB" sz="2000" dirty="0" err="1"/>
              <a:t>midlatitude</a:t>
            </a:r>
            <a:r>
              <a:rPr lang="en-GB" sz="2000" dirty="0"/>
              <a:t> jets poleward, maybe important for CO-tracer changes in the extratropical upper troposphere</a:t>
            </a:r>
          </a:p>
          <a:p>
            <a:pPr lvl="0"/>
            <a:r>
              <a:rPr lang="en-GB" sz="2000" dirty="0"/>
              <a:t>Impacts are determined by transport processes affecting emissions source regions-strong seasonally transport and emission variation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92" b="70094"/>
          <a:stretch/>
        </p:blipFill>
        <p:spPr>
          <a:xfrm>
            <a:off x="1655912" y="1143001"/>
            <a:ext cx="6192688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090" b="70799"/>
          <a:stretch/>
        </p:blipFill>
        <p:spPr>
          <a:xfrm>
            <a:off x="1676400" y="2743200"/>
            <a:ext cx="617601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757640"/>
            <a:ext cx="6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DJF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831896"/>
            <a:ext cx="6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8433" y="1202984"/>
            <a:ext cx="145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From </a:t>
            </a:r>
          </a:p>
          <a:p>
            <a:r>
              <a:rPr lang="en-US" sz="1600" dirty="0">
                <a:solidFill>
                  <a:schemeClr val="tx1"/>
                </a:solidFill>
              </a:rPr>
              <a:t>Ruth Doherty</a:t>
            </a:r>
          </a:p>
        </p:txBody>
      </p:sp>
    </p:spTree>
    <p:extLst>
      <p:ext uri="{BB962C8B-B14F-4D97-AF65-F5344CB8AC3E}">
        <p14:creationId xmlns:p14="http://schemas.microsoft.com/office/powerpoint/2010/main" val="402576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sz="2400" dirty="0">
            <a:solidFill>
              <a:srgbClr val="0000FF"/>
            </a:solidFill>
          </a:defRPr>
        </a:defPPr>
      </a:lstStyle>
    </a:tx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ctr">
          <a:defRPr sz="2400" dirty="0">
            <a:solidFill>
              <a:srgbClr val="0000FF"/>
            </a:solidFill>
          </a:defRPr>
        </a:defPPr>
      </a:lstStyle>
    </a:tx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que_presentation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24460C1-E30D-40CB-B3EE-5FB519B73EC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A0F781A-6F79-4E99-A403-B50BC52B049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B87B99B-2A4F-49A8-884E-7A08878B234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A6F763C-0566-4B6C-B680-5A26CE4DE17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BB52981-1E68-4417-A83C-929E2CA2F60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70080834-3F4D-4929-859B-72532ADD911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2AEEC31-127E-4BC2-9F99-D2F02999C5B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F8C7C37-7CFF-4FD9-99BF-16E2BB886FB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04C0A46-9245-4091-996A-18D762CD368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5623F6E-F122-43E6-990B-2A3B870E3BA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70B8265-DE37-4718-A12E-ADB560AC989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82CE5CD-3CEF-4595-AFF9-2CB99E589AF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170C148-8BE0-46F0-8994-3F32372A6A9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C196731-00B8-473D-A95D-D381DF33F65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FBB98D8-649C-4B2B-8E6B-A31487E9635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FA96DA5-3AA7-4065-B600-3EAF80A30E0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79B00C1-7866-4D53-9509-C9B5873D72F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87FCE6A-8059-4192-820F-C091C02B3859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BD3DF3D-677C-4948-885B-743C055177A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6211D9A-ABF4-495C-A173-3D80E0CF9691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9892671-B767-42B6-AB0A-AD94DA6CF63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BAFEE73-55F0-4613-9763-AA29DE03258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C6EE793-8160-4A89-AC6B-249812B67AB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6000D6D-97B8-443E-BB9A-6D0AB7E58DC7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72C68AD5-D333-404C-BE82-3F71B1A9AB24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50693E1-E2B8-49A8-803D-87FD6EC90A9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1FCC83D-4AFD-4E49-840E-D4535D45A07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A69ABD0-5970-4901-8C5F-8AB70B86105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C81F68D-B789-4671-8593-22AA7A2AC9B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02175C8-E053-4E04-94FF-9F68EF96D90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924C415-2A98-4D22-B50C-F4283742D58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F5DE786-2EA5-48C9-85F9-36913A8ED314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300A5B8-F522-493C-BCBE-A86B6D99523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8B3617B-2ED3-40C1-A114-18294E2E1C03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01499B6-BBBD-4378-B7B6-68B861C27BA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ACF1575-51A3-4E2F-A237-EF388718422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9CEF365-AE33-4413-8BA7-41AC2F2E53E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CA0D3AE4-B0A8-443E-B4F9-5F5B6920BAF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FEFD462-D197-400B-8616-CC55F3698A9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3DE2E83-18EA-4266-8F3B-113ABAF1A91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6839213-B327-479B-9AAC-958B0143F05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60945254-73E1-4BEB-B26E-D6555C1BD41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387935B-49E6-487B-8C34-6DDD5D05CEB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5C7BC71-9353-4FE0-8C6F-881F3C20D94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7F2DC5D-3029-47F8-B1D3-06CD05E3B06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C0D7D5D-46C5-4A6B-8753-F6B82B44D8E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F539802-F4FF-4081-9A70-1AF57589833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0B3A692-8B3F-4EF4-9172-691B3FFD9AE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58E804DA-4762-4CB0-B665-9D90EA184DC0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940AB26-3E58-46E5-A398-01F9613460C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3968816-FDFB-4BAC-9AC0-4DF77E5FABA3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8928E74C-7F06-41B4-96BD-00DC607CB4E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727B445-D71D-4842-8CB3-8EAFDFBBD96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C174C88-3D72-402E-A0E2-8839C20252C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95CF16B-D3A4-4D33-B0C3-06520A1407C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5D7F127-14B4-4C5C-AF6E-B398188E060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8624551-087F-499E-80E8-7FFD816C46C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43669</TotalTime>
  <Words>768</Words>
  <Application>Microsoft Office PowerPoint</Application>
  <PresentationFormat>On-screen Show (4:3)</PresentationFormat>
  <Paragraphs>118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 Unicode MS</vt:lpstr>
      <vt:lpstr>MS PGothic</vt:lpstr>
      <vt:lpstr>MS PGothic</vt:lpstr>
      <vt:lpstr>宋体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1_Office Theme</vt:lpstr>
      <vt:lpstr>8_Default Design</vt:lpstr>
      <vt:lpstr>9_Default Design</vt:lpstr>
      <vt:lpstr>10_Default Design</vt:lpstr>
      <vt:lpstr>Masque_presentation_ppt</vt:lpstr>
      <vt:lpstr>Default Design</vt:lpstr>
      <vt:lpstr>Photo Editor Photo</vt:lpstr>
      <vt:lpstr>Follow Up on Second Joint Session: Impacts of Climate Change on Air Quality</vt:lpstr>
      <vt:lpstr>Air Quality in a Changing World 3-6 April 2017 @ USEPA in North Carolina</vt:lpstr>
      <vt:lpstr>How and why might extreme air pollution events change?</vt:lpstr>
      <vt:lpstr>PowerPoint Presentation</vt:lpstr>
      <vt:lpstr>Climate impact on ozone</vt:lpstr>
      <vt:lpstr>PM2.5 climate penalty under extreme warming scenario</vt:lpstr>
      <vt:lpstr>Climate impact on PM</vt:lpstr>
      <vt:lpstr>Climate variability can modulate WUS background ozone: Frequency of deep stratospheric intrusions over WUS tied to known mode of climate variability (La Niña)</vt:lpstr>
      <vt:lpstr>Atmospheric Chemistry &amp; Climate Model Intercomparison Project (ACCMIP) CO-like Tracer Analysis</vt:lpstr>
      <vt:lpstr>Lessons Learned and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TF HTAP Work Plan</dc:title>
  <dc:creator>Keating, Terry</dc:creator>
  <cp:lastModifiedBy>Keating, Terry</cp:lastModifiedBy>
  <cp:revision>352</cp:revision>
  <cp:lastPrinted>2016-10-12T18:54:05Z</cp:lastPrinted>
  <dcterms:created xsi:type="dcterms:W3CDTF">1601-01-01T00:00:00Z</dcterms:created>
  <dcterms:modified xsi:type="dcterms:W3CDTF">2017-09-13T09:40:39Z</dcterms:modified>
</cp:coreProperties>
</file>