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0" r:id="rId2"/>
    <p:sldId id="262" r:id="rId3"/>
    <p:sldId id="268" r:id="rId4"/>
    <p:sldId id="269" r:id="rId5"/>
    <p:sldId id="270" r:id="rId6"/>
    <p:sldId id="272" r:id="rId7"/>
    <p:sldId id="263" r:id="rId8"/>
    <p:sldId id="265" r:id="rId9"/>
    <p:sldId id="264" r:id="rId10"/>
    <p:sldId id="266" r:id="rId11"/>
    <p:sldId id="267" r:id="rId12"/>
    <p:sldId id="271" r:id="rId13"/>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E6DAE"/>
    <a:srgbClr val="FF505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4" d="100"/>
          <a:sy n="104" d="100"/>
        </p:scale>
        <p:origin x="-90" y="-234"/>
      </p:cViewPr>
      <p:guideLst>
        <p:guide orient="horz" pos="3312"/>
        <p:guide pos="384"/>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defRPr sz="1200">
                <a:latin typeface="Arial" charset="0"/>
              </a:defRPr>
            </a:lvl1pPr>
          </a:lstStyle>
          <a:p>
            <a:pPr>
              <a:defRPr/>
            </a:pPr>
            <a:endParaRPr lang="en-US"/>
          </a:p>
        </p:txBody>
      </p:sp>
      <p:sp>
        <p:nvSpPr>
          <p:cNvPr id="19459"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defRPr sz="1200">
                <a:latin typeface="Arial" charset="0"/>
              </a:defRPr>
            </a:lvl1pPr>
          </a:lstStyle>
          <a:p>
            <a:pPr>
              <a:defRPr/>
            </a:pPr>
            <a:endParaRPr lang="en-US"/>
          </a:p>
        </p:txBody>
      </p:sp>
      <p:sp>
        <p:nvSpPr>
          <p:cNvPr id="4100" name="Rectangle 4"/>
          <p:cNvSpPr>
            <a:spLocks noRo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462"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defRPr sz="1200">
                <a:latin typeface="Arial" charset="0"/>
              </a:defRPr>
            </a:lvl1pPr>
          </a:lstStyle>
          <a:p>
            <a:pPr>
              <a:defRPr/>
            </a:pPr>
            <a:endParaRPr lang="en-US"/>
          </a:p>
        </p:txBody>
      </p:sp>
      <p:sp>
        <p:nvSpPr>
          <p:cNvPr id="1946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defRPr sz="1200"/>
            </a:lvl1pPr>
          </a:lstStyle>
          <a:p>
            <a:fld id="{5A89A35E-F7B4-4014-BBE8-8FC5D170DC7B}"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p>
            <a:fld id="{CD761CD7-84B3-4733-86D7-769138429031}" type="slidenum">
              <a:rPr lang="en-US" altLang="en-US"/>
              <a:pPr/>
              <a:t>1</a:t>
            </a:fld>
            <a:endParaRPr lang="en-US" altLang="en-US"/>
          </a:p>
        </p:txBody>
      </p:sp>
      <p:sp>
        <p:nvSpPr>
          <p:cNvPr id="6147"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1435" tIns="45717" rIns="91435" bIns="45717" anchor="b"/>
          <a:lstStyle/>
          <a:p>
            <a:pPr algn="r" eaLnBrk="1" hangingPunct="1"/>
            <a:fld id="{703CC3A9-2B66-427B-82CD-00B471801BBF}" type="slidenum">
              <a:rPr lang="en-US" altLang="en-US" sz="1200"/>
              <a:pPr algn="r" eaLnBrk="1" hangingPunct="1"/>
              <a:t>1</a:t>
            </a:fld>
            <a:endParaRPr lang="en-US" altLang="en-US" sz="1200"/>
          </a:p>
        </p:txBody>
      </p:sp>
      <p:sp>
        <p:nvSpPr>
          <p:cNvPr id="6148" name="Rectangle 2"/>
          <p:cNvSpPr>
            <a:spLocks noRot="1" noChangeArrowheads="1" noTextEdit="1"/>
          </p:cNvSpPr>
          <p:nvPr>
            <p:ph type="sldImg"/>
          </p:nvPr>
        </p:nvSpPr>
        <p:spPr>
          <a:ln/>
        </p:spPr>
      </p:sp>
      <p:sp>
        <p:nvSpPr>
          <p:cNvPr id="6149" name="Rectangle 3"/>
          <p:cNvSpPr>
            <a:spLocks noGrp="1" noChangeArrowheads="1"/>
          </p:cNvSpPr>
          <p:nvPr>
            <p:ph type="body" idx="1"/>
          </p:nvPr>
        </p:nvSpPr>
        <p:spPr>
          <a:xfrm>
            <a:off x="609600" y="4343400"/>
            <a:ext cx="5607050" cy="4183063"/>
          </a:xfrm>
          <a:noFill/>
          <a:ln/>
        </p:spPr>
        <p:txBody>
          <a:bodyPr lIns="91435" tIns="45717" rIns="91435" bIns="45717"/>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eaLnBrk="1" hangingPunct="1"/>
            <a:fld id="{4E3D9E2E-B2EF-4114-82C1-A8CB3263FD01}" type="slidenum">
              <a:rPr lang="en-US" altLang="en-US" sz="1200"/>
              <a:pPr algn="r" defTabSz="931863" eaLnBrk="1" hangingPunct="1"/>
              <a:t>11</a:t>
            </a:fld>
            <a:endParaRPr lang="en-US" altLang="en-US" sz="1200"/>
          </a:p>
        </p:txBody>
      </p:sp>
      <p:sp>
        <p:nvSpPr>
          <p:cNvPr id="25603"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1435" tIns="45717" rIns="91435" bIns="45717" anchor="b"/>
          <a:lstStyle/>
          <a:p>
            <a:pPr algn="r" eaLnBrk="1" hangingPunct="1"/>
            <a:fld id="{AA03F3BF-9438-46F8-9FDD-88053429C639}" type="slidenum">
              <a:rPr lang="en-US" altLang="en-US" sz="1200"/>
              <a:pPr algn="r" eaLnBrk="1" hangingPunct="1"/>
              <a:t>11</a:t>
            </a:fld>
            <a:endParaRPr lang="en-US" altLang="en-US" sz="1200"/>
          </a:p>
        </p:txBody>
      </p:sp>
      <p:sp>
        <p:nvSpPr>
          <p:cNvPr id="25604" name="Rectangle 2"/>
          <p:cNvSpPr>
            <a:spLocks noRot="1" noChangeArrowheads="1" noTextEdit="1"/>
          </p:cNvSpPr>
          <p:nvPr>
            <p:ph type="sldImg"/>
          </p:nvPr>
        </p:nvSpPr>
        <p:spPr>
          <a:ln/>
        </p:spPr>
      </p:sp>
      <p:sp>
        <p:nvSpPr>
          <p:cNvPr id="25605" name="Rectangle 3"/>
          <p:cNvSpPr>
            <a:spLocks noGrp="1" noChangeArrowheads="1"/>
          </p:cNvSpPr>
          <p:nvPr>
            <p:ph type="body" idx="1"/>
          </p:nvPr>
        </p:nvSpPr>
        <p:spPr>
          <a:xfrm>
            <a:off x="609600" y="4343400"/>
            <a:ext cx="5607050" cy="4183063"/>
          </a:xfrm>
          <a:noFill/>
          <a:ln/>
        </p:spPr>
        <p:txBody>
          <a:bodyPr lIns="91435" tIns="45717" rIns="91435" bIns="45717"/>
          <a:lstStyle/>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endParaRPr lang="en-US" altLang="en-US" smtClean="0"/>
          </a:p>
        </p:txBody>
      </p:sp>
      <p:sp>
        <p:nvSpPr>
          <p:cNvPr id="27652" name="Slide Number Placeholder 3"/>
          <p:cNvSpPr>
            <a:spLocks noGrp="1"/>
          </p:cNvSpPr>
          <p:nvPr>
            <p:ph type="sldNum" sz="quarter" idx="5"/>
          </p:nvPr>
        </p:nvSpPr>
        <p:spPr>
          <a:noFill/>
        </p:spPr>
        <p:txBody>
          <a:bodyPr/>
          <a:lstStyle/>
          <a:p>
            <a:fld id="{38F11EFB-C122-4048-B79E-F1A5F100DF57}" type="slidenum">
              <a:rPr lang="en-US" altLang="en-US"/>
              <a:pPr/>
              <a:t>12</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eaLnBrk="1" hangingPunct="1"/>
            <a:fld id="{CC1E9760-862F-4206-BCD5-F9E503F4B133}" type="slidenum">
              <a:rPr lang="en-US" altLang="en-US" sz="1200"/>
              <a:pPr algn="r" defTabSz="931863" eaLnBrk="1" hangingPunct="1"/>
              <a:t>2</a:t>
            </a:fld>
            <a:endParaRPr lang="en-US" altLang="en-US" sz="1200"/>
          </a:p>
        </p:txBody>
      </p:sp>
      <p:sp>
        <p:nvSpPr>
          <p:cNvPr id="8195"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1435" tIns="45717" rIns="91435" bIns="45717" anchor="b"/>
          <a:lstStyle/>
          <a:p>
            <a:pPr algn="r" eaLnBrk="1" hangingPunct="1"/>
            <a:fld id="{85C4821D-B453-42E6-A507-C574126A9F37}" type="slidenum">
              <a:rPr lang="en-US" altLang="en-US" sz="1200"/>
              <a:pPr algn="r" eaLnBrk="1" hangingPunct="1"/>
              <a:t>2</a:t>
            </a:fld>
            <a:endParaRPr lang="en-US" altLang="en-US" sz="1200"/>
          </a:p>
        </p:txBody>
      </p:sp>
      <p:sp>
        <p:nvSpPr>
          <p:cNvPr id="8196" name="Rectangle 2"/>
          <p:cNvSpPr>
            <a:spLocks noRot="1" noChangeArrowheads="1" noTextEdit="1"/>
          </p:cNvSpPr>
          <p:nvPr>
            <p:ph type="sldImg"/>
          </p:nvPr>
        </p:nvSpPr>
        <p:spPr>
          <a:ln/>
        </p:spPr>
      </p:sp>
      <p:sp>
        <p:nvSpPr>
          <p:cNvPr id="8197" name="Rectangle 3"/>
          <p:cNvSpPr>
            <a:spLocks noGrp="1" noChangeArrowheads="1"/>
          </p:cNvSpPr>
          <p:nvPr>
            <p:ph type="body" idx="1"/>
          </p:nvPr>
        </p:nvSpPr>
        <p:spPr>
          <a:xfrm>
            <a:off x="609600" y="4343400"/>
            <a:ext cx="5607050" cy="4183063"/>
          </a:xfrm>
          <a:noFill/>
          <a:ln/>
        </p:spPr>
        <p:txBody>
          <a:bodyPr lIns="91435" tIns="45717" rIns="91435" bIns="45717"/>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p>
            <a:pPr defTabSz="930275"/>
            <a:fld id="{48A26872-461B-4E8F-B34F-AAAA83CDBF04}" type="slidenum">
              <a:rPr lang="en-US" altLang="en-US"/>
              <a:pPr defTabSz="930275"/>
              <a:t>3</a:t>
            </a:fld>
            <a:endParaRPr lang="en-US" altLang="en-US"/>
          </a:p>
        </p:txBody>
      </p:sp>
      <p:sp>
        <p:nvSpPr>
          <p:cNvPr id="10243"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1430" tIns="45716" rIns="91430" bIns="45716" anchor="b"/>
          <a:lstStyle/>
          <a:p>
            <a:pPr algn="r" eaLnBrk="1" hangingPunct="1"/>
            <a:fld id="{EF04205D-2328-4916-A595-FCD936054446}" type="slidenum">
              <a:rPr lang="en-US" altLang="en-US" sz="1200"/>
              <a:pPr algn="r" eaLnBrk="1" hangingPunct="1"/>
              <a:t>3</a:t>
            </a:fld>
            <a:endParaRPr lang="en-US" altLang="en-US" sz="1200"/>
          </a:p>
        </p:txBody>
      </p:sp>
      <p:sp>
        <p:nvSpPr>
          <p:cNvPr id="10244" name="Rectangle 2"/>
          <p:cNvSpPr>
            <a:spLocks noGrp="1" noRot="1" noChangeAspect="1" noChangeArrowheads="1" noTextEdit="1"/>
          </p:cNvSpPr>
          <p:nvPr>
            <p:ph type="sldImg"/>
          </p:nvPr>
        </p:nvSpPr>
        <p:spPr>
          <a:ln/>
        </p:spPr>
      </p:sp>
      <p:sp>
        <p:nvSpPr>
          <p:cNvPr id="10245" name="Rectangle 3"/>
          <p:cNvSpPr>
            <a:spLocks noGrp="1" noChangeArrowheads="1"/>
          </p:cNvSpPr>
          <p:nvPr>
            <p:ph type="body" idx="1"/>
          </p:nvPr>
        </p:nvSpPr>
        <p:spPr>
          <a:noFill/>
          <a:ln/>
        </p:spPr>
        <p:txBody>
          <a:bodyPr lIns="91430" tIns="45716" rIns="91430" bIns="45716"/>
          <a:lstStyle/>
          <a:p>
            <a:pPr eaLnBrk="1" hangingPunct="1"/>
            <a:r>
              <a:rPr lang="en-US" altLang="en-US" smtClean="0"/>
              <a:t>GMI focuses on five sectors: agriculture, coal mines, municipal solid waste, municipal waste water, and oil and gas systems. </a:t>
            </a:r>
          </a:p>
          <a:p>
            <a:pPr eaLnBrk="1" hangingPunct="1"/>
            <a:r>
              <a:rPr lang="en-US" altLang="en-US" smtClean="0"/>
              <a:t>The GMI is focused strategically on building capacity – trying to help country partners identify projects with the most potential and to enable them to bring these projects forward to project developers and technology providers.</a:t>
            </a:r>
          </a:p>
          <a:p>
            <a:pPr eaLnBrk="1" hangingPunct="1"/>
            <a:r>
              <a:rPr lang="en-US" altLang="en-US" smtClean="0"/>
              <a:t>To this end GMI works on:</a:t>
            </a:r>
          </a:p>
          <a:p>
            <a:pPr eaLnBrk="1" hangingPunct="1">
              <a:buFontTx/>
              <a:buChar char="-"/>
            </a:pPr>
            <a:r>
              <a:rPr lang="en-US" altLang="en-US" b="1" smtClean="0"/>
              <a:t>Resource Assessments </a:t>
            </a:r>
            <a:r>
              <a:rPr lang="en-US" altLang="en-US" smtClean="0"/>
              <a:t>– an assessment of methane opportunities in any given sector within a developing country</a:t>
            </a:r>
          </a:p>
          <a:p>
            <a:pPr eaLnBrk="1" hangingPunct="1">
              <a:buFontTx/>
              <a:buChar char="-"/>
            </a:pPr>
            <a:r>
              <a:rPr lang="en-US" altLang="en-US" b="1" smtClean="0"/>
              <a:t>Feasibility and Pre-feasibility studies </a:t>
            </a:r>
            <a:r>
              <a:rPr lang="en-US" altLang="en-US" smtClean="0"/>
              <a:t>– Analysis of specific project opportunities to help countries understand which are optimum for development</a:t>
            </a:r>
          </a:p>
          <a:p>
            <a:pPr eaLnBrk="1" hangingPunct="1">
              <a:buFontTx/>
              <a:buChar char="-"/>
            </a:pPr>
            <a:r>
              <a:rPr lang="en-US" altLang="en-US" smtClean="0"/>
              <a:t> </a:t>
            </a:r>
            <a:r>
              <a:rPr lang="en-US" altLang="en-US" b="1" smtClean="0"/>
              <a:t>Tools development </a:t>
            </a:r>
            <a:r>
              <a:rPr lang="en-US" altLang="en-US" smtClean="0"/>
              <a:t>– technology database and financial model</a:t>
            </a:r>
          </a:p>
          <a:p>
            <a:pPr eaLnBrk="1" hangingPunct="1">
              <a:buFontTx/>
              <a:buChar char="-"/>
            </a:pPr>
            <a:r>
              <a:rPr lang="en-US" altLang="en-US" smtClean="0"/>
              <a:t> </a:t>
            </a:r>
            <a:r>
              <a:rPr lang="en-US" altLang="en-US" b="1" smtClean="0"/>
              <a:t>Training and Workshops </a:t>
            </a:r>
            <a:r>
              <a:rPr lang="en-US" altLang="en-US" smtClean="0"/>
              <a:t>– Reaching out directly to owners and operators and sector specific audiences to teach them about methane reduction opportunities and tools and techniques.</a:t>
            </a:r>
          </a:p>
          <a:p>
            <a:pPr eaLnBrk="1" hangingPunct="1"/>
            <a:r>
              <a:rPr lang="en-US" altLang="en-US" smtClean="0"/>
              <a:t>- </a:t>
            </a:r>
            <a:r>
              <a:rPr lang="en-US" altLang="en-US" b="1" smtClean="0"/>
              <a:t>Study Tours and Clearing Houses </a:t>
            </a:r>
            <a:r>
              <a:rPr lang="en-US" altLang="en-US" smtClean="0"/>
              <a:t>– bringing people to see model methane projects and setting up information clearing houses in developing countries to serve as a one-stop-shop on methane abatement for specific sectors.</a:t>
            </a:r>
          </a:p>
          <a:p>
            <a:pPr eaLnBrk="1" hangingPunct="1"/>
            <a:endParaRPr lang="en-US" altLang="en-US" smtClean="0"/>
          </a:p>
          <a:p>
            <a:pPr eaLnBrk="1" hangingPunct="1"/>
            <a:endParaRPr lang="en-US" altLang="en-US" smtClean="0"/>
          </a:p>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pPr defTabSz="928688"/>
            <a:fld id="{A53D0127-B7EF-4724-B7D6-020CC735C9A2}" type="slidenum">
              <a:rPr lang="en-US" altLang="en-US"/>
              <a:pPr defTabSz="928688"/>
              <a:t>4</a:t>
            </a:fld>
            <a:endParaRPr lang="en-US" altLang="en-US"/>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pPr defTabSz="930275"/>
            <a:fld id="{5187C205-0869-4F45-99E6-EA913A88831B}" type="slidenum">
              <a:rPr lang="en-US" altLang="en-US"/>
              <a:pPr defTabSz="930275"/>
              <a:t>5</a:t>
            </a:fld>
            <a:endParaRPr lang="en-US" alt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buFontTx/>
              <a:buChar char="•"/>
            </a:pPr>
            <a:r>
              <a:rPr lang="en-US" altLang="en-US" smtClean="0"/>
              <a:t>In the coal sector, our Subcommittee members, chaired by China, India and the U.S., are working in partnership with our Project Network to advance the capture and use of methane that is vented from coal mining operations.</a:t>
            </a:r>
            <a:br>
              <a:rPr lang="en-US" altLang="en-US" smtClean="0"/>
            </a:br>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eaLnBrk="1" hangingPunct="1"/>
            <a:fld id="{EB1D0043-8358-4293-870D-3E5CF1074843}" type="slidenum">
              <a:rPr lang="en-US" altLang="en-US" sz="1200"/>
              <a:pPr algn="r" defTabSz="931863" eaLnBrk="1" hangingPunct="1"/>
              <a:t>7</a:t>
            </a:fld>
            <a:endParaRPr lang="en-US" altLang="en-US" sz="1200"/>
          </a:p>
        </p:txBody>
      </p:sp>
      <p:sp>
        <p:nvSpPr>
          <p:cNvPr id="17411"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1435" tIns="45717" rIns="91435" bIns="45717" anchor="b"/>
          <a:lstStyle/>
          <a:p>
            <a:pPr algn="r" eaLnBrk="1" hangingPunct="1"/>
            <a:fld id="{F0D7009E-8CFB-48D9-8197-EF64168EA050}" type="slidenum">
              <a:rPr lang="en-US" altLang="en-US" sz="1200"/>
              <a:pPr algn="r" eaLnBrk="1" hangingPunct="1"/>
              <a:t>7</a:t>
            </a:fld>
            <a:endParaRPr lang="en-US" altLang="en-US" sz="1200"/>
          </a:p>
        </p:txBody>
      </p:sp>
      <p:sp>
        <p:nvSpPr>
          <p:cNvPr id="17412" name="Rectangle 2"/>
          <p:cNvSpPr>
            <a:spLocks noRot="1" noChangeArrowheads="1" noTextEdit="1"/>
          </p:cNvSpPr>
          <p:nvPr>
            <p:ph type="sldImg"/>
          </p:nvPr>
        </p:nvSpPr>
        <p:spPr>
          <a:ln/>
        </p:spPr>
      </p:sp>
      <p:sp>
        <p:nvSpPr>
          <p:cNvPr id="17413" name="Rectangle 3"/>
          <p:cNvSpPr>
            <a:spLocks noGrp="1" noChangeArrowheads="1"/>
          </p:cNvSpPr>
          <p:nvPr>
            <p:ph type="body" idx="1"/>
          </p:nvPr>
        </p:nvSpPr>
        <p:spPr>
          <a:xfrm>
            <a:off x="609600" y="4343400"/>
            <a:ext cx="5607050" cy="4183063"/>
          </a:xfrm>
          <a:noFill/>
          <a:ln/>
        </p:spPr>
        <p:txBody>
          <a:bodyPr lIns="91435" tIns="45717" rIns="91435" bIns="45717"/>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eaLnBrk="1" hangingPunct="1"/>
            <a:fld id="{EF225F84-A0AA-4CAB-BCDD-8C9AED90564F}" type="slidenum">
              <a:rPr lang="en-US" altLang="en-US" sz="1200"/>
              <a:pPr algn="r" defTabSz="931863" eaLnBrk="1" hangingPunct="1"/>
              <a:t>8</a:t>
            </a:fld>
            <a:endParaRPr lang="en-US" altLang="en-US" sz="1200"/>
          </a:p>
        </p:txBody>
      </p:sp>
      <p:sp>
        <p:nvSpPr>
          <p:cNvPr id="19459"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1435" tIns="45717" rIns="91435" bIns="45717" anchor="b"/>
          <a:lstStyle/>
          <a:p>
            <a:pPr algn="r" eaLnBrk="1" hangingPunct="1"/>
            <a:fld id="{73398183-2852-41B7-9683-AD610FDF1FAB}" type="slidenum">
              <a:rPr lang="en-US" altLang="en-US" sz="1200"/>
              <a:pPr algn="r" eaLnBrk="1" hangingPunct="1"/>
              <a:t>8</a:t>
            </a:fld>
            <a:endParaRPr lang="en-US" altLang="en-US" sz="1200"/>
          </a:p>
        </p:txBody>
      </p:sp>
      <p:sp>
        <p:nvSpPr>
          <p:cNvPr id="19460" name="Rectangle 2"/>
          <p:cNvSpPr>
            <a:spLocks noRot="1" noChangeArrowheads="1" noTextEdit="1"/>
          </p:cNvSpPr>
          <p:nvPr>
            <p:ph type="sldImg"/>
          </p:nvPr>
        </p:nvSpPr>
        <p:spPr>
          <a:ln/>
        </p:spPr>
      </p:sp>
      <p:sp>
        <p:nvSpPr>
          <p:cNvPr id="19461" name="Rectangle 3"/>
          <p:cNvSpPr>
            <a:spLocks noGrp="1" noChangeArrowheads="1"/>
          </p:cNvSpPr>
          <p:nvPr>
            <p:ph type="body" idx="1"/>
          </p:nvPr>
        </p:nvSpPr>
        <p:spPr>
          <a:xfrm>
            <a:off x="609600" y="4343400"/>
            <a:ext cx="5607050" cy="4183063"/>
          </a:xfrm>
          <a:noFill/>
          <a:ln/>
        </p:spPr>
        <p:txBody>
          <a:bodyPr lIns="91435" tIns="45717" rIns="91435" bIns="45717"/>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eaLnBrk="1" hangingPunct="1"/>
            <a:fld id="{63BA6BB5-4DC6-4CC3-B81A-82EA100E088A}" type="slidenum">
              <a:rPr lang="en-US" altLang="en-US" sz="1200"/>
              <a:pPr algn="r" defTabSz="931863" eaLnBrk="1" hangingPunct="1"/>
              <a:t>9</a:t>
            </a:fld>
            <a:endParaRPr lang="en-US" altLang="en-US" sz="1200"/>
          </a:p>
        </p:txBody>
      </p:sp>
      <p:sp>
        <p:nvSpPr>
          <p:cNvPr id="21507"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1435" tIns="45717" rIns="91435" bIns="45717" anchor="b"/>
          <a:lstStyle/>
          <a:p>
            <a:pPr algn="r" eaLnBrk="1" hangingPunct="1"/>
            <a:fld id="{4B5FB1AC-AE39-4904-AA61-E35D9D36FF7B}" type="slidenum">
              <a:rPr lang="en-US" altLang="en-US" sz="1200"/>
              <a:pPr algn="r" eaLnBrk="1" hangingPunct="1"/>
              <a:t>9</a:t>
            </a:fld>
            <a:endParaRPr lang="en-US" altLang="en-US" sz="1200"/>
          </a:p>
        </p:txBody>
      </p:sp>
      <p:sp>
        <p:nvSpPr>
          <p:cNvPr id="21508" name="Rectangle 2"/>
          <p:cNvSpPr>
            <a:spLocks noRot="1" noChangeArrowheads="1" noTextEdit="1"/>
          </p:cNvSpPr>
          <p:nvPr>
            <p:ph type="sldImg"/>
          </p:nvPr>
        </p:nvSpPr>
        <p:spPr>
          <a:ln/>
        </p:spPr>
      </p:sp>
      <p:sp>
        <p:nvSpPr>
          <p:cNvPr id="21509" name="Rectangle 3"/>
          <p:cNvSpPr>
            <a:spLocks noGrp="1" noChangeArrowheads="1"/>
          </p:cNvSpPr>
          <p:nvPr>
            <p:ph type="body" idx="1"/>
          </p:nvPr>
        </p:nvSpPr>
        <p:spPr>
          <a:xfrm>
            <a:off x="609600" y="4343400"/>
            <a:ext cx="5607050" cy="4183063"/>
          </a:xfrm>
          <a:noFill/>
          <a:ln/>
        </p:spPr>
        <p:txBody>
          <a:bodyPr lIns="91435" tIns="45717" rIns="91435" bIns="45717"/>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eaLnBrk="1" hangingPunct="1"/>
            <a:fld id="{6F287960-7BDB-4C1A-86BB-E930B4014D3E}" type="slidenum">
              <a:rPr lang="en-US" altLang="en-US" sz="1200"/>
              <a:pPr algn="r" defTabSz="931863" eaLnBrk="1" hangingPunct="1"/>
              <a:t>10</a:t>
            </a:fld>
            <a:endParaRPr lang="en-US" altLang="en-US" sz="1200"/>
          </a:p>
        </p:txBody>
      </p:sp>
      <p:sp>
        <p:nvSpPr>
          <p:cNvPr id="23555"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1435" tIns="45717" rIns="91435" bIns="45717" anchor="b"/>
          <a:lstStyle/>
          <a:p>
            <a:pPr algn="r" eaLnBrk="1" hangingPunct="1"/>
            <a:fld id="{7F020BFA-4531-43A6-918E-609789094DD6}" type="slidenum">
              <a:rPr lang="en-US" altLang="en-US" sz="1200"/>
              <a:pPr algn="r" eaLnBrk="1" hangingPunct="1"/>
              <a:t>10</a:t>
            </a:fld>
            <a:endParaRPr lang="en-US" altLang="en-US" sz="1200"/>
          </a:p>
        </p:txBody>
      </p:sp>
      <p:sp>
        <p:nvSpPr>
          <p:cNvPr id="23556" name="Rectangle 2"/>
          <p:cNvSpPr>
            <a:spLocks noRot="1" noChangeArrowheads="1" noTextEdit="1"/>
          </p:cNvSpPr>
          <p:nvPr>
            <p:ph type="sldImg"/>
          </p:nvPr>
        </p:nvSpPr>
        <p:spPr>
          <a:ln/>
        </p:spPr>
      </p:sp>
      <p:sp>
        <p:nvSpPr>
          <p:cNvPr id="23557" name="Rectangle 3"/>
          <p:cNvSpPr>
            <a:spLocks noGrp="1" noChangeArrowheads="1"/>
          </p:cNvSpPr>
          <p:nvPr>
            <p:ph type="body" idx="1"/>
          </p:nvPr>
        </p:nvSpPr>
        <p:spPr>
          <a:xfrm>
            <a:off x="609600" y="4343400"/>
            <a:ext cx="5607050" cy="4183063"/>
          </a:xfrm>
          <a:noFill/>
          <a:ln/>
        </p:spPr>
        <p:txBody>
          <a:bodyPr lIns="91435" tIns="45717" rIns="91435" bIns="45717"/>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March 2, 2017</a:t>
            </a:r>
          </a:p>
        </p:txBody>
      </p:sp>
      <p:sp>
        <p:nvSpPr>
          <p:cNvPr id="6" name="Rectangle 6"/>
          <p:cNvSpPr>
            <a:spLocks noGrp="1" noChangeArrowheads="1"/>
          </p:cNvSpPr>
          <p:nvPr>
            <p:ph type="sldNum" sz="quarter" idx="12"/>
          </p:nvPr>
        </p:nvSpPr>
        <p:spPr>
          <a:ln/>
        </p:spPr>
        <p:txBody>
          <a:bodyPr/>
          <a:lstStyle>
            <a:lvl1pPr>
              <a:defRPr/>
            </a:lvl1pPr>
          </a:lstStyle>
          <a:p>
            <a:fld id="{2F794974-F33F-4F7E-A5EC-A588533AA97F}"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March 2, 2017</a:t>
            </a:r>
          </a:p>
        </p:txBody>
      </p:sp>
      <p:sp>
        <p:nvSpPr>
          <p:cNvPr id="6" name="Rectangle 6"/>
          <p:cNvSpPr>
            <a:spLocks noGrp="1" noChangeArrowheads="1"/>
          </p:cNvSpPr>
          <p:nvPr>
            <p:ph type="sldNum" sz="quarter" idx="12"/>
          </p:nvPr>
        </p:nvSpPr>
        <p:spPr>
          <a:ln/>
        </p:spPr>
        <p:txBody>
          <a:bodyPr/>
          <a:lstStyle>
            <a:lvl1pPr>
              <a:defRPr/>
            </a:lvl1pPr>
          </a:lstStyle>
          <a:p>
            <a:fld id="{5DBD434E-3CA8-459A-BA33-FAFC0236A220}"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152400"/>
            <a:ext cx="2057400" cy="5516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52400"/>
            <a:ext cx="6019800" cy="5516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March 2, 2017</a:t>
            </a:r>
          </a:p>
        </p:txBody>
      </p:sp>
      <p:sp>
        <p:nvSpPr>
          <p:cNvPr id="6" name="Rectangle 6"/>
          <p:cNvSpPr>
            <a:spLocks noGrp="1" noChangeArrowheads="1"/>
          </p:cNvSpPr>
          <p:nvPr>
            <p:ph type="sldNum" sz="quarter" idx="12"/>
          </p:nvPr>
        </p:nvSpPr>
        <p:spPr>
          <a:ln/>
        </p:spPr>
        <p:txBody>
          <a:bodyPr/>
          <a:lstStyle>
            <a:lvl1pPr>
              <a:defRPr/>
            </a:lvl1pPr>
          </a:lstStyle>
          <a:p>
            <a:fld id="{E37F8293-BA3E-4E44-9E8F-751F53D4D27B}" type="slidenum">
              <a:rPr lang="en-US" altLang="en-US"/>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0"/>
            <a:ext cx="6858000" cy="609600"/>
          </a:xfrm>
        </p:spPr>
        <p:txBody>
          <a:bodyPr/>
          <a:lstStyle/>
          <a:p>
            <a:r>
              <a:rPr lang="en-US"/>
              <a:t>Click to edit Master title style</a:t>
            </a:r>
          </a:p>
        </p:txBody>
      </p:sp>
      <p:sp>
        <p:nvSpPr>
          <p:cNvPr id="3" name="Text Placeholder 2"/>
          <p:cNvSpPr>
            <a:spLocks noGrp="1"/>
          </p:cNvSpPr>
          <p:nvPr>
            <p:ph type="body" sz="half" idx="1"/>
          </p:nvPr>
        </p:nvSpPr>
        <p:spPr>
          <a:xfrm>
            <a:off x="1447800" y="1676400"/>
            <a:ext cx="3656013" cy="4071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256213" y="1676400"/>
            <a:ext cx="3656012" cy="195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256213" y="3787775"/>
            <a:ext cx="3656012" cy="196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2441575" y="6383338"/>
            <a:ext cx="2130425" cy="474662"/>
          </a:xfrm>
        </p:spPr>
        <p:txBody>
          <a:bodyPr/>
          <a:lstStyle>
            <a:lvl1pPr>
              <a:defRPr>
                <a:latin typeface="Arial" pitchFamily="34" charset="0"/>
              </a:defRPr>
            </a:lvl1pPr>
          </a:lstStyle>
          <a:p>
            <a:pPr>
              <a:defRPr/>
            </a:pPr>
            <a:endParaRPr lang="en-US"/>
          </a:p>
        </p:txBody>
      </p:sp>
      <p:sp>
        <p:nvSpPr>
          <p:cNvPr id="7" name="Footer Placeholder 6"/>
          <p:cNvSpPr>
            <a:spLocks noGrp="1"/>
          </p:cNvSpPr>
          <p:nvPr>
            <p:ph type="ftr" sz="quarter" idx="11"/>
          </p:nvPr>
        </p:nvSpPr>
        <p:spPr>
          <a:xfrm>
            <a:off x="4953000" y="6383338"/>
            <a:ext cx="2897188" cy="474662"/>
          </a:xfrm>
        </p:spPr>
        <p:txBody>
          <a:bodyPr/>
          <a:lstStyle>
            <a:lvl1pPr>
              <a:defRPr>
                <a:latin typeface="Arial" pitchFamily="34" charset="0"/>
              </a:defRPr>
            </a:lvl1pPr>
          </a:lstStyle>
          <a:p>
            <a:pPr>
              <a:defRPr/>
            </a:pPr>
            <a:r>
              <a:rPr lang="en-US"/>
              <a:t>March 2, 2017</a:t>
            </a:r>
          </a:p>
        </p:txBody>
      </p:sp>
      <p:sp>
        <p:nvSpPr>
          <p:cNvPr id="8" name="Slide Number Placeholder 7"/>
          <p:cNvSpPr>
            <a:spLocks noGrp="1"/>
          </p:cNvSpPr>
          <p:nvPr>
            <p:ph type="sldNum" sz="quarter" idx="12"/>
          </p:nvPr>
        </p:nvSpPr>
        <p:spPr>
          <a:xfrm>
            <a:off x="8556625" y="6369050"/>
            <a:ext cx="587375" cy="488950"/>
          </a:xfrm>
        </p:spPr>
        <p:txBody>
          <a:bodyPr/>
          <a:lstStyle>
            <a:lvl1pPr>
              <a:defRPr/>
            </a:lvl1pPr>
          </a:lstStyle>
          <a:p>
            <a:fld id="{D29B5401-BDD3-4153-82AE-BA7D5190C26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March 2, 2017</a:t>
            </a:r>
          </a:p>
        </p:txBody>
      </p:sp>
      <p:sp>
        <p:nvSpPr>
          <p:cNvPr id="6" name="Rectangle 6"/>
          <p:cNvSpPr>
            <a:spLocks noGrp="1" noChangeArrowheads="1"/>
          </p:cNvSpPr>
          <p:nvPr>
            <p:ph type="sldNum" sz="quarter" idx="12"/>
          </p:nvPr>
        </p:nvSpPr>
        <p:spPr>
          <a:ln/>
        </p:spPr>
        <p:txBody>
          <a:bodyPr/>
          <a:lstStyle>
            <a:lvl1pPr>
              <a:defRPr/>
            </a:lvl1pPr>
          </a:lstStyle>
          <a:p>
            <a:fld id="{3AAEAF83-23BE-4B07-AA59-9B099059C593}"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March 2, 2017</a:t>
            </a:r>
          </a:p>
        </p:txBody>
      </p:sp>
      <p:sp>
        <p:nvSpPr>
          <p:cNvPr id="6" name="Rectangle 6"/>
          <p:cNvSpPr>
            <a:spLocks noGrp="1" noChangeArrowheads="1"/>
          </p:cNvSpPr>
          <p:nvPr>
            <p:ph type="sldNum" sz="quarter" idx="12"/>
          </p:nvPr>
        </p:nvSpPr>
        <p:spPr>
          <a:ln/>
        </p:spPr>
        <p:txBody>
          <a:bodyPr/>
          <a:lstStyle>
            <a:lvl1pPr>
              <a:defRPr/>
            </a:lvl1pPr>
          </a:lstStyle>
          <a:p>
            <a:fld id="{4B6E3BFA-A0B5-458E-AC9F-C7645EA62053}"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1430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1430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March 2, 2017</a:t>
            </a:r>
          </a:p>
        </p:txBody>
      </p:sp>
      <p:sp>
        <p:nvSpPr>
          <p:cNvPr id="7" name="Rectangle 6"/>
          <p:cNvSpPr>
            <a:spLocks noGrp="1" noChangeArrowheads="1"/>
          </p:cNvSpPr>
          <p:nvPr>
            <p:ph type="sldNum" sz="quarter" idx="12"/>
          </p:nvPr>
        </p:nvSpPr>
        <p:spPr>
          <a:ln/>
        </p:spPr>
        <p:txBody>
          <a:bodyPr/>
          <a:lstStyle>
            <a:lvl1pPr>
              <a:defRPr/>
            </a:lvl1pPr>
          </a:lstStyle>
          <a:p>
            <a:fld id="{73C59A1A-5A4A-4465-AF3D-789A7250D065}"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March 2, 2017</a:t>
            </a:r>
          </a:p>
        </p:txBody>
      </p:sp>
      <p:sp>
        <p:nvSpPr>
          <p:cNvPr id="9" name="Rectangle 6"/>
          <p:cNvSpPr>
            <a:spLocks noGrp="1" noChangeArrowheads="1"/>
          </p:cNvSpPr>
          <p:nvPr>
            <p:ph type="sldNum" sz="quarter" idx="12"/>
          </p:nvPr>
        </p:nvSpPr>
        <p:spPr>
          <a:ln/>
        </p:spPr>
        <p:txBody>
          <a:bodyPr/>
          <a:lstStyle>
            <a:lvl1pPr>
              <a:defRPr/>
            </a:lvl1pPr>
          </a:lstStyle>
          <a:p>
            <a:fld id="{1C31377F-1965-4A63-BD1A-DA21BF64E208}"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March 2, 2017</a:t>
            </a:r>
          </a:p>
        </p:txBody>
      </p:sp>
      <p:sp>
        <p:nvSpPr>
          <p:cNvPr id="5" name="Rectangle 6"/>
          <p:cNvSpPr>
            <a:spLocks noGrp="1" noChangeArrowheads="1"/>
          </p:cNvSpPr>
          <p:nvPr>
            <p:ph type="sldNum" sz="quarter" idx="12"/>
          </p:nvPr>
        </p:nvSpPr>
        <p:spPr>
          <a:ln/>
        </p:spPr>
        <p:txBody>
          <a:bodyPr/>
          <a:lstStyle>
            <a:lvl1pPr>
              <a:defRPr/>
            </a:lvl1pPr>
          </a:lstStyle>
          <a:p>
            <a:fld id="{3667EB10-3DB8-48B0-BD60-34648329DA7E}"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a:xfrm>
            <a:off x="5943600" y="6619875"/>
            <a:ext cx="2895600" cy="238125"/>
          </a:xfrm>
        </p:spPr>
        <p:txBody>
          <a:bodyPr/>
          <a:lstStyle>
            <a:lvl1pPr algn="r">
              <a:defRPr sz="1000">
                <a:latin typeface="Arial Narrow" panose="020B0606020202030204" pitchFamily="34" charset="0"/>
              </a:defRPr>
            </a:lvl1pPr>
          </a:lstStyle>
          <a:p>
            <a:pPr>
              <a:defRPr/>
            </a:pPr>
            <a:r>
              <a:rPr lang="en-US"/>
              <a:t>March 2, 2017</a:t>
            </a:r>
          </a:p>
        </p:txBody>
      </p:sp>
      <p:sp>
        <p:nvSpPr>
          <p:cNvPr id="4" name="Rectangle 6"/>
          <p:cNvSpPr>
            <a:spLocks noGrp="1" noChangeArrowheads="1"/>
          </p:cNvSpPr>
          <p:nvPr>
            <p:ph type="sldNum" sz="quarter" idx="12"/>
          </p:nvPr>
        </p:nvSpPr>
        <p:spPr>
          <a:xfrm>
            <a:off x="7010400" y="6553200"/>
            <a:ext cx="2133600" cy="304800"/>
          </a:xfrm>
        </p:spPr>
        <p:txBody>
          <a:bodyPr/>
          <a:lstStyle>
            <a:lvl1pPr>
              <a:defRPr>
                <a:latin typeface="Arial Narrow" pitchFamily="34" charset="0"/>
              </a:defRPr>
            </a:lvl1pPr>
          </a:lstStyle>
          <a:p>
            <a:fld id="{0A6F51B3-9CBE-4728-ADD3-65A6490AFFAA}"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March 2, 2017</a:t>
            </a:r>
          </a:p>
        </p:txBody>
      </p:sp>
      <p:sp>
        <p:nvSpPr>
          <p:cNvPr id="7" name="Rectangle 6"/>
          <p:cNvSpPr>
            <a:spLocks noGrp="1" noChangeArrowheads="1"/>
          </p:cNvSpPr>
          <p:nvPr>
            <p:ph type="sldNum" sz="quarter" idx="12"/>
          </p:nvPr>
        </p:nvSpPr>
        <p:spPr>
          <a:ln/>
        </p:spPr>
        <p:txBody>
          <a:bodyPr/>
          <a:lstStyle>
            <a:lvl1pPr>
              <a:defRPr/>
            </a:lvl1pPr>
          </a:lstStyle>
          <a:p>
            <a:fld id="{3FF9E5DD-9620-4B29-8A78-D4A43CA3E7FC}"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March 2, 2017</a:t>
            </a:r>
          </a:p>
        </p:txBody>
      </p:sp>
      <p:sp>
        <p:nvSpPr>
          <p:cNvPr id="7" name="Rectangle 6"/>
          <p:cNvSpPr>
            <a:spLocks noGrp="1" noChangeArrowheads="1"/>
          </p:cNvSpPr>
          <p:nvPr>
            <p:ph type="sldNum" sz="quarter" idx="12"/>
          </p:nvPr>
        </p:nvSpPr>
        <p:spPr>
          <a:ln/>
        </p:spPr>
        <p:txBody>
          <a:bodyPr/>
          <a:lstStyle>
            <a:lvl1pPr>
              <a:defRPr/>
            </a:lvl1pPr>
          </a:lstStyle>
          <a:p>
            <a:fld id="{AFC71A9E-F788-40F4-AD62-B4AD6B83D05B}"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152400"/>
            <a:ext cx="78486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304800" y="11430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r>
              <a:rPr lang="en-US"/>
              <a:t>March 2, 2017</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9B2A50C6-1D23-4F35-9958-8B3202E2CE5C}" type="slidenum">
              <a:rPr lang="en-US" altLang="en-US"/>
              <a:pPr/>
              <a:t>‹#›</a:t>
            </a:fld>
            <a:endParaRPr lang="en-US" altLang="en-US"/>
          </a:p>
        </p:txBody>
      </p:sp>
      <p:pic>
        <p:nvPicPr>
          <p:cNvPr id="1031" name="Picture 7" descr="CMOP_layout_insidepage_v2"/>
          <p:cNvPicPr>
            <a:picLocks noChangeAspect="1" noChangeArrowheads="1"/>
          </p:cNvPicPr>
          <p:nvPr userDrawn="1"/>
        </p:nvPicPr>
        <p:blipFill>
          <a:blip r:embed="rId14"/>
          <a:srcRect/>
          <a:stretch>
            <a:fillRect/>
          </a:stretch>
        </p:blipFill>
        <p:spPr bwMode="auto">
          <a:xfrm>
            <a:off x="0" y="0"/>
            <a:ext cx="89916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5" r:id="rId7"/>
    <p:sldLayoutId id="2147483711" r:id="rId8"/>
    <p:sldLayoutId id="2147483712" r:id="rId9"/>
    <p:sldLayoutId id="2147483713" r:id="rId10"/>
    <p:sldLayoutId id="2147483714" r:id="rId11"/>
    <p:sldLayoutId id="2147483716" r:id="rId12"/>
  </p:sldLayoutIdLst>
  <p:hf hdr="0" dt="0"/>
  <p:txStyles>
    <p:titleStyle>
      <a:lvl1pPr algn="ctr" rtl="0" eaLnBrk="0" fontAlgn="base" hangingPunct="0">
        <a:spcBef>
          <a:spcPct val="0"/>
        </a:spcBef>
        <a:spcAft>
          <a:spcPct val="0"/>
        </a:spcAft>
        <a:defRPr sz="2800" b="1">
          <a:solidFill>
            <a:srgbClr val="0E6DAE"/>
          </a:solidFill>
          <a:latin typeface="+mj-lt"/>
          <a:ea typeface="+mj-ea"/>
          <a:cs typeface="+mj-cs"/>
        </a:defRPr>
      </a:lvl1pPr>
      <a:lvl2pPr algn="ctr" rtl="0" eaLnBrk="0" fontAlgn="base" hangingPunct="0">
        <a:spcBef>
          <a:spcPct val="0"/>
        </a:spcBef>
        <a:spcAft>
          <a:spcPct val="0"/>
        </a:spcAft>
        <a:defRPr sz="2800" b="1">
          <a:solidFill>
            <a:srgbClr val="0E6DAE"/>
          </a:solidFill>
          <a:latin typeface="Helvetica LT Std" pitchFamily="34" charset="0"/>
        </a:defRPr>
      </a:lvl2pPr>
      <a:lvl3pPr algn="ctr" rtl="0" eaLnBrk="0" fontAlgn="base" hangingPunct="0">
        <a:spcBef>
          <a:spcPct val="0"/>
        </a:spcBef>
        <a:spcAft>
          <a:spcPct val="0"/>
        </a:spcAft>
        <a:defRPr sz="2800" b="1">
          <a:solidFill>
            <a:srgbClr val="0E6DAE"/>
          </a:solidFill>
          <a:latin typeface="Helvetica LT Std" pitchFamily="34" charset="0"/>
        </a:defRPr>
      </a:lvl3pPr>
      <a:lvl4pPr algn="ctr" rtl="0" eaLnBrk="0" fontAlgn="base" hangingPunct="0">
        <a:spcBef>
          <a:spcPct val="0"/>
        </a:spcBef>
        <a:spcAft>
          <a:spcPct val="0"/>
        </a:spcAft>
        <a:defRPr sz="2800" b="1">
          <a:solidFill>
            <a:srgbClr val="0E6DAE"/>
          </a:solidFill>
          <a:latin typeface="Helvetica LT Std" pitchFamily="34" charset="0"/>
        </a:defRPr>
      </a:lvl4pPr>
      <a:lvl5pPr algn="ctr" rtl="0" eaLnBrk="0" fontAlgn="base" hangingPunct="0">
        <a:spcBef>
          <a:spcPct val="0"/>
        </a:spcBef>
        <a:spcAft>
          <a:spcPct val="0"/>
        </a:spcAft>
        <a:defRPr sz="2800" b="1">
          <a:solidFill>
            <a:srgbClr val="0E6DAE"/>
          </a:solidFill>
          <a:latin typeface="Helvetica LT Std" pitchFamily="34" charset="0"/>
        </a:defRPr>
      </a:lvl5pPr>
      <a:lvl6pPr marL="457200" algn="ctr" rtl="0" fontAlgn="base">
        <a:spcBef>
          <a:spcPct val="0"/>
        </a:spcBef>
        <a:spcAft>
          <a:spcPct val="0"/>
        </a:spcAft>
        <a:defRPr sz="2800" b="1">
          <a:solidFill>
            <a:srgbClr val="0E6DAE"/>
          </a:solidFill>
          <a:latin typeface="Helvetica LT Std" pitchFamily="34" charset="0"/>
        </a:defRPr>
      </a:lvl6pPr>
      <a:lvl7pPr marL="914400" algn="ctr" rtl="0" fontAlgn="base">
        <a:spcBef>
          <a:spcPct val="0"/>
        </a:spcBef>
        <a:spcAft>
          <a:spcPct val="0"/>
        </a:spcAft>
        <a:defRPr sz="2800" b="1">
          <a:solidFill>
            <a:srgbClr val="0E6DAE"/>
          </a:solidFill>
          <a:latin typeface="Helvetica LT Std" pitchFamily="34" charset="0"/>
        </a:defRPr>
      </a:lvl7pPr>
      <a:lvl8pPr marL="1371600" algn="ctr" rtl="0" fontAlgn="base">
        <a:spcBef>
          <a:spcPct val="0"/>
        </a:spcBef>
        <a:spcAft>
          <a:spcPct val="0"/>
        </a:spcAft>
        <a:defRPr sz="2800" b="1">
          <a:solidFill>
            <a:srgbClr val="0E6DAE"/>
          </a:solidFill>
          <a:latin typeface="Helvetica LT Std" pitchFamily="34" charset="0"/>
        </a:defRPr>
      </a:lvl8pPr>
      <a:lvl9pPr marL="1828800" algn="ctr" rtl="0" fontAlgn="base">
        <a:spcBef>
          <a:spcPct val="0"/>
        </a:spcBef>
        <a:spcAft>
          <a:spcPct val="0"/>
        </a:spcAft>
        <a:defRPr sz="2800" b="1">
          <a:solidFill>
            <a:srgbClr val="0E6DAE"/>
          </a:solidFill>
          <a:latin typeface="Helvetica LT Std" pitchFamily="34" charset="0"/>
        </a:defRPr>
      </a:lvl9pPr>
    </p:titleStyle>
    <p:bodyStyle>
      <a:lvl1pPr marL="342900" indent="-342900" algn="l" rtl="0" eaLnBrk="0" fontAlgn="base" hangingPunct="0">
        <a:spcBef>
          <a:spcPct val="20000"/>
        </a:spcBef>
        <a:spcAft>
          <a:spcPct val="0"/>
        </a:spcAft>
        <a:buClr>
          <a:srgbClr val="0E6DAE"/>
        </a:buClr>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0E6DAE"/>
        </a:buClr>
        <a:buFont typeface="Wingdings" pitchFamily="2" charset="2"/>
        <a:buChar char="Ø"/>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mailto:Shimamura.monica@epa.gov" TargetMode="External"/><Relationship Id="rId7"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www.epa.gov/cmop" TargetMode="External"/><Relationship Id="rId4" Type="http://schemas.openxmlformats.org/officeDocument/2006/relationships/hyperlink" Target="mailto:ruiz.felicia@epa.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www.globalmethane.org/sectors/index.aspx?sector=coal" TargetMode="External"/><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 Id="rId9"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unece.org/energy/se/cmm.html"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4294967295"/>
          </p:nvPr>
        </p:nvSpPr>
        <p:spPr>
          <a:xfrm>
            <a:off x="2589213" y="2895600"/>
            <a:ext cx="4114800" cy="1143000"/>
          </a:xfrm>
        </p:spPr>
        <p:txBody>
          <a:bodyPr/>
          <a:lstStyle/>
          <a:p>
            <a:pPr marL="0" indent="0" eaLnBrk="1" hangingPunct="1">
              <a:spcBef>
                <a:spcPct val="30000"/>
              </a:spcBef>
              <a:buFontTx/>
              <a:buNone/>
            </a:pPr>
            <a:r>
              <a:rPr lang="en-US" altLang="en-US" sz="1600" i="1" smtClean="0"/>
              <a:t>Presented By: </a:t>
            </a:r>
          </a:p>
          <a:p>
            <a:pPr marL="0" indent="0" eaLnBrk="1" hangingPunct="1">
              <a:spcBef>
                <a:spcPct val="30000"/>
              </a:spcBef>
              <a:buFontTx/>
              <a:buNone/>
            </a:pPr>
            <a:r>
              <a:rPr lang="en-US" altLang="en-US" sz="1600" smtClean="0"/>
              <a:t>Ms. Monica Shimamura</a:t>
            </a:r>
          </a:p>
          <a:p>
            <a:pPr marL="0" indent="0" eaLnBrk="1" hangingPunct="1">
              <a:spcBef>
                <a:spcPct val="30000"/>
              </a:spcBef>
              <a:buFontTx/>
              <a:buNone/>
            </a:pPr>
            <a:r>
              <a:rPr lang="en-US" altLang="en-US" sz="1600" smtClean="0"/>
              <a:t>U.S. Environmental Protection Agency</a:t>
            </a:r>
          </a:p>
        </p:txBody>
      </p:sp>
      <p:pic>
        <p:nvPicPr>
          <p:cNvPr id="5123" name="Picture 5" descr="GMI_logo_sm"/>
          <p:cNvPicPr>
            <a:picLocks noChangeAspect="1" noChangeArrowheads="1"/>
          </p:cNvPicPr>
          <p:nvPr/>
        </p:nvPicPr>
        <p:blipFill>
          <a:blip r:embed="rId3"/>
          <a:srcRect/>
          <a:stretch>
            <a:fillRect/>
          </a:stretch>
        </p:blipFill>
        <p:spPr bwMode="auto">
          <a:xfrm>
            <a:off x="6705600" y="6096000"/>
            <a:ext cx="1096963" cy="539750"/>
          </a:xfrm>
          <a:prstGeom prst="rect">
            <a:avLst/>
          </a:prstGeom>
          <a:noFill/>
          <a:ln w="9525">
            <a:solidFill>
              <a:schemeClr val="tx1"/>
            </a:solidFill>
            <a:miter lim="800000"/>
            <a:headEnd/>
            <a:tailEnd/>
          </a:ln>
        </p:spPr>
      </p:pic>
      <p:sp>
        <p:nvSpPr>
          <p:cNvPr id="2" name="Rectangle 1"/>
          <p:cNvSpPr/>
          <p:nvPr/>
        </p:nvSpPr>
        <p:spPr>
          <a:xfrm>
            <a:off x="0" y="533400"/>
            <a:ext cx="9144000" cy="4968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125" name="Rectangle 5"/>
          <p:cNvSpPr>
            <a:spLocks noChangeArrowheads="1"/>
          </p:cNvSpPr>
          <p:nvPr/>
        </p:nvSpPr>
        <p:spPr bwMode="auto">
          <a:xfrm>
            <a:off x="723900" y="303213"/>
            <a:ext cx="7886700" cy="2308225"/>
          </a:xfrm>
          <a:prstGeom prst="rect">
            <a:avLst/>
          </a:prstGeom>
          <a:noFill/>
          <a:ln w="9525">
            <a:noFill/>
            <a:miter lim="800000"/>
            <a:headEnd/>
            <a:tailEnd/>
          </a:ln>
        </p:spPr>
        <p:txBody>
          <a:bodyPr>
            <a:spAutoFit/>
          </a:bodyPr>
          <a:lstStyle/>
          <a:p>
            <a:pPr algn="ctr">
              <a:spcBef>
                <a:spcPct val="20000"/>
              </a:spcBef>
              <a:buClr>
                <a:srgbClr val="0E6DAE"/>
              </a:buClr>
            </a:pPr>
            <a:r>
              <a:rPr lang="en-US" altLang="en-US" sz="3600" b="1">
                <a:solidFill>
                  <a:srgbClr val="0E6DAE"/>
                </a:solidFill>
              </a:rPr>
              <a:t>Global Methane Initiative &amp; Govt. of India-Central Mine Planning &amp; Design Institute Joint Cooperation for CMM Project Development </a:t>
            </a:r>
            <a:r>
              <a:rPr lang="en-US" altLang="en-US" sz="3600">
                <a:latin typeface="Helvetica LT Std" pitchFamily="34" charset="0"/>
              </a:rPr>
              <a:t>	</a:t>
            </a:r>
          </a:p>
        </p:txBody>
      </p:sp>
      <p:sp>
        <p:nvSpPr>
          <p:cNvPr id="6" name="Rectangle 3"/>
          <p:cNvSpPr txBox="1">
            <a:spLocks noChangeArrowheads="1"/>
          </p:cNvSpPr>
          <p:nvPr/>
        </p:nvSpPr>
        <p:spPr bwMode="auto">
          <a:xfrm>
            <a:off x="762000" y="4322763"/>
            <a:ext cx="7620000" cy="1620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0E6DAE"/>
              </a:buClr>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0E6DAE"/>
              </a:buClr>
              <a:buFont typeface="Wingdings" pitchFamily="2" charset="2"/>
              <a:buChar char="Ø"/>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eaLnBrk="1" hangingPunct="1">
              <a:spcBef>
                <a:spcPct val="30000"/>
              </a:spcBef>
              <a:buFontTx/>
              <a:buNone/>
              <a:defRPr/>
            </a:pPr>
            <a:r>
              <a:rPr lang="en-US" altLang="en-US" sz="2400" kern="0" dirty="0"/>
              <a:t>International Workshop on Best Practices in </a:t>
            </a:r>
          </a:p>
          <a:p>
            <a:pPr marL="0" indent="0" algn="ctr" eaLnBrk="1" hangingPunct="1">
              <a:spcBef>
                <a:spcPct val="30000"/>
              </a:spcBef>
              <a:buFontTx/>
              <a:buNone/>
              <a:defRPr/>
            </a:pPr>
            <a:r>
              <a:rPr lang="en-US" altLang="en-US" sz="2400" kern="0" dirty="0"/>
              <a:t>Methane Drainage and Use in Coal Mines</a:t>
            </a:r>
          </a:p>
          <a:p>
            <a:pPr marL="0" indent="0" algn="ctr" eaLnBrk="1" hangingPunct="1">
              <a:spcBef>
                <a:spcPct val="30000"/>
              </a:spcBef>
              <a:buFontTx/>
              <a:buNone/>
              <a:defRPr/>
            </a:pPr>
            <a:r>
              <a:rPr lang="en-US" altLang="en-US" sz="2000" kern="0" dirty="0"/>
              <a:t>9-10 March, 2017</a:t>
            </a:r>
          </a:p>
          <a:p>
            <a:pPr marL="0" indent="0" algn="ctr" eaLnBrk="1" hangingPunct="1">
              <a:spcBef>
                <a:spcPct val="30000"/>
              </a:spcBef>
              <a:buFontTx/>
              <a:buNone/>
              <a:defRPr/>
            </a:pPr>
            <a:r>
              <a:rPr lang="en-US" altLang="en-US" sz="2000" kern="0" dirty="0"/>
              <a:t>Ranchi, India</a:t>
            </a:r>
          </a:p>
        </p:txBody>
      </p:sp>
      <p:sp>
        <p:nvSpPr>
          <p:cNvPr id="5127" name="Slide Number Placeholder 2"/>
          <p:cNvSpPr>
            <a:spLocks noGrp="1"/>
          </p:cNvSpPr>
          <p:nvPr>
            <p:ph type="sldNum" sz="quarter" idx="12"/>
          </p:nvPr>
        </p:nvSpPr>
        <p:spPr>
          <a:noFill/>
        </p:spPr>
        <p:txBody>
          <a:bodyPr/>
          <a:lstStyle/>
          <a:p>
            <a:fld id="{9AD12201-7D35-40EA-898A-41E2B852CFC2}" type="slidenum">
              <a:rPr lang="en-US" altLang="en-US">
                <a:latin typeface="Arial" charset="0"/>
              </a:rPr>
              <a:pPr/>
              <a:t>1</a:t>
            </a:fld>
            <a:endParaRPr lang="en-US" altLang="en-US">
              <a:latin typeface="Arial" charset="0"/>
            </a:endParaRPr>
          </a:p>
        </p:txBody>
      </p:sp>
      <p:sp>
        <p:nvSpPr>
          <p:cNvPr id="5128" name="Footer Placeholder 2"/>
          <p:cNvSpPr>
            <a:spLocks noGrp="1"/>
          </p:cNvSpPr>
          <p:nvPr>
            <p:ph type="ftr" sz="quarter" idx="11"/>
          </p:nvPr>
        </p:nvSpPr>
        <p:spPr>
          <a:noFill/>
        </p:spPr>
        <p:txBody>
          <a:bodyPr/>
          <a:lstStyle/>
          <a:p>
            <a:r>
              <a:rPr lang="en-US" altLang="en-US" smtClean="0"/>
              <a:t>March 2, 2017</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4294967295"/>
          </p:nvPr>
        </p:nvSpPr>
        <p:spPr>
          <a:xfrm>
            <a:off x="533400" y="1066800"/>
            <a:ext cx="8077200" cy="4572000"/>
          </a:xfrm>
          <a:noFill/>
        </p:spPr>
        <p:txBody>
          <a:bodyPr anchor="ctr"/>
          <a:lstStyle/>
          <a:p>
            <a:pPr eaLnBrk="1" hangingPunct="1"/>
            <a:r>
              <a:rPr lang="en-US" altLang="en-US" sz="2000" smtClean="0"/>
              <a:t>Since the establishment of the Clearinghouse in 2008, coal industry personnel have visited the U.S. to learn about a number of areas of CMM/CBM development, including:</a:t>
            </a:r>
          </a:p>
          <a:p>
            <a:pPr lvl="1" eaLnBrk="1" hangingPunct="1"/>
            <a:r>
              <a:rPr lang="en-US" altLang="en-US" sz="1800" smtClean="0"/>
              <a:t>CBM drilling and completions techniques;</a:t>
            </a:r>
          </a:p>
          <a:p>
            <a:pPr lvl="1" eaLnBrk="1" hangingPunct="1"/>
            <a:r>
              <a:rPr lang="en-US" altLang="en-US" sz="1800" smtClean="0"/>
              <a:t>In-mine directional drilling;</a:t>
            </a:r>
          </a:p>
          <a:p>
            <a:pPr lvl="1" eaLnBrk="1" hangingPunct="1"/>
            <a:r>
              <a:rPr lang="en-US" altLang="en-US" sz="1800" smtClean="0"/>
              <a:t>Development of CMM/CBM in active oil and gas fields;</a:t>
            </a:r>
          </a:p>
          <a:p>
            <a:pPr lvl="1" eaLnBrk="1" hangingPunct="1"/>
            <a:r>
              <a:rPr lang="en-US" altLang="en-US" sz="1800" smtClean="0"/>
              <a:t>Legal and regulatory aspects of CMM/CBM development</a:t>
            </a:r>
          </a:p>
          <a:p>
            <a:pPr lvl="1" eaLnBrk="1" hangingPunct="1"/>
            <a:r>
              <a:rPr lang="en-US" altLang="en-US" sz="1800" smtClean="0"/>
              <a:t>End-use technologies for CMM/CBM</a:t>
            </a:r>
          </a:p>
          <a:p>
            <a:pPr eaLnBrk="1" hangingPunct="1"/>
            <a:r>
              <a:rPr lang="en-US" altLang="en-US" sz="2000" smtClean="0"/>
              <a:t>Recently, a high-level delegation                                         visited in-mine drilling operations at the                                        Warrior Met Coal mine in Tuscaloosa, AL,                                                       as the geology and mine conditions are                                                       similar to the Moonidih mine of the                                                                                 Jharia Coalfield, an area actively being                                                     pursued for CMM development by CIL</a:t>
            </a:r>
          </a:p>
        </p:txBody>
      </p:sp>
      <p:sp>
        <p:nvSpPr>
          <p:cNvPr id="22531" name="Rectangle 5"/>
          <p:cNvSpPr>
            <a:spLocks noChangeArrowheads="1"/>
          </p:cNvSpPr>
          <p:nvPr/>
        </p:nvSpPr>
        <p:spPr bwMode="auto">
          <a:xfrm>
            <a:off x="723900" y="152400"/>
            <a:ext cx="7696200" cy="646113"/>
          </a:xfrm>
          <a:prstGeom prst="rect">
            <a:avLst/>
          </a:prstGeom>
          <a:noFill/>
          <a:ln w="9525">
            <a:noFill/>
            <a:miter lim="800000"/>
            <a:headEnd/>
            <a:tailEnd/>
          </a:ln>
        </p:spPr>
        <p:txBody>
          <a:bodyPr>
            <a:spAutoFit/>
          </a:bodyPr>
          <a:lstStyle/>
          <a:p>
            <a:pPr algn="ctr" eaLnBrk="1" hangingPunct="1">
              <a:spcBef>
                <a:spcPct val="20000"/>
              </a:spcBef>
              <a:buClr>
                <a:srgbClr val="800080"/>
              </a:buClr>
              <a:buFont typeface="Wingdings" pitchFamily="2" charset="2"/>
              <a:buNone/>
            </a:pPr>
            <a:r>
              <a:rPr lang="en-US" altLang="en-US" sz="3600" b="1">
                <a:solidFill>
                  <a:srgbClr val="0E6DAE"/>
                </a:solidFill>
              </a:rPr>
              <a:t>Training and Technology Transfer</a:t>
            </a:r>
          </a:p>
        </p:txBody>
      </p:sp>
      <p:pic>
        <p:nvPicPr>
          <p:cNvPr id="22532" name="Picture 5" descr="GMI_logo_sm"/>
          <p:cNvPicPr>
            <a:picLocks noChangeAspect="1" noChangeArrowheads="1"/>
          </p:cNvPicPr>
          <p:nvPr/>
        </p:nvPicPr>
        <p:blipFill>
          <a:blip r:embed="rId3"/>
          <a:srcRect/>
          <a:stretch>
            <a:fillRect/>
          </a:stretch>
        </p:blipFill>
        <p:spPr bwMode="auto">
          <a:xfrm>
            <a:off x="6705600" y="6096000"/>
            <a:ext cx="1096963" cy="539750"/>
          </a:xfrm>
          <a:prstGeom prst="rect">
            <a:avLst/>
          </a:prstGeom>
          <a:noFill/>
          <a:ln w="9525">
            <a:solidFill>
              <a:schemeClr val="tx1"/>
            </a:solidFill>
            <a:miter lim="800000"/>
            <a:headEnd/>
            <a:tailEnd/>
          </a:ln>
        </p:spPr>
      </p:pic>
      <p:pic>
        <p:nvPicPr>
          <p:cNvPr id="22533" name="Picture 5" descr="C:\Users\jbeninati\Desktop\US training 1.png"/>
          <p:cNvPicPr>
            <a:picLocks noChangeAspect="1" noChangeArrowheads="1"/>
          </p:cNvPicPr>
          <p:nvPr/>
        </p:nvPicPr>
        <p:blipFill>
          <a:blip r:embed="rId4"/>
          <a:srcRect/>
          <a:stretch>
            <a:fillRect/>
          </a:stretch>
        </p:blipFill>
        <p:spPr bwMode="auto">
          <a:xfrm>
            <a:off x="5835650" y="3505200"/>
            <a:ext cx="2951163" cy="2209800"/>
          </a:xfrm>
          <a:prstGeom prst="rect">
            <a:avLst/>
          </a:prstGeom>
          <a:noFill/>
          <a:ln w="9525">
            <a:noFill/>
            <a:miter lim="800000"/>
            <a:headEnd/>
            <a:tailEnd/>
          </a:ln>
        </p:spPr>
      </p:pic>
      <p:sp>
        <p:nvSpPr>
          <p:cNvPr id="22534" name="Slide Number Placeholder 1"/>
          <p:cNvSpPr>
            <a:spLocks noGrp="1"/>
          </p:cNvSpPr>
          <p:nvPr>
            <p:ph type="sldNum" sz="quarter" idx="12"/>
          </p:nvPr>
        </p:nvSpPr>
        <p:spPr>
          <a:noFill/>
        </p:spPr>
        <p:txBody>
          <a:bodyPr/>
          <a:lstStyle/>
          <a:p>
            <a:fld id="{214E954F-DB19-4915-A012-0E746E3AAE80}" type="slidenum">
              <a:rPr lang="en-US" altLang="en-US">
                <a:latin typeface="Arial" charset="0"/>
              </a:rPr>
              <a:pPr/>
              <a:t>10</a:t>
            </a:fld>
            <a:endParaRPr lang="en-US" altLang="en-US">
              <a:latin typeface="Arial" charset="0"/>
            </a:endParaRPr>
          </a:p>
        </p:txBody>
      </p:sp>
      <p:sp>
        <p:nvSpPr>
          <p:cNvPr id="22535" name="Footer Placeholder 1"/>
          <p:cNvSpPr>
            <a:spLocks noGrp="1"/>
          </p:cNvSpPr>
          <p:nvPr>
            <p:ph type="ftr" sz="quarter" idx="11"/>
          </p:nvPr>
        </p:nvSpPr>
        <p:spPr>
          <a:noFill/>
        </p:spPr>
        <p:txBody>
          <a:bodyPr/>
          <a:lstStyle/>
          <a:p>
            <a:r>
              <a:rPr lang="en-US" altLang="en-US" smtClean="0"/>
              <a:t>March 2, 2017</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ChangeArrowheads="1"/>
          </p:cNvSpPr>
          <p:nvPr/>
        </p:nvSpPr>
        <p:spPr bwMode="auto">
          <a:xfrm>
            <a:off x="723900" y="152400"/>
            <a:ext cx="7696200" cy="646113"/>
          </a:xfrm>
          <a:prstGeom prst="rect">
            <a:avLst/>
          </a:prstGeom>
          <a:noFill/>
          <a:ln w="9525">
            <a:noFill/>
            <a:miter lim="800000"/>
            <a:headEnd/>
            <a:tailEnd/>
          </a:ln>
        </p:spPr>
        <p:txBody>
          <a:bodyPr>
            <a:spAutoFit/>
          </a:bodyPr>
          <a:lstStyle/>
          <a:p>
            <a:pPr algn="ctr" eaLnBrk="1" hangingPunct="1">
              <a:spcBef>
                <a:spcPct val="20000"/>
              </a:spcBef>
              <a:buClr>
                <a:srgbClr val="800080"/>
              </a:buClr>
              <a:buFont typeface="Wingdings" pitchFamily="2" charset="2"/>
              <a:buNone/>
            </a:pPr>
            <a:r>
              <a:rPr lang="en-US" altLang="en-US" sz="3600" b="1">
                <a:solidFill>
                  <a:srgbClr val="0E6DAE"/>
                </a:solidFill>
              </a:rPr>
              <a:t>Future Activities</a:t>
            </a:r>
          </a:p>
        </p:txBody>
      </p:sp>
      <p:pic>
        <p:nvPicPr>
          <p:cNvPr id="24579" name="Picture 5" descr="GMI_logo_sm"/>
          <p:cNvPicPr>
            <a:picLocks noChangeAspect="1" noChangeArrowheads="1"/>
          </p:cNvPicPr>
          <p:nvPr/>
        </p:nvPicPr>
        <p:blipFill>
          <a:blip r:embed="rId3"/>
          <a:srcRect/>
          <a:stretch>
            <a:fillRect/>
          </a:stretch>
        </p:blipFill>
        <p:spPr bwMode="auto">
          <a:xfrm>
            <a:off x="6705600" y="6096000"/>
            <a:ext cx="1096963" cy="539750"/>
          </a:xfrm>
          <a:prstGeom prst="rect">
            <a:avLst/>
          </a:prstGeom>
          <a:noFill/>
          <a:ln w="9525">
            <a:solidFill>
              <a:schemeClr val="tx1"/>
            </a:solidFill>
            <a:miter lim="800000"/>
            <a:headEnd/>
            <a:tailEnd/>
          </a:ln>
        </p:spPr>
      </p:pic>
      <p:sp>
        <p:nvSpPr>
          <p:cNvPr id="24580" name="Slide Number Placeholder 1"/>
          <p:cNvSpPr>
            <a:spLocks noGrp="1"/>
          </p:cNvSpPr>
          <p:nvPr>
            <p:ph type="sldNum" sz="quarter" idx="12"/>
          </p:nvPr>
        </p:nvSpPr>
        <p:spPr>
          <a:noFill/>
        </p:spPr>
        <p:txBody>
          <a:bodyPr/>
          <a:lstStyle/>
          <a:p>
            <a:fld id="{AFF710F4-6FD0-486F-B773-61CBD6E30188}" type="slidenum">
              <a:rPr lang="en-US" altLang="en-US">
                <a:latin typeface="Arial" charset="0"/>
              </a:rPr>
              <a:pPr/>
              <a:t>11</a:t>
            </a:fld>
            <a:endParaRPr lang="en-US" altLang="en-US">
              <a:latin typeface="Arial" charset="0"/>
            </a:endParaRPr>
          </a:p>
        </p:txBody>
      </p:sp>
      <p:sp>
        <p:nvSpPr>
          <p:cNvPr id="24581" name="Footer Placeholder 1"/>
          <p:cNvSpPr>
            <a:spLocks noGrp="1"/>
          </p:cNvSpPr>
          <p:nvPr>
            <p:ph type="ftr" sz="quarter" idx="11"/>
          </p:nvPr>
        </p:nvSpPr>
        <p:spPr>
          <a:noFill/>
        </p:spPr>
        <p:txBody>
          <a:bodyPr/>
          <a:lstStyle/>
          <a:p>
            <a:r>
              <a:rPr lang="en-US" altLang="en-US" smtClean="0"/>
              <a:t>March 2, 2017</a:t>
            </a:r>
          </a:p>
        </p:txBody>
      </p:sp>
      <p:sp>
        <p:nvSpPr>
          <p:cNvPr id="7" name="Rectangle 3"/>
          <p:cNvSpPr txBox="1">
            <a:spLocks noChangeArrowheads="1"/>
          </p:cNvSpPr>
          <p:nvPr/>
        </p:nvSpPr>
        <p:spPr bwMode="auto">
          <a:xfrm>
            <a:off x="228600" y="914400"/>
            <a:ext cx="8534400" cy="502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marL="342900" indent="-342900" algn="l" rtl="0" eaLnBrk="0" fontAlgn="base" hangingPunct="0">
              <a:spcBef>
                <a:spcPct val="20000"/>
              </a:spcBef>
              <a:spcAft>
                <a:spcPct val="0"/>
              </a:spcAft>
              <a:buClr>
                <a:srgbClr val="0E6DAE"/>
              </a:buClr>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0E6DAE"/>
              </a:buClr>
              <a:buFont typeface="Wingdings" panose="05000000000000000000" pitchFamily="2" charset="2"/>
              <a:buChar char="Ø"/>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defRPr/>
            </a:pPr>
            <a:r>
              <a:rPr lang="en-US" altLang="en-US" sz="2000" kern="0" dirty="0"/>
              <a:t>With the recent permission by the Government of India to Coal India Limited to explore and develop CBM from areas under coal mining leases held by CIL and its subsidiaries , the Clearinghouse will continue to serve as a catalyst for Indian CMM/CBM development</a:t>
            </a:r>
          </a:p>
          <a:p>
            <a:pPr eaLnBrk="1" hangingPunct="1">
              <a:defRPr/>
            </a:pPr>
            <a:r>
              <a:rPr lang="en-US" altLang="en-US" sz="2000" kern="0" dirty="0"/>
              <a:t>Future activities will include:</a:t>
            </a:r>
          </a:p>
          <a:p>
            <a:pPr lvl="1" eaLnBrk="1" hangingPunct="1">
              <a:defRPr/>
            </a:pPr>
            <a:r>
              <a:rPr lang="en-US" altLang="en-US" sz="1800" kern="0" dirty="0"/>
              <a:t>Organizing in-house training and workshops for capacity building of Coal India Limited, Government officials, Industry personnel, and other stakeholders involved with CMM/CBM development;</a:t>
            </a:r>
          </a:p>
          <a:p>
            <a:pPr lvl="1" eaLnBrk="1" hangingPunct="1">
              <a:defRPr/>
            </a:pPr>
            <a:r>
              <a:rPr lang="en-US" altLang="en-US" sz="1800" kern="0" dirty="0"/>
              <a:t>Organizing international seminars and technical workshops in India for exploring the existing opportunities in the development of CMM in India;</a:t>
            </a:r>
          </a:p>
          <a:p>
            <a:pPr lvl="1" eaLnBrk="1" hangingPunct="1">
              <a:defRPr/>
            </a:pPr>
            <a:r>
              <a:rPr lang="en-US" altLang="en-US" sz="1800" kern="0" dirty="0"/>
              <a:t>Gathering the latest technical information on CMM/CBM development and enhancing international exchange and cooperation in CMM/CBM development;</a:t>
            </a:r>
          </a:p>
          <a:p>
            <a:pPr eaLnBrk="1" hangingPunct="1">
              <a:defRPr/>
            </a:pPr>
            <a:r>
              <a:rPr lang="en-US" altLang="en-US" sz="2000" kern="0" dirty="0"/>
              <a:t>As the first commercial CMM projects are developed, the U.S. EPA looks forward to continued cooperation with the India CMM/CBM Clearinghouse in association with CIL- CMPDI under aegis of MoC.</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ext Box 3"/>
          <p:cNvSpPr txBox="1">
            <a:spLocks noChangeArrowheads="1"/>
          </p:cNvSpPr>
          <p:nvPr/>
        </p:nvSpPr>
        <p:spPr bwMode="auto">
          <a:xfrm>
            <a:off x="1143000" y="149225"/>
            <a:ext cx="7620000" cy="523875"/>
          </a:xfrm>
          <a:prstGeom prst="rect">
            <a:avLst/>
          </a:prstGeom>
          <a:noFill/>
          <a:ln w="9525">
            <a:noFill/>
            <a:miter lim="800000"/>
            <a:headEnd/>
            <a:tailEnd/>
          </a:ln>
          <a:effectLst/>
        </p:spPr>
        <p:txBody>
          <a:bodyPr>
            <a:spAutoFit/>
          </a:bodyPr>
          <a:lstStyle/>
          <a:p>
            <a:pPr eaLnBrk="1" hangingPunct="1">
              <a:spcBef>
                <a:spcPct val="50000"/>
              </a:spcBef>
              <a:defRPr/>
            </a:pPr>
            <a:r>
              <a:rPr lang="en-US" sz="2800" b="1" dirty="0">
                <a:solidFill>
                  <a:srgbClr val="0E6DAE"/>
                </a:solidFill>
                <a:latin typeface="+mj-lt"/>
              </a:rPr>
              <a:t>Contact Information – U.S. EPA </a:t>
            </a:r>
          </a:p>
        </p:txBody>
      </p:sp>
      <p:sp>
        <p:nvSpPr>
          <p:cNvPr id="26627" name="Content Placeholder 2"/>
          <p:cNvSpPr>
            <a:spLocks noGrp="1"/>
          </p:cNvSpPr>
          <p:nvPr>
            <p:ph idx="1"/>
          </p:nvPr>
        </p:nvSpPr>
        <p:spPr>
          <a:xfrm>
            <a:off x="469900" y="1133475"/>
            <a:ext cx="7620000" cy="4581525"/>
          </a:xfrm>
        </p:spPr>
        <p:txBody>
          <a:bodyPr/>
          <a:lstStyle/>
          <a:p>
            <a:pPr marL="400050" lvl="1" indent="0">
              <a:spcBef>
                <a:spcPct val="0"/>
              </a:spcBef>
              <a:buFont typeface="Wingdings" pitchFamily="2" charset="2"/>
              <a:buNone/>
            </a:pPr>
            <a:endParaRPr lang="en-US" altLang="en-US" sz="2000" b="1" smtClean="0"/>
          </a:p>
          <a:p>
            <a:pPr marL="400050" lvl="1" indent="0">
              <a:spcBef>
                <a:spcPct val="0"/>
              </a:spcBef>
              <a:buFont typeface="Wingdings" pitchFamily="2" charset="2"/>
              <a:buNone/>
            </a:pPr>
            <a:r>
              <a:rPr lang="en-US" altLang="en-US" sz="2000" b="1" smtClean="0"/>
              <a:t>Monica Shimamura</a:t>
            </a:r>
          </a:p>
          <a:p>
            <a:pPr marL="400050" lvl="1" indent="0">
              <a:spcBef>
                <a:spcPct val="0"/>
              </a:spcBef>
              <a:buFont typeface="Wingdings" pitchFamily="2" charset="2"/>
              <a:buNone/>
            </a:pPr>
            <a:r>
              <a:rPr lang="en-US" altLang="en-US" sz="1800" smtClean="0"/>
              <a:t>Director, Administrative Support Group</a:t>
            </a:r>
          </a:p>
          <a:p>
            <a:pPr marL="400050" lvl="1" indent="0">
              <a:spcBef>
                <a:spcPct val="0"/>
              </a:spcBef>
              <a:buFont typeface="Wingdings" pitchFamily="2" charset="2"/>
              <a:buNone/>
            </a:pPr>
            <a:r>
              <a:rPr lang="en-US" altLang="en-US" sz="1800" smtClean="0"/>
              <a:t>Global Methane Initiative (GMI)</a:t>
            </a:r>
          </a:p>
          <a:p>
            <a:pPr marL="400050" lvl="1" indent="0">
              <a:spcBef>
                <a:spcPct val="0"/>
              </a:spcBef>
              <a:buFont typeface="Wingdings" pitchFamily="2" charset="2"/>
              <a:buNone/>
            </a:pPr>
            <a:r>
              <a:rPr lang="en-US" altLang="en-US" sz="1800" smtClean="0"/>
              <a:t>+1 (202) 343-9337, </a:t>
            </a:r>
            <a:r>
              <a:rPr lang="en-US" altLang="en-US" sz="1800" smtClean="0">
                <a:hlinkClick r:id="rId3"/>
              </a:rPr>
              <a:t>Shimamura.monica@epa.gov</a:t>
            </a:r>
            <a:endParaRPr lang="en-US" altLang="en-US" sz="1800" smtClean="0"/>
          </a:p>
          <a:p>
            <a:pPr marL="400050" lvl="1" indent="0">
              <a:spcBef>
                <a:spcPct val="0"/>
              </a:spcBef>
              <a:buFont typeface="Wingdings" pitchFamily="2" charset="2"/>
              <a:buNone/>
            </a:pPr>
            <a:endParaRPr lang="en-US" altLang="en-US" sz="1800" smtClean="0"/>
          </a:p>
          <a:p>
            <a:pPr marL="400050" lvl="1" indent="0">
              <a:spcBef>
                <a:spcPct val="0"/>
              </a:spcBef>
              <a:buFont typeface="Wingdings" pitchFamily="2" charset="2"/>
              <a:buNone/>
            </a:pPr>
            <a:endParaRPr lang="en-US" altLang="en-US" sz="1600" b="1" smtClean="0"/>
          </a:p>
          <a:p>
            <a:pPr marL="400050" lvl="1" indent="0">
              <a:spcBef>
                <a:spcPct val="0"/>
              </a:spcBef>
              <a:buFont typeface="Wingdings" pitchFamily="2" charset="2"/>
              <a:buNone/>
            </a:pPr>
            <a:r>
              <a:rPr lang="en-US" altLang="en-US" sz="2000" b="1" smtClean="0"/>
              <a:t>Felicia A. Ruiz</a:t>
            </a:r>
            <a:r>
              <a:rPr lang="en-US" altLang="en-US" sz="1800" smtClean="0"/>
              <a:t/>
            </a:r>
            <a:br>
              <a:rPr lang="en-US" altLang="en-US" sz="1800" smtClean="0"/>
            </a:br>
            <a:r>
              <a:rPr lang="en-US" altLang="en-US" sz="1800" smtClean="0"/>
              <a:t>Coalbed Methane Outreach Program (CMOP), U.S. EPA</a:t>
            </a:r>
          </a:p>
          <a:p>
            <a:pPr marL="400050" lvl="1" indent="0">
              <a:spcBef>
                <a:spcPct val="0"/>
              </a:spcBef>
              <a:buFont typeface="Wingdings" pitchFamily="2" charset="2"/>
              <a:buNone/>
            </a:pPr>
            <a:r>
              <a:rPr lang="en-US" altLang="en-US" sz="1800" smtClean="0"/>
              <a:t>Co-Chair, Global Methane Initiative (GMI) Coal Subcommittee</a:t>
            </a:r>
          </a:p>
          <a:p>
            <a:pPr marL="400050" lvl="1" indent="0">
              <a:spcBef>
                <a:spcPct val="0"/>
              </a:spcBef>
              <a:buFont typeface="Wingdings" pitchFamily="2" charset="2"/>
              <a:buNone/>
            </a:pPr>
            <a:r>
              <a:rPr lang="en-US" altLang="en-US" sz="1800" smtClean="0"/>
              <a:t>+ 1 (202) 343-9129, </a:t>
            </a:r>
            <a:r>
              <a:rPr lang="en-US" altLang="en-US" sz="1800" smtClean="0">
                <a:hlinkClick r:id="rId4"/>
              </a:rPr>
              <a:t>ruiz.felicia@epa.gov</a:t>
            </a:r>
            <a:endParaRPr lang="en-US" altLang="en-US" sz="1800" smtClean="0"/>
          </a:p>
          <a:p>
            <a:pPr marL="400050" lvl="1" indent="0">
              <a:spcBef>
                <a:spcPct val="0"/>
              </a:spcBef>
              <a:buFont typeface="Wingdings" pitchFamily="2" charset="2"/>
              <a:buNone/>
            </a:pPr>
            <a:endParaRPr lang="en-US" altLang="en-US" sz="1800" smtClean="0">
              <a:hlinkClick r:id="rId5"/>
            </a:endParaRPr>
          </a:p>
          <a:p>
            <a:pPr marL="400050" lvl="1" indent="0">
              <a:spcBef>
                <a:spcPct val="0"/>
              </a:spcBef>
              <a:buFont typeface="Wingdings" pitchFamily="2" charset="2"/>
              <a:buNone/>
            </a:pPr>
            <a:r>
              <a:rPr lang="en-US" altLang="en-US" sz="1800" smtClean="0">
                <a:hlinkClick r:id="rId5"/>
              </a:rPr>
              <a:t>www.globalmethane.org</a:t>
            </a:r>
          </a:p>
          <a:p>
            <a:pPr marL="400050" lvl="1" indent="0">
              <a:spcBef>
                <a:spcPct val="0"/>
              </a:spcBef>
              <a:buFont typeface="Wingdings" pitchFamily="2" charset="2"/>
              <a:buNone/>
            </a:pPr>
            <a:endParaRPr lang="en-US" altLang="en-US" sz="1800" smtClean="0">
              <a:hlinkClick r:id="rId5"/>
            </a:endParaRPr>
          </a:p>
          <a:p>
            <a:pPr marL="400050" lvl="1" indent="0">
              <a:spcBef>
                <a:spcPct val="0"/>
              </a:spcBef>
              <a:buFont typeface="Wingdings" pitchFamily="2" charset="2"/>
              <a:buNone/>
            </a:pPr>
            <a:r>
              <a:rPr lang="en-US" altLang="en-US" sz="1800" smtClean="0">
                <a:hlinkClick r:id="rId5"/>
              </a:rPr>
              <a:t>www.epa.gov/cmop</a:t>
            </a:r>
            <a:endParaRPr lang="en-US" altLang="en-US" smtClean="0"/>
          </a:p>
        </p:txBody>
      </p:sp>
      <p:pic>
        <p:nvPicPr>
          <p:cNvPr id="26628" name="Picture 4" descr="agency logos1.gif"/>
          <p:cNvPicPr>
            <a:picLocks noChangeAspect="1"/>
          </p:cNvPicPr>
          <p:nvPr/>
        </p:nvPicPr>
        <p:blipFill>
          <a:blip r:embed="rId6"/>
          <a:srcRect/>
          <a:stretch>
            <a:fillRect/>
          </a:stretch>
        </p:blipFill>
        <p:spPr bwMode="auto">
          <a:xfrm>
            <a:off x="7594600" y="149225"/>
            <a:ext cx="990600" cy="969963"/>
          </a:xfrm>
          <a:prstGeom prst="rect">
            <a:avLst/>
          </a:prstGeom>
          <a:noFill/>
          <a:ln w="9525">
            <a:noFill/>
            <a:miter lim="800000"/>
            <a:headEnd/>
            <a:tailEnd/>
          </a:ln>
        </p:spPr>
      </p:pic>
      <p:pic>
        <p:nvPicPr>
          <p:cNvPr id="26629" name="Picture 5" descr="GMI_logo_sm"/>
          <p:cNvPicPr>
            <a:picLocks noChangeAspect="1" noChangeArrowheads="1"/>
          </p:cNvPicPr>
          <p:nvPr/>
        </p:nvPicPr>
        <p:blipFill>
          <a:blip r:embed="rId7"/>
          <a:srcRect/>
          <a:stretch>
            <a:fillRect/>
          </a:stretch>
        </p:blipFill>
        <p:spPr bwMode="auto">
          <a:xfrm>
            <a:off x="6705600" y="6096000"/>
            <a:ext cx="1096963" cy="539750"/>
          </a:xfrm>
          <a:prstGeom prst="rect">
            <a:avLst/>
          </a:prstGeom>
          <a:noFill/>
          <a:ln w="9525">
            <a:solidFill>
              <a:schemeClr val="tx1"/>
            </a:solidFill>
            <a:miter lim="800000"/>
            <a:headEnd/>
            <a:tailEnd/>
          </a:ln>
        </p:spPr>
      </p:pic>
      <p:sp>
        <p:nvSpPr>
          <p:cNvPr id="26630" name="Slide Number Placeholder 1"/>
          <p:cNvSpPr>
            <a:spLocks noGrp="1"/>
          </p:cNvSpPr>
          <p:nvPr>
            <p:ph type="sldNum" sz="quarter" idx="12"/>
          </p:nvPr>
        </p:nvSpPr>
        <p:spPr>
          <a:xfrm>
            <a:off x="7010400" y="6477000"/>
            <a:ext cx="2133600" cy="365125"/>
          </a:xfrm>
          <a:noFill/>
        </p:spPr>
        <p:txBody>
          <a:bodyPr/>
          <a:lstStyle/>
          <a:p>
            <a:fld id="{384A957E-1A64-4D60-AAF9-74D8CC5B6B18}" type="slidenum">
              <a:rPr lang="en-US" altLang="en-US"/>
              <a:pPr/>
              <a:t>12</a:t>
            </a:fld>
            <a:endParaRPr lang="en-US" altLang="en-US"/>
          </a:p>
        </p:txBody>
      </p:sp>
      <p:sp>
        <p:nvSpPr>
          <p:cNvPr id="26631" name="Footer Placeholder 1"/>
          <p:cNvSpPr>
            <a:spLocks noGrp="1"/>
          </p:cNvSpPr>
          <p:nvPr>
            <p:ph type="ftr" sz="quarter" idx="11"/>
          </p:nvPr>
        </p:nvSpPr>
        <p:spPr>
          <a:noFill/>
        </p:spPr>
        <p:txBody>
          <a:bodyPr/>
          <a:lstStyle/>
          <a:p>
            <a:r>
              <a:rPr lang="en-US" altLang="en-US" smtClean="0"/>
              <a:t>March 2, 2017</a:t>
            </a:r>
          </a:p>
        </p:txBody>
      </p:sp>
    </p:spTree>
  </p:cSld>
  <p:clrMapOvr>
    <a:masterClrMapping/>
  </p:clrMapOvr>
  <p:transition spd="slow">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4294967295"/>
          </p:nvPr>
        </p:nvSpPr>
        <p:spPr>
          <a:xfrm>
            <a:off x="533400" y="1066800"/>
            <a:ext cx="8077200" cy="4572000"/>
          </a:xfrm>
          <a:noFill/>
        </p:spPr>
        <p:txBody>
          <a:bodyPr anchor="ctr"/>
          <a:lstStyle/>
          <a:p>
            <a:pPr eaLnBrk="1" hangingPunct="1">
              <a:spcBef>
                <a:spcPct val="30000"/>
              </a:spcBef>
            </a:pPr>
            <a:r>
              <a:rPr lang="en-US" altLang="en-US" sz="2000" smtClean="0"/>
              <a:t>The U.S. EPA and India’s government agencies have a long and productive history of cooperation in the area of CMM/CBM resource development;</a:t>
            </a:r>
          </a:p>
          <a:p>
            <a:pPr eaLnBrk="1" hangingPunct="1">
              <a:spcBef>
                <a:spcPct val="30000"/>
              </a:spcBef>
            </a:pPr>
            <a:r>
              <a:rPr lang="en-US" altLang="en-US" sz="2000" smtClean="0"/>
              <a:t>Informal efforts were initiated in 2001, culminating in the establishment of the CMM/CBM Clearinghouse in 2008, at CMPDI (HQ) in Ranchi (Jharkhand);</a:t>
            </a:r>
          </a:p>
          <a:p>
            <a:pPr eaLnBrk="1" hangingPunct="1">
              <a:spcBef>
                <a:spcPct val="30000"/>
              </a:spcBef>
            </a:pPr>
            <a:r>
              <a:rPr lang="en-US" altLang="en-US" sz="2000" smtClean="0"/>
              <a:t>The Clearinghouse has facilitated numerous efforts to promote CMM/CBM development in India, including workshops and conferences, training and site visits, and technical studies.</a:t>
            </a:r>
          </a:p>
          <a:p>
            <a:pPr eaLnBrk="1" hangingPunct="1">
              <a:lnSpc>
                <a:spcPct val="90000"/>
              </a:lnSpc>
            </a:pPr>
            <a:endParaRPr lang="en-US" altLang="en-US" sz="2000" smtClean="0"/>
          </a:p>
        </p:txBody>
      </p:sp>
      <p:sp>
        <p:nvSpPr>
          <p:cNvPr id="7171" name="Rectangle 5"/>
          <p:cNvSpPr>
            <a:spLocks noChangeArrowheads="1"/>
          </p:cNvSpPr>
          <p:nvPr/>
        </p:nvSpPr>
        <p:spPr bwMode="auto">
          <a:xfrm>
            <a:off x="1333500" y="152400"/>
            <a:ext cx="6477000" cy="641350"/>
          </a:xfrm>
          <a:prstGeom prst="rect">
            <a:avLst/>
          </a:prstGeom>
          <a:noFill/>
          <a:ln w="9525">
            <a:noFill/>
            <a:miter lim="800000"/>
            <a:headEnd/>
            <a:tailEnd/>
          </a:ln>
        </p:spPr>
        <p:txBody>
          <a:bodyPr>
            <a:spAutoFit/>
          </a:bodyPr>
          <a:lstStyle/>
          <a:p>
            <a:pPr algn="ctr" eaLnBrk="1" hangingPunct="1">
              <a:spcBef>
                <a:spcPct val="20000"/>
              </a:spcBef>
              <a:buClr>
                <a:srgbClr val="800080"/>
              </a:buClr>
              <a:buFont typeface="Wingdings" pitchFamily="2" charset="2"/>
              <a:buNone/>
            </a:pPr>
            <a:r>
              <a:rPr lang="en-US" altLang="en-US" sz="3600" b="1">
                <a:solidFill>
                  <a:srgbClr val="0E6DAE"/>
                </a:solidFill>
              </a:rPr>
              <a:t>Background</a:t>
            </a:r>
          </a:p>
        </p:txBody>
      </p:sp>
      <p:pic>
        <p:nvPicPr>
          <p:cNvPr id="7172" name="Picture 5" descr="GMI_logo_sm"/>
          <p:cNvPicPr>
            <a:picLocks noChangeAspect="1" noChangeArrowheads="1"/>
          </p:cNvPicPr>
          <p:nvPr/>
        </p:nvPicPr>
        <p:blipFill>
          <a:blip r:embed="rId3"/>
          <a:srcRect/>
          <a:stretch>
            <a:fillRect/>
          </a:stretch>
        </p:blipFill>
        <p:spPr bwMode="auto">
          <a:xfrm>
            <a:off x="6705600" y="6096000"/>
            <a:ext cx="1096963" cy="539750"/>
          </a:xfrm>
          <a:prstGeom prst="rect">
            <a:avLst/>
          </a:prstGeom>
          <a:noFill/>
          <a:ln w="9525">
            <a:solidFill>
              <a:schemeClr val="tx1"/>
            </a:solidFill>
            <a:miter lim="800000"/>
            <a:headEnd/>
            <a:tailEnd/>
          </a:ln>
        </p:spPr>
      </p:pic>
      <p:sp>
        <p:nvSpPr>
          <p:cNvPr id="7173" name="Slide Number Placeholder 1"/>
          <p:cNvSpPr>
            <a:spLocks noGrp="1"/>
          </p:cNvSpPr>
          <p:nvPr>
            <p:ph type="sldNum" sz="quarter" idx="12"/>
          </p:nvPr>
        </p:nvSpPr>
        <p:spPr>
          <a:noFill/>
        </p:spPr>
        <p:txBody>
          <a:bodyPr/>
          <a:lstStyle/>
          <a:p>
            <a:fld id="{46B42A99-F178-4FDF-A883-24DE8D9AA7DE}" type="slidenum">
              <a:rPr lang="en-US" altLang="en-US">
                <a:latin typeface="Arial" charset="0"/>
              </a:rPr>
              <a:pPr/>
              <a:t>2</a:t>
            </a:fld>
            <a:endParaRPr lang="en-US" altLang="en-US">
              <a:latin typeface="Arial" charset="0"/>
            </a:endParaRPr>
          </a:p>
        </p:txBody>
      </p:sp>
      <p:sp>
        <p:nvSpPr>
          <p:cNvPr id="7174" name="Footer Placeholder 1"/>
          <p:cNvSpPr>
            <a:spLocks noGrp="1"/>
          </p:cNvSpPr>
          <p:nvPr>
            <p:ph type="ftr" sz="quarter" idx="11"/>
          </p:nvPr>
        </p:nvSpPr>
        <p:spPr>
          <a:noFill/>
        </p:spPr>
        <p:txBody>
          <a:bodyPr/>
          <a:lstStyle/>
          <a:p>
            <a:r>
              <a:rPr lang="en-US" altLang="en-US" smtClean="0"/>
              <a:t>March 2, 2017</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idx="4294967295"/>
          </p:nvPr>
        </p:nvSpPr>
        <p:spPr>
          <a:xfrm>
            <a:off x="1143000" y="0"/>
            <a:ext cx="6172200" cy="914400"/>
          </a:xfrm>
        </p:spPr>
        <p:txBody>
          <a:bodyPr/>
          <a:lstStyle/>
          <a:p>
            <a:pPr eaLnBrk="1" hangingPunct="1"/>
            <a:r>
              <a:rPr lang="en-US" altLang="en-US" sz="3200" smtClean="0"/>
              <a:t>Global Methane Initiative (GMI)</a:t>
            </a:r>
          </a:p>
        </p:txBody>
      </p:sp>
      <p:sp>
        <p:nvSpPr>
          <p:cNvPr id="13315" name="Rectangle 7"/>
          <p:cNvSpPr>
            <a:spLocks noGrp="1" noChangeArrowheads="1"/>
          </p:cNvSpPr>
          <p:nvPr>
            <p:ph type="body" sz="half" idx="4294967295"/>
          </p:nvPr>
        </p:nvSpPr>
        <p:spPr>
          <a:xfrm>
            <a:off x="228600" y="1371600"/>
            <a:ext cx="5410200" cy="4724400"/>
          </a:xfrm>
        </p:spPr>
        <p:txBody>
          <a:bodyPr/>
          <a:lstStyle/>
          <a:p>
            <a:pPr marL="0" eaLnBrk="1" hangingPunct="1">
              <a:spcBef>
                <a:spcPts val="0"/>
              </a:spcBef>
              <a:spcAft>
                <a:spcPts val="1200"/>
              </a:spcAft>
              <a:buFont typeface="Wingdings" pitchFamily="2" charset="2"/>
              <a:buNone/>
              <a:defRPr/>
            </a:pPr>
            <a:r>
              <a:rPr lang="en-US" sz="1800" dirty="0"/>
              <a:t>GMI is a voluntary, multilateral partnership that aims to reduce methane emissions and to advance the abatement, recovery and use of methane as a clean </a:t>
            </a:r>
            <a:r>
              <a:rPr lang="en-US" sz="1600" dirty="0"/>
              <a:t>energy source.</a:t>
            </a:r>
          </a:p>
          <a:p>
            <a:pPr marL="0" eaLnBrk="1" hangingPunct="1">
              <a:spcBef>
                <a:spcPts val="0"/>
              </a:spcBef>
              <a:spcAft>
                <a:spcPts val="1200"/>
              </a:spcAft>
              <a:buFont typeface="Wingdings" pitchFamily="2" charset="2"/>
              <a:buNone/>
              <a:defRPr/>
            </a:pPr>
            <a:r>
              <a:rPr lang="en-US" sz="1600" dirty="0"/>
              <a:t>Established in 2004 , with U.S. and India among 14 founding partners</a:t>
            </a:r>
          </a:p>
          <a:p>
            <a:pPr marL="339725" lvl="1" indent="-339725" eaLnBrk="1" hangingPunct="1">
              <a:spcBef>
                <a:spcPts val="0"/>
              </a:spcBef>
              <a:spcAft>
                <a:spcPts val="600"/>
              </a:spcAft>
              <a:buFont typeface="Arial" panose="020B0604020202020204" pitchFamily="34" charset="0"/>
              <a:buChar char="•"/>
              <a:defRPr/>
            </a:pPr>
            <a:r>
              <a:rPr lang="en-US" sz="1600" dirty="0"/>
              <a:t>42 partner countries + EC</a:t>
            </a:r>
          </a:p>
          <a:p>
            <a:pPr marL="339725" lvl="3" indent="-339725" eaLnBrk="1" hangingPunct="1">
              <a:spcBef>
                <a:spcPts val="0"/>
              </a:spcBef>
              <a:spcAft>
                <a:spcPts val="600"/>
              </a:spcAft>
              <a:buClr>
                <a:srgbClr val="0E6DAE"/>
              </a:buClr>
              <a:buFont typeface="Arial" panose="020B0604020202020204" pitchFamily="34" charset="0"/>
              <a:buChar char="•"/>
              <a:defRPr/>
            </a:pPr>
            <a:r>
              <a:rPr lang="en-US" sz="1600" dirty="0"/>
              <a:t>Targets five sector-specific areas for methane reduction</a:t>
            </a:r>
          </a:p>
          <a:p>
            <a:pPr marL="742950" lvl="3" indent="-285750" eaLnBrk="1" hangingPunct="1">
              <a:spcBef>
                <a:spcPts val="0"/>
              </a:spcBef>
              <a:spcAft>
                <a:spcPts val="600"/>
              </a:spcAft>
              <a:buClr>
                <a:srgbClr val="0E6DAE"/>
              </a:buClr>
              <a:buFont typeface="Wingdings" panose="05000000000000000000" pitchFamily="2" charset="2"/>
              <a:buChar char="Ø"/>
              <a:defRPr/>
            </a:pPr>
            <a:r>
              <a:rPr lang="en-US" sz="1600" dirty="0"/>
              <a:t>Agriculture </a:t>
            </a:r>
          </a:p>
          <a:p>
            <a:pPr marL="742950" lvl="3" indent="-285750" eaLnBrk="1" hangingPunct="1">
              <a:spcBef>
                <a:spcPts val="0"/>
              </a:spcBef>
              <a:spcAft>
                <a:spcPts val="600"/>
              </a:spcAft>
              <a:buClr>
                <a:srgbClr val="0E6DAE"/>
              </a:buClr>
              <a:buFont typeface="Wingdings" panose="05000000000000000000" pitchFamily="2" charset="2"/>
              <a:buChar char="Ø"/>
              <a:defRPr/>
            </a:pPr>
            <a:r>
              <a:rPr lang="en-US" sz="1600" dirty="0"/>
              <a:t>Coal Mines </a:t>
            </a:r>
          </a:p>
          <a:p>
            <a:pPr marL="742950" lvl="3" indent="-285750" eaLnBrk="1" hangingPunct="1">
              <a:spcBef>
                <a:spcPts val="0"/>
              </a:spcBef>
              <a:spcAft>
                <a:spcPts val="600"/>
              </a:spcAft>
              <a:buClr>
                <a:srgbClr val="0E6DAE"/>
              </a:buClr>
              <a:buFont typeface="Wingdings" panose="05000000000000000000" pitchFamily="2" charset="2"/>
              <a:buChar char="Ø"/>
              <a:defRPr/>
            </a:pPr>
            <a:r>
              <a:rPr lang="en-US" sz="1600" dirty="0"/>
              <a:t>Municipal Solid Waste</a:t>
            </a:r>
          </a:p>
          <a:p>
            <a:pPr marL="742950" lvl="3" indent="-285750" eaLnBrk="1" hangingPunct="1">
              <a:spcBef>
                <a:spcPts val="0"/>
              </a:spcBef>
              <a:spcAft>
                <a:spcPts val="600"/>
              </a:spcAft>
              <a:buClr>
                <a:srgbClr val="0E6DAE"/>
              </a:buClr>
              <a:buFont typeface="Wingdings" panose="05000000000000000000" pitchFamily="2" charset="2"/>
              <a:buChar char="Ø"/>
              <a:defRPr/>
            </a:pPr>
            <a:r>
              <a:rPr lang="en-US" sz="1600" dirty="0"/>
              <a:t>Municipal Wastewater</a:t>
            </a:r>
          </a:p>
          <a:p>
            <a:pPr marL="742950" lvl="3" indent="-285750" eaLnBrk="1" hangingPunct="1">
              <a:spcBef>
                <a:spcPts val="0"/>
              </a:spcBef>
              <a:spcAft>
                <a:spcPts val="600"/>
              </a:spcAft>
              <a:buClr>
                <a:srgbClr val="0E6DAE"/>
              </a:buClr>
              <a:buFont typeface="Wingdings" panose="05000000000000000000" pitchFamily="2" charset="2"/>
              <a:buChar char="Ø"/>
              <a:defRPr/>
            </a:pPr>
            <a:r>
              <a:rPr lang="en-US" sz="1600" dirty="0"/>
              <a:t>Oil &amp; Gas Systems</a:t>
            </a:r>
          </a:p>
          <a:p>
            <a:pPr marL="1200150" lvl="4" indent="-285750" eaLnBrk="1" hangingPunct="1">
              <a:buFontTx/>
              <a:buNone/>
              <a:defRPr/>
            </a:pPr>
            <a:endParaRPr lang="en-US" sz="1600" dirty="0"/>
          </a:p>
          <a:p>
            <a:pPr marL="742950" lvl="3" indent="-285750" eaLnBrk="1" hangingPunct="1">
              <a:defRPr/>
            </a:pPr>
            <a:endParaRPr lang="en-US" sz="1600" dirty="0"/>
          </a:p>
          <a:p>
            <a:pPr marL="285750" lvl="2" indent="-285750" eaLnBrk="1" hangingPunct="1">
              <a:buFontTx/>
              <a:buNone/>
              <a:defRPr/>
            </a:pPr>
            <a:endParaRPr lang="en-US" sz="1600" dirty="0"/>
          </a:p>
        </p:txBody>
      </p:sp>
      <p:pic>
        <p:nvPicPr>
          <p:cNvPr id="9220" name="Picture 2"/>
          <p:cNvPicPr>
            <a:picLocks noChangeAspect="1"/>
          </p:cNvPicPr>
          <p:nvPr/>
        </p:nvPicPr>
        <p:blipFill>
          <a:blip r:embed="rId3"/>
          <a:srcRect/>
          <a:stretch>
            <a:fillRect/>
          </a:stretch>
        </p:blipFill>
        <p:spPr bwMode="auto">
          <a:xfrm>
            <a:off x="5486400" y="1931988"/>
            <a:ext cx="3489325" cy="3478212"/>
          </a:xfrm>
          <a:prstGeom prst="rect">
            <a:avLst/>
          </a:prstGeom>
          <a:noFill/>
          <a:ln w="9525">
            <a:noFill/>
            <a:miter lim="800000"/>
            <a:headEnd/>
            <a:tailEnd/>
          </a:ln>
        </p:spPr>
      </p:pic>
      <p:pic>
        <p:nvPicPr>
          <p:cNvPr id="9221" name="Picture 5" descr="GMI_logo_sm"/>
          <p:cNvPicPr>
            <a:picLocks noChangeAspect="1" noChangeArrowheads="1"/>
          </p:cNvPicPr>
          <p:nvPr/>
        </p:nvPicPr>
        <p:blipFill>
          <a:blip r:embed="rId4"/>
          <a:srcRect/>
          <a:stretch>
            <a:fillRect/>
          </a:stretch>
        </p:blipFill>
        <p:spPr bwMode="auto">
          <a:xfrm>
            <a:off x="6705600" y="6096000"/>
            <a:ext cx="1096963" cy="539750"/>
          </a:xfrm>
          <a:prstGeom prst="rect">
            <a:avLst/>
          </a:prstGeom>
          <a:noFill/>
          <a:ln w="9525">
            <a:solidFill>
              <a:schemeClr val="tx1"/>
            </a:solidFill>
            <a:miter lim="800000"/>
            <a:headEnd/>
            <a:tailEnd/>
          </a:ln>
        </p:spPr>
      </p:pic>
      <p:sp>
        <p:nvSpPr>
          <p:cNvPr id="9222" name="Slide Number Placeholder 1"/>
          <p:cNvSpPr>
            <a:spLocks noGrp="1"/>
          </p:cNvSpPr>
          <p:nvPr>
            <p:ph type="sldNum" sz="quarter" idx="12"/>
          </p:nvPr>
        </p:nvSpPr>
        <p:spPr>
          <a:noFill/>
        </p:spPr>
        <p:txBody>
          <a:bodyPr/>
          <a:lstStyle/>
          <a:p>
            <a:fld id="{611FD2D0-26D8-4606-A45F-7212848C74B8}" type="slidenum">
              <a:rPr lang="en-US" altLang="en-US">
                <a:latin typeface="Arial" charset="0"/>
              </a:rPr>
              <a:pPr/>
              <a:t>3</a:t>
            </a:fld>
            <a:endParaRPr lang="en-US" altLang="en-US">
              <a:latin typeface="Arial" charset="0"/>
            </a:endParaRPr>
          </a:p>
        </p:txBody>
      </p:sp>
      <p:sp>
        <p:nvSpPr>
          <p:cNvPr id="9223" name="Footer Placeholder 1"/>
          <p:cNvSpPr>
            <a:spLocks noGrp="1"/>
          </p:cNvSpPr>
          <p:nvPr>
            <p:ph type="ftr" sz="quarter" idx="11"/>
          </p:nvPr>
        </p:nvSpPr>
        <p:spPr>
          <a:noFill/>
        </p:spPr>
        <p:txBody>
          <a:bodyPr/>
          <a:lstStyle/>
          <a:p>
            <a:r>
              <a:rPr lang="en-US" altLang="en-US" smtClean="0"/>
              <a:t>March 2, 2017</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a:picLocks noChangeAspect="1"/>
          </p:cNvPicPr>
          <p:nvPr/>
        </p:nvPicPr>
        <p:blipFill>
          <a:blip r:embed="rId3"/>
          <a:srcRect/>
          <a:stretch>
            <a:fillRect/>
          </a:stretch>
        </p:blipFill>
        <p:spPr bwMode="auto">
          <a:xfrm>
            <a:off x="3657600" y="1143000"/>
            <a:ext cx="4954588" cy="4572000"/>
          </a:xfrm>
          <a:prstGeom prst="rect">
            <a:avLst/>
          </a:prstGeom>
          <a:noFill/>
          <a:ln w="9525">
            <a:noFill/>
            <a:miter lim="800000"/>
            <a:headEnd/>
            <a:tailEnd/>
          </a:ln>
        </p:spPr>
      </p:pic>
      <p:sp>
        <p:nvSpPr>
          <p:cNvPr id="8" name="Rectangle 7"/>
          <p:cNvSpPr>
            <a:spLocks noGrp="1" noChangeArrowheads="1"/>
          </p:cNvSpPr>
          <p:nvPr>
            <p:ph type="body" sz="half" idx="4294967295"/>
          </p:nvPr>
        </p:nvSpPr>
        <p:spPr>
          <a:xfrm>
            <a:off x="228600" y="1371600"/>
            <a:ext cx="3200400" cy="4114800"/>
          </a:xfrm>
        </p:spPr>
        <p:txBody>
          <a:bodyPr/>
          <a:lstStyle/>
          <a:p>
            <a:pPr marL="0">
              <a:buFontTx/>
              <a:buNone/>
              <a:defRPr/>
            </a:pPr>
            <a:r>
              <a:rPr lang="en-US" sz="1800" b="1" dirty="0">
                <a:solidFill>
                  <a:schemeClr val="accent6">
                    <a:lumMod val="75000"/>
                  </a:schemeClr>
                </a:solidFill>
              </a:rPr>
              <a:t>GMI has supported over </a:t>
            </a:r>
            <a:r>
              <a:rPr lang="en-US" sz="1800" b="1" dirty="0">
                <a:solidFill>
                  <a:srgbClr val="0E6DAE"/>
                </a:solidFill>
              </a:rPr>
              <a:t>300 resource assessments and feasibility studies</a:t>
            </a:r>
            <a:r>
              <a:rPr lang="en-US" sz="1800" b="1" dirty="0">
                <a:solidFill>
                  <a:schemeClr val="accent6">
                    <a:lumMod val="75000"/>
                  </a:schemeClr>
                </a:solidFill>
              </a:rPr>
              <a:t>, conducted </a:t>
            </a:r>
            <a:r>
              <a:rPr lang="en-US" sz="1800" b="1" dirty="0">
                <a:solidFill>
                  <a:srgbClr val="0E6DAE"/>
                </a:solidFill>
              </a:rPr>
              <a:t>240 workshops and trainings</a:t>
            </a:r>
            <a:r>
              <a:rPr lang="en-US" sz="1800" b="1" dirty="0">
                <a:solidFill>
                  <a:schemeClr val="accent6">
                    <a:lumMod val="75000"/>
                  </a:schemeClr>
                </a:solidFill>
              </a:rPr>
              <a:t>, and ultimately supported over </a:t>
            </a:r>
            <a:r>
              <a:rPr lang="en-US" sz="1800" b="1" dirty="0">
                <a:solidFill>
                  <a:srgbClr val="0E6DAE"/>
                </a:solidFill>
              </a:rPr>
              <a:t>600 actual projects</a:t>
            </a:r>
            <a:r>
              <a:rPr lang="en-US" sz="1800" b="1" dirty="0">
                <a:solidFill>
                  <a:schemeClr val="accent6">
                    <a:lumMod val="75000"/>
                  </a:schemeClr>
                </a:solidFill>
              </a:rPr>
              <a:t>, reducing global methane emissions by a total of nearly </a:t>
            </a:r>
            <a:r>
              <a:rPr lang="en-US" sz="1800" b="1" dirty="0">
                <a:solidFill>
                  <a:srgbClr val="0E6DAE"/>
                </a:solidFill>
              </a:rPr>
              <a:t>300 MMTCO</a:t>
            </a:r>
            <a:r>
              <a:rPr lang="en-US" sz="1800" b="1" baseline="-25000" dirty="0">
                <a:solidFill>
                  <a:srgbClr val="0E6DAE"/>
                </a:solidFill>
              </a:rPr>
              <a:t>2</a:t>
            </a:r>
            <a:r>
              <a:rPr lang="en-US" sz="1800" b="1" dirty="0">
                <a:solidFill>
                  <a:srgbClr val="0E6DAE"/>
                </a:solidFill>
              </a:rPr>
              <a:t>E</a:t>
            </a:r>
            <a:r>
              <a:rPr lang="en-US" sz="1800" b="1" dirty="0">
                <a:solidFill>
                  <a:schemeClr val="accent6">
                    <a:lumMod val="75000"/>
                  </a:schemeClr>
                </a:solidFill>
              </a:rPr>
              <a:t>. </a:t>
            </a:r>
            <a:endParaRPr lang="en-US" sz="1600" dirty="0"/>
          </a:p>
          <a:p>
            <a:pPr marL="742950" lvl="3" indent="-285750" eaLnBrk="1" hangingPunct="1">
              <a:defRPr/>
            </a:pPr>
            <a:endParaRPr lang="en-US" sz="1600" dirty="0"/>
          </a:p>
          <a:p>
            <a:pPr marL="285750" lvl="2" indent="-285750" eaLnBrk="1" hangingPunct="1">
              <a:buFontTx/>
              <a:buNone/>
              <a:defRPr/>
            </a:pPr>
            <a:endParaRPr lang="en-US" sz="1600" dirty="0"/>
          </a:p>
        </p:txBody>
      </p:sp>
      <p:sp>
        <p:nvSpPr>
          <p:cNvPr id="6" name="Rectangle 2"/>
          <p:cNvSpPr txBox="1">
            <a:spLocks noChangeArrowheads="1"/>
          </p:cNvSpPr>
          <p:nvPr/>
        </p:nvSpPr>
        <p:spPr bwMode="auto">
          <a:xfrm>
            <a:off x="952500" y="0"/>
            <a:ext cx="7239000" cy="762000"/>
          </a:xfrm>
          <a:prstGeom prst="roundRect">
            <a:avLst>
              <a:gd name="adj" fmla="val 21667"/>
            </a:avLst>
          </a:prstGeom>
          <a:noFill/>
          <a:ln w="9525">
            <a:noFill/>
            <a:round/>
            <a:headEnd/>
            <a:tailEnd/>
          </a:ln>
        </p:spPr>
        <p:txBody>
          <a:bodyPr anchor="b"/>
          <a:lstStyle>
            <a:lvl1pPr algn="l" rtl="0" eaLnBrk="0" fontAlgn="base" hangingPunct="0">
              <a:lnSpc>
                <a:spcPct val="90000"/>
              </a:lnSpc>
              <a:spcBef>
                <a:spcPct val="0"/>
              </a:spcBef>
              <a:spcAft>
                <a:spcPct val="0"/>
              </a:spcAft>
              <a:defRPr sz="3600" b="1">
                <a:solidFill>
                  <a:srgbClr val="2BB1E4"/>
                </a:solidFill>
                <a:latin typeface="+mj-lt"/>
                <a:ea typeface="+mj-ea"/>
                <a:cs typeface="+mj-cs"/>
              </a:defRPr>
            </a:lvl1pPr>
            <a:lvl2pPr algn="l" rtl="0" eaLnBrk="0" fontAlgn="base" hangingPunct="0">
              <a:lnSpc>
                <a:spcPct val="90000"/>
              </a:lnSpc>
              <a:spcBef>
                <a:spcPct val="0"/>
              </a:spcBef>
              <a:spcAft>
                <a:spcPct val="0"/>
              </a:spcAft>
              <a:defRPr sz="3600" b="1">
                <a:solidFill>
                  <a:srgbClr val="2BB1E4"/>
                </a:solidFill>
                <a:latin typeface="Arial" charset="0"/>
              </a:defRPr>
            </a:lvl2pPr>
            <a:lvl3pPr algn="l" rtl="0" eaLnBrk="0" fontAlgn="base" hangingPunct="0">
              <a:lnSpc>
                <a:spcPct val="90000"/>
              </a:lnSpc>
              <a:spcBef>
                <a:spcPct val="0"/>
              </a:spcBef>
              <a:spcAft>
                <a:spcPct val="0"/>
              </a:spcAft>
              <a:defRPr sz="3600" b="1">
                <a:solidFill>
                  <a:srgbClr val="2BB1E4"/>
                </a:solidFill>
                <a:latin typeface="Arial" charset="0"/>
              </a:defRPr>
            </a:lvl3pPr>
            <a:lvl4pPr algn="l" rtl="0" eaLnBrk="0" fontAlgn="base" hangingPunct="0">
              <a:lnSpc>
                <a:spcPct val="90000"/>
              </a:lnSpc>
              <a:spcBef>
                <a:spcPct val="0"/>
              </a:spcBef>
              <a:spcAft>
                <a:spcPct val="0"/>
              </a:spcAft>
              <a:defRPr sz="3600" b="1">
                <a:solidFill>
                  <a:srgbClr val="2BB1E4"/>
                </a:solidFill>
                <a:latin typeface="Arial" charset="0"/>
              </a:defRPr>
            </a:lvl4pPr>
            <a:lvl5pPr algn="l" rtl="0" eaLnBrk="0" fontAlgn="base" hangingPunct="0">
              <a:lnSpc>
                <a:spcPct val="90000"/>
              </a:lnSpc>
              <a:spcBef>
                <a:spcPct val="0"/>
              </a:spcBef>
              <a:spcAft>
                <a:spcPct val="0"/>
              </a:spcAft>
              <a:defRPr sz="3600" b="1">
                <a:solidFill>
                  <a:srgbClr val="2BB1E4"/>
                </a:solidFill>
                <a:latin typeface="Arial" charset="0"/>
              </a:defRPr>
            </a:lvl5pPr>
            <a:lvl6pPr marL="457200" algn="l" rtl="0" eaLnBrk="0" fontAlgn="base" hangingPunct="0">
              <a:lnSpc>
                <a:spcPct val="90000"/>
              </a:lnSpc>
              <a:spcBef>
                <a:spcPct val="0"/>
              </a:spcBef>
              <a:spcAft>
                <a:spcPct val="0"/>
              </a:spcAft>
              <a:defRPr sz="3600" b="1">
                <a:solidFill>
                  <a:srgbClr val="2BB1E4"/>
                </a:solidFill>
                <a:latin typeface="Arial" charset="0"/>
              </a:defRPr>
            </a:lvl6pPr>
            <a:lvl7pPr marL="914400" algn="l" rtl="0" eaLnBrk="0" fontAlgn="base" hangingPunct="0">
              <a:lnSpc>
                <a:spcPct val="90000"/>
              </a:lnSpc>
              <a:spcBef>
                <a:spcPct val="0"/>
              </a:spcBef>
              <a:spcAft>
                <a:spcPct val="0"/>
              </a:spcAft>
              <a:defRPr sz="3600" b="1">
                <a:solidFill>
                  <a:srgbClr val="2BB1E4"/>
                </a:solidFill>
                <a:latin typeface="Arial" charset="0"/>
              </a:defRPr>
            </a:lvl7pPr>
            <a:lvl8pPr marL="1371600" algn="l" rtl="0" eaLnBrk="0" fontAlgn="base" hangingPunct="0">
              <a:lnSpc>
                <a:spcPct val="90000"/>
              </a:lnSpc>
              <a:spcBef>
                <a:spcPct val="0"/>
              </a:spcBef>
              <a:spcAft>
                <a:spcPct val="0"/>
              </a:spcAft>
              <a:defRPr sz="3600" b="1">
                <a:solidFill>
                  <a:srgbClr val="2BB1E4"/>
                </a:solidFill>
                <a:latin typeface="Arial" charset="0"/>
              </a:defRPr>
            </a:lvl8pPr>
            <a:lvl9pPr marL="1828800" algn="l" rtl="0" eaLnBrk="0" fontAlgn="base" hangingPunct="0">
              <a:lnSpc>
                <a:spcPct val="90000"/>
              </a:lnSpc>
              <a:spcBef>
                <a:spcPct val="0"/>
              </a:spcBef>
              <a:spcAft>
                <a:spcPct val="0"/>
              </a:spcAft>
              <a:defRPr sz="3600" b="1">
                <a:solidFill>
                  <a:srgbClr val="2BB1E4"/>
                </a:solidFill>
                <a:latin typeface="Arial" charset="0"/>
              </a:defRPr>
            </a:lvl9pPr>
          </a:lstStyle>
          <a:p>
            <a:pPr algn="ctr" eaLnBrk="1" hangingPunct="1">
              <a:defRPr/>
            </a:pPr>
            <a:r>
              <a:rPr lang="en-US" sz="3200" kern="0" dirty="0">
                <a:solidFill>
                  <a:srgbClr val="0E6DAE"/>
                </a:solidFill>
              </a:rPr>
              <a:t>GMI Accomplishments</a:t>
            </a:r>
          </a:p>
        </p:txBody>
      </p:sp>
      <p:pic>
        <p:nvPicPr>
          <p:cNvPr id="11269" name="Picture 5" descr="GMI_logo_sm"/>
          <p:cNvPicPr>
            <a:picLocks noChangeAspect="1" noChangeArrowheads="1"/>
          </p:cNvPicPr>
          <p:nvPr/>
        </p:nvPicPr>
        <p:blipFill>
          <a:blip r:embed="rId4"/>
          <a:srcRect/>
          <a:stretch>
            <a:fillRect/>
          </a:stretch>
        </p:blipFill>
        <p:spPr bwMode="auto">
          <a:xfrm>
            <a:off x="6705600" y="6096000"/>
            <a:ext cx="1096963" cy="539750"/>
          </a:xfrm>
          <a:prstGeom prst="rect">
            <a:avLst/>
          </a:prstGeom>
          <a:noFill/>
          <a:ln w="9525">
            <a:solidFill>
              <a:schemeClr val="tx1"/>
            </a:solidFill>
            <a:miter lim="800000"/>
            <a:headEnd/>
            <a:tailEnd/>
          </a:ln>
        </p:spPr>
      </p:pic>
      <p:sp>
        <p:nvSpPr>
          <p:cNvPr id="11270" name="Slide Number Placeholder 2"/>
          <p:cNvSpPr>
            <a:spLocks noGrp="1"/>
          </p:cNvSpPr>
          <p:nvPr>
            <p:ph type="sldNum" sz="quarter" idx="12"/>
          </p:nvPr>
        </p:nvSpPr>
        <p:spPr>
          <a:xfrm>
            <a:off x="8556625" y="6553200"/>
            <a:ext cx="587375" cy="304800"/>
          </a:xfrm>
          <a:noFill/>
        </p:spPr>
        <p:txBody>
          <a:bodyPr/>
          <a:lstStyle/>
          <a:p>
            <a:fld id="{04180215-D766-47B5-98FE-71DD604E34F7}" type="slidenum">
              <a:rPr lang="en-US" altLang="en-US"/>
              <a:pPr/>
              <a:t>4</a:t>
            </a:fld>
            <a:endParaRPr lang="en-US" altLang="en-US"/>
          </a:p>
        </p:txBody>
      </p:sp>
      <p:sp>
        <p:nvSpPr>
          <p:cNvPr id="11271" name="Footer Placeholder 1"/>
          <p:cNvSpPr>
            <a:spLocks noGrp="1"/>
          </p:cNvSpPr>
          <p:nvPr>
            <p:ph type="ftr" sz="quarter" idx="11"/>
          </p:nvPr>
        </p:nvSpPr>
        <p:spPr>
          <a:noFill/>
        </p:spPr>
        <p:txBody>
          <a:bodyPr/>
          <a:lstStyle/>
          <a:p>
            <a:r>
              <a:rPr lang="en-US" altLang="en-US" smtClean="0">
                <a:latin typeface="Arial" charset="0"/>
              </a:rPr>
              <a:t>March 2, 2017</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858838" y="157163"/>
            <a:ext cx="6553200" cy="612775"/>
          </a:xfrm>
          <a:prstGeom prst="rect">
            <a:avLst/>
          </a:prstGeom>
          <a:solidFill>
            <a:schemeClr val="bg1"/>
          </a:solidFill>
          <a:ln w="9525">
            <a:noFill/>
            <a:miter lim="800000"/>
            <a:headEnd/>
            <a:tailEnd/>
          </a:ln>
        </p:spPr>
        <p:txBody>
          <a:bodyPr anchor="ctr"/>
          <a:lstStyle/>
          <a:p>
            <a:pPr algn="ctr" eaLnBrk="1" hangingPunct="1">
              <a:lnSpc>
                <a:spcPct val="90000"/>
              </a:lnSpc>
            </a:pPr>
            <a:r>
              <a:rPr lang="en-US" altLang="en-US" sz="2800" b="1">
                <a:solidFill>
                  <a:srgbClr val="0E6DAE"/>
                </a:solidFill>
              </a:rPr>
              <a:t>Coal Mines Subcommittee</a:t>
            </a:r>
          </a:p>
        </p:txBody>
      </p:sp>
      <p:sp>
        <p:nvSpPr>
          <p:cNvPr id="22531" name="Rectangle 3"/>
          <p:cNvSpPr>
            <a:spLocks noChangeArrowheads="1"/>
          </p:cNvSpPr>
          <p:nvPr/>
        </p:nvSpPr>
        <p:spPr bwMode="auto">
          <a:xfrm>
            <a:off x="190500" y="1066800"/>
            <a:ext cx="7810500" cy="4967288"/>
          </a:xfrm>
          <a:prstGeom prst="rect">
            <a:avLst/>
          </a:prstGeom>
          <a:noFill/>
          <a:ln w="9525">
            <a:noFill/>
            <a:miter lim="800000"/>
            <a:headEnd/>
            <a:tailEnd/>
          </a:ln>
        </p:spPr>
        <p:txBody>
          <a:bodyPr/>
          <a:lstStyle/>
          <a:p>
            <a:pPr marL="342900" indent="-342900" eaLnBrk="1" hangingPunct="1">
              <a:buClr>
                <a:srgbClr val="F8971C"/>
              </a:buClr>
              <a:buFont typeface="Wingdings" pitchFamily="2" charset="2"/>
              <a:buChar char="§"/>
              <a:defRPr/>
            </a:pPr>
            <a:r>
              <a:rPr lang="en-US" b="1" dirty="0">
                <a:solidFill>
                  <a:srgbClr val="006AAC"/>
                </a:solidFill>
                <a:latin typeface="Arial" panose="020B0604020202020204" pitchFamily="34" charset="0"/>
              </a:rPr>
              <a:t>Coal mine methane sector activities focus on recovering methane that is released from coal seams as a result of mining activities. </a:t>
            </a:r>
          </a:p>
          <a:p>
            <a:pPr marL="342900" indent="-342900" eaLnBrk="1" hangingPunct="1">
              <a:buClr>
                <a:srgbClr val="F8971C"/>
              </a:buClr>
              <a:buFont typeface="Wingdings" pitchFamily="2" charset="2"/>
              <a:buChar char="§"/>
              <a:defRPr/>
            </a:pPr>
            <a:endParaRPr lang="en-US" b="1" dirty="0">
              <a:solidFill>
                <a:srgbClr val="006AAC"/>
              </a:solidFill>
              <a:latin typeface="Arial" panose="020B0604020202020204" pitchFamily="34" charset="0"/>
            </a:endParaRPr>
          </a:p>
          <a:p>
            <a:pPr marL="342900" indent="-342900" eaLnBrk="1" hangingPunct="1">
              <a:buClr>
                <a:srgbClr val="F8971C"/>
              </a:buClr>
              <a:buFont typeface="Wingdings" pitchFamily="2" charset="2"/>
              <a:buChar char="§"/>
              <a:defRPr/>
            </a:pPr>
            <a:r>
              <a:rPr lang="en-US" b="1" dirty="0">
                <a:solidFill>
                  <a:srgbClr val="006AAC"/>
                </a:solidFill>
                <a:latin typeface="Arial" panose="020B0604020202020204" pitchFamily="34" charset="0"/>
              </a:rPr>
              <a:t>The Subcommittee has:</a:t>
            </a:r>
          </a:p>
          <a:p>
            <a:pPr marL="742950" lvl="1" indent="-285750" eaLnBrk="1" hangingPunct="1">
              <a:buClr>
                <a:srgbClr val="0E6DAE"/>
              </a:buClr>
              <a:buFont typeface="Wingdings" panose="05000000000000000000" pitchFamily="2" charset="2"/>
              <a:buChar char="Ø"/>
              <a:defRPr/>
            </a:pPr>
            <a:r>
              <a:rPr lang="en-US" sz="1600" dirty="0">
                <a:latin typeface="Arial" panose="020B0604020202020204" pitchFamily="34" charset="0"/>
              </a:rPr>
              <a:t>Developed comprehensive profiles that characterize the coal and coal mine methane sectors of 37 countries (29 Partners)</a:t>
            </a:r>
          </a:p>
          <a:p>
            <a:pPr marL="742950" lvl="1" indent="-285750" eaLnBrk="1" hangingPunct="1">
              <a:buClr>
                <a:srgbClr val="0E6DAE"/>
              </a:buClr>
              <a:buFont typeface="Wingdings" panose="05000000000000000000" pitchFamily="2" charset="2"/>
              <a:buChar char="Ø"/>
              <a:defRPr/>
            </a:pPr>
            <a:r>
              <a:rPr lang="en-US" sz="1600" dirty="0">
                <a:latin typeface="Arial" panose="020B0604020202020204" pitchFamily="34" charset="0"/>
              </a:rPr>
              <a:t>Completed country-specific action plans for ten Partners</a:t>
            </a:r>
          </a:p>
          <a:p>
            <a:pPr marL="742950" lvl="1" indent="-285750" eaLnBrk="1" hangingPunct="1">
              <a:buClr>
                <a:srgbClr val="0E6DAE"/>
              </a:buClr>
              <a:buFont typeface="Wingdings" panose="05000000000000000000" pitchFamily="2" charset="2"/>
              <a:buChar char="Ø"/>
              <a:defRPr/>
            </a:pPr>
            <a:r>
              <a:rPr lang="en-US" sz="1600" dirty="0">
                <a:latin typeface="Arial" panose="020B0604020202020204" pitchFamily="34" charset="0"/>
              </a:rPr>
              <a:t>Showcased 100+ project opportunities and success stories at Methane Expos in China, India, and Canada</a:t>
            </a:r>
          </a:p>
          <a:p>
            <a:pPr marL="1200150" lvl="2" indent="-285750" eaLnBrk="1" hangingPunct="1">
              <a:buClr>
                <a:srgbClr val="0E6DAE"/>
              </a:buClr>
              <a:buFont typeface="Arial" panose="020B0604020202020204" pitchFamily="34" charset="0"/>
              <a:buChar char="–"/>
              <a:defRPr/>
            </a:pPr>
            <a:r>
              <a:rPr lang="en-US" sz="1400" dirty="0">
                <a:latin typeface="Arial" panose="020B0604020202020204" pitchFamily="34" charset="0"/>
              </a:rPr>
              <a:t>Showcased nearly 40 project opportunities and success stories at the 2010 Methane Expo, New Delhi, India.  </a:t>
            </a:r>
          </a:p>
          <a:p>
            <a:pPr marL="742950" lvl="1" indent="-285750" eaLnBrk="1" hangingPunct="1">
              <a:buClr>
                <a:srgbClr val="0E6DAE"/>
              </a:buClr>
              <a:buFont typeface="Wingdings" panose="05000000000000000000" pitchFamily="2" charset="2"/>
              <a:buChar char="Ø"/>
              <a:defRPr/>
            </a:pPr>
            <a:r>
              <a:rPr lang="en-US" sz="1600" dirty="0">
                <a:latin typeface="Arial" panose="020B0604020202020204" pitchFamily="34" charset="0"/>
              </a:rPr>
              <a:t>Hosted meetings and workshops in more than a dozen countries </a:t>
            </a:r>
          </a:p>
          <a:p>
            <a:pPr marL="742950" lvl="1" indent="-285750" eaLnBrk="1" hangingPunct="1">
              <a:buClr>
                <a:srgbClr val="0E6DAE"/>
              </a:buClr>
              <a:buFont typeface="Wingdings" panose="05000000000000000000" pitchFamily="2" charset="2"/>
              <a:buChar char="Ø"/>
              <a:defRPr/>
            </a:pPr>
            <a:r>
              <a:rPr lang="en-US" sz="1600" dirty="0">
                <a:latin typeface="Arial" panose="020B0604020202020204" pitchFamily="34" charset="0"/>
              </a:rPr>
              <a:t>Developed numerous technical resources and tools</a:t>
            </a:r>
          </a:p>
          <a:p>
            <a:pPr marL="742950" lvl="1" indent="-285750" eaLnBrk="1" hangingPunct="1">
              <a:buClr>
                <a:srgbClr val="F8971C"/>
              </a:buClr>
              <a:buFontTx/>
              <a:buChar char="–"/>
              <a:defRPr/>
            </a:pPr>
            <a:endParaRPr lang="en-US" sz="1600" dirty="0">
              <a:solidFill>
                <a:srgbClr val="006AAC"/>
              </a:solidFill>
              <a:latin typeface="Arial" panose="020B0604020202020204" pitchFamily="34" charset="0"/>
            </a:endParaRPr>
          </a:p>
          <a:p>
            <a:pPr lvl="1" algn="ctr" eaLnBrk="1" hangingPunct="1">
              <a:buClr>
                <a:srgbClr val="F8971C"/>
              </a:buClr>
              <a:defRPr/>
            </a:pPr>
            <a:r>
              <a:rPr lang="en-US" sz="1600" b="1" dirty="0">
                <a:solidFill>
                  <a:srgbClr val="006AAC"/>
                </a:solidFill>
                <a:latin typeface="Arial" panose="020B0604020202020204" pitchFamily="34" charset="0"/>
              </a:rPr>
              <a:t>Coal Subcommittee Statement of Purpose and Action Plan: </a:t>
            </a:r>
            <a:r>
              <a:rPr lang="en-US" sz="1600" b="1" dirty="0">
                <a:solidFill>
                  <a:srgbClr val="006AAC"/>
                </a:solidFill>
                <a:latin typeface="Arial" panose="020B0604020202020204" pitchFamily="34" charset="0"/>
                <a:hlinkClick r:id="rId3"/>
              </a:rPr>
              <a:t>http://www.globalmethane.org/sectors/index.aspx?sector=coal</a:t>
            </a:r>
            <a:endParaRPr lang="en-US" sz="1600" b="1" dirty="0">
              <a:solidFill>
                <a:srgbClr val="006AAC"/>
              </a:solidFill>
              <a:latin typeface="Arial" panose="020B0604020202020204" pitchFamily="34" charset="0"/>
            </a:endParaRPr>
          </a:p>
        </p:txBody>
      </p:sp>
      <p:sp>
        <p:nvSpPr>
          <p:cNvPr id="13316" name="Rectangle 4"/>
          <p:cNvSpPr>
            <a:spLocks noChangeArrowheads="1"/>
          </p:cNvSpPr>
          <p:nvPr/>
        </p:nvSpPr>
        <p:spPr bwMode="auto">
          <a:xfrm>
            <a:off x="914400" y="5486400"/>
            <a:ext cx="8229600" cy="1371600"/>
          </a:xfrm>
          <a:prstGeom prst="rect">
            <a:avLst/>
          </a:prstGeom>
          <a:noFill/>
          <a:ln w="9525">
            <a:noFill/>
            <a:miter lim="800000"/>
            <a:headEnd/>
            <a:tailEnd/>
          </a:ln>
        </p:spPr>
        <p:txBody>
          <a:bodyPr/>
          <a:lstStyle/>
          <a:p>
            <a:pPr marL="342900" indent="-342900" eaLnBrk="1" hangingPunct="1">
              <a:lnSpc>
                <a:spcPct val="80000"/>
              </a:lnSpc>
              <a:spcBef>
                <a:spcPct val="40000"/>
              </a:spcBef>
              <a:buClr>
                <a:srgbClr val="800080"/>
              </a:buClr>
              <a:buFont typeface="Wingdings" pitchFamily="2" charset="2"/>
              <a:buNone/>
            </a:pPr>
            <a:endParaRPr lang="en-US" altLang="en-US" sz="1600"/>
          </a:p>
        </p:txBody>
      </p:sp>
      <p:pic>
        <p:nvPicPr>
          <p:cNvPr id="13317" name="Picture 5" descr="china mine outlet "/>
          <p:cNvPicPr>
            <a:picLocks noChangeAspect="1" noChangeArrowheads="1"/>
          </p:cNvPicPr>
          <p:nvPr/>
        </p:nvPicPr>
        <p:blipFill>
          <a:blip r:embed="rId4"/>
          <a:srcRect/>
          <a:stretch>
            <a:fillRect/>
          </a:stretch>
        </p:blipFill>
        <p:spPr bwMode="auto">
          <a:xfrm>
            <a:off x="1943100" y="5278438"/>
            <a:ext cx="1981200" cy="1189037"/>
          </a:xfrm>
          <a:prstGeom prst="rect">
            <a:avLst/>
          </a:prstGeom>
          <a:noFill/>
          <a:ln w="9525">
            <a:noFill/>
            <a:miter lim="800000"/>
            <a:headEnd/>
            <a:tailEnd/>
          </a:ln>
        </p:spPr>
      </p:pic>
      <p:pic>
        <p:nvPicPr>
          <p:cNvPr id="13318" name="Picture 6" descr="German CHP photo"/>
          <p:cNvPicPr>
            <a:picLocks noChangeAspect="1" noChangeArrowheads="1"/>
          </p:cNvPicPr>
          <p:nvPr/>
        </p:nvPicPr>
        <p:blipFill>
          <a:blip r:embed="rId5"/>
          <a:srcRect/>
          <a:stretch>
            <a:fillRect/>
          </a:stretch>
        </p:blipFill>
        <p:spPr bwMode="auto">
          <a:xfrm>
            <a:off x="4419600" y="5256213"/>
            <a:ext cx="1981200" cy="1219200"/>
          </a:xfrm>
          <a:prstGeom prst="rect">
            <a:avLst/>
          </a:prstGeom>
          <a:noFill/>
          <a:ln w="9525">
            <a:noFill/>
            <a:miter lim="800000"/>
            <a:headEnd/>
            <a:tailEnd/>
          </a:ln>
        </p:spPr>
      </p:pic>
      <p:pic>
        <p:nvPicPr>
          <p:cNvPr id="13319" name="Picture 7" descr="chinese-flag"/>
          <p:cNvPicPr>
            <a:picLocks noChangeAspect="1" noChangeArrowheads="1"/>
          </p:cNvPicPr>
          <p:nvPr/>
        </p:nvPicPr>
        <p:blipFill>
          <a:blip r:embed="rId6"/>
          <a:srcRect/>
          <a:stretch>
            <a:fillRect/>
          </a:stretch>
        </p:blipFill>
        <p:spPr bwMode="auto">
          <a:xfrm>
            <a:off x="7843838" y="2587625"/>
            <a:ext cx="942975" cy="631825"/>
          </a:xfrm>
          <a:prstGeom prst="rect">
            <a:avLst/>
          </a:prstGeom>
          <a:noFill/>
          <a:ln w="9525">
            <a:noFill/>
            <a:miter lim="800000"/>
            <a:headEnd/>
            <a:tailEnd/>
          </a:ln>
        </p:spPr>
      </p:pic>
      <p:pic>
        <p:nvPicPr>
          <p:cNvPr id="13320" name="Picture 8" descr="INDIA"/>
          <p:cNvPicPr>
            <a:picLocks noChangeAspect="1" noChangeArrowheads="1"/>
          </p:cNvPicPr>
          <p:nvPr/>
        </p:nvPicPr>
        <p:blipFill>
          <a:blip r:embed="rId7"/>
          <a:srcRect/>
          <a:stretch>
            <a:fillRect/>
          </a:stretch>
        </p:blipFill>
        <p:spPr bwMode="auto">
          <a:xfrm>
            <a:off x="7843838" y="1182688"/>
            <a:ext cx="946150" cy="630237"/>
          </a:xfrm>
          <a:prstGeom prst="rect">
            <a:avLst/>
          </a:prstGeom>
          <a:noFill/>
          <a:ln w="9525">
            <a:noFill/>
            <a:miter lim="800000"/>
            <a:headEnd/>
            <a:tailEnd/>
          </a:ln>
        </p:spPr>
      </p:pic>
      <p:pic>
        <p:nvPicPr>
          <p:cNvPr id="13321" name="Picture 10" descr="American-flag-icon"/>
          <p:cNvPicPr>
            <a:picLocks noChangeAspect="1" noChangeArrowheads="1"/>
          </p:cNvPicPr>
          <p:nvPr/>
        </p:nvPicPr>
        <p:blipFill>
          <a:blip r:embed="rId8"/>
          <a:srcRect/>
          <a:stretch>
            <a:fillRect/>
          </a:stretch>
        </p:blipFill>
        <p:spPr bwMode="auto">
          <a:xfrm>
            <a:off x="7843838" y="1905000"/>
            <a:ext cx="942975" cy="592138"/>
          </a:xfrm>
          <a:prstGeom prst="rect">
            <a:avLst/>
          </a:prstGeom>
          <a:noFill/>
          <a:ln w="9525">
            <a:noFill/>
            <a:miter lim="800000"/>
            <a:headEnd/>
            <a:tailEnd/>
          </a:ln>
        </p:spPr>
      </p:pic>
      <p:pic>
        <p:nvPicPr>
          <p:cNvPr id="13322" name="Picture 5" descr="GMI_logo_sm"/>
          <p:cNvPicPr>
            <a:picLocks noChangeAspect="1" noChangeArrowheads="1"/>
          </p:cNvPicPr>
          <p:nvPr/>
        </p:nvPicPr>
        <p:blipFill>
          <a:blip r:embed="rId9"/>
          <a:srcRect/>
          <a:stretch>
            <a:fillRect/>
          </a:stretch>
        </p:blipFill>
        <p:spPr bwMode="auto">
          <a:xfrm>
            <a:off x="6705600" y="6096000"/>
            <a:ext cx="1096963" cy="539750"/>
          </a:xfrm>
          <a:prstGeom prst="rect">
            <a:avLst/>
          </a:prstGeom>
          <a:noFill/>
          <a:ln w="9525">
            <a:solidFill>
              <a:schemeClr val="tx1"/>
            </a:solidFill>
            <a:miter lim="800000"/>
            <a:headEnd/>
            <a:tailEnd/>
          </a:ln>
        </p:spPr>
      </p:pic>
      <p:sp>
        <p:nvSpPr>
          <p:cNvPr id="13323" name="Slide Number Placeholder 1"/>
          <p:cNvSpPr>
            <a:spLocks noGrp="1"/>
          </p:cNvSpPr>
          <p:nvPr>
            <p:ph type="sldNum" sz="quarter" idx="12"/>
          </p:nvPr>
        </p:nvSpPr>
        <p:spPr>
          <a:xfrm>
            <a:off x="7010400" y="6538913"/>
            <a:ext cx="2133600" cy="319087"/>
          </a:xfrm>
          <a:noFill/>
        </p:spPr>
        <p:txBody>
          <a:bodyPr/>
          <a:lstStyle/>
          <a:p>
            <a:fld id="{0F2B7E9A-1464-48E6-A2F6-9DEDA5975D56}" type="slidenum">
              <a:rPr lang="en-US" altLang="en-US"/>
              <a:pPr/>
              <a:t>5</a:t>
            </a:fld>
            <a:endParaRPr lang="en-US" altLang="en-US"/>
          </a:p>
        </p:txBody>
      </p:sp>
      <p:sp>
        <p:nvSpPr>
          <p:cNvPr id="13324" name="Footer Placeholder 1"/>
          <p:cNvSpPr>
            <a:spLocks noGrp="1"/>
          </p:cNvSpPr>
          <p:nvPr>
            <p:ph type="ftr" sz="quarter" idx="11"/>
          </p:nvPr>
        </p:nvSpPr>
        <p:spPr>
          <a:noFill/>
        </p:spPr>
        <p:txBody>
          <a:bodyPr/>
          <a:lstStyle/>
          <a:p>
            <a:r>
              <a:rPr lang="en-US" altLang="en-US" smtClean="0"/>
              <a:t>March 2, 2017</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1"/>
          <p:cNvSpPr>
            <a:spLocks noGrp="1"/>
          </p:cNvSpPr>
          <p:nvPr>
            <p:ph type="ftr" sz="quarter" idx="11"/>
          </p:nvPr>
        </p:nvSpPr>
        <p:spPr>
          <a:noFill/>
        </p:spPr>
        <p:txBody>
          <a:bodyPr/>
          <a:lstStyle/>
          <a:p>
            <a:r>
              <a:rPr lang="en-US" altLang="en-US" smtClean="0"/>
              <a:t>March 2, 2017</a:t>
            </a:r>
          </a:p>
        </p:txBody>
      </p:sp>
      <p:sp>
        <p:nvSpPr>
          <p:cNvPr id="15363" name="Slide Number Placeholder 2"/>
          <p:cNvSpPr>
            <a:spLocks noGrp="1"/>
          </p:cNvSpPr>
          <p:nvPr>
            <p:ph type="sldNum" sz="quarter" idx="12"/>
          </p:nvPr>
        </p:nvSpPr>
        <p:spPr>
          <a:noFill/>
        </p:spPr>
        <p:txBody>
          <a:bodyPr/>
          <a:lstStyle/>
          <a:p>
            <a:fld id="{12D837EE-5C9B-491A-A097-0B9B78F57044}" type="slidenum">
              <a:rPr lang="en-US" altLang="en-US"/>
              <a:pPr/>
              <a:t>6</a:t>
            </a:fld>
            <a:endParaRPr lang="en-US" altLang="en-US"/>
          </a:p>
        </p:txBody>
      </p:sp>
      <p:sp>
        <p:nvSpPr>
          <p:cNvPr id="4" name="Rectangle 2"/>
          <p:cNvSpPr txBox="1">
            <a:spLocks noChangeArrowheads="1"/>
          </p:cNvSpPr>
          <p:nvPr/>
        </p:nvSpPr>
        <p:spPr>
          <a:xfrm>
            <a:off x="0" y="114300"/>
            <a:ext cx="9144000" cy="495300"/>
          </a:xfrm>
          <a:prstGeom prst="rect">
            <a:avLst/>
          </a:prstGeom>
        </p:spPr>
        <p:txBody>
          <a:bodyPr/>
          <a:lstStyle>
            <a:lvl1pPr algn="ctr" rtl="0" eaLnBrk="0" fontAlgn="base" hangingPunct="0">
              <a:spcBef>
                <a:spcPct val="0"/>
              </a:spcBef>
              <a:spcAft>
                <a:spcPct val="0"/>
              </a:spcAft>
              <a:defRPr sz="2800" b="1">
                <a:solidFill>
                  <a:srgbClr val="0E6DAE"/>
                </a:solidFill>
                <a:latin typeface="+mj-lt"/>
                <a:ea typeface="+mj-ea"/>
                <a:cs typeface="+mj-cs"/>
              </a:defRPr>
            </a:lvl1pPr>
            <a:lvl2pPr algn="ctr" rtl="0" eaLnBrk="0" fontAlgn="base" hangingPunct="0">
              <a:spcBef>
                <a:spcPct val="0"/>
              </a:spcBef>
              <a:spcAft>
                <a:spcPct val="0"/>
              </a:spcAft>
              <a:defRPr sz="2800" b="1">
                <a:solidFill>
                  <a:srgbClr val="0E6DAE"/>
                </a:solidFill>
                <a:latin typeface="Helvetica LT Std" pitchFamily="34" charset="0"/>
              </a:defRPr>
            </a:lvl2pPr>
            <a:lvl3pPr algn="ctr" rtl="0" eaLnBrk="0" fontAlgn="base" hangingPunct="0">
              <a:spcBef>
                <a:spcPct val="0"/>
              </a:spcBef>
              <a:spcAft>
                <a:spcPct val="0"/>
              </a:spcAft>
              <a:defRPr sz="2800" b="1">
                <a:solidFill>
                  <a:srgbClr val="0E6DAE"/>
                </a:solidFill>
                <a:latin typeface="Helvetica LT Std" pitchFamily="34" charset="0"/>
              </a:defRPr>
            </a:lvl3pPr>
            <a:lvl4pPr algn="ctr" rtl="0" eaLnBrk="0" fontAlgn="base" hangingPunct="0">
              <a:spcBef>
                <a:spcPct val="0"/>
              </a:spcBef>
              <a:spcAft>
                <a:spcPct val="0"/>
              </a:spcAft>
              <a:defRPr sz="2800" b="1">
                <a:solidFill>
                  <a:srgbClr val="0E6DAE"/>
                </a:solidFill>
                <a:latin typeface="Helvetica LT Std" pitchFamily="34" charset="0"/>
              </a:defRPr>
            </a:lvl4pPr>
            <a:lvl5pPr algn="ctr" rtl="0" eaLnBrk="0" fontAlgn="base" hangingPunct="0">
              <a:spcBef>
                <a:spcPct val="0"/>
              </a:spcBef>
              <a:spcAft>
                <a:spcPct val="0"/>
              </a:spcAft>
              <a:defRPr sz="2800" b="1">
                <a:solidFill>
                  <a:srgbClr val="0E6DAE"/>
                </a:solidFill>
                <a:latin typeface="Helvetica LT Std" pitchFamily="34" charset="0"/>
              </a:defRPr>
            </a:lvl5pPr>
            <a:lvl6pPr marL="457200" algn="ctr" rtl="0" fontAlgn="base">
              <a:spcBef>
                <a:spcPct val="0"/>
              </a:spcBef>
              <a:spcAft>
                <a:spcPct val="0"/>
              </a:spcAft>
              <a:defRPr sz="2800" b="1">
                <a:solidFill>
                  <a:srgbClr val="0E6DAE"/>
                </a:solidFill>
                <a:latin typeface="Helvetica LT Std" pitchFamily="34" charset="0"/>
              </a:defRPr>
            </a:lvl6pPr>
            <a:lvl7pPr marL="914400" algn="ctr" rtl="0" fontAlgn="base">
              <a:spcBef>
                <a:spcPct val="0"/>
              </a:spcBef>
              <a:spcAft>
                <a:spcPct val="0"/>
              </a:spcAft>
              <a:defRPr sz="2800" b="1">
                <a:solidFill>
                  <a:srgbClr val="0E6DAE"/>
                </a:solidFill>
                <a:latin typeface="Helvetica LT Std" pitchFamily="34" charset="0"/>
              </a:defRPr>
            </a:lvl7pPr>
            <a:lvl8pPr marL="1371600" algn="ctr" rtl="0" fontAlgn="base">
              <a:spcBef>
                <a:spcPct val="0"/>
              </a:spcBef>
              <a:spcAft>
                <a:spcPct val="0"/>
              </a:spcAft>
              <a:defRPr sz="2800" b="1">
                <a:solidFill>
                  <a:srgbClr val="0E6DAE"/>
                </a:solidFill>
                <a:latin typeface="Helvetica LT Std" pitchFamily="34" charset="0"/>
              </a:defRPr>
            </a:lvl8pPr>
            <a:lvl9pPr marL="1828800" algn="ctr" rtl="0" fontAlgn="base">
              <a:spcBef>
                <a:spcPct val="0"/>
              </a:spcBef>
              <a:spcAft>
                <a:spcPct val="0"/>
              </a:spcAft>
              <a:defRPr sz="2800" b="1">
                <a:solidFill>
                  <a:srgbClr val="0E6DAE"/>
                </a:solidFill>
                <a:latin typeface="Helvetica LT Std" pitchFamily="34" charset="0"/>
              </a:defRPr>
            </a:lvl9pPr>
          </a:lstStyle>
          <a:p>
            <a:pPr eaLnBrk="1" hangingPunct="1">
              <a:defRPr/>
            </a:pPr>
            <a:r>
              <a:rPr lang="en-US" altLang="en-US" sz="2400" kern="0" dirty="0" err="1"/>
              <a:t>GMI</a:t>
            </a:r>
            <a:r>
              <a:rPr lang="en-US" altLang="en-US" sz="2400" kern="0" dirty="0"/>
              <a:t> Coal Mines Subcommittee: Collaboration with </a:t>
            </a:r>
            <a:r>
              <a:rPr lang="en-US" altLang="en-US" sz="2400" kern="0" dirty="0" err="1"/>
              <a:t>UNECE</a:t>
            </a:r>
            <a:endParaRPr lang="en-US" altLang="en-US" sz="2400" i="1" kern="0" dirty="0"/>
          </a:p>
        </p:txBody>
      </p:sp>
      <p:sp>
        <p:nvSpPr>
          <p:cNvPr id="5" name="Rectangle 3"/>
          <p:cNvSpPr txBox="1">
            <a:spLocks noChangeArrowheads="1"/>
          </p:cNvSpPr>
          <p:nvPr/>
        </p:nvSpPr>
        <p:spPr>
          <a:xfrm>
            <a:off x="381000" y="1143000"/>
            <a:ext cx="7696200" cy="4953000"/>
          </a:xfrm>
          <a:prstGeom prst="rect">
            <a:avLst/>
          </a:prstGeom>
        </p:spPr>
        <p:txBody>
          <a:bodyPr/>
          <a:lstStyle>
            <a:lvl1pPr marL="342900" indent="-342900" algn="l" rtl="0" eaLnBrk="0" fontAlgn="base" hangingPunct="0">
              <a:spcBef>
                <a:spcPct val="20000"/>
              </a:spcBef>
              <a:spcAft>
                <a:spcPct val="0"/>
              </a:spcAft>
              <a:buClr>
                <a:srgbClr val="0E6DAE"/>
              </a:buClr>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0E6DAE"/>
              </a:buClr>
              <a:buFont typeface="Wingdings" panose="05000000000000000000" pitchFamily="2" charset="2"/>
              <a:buChar char="Ø"/>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defRPr/>
            </a:pPr>
            <a:r>
              <a:rPr lang="en-US" altLang="en-US" sz="2000" b="1" kern="0" dirty="0"/>
              <a:t>Best Practices Guidance for Effective Methane </a:t>
            </a:r>
          </a:p>
          <a:p>
            <a:pPr eaLnBrk="1" hangingPunct="1">
              <a:buFont typeface="Wingdings" panose="05000000000000000000" pitchFamily="2" charset="2"/>
              <a:buNone/>
              <a:defRPr/>
            </a:pPr>
            <a:r>
              <a:rPr lang="en-US" altLang="en-US" sz="2000" b="1" kern="0" dirty="0"/>
              <a:t>     Drainage and Use in Coal Mines</a:t>
            </a:r>
          </a:p>
          <a:p>
            <a:pPr lvl="1" eaLnBrk="1" hangingPunct="1">
              <a:defRPr/>
            </a:pPr>
            <a:r>
              <a:rPr lang="en-US" altLang="en-US" sz="1800" kern="0" dirty="0"/>
              <a:t>Drafted by international </a:t>
            </a:r>
            <a:r>
              <a:rPr lang="en-US" altLang="en-US" sz="1800" kern="0" dirty="0" err="1"/>
              <a:t>CMM</a:t>
            </a:r>
            <a:r>
              <a:rPr lang="en-US" altLang="en-US" sz="1800" kern="0" dirty="0"/>
              <a:t> technical experts; peer reviewed</a:t>
            </a:r>
          </a:p>
          <a:p>
            <a:pPr lvl="1" eaLnBrk="1" hangingPunct="1">
              <a:defRPr/>
            </a:pPr>
            <a:r>
              <a:rPr lang="en-US" altLang="en-US" sz="1800" kern="0" dirty="0"/>
              <a:t>Updated in 2016</a:t>
            </a:r>
          </a:p>
          <a:p>
            <a:pPr lvl="1" eaLnBrk="1" hangingPunct="1">
              <a:defRPr/>
            </a:pPr>
            <a:r>
              <a:rPr lang="en-US" altLang="en-US" sz="1800" kern="0" dirty="0"/>
              <a:t>Collaborative project between </a:t>
            </a:r>
            <a:r>
              <a:rPr lang="en-US" altLang="en-US" sz="1800" kern="0" dirty="0" err="1"/>
              <a:t>GMI</a:t>
            </a:r>
            <a:r>
              <a:rPr lang="en-US" altLang="en-US" sz="1800" kern="0" dirty="0"/>
              <a:t> and </a:t>
            </a:r>
            <a:r>
              <a:rPr lang="en-US" altLang="en-US" sz="1800" kern="0" dirty="0" err="1"/>
              <a:t>UNECE</a:t>
            </a:r>
            <a:r>
              <a:rPr lang="en-US" altLang="en-US" sz="1800" kern="0" dirty="0"/>
              <a:t> Group of Experts on </a:t>
            </a:r>
            <a:r>
              <a:rPr lang="en-US" altLang="en-US" sz="1800" kern="0" dirty="0" err="1"/>
              <a:t>CMM</a:t>
            </a:r>
            <a:r>
              <a:rPr lang="en-US" altLang="en-US" sz="1800" kern="0" dirty="0"/>
              <a:t> </a:t>
            </a:r>
          </a:p>
          <a:p>
            <a:pPr lvl="1" eaLnBrk="1" hangingPunct="1">
              <a:defRPr/>
            </a:pPr>
            <a:r>
              <a:rPr lang="en-US" altLang="en-US" sz="1800" kern="0" dirty="0"/>
              <a:t>U.S. EPA financially supported outreach workshops organized by UNECE in China (Oct 2010), Kazakhstan (May 2011; Oct 2016), Ukraine (Sept 2011), and India (March 2017)</a:t>
            </a:r>
          </a:p>
          <a:p>
            <a:pPr lvl="1">
              <a:defRPr/>
            </a:pPr>
            <a:r>
              <a:rPr lang="en-US" altLang="en-US" sz="1800" kern="0" dirty="0"/>
              <a:t>Guide can be found at: </a:t>
            </a:r>
            <a:r>
              <a:rPr lang="en-US" altLang="en-US" sz="1800" kern="0" dirty="0">
                <a:hlinkClick r:id="rId2"/>
              </a:rPr>
              <a:t>https://www.unece.org/energy/se/cmm.html</a:t>
            </a:r>
            <a:endParaRPr lang="en-US" altLang="en-US" sz="1800" kern="0" dirty="0"/>
          </a:p>
          <a:p>
            <a:pPr marL="457200" lvl="1" indent="0">
              <a:buFont typeface="Wingdings" panose="05000000000000000000" pitchFamily="2" charset="2"/>
              <a:buNone/>
              <a:defRPr/>
            </a:pPr>
            <a:endParaRPr lang="en-US" altLang="en-US" sz="1800" kern="0" dirty="0"/>
          </a:p>
          <a:p>
            <a:pPr marL="342900" lvl="1" indent="-342900">
              <a:buFont typeface="Arial" panose="020B0604020202020204" pitchFamily="34" charset="0"/>
              <a:buChar char="•"/>
              <a:defRPr/>
            </a:pPr>
            <a:r>
              <a:rPr lang="en-US" altLang="en-US" sz="2000" b="1" kern="0" dirty="0" err="1"/>
              <a:t>GMI</a:t>
            </a:r>
            <a:r>
              <a:rPr lang="en-US" altLang="en-US" sz="2000" b="1" kern="0" dirty="0"/>
              <a:t> Coal Subcommittee Meetings</a:t>
            </a:r>
          </a:p>
          <a:p>
            <a:pPr marL="742950" lvl="2" indent="-342900">
              <a:buClr>
                <a:srgbClr val="0E6DAE"/>
              </a:buClr>
              <a:buFont typeface="Wingdings" panose="05000000000000000000" pitchFamily="2" charset="2"/>
              <a:buChar char="Ø"/>
              <a:defRPr/>
            </a:pPr>
            <a:r>
              <a:rPr lang="en-US" altLang="en-US" sz="1800" kern="0" dirty="0"/>
              <a:t>Graciously hosted by </a:t>
            </a:r>
            <a:r>
              <a:rPr lang="en-US" altLang="en-US" sz="1800" kern="0" dirty="0" err="1"/>
              <a:t>UNECE</a:t>
            </a:r>
            <a:r>
              <a:rPr lang="en-US" altLang="en-US" sz="1800" kern="0" dirty="0"/>
              <a:t> in Geneva</a:t>
            </a:r>
          </a:p>
          <a:p>
            <a:pPr marL="742950" lvl="2" indent="-342900">
              <a:buClr>
                <a:srgbClr val="0E6DAE"/>
              </a:buClr>
              <a:buFont typeface="Wingdings" panose="05000000000000000000" pitchFamily="2" charset="2"/>
              <a:buChar char="Ø"/>
              <a:defRPr/>
            </a:pPr>
            <a:r>
              <a:rPr lang="en-US" altLang="en-US" sz="1800" kern="0" dirty="0"/>
              <a:t>Next joint meetings scheduled for 23-25 October 2017</a:t>
            </a:r>
          </a:p>
        </p:txBody>
      </p:sp>
      <p:pic>
        <p:nvPicPr>
          <p:cNvPr id="15366" name="Picture 4" descr="ense_no"/>
          <p:cNvPicPr>
            <a:picLocks noChangeAspect="1" noChangeArrowheads="1"/>
          </p:cNvPicPr>
          <p:nvPr/>
        </p:nvPicPr>
        <p:blipFill>
          <a:blip r:embed="rId3"/>
          <a:srcRect/>
          <a:stretch>
            <a:fillRect/>
          </a:stretch>
        </p:blipFill>
        <p:spPr bwMode="auto">
          <a:xfrm>
            <a:off x="7620000" y="619125"/>
            <a:ext cx="1281113" cy="185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4294967295"/>
          </p:nvPr>
        </p:nvSpPr>
        <p:spPr>
          <a:xfrm>
            <a:off x="520700" y="1066800"/>
            <a:ext cx="8077200" cy="4343400"/>
          </a:xfrm>
          <a:noFill/>
        </p:spPr>
        <p:txBody>
          <a:bodyPr/>
          <a:lstStyle/>
          <a:p>
            <a:pPr eaLnBrk="1" hangingPunct="1">
              <a:spcBef>
                <a:spcPct val="40000"/>
              </a:spcBef>
            </a:pPr>
            <a:r>
              <a:rPr lang="en-US" altLang="en-US" sz="2000" smtClean="0"/>
              <a:t>Established in November, 2008, with partner funding from U.S. EPA (25%) and Coal India, Ltd. (75%) under aegis of Ministry of Coal; </a:t>
            </a:r>
          </a:p>
          <a:p>
            <a:pPr eaLnBrk="1" hangingPunct="1">
              <a:spcBef>
                <a:spcPct val="40000"/>
              </a:spcBef>
            </a:pPr>
            <a:r>
              <a:rPr lang="en-US" altLang="en-US" sz="2000" smtClean="0"/>
              <a:t>Initially established for a three-year term;</a:t>
            </a:r>
          </a:p>
          <a:p>
            <a:pPr eaLnBrk="1" hangingPunct="1">
              <a:spcBef>
                <a:spcPct val="40000"/>
              </a:spcBef>
            </a:pPr>
            <a:r>
              <a:rPr lang="en-US" altLang="en-US" sz="2000" smtClean="0"/>
              <a:t>Two subsequent extensions take the term up to 2018;</a:t>
            </a:r>
          </a:p>
          <a:p>
            <a:pPr eaLnBrk="1" hangingPunct="1">
              <a:spcBef>
                <a:spcPct val="40000"/>
              </a:spcBef>
            </a:pPr>
            <a:r>
              <a:rPr lang="en-US" altLang="en-US" sz="2000" smtClean="0"/>
              <a:t>It is a non-profit and non-governmental organization with the aim to promote the development of CMM/CBM in India;</a:t>
            </a:r>
          </a:p>
        </p:txBody>
      </p:sp>
      <p:sp>
        <p:nvSpPr>
          <p:cNvPr id="16387" name="Rectangle 5"/>
          <p:cNvSpPr>
            <a:spLocks noChangeArrowheads="1"/>
          </p:cNvSpPr>
          <p:nvPr/>
        </p:nvSpPr>
        <p:spPr bwMode="auto">
          <a:xfrm>
            <a:off x="990600" y="152400"/>
            <a:ext cx="7162800" cy="646113"/>
          </a:xfrm>
          <a:prstGeom prst="rect">
            <a:avLst/>
          </a:prstGeom>
          <a:noFill/>
          <a:ln w="9525">
            <a:noFill/>
            <a:miter lim="800000"/>
            <a:headEnd/>
            <a:tailEnd/>
          </a:ln>
        </p:spPr>
        <p:txBody>
          <a:bodyPr>
            <a:spAutoFit/>
          </a:bodyPr>
          <a:lstStyle/>
          <a:p>
            <a:pPr algn="ctr" eaLnBrk="1" hangingPunct="1">
              <a:spcBef>
                <a:spcPct val="20000"/>
              </a:spcBef>
              <a:buClr>
                <a:srgbClr val="800080"/>
              </a:buClr>
              <a:buFont typeface="Wingdings" pitchFamily="2" charset="2"/>
              <a:buNone/>
            </a:pPr>
            <a:r>
              <a:rPr lang="en-US" altLang="en-US" sz="3600" b="1">
                <a:solidFill>
                  <a:srgbClr val="0E6DAE"/>
                </a:solidFill>
              </a:rPr>
              <a:t>India CMM/CBM Clearinghouse</a:t>
            </a:r>
          </a:p>
        </p:txBody>
      </p:sp>
      <p:pic>
        <p:nvPicPr>
          <p:cNvPr id="16388" name="Picture 5" descr="GMI_logo_sm"/>
          <p:cNvPicPr>
            <a:picLocks noChangeAspect="1" noChangeArrowheads="1"/>
          </p:cNvPicPr>
          <p:nvPr/>
        </p:nvPicPr>
        <p:blipFill>
          <a:blip r:embed="rId3"/>
          <a:srcRect/>
          <a:stretch>
            <a:fillRect/>
          </a:stretch>
        </p:blipFill>
        <p:spPr bwMode="auto">
          <a:xfrm>
            <a:off x="6705600" y="6096000"/>
            <a:ext cx="1096963" cy="539750"/>
          </a:xfrm>
          <a:prstGeom prst="rect">
            <a:avLst/>
          </a:prstGeom>
          <a:noFill/>
          <a:ln w="9525">
            <a:solidFill>
              <a:schemeClr val="tx1"/>
            </a:solidFill>
            <a:miter lim="800000"/>
            <a:headEnd/>
            <a:tailEnd/>
          </a:ln>
        </p:spPr>
      </p:pic>
      <p:pic>
        <p:nvPicPr>
          <p:cNvPr id="16389" name="Picture 1"/>
          <p:cNvPicPr>
            <a:picLocks noChangeAspect="1"/>
          </p:cNvPicPr>
          <p:nvPr/>
        </p:nvPicPr>
        <p:blipFill>
          <a:blip r:embed="rId4"/>
          <a:srcRect/>
          <a:stretch>
            <a:fillRect/>
          </a:stretch>
        </p:blipFill>
        <p:spPr bwMode="auto">
          <a:xfrm>
            <a:off x="533400" y="3733800"/>
            <a:ext cx="3316288" cy="2247900"/>
          </a:xfrm>
          <a:prstGeom prst="rect">
            <a:avLst/>
          </a:prstGeom>
          <a:noFill/>
          <a:ln w="9525">
            <a:noFill/>
            <a:miter lim="800000"/>
            <a:headEnd/>
            <a:tailEnd/>
          </a:ln>
        </p:spPr>
      </p:pic>
      <p:sp>
        <p:nvSpPr>
          <p:cNvPr id="7" name="Rectangle 3"/>
          <p:cNvSpPr txBox="1">
            <a:spLocks noChangeArrowheads="1"/>
          </p:cNvSpPr>
          <p:nvPr/>
        </p:nvSpPr>
        <p:spPr bwMode="auto">
          <a:xfrm>
            <a:off x="4019550" y="3733800"/>
            <a:ext cx="4343400" cy="220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0E6DAE"/>
              </a:buClr>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0E6DAE"/>
              </a:buClr>
              <a:buFont typeface="Wingdings" panose="05000000000000000000" pitchFamily="2" charset="2"/>
              <a:buChar char="Ø"/>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spcBef>
                <a:spcPct val="40000"/>
              </a:spcBef>
              <a:defRPr/>
            </a:pPr>
            <a:r>
              <a:rPr lang="en-US" altLang="en-US" sz="2000" kern="0" dirty="0"/>
              <a:t>Intended to be the public face of the </a:t>
            </a:r>
            <a:r>
              <a:rPr lang="en-US" altLang="en-US" sz="2000" kern="0" dirty="0" err="1"/>
              <a:t>CMM</a:t>
            </a:r>
            <a:r>
              <a:rPr lang="en-US" altLang="en-US" sz="2000" kern="0" dirty="0"/>
              <a:t>/CBM industry in India through its communication and outreach efforts;</a:t>
            </a:r>
          </a:p>
          <a:p>
            <a:pPr eaLnBrk="1" hangingPunct="1">
              <a:spcBef>
                <a:spcPct val="40000"/>
              </a:spcBef>
              <a:defRPr/>
            </a:pPr>
            <a:r>
              <a:rPr lang="en-US" altLang="en-US" sz="2000" kern="0" dirty="0"/>
              <a:t>Initial point of contact for foreign and domestic investors.</a:t>
            </a:r>
          </a:p>
        </p:txBody>
      </p:sp>
      <p:sp>
        <p:nvSpPr>
          <p:cNvPr id="16391" name="Slide Number Placeholder 2"/>
          <p:cNvSpPr>
            <a:spLocks noGrp="1"/>
          </p:cNvSpPr>
          <p:nvPr>
            <p:ph type="sldNum" sz="quarter" idx="12"/>
          </p:nvPr>
        </p:nvSpPr>
        <p:spPr>
          <a:noFill/>
        </p:spPr>
        <p:txBody>
          <a:bodyPr/>
          <a:lstStyle/>
          <a:p>
            <a:fld id="{26FF1F13-B21C-4845-88FD-06671B039E29}" type="slidenum">
              <a:rPr lang="en-US" altLang="en-US">
                <a:latin typeface="Arial" charset="0"/>
              </a:rPr>
              <a:pPr/>
              <a:t>7</a:t>
            </a:fld>
            <a:endParaRPr lang="en-US" altLang="en-US">
              <a:latin typeface="Arial" charset="0"/>
            </a:endParaRPr>
          </a:p>
        </p:txBody>
      </p:sp>
      <p:sp>
        <p:nvSpPr>
          <p:cNvPr id="16392" name="Footer Placeholder 1"/>
          <p:cNvSpPr>
            <a:spLocks noGrp="1"/>
          </p:cNvSpPr>
          <p:nvPr>
            <p:ph type="ftr" sz="quarter" idx="11"/>
          </p:nvPr>
        </p:nvSpPr>
        <p:spPr>
          <a:noFill/>
        </p:spPr>
        <p:txBody>
          <a:bodyPr/>
          <a:lstStyle/>
          <a:p>
            <a:r>
              <a:rPr lang="en-US" altLang="en-US" smtClean="0"/>
              <a:t>March 2, 2017</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4294967295"/>
          </p:nvPr>
        </p:nvSpPr>
        <p:spPr>
          <a:xfrm>
            <a:off x="533400" y="1066800"/>
            <a:ext cx="8077200" cy="2209800"/>
          </a:xfrm>
          <a:noFill/>
        </p:spPr>
        <p:txBody>
          <a:bodyPr/>
          <a:lstStyle/>
          <a:p>
            <a:pPr eaLnBrk="1" hangingPunct="1">
              <a:spcBef>
                <a:spcPct val="40000"/>
              </a:spcBef>
            </a:pPr>
            <a:r>
              <a:rPr lang="en-US" altLang="en-US" sz="2000" smtClean="0"/>
              <a:t>The Clearinghouse has supported two technical and economic pre-feasibility studies funded by the U.S. EPA</a:t>
            </a:r>
          </a:p>
          <a:p>
            <a:pPr eaLnBrk="1" hangingPunct="1">
              <a:spcBef>
                <a:spcPct val="40000"/>
              </a:spcBef>
            </a:pPr>
            <a:r>
              <a:rPr lang="en-US" altLang="en-US" sz="2000" smtClean="0"/>
              <a:t>The two studies conducted were:</a:t>
            </a:r>
          </a:p>
          <a:p>
            <a:pPr lvl="1" eaLnBrk="1" hangingPunct="1">
              <a:spcBef>
                <a:spcPct val="40000"/>
              </a:spcBef>
            </a:pPr>
            <a:r>
              <a:rPr lang="en-US" altLang="en-US" sz="1800" smtClean="0"/>
              <a:t>Sawang Colliery, East Bokaro coalfield 2013</a:t>
            </a:r>
          </a:p>
          <a:p>
            <a:pPr lvl="1" eaLnBrk="1" hangingPunct="1">
              <a:spcBef>
                <a:spcPct val="40000"/>
              </a:spcBef>
            </a:pPr>
            <a:r>
              <a:rPr lang="en-US" altLang="en-US" sz="1800" smtClean="0"/>
              <a:t>Chinakuri Coal Mine, Raniganj coalfield 2015</a:t>
            </a:r>
          </a:p>
        </p:txBody>
      </p:sp>
      <p:sp>
        <p:nvSpPr>
          <p:cNvPr id="18435" name="Rectangle 5"/>
          <p:cNvSpPr>
            <a:spLocks noChangeArrowheads="1"/>
          </p:cNvSpPr>
          <p:nvPr/>
        </p:nvSpPr>
        <p:spPr bwMode="auto">
          <a:xfrm>
            <a:off x="876300" y="152400"/>
            <a:ext cx="7391400" cy="646113"/>
          </a:xfrm>
          <a:prstGeom prst="rect">
            <a:avLst/>
          </a:prstGeom>
          <a:noFill/>
          <a:ln w="9525">
            <a:noFill/>
            <a:miter lim="800000"/>
            <a:headEnd/>
            <a:tailEnd/>
          </a:ln>
        </p:spPr>
        <p:txBody>
          <a:bodyPr anchor="ctr">
            <a:spAutoFit/>
          </a:bodyPr>
          <a:lstStyle/>
          <a:p>
            <a:pPr algn="ctr" eaLnBrk="1" hangingPunct="1">
              <a:spcBef>
                <a:spcPct val="20000"/>
              </a:spcBef>
              <a:buClr>
                <a:srgbClr val="800080"/>
              </a:buClr>
              <a:buFont typeface="Wingdings" pitchFamily="2" charset="2"/>
              <a:buNone/>
            </a:pPr>
            <a:r>
              <a:rPr lang="en-US" altLang="en-US" sz="3600" b="1">
                <a:solidFill>
                  <a:srgbClr val="0E6DAE"/>
                </a:solidFill>
              </a:rPr>
              <a:t>Technical and Economic Studies</a:t>
            </a:r>
          </a:p>
        </p:txBody>
      </p:sp>
      <p:pic>
        <p:nvPicPr>
          <p:cNvPr id="18436" name="Picture 5" descr="GMI_logo_sm"/>
          <p:cNvPicPr>
            <a:picLocks noChangeAspect="1" noChangeArrowheads="1"/>
          </p:cNvPicPr>
          <p:nvPr/>
        </p:nvPicPr>
        <p:blipFill>
          <a:blip r:embed="rId3"/>
          <a:srcRect/>
          <a:stretch>
            <a:fillRect/>
          </a:stretch>
        </p:blipFill>
        <p:spPr bwMode="auto">
          <a:xfrm>
            <a:off x="6705600" y="6096000"/>
            <a:ext cx="1096963" cy="539750"/>
          </a:xfrm>
          <a:prstGeom prst="rect">
            <a:avLst/>
          </a:prstGeom>
          <a:noFill/>
          <a:ln w="9525">
            <a:solidFill>
              <a:schemeClr val="tx1"/>
            </a:solidFill>
            <a:miter lim="800000"/>
            <a:headEnd/>
            <a:tailEnd/>
          </a:ln>
        </p:spPr>
      </p:pic>
      <p:sp>
        <p:nvSpPr>
          <p:cNvPr id="18437" name="Slide Number Placeholder 1"/>
          <p:cNvSpPr>
            <a:spLocks noGrp="1"/>
          </p:cNvSpPr>
          <p:nvPr>
            <p:ph type="sldNum" sz="quarter" idx="12"/>
          </p:nvPr>
        </p:nvSpPr>
        <p:spPr>
          <a:noFill/>
        </p:spPr>
        <p:txBody>
          <a:bodyPr/>
          <a:lstStyle/>
          <a:p>
            <a:fld id="{BC1C61A7-8F46-45A0-8622-E20D48FB3C29}" type="slidenum">
              <a:rPr lang="en-US" altLang="en-US">
                <a:latin typeface="Arial" charset="0"/>
              </a:rPr>
              <a:pPr/>
              <a:t>8</a:t>
            </a:fld>
            <a:endParaRPr lang="en-US" altLang="en-US">
              <a:latin typeface="Arial"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676400" y="3098800"/>
            <a:ext cx="2293938" cy="2970213"/>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3" name="Picture 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422775" y="3098800"/>
            <a:ext cx="2282825" cy="2954338"/>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18440" name="Footer Placeholder 3"/>
          <p:cNvSpPr>
            <a:spLocks noGrp="1"/>
          </p:cNvSpPr>
          <p:nvPr>
            <p:ph type="ftr" sz="quarter" idx="11"/>
          </p:nvPr>
        </p:nvSpPr>
        <p:spPr>
          <a:noFill/>
        </p:spPr>
        <p:txBody>
          <a:bodyPr/>
          <a:lstStyle/>
          <a:p>
            <a:r>
              <a:rPr lang="en-US" altLang="en-US" smtClean="0"/>
              <a:t>March 2, 2017</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4294967295"/>
          </p:nvPr>
        </p:nvSpPr>
        <p:spPr>
          <a:xfrm>
            <a:off x="533400" y="952500"/>
            <a:ext cx="5562600" cy="4953000"/>
          </a:xfrm>
          <a:noFill/>
        </p:spPr>
        <p:txBody>
          <a:bodyPr anchor="ctr"/>
          <a:lstStyle/>
          <a:p>
            <a:pPr eaLnBrk="1" hangingPunct="1"/>
            <a:r>
              <a:rPr lang="en-US" altLang="en-US" sz="1800" smtClean="0"/>
              <a:t>November, 2008: Following the inauguration of the Clearinghouse, a two-day workshop entitled “CMM Development in India: An Opportunity Area” was held in Ranchi;</a:t>
            </a:r>
          </a:p>
          <a:p>
            <a:pPr eaLnBrk="1" hangingPunct="1"/>
            <a:r>
              <a:rPr lang="en-US" altLang="en-US" sz="1800" smtClean="0"/>
              <a:t>March, 2010: Supported the 2010 Methane to Markets Partnership Expo in Delhi, presented various prospect opportunities, and created working models of CMM/CBM operations;</a:t>
            </a:r>
          </a:p>
          <a:p>
            <a:pPr eaLnBrk="1" hangingPunct="1"/>
            <a:r>
              <a:rPr lang="en-US" altLang="en-US" sz="1800" smtClean="0"/>
              <a:t>November, 2013: The India Clearinghouse hosted an International Workshop entitled “Development of Coal-Based Non-Conventional Resources in India”;</a:t>
            </a:r>
          </a:p>
          <a:p>
            <a:pPr eaLnBrk="1" hangingPunct="1"/>
            <a:r>
              <a:rPr lang="en-US" altLang="en-US" sz="1800" smtClean="0"/>
              <a:t>March, 2017: CMPDI Hosted an International Workshop on “Best Practices in Methane Drainage and Use in Coal Mines” in conjunction with the UNECE. </a:t>
            </a:r>
          </a:p>
        </p:txBody>
      </p:sp>
      <p:sp>
        <p:nvSpPr>
          <p:cNvPr id="20483" name="Rectangle 5"/>
          <p:cNvSpPr>
            <a:spLocks noChangeArrowheads="1"/>
          </p:cNvSpPr>
          <p:nvPr/>
        </p:nvSpPr>
        <p:spPr bwMode="auto">
          <a:xfrm>
            <a:off x="1181100" y="152400"/>
            <a:ext cx="6781800" cy="641350"/>
          </a:xfrm>
          <a:prstGeom prst="rect">
            <a:avLst/>
          </a:prstGeom>
          <a:noFill/>
          <a:ln w="9525">
            <a:noFill/>
            <a:miter lim="800000"/>
            <a:headEnd/>
            <a:tailEnd/>
          </a:ln>
        </p:spPr>
        <p:txBody>
          <a:bodyPr>
            <a:spAutoFit/>
          </a:bodyPr>
          <a:lstStyle/>
          <a:p>
            <a:pPr algn="ctr" eaLnBrk="1" hangingPunct="1">
              <a:spcBef>
                <a:spcPct val="20000"/>
              </a:spcBef>
              <a:buClr>
                <a:srgbClr val="800080"/>
              </a:buClr>
              <a:buFont typeface="Wingdings" pitchFamily="2" charset="2"/>
              <a:buNone/>
            </a:pPr>
            <a:r>
              <a:rPr lang="en-US" altLang="en-US" sz="3600" b="1">
                <a:solidFill>
                  <a:srgbClr val="0E6DAE"/>
                </a:solidFill>
              </a:rPr>
              <a:t>Workshops and Conferences</a:t>
            </a:r>
          </a:p>
        </p:txBody>
      </p:sp>
      <p:pic>
        <p:nvPicPr>
          <p:cNvPr id="20484" name="Picture 5" descr="C:\Users\jbeninati\Desktop\CBM model.jpg"/>
          <p:cNvPicPr>
            <a:picLocks noChangeAspect="1" noChangeArrowheads="1"/>
          </p:cNvPicPr>
          <p:nvPr/>
        </p:nvPicPr>
        <p:blipFill>
          <a:blip r:embed="rId3"/>
          <a:srcRect/>
          <a:stretch>
            <a:fillRect/>
          </a:stretch>
        </p:blipFill>
        <p:spPr bwMode="auto">
          <a:xfrm>
            <a:off x="6248400" y="1447800"/>
            <a:ext cx="2627313" cy="1739900"/>
          </a:xfrm>
          <a:prstGeom prst="rect">
            <a:avLst/>
          </a:prstGeom>
          <a:noFill/>
          <a:ln w="9525">
            <a:noFill/>
            <a:miter lim="800000"/>
            <a:headEnd/>
            <a:tailEnd/>
          </a:ln>
        </p:spPr>
      </p:pic>
      <p:pic>
        <p:nvPicPr>
          <p:cNvPr id="20485" name="Picture 5" descr="GMI_logo_sm"/>
          <p:cNvPicPr>
            <a:picLocks noChangeAspect="1" noChangeArrowheads="1"/>
          </p:cNvPicPr>
          <p:nvPr/>
        </p:nvPicPr>
        <p:blipFill>
          <a:blip r:embed="rId4"/>
          <a:srcRect/>
          <a:stretch>
            <a:fillRect/>
          </a:stretch>
        </p:blipFill>
        <p:spPr bwMode="auto">
          <a:xfrm>
            <a:off x="6705600" y="6096000"/>
            <a:ext cx="1096963" cy="539750"/>
          </a:xfrm>
          <a:prstGeom prst="rect">
            <a:avLst/>
          </a:prstGeom>
          <a:noFill/>
          <a:ln w="9525">
            <a:solidFill>
              <a:schemeClr val="tx1"/>
            </a:solidFill>
            <a:miter lim="800000"/>
            <a:headEnd/>
            <a:tailEnd/>
          </a:ln>
        </p:spPr>
      </p:pic>
      <p:pic>
        <p:nvPicPr>
          <p:cNvPr id="20486" name="Picture 6" descr="C:\Users\jbeninati\Desktop\CMPDI conference 2.jpg"/>
          <p:cNvPicPr>
            <a:picLocks noChangeAspect="1" noChangeArrowheads="1"/>
          </p:cNvPicPr>
          <p:nvPr/>
        </p:nvPicPr>
        <p:blipFill>
          <a:blip r:embed="rId5"/>
          <a:srcRect/>
          <a:stretch>
            <a:fillRect/>
          </a:stretch>
        </p:blipFill>
        <p:spPr bwMode="auto">
          <a:xfrm>
            <a:off x="6248400" y="3657600"/>
            <a:ext cx="2627313" cy="1746250"/>
          </a:xfrm>
          <a:prstGeom prst="rect">
            <a:avLst/>
          </a:prstGeom>
          <a:noFill/>
          <a:ln w="9525">
            <a:noFill/>
            <a:miter lim="800000"/>
            <a:headEnd/>
            <a:tailEnd/>
          </a:ln>
        </p:spPr>
      </p:pic>
      <p:sp>
        <p:nvSpPr>
          <p:cNvPr id="20487" name="Slide Number Placeholder 1"/>
          <p:cNvSpPr>
            <a:spLocks noGrp="1"/>
          </p:cNvSpPr>
          <p:nvPr>
            <p:ph type="sldNum" sz="quarter" idx="12"/>
          </p:nvPr>
        </p:nvSpPr>
        <p:spPr>
          <a:noFill/>
        </p:spPr>
        <p:txBody>
          <a:bodyPr/>
          <a:lstStyle/>
          <a:p>
            <a:fld id="{F3B65D88-3C69-420C-9B39-F7A4F03BC8F7}" type="slidenum">
              <a:rPr lang="en-US" altLang="en-US">
                <a:latin typeface="Arial" charset="0"/>
              </a:rPr>
              <a:pPr/>
              <a:t>9</a:t>
            </a:fld>
            <a:endParaRPr lang="en-US" altLang="en-US">
              <a:latin typeface="Arial" charset="0"/>
            </a:endParaRPr>
          </a:p>
        </p:txBody>
      </p:sp>
      <p:sp>
        <p:nvSpPr>
          <p:cNvPr id="20488" name="Footer Placeholder 1"/>
          <p:cNvSpPr>
            <a:spLocks noGrp="1"/>
          </p:cNvSpPr>
          <p:nvPr>
            <p:ph type="ftr" sz="quarter" idx="11"/>
          </p:nvPr>
        </p:nvSpPr>
        <p:spPr>
          <a:noFill/>
        </p:spPr>
        <p:txBody>
          <a:bodyPr/>
          <a:lstStyle/>
          <a:p>
            <a:r>
              <a:rPr lang="en-US" altLang="en-US" smtClean="0"/>
              <a:t>March 2, 2017</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Helvetica LT Std"/>
        <a:ea typeface=""/>
        <a:cs typeface=""/>
      </a:majorFont>
      <a:minorFont>
        <a:latin typeface="Helvetica LT St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2709</TotalTime>
  <Words>1308</Words>
  <Application>Microsoft Office PowerPoint</Application>
  <PresentationFormat>On-screen Show (4:3)</PresentationFormat>
  <Paragraphs>149</Paragraphs>
  <Slides>12</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Helvetica LT Std</vt:lpstr>
      <vt:lpstr>Wingdings</vt:lpstr>
      <vt:lpstr>Arial Narrow</vt:lpstr>
      <vt:lpstr>Default Design</vt:lpstr>
      <vt:lpstr>Slide 1</vt:lpstr>
      <vt:lpstr>Slide 2</vt:lpstr>
      <vt:lpstr>Global Methane Initiative (GMI)</vt:lpstr>
      <vt:lpstr>Slide 4</vt:lpstr>
      <vt:lpstr>Slide 5</vt:lpstr>
      <vt:lpstr>Slide 6</vt:lpstr>
      <vt:lpstr>Slide 7</vt:lpstr>
      <vt:lpstr>Slide 8</vt:lpstr>
      <vt:lpstr>Slide 9</vt:lpstr>
      <vt:lpstr>Slide 10</vt:lpstr>
      <vt:lpstr>Slide 11</vt:lpstr>
      <vt:lpstr>Slide 12</vt:lpstr>
    </vt:vector>
  </TitlesOfParts>
  <Company>ERG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JWallace</dc:creator>
  <cp:lastModifiedBy>Rajiw</cp:lastModifiedBy>
  <cp:revision>130</cp:revision>
  <cp:lastPrinted>2017-03-02T16:52:06Z</cp:lastPrinted>
  <dcterms:created xsi:type="dcterms:W3CDTF">2008-08-01T14:28:03Z</dcterms:created>
  <dcterms:modified xsi:type="dcterms:W3CDTF">2017-03-03T01:21:30Z</dcterms:modified>
</cp:coreProperties>
</file>