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56" r:id="rId2"/>
    <p:sldId id="367" r:id="rId3"/>
    <p:sldId id="359" r:id="rId4"/>
    <p:sldId id="354" r:id="rId5"/>
    <p:sldId id="352" r:id="rId6"/>
    <p:sldId id="365" r:id="rId7"/>
    <p:sldId id="363" r:id="rId8"/>
    <p:sldId id="356" r:id="rId9"/>
    <p:sldId id="327" r:id="rId10"/>
    <p:sldId id="373" r:id="rId11"/>
    <p:sldId id="385" r:id="rId12"/>
    <p:sldId id="384" r:id="rId13"/>
    <p:sldId id="386" r:id="rId14"/>
    <p:sldId id="387" r:id="rId15"/>
    <p:sldId id="376" r:id="rId16"/>
    <p:sldId id="377" r:id="rId17"/>
    <p:sldId id="333" r:id="rId18"/>
    <p:sldId id="383" r:id="rId19"/>
    <p:sldId id="320" r:id="rId20"/>
    <p:sldId id="388" r:id="rId21"/>
    <p:sldId id="381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FFFFFF"/>
    <a:srgbClr val="0033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40" autoAdjust="0"/>
    <p:restoredTop sz="94444" autoAdjust="0"/>
  </p:normalViewPr>
  <p:slideViewPr>
    <p:cSldViewPr snapToGrid="0">
      <p:cViewPr varScale="1">
        <p:scale>
          <a:sx n="75" d="100"/>
          <a:sy n="75" d="100"/>
        </p:scale>
        <p:origin x="-114" y="-8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F05A0-A5E1-4808-ABCD-96EE5E13A66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021EB-0F98-4BDA-BDA5-317A7EA952BC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  <a:latin typeface="Arial Black" panose="020B0A04020102020204" pitchFamily="34" charset="0"/>
            </a:rPr>
            <a:t>CMPDI provides its services to</a:t>
          </a:r>
          <a:endParaRPr lang="en-US" sz="20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29569CC6-3723-4CE3-84D9-17AF966912A3}" type="parTrans" cxnId="{9D65EA93-A63F-47D6-B763-984FDD2E1C04}">
      <dgm:prSet/>
      <dgm:spPr/>
      <dgm:t>
        <a:bodyPr/>
        <a:lstStyle/>
        <a:p>
          <a:endParaRPr lang="en-US"/>
        </a:p>
      </dgm:t>
    </dgm:pt>
    <dgm:pt modelId="{69C8EBD6-0191-48D8-9C3A-117877774C83}" type="sibTrans" cxnId="{9D65EA93-A63F-47D6-B763-984FDD2E1C04}">
      <dgm:prSet/>
      <dgm:spPr/>
      <dgm:t>
        <a:bodyPr/>
        <a:lstStyle/>
        <a:p>
          <a:endParaRPr lang="en-US"/>
        </a:p>
      </dgm:t>
    </dgm:pt>
    <dgm:pt modelId="{F92D86DF-2377-40A2-AF2D-0D2CC5322DEF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100" b="1" i="0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Coal India Ltd </a:t>
          </a:r>
        </a:p>
        <a:p>
          <a:r>
            <a:rPr lang="en-GB" sz="2100" b="1" i="0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&amp; its Subsidiaries</a:t>
          </a:r>
          <a:endParaRPr lang="en-US" sz="2100" b="1" i="0" dirty="0"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1E0B98-E764-41DF-9D1C-B02CEF634E7C}" type="parTrans" cxnId="{1E00C26A-59CB-4583-8DA8-6659F888483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8B2A66C-F207-4001-BF89-BD8D6DD69BA3}" type="sibTrans" cxnId="{1E00C26A-59CB-4583-8DA8-6659F8884834}">
      <dgm:prSet/>
      <dgm:spPr/>
      <dgm:t>
        <a:bodyPr/>
        <a:lstStyle/>
        <a:p>
          <a:endParaRPr lang="en-US"/>
        </a:p>
      </dgm:t>
    </dgm:pt>
    <dgm:pt modelId="{CB6A4910-D89F-42FD-8370-288A758AD0EC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1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Ministry of Coal &amp; Govt. Agencies</a:t>
          </a:r>
          <a:endParaRPr lang="en-US" sz="21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72F840-8514-442E-AD5B-F333040CF9E9}" type="parTrans" cxnId="{887F8F3C-26A8-4D23-94AF-AEF7682A781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A6A6FE0-4BED-4F6F-B775-A912505F0E61}" type="sibTrans" cxnId="{887F8F3C-26A8-4D23-94AF-AEF7682A7814}">
      <dgm:prSet/>
      <dgm:spPr/>
      <dgm:t>
        <a:bodyPr/>
        <a:lstStyle/>
        <a:p>
          <a:endParaRPr lang="en-US"/>
        </a:p>
      </dgm:t>
    </dgm:pt>
    <dgm:pt modelId="{4480602E-7DC2-4054-B2FA-153893B14B2F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1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Outside-CIL Clients</a:t>
          </a:r>
          <a:endParaRPr lang="en-US" sz="21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B866F9-889C-42FF-9B36-46C9721B38E9}" type="parTrans" cxnId="{8589278F-B843-4849-BEAB-CC398524757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4907E28-6164-4FE4-98B2-171D4B38AA87}" type="sibTrans" cxnId="{8589278F-B843-4849-BEAB-CC3985247574}">
      <dgm:prSet/>
      <dgm:spPr/>
      <dgm:t>
        <a:bodyPr/>
        <a:lstStyle/>
        <a:p>
          <a:endParaRPr lang="en-US"/>
        </a:p>
      </dgm:t>
    </dgm:pt>
    <dgm:pt modelId="{746EC64A-9F35-43CF-9A4A-1779548D5EDB}" type="pres">
      <dgm:prSet presAssocID="{908F05A0-A5E1-4808-ABCD-96EE5E13A6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0DBEBDF-6875-43EF-BD40-8F3BACDEEC83}" type="pres">
      <dgm:prSet presAssocID="{BDA021EB-0F98-4BDA-BDA5-317A7EA952BC}" presName="singleCycle" presStyleCnt="0"/>
      <dgm:spPr/>
      <dgm:t>
        <a:bodyPr/>
        <a:lstStyle/>
        <a:p>
          <a:endParaRPr lang="en-US"/>
        </a:p>
      </dgm:t>
    </dgm:pt>
    <dgm:pt modelId="{FC39A4C1-317B-4941-AAD9-FE9B74D5F075}" type="pres">
      <dgm:prSet presAssocID="{BDA021EB-0F98-4BDA-BDA5-317A7EA952BC}" presName="singleCenter" presStyleLbl="node1" presStyleIdx="0" presStyleCnt="4" custScaleX="156102" custScaleY="63787" custLinFactNeighborX="1626" custLinFactNeighborY="-904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8D43E79-BF50-4192-A10A-3DAE06841796}" type="pres">
      <dgm:prSet presAssocID="{6F1E0B98-E764-41DF-9D1C-B02CEF634E7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0E8D2CD-C57E-4903-BAB2-B52F5C26B3FB}" type="pres">
      <dgm:prSet presAssocID="{F92D86DF-2377-40A2-AF2D-0D2CC5322DEF}" presName="text0" presStyleLbl="node1" presStyleIdx="1" presStyleCnt="4" custScaleX="199965" custScaleY="63983" custRadScaleRad="72300" custRadScaleInc="1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1A7DA-153A-4B51-9E1B-E3E2F792A88C}" type="pres">
      <dgm:prSet presAssocID="{7372F840-8514-442E-AD5B-F333040CF9E9}" presName="Name56" presStyleLbl="parChTrans1D2" presStyleIdx="1" presStyleCnt="3"/>
      <dgm:spPr/>
      <dgm:t>
        <a:bodyPr/>
        <a:lstStyle/>
        <a:p>
          <a:endParaRPr lang="en-US"/>
        </a:p>
      </dgm:t>
    </dgm:pt>
    <dgm:pt modelId="{38A47270-6619-42D3-9822-696CC6BAAB2E}" type="pres">
      <dgm:prSet presAssocID="{CB6A4910-D89F-42FD-8370-288A758AD0EC}" presName="text0" presStyleLbl="node1" presStyleIdx="2" presStyleCnt="4" custScaleX="213860" custRadScaleRad="112214" custRadScaleInc="-7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502B0-F2E1-4DCB-8342-4DC699A87C4F}" type="pres">
      <dgm:prSet presAssocID="{F2B866F9-889C-42FF-9B36-46C9721B38E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567F54F-3D56-4B75-B32D-C5C1F980E12F}" type="pres">
      <dgm:prSet presAssocID="{4480602E-7DC2-4054-B2FA-153893B14B2F}" presName="text0" presStyleLbl="node1" presStyleIdx="3" presStyleCnt="4" custScaleX="159812" custRadScaleRad="105309" custRadScaleInc="4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7033E-9183-40C4-85AA-EDD2955F2AC5}" type="presOf" srcId="{CB6A4910-D89F-42FD-8370-288A758AD0EC}" destId="{38A47270-6619-42D3-9822-696CC6BAAB2E}" srcOrd="0" destOrd="0" presId="urn:microsoft.com/office/officeart/2008/layout/RadialCluster"/>
    <dgm:cxn modelId="{8589278F-B843-4849-BEAB-CC3985247574}" srcId="{BDA021EB-0F98-4BDA-BDA5-317A7EA952BC}" destId="{4480602E-7DC2-4054-B2FA-153893B14B2F}" srcOrd="2" destOrd="0" parTransId="{F2B866F9-889C-42FF-9B36-46C9721B38E9}" sibTransId="{34907E28-6164-4FE4-98B2-171D4B38AA87}"/>
    <dgm:cxn modelId="{1E00C26A-59CB-4583-8DA8-6659F8884834}" srcId="{BDA021EB-0F98-4BDA-BDA5-317A7EA952BC}" destId="{F92D86DF-2377-40A2-AF2D-0D2CC5322DEF}" srcOrd="0" destOrd="0" parTransId="{6F1E0B98-E764-41DF-9D1C-B02CEF634E7C}" sibTransId="{E8B2A66C-F207-4001-BF89-BD8D6DD69BA3}"/>
    <dgm:cxn modelId="{0613DA79-935F-4499-820B-3EFD1EBEB7E3}" type="presOf" srcId="{4480602E-7DC2-4054-B2FA-153893B14B2F}" destId="{A567F54F-3D56-4B75-B32D-C5C1F980E12F}" srcOrd="0" destOrd="0" presId="urn:microsoft.com/office/officeart/2008/layout/RadialCluster"/>
    <dgm:cxn modelId="{50829BA9-544D-40BD-B991-FE370FF1AFEE}" type="presOf" srcId="{F92D86DF-2377-40A2-AF2D-0D2CC5322DEF}" destId="{F0E8D2CD-C57E-4903-BAB2-B52F5C26B3FB}" srcOrd="0" destOrd="0" presId="urn:microsoft.com/office/officeart/2008/layout/RadialCluster"/>
    <dgm:cxn modelId="{6B378E6C-BD0D-498A-A7FB-1612715B9707}" type="presOf" srcId="{908F05A0-A5E1-4808-ABCD-96EE5E13A668}" destId="{746EC64A-9F35-43CF-9A4A-1779548D5EDB}" srcOrd="0" destOrd="0" presId="urn:microsoft.com/office/officeart/2008/layout/RadialCluster"/>
    <dgm:cxn modelId="{6876998F-5063-49A4-B350-71DEBC36FB9C}" type="presOf" srcId="{BDA021EB-0F98-4BDA-BDA5-317A7EA952BC}" destId="{FC39A4C1-317B-4941-AAD9-FE9B74D5F075}" srcOrd="0" destOrd="0" presId="urn:microsoft.com/office/officeart/2008/layout/RadialCluster"/>
    <dgm:cxn modelId="{5E3818A3-FBC6-46A8-832D-6D65A5E05B37}" type="presOf" srcId="{6F1E0B98-E764-41DF-9D1C-B02CEF634E7C}" destId="{48D43E79-BF50-4192-A10A-3DAE06841796}" srcOrd="0" destOrd="0" presId="urn:microsoft.com/office/officeart/2008/layout/RadialCluster"/>
    <dgm:cxn modelId="{887F8F3C-26A8-4D23-94AF-AEF7682A7814}" srcId="{BDA021EB-0F98-4BDA-BDA5-317A7EA952BC}" destId="{CB6A4910-D89F-42FD-8370-288A758AD0EC}" srcOrd="1" destOrd="0" parTransId="{7372F840-8514-442E-AD5B-F333040CF9E9}" sibTransId="{0A6A6FE0-4BED-4F6F-B775-A912505F0E61}"/>
    <dgm:cxn modelId="{9D65EA93-A63F-47D6-B763-984FDD2E1C04}" srcId="{908F05A0-A5E1-4808-ABCD-96EE5E13A668}" destId="{BDA021EB-0F98-4BDA-BDA5-317A7EA952BC}" srcOrd="0" destOrd="0" parTransId="{29569CC6-3723-4CE3-84D9-17AF966912A3}" sibTransId="{69C8EBD6-0191-48D8-9C3A-117877774C83}"/>
    <dgm:cxn modelId="{A4EEB006-B9EB-43CC-8B50-8A36C85FEFB7}" type="presOf" srcId="{7372F840-8514-442E-AD5B-F333040CF9E9}" destId="{DAA1A7DA-153A-4B51-9E1B-E3E2F792A88C}" srcOrd="0" destOrd="0" presId="urn:microsoft.com/office/officeart/2008/layout/RadialCluster"/>
    <dgm:cxn modelId="{E8BF07CD-9F61-4BE1-8DFD-07E13A15DEA4}" type="presOf" srcId="{F2B866F9-889C-42FF-9B36-46C9721B38E9}" destId="{927502B0-F2E1-4DCB-8342-4DC699A87C4F}" srcOrd="0" destOrd="0" presId="urn:microsoft.com/office/officeart/2008/layout/RadialCluster"/>
    <dgm:cxn modelId="{7733C047-CA90-403C-923A-6599A6A0ADB6}" type="presParOf" srcId="{746EC64A-9F35-43CF-9A4A-1779548D5EDB}" destId="{C0DBEBDF-6875-43EF-BD40-8F3BACDEEC83}" srcOrd="0" destOrd="0" presId="urn:microsoft.com/office/officeart/2008/layout/RadialCluster"/>
    <dgm:cxn modelId="{7660B8AB-5073-4D38-AD50-C8B957F5AC05}" type="presParOf" srcId="{C0DBEBDF-6875-43EF-BD40-8F3BACDEEC83}" destId="{FC39A4C1-317B-4941-AAD9-FE9B74D5F075}" srcOrd="0" destOrd="0" presId="urn:microsoft.com/office/officeart/2008/layout/RadialCluster"/>
    <dgm:cxn modelId="{B172119E-E2C6-47CC-9F98-6C04F4A4C99D}" type="presParOf" srcId="{C0DBEBDF-6875-43EF-BD40-8F3BACDEEC83}" destId="{48D43E79-BF50-4192-A10A-3DAE06841796}" srcOrd="1" destOrd="0" presId="urn:microsoft.com/office/officeart/2008/layout/RadialCluster"/>
    <dgm:cxn modelId="{76E7BF57-0721-4476-8FF3-2891D7E2C80F}" type="presParOf" srcId="{C0DBEBDF-6875-43EF-BD40-8F3BACDEEC83}" destId="{F0E8D2CD-C57E-4903-BAB2-B52F5C26B3FB}" srcOrd="2" destOrd="0" presId="urn:microsoft.com/office/officeart/2008/layout/RadialCluster"/>
    <dgm:cxn modelId="{47A0FBC9-9399-442A-83EB-B882258FCF50}" type="presParOf" srcId="{C0DBEBDF-6875-43EF-BD40-8F3BACDEEC83}" destId="{DAA1A7DA-153A-4B51-9E1B-E3E2F792A88C}" srcOrd="3" destOrd="0" presId="urn:microsoft.com/office/officeart/2008/layout/RadialCluster"/>
    <dgm:cxn modelId="{6E5DBE2F-9B29-4124-AE1B-A70293927BA6}" type="presParOf" srcId="{C0DBEBDF-6875-43EF-BD40-8F3BACDEEC83}" destId="{38A47270-6619-42D3-9822-696CC6BAAB2E}" srcOrd="4" destOrd="0" presId="urn:microsoft.com/office/officeart/2008/layout/RadialCluster"/>
    <dgm:cxn modelId="{4364323E-AAF9-476D-BD62-C414DD56E3BB}" type="presParOf" srcId="{C0DBEBDF-6875-43EF-BD40-8F3BACDEEC83}" destId="{927502B0-F2E1-4DCB-8342-4DC699A87C4F}" srcOrd="5" destOrd="0" presId="urn:microsoft.com/office/officeart/2008/layout/RadialCluster"/>
    <dgm:cxn modelId="{16588E7B-D311-4578-B213-AE8D4A0B45FC}" type="presParOf" srcId="{C0DBEBDF-6875-43EF-BD40-8F3BACDEEC83}" destId="{A567F54F-3D56-4B75-B32D-C5C1F980E12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370F1-30A1-4428-8851-2F645DA37585}" type="doc">
      <dgm:prSet loTypeId="urn:microsoft.com/office/officeart/2005/8/layout/default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33CFC2-AF32-448D-BE07-5D1C7B693675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Main source of energy supply: meets about 53% needs of commercial energy</a:t>
          </a:r>
        </a:p>
      </dgm:t>
    </dgm:pt>
    <dgm:pt modelId="{6BE47F81-3BFB-4E44-BA1E-90355CAF6055}" type="parTrans" cxnId="{57837307-3A07-4DA0-891A-92F97475F1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011E31-8531-4E23-BFDA-5BF8D0A754ED}" type="sibTrans" cxnId="{57837307-3A07-4DA0-891A-92F97475F1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01F489-9FE8-4239-83B3-B02781C94625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Coal plays a dominant role in energy supply of India</a:t>
          </a:r>
        </a:p>
      </dgm:t>
    </dgm:pt>
    <dgm:pt modelId="{3F87C016-5A11-40EC-BE95-5F76CCFA8FB8}" type="parTrans" cxnId="{3C2DDE1A-F22C-4618-87A8-C9F84DA3CE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74702C-41AD-4227-ACCB-0936065BC80A}" type="sibTrans" cxnId="{3C2DDE1A-F22C-4618-87A8-C9F84DA3CE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AD9BEC-65A7-4B51-8D47-C9732E3EC1C0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61% share in Power Generation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07E112-4FC9-46D1-99A9-2C831D33BDB8}" type="parTrans" cxnId="{5D606EB9-FFB5-4D44-9A7B-3419F4668F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A141BF-B894-4C9F-AA35-380759B9E956}" type="sibTrans" cxnId="{5D606EB9-FFB5-4D44-9A7B-3419F4668F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FE6BF3-D63B-4A5B-A27C-47AD80C56E47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76% of Coal consumed in Power Generation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D7B1711-95DF-4570-870A-D3D17D0D3A33}" type="parTrans" cxnId="{C4E35AEF-1CEC-4C95-9D8C-B92C4EE8AE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0079B3-6D0C-4B7C-B975-FF6EC54A57DE}" type="sibTrans" cxnId="{C4E35AEF-1CEC-4C95-9D8C-B92C4EE8AE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798502-5975-485E-A5A7-B6A4E85E1AA3}" type="pres">
      <dgm:prSet presAssocID="{E47370F1-30A1-4428-8851-2F645DA375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692123-451D-49CC-8844-CCE3785EE30E}" type="pres">
      <dgm:prSet presAssocID="{7A33CFC2-AF32-448D-BE07-5D1C7B693675}" presName="node" presStyleLbl="node1" presStyleIdx="0" presStyleCnt="4" custScaleX="35990" custScaleY="23343" custLinFactNeighborX="26563" custLinFactNeighborY="10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9DE66-94C4-4B39-BC0C-B178A0C69030}" type="pres">
      <dgm:prSet presAssocID="{59011E31-8531-4E23-BFDA-5BF8D0A754ED}" presName="sibTrans" presStyleCnt="0"/>
      <dgm:spPr/>
    </dgm:pt>
    <dgm:pt modelId="{CA16D764-C976-4D27-944D-6DCB421B54CA}" type="pres">
      <dgm:prSet presAssocID="{9F01F489-9FE8-4239-83B3-B02781C94625}" presName="node" presStyleLbl="node1" presStyleIdx="1" presStyleCnt="4" custScaleX="47456" custScaleY="18226" custLinFactNeighborX="-23482" custLinFactNeighborY="-14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CCBDC-E850-4E49-B19A-5555C2E1D8DD}" type="pres">
      <dgm:prSet presAssocID="{F474702C-41AD-4227-ACCB-0936065BC80A}" presName="sibTrans" presStyleCnt="0"/>
      <dgm:spPr/>
    </dgm:pt>
    <dgm:pt modelId="{CD01B8D8-74D0-4E4A-B0F9-A93B8C8AEF8D}" type="pres">
      <dgm:prSet presAssocID="{1AFE6BF3-D63B-4A5B-A27C-47AD80C56E47}" presName="node" presStyleLbl="node1" presStyleIdx="2" presStyleCnt="4" custScaleX="33764" custScaleY="24971" custLinFactNeighborX="-11347" custLinFactNeighborY="-6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F8317-6542-4667-8EF3-A27812C68AA6}" type="pres">
      <dgm:prSet presAssocID="{0F0079B3-6D0C-4B7C-B975-FF6EC54A57DE}" presName="sibTrans" presStyleCnt="0"/>
      <dgm:spPr/>
    </dgm:pt>
    <dgm:pt modelId="{082824F7-08F6-48EE-81E8-73CEC3B57665}" type="pres">
      <dgm:prSet presAssocID="{1EAD9BEC-65A7-4B51-8D47-C9732E3EC1C0}" presName="node" presStyleLbl="node1" presStyleIdx="3" presStyleCnt="4" custScaleX="35883" custScaleY="24922" custLinFactNeighborX="7493" custLinFactNeighborY="-6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35AEF-1CEC-4C95-9D8C-B92C4EE8AE79}" srcId="{E47370F1-30A1-4428-8851-2F645DA37585}" destId="{1AFE6BF3-D63B-4A5B-A27C-47AD80C56E47}" srcOrd="2" destOrd="0" parTransId="{2D7B1711-95DF-4570-870A-D3D17D0D3A33}" sibTransId="{0F0079B3-6D0C-4B7C-B975-FF6EC54A57DE}"/>
    <dgm:cxn modelId="{5D606EB9-FFB5-4D44-9A7B-3419F4668F75}" srcId="{E47370F1-30A1-4428-8851-2F645DA37585}" destId="{1EAD9BEC-65A7-4B51-8D47-C9732E3EC1C0}" srcOrd="3" destOrd="0" parTransId="{7207E112-4FC9-46D1-99A9-2C831D33BDB8}" sibTransId="{82A141BF-B894-4C9F-AA35-380759B9E956}"/>
    <dgm:cxn modelId="{3C2DDE1A-F22C-4618-87A8-C9F84DA3CE6A}" srcId="{E47370F1-30A1-4428-8851-2F645DA37585}" destId="{9F01F489-9FE8-4239-83B3-B02781C94625}" srcOrd="1" destOrd="0" parTransId="{3F87C016-5A11-40EC-BE95-5F76CCFA8FB8}" sibTransId="{F474702C-41AD-4227-ACCB-0936065BC80A}"/>
    <dgm:cxn modelId="{490E945E-949B-4840-8288-840958862975}" type="presOf" srcId="{7A33CFC2-AF32-448D-BE07-5D1C7B693675}" destId="{AF692123-451D-49CC-8844-CCE3785EE30E}" srcOrd="0" destOrd="0" presId="urn:microsoft.com/office/officeart/2005/8/layout/default#1"/>
    <dgm:cxn modelId="{22A3F7F5-88D4-4273-AC7F-2CC783E6F242}" type="presOf" srcId="{9F01F489-9FE8-4239-83B3-B02781C94625}" destId="{CA16D764-C976-4D27-944D-6DCB421B54CA}" srcOrd="0" destOrd="0" presId="urn:microsoft.com/office/officeart/2005/8/layout/default#1"/>
    <dgm:cxn modelId="{57837307-3A07-4DA0-891A-92F97475F1B4}" srcId="{E47370F1-30A1-4428-8851-2F645DA37585}" destId="{7A33CFC2-AF32-448D-BE07-5D1C7B693675}" srcOrd="0" destOrd="0" parTransId="{6BE47F81-3BFB-4E44-BA1E-90355CAF6055}" sibTransId="{59011E31-8531-4E23-BFDA-5BF8D0A754ED}"/>
    <dgm:cxn modelId="{8B65EDD2-901B-4CC7-B6EA-50F20F93D499}" type="presOf" srcId="{E47370F1-30A1-4428-8851-2F645DA37585}" destId="{D4798502-5975-485E-A5A7-B6A4E85E1AA3}" srcOrd="0" destOrd="0" presId="urn:microsoft.com/office/officeart/2005/8/layout/default#1"/>
    <dgm:cxn modelId="{A03FFF46-2A6C-4150-8E21-32967977235B}" type="presOf" srcId="{1EAD9BEC-65A7-4B51-8D47-C9732E3EC1C0}" destId="{082824F7-08F6-48EE-81E8-73CEC3B57665}" srcOrd="0" destOrd="0" presId="urn:microsoft.com/office/officeart/2005/8/layout/default#1"/>
    <dgm:cxn modelId="{0D25DACA-B587-4314-88BD-409CEA389A00}" type="presOf" srcId="{1AFE6BF3-D63B-4A5B-A27C-47AD80C56E47}" destId="{CD01B8D8-74D0-4E4A-B0F9-A93B8C8AEF8D}" srcOrd="0" destOrd="0" presId="urn:microsoft.com/office/officeart/2005/8/layout/default#1"/>
    <dgm:cxn modelId="{976E8F73-C96C-4322-A342-0E7BF9186715}" type="presParOf" srcId="{D4798502-5975-485E-A5A7-B6A4E85E1AA3}" destId="{AF692123-451D-49CC-8844-CCE3785EE30E}" srcOrd="0" destOrd="0" presId="urn:microsoft.com/office/officeart/2005/8/layout/default#1"/>
    <dgm:cxn modelId="{5E2823C9-DB71-4D29-976E-7471DD085E95}" type="presParOf" srcId="{D4798502-5975-485E-A5A7-B6A4E85E1AA3}" destId="{9E49DE66-94C4-4B39-BC0C-B178A0C69030}" srcOrd="1" destOrd="0" presId="urn:microsoft.com/office/officeart/2005/8/layout/default#1"/>
    <dgm:cxn modelId="{6AFA7FC4-E88F-4D0A-BA7A-2B57A967477D}" type="presParOf" srcId="{D4798502-5975-485E-A5A7-B6A4E85E1AA3}" destId="{CA16D764-C976-4D27-944D-6DCB421B54CA}" srcOrd="2" destOrd="0" presId="urn:microsoft.com/office/officeart/2005/8/layout/default#1"/>
    <dgm:cxn modelId="{25A265FF-F6C1-416D-9273-CC878B4D107C}" type="presParOf" srcId="{D4798502-5975-485E-A5A7-B6A4E85E1AA3}" destId="{C8FCCBDC-E850-4E49-B19A-5555C2E1D8DD}" srcOrd="3" destOrd="0" presId="urn:microsoft.com/office/officeart/2005/8/layout/default#1"/>
    <dgm:cxn modelId="{94D94E8C-571E-4267-8EF6-9C242E8E291A}" type="presParOf" srcId="{D4798502-5975-485E-A5A7-B6A4E85E1AA3}" destId="{CD01B8D8-74D0-4E4A-B0F9-A93B8C8AEF8D}" srcOrd="4" destOrd="0" presId="urn:microsoft.com/office/officeart/2005/8/layout/default#1"/>
    <dgm:cxn modelId="{BC92A944-A1BD-4BBD-B7DB-EBD7EDD7249F}" type="presParOf" srcId="{D4798502-5975-485E-A5A7-B6A4E85E1AA3}" destId="{7ABF8317-6542-4667-8EF3-A27812C68AA6}" srcOrd="5" destOrd="0" presId="urn:microsoft.com/office/officeart/2005/8/layout/default#1"/>
    <dgm:cxn modelId="{1682D9A9-093A-49A9-9C5E-B6B5E3FA1DE0}" type="presParOf" srcId="{D4798502-5975-485E-A5A7-B6A4E85E1AA3}" destId="{082824F7-08F6-48EE-81E8-73CEC3B57665}" srcOrd="6" destOrd="0" presId="urn:microsoft.com/office/officeart/2005/8/layout/default#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0A1EFA-EDA1-43E0-98E4-6B0AC0A53A4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8F282A-F774-40E7-A98F-D224F8BDD55D}">
      <dgm:prSet phldrT="[Text]" custT="1"/>
      <dgm:spPr/>
      <dgm:t>
        <a:bodyPr/>
        <a:lstStyle/>
        <a:p>
          <a:r>
            <a:rPr lang="en-US" sz="1400" b="1" dirty="0" smtClean="0">
              <a:ea typeface="Arial Unicode MS" pitchFamily="34" charset="-128"/>
              <a:cs typeface="Arial Unicode MS" pitchFamily="34" charset="-128"/>
            </a:rPr>
            <a:t>Generating CBM/Shale gas data under PRE</a:t>
          </a:r>
          <a:endParaRPr lang="en-US" sz="1400" dirty="0"/>
        </a:p>
      </dgm:t>
    </dgm:pt>
    <dgm:pt modelId="{812D19B3-F8BF-4C14-9C38-CDEBB60E378C}" type="parTrans" cxnId="{6ABAB8F1-C559-4BFB-9C14-5966769F0602}">
      <dgm:prSet/>
      <dgm:spPr/>
      <dgm:t>
        <a:bodyPr/>
        <a:lstStyle/>
        <a:p>
          <a:endParaRPr lang="en-US"/>
        </a:p>
      </dgm:t>
    </dgm:pt>
    <dgm:pt modelId="{6CD21A25-AFE5-4928-9591-2F4EF2E1423E}" type="sibTrans" cxnId="{6ABAB8F1-C559-4BFB-9C14-5966769F0602}">
      <dgm:prSet/>
      <dgm:spPr/>
      <dgm:t>
        <a:bodyPr/>
        <a:lstStyle/>
        <a:p>
          <a:endParaRPr lang="en-US"/>
        </a:p>
      </dgm:t>
    </dgm:pt>
    <dgm:pt modelId="{0DB938ED-FDFF-454B-BD8B-106BB207222D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rPr>
            <a:t>Coal/Lignite fields</a:t>
          </a:r>
          <a:endParaRPr lang="en-US" sz="1600" dirty="0">
            <a:solidFill>
              <a:schemeClr val="tx1"/>
            </a:solidFill>
          </a:endParaRPr>
        </a:p>
      </dgm:t>
    </dgm:pt>
    <dgm:pt modelId="{95C31950-4575-4A32-94A7-064975B63BE1}" type="parTrans" cxnId="{D4764FC8-355E-40B2-9494-C53B2B7C4CAF}">
      <dgm:prSet/>
      <dgm:spPr/>
      <dgm:t>
        <a:bodyPr/>
        <a:lstStyle/>
        <a:p>
          <a:endParaRPr lang="en-US"/>
        </a:p>
      </dgm:t>
    </dgm:pt>
    <dgm:pt modelId="{1B43E8D4-DA0C-4CF3-8A0D-44F82683483C}" type="sibTrans" cxnId="{D4764FC8-355E-40B2-9494-C53B2B7C4CAF}">
      <dgm:prSet/>
      <dgm:spPr/>
      <dgm:t>
        <a:bodyPr/>
        <a:lstStyle/>
        <a:p>
          <a:endParaRPr lang="en-US"/>
        </a:p>
      </dgm:t>
    </dgm:pt>
    <dgm:pt modelId="{3F5F6014-BE05-464F-AF33-A38F3A17BB44}">
      <dgm:prSet phldrT="[Text]" custT="1"/>
      <dgm:spPr/>
      <dgm:t>
        <a:bodyPr/>
        <a:lstStyle/>
        <a:p>
          <a:r>
            <a:rPr lang="en-US" sz="1400" b="1" dirty="0" smtClean="0">
              <a:ea typeface="Arial Unicode MS" pitchFamily="34" charset="-128"/>
              <a:cs typeface="Arial Unicode MS" pitchFamily="34" charset="-128"/>
            </a:rPr>
            <a:t>State of art CBM Lab</a:t>
          </a:r>
        </a:p>
      </dgm:t>
    </dgm:pt>
    <dgm:pt modelId="{4C73195E-A724-46D7-B05C-F6C875872FFE}" type="parTrans" cxnId="{FF49A498-6D7B-40E9-8D3D-CD6BFF243D09}">
      <dgm:prSet/>
      <dgm:spPr/>
      <dgm:t>
        <a:bodyPr/>
        <a:lstStyle/>
        <a:p>
          <a:endParaRPr lang="en-US"/>
        </a:p>
      </dgm:t>
    </dgm:pt>
    <dgm:pt modelId="{189D87CC-12A1-4ED0-98A1-946FAF759A72}" type="sibTrans" cxnId="{FF49A498-6D7B-40E9-8D3D-CD6BFF243D09}">
      <dgm:prSet/>
      <dgm:spPr/>
      <dgm:t>
        <a:bodyPr/>
        <a:lstStyle/>
        <a:p>
          <a:endParaRPr lang="en-US"/>
        </a:p>
      </dgm:t>
    </dgm:pt>
    <dgm:pt modelId="{94E1D631-1963-48E2-A72B-78E2FDAB7902}">
      <dgm:prSet phldrT="[Text]" custT="1"/>
      <dgm:spPr/>
      <dgm:t>
        <a:bodyPr/>
        <a:lstStyle/>
        <a:p>
          <a:pPr marL="0" marR="0" indent="6032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rPr>
            <a:t>CBM studies</a:t>
          </a:r>
        </a:p>
      </dgm:t>
    </dgm:pt>
    <dgm:pt modelId="{9684EF08-66BD-4BFD-9C96-103E5A620FAB}" type="parTrans" cxnId="{00147D07-9501-40A5-BACD-53785709D809}">
      <dgm:prSet/>
      <dgm:spPr/>
      <dgm:t>
        <a:bodyPr/>
        <a:lstStyle/>
        <a:p>
          <a:endParaRPr lang="en-US"/>
        </a:p>
      </dgm:t>
    </dgm:pt>
    <dgm:pt modelId="{D22D1CA6-BBA1-44A3-B9E3-22D06A203554}" type="sibTrans" cxnId="{00147D07-9501-40A5-BACD-53785709D809}">
      <dgm:prSet/>
      <dgm:spPr/>
      <dgm:t>
        <a:bodyPr/>
        <a:lstStyle/>
        <a:p>
          <a:endParaRPr lang="en-US"/>
        </a:p>
      </dgm:t>
    </dgm:pt>
    <dgm:pt modelId="{4937AE5F-9076-47C1-AB41-E87069BFF1CA}">
      <dgm:prSet phldrT="[Text]" custT="1"/>
      <dgm:spPr/>
      <dgm:t>
        <a:bodyPr/>
        <a:lstStyle/>
        <a:p>
          <a:pPr marL="60325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rPr>
            <a:t>Mine air analysis </a:t>
          </a:r>
        </a:p>
      </dgm:t>
    </dgm:pt>
    <dgm:pt modelId="{70B58A5D-DE0A-42DA-9A8B-4AC11C78E9E5}" type="parTrans" cxnId="{872D5EAB-D2A4-4F56-ADB2-D715F6C76799}">
      <dgm:prSet/>
      <dgm:spPr/>
      <dgm:t>
        <a:bodyPr/>
        <a:lstStyle/>
        <a:p>
          <a:endParaRPr lang="en-US"/>
        </a:p>
      </dgm:t>
    </dgm:pt>
    <dgm:pt modelId="{771BD0A8-E057-417D-8E06-74BFD9AE4FD0}" type="sibTrans" cxnId="{872D5EAB-D2A4-4F56-ADB2-D715F6C76799}">
      <dgm:prSet/>
      <dgm:spPr/>
      <dgm:t>
        <a:bodyPr/>
        <a:lstStyle/>
        <a:p>
          <a:endParaRPr lang="en-US"/>
        </a:p>
      </dgm:t>
    </dgm:pt>
    <dgm:pt modelId="{A24E3466-C1D4-4415-AB0B-68A04427C304}">
      <dgm:prSet phldrT="[Text]"/>
      <dgm:spPr/>
      <dgm:t>
        <a:bodyPr/>
        <a:lstStyle/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99AF1AFA-6B45-4603-AD3C-DA8DB7835C8B}" type="parTrans" cxnId="{64C2522A-BFDD-4742-ABBE-EFFE5F06DB44}">
      <dgm:prSet/>
      <dgm:spPr/>
      <dgm:t>
        <a:bodyPr/>
        <a:lstStyle/>
        <a:p>
          <a:endParaRPr lang="en-US"/>
        </a:p>
      </dgm:t>
    </dgm:pt>
    <dgm:pt modelId="{E38C5FC8-3D95-4CBF-8D11-C9B457CBB32E}" type="sibTrans" cxnId="{64C2522A-BFDD-4742-ABBE-EFFE5F06DB44}">
      <dgm:prSet/>
      <dgm:spPr/>
      <dgm:t>
        <a:bodyPr/>
        <a:lstStyle/>
        <a:p>
          <a:endParaRPr lang="en-US"/>
        </a:p>
      </dgm:t>
    </dgm:pt>
    <dgm:pt modelId="{BD420DB9-A6D7-4358-8CDC-5563DB6E73C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rPr>
            <a:t>Shale Gas studies</a:t>
          </a:r>
        </a:p>
      </dgm:t>
    </dgm:pt>
    <dgm:pt modelId="{F75DAC63-B6DE-46FB-A1AF-49102DB2B41F}" type="parTrans" cxnId="{AA314FCF-32F9-4CA2-812F-868F27B12735}">
      <dgm:prSet/>
      <dgm:spPr/>
      <dgm:t>
        <a:bodyPr/>
        <a:lstStyle/>
        <a:p>
          <a:endParaRPr lang="en-US"/>
        </a:p>
      </dgm:t>
    </dgm:pt>
    <dgm:pt modelId="{8F43B81D-B593-4891-93D0-B0BFF57A433C}" type="sibTrans" cxnId="{AA314FCF-32F9-4CA2-812F-868F27B12735}">
      <dgm:prSet/>
      <dgm:spPr/>
      <dgm:t>
        <a:bodyPr/>
        <a:lstStyle/>
        <a:p>
          <a:endParaRPr lang="en-US"/>
        </a:p>
      </dgm:t>
    </dgm:pt>
    <dgm:pt modelId="{32D2714C-4A5A-41F0-B261-5EF8752C63BF}" type="pres">
      <dgm:prSet presAssocID="{AE0A1EFA-EDA1-43E0-98E4-6B0AC0A53A4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878EB-FB56-455C-92E1-BA452CA01A6F}" type="pres">
      <dgm:prSet presAssocID="{AE0A1EFA-EDA1-43E0-98E4-6B0AC0A53A48}" presName="cycle" presStyleCnt="0"/>
      <dgm:spPr/>
    </dgm:pt>
    <dgm:pt modelId="{C8A15556-B69B-44E0-BF03-C5454DD0E312}" type="pres">
      <dgm:prSet presAssocID="{AE0A1EFA-EDA1-43E0-98E4-6B0AC0A53A48}" presName="centerShape" presStyleCnt="0"/>
      <dgm:spPr/>
    </dgm:pt>
    <dgm:pt modelId="{E743CD5C-32A2-4DAC-995E-61318FD27062}" type="pres">
      <dgm:prSet presAssocID="{AE0A1EFA-EDA1-43E0-98E4-6B0AC0A53A48}" presName="connSite" presStyleLbl="node1" presStyleIdx="0" presStyleCnt="3"/>
      <dgm:spPr/>
    </dgm:pt>
    <dgm:pt modelId="{E2A4CC2D-1C18-42B0-B6A5-15C1080586EF}" type="pres">
      <dgm:prSet presAssocID="{AE0A1EFA-EDA1-43E0-98E4-6B0AC0A53A48}" presName="visible" presStyleLbl="node1" presStyleIdx="0" presStyleCnt="3" custScaleX="103677" custLinFactNeighborX="-13965" custLinFactNeighborY="91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B44706-92A7-43D1-A5C4-548D00DF514A}" type="pres">
      <dgm:prSet presAssocID="{812D19B3-F8BF-4C14-9C38-CDEBB60E378C}" presName="Name25" presStyleLbl="parChTrans1D1" presStyleIdx="0" presStyleCnt="2"/>
      <dgm:spPr/>
      <dgm:t>
        <a:bodyPr/>
        <a:lstStyle/>
        <a:p>
          <a:endParaRPr lang="en-US"/>
        </a:p>
      </dgm:t>
    </dgm:pt>
    <dgm:pt modelId="{E5A117C3-F7D4-4952-A4B1-DE091D587769}" type="pres">
      <dgm:prSet presAssocID="{228F282A-F774-40E7-A98F-D224F8BDD55D}" presName="node" presStyleCnt="0"/>
      <dgm:spPr/>
    </dgm:pt>
    <dgm:pt modelId="{462EAAD6-4AA9-4812-AEDF-AFD76A7780B6}" type="pres">
      <dgm:prSet presAssocID="{228F282A-F774-40E7-A98F-D224F8BDD55D}" presName="parentNode" presStyleLbl="node1" presStyleIdx="1" presStyleCnt="3" custScaleX="109726" custLinFactNeighborX="10967" custLinFactNeighborY="-137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88494-DF27-4431-949E-44734CA0F66E}" type="pres">
      <dgm:prSet presAssocID="{228F282A-F774-40E7-A98F-D224F8BDD55D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DD91E-EB9C-4212-9440-CEA828859EC4}" type="pres">
      <dgm:prSet presAssocID="{4C73195E-A724-46D7-B05C-F6C875872FFE}" presName="Name25" presStyleLbl="parChTrans1D1" presStyleIdx="1" presStyleCnt="2"/>
      <dgm:spPr/>
      <dgm:t>
        <a:bodyPr/>
        <a:lstStyle/>
        <a:p>
          <a:endParaRPr lang="en-US"/>
        </a:p>
      </dgm:t>
    </dgm:pt>
    <dgm:pt modelId="{A20870AA-DDBD-4491-A338-3EEC30ED0496}" type="pres">
      <dgm:prSet presAssocID="{3F5F6014-BE05-464F-AF33-A38F3A17BB44}" presName="node" presStyleCnt="0"/>
      <dgm:spPr/>
    </dgm:pt>
    <dgm:pt modelId="{4F5A32A4-3F10-4A70-988E-4532F435E92A}" type="pres">
      <dgm:prSet presAssocID="{3F5F6014-BE05-464F-AF33-A38F3A17BB44}" presName="parentNode" presStyleLbl="node1" presStyleIdx="2" presStyleCnt="3" custScaleY="86497" custLinFactNeighborX="9442" custLinFactNeighborY="43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96C92-C0DF-4842-B65B-17B2485BA753}" type="pres">
      <dgm:prSet presAssocID="{3F5F6014-BE05-464F-AF33-A38F3A17BB44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51B11-0E35-4CE7-BC2E-8CA4DD7C8ED7}" type="presOf" srcId="{A24E3466-C1D4-4415-AB0B-68A04427C304}" destId="{07D96C92-C0DF-4842-B65B-17B2485BA753}" srcOrd="0" destOrd="3" presId="urn:microsoft.com/office/officeart/2005/8/layout/radial2"/>
    <dgm:cxn modelId="{F9603C57-B050-413C-A388-CF9706045ADE}" type="presOf" srcId="{812D19B3-F8BF-4C14-9C38-CDEBB60E378C}" destId="{B7B44706-92A7-43D1-A5C4-548D00DF514A}" srcOrd="0" destOrd="0" presId="urn:microsoft.com/office/officeart/2005/8/layout/radial2"/>
    <dgm:cxn modelId="{AA314FCF-32F9-4CA2-812F-868F27B12735}" srcId="{3F5F6014-BE05-464F-AF33-A38F3A17BB44}" destId="{BD420DB9-A6D7-4358-8CDC-5563DB6E73CA}" srcOrd="1" destOrd="0" parTransId="{F75DAC63-B6DE-46FB-A1AF-49102DB2B41F}" sibTransId="{8F43B81D-B593-4891-93D0-B0BFF57A433C}"/>
    <dgm:cxn modelId="{64C2522A-BFDD-4742-ABBE-EFFE5F06DB44}" srcId="{3F5F6014-BE05-464F-AF33-A38F3A17BB44}" destId="{A24E3466-C1D4-4415-AB0B-68A04427C304}" srcOrd="3" destOrd="0" parTransId="{99AF1AFA-6B45-4603-AD3C-DA8DB7835C8B}" sibTransId="{E38C5FC8-3D95-4CBF-8D11-C9B457CBB32E}"/>
    <dgm:cxn modelId="{FF49A498-6D7B-40E9-8D3D-CD6BFF243D09}" srcId="{AE0A1EFA-EDA1-43E0-98E4-6B0AC0A53A48}" destId="{3F5F6014-BE05-464F-AF33-A38F3A17BB44}" srcOrd="1" destOrd="0" parTransId="{4C73195E-A724-46D7-B05C-F6C875872FFE}" sibTransId="{189D87CC-12A1-4ED0-98A1-946FAF759A72}"/>
    <dgm:cxn modelId="{B20E8BC8-2561-4F76-82C3-22E841E75E62}" type="presOf" srcId="{94E1D631-1963-48E2-A72B-78E2FDAB7902}" destId="{07D96C92-C0DF-4842-B65B-17B2485BA753}" srcOrd="0" destOrd="0" presId="urn:microsoft.com/office/officeart/2005/8/layout/radial2"/>
    <dgm:cxn modelId="{DDD10D85-4997-4D2F-AA03-A6A8F1C6F06C}" type="presOf" srcId="{4937AE5F-9076-47C1-AB41-E87069BFF1CA}" destId="{07D96C92-C0DF-4842-B65B-17B2485BA753}" srcOrd="0" destOrd="2" presId="urn:microsoft.com/office/officeart/2005/8/layout/radial2"/>
    <dgm:cxn modelId="{00147D07-9501-40A5-BACD-53785709D809}" srcId="{3F5F6014-BE05-464F-AF33-A38F3A17BB44}" destId="{94E1D631-1963-48E2-A72B-78E2FDAB7902}" srcOrd="0" destOrd="0" parTransId="{9684EF08-66BD-4BFD-9C96-103E5A620FAB}" sibTransId="{D22D1CA6-BBA1-44A3-B9E3-22D06A203554}"/>
    <dgm:cxn modelId="{1626F2AC-03A7-42C8-8DD3-83419D4407A1}" type="presOf" srcId="{BD420DB9-A6D7-4358-8CDC-5563DB6E73CA}" destId="{07D96C92-C0DF-4842-B65B-17B2485BA753}" srcOrd="0" destOrd="1" presId="urn:microsoft.com/office/officeart/2005/8/layout/radial2"/>
    <dgm:cxn modelId="{872D5EAB-D2A4-4F56-ADB2-D715F6C76799}" srcId="{3F5F6014-BE05-464F-AF33-A38F3A17BB44}" destId="{4937AE5F-9076-47C1-AB41-E87069BFF1CA}" srcOrd="2" destOrd="0" parTransId="{70B58A5D-DE0A-42DA-9A8B-4AC11C78E9E5}" sibTransId="{771BD0A8-E057-417D-8E06-74BFD9AE4FD0}"/>
    <dgm:cxn modelId="{6DC57436-5551-4331-AD59-620894166BA7}" type="presOf" srcId="{3F5F6014-BE05-464F-AF33-A38F3A17BB44}" destId="{4F5A32A4-3F10-4A70-988E-4532F435E92A}" srcOrd="0" destOrd="0" presId="urn:microsoft.com/office/officeart/2005/8/layout/radial2"/>
    <dgm:cxn modelId="{D4764FC8-355E-40B2-9494-C53B2B7C4CAF}" srcId="{228F282A-F774-40E7-A98F-D224F8BDD55D}" destId="{0DB938ED-FDFF-454B-BD8B-106BB207222D}" srcOrd="0" destOrd="0" parTransId="{95C31950-4575-4A32-94A7-064975B63BE1}" sibTransId="{1B43E8D4-DA0C-4CF3-8A0D-44F82683483C}"/>
    <dgm:cxn modelId="{6ABAB8F1-C559-4BFB-9C14-5966769F0602}" srcId="{AE0A1EFA-EDA1-43E0-98E4-6B0AC0A53A48}" destId="{228F282A-F774-40E7-A98F-D224F8BDD55D}" srcOrd="0" destOrd="0" parTransId="{812D19B3-F8BF-4C14-9C38-CDEBB60E378C}" sibTransId="{6CD21A25-AFE5-4928-9591-2F4EF2E1423E}"/>
    <dgm:cxn modelId="{9D7B35BD-E31A-440D-BF5A-F74BDB96613B}" type="presOf" srcId="{4C73195E-A724-46D7-B05C-F6C875872FFE}" destId="{7DBDD91E-EB9C-4212-9440-CEA828859EC4}" srcOrd="0" destOrd="0" presId="urn:microsoft.com/office/officeart/2005/8/layout/radial2"/>
    <dgm:cxn modelId="{11934C31-B630-4398-8721-71B0BCC13F38}" type="presOf" srcId="{0DB938ED-FDFF-454B-BD8B-106BB207222D}" destId="{C9088494-DF27-4431-949E-44734CA0F66E}" srcOrd="0" destOrd="0" presId="urn:microsoft.com/office/officeart/2005/8/layout/radial2"/>
    <dgm:cxn modelId="{0058544B-C69E-4381-AF2B-E86823FBA2D4}" type="presOf" srcId="{AE0A1EFA-EDA1-43E0-98E4-6B0AC0A53A48}" destId="{32D2714C-4A5A-41F0-B261-5EF8752C63BF}" srcOrd="0" destOrd="0" presId="urn:microsoft.com/office/officeart/2005/8/layout/radial2"/>
    <dgm:cxn modelId="{F16AED93-D1B5-4581-9FC8-E166557FE707}" type="presOf" srcId="{228F282A-F774-40E7-A98F-D224F8BDD55D}" destId="{462EAAD6-4AA9-4812-AEDF-AFD76A7780B6}" srcOrd="0" destOrd="0" presId="urn:microsoft.com/office/officeart/2005/8/layout/radial2"/>
    <dgm:cxn modelId="{15E0AF82-B825-4153-8828-6CB3304E5082}" type="presParOf" srcId="{32D2714C-4A5A-41F0-B261-5EF8752C63BF}" destId="{EB1878EB-FB56-455C-92E1-BA452CA01A6F}" srcOrd="0" destOrd="0" presId="urn:microsoft.com/office/officeart/2005/8/layout/radial2"/>
    <dgm:cxn modelId="{2E43BB7B-33B9-48B0-B270-6F34E737F26F}" type="presParOf" srcId="{EB1878EB-FB56-455C-92E1-BA452CA01A6F}" destId="{C8A15556-B69B-44E0-BF03-C5454DD0E312}" srcOrd="0" destOrd="0" presId="urn:microsoft.com/office/officeart/2005/8/layout/radial2"/>
    <dgm:cxn modelId="{A0551E3D-953F-4670-8CA1-E662DD4C5B40}" type="presParOf" srcId="{C8A15556-B69B-44E0-BF03-C5454DD0E312}" destId="{E743CD5C-32A2-4DAC-995E-61318FD27062}" srcOrd="0" destOrd="0" presId="urn:microsoft.com/office/officeart/2005/8/layout/radial2"/>
    <dgm:cxn modelId="{D43F5800-734A-45CC-B4D3-7148164CFCDE}" type="presParOf" srcId="{C8A15556-B69B-44E0-BF03-C5454DD0E312}" destId="{E2A4CC2D-1C18-42B0-B6A5-15C1080586EF}" srcOrd="1" destOrd="0" presId="urn:microsoft.com/office/officeart/2005/8/layout/radial2"/>
    <dgm:cxn modelId="{4E57F13F-3FD0-458D-B74B-1589A76B4B77}" type="presParOf" srcId="{EB1878EB-FB56-455C-92E1-BA452CA01A6F}" destId="{B7B44706-92A7-43D1-A5C4-548D00DF514A}" srcOrd="1" destOrd="0" presId="urn:microsoft.com/office/officeart/2005/8/layout/radial2"/>
    <dgm:cxn modelId="{13A363B4-E392-4478-952D-5AB1BBB24713}" type="presParOf" srcId="{EB1878EB-FB56-455C-92E1-BA452CA01A6F}" destId="{E5A117C3-F7D4-4952-A4B1-DE091D587769}" srcOrd="2" destOrd="0" presId="urn:microsoft.com/office/officeart/2005/8/layout/radial2"/>
    <dgm:cxn modelId="{C934A27A-3422-487E-AE3E-E6599C64378A}" type="presParOf" srcId="{E5A117C3-F7D4-4952-A4B1-DE091D587769}" destId="{462EAAD6-4AA9-4812-AEDF-AFD76A7780B6}" srcOrd="0" destOrd="0" presId="urn:microsoft.com/office/officeart/2005/8/layout/radial2"/>
    <dgm:cxn modelId="{65913994-136D-4868-A0A9-71E8C5694322}" type="presParOf" srcId="{E5A117C3-F7D4-4952-A4B1-DE091D587769}" destId="{C9088494-DF27-4431-949E-44734CA0F66E}" srcOrd="1" destOrd="0" presId="urn:microsoft.com/office/officeart/2005/8/layout/radial2"/>
    <dgm:cxn modelId="{3B346D5D-F189-4964-8817-DA47E40054C2}" type="presParOf" srcId="{EB1878EB-FB56-455C-92E1-BA452CA01A6F}" destId="{7DBDD91E-EB9C-4212-9440-CEA828859EC4}" srcOrd="3" destOrd="0" presId="urn:microsoft.com/office/officeart/2005/8/layout/radial2"/>
    <dgm:cxn modelId="{696B4679-1EB5-4449-9E0E-42E0273208EE}" type="presParOf" srcId="{EB1878EB-FB56-455C-92E1-BA452CA01A6F}" destId="{A20870AA-DDBD-4491-A338-3EEC30ED0496}" srcOrd="4" destOrd="0" presId="urn:microsoft.com/office/officeart/2005/8/layout/radial2"/>
    <dgm:cxn modelId="{7F302C7A-6F21-4292-ADCC-ED1528BC4E9F}" type="presParOf" srcId="{A20870AA-DDBD-4491-A338-3EEC30ED0496}" destId="{4F5A32A4-3F10-4A70-988E-4532F435E92A}" srcOrd="0" destOrd="0" presId="urn:microsoft.com/office/officeart/2005/8/layout/radial2"/>
    <dgm:cxn modelId="{FD3B6CB5-11BE-46C2-B481-6DC032714C91}" type="presParOf" srcId="{A20870AA-DDBD-4491-A338-3EEC30ED0496}" destId="{07D96C92-C0DF-4842-B65B-17B2485BA753}" srcOrd="1" destOrd="0" presId="urn:microsoft.com/office/officeart/2005/8/layout/radial2"/>
  </dgm:cxnLst>
  <dgm:bg>
    <a:solidFill>
      <a:schemeClr val="bg1">
        <a:lumMod val="85000"/>
      </a:schemeClr>
    </a:solidFill>
  </dgm:bg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3FF6D0-DE76-4B5F-8EE9-7B69B0D1CB24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3E6AAE36-8D08-4227-90F8-49C09FC97C68}">
      <dgm:prSet phldrT="[Text]" custT="1"/>
      <dgm:spPr/>
      <dgm:t>
        <a:bodyPr/>
        <a:lstStyle/>
        <a:p>
          <a:r>
            <a:rPr lang="en-US" sz="6000" i="1" dirty="0" smtClean="0">
              <a:solidFill>
                <a:srgbClr val="006600"/>
              </a:solidFill>
              <a:effectLst>
                <a:reflection blurRad="6350" stA="60000" endA="900" endPos="60000" dist="60007" dir="5400000" sy="-100000" algn="bl" rotWithShape="0"/>
              </a:effectLst>
              <a:latin typeface="Adobe Garamond Pro Bold" pitchFamily="18" charset="0"/>
            </a:rPr>
            <a:t>Thank You</a:t>
          </a:r>
          <a:endParaRPr lang="en-US" sz="6000" i="1" dirty="0">
            <a:solidFill>
              <a:srgbClr val="006600"/>
            </a:solidFill>
            <a:effectLst>
              <a:reflection blurRad="6350" stA="60000" endA="900" endPos="60000" dist="60007" dir="5400000" sy="-100000" algn="bl" rotWithShape="0"/>
            </a:effectLst>
            <a:latin typeface="Adobe Garamond Pro Bold" pitchFamily="18" charset="0"/>
          </a:endParaRPr>
        </a:p>
      </dgm:t>
    </dgm:pt>
    <dgm:pt modelId="{E37A04F2-6099-418B-B700-27F052BF0F79}" type="parTrans" cxnId="{12A3F1DC-1AD3-4951-B22E-0773D00520B0}">
      <dgm:prSet/>
      <dgm:spPr/>
      <dgm:t>
        <a:bodyPr/>
        <a:lstStyle/>
        <a:p>
          <a:endParaRPr lang="en-US"/>
        </a:p>
      </dgm:t>
    </dgm:pt>
    <dgm:pt modelId="{EBB784CF-E8BB-423A-A173-EF054949B1AA}" type="sibTrans" cxnId="{12A3F1DC-1AD3-4951-B22E-0773D00520B0}">
      <dgm:prSet/>
      <dgm:spPr/>
      <dgm:t>
        <a:bodyPr/>
        <a:lstStyle/>
        <a:p>
          <a:endParaRPr lang="en-US"/>
        </a:p>
      </dgm:t>
    </dgm:pt>
    <dgm:pt modelId="{378957B6-52FF-4E4A-BF82-F9D35DBDC8CF}" type="pres">
      <dgm:prSet presAssocID="{363FF6D0-DE76-4B5F-8EE9-7B69B0D1CB24}" presName="linearFlow" presStyleCnt="0">
        <dgm:presLayoutVars>
          <dgm:dir/>
          <dgm:resizeHandles val="exact"/>
        </dgm:presLayoutVars>
      </dgm:prSet>
      <dgm:spPr/>
    </dgm:pt>
    <dgm:pt modelId="{3B89F436-E696-4AB2-85A4-18C4231B1E84}" type="pres">
      <dgm:prSet presAssocID="{3E6AAE36-8D08-4227-90F8-49C09FC97C68}" presName="composite" presStyleCnt="0"/>
      <dgm:spPr/>
    </dgm:pt>
    <dgm:pt modelId="{F47EE9F2-F8A9-4EE4-BB7B-E5BC9E5463FA}" type="pres">
      <dgm:prSet presAssocID="{3E6AAE36-8D08-4227-90F8-49C09FC97C68}" presName="imgShp" presStyleLbl="fgImgPlace1" presStyleIdx="0" presStyleCnt="1"/>
      <dgm:spPr>
        <a:blipFill>
          <a:blip xmlns:r="http://schemas.openxmlformats.org/officeDocument/2006/relationships" r:embed="rId1">
            <a:extLst/>
          </a:blip>
          <a:srcRect/>
          <a:stretch>
            <a:fillRect l="-20000" r="-20000"/>
          </a:stretch>
        </a:blipFill>
      </dgm:spPr>
    </dgm:pt>
    <dgm:pt modelId="{4E70A336-CB7A-430F-81B8-C1BE80B5EDE8}" type="pres">
      <dgm:prSet presAssocID="{3E6AAE36-8D08-4227-90F8-49C09FC97C68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D8204-699B-49E4-8170-8A8649A1BD33}" type="presOf" srcId="{363FF6D0-DE76-4B5F-8EE9-7B69B0D1CB24}" destId="{378957B6-52FF-4E4A-BF82-F9D35DBDC8CF}" srcOrd="0" destOrd="0" presId="urn:microsoft.com/office/officeart/2005/8/layout/vList3#1"/>
    <dgm:cxn modelId="{12A3F1DC-1AD3-4951-B22E-0773D00520B0}" srcId="{363FF6D0-DE76-4B5F-8EE9-7B69B0D1CB24}" destId="{3E6AAE36-8D08-4227-90F8-49C09FC97C68}" srcOrd="0" destOrd="0" parTransId="{E37A04F2-6099-418B-B700-27F052BF0F79}" sibTransId="{EBB784CF-E8BB-423A-A173-EF054949B1AA}"/>
    <dgm:cxn modelId="{2ADE1FB8-ED46-4010-81A2-BA271B226815}" type="presOf" srcId="{3E6AAE36-8D08-4227-90F8-49C09FC97C68}" destId="{4E70A336-CB7A-430F-81B8-C1BE80B5EDE8}" srcOrd="0" destOrd="0" presId="urn:microsoft.com/office/officeart/2005/8/layout/vList3#1"/>
    <dgm:cxn modelId="{BAC05B57-B92C-4509-B6A3-79C632FF464A}" type="presParOf" srcId="{378957B6-52FF-4E4A-BF82-F9D35DBDC8CF}" destId="{3B89F436-E696-4AB2-85A4-18C4231B1E84}" srcOrd="0" destOrd="0" presId="urn:microsoft.com/office/officeart/2005/8/layout/vList3#1"/>
    <dgm:cxn modelId="{A1478662-701A-43ED-A85D-3B68A6585071}" type="presParOf" srcId="{3B89F436-E696-4AB2-85A4-18C4231B1E84}" destId="{F47EE9F2-F8A9-4EE4-BB7B-E5BC9E5463FA}" srcOrd="0" destOrd="0" presId="urn:microsoft.com/office/officeart/2005/8/layout/vList3#1"/>
    <dgm:cxn modelId="{A343D828-A411-46F3-8503-917572D88699}" type="presParOf" srcId="{3B89F436-E696-4AB2-85A4-18C4231B1E84}" destId="{4E70A336-CB7A-430F-81B8-C1BE80B5EDE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8455DD-04BA-4F51-B0DF-24598896CE39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E27086-2CA6-4742-8D62-4BBB89926E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1E75E3-E329-4D04-A74B-3E6CD4F47D2A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904875"/>
            <a:fld id="{3E11449D-3563-495B-ADC2-BAFBE03AE5BC}" type="slidenum">
              <a:rPr lang="en-US" sz="1200">
                <a:latin typeface="Arial" charset="0"/>
              </a:rPr>
              <a:pPr algn="r" defTabSz="904875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Page </a:t>
            </a:r>
            <a:fld id="{66737DA1-3CDE-4318-906C-9010CC5919E9}" type="slidenum">
              <a:rPr lang="en-US" altLang="en-US">
                <a:latin typeface="Arial" charset="0"/>
                <a:cs typeface="Arial" charset="0"/>
              </a:rPr>
              <a:pPr/>
              <a:t>12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i-I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5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9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3DA9-A1B5-4C2C-B989-A82F3ECD18F1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ED1C5-050F-4245-A977-C6503567A6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10391-97AE-435D-9749-60F9A6C8B652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C204D-6525-4B48-BEA3-2019C34BB3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F0D4-7474-4147-ACC9-1D08BAD28C88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0C4FA10-2C63-4DD2-B218-29CD5E4C39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DA45-EBEE-4364-BEBA-F485A99B3FF0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FAA52-B221-440E-A7E5-37B6D43594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8103-5725-443B-A557-D8EC7E3C695B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2107FFA-3446-444D-B4F3-75A3DFA0BD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29C5-8DCB-49F7-B791-266AC52F0BAB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79E79D-F8B8-4248-B5D1-32CF189CFE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7A62F-F064-42B9-8EBA-E2A19A31D79C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25F77-8F7A-46D9-BBA4-1D4737A3CB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337C-DA0A-4E82-BF31-486728B55BD8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4ACA-5D07-4A4A-A517-3EECC9EB43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1C98D-722F-4D73-8009-67D7AF4857FC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1DA8-9E4D-4B36-8EAF-05F02A84B0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F43F-D9B1-4761-B6CC-E5C8887503DD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4377B-F891-4283-A212-A5204D3B0A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4829-0130-47AA-B736-26061D5589B5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3B17C-C8ED-4FA6-9D7A-BBD443B736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5CEF-F65D-4C57-81D6-EBAF3E66932E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16CE4-8D53-4569-8D88-4ABB786F37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F49E-3BC7-4971-860B-3E4BF14A4D73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00557-E948-4CD4-BDC0-1D6C490524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B1233-651A-47AE-BF72-2AA74EE0E214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B9997-D349-47CA-BF15-30731678C5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E87E-50A4-4F9A-BE22-A9BEB8AB81A4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B05FF-D499-4463-9C39-96412E150F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8A3F-6EE9-4690-9535-DF03EEF58BB9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81B34-9EE6-4E09-BB5B-ABCDD0D71B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48FE1F-3EEE-42FF-87A7-045B93A1A439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67876128-6EF1-4B82-859E-991F3EFC73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  <p:sldLayoutId id="2147484249" r:id="rId14"/>
    <p:sldLayoutId id="2147484250" r:id="rId15"/>
    <p:sldLayoutId id="214748425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ounded Rectangle 2"/>
          <p:cNvSpPr>
            <a:spLocks noChangeArrowheads="1"/>
          </p:cNvSpPr>
          <p:nvPr/>
        </p:nvSpPr>
        <p:spPr bwMode="auto">
          <a:xfrm>
            <a:off x="1016000" y="3706813"/>
            <a:ext cx="10312400" cy="114141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CMPDI’s ROLE IN DEVELOPMENT OF CBM/CMM IN INDIA</a:t>
            </a:r>
            <a:endParaRPr lang="en-US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ounded Rectangle 2"/>
          <p:cNvSpPr>
            <a:spLocks noChangeArrowheads="1"/>
          </p:cNvSpPr>
          <p:nvPr/>
        </p:nvSpPr>
        <p:spPr bwMode="auto">
          <a:xfrm>
            <a:off x="4348163" y="4945063"/>
            <a:ext cx="3275012" cy="1062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>
                <a:latin typeface="Bodoni MT Black" pitchFamily="18" charset="0"/>
                <a:cs typeface="Times New Roman" pitchFamily="18" charset="0"/>
              </a:rPr>
              <a:t>Shekhar Saran</a:t>
            </a:r>
          </a:p>
          <a:p>
            <a:pPr algn="ctr"/>
            <a:r>
              <a:rPr lang="en-US" altLang="en-US" sz="2800">
                <a:latin typeface="Bodoni MT Black" pitchFamily="18" charset="0"/>
                <a:cs typeface="Times New Roman" pitchFamily="18" charset="0"/>
              </a:rPr>
              <a:t>CMPDI-CIL</a:t>
            </a:r>
          </a:p>
          <a:p>
            <a:pPr algn="ctr"/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765175" y="442913"/>
            <a:ext cx="10871200" cy="3089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000000"/>
            </a:solidFill>
            <a:round/>
            <a:headEnd/>
            <a:tailEnd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defRPr/>
            </a:pPr>
            <a:endParaRPr lang="en-US" altLang="en-US" sz="3200" kern="0" dirty="0" smtClean="0"/>
          </a:p>
          <a:p>
            <a:pPr algn="ctr" eaLnBrk="1" hangingPunct="1">
              <a:spcBef>
                <a:spcPct val="30000"/>
              </a:spcBef>
              <a:defRPr/>
            </a:pPr>
            <a:r>
              <a:rPr lang="en-US" altLang="en-US" sz="2800" kern="0" dirty="0" smtClean="0">
                <a:solidFill>
                  <a:srgbClr val="002060"/>
                </a:solidFill>
                <a:latin typeface="Stencil" pitchFamily="82" charset="0"/>
              </a:rPr>
              <a:t>International </a:t>
            </a:r>
            <a:r>
              <a:rPr lang="en-US" altLang="en-US" sz="2800" kern="0" dirty="0">
                <a:solidFill>
                  <a:srgbClr val="002060"/>
                </a:solidFill>
                <a:latin typeface="Stencil" pitchFamily="82" charset="0"/>
              </a:rPr>
              <a:t>Workshop on </a:t>
            </a:r>
            <a:r>
              <a:rPr lang="en-US" altLang="en-US" sz="2800" kern="0" dirty="0" smtClean="0">
                <a:solidFill>
                  <a:srgbClr val="002060"/>
                </a:solidFill>
                <a:latin typeface="Stencil" pitchFamily="82" charset="0"/>
              </a:rPr>
              <a:t>Best </a:t>
            </a:r>
            <a:r>
              <a:rPr lang="en-US" altLang="en-US" sz="2800" kern="0" dirty="0">
                <a:solidFill>
                  <a:srgbClr val="002060"/>
                </a:solidFill>
                <a:latin typeface="Stencil" pitchFamily="82" charset="0"/>
              </a:rPr>
              <a:t>Practices in </a:t>
            </a:r>
          </a:p>
          <a:p>
            <a:pPr algn="ctr" eaLnBrk="1" hangingPunct="1">
              <a:spcBef>
                <a:spcPct val="30000"/>
              </a:spcBef>
              <a:defRPr/>
            </a:pPr>
            <a:r>
              <a:rPr lang="en-US" altLang="en-US" sz="2800" kern="0" dirty="0">
                <a:solidFill>
                  <a:srgbClr val="002060"/>
                </a:solidFill>
                <a:latin typeface="Stencil" pitchFamily="82" charset="0"/>
              </a:rPr>
              <a:t>Methane Drainage and Use in Coal Mines</a:t>
            </a:r>
          </a:p>
          <a:p>
            <a:pPr algn="ctr" eaLnBrk="1" hangingPunct="1">
              <a:spcBef>
                <a:spcPct val="30000"/>
              </a:spcBef>
              <a:defRPr/>
            </a:pPr>
            <a:r>
              <a:rPr lang="en-US" altLang="en-US" sz="2800" kern="0" dirty="0">
                <a:solidFill>
                  <a:srgbClr val="002060"/>
                </a:solidFill>
                <a:latin typeface="Stencil" pitchFamily="82" charset="0"/>
              </a:rPr>
              <a:t>9-10 March, 2017</a:t>
            </a:r>
          </a:p>
          <a:p>
            <a:pPr algn="ctr" eaLnBrk="1" hangingPunct="1">
              <a:spcBef>
                <a:spcPct val="30000"/>
              </a:spcBef>
              <a:defRPr/>
            </a:pPr>
            <a:r>
              <a:rPr lang="en-US" altLang="en-US" sz="2800" kern="0" dirty="0">
                <a:solidFill>
                  <a:srgbClr val="002060"/>
                </a:solidFill>
                <a:latin typeface="Stencil" pitchFamily="82" charset="0"/>
              </a:rPr>
              <a:t>Ranchi, India</a:t>
            </a:r>
          </a:p>
          <a:p>
            <a:pPr algn="ctr">
              <a:defRPr/>
            </a:pP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513" y="2514600"/>
            <a:ext cx="9386887" cy="20320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en-US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 OF CBM / CMM IN INDIA</a:t>
            </a:r>
          </a:p>
          <a:p>
            <a:pPr marL="0" indent="0" algn="ctr" eaLnBrk="1" hangingPunct="1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en-US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CMPDI’S ENDEAVOR</a:t>
            </a:r>
          </a:p>
          <a:p>
            <a:pPr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23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0100" y="993775"/>
            <a:ext cx="26495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300" y="130175"/>
            <a:ext cx="8356600" cy="7334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CBM/CMM Development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85788" y="911225"/>
            <a:ext cx="11009312" cy="577691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CBM related studies by CMPDI started in early 1990s;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Thrust for CBM development came with pronouncement of CBM Policy in 1997 by the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Govt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India;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MoP&amp;NG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was made administrative Ministry and DGH the Nodal agency for development of CBM in India;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Policy outlined attractive fiscal incentives &amp; mode of CBM blocks allotment for commercial development through global bidding;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CMPDI played key role in identification and carving of the prospective CBM  blocks;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Being repository of massive exploration and mine related data, CMPDI was assigned responsibility of identification of prospective CBM blocks and preparation of Data Dossiers for DGH;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CMPDI prepared most of the Data Dossiers of  the awarded 33 CBM blocks in 4-rounds of bidding by the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MoP&amp;NG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between 2001 to 2009.</a:t>
            </a:r>
          </a:p>
        </p:txBody>
      </p:sp>
      <p:pic>
        <p:nvPicPr>
          <p:cNvPr id="31748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50813"/>
            <a:ext cx="14668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647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hi-IN" altLang="en-US">
              <a:latin typeface="Verdana" pitchFamily="34" charset="0"/>
              <a:cs typeface="Arial" charset="0"/>
            </a:endParaRP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966913" y="1489075"/>
            <a:ext cx="8396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hi-IN" altLang="en-US">
              <a:latin typeface="Verdana" pitchFamily="34" charset="0"/>
              <a:cs typeface="Arial" charset="0"/>
            </a:endParaRP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2119313" y="1412875"/>
            <a:ext cx="786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hi-IN" altLang="en-US">
              <a:latin typeface="Verdana" pitchFamily="34" charset="0"/>
              <a:cs typeface="Arial" charset="0"/>
            </a:endParaRPr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2151063" y="0"/>
            <a:ext cx="80899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296" tIns="47205" rIns="96296" bIns="47205" anchor="ctr"/>
          <a:lstStyle/>
          <a:p>
            <a:pPr algn="ctr" eaLnBrk="1" hangingPunct="1"/>
            <a:endParaRPr lang="en-US" altLang="en-US" sz="2800" b="1">
              <a:latin typeface="Verdana" pitchFamily="34" charset="0"/>
              <a:cs typeface="Arial" charset="0"/>
            </a:endParaRPr>
          </a:p>
        </p:txBody>
      </p:sp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350838" y="1455738"/>
            <a:ext cx="6723062" cy="44878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6296" tIns="47205" rIns="96296" bIns="47205"/>
          <a:lstStyle/>
          <a:p>
            <a:pPr marL="122238" indent="-122238" algn="just" defTabSz="958850" eaLnBrk="1" hangingPunct="1"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 CBM blocks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awarded: Area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16613 Sq.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Km;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22238" indent="-122238" algn="just" defTabSz="958850" eaLnBrk="1" hangingPunct="1"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Prognosticated Resource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1.7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TCM (62.4 TCF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);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22238" indent="-122238" algn="just" defTabSz="958850" eaLnBrk="1" hangingPunct="1"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Established GIP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280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BCM (9.9 TCF);</a:t>
            </a:r>
          </a:p>
          <a:p>
            <a:pPr marL="122238" indent="-122238" algn="just" defTabSz="958850" eaLnBrk="1" hangingPunct="1"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Commercial Production since July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2007;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22238" indent="-122238" algn="just" defTabSz="958850" eaLnBrk="1" hangingPunct="1"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CBM Wells drilled: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926;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22238" indent="-122238" algn="just" defTabSz="958850" eaLnBrk="1" hangingPunct="1"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Blocks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Development/Exploration Phase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9;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22238" indent="-122238" algn="just" defTabSz="958850" eaLnBrk="1" hangingPunct="1"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Many allotted blocks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 under relinquishment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 relinquished;</a:t>
            </a:r>
          </a:p>
          <a:p>
            <a:pPr marL="122238" indent="-122238" algn="just" defTabSz="958850" eaLnBrk="1" hangingPunct="1">
              <a:spcAft>
                <a:spcPts val="600"/>
              </a:spcAft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Current Production: 1.7 MMSCMD from 4 CBM blocks.</a:t>
            </a:r>
          </a:p>
        </p:txBody>
      </p:sp>
      <p:pic>
        <p:nvPicPr>
          <p:cNvPr id="32775" name="Picture 7" descr="CBM IV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96125" y="1285875"/>
            <a:ext cx="4930775" cy="4837113"/>
          </a:xfrm>
        </p:spPr>
      </p:pic>
      <p:sp>
        <p:nvSpPr>
          <p:cNvPr id="35848" name="Rectangle 2"/>
          <p:cNvSpPr txBox="1">
            <a:spLocks noChangeArrowheads="1"/>
          </p:cNvSpPr>
          <p:nvPr/>
        </p:nvSpPr>
        <p:spPr bwMode="auto">
          <a:xfrm>
            <a:off x="979488" y="461963"/>
            <a:ext cx="9383712" cy="601662"/>
          </a:xfrm>
          <a:prstGeom prst="rect">
            <a:avLst/>
          </a:prstGeom>
          <a:noFill/>
          <a:ln>
            <a:noFill/>
          </a:ln>
          <a:extLst/>
        </p:spPr>
        <p:txBody>
          <a:bodyPr lIns="91429" tIns="45714" rIns="91429" bIns="45714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Status of CBM development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319338" y="333375"/>
            <a:ext cx="8229600" cy="714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91429" tIns="45714" rIns="91429" bIns="45714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CBM Development in India: Present Status</a:t>
            </a:r>
          </a:p>
        </p:txBody>
      </p:sp>
      <p:pic>
        <p:nvPicPr>
          <p:cNvPr id="32778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" y="396875"/>
            <a:ext cx="14668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50" y="130175"/>
            <a:ext cx="8596313" cy="7334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CBM/CMM Development: CMPDI’s Endeavour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279525" y="947738"/>
            <a:ext cx="10312400" cy="5641975"/>
          </a:xfrm>
        </p:spPr>
        <p:txBody>
          <a:bodyPr/>
          <a:lstStyle/>
          <a:p>
            <a:pPr marL="265113" indent="-176213" algn="just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CIL/CMPDI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pursuing commercial development of CBM in collaboration with ONGC in two CBM blocks namely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Jharia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Raniganj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North, both of which are in Development Phase;</a:t>
            </a:r>
          </a:p>
          <a:p>
            <a:pPr marL="265113" indent="-176213" algn="just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These blocks were awarded to the consortium of CIL &amp; ONGC on nomination basis in 2003. ONGC is the Operator for both the blocks;</a:t>
            </a:r>
          </a:p>
          <a:p>
            <a:pPr marL="265113" indent="-176213" algn="just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Field Development Plan (FDP) of both CBM block was approved in 2013; </a:t>
            </a:r>
          </a:p>
          <a:p>
            <a:pPr marL="265113" indent="-176213" algn="just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PML for the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Jharia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CBM block granted in 2015 by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Govt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Jharkhand. Incidental  production is going on and full scale commercial production will start soon after resolving overlap / co-development issues.</a:t>
            </a:r>
          </a:p>
          <a:p>
            <a:pPr marL="265113" indent="-176213"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Ø"/>
              <a:defRPr/>
            </a:pPr>
            <a:endParaRPr lang="en-US" sz="2400" dirty="0" smtClean="0">
              <a:latin typeface="Arial Narrow" pitchFamily="34" charset="0"/>
            </a:endParaRPr>
          </a:p>
          <a:p>
            <a:pPr marL="265113" indent="-176213" algn="just" eaLnBrk="1" hangingPunct="1"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Ø"/>
              <a:defRPr/>
            </a:pPr>
            <a:endParaRPr lang="en-US" sz="2400" dirty="0" smtClean="0">
              <a:latin typeface="Arial Narrow" pitchFamily="34" charset="0"/>
            </a:endParaRPr>
          </a:p>
          <a:p>
            <a:pPr marL="265113" indent="-176213" algn="just" eaLnBrk="1" hangingPunct="1"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Ø"/>
              <a:defRPr/>
            </a:pPr>
            <a:endParaRPr lang="en-US" sz="2400" dirty="0" smtClean="0">
              <a:latin typeface="Arial Narrow" pitchFamily="34" charset="0"/>
            </a:endParaRPr>
          </a:p>
          <a:p>
            <a:pPr marL="265113" indent="-176213" algn="just" eaLnBrk="1" hangingPunct="1"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Ø"/>
              <a:defRPr/>
            </a:pPr>
            <a:endParaRPr lang="en-US" altLang="en-US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4820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50813"/>
            <a:ext cx="14668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275" y="344488"/>
            <a:ext cx="8086725" cy="74771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Opportunities in CBM/CMM Development by CIL</a:t>
            </a:r>
            <a:endParaRPr lang="en-US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89013" y="1609725"/>
            <a:ext cx="10174287" cy="4232275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India is bestowed with substantial reserves of coal (308 BT)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India is the 3</a:t>
            </a:r>
            <a:r>
              <a:rPr lang="en-US" sz="24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rd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largest producer of coal  in the world;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CIL produced 536.5 MT of coal during FY 2015-16 contributing 84% of India’s total coal production of 639 MT;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Many of the Coalfields store high rank and Gassy coal seams, posing challenges in coal mining;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CMPDI plays proactive and important role which has facilitated CBM/CMM development in the country.</a:t>
            </a:r>
            <a:endParaRPr lang="en-US" dirty="0" smtClean="0"/>
          </a:p>
        </p:txBody>
      </p:sp>
      <p:pic>
        <p:nvPicPr>
          <p:cNvPr id="35844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41313"/>
            <a:ext cx="14668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230188"/>
            <a:ext cx="8394700" cy="8572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Opportunities in CBM/CMM Development by CIL</a:t>
            </a:r>
            <a:endParaRPr lang="en-U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747713" y="1444625"/>
            <a:ext cx="10834687" cy="4841875"/>
          </a:xfrm>
        </p:spPr>
        <p:txBody>
          <a:bodyPr/>
          <a:lstStyle/>
          <a:p>
            <a:pPr algn="just">
              <a:spcBef>
                <a:spcPct val="20000"/>
              </a:spcBef>
              <a:buClrTx/>
              <a:buSzPct val="8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CIL operates about 413 coal mines of which 102 are Degree-II and 18 are Degree-III mines;</a:t>
            </a:r>
          </a:p>
          <a:p>
            <a:pPr algn="just">
              <a:spcBef>
                <a:spcPct val="20000"/>
              </a:spcBef>
              <a:buClrTx/>
              <a:buSzPct val="8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Since mining operation in CIL areas is very old, a good understanding has been developed regarding geo-mining conditions;</a:t>
            </a:r>
          </a:p>
          <a:p>
            <a:pPr>
              <a:buClrTx/>
              <a:buSzPct val="8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Target seams for CMM development are Virgin Coal seams lying below the active mining/ worked out/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goaved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 abandoned areas; </a:t>
            </a:r>
          </a:p>
          <a:p>
            <a:pPr>
              <a:buClrTx/>
              <a:buSzPct val="8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CIL is putting thrust on Mining of Deeper Coal deposits in near future;</a:t>
            </a:r>
          </a:p>
          <a:p>
            <a:pPr algn="just">
              <a:buClrTx/>
              <a:buSzPct val="8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Considering safety of mine personnel and enhance mine production safely Pre-drainage of methane will be taken up initially in gassy seams;</a:t>
            </a:r>
          </a:p>
          <a:p>
            <a:pPr algn="just">
              <a:buClrTx/>
              <a:buSzPct val="8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Further Corporate Objective of CIL is Green Mining, harnessing and utilization of Methane is priority. </a:t>
            </a:r>
          </a:p>
          <a:p>
            <a:pPr algn="just">
              <a:spcBef>
                <a:spcPct val="20000"/>
              </a:spcBef>
              <a:buFontTx/>
              <a:buChar char="•"/>
              <a:defRPr/>
            </a:pPr>
            <a:endParaRPr lang="en-US" sz="2400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36868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328613"/>
            <a:ext cx="14668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50" y="130175"/>
            <a:ext cx="8596313" cy="7715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CBM/CMM Development: CMPDI’s Endeavour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38" y="966788"/>
            <a:ext cx="10393362" cy="5662612"/>
          </a:xfrm>
        </p:spPr>
        <p:txBody>
          <a:bodyPr/>
          <a:lstStyle/>
          <a:p>
            <a:pPr marL="265113" indent="-176213" algn="just" eaLnBrk="1" hangingPunct="1"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§"/>
              <a:defRPr/>
            </a:pP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Successful Implementation of UNDP/GEF-</a:t>
            </a:r>
            <a:r>
              <a:rPr lang="en-US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GoI</a:t>
            </a: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funded demonstration project on CBM/CMM by CMPDI &amp; BCCL in </a:t>
            </a:r>
            <a:r>
              <a:rPr lang="en-US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Jharia</a:t>
            </a: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coalfield proved the efficacy of CBM Technology in Indian Geo-mining conditions;</a:t>
            </a:r>
          </a:p>
          <a:p>
            <a:pPr marL="265113" indent="-176213" algn="just" eaLnBrk="1" hangingPunct="1"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§"/>
              <a:defRPr/>
            </a:pP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CMPDI also successfully implemented CIL R&amp;D Project on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 of CMPDI Capacity for delineation of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viable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CMM/AMM blocks in the existing and would be mining areas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partly de-stressed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coal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virgin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coal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seam;</a:t>
            </a:r>
          </a:p>
          <a:p>
            <a:pPr marL="265113" indent="-176213" algn="just" eaLnBrk="1" hangingPunct="1"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Potential CMM blocks are identified and Data dossiers are under preparation for commercialization;</a:t>
            </a:r>
          </a:p>
          <a:p>
            <a:pPr algn="just">
              <a:buClrTx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Towards capacity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building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to acquaint with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processes of concurrent exploitation of coal and CMM/AMM,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officials from CMPDI, BCCL, CCL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visited operational sites of CBM, CMM/AMM and VAM projects in USA. </a:t>
            </a:r>
          </a:p>
          <a:p>
            <a:pPr marL="265113" indent="-176213" algn="just" eaLnBrk="1" hangingPunct="1"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Ø"/>
              <a:defRPr/>
            </a:pPr>
            <a:endParaRPr lang="en-US" sz="2400" b="1" i="1" dirty="0" smtClean="0">
              <a:latin typeface="Arial Narrow" panose="020B0606020202030204" pitchFamily="34" charset="0"/>
            </a:endParaRPr>
          </a:p>
          <a:p>
            <a:pPr marL="265113" indent="-176213" algn="just" eaLnBrk="1" hangingPunct="1"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Ø"/>
              <a:defRPr/>
            </a:pPr>
            <a:endParaRPr lang="en-US" sz="2400" dirty="0">
              <a:latin typeface="Arial Narrow" panose="020B0606020202030204" pitchFamily="34" charset="0"/>
            </a:endParaRPr>
          </a:p>
          <a:p>
            <a:pPr marL="265113" indent="-176213" algn="just" eaLnBrk="1" hangingPunct="1"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Ø"/>
              <a:defRPr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2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201613"/>
            <a:ext cx="14668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976438" y="206375"/>
            <a:ext cx="9144000" cy="7207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CBM/CMM Development: CMPDI’s Endeavour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15900" y="1689100"/>
            <a:ext cx="5994400" cy="41449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65113" indent="-176213" algn="just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Generates CBM specific data during exploration stage under Promotional Regional Exploration (PRE) Scheme;</a:t>
            </a:r>
          </a:p>
          <a:p>
            <a:pPr marL="265113" indent="-176213" algn="just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CBM Lab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Services: State – of – Art  Laboratory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established for CBM &amp; Shale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parametric studies and Mine air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analysis.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  <a:defRPr/>
            </a:pP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defRPr/>
            </a:pPr>
            <a:endParaRPr lang="en-US" altLang="en-US" sz="2800" dirty="0" smtClean="0"/>
          </a:p>
        </p:txBody>
      </p:sp>
      <p:pic>
        <p:nvPicPr>
          <p:cNvPr id="38916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244475"/>
            <a:ext cx="14668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7"/>
          <p:cNvGraphicFramePr>
            <a:graphicFrameLocks noChangeAspect="1"/>
          </p:cNvGraphicFramePr>
          <p:nvPr/>
        </p:nvGraphicFramePr>
        <p:xfrm>
          <a:off x="6385775" y="1676621"/>
          <a:ext cx="5425225" cy="420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295275"/>
            <a:ext cx="9134475" cy="8429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alt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R&amp;D Efforts for Development of CBM/CMM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563" y="1554163"/>
            <a:ext cx="9729787" cy="451961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en-US" alt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R&amp;D Projects on CBM/CMM in progress under Coal S&amp;T Grant of MoC :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S&amp;T Project on “Capacity Building for Extraction of CMM Resource within CIL Command Areas”; Implementing Agency - CMPDI and Sub Implementing Agency - CSIRO, Australia;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S&amp;T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Project on “CBM Reserve Estimation for Indian coalfields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”: Principal Implementing Agency – IISTE,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Shibpur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Sub Implementing agencies: NGRI Hyderabad, TCE Kolkata &amp; CMPDI;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39940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6875"/>
            <a:ext cx="14668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87400" y="1643063"/>
            <a:ext cx="10706100" cy="50990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65113" indent="-176213" algn="just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Primafacie, Damodar Valley Coalfield appears promising for CBM/CMM development;</a:t>
            </a:r>
          </a:p>
          <a:p>
            <a:pPr marL="265113" indent="-176213" algn="just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Initial steps have been taken up for  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commercial exploitation of CMM/CBM </a:t>
            </a: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Raniganj CF(Eastern Coalfields Ltd.) and Jharia CF(Bharat Coking Coal Limited);</a:t>
            </a:r>
            <a:endParaRPr lang="en-US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176213" algn="just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Initiatives for 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Pre-drainage of methane from working seam in   Moonidih mine </a:t>
            </a: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taken up and an 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EoI has been invited </a:t>
            </a: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due date to receive offers </a:t>
            </a: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10th March 2017.</a:t>
            </a: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1714500" y="195263"/>
            <a:ext cx="10058400" cy="1036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91429" tIns="45714" rIns="91429" bIns="45714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defTabSz="4572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Development of CBM/CMM: Recent Initiatives by</a:t>
            </a:r>
          </a:p>
          <a:p>
            <a:pPr algn="ctr" defTabSz="4572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CIL - CMPDI</a:t>
            </a:r>
          </a:p>
        </p:txBody>
      </p:sp>
      <p:pic>
        <p:nvPicPr>
          <p:cNvPr id="40964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96875"/>
            <a:ext cx="14668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7500" y="1409700"/>
            <a:ext cx="5943600" cy="4254500"/>
          </a:xfrm>
        </p:spPr>
        <p:txBody>
          <a:bodyPr>
            <a:normAutofit fontScale="90000"/>
          </a:bodyPr>
          <a:lstStyle/>
          <a:p>
            <a:pPr lvl="1" algn="ctr"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CMPDI: Concept to Commissioning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Providing complete range of Services 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mineral, mining and allied sectors</a:t>
            </a:r>
            <a:endParaRPr lang="en-US" sz="3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C:\Tripathi\photos\Official\Brochure Methane Expo 2013\CMPDI Buliding Photo\Picture 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4300" y="827088"/>
            <a:ext cx="5049838" cy="521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143" t="12096" r="703" b="12798"/>
          <a:stretch>
            <a:fillRect/>
          </a:stretch>
        </p:blipFill>
        <p:spPr>
          <a:xfrm>
            <a:off x="1117600" y="223838"/>
            <a:ext cx="10131425" cy="654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120899" y="1054099"/>
          <a:ext cx="9443357" cy="508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1" name="Picture 2" descr="E:\10CBM office\pics\IMG_11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138" y="500063"/>
            <a:ext cx="26416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9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Profile of Business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986974" y="457201"/>
          <a:ext cx="10940143" cy="5779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8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200" y="434975"/>
            <a:ext cx="14668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39A4C1-317B-4941-AAD9-FE9B74D5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C39A4C1-317B-4941-AAD9-FE9B74D5F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D43E79-BF50-4192-A10A-3DAE06841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48D43E79-BF50-4192-A10A-3DAE06841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E8D2CD-C57E-4903-BAB2-B52F5C26B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0E8D2CD-C57E-4903-BAB2-B52F5C26B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A1A7DA-153A-4B51-9E1B-E3E2F792A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DAA1A7DA-153A-4B51-9E1B-E3E2F792A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A47270-6619-42D3-9822-696CC6BAA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8A47270-6619-42D3-9822-696CC6BAA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7502B0-F2E1-4DCB-8342-4DC699A87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927502B0-F2E1-4DCB-8342-4DC699A87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67F54F-3D56-4B75-B32D-C5C1F980E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A567F54F-3D56-4B75-B32D-C5C1F980E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85825" y="960438"/>
            <a:ext cx="10467975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itchFamily="2" charset="2"/>
              <a:buChar char="ü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CMPDI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Government of India Schedule-B company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headquarters at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Ranchi (Jharkhand) India;</a:t>
            </a:r>
          </a:p>
          <a:p>
            <a:pPr marL="0" indent="0" algn="just"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Fully owned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subsidiary of Coal India Limited (CIL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established in 1975;</a:t>
            </a:r>
          </a:p>
          <a:p>
            <a:pPr marL="0" indent="0" algn="just"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80000"/>
              <a:buFont typeface="Wingdings" pitchFamily="2" charset="2"/>
              <a:buChar char="ü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Mini-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Ratna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Company providing consultancy services to various government &amp; private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exploration,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and allied engineering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services;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80000"/>
              <a:buFont typeface="Wingdings" pitchFamily="2" charset="2"/>
              <a:buChar char="ü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80000"/>
              <a:buFont typeface="Wingdings" pitchFamily="2" charset="2"/>
              <a:buChar char="ü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Accredited with ISO-27001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Certificate by Certification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(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0" indent="0" algn="just">
              <a:buSzPct val="80000"/>
              <a:defRPr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80000"/>
              <a:buFont typeface="Wingdings" pitchFamily="2" charset="2"/>
              <a:buChar char="ü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Chemical Laboratories are accredited to National Accreditation Board for Testing and Calibration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(NABL) - ISO/IEC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17025:2005;</a:t>
            </a:r>
          </a:p>
          <a:p>
            <a:pPr marL="0" indent="0" algn="just">
              <a:buSzPct val="80000"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80000"/>
              <a:buFont typeface="Wingdings" pitchFamily="2" charset="2"/>
              <a:buChar char="ü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Certified to Operate "Health and Safety Management System" from OHSAS- ISO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18001:2007.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8"/>
            <a:ext cx="17129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05013" y="133350"/>
            <a:ext cx="8421687" cy="554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9175">
              <a:defRPr/>
            </a:pPr>
            <a:r>
              <a:rPr lang="en-US" sz="3600" b="1" dirty="0">
                <a:latin typeface="Arial Narrow" panose="020B0606020202030204" pitchFamily="34" charset="0"/>
              </a:rPr>
              <a:t> </a:t>
            </a:r>
            <a:r>
              <a:rPr lang="en-US" sz="3600" b="1" dirty="0">
                <a:latin typeface="Arial Narrow" panose="020B0606020202030204" pitchFamily="34" charset="0"/>
                <a:cs typeface="Times New Roman" pitchFamily="18" charset="0"/>
              </a:rPr>
              <a:t>CMPDI: An </a:t>
            </a:r>
            <a:r>
              <a:rPr lang="en-US" sz="3600" b="1" dirty="0">
                <a:latin typeface="Arial Narrow" panose="020B0606020202030204" pitchFamily="34" charset="0"/>
                <a:cs typeface="Times New Roman" pitchFamily="18" charset="0"/>
              </a:rPr>
              <a:t>Introduction  </a:t>
            </a:r>
            <a:endParaRPr lang="en-US" sz="36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8238" y="4886325"/>
            <a:ext cx="1000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19175"/>
            <a:r>
              <a:rPr lang="en-US" sz="2800" b="1">
                <a:solidFill>
                  <a:srgbClr val="000080"/>
                </a:solidFill>
                <a:latin typeface="Arial" charset="0"/>
              </a:rPr>
              <a:t> </a:t>
            </a:r>
            <a:endParaRPr lang="en-US" sz="2800" b="1">
              <a:latin typeface="Arial" charset="0"/>
            </a:endParaRPr>
          </a:p>
        </p:txBody>
      </p:sp>
      <p:sp>
        <p:nvSpPr>
          <p:cNvPr id="1117187" name="Text Box 3"/>
          <p:cNvSpPr txBox="1">
            <a:spLocks noChangeArrowheads="1"/>
          </p:cNvSpPr>
          <p:nvPr/>
        </p:nvSpPr>
        <p:spPr bwMode="auto">
          <a:xfrm>
            <a:off x="936625" y="1258888"/>
            <a:ext cx="10739438" cy="500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algn="just">
              <a:buFont typeface="Wingdings" pitchFamily="2" charset="2"/>
              <a:buChar char="Ø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In-house consultant to CIL &amp; its subsidiary companies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Exploration, Mine Planning, Environmental Management and allied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Services 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Imparts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technical support to Ministry of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Coal (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MoC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20800" algn="just">
              <a:buFont typeface="Arial" pitchFamily="34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Promotional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Exploration &amp; Detailed Exploration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Non - CIL blocks;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20800" algn="just">
              <a:buFont typeface="Arial" pitchFamily="34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Identification of Captive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Coal blocks;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20800" algn="just">
              <a:buFont typeface="Arial" pitchFamily="34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auction/allocation of captive coal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blocks;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20800" algn="just">
              <a:buFont typeface="Arial" pitchFamily="34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Coal based Non-conventional energy resources like CBM/CMM, UCG etc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itchFamily="2" charset="2"/>
              <a:buChar char="Ø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Nodal agency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</a:p>
          <a:p>
            <a:pPr marL="1485900" algn="just">
              <a:buFont typeface="Arial" pitchFamily="34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 S&amp;T scheme of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MoC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algn="just">
              <a:buFont typeface="Arial" pitchFamily="34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CIL R&amp;D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Projects;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algn="just">
              <a:buFont typeface="Arial" pitchFamily="34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Development of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CMM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India;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algn="just">
              <a:buFont typeface="Arial" pitchFamily="34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Development of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UCG in India;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itchFamily="2" charset="2"/>
              <a:buChar char="Ø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India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CMM/CBM Clearinghouse under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aegis of MoC and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 EPA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functioning from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CMPDI.</a:t>
            </a:r>
            <a:endParaRPr lang="en-US" sz="2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005013" y="206375"/>
            <a:ext cx="8421687" cy="738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9175">
              <a:defRPr/>
            </a:pPr>
            <a:r>
              <a:rPr lang="en-US" sz="4800" dirty="0"/>
              <a:t> </a:t>
            </a:r>
            <a:r>
              <a:rPr lang="en-US" sz="3600" b="1" dirty="0">
                <a:latin typeface="Arial Narrow" panose="020B0606020202030204" pitchFamily="34" charset="0"/>
                <a:cs typeface="Times New Roman" pitchFamily="18" charset="0"/>
              </a:rPr>
              <a:t>CMPDI: An </a:t>
            </a:r>
            <a:r>
              <a:rPr lang="en-US" sz="3600" b="1" dirty="0">
                <a:latin typeface="Arial Narrow" panose="020B0606020202030204" pitchFamily="34" charset="0"/>
                <a:cs typeface="Times New Roman" pitchFamily="18" charset="0"/>
              </a:rPr>
              <a:t>Introduction …   </a:t>
            </a:r>
            <a:endParaRPr lang="en-US" sz="36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23557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5"/>
            <a:ext cx="14668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763" y="365125"/>
            <a:ext cx="8593137" cy="6635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CMPDI: A Registered International Consultant</a:t>
            </a:r>
            <a:endParaRPr lang="en-US" b="1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52575" y="1241425"/>
            <a:ext cx="9128125" cy="52705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CMPDI a registered consultants to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World Bank, Washington;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Asian Development Bank, Manila;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United Nations Development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Programme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(UNDP);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National Development Corporation, Tanzania;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Ministry of Mines &amp; Petroleum, Muscat, Sultanate of Oman;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Ministry of Coal Industry, Peoples' Republic of China;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African Development Bank, Abidjan.</a:t>
            </a:r>
          </a:p>
          <a:p>
            <a:pPr lvl="1">
              <a:buClr>
                <a:schemeClr val="tx1"/>
              </a:buClr>
              <a:defRPr/>
            </a:pPr>
            <a:endParaRPr lang="en-US" sz="2400" dirty="0" smtClean="0"/>
          </a:p>
        </p:txBody>
      </p:sp>
      <p:pic>
        <p:nvPicPr>
          <p:cNvPr id="25604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434975"/>
            <a:ext cx="14668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35213" y="239713"/>
            <a:ext cx="8229600" cy="71278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CMPDI: SPECIAL ACHIEVEMENTS</a:t>
            </a:r>
          </a:p>
        </p:txBody>
      </p:sp>
      <p:pic>
        <p:nvPicPr>
          <p:cNvPr id="2662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417888"/>
            <a:ext cx="22225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7288" y="3570288"/>
            <a:ext cx="22225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876300" y="1149350"/>
            <a:ext cx="1080928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Adjudged the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Best performing Subsidiary Company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CIL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for the year 2008-09 as per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rating;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India CMM/CBM Clearinghouse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 functioning in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CMPDI,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Ranchi 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) since November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2008 at the instance 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CIL under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aegis of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US EPA;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Awarded the Commendation Certificate of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SCOPE Meritorious Award for R&amp;D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Technology Development &amp; Innovation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for the year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2009-10;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Established state-of-the-art CBM Lab in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2008, conducting CBM/CMM and Shale Gas related studies;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Received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Geospatial World Excellence Award 2012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in recognition of excellent usage of Geospatial technology for Land Reclamation Monitoring of Coal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Mines;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Successfully implemented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UNDP/GEF-GoI funded demonstration  project titled “CBM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recovery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its Commercial Utilization”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at Moonidih mine 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BCCL (a subsidiary of CIL).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6630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282575"/>
            <a:ext cx="14668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650" y="2820988"/>
            <a:ext cx="1809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625725"/>
            <a:ext cx="1809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bulle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3963" y="2798763"/>
            <a:ext cx="131762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bulle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7763" y="2638425"/>
            <a:ext cx="128587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bulle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0738" y="2911475"/>
            <a:ext cx="1285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 descr="bulle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8225" y="3352800"/>
            <a:ext cx="131763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bulle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0038" y="3065463"/>
            <a:ext cx="1285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bulle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0213" y="2695575"/>
            <a:ext cx="1301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 descr="bulle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25" y="3387725"/>
            <a:ext cx="1301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4238625" y="4497388"/>
            <a:ext cx="3357563" cy="1887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defTabSz="1019175"/>
            <a:r>
              <a:rPr lang="en-US" b="1">
                <a:solidFill>
                  <a:srgbClr val="C00000"/>
                </a:solidFill>
                <a:latin typeface="Arial" charset="0"/>
              </a:rPr>
              <a:t>Manpower (as on 01.3.2017)</a:t>
            </a:r>
          </a:p>
          <a:p>
            <a:pPr algn="ctr" defTabSz="1019175"/>
            <a:r>
              <a:rPr lang="en-US" b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99"/>
                </a:solidFill>
                <a:latin typeface="Arial" charset="0"/>
              </a:rPr>
              <a:t>Executive             :   919</a:t>
            </a:r>
          </a:p>
          <a:p>
            <a:pPr algn="ctr" defTabSz="1019175"/>
            <a:r>
              <a:rPr lang="en-US" sz="1600" b="1">
                <a:solidFill>
                  <a:srgbClr val="000099"/>
                </a:solidFill>
                <a:latin typeface="Arial" charset="0"/>
              </a:rPr>
              <a:t> Non-Executive     :  </a:t>
            </a:r>
            <a:r>
              <a:rPr lang="en-US" sz="1600" b="1" u="sng">
                <a:solidFill>
                  <a:srgbClr val="000099"/>
                </a:solidFill>
                <a:latin typeface="Arial" charset="0"/>
              </a:rPr>
              <a:t>2589</a:t>
            </a:r>
          </a:p>
          <a:p>
            <a:pPr defTabSz="1019175"/>
            <a:r>
              <a:rPr lang="en-US" sz="1600" b="1">
                <a:solidFill>
                  <a:srgbClr val="000099"/>
                </a:solidFill>
                <a:latin typeface="Arial" charset="0"/>
              </a:rPr>
              <a:t>	Total	  :  </a:t>
            </a:r>
            <a:r>
              <a:rPr lang="en-US" sz="1600" b="1" u="sng">
                <a:solidFill>
                  <a:srgbClr val="000099"/>
                </a:solidFill>
                <a:latin typeface="Arial" charset="0"/>
              </a:rPr>
              <a:t>3508</a:t>
            </a:r>
          </a:p>
          <a:p>
            <a:pPr algn="ctr" defTabSz="1019175"/>
            <a:endParaRPr lang="en-US" sz="1600" b="1">
              <a:solidFill>
                <a:srgbClr val="000099"/>
              </a:solidFill>
              <a:latin typeface="Arial" charset="0"/>
            </a:endParaRPr>
          </a:p>
          <a:p>
            <a:pPr defTabSz="1019175"/>
            <a:r>
              <a:rPr lang="en-US" sz="1600" b="1">
                <a:solidFill>
                  <a:srgbClr val="C00000"/>
                </a:solidFill>
                <a:latin typeface="Arial" charset="0"/>
              </a:rPr>
              <a:t>No. of Drilling Camps</a:t>
            </a:r>
            <a:r>
              <a:rPr lang="en-US" sz="1600" b="1">
                <a:solidFill>
                  <a:srgbClr val="000099"/>
                </a:solidFill>
                <a:latin typeface="Arial" charset="0"/>
              </a:rPr>
              <a:t>  : 17</a:t>
            </a:r>
          </a:p>
          <a:p>
            <a:pPr defTabSz="1019175"/>
            <a:r>
              <a:rPr lang="en-US" sz="1600" b="1">
                <a:solidFill>
                  <a:srgbClr val="C00000"/>
                </a:solidFill>
                <a:latin typeface="Arial" charset="0"/>
              </a:rPr>
              <a:t>No. of  Drill Machine</a:t>
            </a:r>
            <a:r>
              <a:rPr lang="en-US" sz="1600" b="1">
                <a:solidFill>
                  <a:srgbClr val="000099"/>
                </a:solidFill>
                <a:latin typeface="Arial" charset="0"/>
              </a:rPr>
              <a:t>    :  64 </a:t>
            </a:r>
          </a:p>
        </p:txBody>
      </p:sp>
      <p:sp>
        <p:nvSpPr>
          <p:cNvPr id="27660" name="Freeform 14"/>
          <p:cNvSpPr>
            <a:spLocks/>
          </p:cNvSpPr>
          <p:nvPr/>
        </p:nvSpPr>
        <p:spPr bwMode="auto">
          <a:xfrm>
            <a:off x="4492625" y="2589213"/>
            <a:ext cx="717550" cy="223837"/>
          </a:xfrm>
          <a:custGeom>
            <a:avLst/>
            <a:gdLst>
              <a:gd name="T0" fmla="*/ 0 w 452"/>
              <a:gd name="T1" fmla="*/ 2147483646 h 141"/>
              <a:gd name="T2" fmla="*/ 2147483646 w 452"/>
              <a:gd name="T3" fmla="*/ 2147483646 h 141"/>
              <a:gd name="T4" fmla="*/ 2147483646 w 452"/>
              <a:gd name="T5" fmla="*/ 2147483646 h 141"/>
              <a:gd name="T6" fmla="*/ 2147483646 w 452"/>
              <a:gd name="T7" fmla="*/ 2147483646 h 141"/>
              <a:gd name="T8" fmla="*/ 2147483646 w 452"/>
              <a:gd name="T9" fmla="*/ 2147483646 h 141"/>
              <a:gd name="T10" fmla="*/ 2147483646 w 452"/>
              <a:gd name="T11" fmla="*/ 2147483646 h 141"/>
              <a:gd name="T12" fmla="*/ 2147483646 w 452"/>
              <a:gd name="T13" fmla="*/ 0 h 1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2"/>
              <a:gd name="T22" fmla="*/ 0 h 141"/>
              <a:gd name="T23" fmla="*/ 452 w 452"/>
              <a:gd name="T24" fmla="*/ 141 h 1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2" h="141">
                <a:moveTo>
                  <a:pt x="0" y="141"/>
                </a:moveTo>
                <a:cubicBezTo>
                  <a:pt x="32" y="130"/>
                  <a:pt x="47" y="122"/>
                  <a:pt x="80" y="132"/>
                </a:cubicBezTo>
                <a:cubicBezTo>
                  <a:pt x="115" y="129"/>
                  <a:pt x="151" y="128"/>
                  <a:pt x="186" y="124"/>
                </a:cubicBezTo>
                <a:cubicBezTo>
                  <a:pt x="204" y="122"/>
                  <a:pt x="224" y="124"/>
                  <a:pt x="239" y="115"/>
                </a:cubicBezTo>
                <a:cubicBezTo>
                  <a:pt x="247" y="110"/>
                  <a:pt x="242" y="95"/>
                  <a:pt x="248" y="88"/>
                </a:cubicBezTo>
                <a:cubicBezTo>
                  <a:pt x="265" y="66"/>
                  <a:pt x="303" y="61"/>
                  <a:pt x="328" y="53"/>
                </a:cubicBezTo>
                <a:cubicBezTo>
                  <a:pt x="361" y="1"/>
                  <a:pt x="393" y="0"/>
                  <a:pt x="4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Freeform 15"/>
          <p:cNvSpPr>
            <a:spLocks/>
          </p:cNvSpPr>
          <p:nvPr/>
        </p:nvSpPr>
        <p:spPr bwMode="auto">
          <a:xfrm>
            <a:off x="3506788" y="1716088"/>
            <a:ext cx="436562" cy="309562"/>
          </a:xfrm>
          <a:custGeom>
            <a:avLst/>
            <a:gdLst>
              <a:gd name="T0" fmla="*/ 2147483646 w 275"/>
              <a:gd name="T1" fmla="*/ 2147483646 h 195"/>
              <a:gd name="T2" fmla="*/ 2147483646 w 275"/>
              <a:gd name="T3" fmla="*/ 2147483646 h 195"/>
              <a:gd name="T4" fmla="*/ 2147483646 w 275"/>
              <a:gd name="T5" fmla="*/ 2147483646 h 195"/>
              <a:gd name="T6" fmla="*/ 2147483646 w 275"/>
              <a:gd name="T7" fmla="*/ 2147483646 h 195"/>
              <a:gd name="T8" fmla="*/ 2147483646 w 275"/>
              <a:gd name="T9" fmla="*/ 2147483646 h 195"/>
              <a:gd name="T10" fmla="*/ 2147483646 w 275"/>
              <a:gd name="T11" fmla="*/ 2147483646 h 195"/>
              <a:gd name="T12" fmla="*/ 0 w 275"/>
              <a:gd name="T13" fmla="*/ 0 h 1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5"/>
              <a:gd name="T22" fmla="*/ 0 h 195"/>
              <a:gd name="T23" fmla="*/ 275 w 275"/>
              <a:gd name="T24" fmla="*/ 195 h 1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5" h="195">
                <a:moveTo>
                  <a:pt x="275" y="195"/>
                </a:moveTo>
                <a:cubicBezTo>
                  <a:pt x="132" y="185"/>
                  <a:pt x="166" y="187"/>
                  <a:pt x="63" y="151"/>
                </a:cubicBezTo>
                <a:cubicBezTo>
                  <a:pt x="57" y="142"/>
                  <a:pt x="45" y="135"/>
                  <a:pt x="45" y="124"/>
                </a:cubicBezTo>
                <a:cubicBezTo>
                  <a:pt x="45" y="113"/>
                  <a:pt x="61" y="108"/>
                  <a:pt x="63" y="98"/>
                </a:cubicBezTo>
                <a:cubicBezTo>
                  <a:pt x="69" y="58"/>
                  <a:pt x="53" y="62"/>
                  <a:pt x="27" y="53"/>
                </a:cubicBezTo>
                <a:cubicBezTo>
                  <a:pt x="24" y="44"/>
                  <a:pt x="22" y="35"/>
                  <a:pt x="18" y="27"/>
                </a:cubicBezTo>
                <a:cubicBezTo>
                  <a:pt x="13" y="17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Freeform 16"/>
          <p:cNvSpPr>
            <a:spLocks/>
          </p:cNvSpPr>
          <p:nvPr/>
        </p:nvSpPr>
        <p:spPr bwMode="auto">
          <a:xfrm>
            <a:off x="3971925" y="2857500"/>
            <a:ext cx="468313" cy="434975"/>
          </a:xfrm>
          <a:custGeom>
            <a:avLst/>
            <a:gdLst>
              <a:gd name="T0" fmla="*/ 2147483646 w 295"/>
              <a:gd name="T1" fmla="*/ 2147483646 h 274"/>
              <a:gd name="T2" fmla="*/ 2147483646 w 295"/>
              <a:gd name="T3" fmla="*/ 2147483646 h 274"/>
              <a:gd name="T4" fmla="*/ 2147483646 w 295"/>
              <a:gd name="T5" fmla="*/ 2147483646 h 274"/>
              <a:gd name="T6" fmla="*/ 2147483646 w 295"/>
              <a:gd name="T7" fmla="*/ 2147483646 h 274"/>
              <a:gd name="T8" fmla="*/ 2147483646 w 295"/>
              <a:gd name="T9" fmla="*/ 2147483646 h 274"/>
              <a:gd name="T10" fmla="*/ 2147483646 w 295"/>
              <a:gd name="T11" fmla="*/ 2147483646 h 274"/>
              <a:gd name="T12" fmla="*/ 0 w 295"/>
              <a:gd name="T13" fmla="*/ 2147483646 h 2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5"/>
              <a:gd name="T22" fmla="*/ 0 h 274"/>
              <a:gd name="T23" fmla="*/ 295 w 295"/>
              <a:gd name="T24" fmla="*/ 274 h 2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5" h="274">
                <a:moveTo>
                  <a:pt x="275" y="8"/>
                </a:moveTo>
                <a:cubicBezTo>
                  <a:pt x="211" y="48"/>
                  <a:pt x="295" y="0"/>
                  <a:pt x="195" y="34"/>
                </a:cubicBezTo>
                <a:cubicBezTo>
                  <a:pt x="185" y="37"/>
                  <a:pt x="178" y="47"/>
                  <a:pt x="168" y="52"/>
                </a:cubicBezTo>
                <a:cubicBezTo>
                  <a:pt x="149" y="62"/>
                  <a:pt x="115" y="66"/>
                  <a:pt x="97" y="70"/>
                </a:cubicBezTo>
                <a:cubicBezTo>
                  <a:pt x="76" y="103"/>
                  <a:pt x="75" y="135"/>
                  <a:pt x="53" y="167"/>
                </a:cubicBezTo>
                <a:cubicBezTo>
                  <a:pt x="50" y="182"/>
                  <a:pt x="51" y="198"/>
                  <a:pt x="44" y="212"/>
                </a:cubicBezTo>
                <a:cubicBezTo>
                  <a:pt x="32" y="236"/>
                  <a:pt x="0" y="242"/>
                  <a:pt x="0" y="2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6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685800"/>
            <a:ext cx="9621837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TextBox 1"/>
          <p:cNvSpPr txBox="1">
            <a:spLocks noChangeArrowheads="1"/>
          </p:cNvSpPr>
          <p:nvPr/>
        </p:nvSpPr>
        <p:spPr bwMode="auto">
          <a:xfrm>
            <a:off x="3467100" y="192088"/>
            <a:ext cx="4445000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Network of CMPDI in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India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27665" name="Picture 16" descr="E:\Tripathi\photos\Official\cmpdilogoNew sep 20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66400" y="79375"/>
            <a:ext cx="14668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070100" y="1117600"/>
            <a:ext cx="8597900" cy="5026025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ct val="20000"/>
              </a:spcAft>
              <a:buFont typeface="Arial" pitchFamily="34" charset="0"/>
              <a:buNone/>
              <a:defRPr/>
            </a:pPr>
            <a:endParaRPr lang="en-US" altLang="en-US" sz="2400" b="1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spcAft>
                <a:spcPct val="20000"/>
              </a:spcAft>
              <a:buFont typeface="Wingdings" panose="05000000000000000000" pitchFamily="2" charset="2"/>
              <a:buChar char="v"/>
              <a:defRPr/>
            </a:pPr>
            <a:endParaRPr lang="en-US" altLang="en-US" sz="2400" b="1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spcAft>
                <a:spcPct val="20000"/>
              </a:spcAft>
              <a:buFont typeface="Wingdings" panose="05000000000000000000" pitchFamily="2" charset="2"/>
              <a:buChar char="v"/>
              <a:defRPr/>
            </a:pPr>
            <a:endParaRPr lang="en-US" altLang="en-US" sz="2400" b="1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spcAft>
                <a:spcPct val="20000"/>
              </a:spcAft>
              <a:buFont typeface="Wingdings" panose="05000000000000000000" pitchFamily="2" charset="2"/>
              <a:buChar char="v"/>
              <a:defRPr/>
            </a:pPr>
            <a:endParaRPr lang="en-US" altLang="en-US" sz="2400" b="1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spcAft>
                <a:spcPct val="20000"/>
              </a:spcAft>
              <a:buFont typeface="Wingdings" panose="05000000000000000000" pitchFamily="2" charset="2"/>
              <a:buChar char="v"/>
              <a:defRPr/>
            </a:pPr>
            <a:endParaRPr lang="en-US" altLang="en-US" sz="2400" b="1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spcAft>
                <a:spcPct val="20000"/>
              </a:spcAft>
              <a:buFont typeface="Wingdings" panose="05000000000000000000" pitchFamily="2" charset="2"/>
              <a:buChar char="v"/>
              <a:defRPr/>
            </a:pPr>
            <a:endParaRPr lang="en-US" altLang="en-US" sz="2400" b="1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spcAft>
                <a:spcPct val="20000"/>
              </a:spcAft>
              <a:buFont typeface="Wingdings" panose="05000000000000000000" pitchFamily="2" charset="2"/>
              <a:buChar char="v"/>
              <a:defRPr/>
            </a:pPr>
            <a:endParaRPr lang="en-US" altLang="en-US" sz="2400" b="1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spcAft>
                <a:spcPct val="20000"/>
              </a:spcAft>
              <a:buFont typeface="Wingdings" panose="05000000000000000000" pitchFamily="2" charset="2"/>
              <a:buChar char="v"/>
              <a:defRPr/>
            </a:pPr>
            <a:endParaRPr lang="en-US" altLang="en-US" sz="2400" b="1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spcAft>
                <a:spcPct val="200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>Studies indicate that coal will continue to be main source of energy in the foreseeable future</a:t>
            </a:r>
          </a:p>
          <a:p>
            <a:pPr marL="628650" lvl="1" algn="just" eaLnBrk="1" fontAlgn="auto" hangingPunct="1">
              <a:spcAft>
                <a:spcPct val="20000"/>
              </a:spcAft>
              <a:buFont typeface="Wingdings" panose="05000000000000000000" pitchFamily="2" charset="2"/>
              <a:buChar char="Ø"/>
              <a:defRPr/>
            </a:pPr>
            <a:endParaRPr lang="en-US" alt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71700" y="274638"/>
            <a:ext cx="8242300" cy="5984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 Narrow" panose="020B0606020202030204" pitchFamily="34" charset="0"/>
                <a:cs typeface="Times New Roman" pitchFamily="18" charset="0"/>
              </a:rPr>
              <a:t>Coal: The Primary source of Energy in India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cs typeface="Arial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602699" y="1111771"/>
          <a:ext cx="9259006" cy="503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>
            <a:off x="5851525" y="2092325"/>
            <a:ext cx="396875" cy="396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Left-Right-Up Arrow 7"/>
          <p:cNvSpPr/>
          <p:nvPr/>
        </p:nvSpPr>
        <p:spPr>
          <a:xfrm flipH="1" flipV="1">
            <a:off x="4711700" y="4159250"/>
            <a:ext cx="2552700" cy="73025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3" name="Picture 5" descr="E:\Tripathi\photos\Official\cmpdilogoNew sep 20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400" y="269875"/>
            <a:ext cx="14668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1305</Words>
  <Application>Microsoft Office PowerPoint</Application>
  <PresentationFormat>Custom</PresentationFormat>
  <Paragraphs>149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Trebuchet MS</vt:lpstr>
      <vt:lpstr>Arial</vt:lpstr>
      <vt:lpstr>Calibri Light</vt:lpstr>
      <vt:lpstr>Calibri</vt:lpstr>
      <vt:lpstr>Wingdings 3</vt:lpstr>
      <vt:lpstr>Times New Roman</vt:lpstr>
      <vt:lpstr>Bodoni MT Black</vt:lpstr>
      <vt:lpstr>Stencil</vt:lpstr>
      <vt:lpstr>Arial Narrow</vt:lpstr>
      <vt:lpstr>Wingdings</vt:lpstr>
      <vt:lpstr>Verdana</vt:lpstr>
      <vt:lpstr>Mangal</vt:lpstr>
      <vt:lpstr>Facet</vt:lpstr>
      <vt:lpstr>Slide 1</vt:lpstr>
      <vt:lpstr> CMPDI: Concept to Commissioning  Providing complete range of Services  to  mineral, mining and allied sectors</vt:lpstr>
      <vt:lpstr>Profile of Business</vt:lpstr>
      <vt:lpstr>Slide 4</vt:lpstr>
      <vt:lpstr>Slide 5</vt:lpstr>
      <vt:lpstr>CMPDI: A Registered International Consultant</vt:lpstr>
      <vt:lpstr>CMPDI: SPECIAL ACHIEVEMENTS</vt:lpstr>
      <vt:lpstr>Slide 8</vt:lpstr>
      <vt:lpstr>Slide 9</vt:lpstr>
      <vt:lpstr>Slide 10</vt:lpstr>
      <vt:lpstr>CBM/CMM Development</vt:lpstr>
      <vt:lpstr>Slide 12</vt:lpstr>
      <vt:lpstr>CBM/CMM Development: CMPDI’s Endeavour</vt:lpstr>
      <vt:lpstr>Opportunities in CBM/CMM Development by CIL</vt:lpstr>
      <vt:lpstr>Opportunities in CBM/CMM Development by CIL</vt:lpstr>
      <vt:lpstr>CBM/CMM Development: CMPDI’s Endeavour</vt:lpstr>
      <vt:lpstr>CBM/CMM Development: CMPDI’s Endeavour</vt:lpstr>
      <vt:lpstr>R&amp;D Efforts for Development of CBM/CMM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CMM in ECL mining leasehold Areas</dc:title>
  <dc:creator>HQ-CBM-SBSINGH</dc:creator>
  <cp:lastModifiedBy>Rajiw</cp:lastModifiedBy>
  <cp:revision>233</cp:revision>
  <dcterms:created xsi:type="dcterms:W3CDTF">2016-06-21T07:35:24Z</dcterms:created>
  <dcterms:modified xsi:type="dcterms:W3CDTF">2017-03-08T18:47:30Z</dcterms:modified>
</cp:coreProperties>
</file>