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9" r:id="rId2"/>
    <p:sldId id="456" r:id="rId3"/>
    <p:sldId id="468" r:id="rId4"/>
    <p:sldId id="500" r:id="rId5"/>
    <p:sldId id="502" r:id="rId6"/>
    <p:sldId id="258" r:id="rId7"/>
    <p:sldId id="467" r:id="rId8"/>
    <p:sldId id="472" r:id="rId9"/>
    <p:sldId id="483" r:id="rId10"/>
    <p:sldId id="484" r:id="rId11"/>
    <p:sldId id="473" r:id="rId12"/>
    <p:sldId id="485" r:id="rId13"/>
    <p:sldId id="487" r:id="rId14"/>
    <p:sldId id="488" r:id="rId15"/>
    <p:sldId id="489" r:id="rId16"/>
    <p:sldId id="505" r:id="rId17"/>
    <p:sldId id="486" r:id="rId18"/>
    <p:sldId id="503" r:id="rId19"/>
    <p:sldId id="504" r:id="rId20"/>
    <p:sldId id="506" r:id="rId21"/>
    <p:sldId id="507" r:id="rId22"/>
    <p:sldId id="508" r:id="rId23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LLEWAERT Francky (MARE)" initials="CF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00A"/>
    <a:srgbClr val="006FB4"/>
    <a:srgbClr val="FF3300"/>
    <a:srgbClr val="38D4D6"/>
    <a:srgbClr val="0F5494"/>
    <a:srgbClr val="EE7D32"/>
    <a:srgbClr val="1DB6C9"/>
    <a:srgbClr val="5F70AF"/>
    <a:srgbClr val="98C5D1"/>
    <a:srgbClr val="3E7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6038" autoAdjust="0"/>
  </p:normalViewPr>
  <p:slideViewPr>
    <p:cSldViewPr snapToGrid="0">
      <p:cViewPr>
        <p:scale>
          <a:sx n="100" d="100"/>
          <a:sy n="100" d="100"/>
        </p:scale>
        <p:origin x="-28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44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EA0603-FD9C-4547-9412-CA51589CC7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59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9019AA-2859-48EC-A326-591AC42B8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79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019AA-2859-48EC-A326-591AC42B81B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94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019AA-2859-48EC-A326-591AC42B81B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9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019AA-2859-48EC-A326-591AC42B81B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99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59" descr="fischerboote_klein_35643817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8" r="20464"/>
          <a:stretch/>
        </p:blipFill>
        <p:spPr bwMode="gray">
          <a:xfrm>
            <a:off x="4899025" y="1096965"/>
            <a:ext cx="4244975" cy="57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1096966"/>
            <a:ext cx="4899025" cy="5761034"/>
          </a:xfrm>
          <a:prstGeom prst="rect">
            <a:avLst/>
          </a:prstGeom>
          <a:solidFill>
            <a:srgbClr val="0F5494"/>
          </a:solidFill>
          <a:ln w="635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/>
            <a:endParaRPr lang="en-US" sz="1800" b="0" dirty="0">
              <a:solidFill>
                <a:srgbClr val="FFFFFF"/>
              </a:solidFill>
            </a:endParaRPr>
          </a:p>
        </p:txBody>
      </p:sp>
      <p:pic>
        <p:nvPicPr>
          <p:cNvPr id="5" name="Picture 10" descr="C:\DOCUME~1\lenain\LOCALS~1\Temp\7zE910.tmp\LOGO-CE for Word Mare Fisheries EN Posi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29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C:\DOCUME~1\lenain\LOCALS~1\Temp\7zE911.tmp\Footer Box Mare Fisheries EN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18"/>
          <a:stretch/>
        </p:blipFill>
        <p:spPr bwMode="auto">
          <a:xfrm>
            <a:off x="4217670" y="6597354"/>
            <a:ext cx="681355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4441825" cy="2088232"/>
          </a:xfrm>
        </p:spPr>
        <p:txBody>
          <a:bodyPr>
            <a:normAutofit/>
          </a:bodyPr>
          <a:lstStyle>
            <a:lvl1pPr marL="0" indent="0" algn="l">
              <a:defRPr sz="3600">
                <a:solidFill>
                  <a:srgbClr val="FFD62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3933056"/>
            <a:ext cx="4431481" cy="1872208"/>
          </a:xfrm>
        </p:spPr>
        <p:txBody>
          <a:bodyPr>
            <a:normAutofit/>
          </a:bodyPr>
          <a:lstStyle>
            <a:lvl1pPr marL="0" indent="0">
              <a:buNone/>
              <a:defRPr sz="24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6000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82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57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9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894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5BC9-078E-4E88-909E-752878F66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3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0" y="1096966"/>
            <a:ext cx="9144000" cy="5761034"/>
          </a:xfrm>
          <a:prstGeom prst="rect">
            <a:avLst/>
          </a:prstGeom>
          <a:solidFill>
            <a:srgbClr val="0F5494"/>
          </a:solidFill>
          <a:ln w="635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2" name="Picture 11" descr="C:\DOCUME~1\lenain\LOCALS~1\Temp\7zE911.tmp\Footer Box Mare Fisheries EN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18"/>
          <a:stretch/>
        </p:blipFill>
        <p:spPr bwMode="auto">
          <a:xfrm>
            <a:off x="4217670" y="6597354"/>
            <a:ext cx="681355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C:\DOCUME~1\lenain\LOCALS~1\Temp\7zE910.tmp\LOGO-CE for Word Mare Fisheries EN Posi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29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8823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>
            <a:normAutofit/>
          </a:bodyPr>
          <a:lstStyle>
            <a:lvl1pPr>
              <a:buNone/>
              <a:defRPr sz="24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6000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246000"/>
            <a:ext cx="3888432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6000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EA60C1-1F3F-4E7A-82BA-599B3399F0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85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"/>
            <a:ext cx="9144000" cy="824806"/>
          </a:xfrm>
          <a:prstGeom prst="rect">
            <a:avLst/>
          </a:prstGeom>
          <a:solidFill>
            <a:srgbClr val="1DB6C9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6" descr="C:\DOCUME~1\lenain\LOCALS~1\Temp\7zE912.tmp\LOGO-CE for Word Mare Fisheries EN Nega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1349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403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  <a:lvl3pPr marL="1200150" indent="-28575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6000"/>
            <a:ext cx="2133600" cy="476250"/>
          </a:xfrm>
        </p:spPr>
        <p:txBody>
          <a:bodyPr/>
          <a:lstStyle>
            <a:lvl1pPr>
              <a:defRPr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784" y="6246000"/>
            <a:ext cx="3888432" cy="476250"/>
          </a:xfrm>
        </p:spPr>
        <p:txBody>
          <a:bodyPr/>
          <a:lstStyle>
            <a:lvl1pPr>
              <a:defRPr dirty="0"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6000"/>
            <a:ext cx="2133600" cy="476250"/>
          </a:xfrm>
        </p:spPr>
        <p:txBody>
          <a:bodyPr/>
          <a:lstStyle>
            <a:lvl1pPr>
              <a:defRPr smtClean="0"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fld id="{9E810042-C9E5-44E4-A76E-407450923F6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11" descr="C:\DOCUME~1\lenain\LOCALS~1\Temp\7zE911.tmp\Footer Box Mare Fisheries EN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30"/>
          <a:stretch/>
        </p:blipFill>
        <p:spPr bwMode="auto">
          <a:xfrm>
            <a:off x="4254500" y="6597352"/>
            <a:ext cx="614061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27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~1\lenain\LOCALS~1\Temp\7zE12A9.tmp\LOGO-CE for Mare Fisheries EN Landscape Posi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340768"/>
            <a:ext cx="8229600" cy="5188620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  <a:lvl3pPr marL="1200150" indent="-285750">
              <a:buFont typeface="Wingdings" pitchFamily="2" charset="2"/>
              <a:buChar char="§"/>
              <a:defRPr/>
            </a:lvl3pPr>
            <a:lvl5pPr marL="2057400" indent="-2286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64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~1\lenain\LOCALS~1\Temp\7zE12A9.tmp\LOGO-CE for Mare Fisheries EN Landscape Posi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936625"/>
          </a:xfrm>
        </p:spPr>
        <p:txBody>
          <a:bodyPr/>
          <a:lstStyle>
            <a:lvl1pPr>
              <a:defRPr>
                <a:solidFill>
                  <a:srgbClr val="1DB6C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340768"/>
            <a:ext cx="8229600" cy="4824536"/>
          </a:xfrm>
        </p:spPr>
        <p:txBody>
          <a:bodyPr/>
          <a:lstStyle>
            <a:lvl1pPr marL="34200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  <a:lvl3pPr marL="1200150" indent="-285750">
              <a:buFont typeface="Wingdings" pitchFamily="2" charset="2"/>
              <a:buChar char="§"/>
              <a:defRPr/>
            </a:lvl3pPr>
            <a:lvl5pPr marL="2057400" indent="-2286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6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824806"/>
          </a:xfrm>
          <a:prstGeom prst="rect">
            <a:avLst/>
          </a:prstGeom>
          <a:solidFill>
            <a:srgbClr val="1DB6C9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11" descr="C:\DOCUME~1\lenain\LOCALS~1\Temp\7zE911.tmp\Footer Box Mare Fisheries E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30"/>
          <a:stretch/>
        </p:blipFill>
        <p:spPr bwMode="auto">
          <a:xfrm>
            <a:off x="4254500" y="6597352"/>
            <a:ext cx="614061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DOCUME~1\lenain\LOCALS~1\Temp\7zE912.tmp\LOGO-CE for Word Mare Fisheries EN Nega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1349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403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/>
          <a:lstStyle>
            <a:lvl1pPr marL="34200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  <a:lvl3pPr marL="1200150" indent="-28575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20958-9172-469D-9EC4-827D445629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9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0" y="1096966"/>
            <a:ext cx="9144000" cy="5761034"/>
          </a:xfrm>
          <a:prstGeom prst="rect">
            <a:avLst/>
          </a:prstGeom>
          <a:solidFill>
            <a:srgbClr val="0F5494"/>
          </a:solidFill>
          <a:ln w="635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2" name="Picture 11" descr="C:\DOCUME~1\lenain\LOCALS~1\Temp\7zE911.tmp\Footer Box Mare Fisheries EN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18"/>
          <a:stretch/>
        </p:blipFill>
        <p:spPr bwMode="auto">
          <a:xfrm>
            <a:off x="4217670" y="6597354"/>
            <a:ext cx="681355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C:\DOCUME~1\lenain\LOCALS~1\Temp\7zE910.tmp\LOGO-CE for Word Mare Fisheries EN Posi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29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08912" cy="208823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8208912" cy="1872208"/>
          </a:xfrm>
        </p:spPr>
        <p:txBody>
          <a:bodyPr>
            <a:normAutofit/>
          </a:bodyPr>
          <a:lstStyle>
            <a:lvl1pPr>
              <a:buNone/>
              <a:defRPr sz="24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3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96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29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2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73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6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54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41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C:\DOCUME~1\lenain\LOCALS~1\Temp\7zE12A9.tmp\LOGO-CE for Mare Fisheries EN Landscape Positiv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1162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6245225"/>
            <a:ext cx="273630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5976" y="6245225"/>
            <a:ext cx="4320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19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60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solidFill>
                  <a:schemeClr val="bg1">
                    <a:lumMod val="5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20/02/2014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5225"/>
            <a:ext cx="388843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200" b="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79" r:id="rId2"/>
    <p:sldLayoutId id="2147483778" r:id="rId3"/>
    <p:sldLayoutId id="2147483780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66" r:id="rId14"/>
    <p:sldLayoutId id="2147483767" r:id="rId15"/>
  </p:sldLayoutIdLst>
  <p:hf hdr="0" ftr="0"/>
  <p:txStyles>
    <p:titleStyle>
      <a:lvl1pPr marL="0" indent="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768"/>
        </a:spcBef>
        <a:spcAft>
          <a:spcPct val="0"/>
        </a:spcAft>
        <a:buClr>
          <a:srgbClr val="0F5494"/>
        </a:buClr>
        <a:buChar char="•"/>
        <a:defRPr sz="2400" b="1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768"/>
        </a:spcBef>
        <a:spcAft>
          <a:spcPct val="0"/>
        </a:spcAft>
        <a:buClr>
          <a:srgbClr val="0F5494"/>
        </a:buClr>
        <a:buFont typeface="Verdana" pitchFamily="34" charset="0"/>
        <a:buChar char="–"/>
        <a:defRPr sz="2200" b="0">
          <a:solidFill>
            <a:srgbClr val="0F5494"/>
          </a:solidFill>
          <a:latin typeface="+mn-lt"/>
        </a:defRPr>
      </a:lvl2pPr>
      <a:lvl3pPr marL="1200150" indent="-285750" algn="l" rtl="0" eaLnBrk="1" fontAlgn="base" hangingPunct="1">
        <a:spcBef>
          <a:spcPts val="768"/>
        </a:spcBef>
        <a:spcAft>
          <a:spcPct val="0"/>
        </a:spcAft>
        <a:buClr>
          <a:srgbClr val="1DB6C9"/>
        </a:buClr>
        <a:buFont typeface="Wingdings" pitchFamily="2" charset="2"/>
        <a:buChar char="§"/>
        <a:defRPr sz="2000" i="1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ts val="768"/>
        </a:spcBef>
        <a:spcAft>
          <a:spcPct val="0"/>
        </a:spcAft>
        <a:buClr>
          <a:srgbClr val="1DB6C9"/>
        </a:buClr>
        <a:buChar char="–"/>
        <a:defRPr sz="1800">
          <a:solidFill>
            <a:srgbClr val="0F5494"/>
          </a:solidFill>
          <a:latin typeface="Arial" charset="0"/>
        </a:defRPr>
      </a:lvl4pPr>
      <a:lvl5pPr marL="2057400" indent="-228600" algn="l" rtl="0" eaLnBrk="1" fontAlgn="base" hangingPunct="1">
        <a:spcBef>
          <a:spcPts val="768"/>
        </a:spcBef>
        <a:spcAft>
          <a:spcPct val="0"/>
        </a:spcAft>
        <a:buClr>
          <a:srgbClr val="1DB6C9"/>
        </a:buClr>
        <a:buFont typeface="Courier New" pitchFamily="49" charset="0"/>
        <a:buChar char="o"/>
        <a:defRPr sz="1800">
          <a:solidFill>
            <a:srgbClr val="0F5494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dirty="0" smtClean="0">
                <a:solidFill>
                  <a:srgbClr val="FFFFFF"/>
                </a:solidFill>
                <a:latin typeface="Myriad Pro Light" pitchFamily="32" charset="0"/>
              </a:rPr>
              <a:t>25th </a:t>
            </a:r>
            <a:r>
              <a:rPr lang="en-US" altLang="en-US" sz="3200" dirty="0">
                <a:solidFill>
                  <a:srgbClr val="FFFFFF"/>
                </a:solidFill>
                <a:latin typeface="Myriad Pro Light" pitchFamily="32" charset="0"/>
              </a:rPr>
              <a:t>UN/CEFACT </a:t>
            </a:r>
            <a:r>
              <a:rPr lang="en-US" altLang="en-US" sz="3200" dirty="0" smtClean="0">
                <a:solidFill>
                  <a:srgbClr val="FFFFFF"/>
                </a:solidFill>
                <a:latin typeface="Myriad Pro Light" pitchFamily="32" charset="0"/>
              </a:rPr>
              <a:t>Forum</a:t>
            </a:r>
            <a:br>
              <a:rPr lang="en-US" altLang="en-US" sz="3200" dirty="0" smtClean="0">
                <a:solidFill>
                  <a:srgbClr val="FFFFFF"/>
                </a:solidFill>
                <a:latin typeface="Myriad Pro Light" pitchFamily="32" charset="0"/>
              </a:rPr>
            </a:br>
            <a:r>
              <a:rPr lang="en-US" altLang="en-US" sz="3200" dirty="0">
                <a:solidFill>
                  <a:srgbClr val="FFFFFF"/>
                </a:solidFill>
                <a:latin typeface="Myriad Pro Light" pitchFamily="32" charset="0"/>
              </a:rPr>
              <a:t/>
            </a:r>
            <a:br>
              <a:rPr lang="en-US" altLang="en-US" sz="3200" dirty="0">
                <a:solidFill>
                  <a:srgbClr val="FFFFFF"/>
                </a:solidFill>
                <a:latin typeface="Myriad Pro Light" pitchFamily="32" charset="0"/>
              </a:rPr>
            </a:br>
            <a:r>
              <a:rPr lang="en-US" altLang="en-US" sz="3200" dirty="0" smtClean="0">
                <a:solidFill>
                  <a:srgbClr val="FFFFFF"/>
                </a:solidFill>
                <a:latin typeface="Myriad Pro Light" pitchFamily="32" charset="0"/>
              </a:rPr>
              <a:t>FLUX Project</a:t>
            </a:r>
            <a:endParaRPr lang="en-US" altLang="en-US" sz="3200" dirty="0">
              <a:solidFill>
                <a:srgbClr val="FFFFFF"/>
              </a:solidFill>
              <a:latin typeface="Myriad Pro Light" pitchFamily="3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6000"/>
            <a:ext cx="2458616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EC- DG </a:t>
            </a:r>
            <a:r>
              <a:rPr lang="en-US" dirty="0"/>
              <a:t>Mare </a:t>
            </a:r>
            <a:r>
              <a:rPr lang="en-US" dirty="0" smtClean="0"/>
              <a:t>D4- Eric </a:t>
            </a:r>
            <a:r>
              <a:rPr lang="en-US" dirty="0" err="1" smtClean="0"/>
              <a:t>Honoré</a:t>
            </a:r>
            <a:r>
              <a:rPr lang="en-US" dirty="0" smtClean="0"/>
              <a:t> 21 April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7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Requirements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Vessel activities </a:t>
            </a:r>
            <a:r>
              <a:rPr lang="en-US" dirty="0" smtClean="0"/>
              <a:t>events (not exhaustive):</a:t>
            </a:r>
            <a:endParaRPr lang="en-US" dirty="0" smtClean="0"/>
          </a:p>
          <a:p>
            <a:pPr lvl="1"/>
            <a:r>
              <a:rPr lang="en-US" dirty="0" smtClean="0"/>
              <a:t>Departure</a:t>
            </a:r>
          </a:p>
          <a:p>
            <a:pPr lvl="1"/>
            <a:r>
              <a:rPr lang="en-US" dirty="0" smtClean="0"/>
              <a:t>Return to port</a:t>
            </a:r>
          </a:p>
          <a:p>
            <a:pPr lvl="1"/>
            <a:r>
              <a:rPr lang="en-GB" sz="2400" dirty="0" smtClean="0"/>
              <a:t>Fishing Operation: report on daily </a:t>
            </a:r>
            <a:r>
              <a:rPr lang="en-GB" sz="2400" dirty="0"/>
              <a:t> </a:t>
            </a:r>
            <a:r>
              <a:rPr lang="en-GB" sz="2400" dirty="0" smtClean="0"/>
              <a:t>activity or after catch operation (haul-by-haul).</a:t>
            </a:r>
            <a:endParaRPr lang="en-GB" sz="2400" dirty="0">
              <a:latin typeface="Times New Roman"/>
              <a:ea typeface="Times New Roman"/>
            </a:endParaRPr>
          </a:p>
          <a:p>
            <a:pPr lvl="1"/>
            <a:r>
              <a:rPr lang="en-US" dirty="0" smtClean="0"/>
              <a:t>Enter into/Exit from area: entering or leaving a particular fishing zone (e.g.: NAFO regulatory area)</a:t>
            </a:r>
          </a:p>
          <a:p>
            <a:pPr lvl="1"/>
            <a:r>
              <a:rPr lang="en-GB" sz="2400" dirty="0" smtClean="0"/>
              <a:t>Loading/Unloading operation:</a:t>
            </a:r>
          </a:p>
          <a:p>
            <a:pPr lvl="2"/>
            <a:r>
              <a:rPr lang="en-US" dirty="0" smtClean="0"/>
              <a:t>Landing</a:t>
            </a:r>
          </a:p>
          <a:p>
            <a:pPr lvl="2"/>
            <a:r>
              <a:rPr lang="en-US" dirty="0" smtClean="0"/>
              <a:t>Transshipment</a:t>
            </a:r>
          </a:p>
          <a:p>
            <a:pPr lvl="2"/>
            <a:r>
              <a:rPr lang="en-US" dirty="0" smtClean="0"/>
              <a:t>Relocation</a:t>
            </a:r>
          </a:p>
          <a:p>
            <a:pPr lvl="2"/>
            <a:r>
              <a:rPr lang="en-US" dirty="0" smtClean="0"/>
              <a:t>Discard At </a:t>
            </a:r>
            <a:r>
              <a:rPr lang="en-US" dirty="0" smtClean="0"/>
              <a:t>Sea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3690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Reported data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Fishing data</a:t>
            </a:r>
          </a:p>
          <a:p>
            <a:pPr lvl="1"/>
            <a:r>
              <a:rPr lang="en-US" dirty="0" smtClean="0"/>
              <a:t>Species &amp; quantity.</a:t>
            </a:r>
          </a:p>
          <a:p>
            <a:pPr lvl="1"/>
            <a:r>
              <a:rPr lang="en-US" dirty="0" smtClean="0"/>
              <a:t>Catch </a:t>
            </a:r>
            <a:r>
              <a:rPr lang="en-US" dirty="0"/>
              <a:t>area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Event date &amp; time</a:t>
            </a:r>
          </a:p>
          <a:p>
            <a:pPr lvl="1"/>
            <a:r>
              <a:rPr lang="en-US" dirty="0" smtClean="0"/>
              <a:t>Gear used.</a:t>
            </a:r>
          </a:p>
          <a:p>
            <a:r>
              <a:rPr lang="en-US" dirty="0" smtClean="0"/>
              <a:t>Added data (link to other domains) </a:t>
            </a:r>
          </a:p>
          <a:p>
            <a:pPr lvl="1"/>
            <a:r>
              <a:rPr lang="en-US" dirty="0"/>
              <a:t>Vessel identification</a:t>
            </a:r>
          </a:p>
          <a:p>
            <a:pPr lvl="2"/>
            <a:r>
              <a:rPr lang="en-US" dirty="0"/>
              <a:t>Link to vessel characteristics (FA -&gt; FLUX Vessel domain).</a:t>
            </a:r>
          </a:p>
          <a:p>
            <a:pPr lvl="1"/>
            <a:r>
              <a:rPr lang="en-US" dirty="0" err="1" smtClean="0"/>
              <a:t>Licence</a:t>
            </a:r>
            <a:r>
              <a:rPr lang="en-US" dirty="0" smtClean="0"/>
              <a:t>/Authorization Document</a:t>
            </a:r>
            <a:endParaRPr lang="en-US" dirty="0"/>
          </a:p>
          <a:p>
            <a:pPr lvl="2"/>
            <a:r>
              <a:rPr lang="en-US" dirty="0"/>
              <a:t>Link to </a:t>
            </a:r>
            <a:r>
              <a:rPr lang="en-US" dirty="0" smtClean="0"/>
              <a:t>FLAP document </a:t>
            </a:r>
            <a:r>
              <a:rPr lang="en-US" dirty="0"/>
              <a:t>(FA -&gt; FLUX </a:t>
            </a:r>
            <a:r>
              <a:rPr lang="en-US" dirty="0" smtClean="0"/>
              <a:t>FLAP </a:t>
            </a:r>
            <a:r>
              <a:rPr lang="en-US" dirty="0"/>
              <a:t>domain).</a:t>
            </a:r>
          </a:p>
          <a:p>
            <a:pPr lvl="1"/>
            <a:r>
              <a:rPr lang="en-US" dirty="0" smtClean="0"/>
              <a:t>Trip </a:t>
            </a:r>
            <a:r>
              <a:rPr lang="en-US" dirty="0" smtClean="0"/>
              <a:t>identification</a:t>
            </a:r>
          </a:p>
          <a:p>
            <a:pPr lvl="2"/>
            <a:r>
              <a:rPr lang="en-US" dirty="0" smtClean="0"/>
              <a:t>Grouping events to clearly identify dependencies</a:t>
            </a:r>
            <a:r>
              <a:rPr lang="en-US" dirty="0" smtClean="0"/>
              <a:t>. (to be used by other domains for linking to FA).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717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12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Notification vs. Declaration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Fishing Activity Events can be either: </a:t>
            </a:r>
          </a:p>
          <a:p>
            <a:pPr lvl="1"/>
            <a:r>
              <a:rPr lang="en-US" dirty="0" smtClean="0"/>
              <a:t>Notification: event will happen in the future</a:t>
            </a:r>
          </a:p>
          <a:p>
            <a:pPr lvl="1"/>
            <a:r>
              <a:rPr lang="en-US" dirty="0" smtClean="0"/>
              <a:t>Declaration: event has already happened.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962333"/>
              </p:ext>
            </p:extLst>
          </p:nvPr>
        </p:nvGraphicFramePr>
        <p:xfrm>
          <a:off x="755576" y="2708921"/>
          <a:ext cx="7416823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5981"/>
                <a:gridCol w="2626792"/>
                <a:gridCol w="2704050"/>
              </a:tblGrid>
              <a:tr h="204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Event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Notification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Declaration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Departure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72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FishingOperation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3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ReturnToPort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72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EntryIntoArea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ExitFromArea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4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Unloading 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 - Landing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 - Transhipment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 - Relocation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  - </a:t>
                      </a:r>
                      <a:r>
                        <a:rPr lang="en-GB" sz="1200" dirty="0" err="1">
                          <a:effectLst/>
                        </a:rPr>
                        <a:t>DiscardAtSea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/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X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X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X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X</a:t>
                      </a: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X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64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Loading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  - Transhipment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  - Relocation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X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/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X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7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Workflows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884368" y="1124744"/>
            <a:ext cx="0" cy="14401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1030" name="Picture 6" descr="http://www.pushpullsigns.com/images/Push-Pull-Label-Label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1" r="1855" b="5105"/>
          <a:stretch/>
        </p:blipFill>
        <p:spPr bwMode="auto">
          <a:xfrm>
            <a:off x="128514" y="3873860"/>
            <a:ext cx="1872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pushpullsigns.com/images/Push-Pull-Label-Label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1884" b="7003"/>
          <a:stretch/>
        </p:blipFill>
        <p:spPr bwMode="auto">
          <a:xfrm>
            <a:off x="107504" y="1983214"/>
            <a:ext cx="1836000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331640" y="1340768"/>
            <a:ext cx="736596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  <a:normAutofit/>
          </a:bodyPr>
          <a:lstStyle>
            <a:lvl1pPr marL="341894" indent="-342793" algn="l" rtl="0" eaLnBrk="1" fontAlgn="base" hangingPunct="1">
              <a:spcBef>
                <a:spcPts val="768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b="1" i="0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719" indent="-285660" algn="l" rtl="0" eaLnBrk="1" fontAlgn="base" hangingPunct="1">
              <a:spcBef>
                <a:spcPts val="768"/>
              </a:spcBef>
              <a:spcAft>
                <a:spcPct val="0"/>
              </a:spcAft>
              <a:buClr>
                <a:srgbClr val="0F5494"/>
              </a:buClr>
              <a:buFont typeface="Verdana" pitchFamily="34" charset="0"/>
              <a:buChar char="–"/>
              <a:defRPr sz="2200" b="0">
                <a:solidFill>
                  <a:srgbClr val="0F5494"/>
                </a:solidFill>
                <a:latin typeface="+mn-lt"/>
              </a:defRPr>
            </a:lvl2pPr>
            <a:lvl3pPr marL="1199777" indent="-285660" algn="l" rtl="0" eaLnBrk="1" fontAlgn="base" hangingPunct="1">
              <a:spcBef>
                <a:spcPts val="768"/>
              </a:spcBef>
              <a:spcAft>
                <a:spcPct val="0"/>
              </a:spcAft>
              <a:buClr>
                <a:srgbClr val="1DB6C9"/>
              </a:buClr>
              <a:buFont typeface="Wingdings" pitchFamily="2" charset="2"/>
              <a:buChar char="§"/>
              <a:defRPr sz="2000" i="1">
                <a:solidFill>
                  <a:srgbClr val="0F5494"/>
                </a:solidFill>
                <a:latin typeface="+mn-lt"/>
              </a:defRPr>
            </a:lvl3pPr>
            <a:lvl4pPr marL="1599702" indent="-228529" algn="l" rtl="0" eaLnBrk="1" fontAlgn="base" hangingPunct="1">
              <a:spcBef>
                <a:spcPts val="768"/>
              </a:spcBef>
              <a:spcAft>
                <a:spcPct val="0"/>
              </a:spcAft>
              <a:buClr>
                <a:srgbClr val="1DB6C9"/>
              </a:buClr>
              <a:buChar char="–"/>
              <a:defRPr sz="1800">
                <a:solidFill>
                  <a:srgbClr val="0F5494"/>
                </a:solidFill>
                <a:latin typeface="Arial" charset="0"/>
              </a:defRPr>
            </a:lvl4pPr>
            <a:lvl5pPr marL="2056760" indent="-228529" algn="l" rtl="0" eaLnBrk="1" fontAlgn="base" hangingPunct="1">
              <a:spcBef>
                <a:spcPts val="768"/>
              </a:spcBef>
              <a:spcAft>
                <a:spcPct val="0"/>
              </a:spcAft>
              <a:buClr>
                <a:srgbClr val="1DB6C9"/>
              </a:buClr>
              <a:buFont typeface="Courier New" pitchFamily="49" charset="0"/>
              <a:buChar char="o"/>
              <a:defRPr sz="1800">
                <a:solidFill>
                  <a:srgbClr val="0F5494"/>
                </a:solidFill>
                <a:latin typeface="Arial" charset="0"/>
              </a:defRPr>
            </a:lvl5pPr>
            <a:lvl6pPr marL="2513818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0876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7934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4991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fr-BE" dirty="0" smtClean="0"/>
              <a:t>2 </a:t>
            </a:r>
            <a:r>
              <a:rPr lang="fr-BE" dirty="0" err="1"/>
              <a:t>ways</a:t>
            </a:r>
            <a:r>
              <a:rPr lang="fr-BE" dirty="0"/>
              <a:t> of </a:t>
            </a:r>
            <a:r>
              <a:rPr lang="fr-BE" dirty="0" err="1"/>
              <a:t>exchanging</a:t>
            </a:r>
            <a:r>
              <a:rPr lang="fr-BE" dirty="0"/>
              <a:t> </a:t>
            </a:r>
            <a:r>
              <a:rPr lang="fr-BE" dirty="0" smtClean="0"/>
              <a:t>data</a:t>
            </a:r>
            <a:endParaRPr lang="fr-BE" dirty="0"/>
          </a:p>
          <a:p>
            <a:pPr lvl="1"/>
            <a:r>
              <a:rPr lang="fr-BE" sz="2000" b="1" dirty="0" err="1" smtClean="0"/>
              <a:t>Reporting</a:t>
            </a:r>
            <a:r>
              <a:rPr lang="fr-BE" sz="2000" b="1" dirty="0" smtClean="0"/>
              <a:t> </a:t>
            </a:r>
            <a:r>
              <a:rPr lang="x-none" sz="2000" smtClean="0"/>
              <a:t>of </a:t>
            </a:r>
            <a:r>
              <a:rPr lang="fr-BE" sz="2000" dirty="0" err="1" smtClean="0"/>
              <a:t>Fishing</a:t>
            </a:r>
            <a:r>
              <a:rPr lang="fr-BE" sz="2000" dirty="0" smtClean="0"/>
              <a:t> </a:t>
            </a:r>
            <a:r>
              <a:rPr lang="fr-BE" sz="2000" dirty="0" err="1" smtClean="0"/>
              <a:t>Activity</a:t>
            </a:r>
            <a:r>
              <a:rPr lang="x-none" sz="2000" smtClean="0"/>
              <a:t> </a:t>
            </a:r>
            <a:r>
              <a:rPr lang="x-none" sz="2000"/>
              <a:t>messages by the flag state</a:t>
            </a:r>
            <a:endParaRPr lang="fr-BE" sz="2000" dirty="0"/>
          </a:p>
          <a:p>
            <a:pPr lvl="2"/>
            <a:r>
              <a:rPr lang="fr-BE" sz="1800" dirty="0" smtClean="0"/>
              <a:t>Notifications</a:t>
            </a:r>
          </a:p>
          <a:p>
            <a:pPr lvl="2"/>
            <a:r>
              <a:rPr lang="fr-BE" sz="1800" dirty="0" err="1" smtClean="0"/>
              <a:t>Logbook</a:t>
            </a:r>
            <a:r>
              <a:rPr lang="fr-BE" sz="1800" dirty="0" smtClean="0"/>
              <a:t> data</a:t>
            </a:r>
            <a:endParaRPr lang="fr-BE" sz="1800" dirty="0"/>
          </a:p>
          <a:p>
            <a:pPr lvl="2"/>
            <a:r>
              <a:rPr lang="fr-BE" sz="1800" dirty="0"/>
              <a:t>Landing &amp; </a:t>
            </a:r>
            <a:r>
              <a:rPr lang="fr-BE" sz="1800" dirty="0" err="1" smtClean="0"/>
              <a:t>Transshipment</a:t>
            </a:r>
            <a:r>
              <a:rPr lang="fr-BE" sz="1800" dirty="0" smtClean="0"/>
              <a:t> </a:t>
            </a:r>
            <a:r>
              <a:rPr lang="fr-BE" sz="1800" dirty="0" err="1"/>
              <a:t>declarations</a:t>
            </a:r>
            <a:endParaRPr lang="fr-BE" sz="1800" dirty="0"/>
          </a:p>
          <a:p>
            <a:pPr lvl="1"/>
            <a:endParaRPr lang="fr-BE" sz="2000" b="1" dirty="0" smtClean="0"/>
          </a:p>
          <a:p>
            <a:pPr lvl="1"/>
            <a:r>
              <a:rPr lang="fr-BE" sz="2000" b="1" dirty="0" err="1" smtClean="0"/>
              <a:t>Querying</a:t>
            </a:r>
            <a:r>
              <a:rPr lang="fr-BE" sz="2000" b="1" dirty="0" smtClean="0"/>
              <a:t> </a:t>
            </a:r>
            <a:r>
              <a:rPr lang="x-none" sz="2000"/>
              <a:t>for of </a:t>
            </a:r>
            <a:r>
              <a:rPr lang="fr-BE" sz="2000" dirty="0" err="1"/>
              <a:t>Fishing</a:t>
            </a:r>
            <a:r>
              <a:rPr lang="fr-BE" sz="2000" dirty="0"/>
              <a:t> </a:t>
            </a:r>
            <a:r>
              <a:rPr lang="fr-BE" sz="2000" dirty="0" err="1"/>
              <a:t>Activity</a:t>
            </a:r>
            <a:r>
              <a:rPr lang="x-none" sz="2000"/>
              <a:t> by the </a:t>
            </a:r>
            <a:r>
              <a:rPr lang="fr-BE" sz="2000" dirty="0" smtClean="0"/>
              <a:t>C</a:t>
            </a:r>
            <a:r>
              <a:rPr lang="x-none" sz="2000" smtClean="0"/>
              <a:t>oastal </a:t>
            </a:r>
            <a:r>
              <a:rPr lang="fr-BE" sz="2000" dirty="0" smtClean="0"/>
              <a:t>State or RFMO</a:t>
            </a:r>
            <a:endParaRPr lang="fr-BE" sz="2000" dirty="0"/>
          </a:p>
          <a:p>
            <a:pPr lvl="2"/>
            <a:r>
              <a:rPr lang="fr-BE" sz="1800" dirty="0" err="1" smtClean="0"/>
              <a:t>Only</a:t>
            </a:r>
            <a:r>
              <a:rPr lang="fr-BE" sz="1800" dirty="0" smtClean="0"/>
              <a:t> for </a:t>
            </a:r>
            <a:r>
              <a:rPr lang="fr-BE" sz="1800" dirty="0" err="1" smtClean="0"/>
              <a:t>logbook</a:t>
            </a:r>
            <a:r>
              <a:rPr lang="fr-BE" sz="1800" dirty="0" smtClean="0"/>
              <a:t> </a:t>
            </a:r>
            <a:r>
              <a:rPr lang="fr-BE" sz="1800" dirty="0" smtClean="0"/>
              <a:t>data</a:t>
            </a:r>
          </a:p>
          <a:p>
            <a:pPr lvl="2"/>
            <a:r>
              <a:rPr lang="fr-BE" sz="1800" dirty="0"/>
              <a:t>Landing &amp; </a:t>
            </a:r>
            <a:r>
              <a:rPr lang="fr-BE" sz="1800" dirty="0" err="1" smtClean="0"/>
              <a:t>Transshipment</a:t>
            </a:r>
            <a:r>
              <a:rPr lang="fr-BE" sz="1800" dirty="0" smtClean="0"/>
              <a:t> </a:t>
            </a:r>
            <a:r>
              <a:rPr lang="fr-BE" sz="1800" dirty="0" err="1"/>
              <a:t>declarations</a:t>
            </a:r>
            <a:endParaRPr lang="fr-BE" sz="1800" dirty="0"/>
          </a:p>
          <a:p>
            <a:pPr marL="914117" lvl="2" indent="0">
              <a:buNone/>
            </a:pPr>
            <a:endParaRPr lang="fr-BE" sz="1800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92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lathuce\Desktop\Cap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284" y="3500262"/>
            <a:ext cx="792088" cy="80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Workflow Push (Report)</a:t>
            </a:r>
            <a:endParaRPr lang="en-GB" dirty="0"/>
          </a:p>
        </p:txBody>
      </p:sp>
      <p:sp>
        <p:nvSpPr>
          <p:cNvPr id="9" name="Cloud 8"/>
          <p:cNvSpPr/>
          <p:nvPr/>
        </p:nvSpPr>
        <p:spPr>
          <a:xfrm>
            <a:off x="4059356" y="1979430"/>
            <a:ext cx="3062078" cy="2736304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5818921" y="3124817"/>
            <a:ext cx="867198" cy="1079500"/>
            <a:chOff x="374755" y="2564904"/>
            <a:chExt cx="866061" cy="1080120"/>
          </a:xfrm>
        </p:grpSpPr>
        <p:sp>
          <p:nvSpPr>
            <p:cNvPr id="17" name="Folded Corner 16"/>
            <p:cNvSpPr/>
            <p:nvPr/>
          </p:nvSpPr>
          <p:spPr>
            <a:xfrm>
              <a:off x="456941" y="2564904"/>
              <a:ext cx="756246" cy="108012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31"/>
            <p:cNvSpPr txBox="1">
              <a:spLocks noChangeArrowheads="1"/>
            </p:cNvSpPr>
            <p:nvPr/>
          </p:nvSpPr>
          <p:spPr bwMode="auto">
            <a:xfrm>
              <a:off x="374755" y="2710991"/>
              <a:ext cx="866061" cy="816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BE" sz="1800" dirty="0" smtClean="0">
                  <a:solidFill>
                    <a:srgbClr val="004080"/>
                  </a:solidFill>
                </a:rPr>
                <a:t>FLUX FA</a:t>
              </a:r>
              <a:endParaRPr lang="fr-BE" sz="1000" b="0" i="1" dirty="0">
                <a:solidFill>
                  <a:srgbClr val="004080"/>
                </a:solidFill>
              </a:endParaRPr>
            </a:p>
            <a:p>
              <a:pPr algn="ctr"/>
              <a:r>
                <a:rPr lang="fr-BE" sz="1100" dirty="0">
                  <a:solidFill>
                    <a:srgbClr val="004080"/>
                  </a:solidFill>
                </a:rPr>
                <a:t>(XML)</a:t>
              </a:r>
              <a:endParaRPr lang="en-US" sz="1100" dirty="0">
                <a:solidFill>
                  <a:srgbClr val="004080"/>
                </a:solidFill>
              </a:endParaRPr>
            </a:p>
          </p:txBody>
        </p:sp>
      </p:grpSp>
      <p:grpSp>
        <p:nvGrpSpPr>
          <p:cNvPr id="33" name="Group 88"/>
          <p:cNvGrpSpPr>
            <a:grpSpLocks/>
          </p:cNvGrpSpPr>
          <p:nvPr/>
        </p:nvGrpSpPr>
        <p:grpSpPr bwMode="auto">
          <a:xfrm>
            <a:off x="4293111" y="2276872"/>
            <a:ext cx="2623820" cy="1736946"/>
            <a:chOff x="249560" y="1326594"/>
            <a:chExt cx="2494666" cy="168946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84224" y="2126868"/>
              <a:ext cx="1020032" cy="43189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49560" y="2099875"/>
              <a:ext cx="379141" cy="43189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80992" y="1639400"/>
              <a:ext cx="775733" cy="460475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57373" y="1326594"/>
              <a:ext cx="226851" cy="80027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554142" y="2215787"/>
              <a:ext cx="130082" cy="80027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98619" y="1974435"/>
              <a:ext cx="369623" cy="30486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TextBox 64"/>
            <p:cNvSpPr txBox="1">
              <a:spLocks noChangeArrowheads="1"/>
            </p:cNvSpPr>
            <p:nvPr/>
          </p:nvSpPr>
          <p:spPr bwMode="auto">
            <a:xfrm>
              <a:off x="493675" y="1529498"/>
              <a:ext cx="2250551" cy="508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BE" sz="1400" dirty="0" smtClean="0">
                  <a:solidFill>
                    <a:srgbClr val="004080"/>
                  </a:solidFill>
                </a:rPr>
                <a:t>FLUX Network (Transport Layer)</a:t>
              </a:r>
              <a:endParaRPr lang="en-US" sz="1400" dirty="0">
                <a:solidFill>
                  <a:srgbClr val="004080"/>
                </a:solidFill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>
          <a:xfrm flipH="1" flipV="1">
            <a:off x="4996339" y="3308968"/>
            <a:ext cx="866775" cy="382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grpSp>
        <p:nvGrpSpPr>
          <p:cNvPr id="72" name="Group 72"/>
          <p:cNvGrpSpPr>
            <a:grpSpLocks/>
          </p:cNvGrpSpPr>
          <p:nvPr/>
        </p:nvGrpSpPr>
        <p:grpSpPr bwMode="auto">
          <a:xfrm>
            <a:off x="4613462" y="2963111"/>
            <a:ext cx="296862" cy="273050"/>
            <a:chOff x="7419712" y="4958307"/>
            <a:chExt cx="777766" cy="685800"/>
          </a:xfrm>
        </p:grpSpPr>
        <p:pic>
          <p:nvPicPr>
            <p:cNvPr id="73" name="Picture 70" descr="System-Globe-icon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19712" y="4958307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71" descr="lock-icon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711376" y="4992470"/>
              <a:ext cx="486102" cy="486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 descr="http://thumbs.dreamstime.com/x/fishing-trawler-1630454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2" y="4030710"/>
            <a:ext cx="1237503" cy="13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talist.com/g/onesat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00" y="1844824"/>
            <a:ext cx="828795" cy="74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Straight Arrow Connector 75"/>
          <p:cNvCxnSpPr/>
          <p:nvPr/>
        </p:nvCxnSpPr>
        <p:spPr bwMode="auto">
          <a:xfrm flipV="1">
            <a:off x="963012" y="2637456"/>
            <a:ext cx="792088" cy="1262954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2583895" y="2594688"/>
            <a:ext cx="899397" cy="1006668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>
            <a:off x="6754142" y="4160450"/>
            <a:ext cx="367292" cy="26004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31" name="TextBox 30"/>
          <p:cNvSpPr txBox="1"/>
          <p:nvPr/>
        </p:nvSpPr>
        <p:spPr>
          <a:xfrm>
            <a:off x="5986889" y="2184564"/>
            <a:ext cx="699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50" i="1" dirty="0" smtClean="0">
                <a:solidFill>
                  <a:srgbClr val="0F5494"/>
                </a:solidFill>
              </a:rPr>
              <a:t>HTTPS</a:t>
            </a:r>
          </a:p>
          <a:p>
            <a:r>
              <a:rPr lang="fr-BE" sz="1050" i="1" dirty="0" smtClean="0">
                <a:solidFill>
                  <a:srgbClr val="0F5494"/>
                </a:solidFill>
              </a:rPr>
              <a:t>SOAP</a:t>
            </a:r>
            <a:endParaRPr lang="en-GB" sz="1050" i="1" dirty="0">
              <a:solidFill>
                <a:srgbClr val="0F5494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1115412" y="2789856"/>
            <a:ext cx="792088" cy="1262954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411760" y="2747088"/>
            <a:ext cx="899397" cy="1006668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084372" y="2811672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i="1" dirty="0" smtClean="0">
                <a:solidFill>
                  <a:srgbClr val="0F5494"/>
                </a:solidFill>
              </a:rPr>
              <a:t>Transmission @</a:t>
            </a:r>
            <a:r>
              <a:rPr lang="fr-BE" sz="1200" i="1" dirty="0" err="1" smtClean="0">
                <a:solidFill>
                  <a:srgbClr val="0F5494"/>
                </a:solidFill>
              </a:rPr>
              <a:t>event</a:t>
            </a:r>
            <a:endParaRPr lang="fr-BE" sz="1200" i="1" dirty="0" smtClean="0">
              <a:solidFill>
                <a:srgbClr val="0F5494"/>
              </a:solidFill>
            </a:endParaRPr>
          </a:p>
          <a:p>
            <a:r>
              <a:rPr lang="fr-BE" sz="1200" i="1" dirty="0" smtClean="0">
                <a:solidFill>
                  <a:srgbClr val="0F5494"/>
                </a:solidFill>
              </a:rPr>
              <a:t>Transmission </a:t>
            </a:r>
            <a:r>
              <a:rPr lang="fr-BE" sz="1200" i="1" dirty="0" err="1" smtClean="0">
                <a:solidFill>
                  <a:srgbClr val="0F5494"/>
                </a:solidFill>
              </a:rPr>
              <a:t>daily</a:t>
            </a:r>
            <a:endParaRPr lang="fr-BE" sz="1200" i="1" dirty="0" smtClean="0">
              <a:solidFill>
                <a:srgbClr val="0F5494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566" y="5446900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i="1" dirty="0" err="1" smtClean="0">
                <a:solidFill>
                  <a:srgbClr val="0F5494"/>
                </a:solidFill>
              </a:rPr>
              <a:t>Performing</a:t>
            </a:r>
            <a:r>
              <a:rPr lang="fr-BE" sz="1200" i="1" dirty="0" smtClean="0">
                <a:solidFill>
                  <a:srgbClr val="0F5494"/>
                </a:solidFill>
              </a:rPr>
              <a:t> </a:t>
            </a:r>
          </a:p>
          <a:p>
            <a:r>
              <a:rPr lang="fr-BE" sz="1200" i="1" dirty="0" smtClean="0">
                <a:solidFill>
                  <a:srgbClr val="0F5494"/>
                </a:solidFill>
              </a:rPr>
              <a:t>Fishing </a:t>
            </a:r>
            <a:r>
              <a:rPr lang="fr-BE" sz="1200" i="1" dirty="0" err="1" smtClean="0">
                <a:solidFill>
                  <a:srgbClr val="0F5494"/>
                </a:solidFill>
              </a:rPr>
              <a:t>Activities</a:t>
            </a:r>
            <a:endParaRPr lang="fr-BE" sz="1200" i="1" dirty="0" smtClean="0">
              <a:solidFill>
                <a:srgbClr val="0F5494"/>
              </a:solidFill>
            </a:endParaRPr>
          </a:p>
          <a:p>
            <a:r>
              <a:rPr lang="fr-BE" sz="1200" i="1" dirty="0" smtClean="0">
                <a:solidFill>
                  <a:srgbClr val="0F5494"/>
                </a:solidFill>
              </a:rPr>
              <a:t>=&gt; </a:t>
            </a:r>
            <a:r>
              <a:rPr lang="fr-BE" sz="1200" i="1" dirty="0" err="1" smtClean="0">
                <a:solidFill>
                  <a:srgbClr val="0F5494"/>
                </a:solidFill>
              </a:rPr>
              <a:t>events</a:t>
            </a:r>
            <a:endParaRPr lang="en-GB" sz="1200" i="1" dirty="0">
              <a:solidFill>
                <a:srgbClr val="0F5494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6754142" y="2976714"/>
            <a:ext cx="754036" cy="48128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563888" y="4711201"/>
            <a:ext cx="1495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1200" dirty="0" smtClean="0">
                <a:solidFill>
                  <a:srgbClr val="004080"/>
                </a:solidFill>
              </a:rPr>
              <a:t>Flag State</a:t>
            </a:r>
          </a:p>
          <a:p>
            <a:pPr algn="ctr"/>
            <a:r>
              <a:rPr lang="fr-BE" sz="1200" dirty="0" smtClean="0">
                <a:solidFill>
                  <a:srgbClr val="004080"/>
                </a:solidFill>
              </a:rPr>
              <a:t>FLUX system</a:t>
            </a:r>
            <a:endParaRPr lang="en-US" sz="1200" dirty="0">
              <a:solidFill>
                <a:srgbClr val="004080"/>
              </a:solidFill>
            </a:endParaRPr>
          </a:p>
        </p:txBody>
      </p:sp>
      <p:pic>
        <p:nvPicPr>
          <p:cNvPr id="55" name="Picture 2" descr="http://upload.wikimedia.org/wikipedia/commons/thumb/c/c1/Computer-aj_aj_ashton_01.svg/2000px-Computer-aj_aj_ashton_01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675" y="4088105"/>
            <a:ext cx="1026417" cy="102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40323" y="4088105"/>
            <a:ext cx="11353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1200" dirty="0" smtClean="0">
                <a:solidFill>
                  <a:srgbClr val="004080"/>
                </a:solidFill>
              </a:rPr>
              <a:t>Vessel</a:t>
            </a:r>
            <a:endParaRPr lang="en-US" sz="1200" dirty="0">
              <a:solidFill>
                <a:srgbClr val="004080"/>
              </a:solidFill>
            </a:endParaRPr>
          </a:p>
        </p:txBody>
      </p:sp>
      <p:pic>
        <p:nvPicPr>
          <p:cNvPr id="13" name="Picture 2" descr="http://upload.wikimedia.org/wikipedia/commons/thumb/c/c1/Computer-aj_aj_ashton_01.svg/2000px-Computer-aj_aj_ashton_01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935" y="3907283"/>
            <a:ext cx="1026417" cy="102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7746425" y="4249536"/>
            <a:ext cx="12813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1200" dirty="0" err="1" smtClean="0">
                <a:solidFill>
                  <a:srgbClr val="004080"/>
                </a:solidFill>
              </a:rPr>
              <a:t>Coastal</a:t>
            </a:r>
            <a:r>
              <a:rPr lang="fr-BE" sz="1200" dirty="0" smtClean="0">
                <a:solidFill>
                  <a:srgbClr val="004080"/>
                </a:solidFill>
              </a:rPr>
              <a:t> State</a:t>
            </a:r>
          </a:p>
          <a:p>
            <a:r>
              <a:rPr lang="fr-BE" sz="1200" dirty="0" smtClean="0">
                <a:solidFill>
                  <a:srgbClr val="004080"/>
                </a:solidFill>
              </a:rPr>
              <a:t>FLUX system</a:t>
            </a:r>
          </a:p>
        </p:txBody>
      </p:sp>
      <p:pic>
        <p:nvPicPr>
          <p:cNvPr id="92" name="Picture 2" descr="http://upload.wikimedia.org/wikipedia/commons/thumb/c/c1/Computer-aj_aj_ashton_01.svg/2000px-Computer-aj_aj_ashton_01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835" y="2449902"/>
            <a:ext cx="1026417" cy="102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8387089" y="2863803"/>
            <a:ext cx="8196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1200" dirty="0" smtClean="0">
                <a:solidFill>
                  <a:srgbClr val="004080"/>
                </a:solidFill>
              </a:rPr>
              <a:t>RFMO</a:t>
            </a:r>
          </a:p>
        </p:txBody>
      </p:sp>
      <p:pic>
        <p:nvPicPr>
          <p:cNvPr id="98" name="Picture 2" descr="http://www.clker.com/cliparts/d/2/2/d/1366139315358049729Waving%20Red%20Flag.svg.m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63" y="3406315"/>
            <a:ext cx="178053" cy="16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cxnSp>
        <p:nvCxnSpPr>
          <p:cNvPr id="45" name="Straight Connector 44"/>
          <p:cNvCxnSpPr>
            <a:stCxn id="55" idx="1"/>
          </p:cNvCxnSpPr>
          <p:nvPr/>
        </p:nvCxnSpPr>
        <p:spPr>
          <a:xfrm flipH="1" flipV="1">
            <a:off x="6658456" y="4249538"/>
            <a:ext cx="411219" cy="3517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864067" y="3217358"/>
            <a:ext cx="644111" cy="3839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4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82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/>
      <p:bldP spid="82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lathuce\Desktop\Cap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28" y="3414874"/>
            <a:ext cx="792088" cy="80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do6t44o72tgey1g.zippykid.netdna-cdn.com/wp-content/uploads/2014/09/istock_000017831176xsmall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098" y="4141216"/>
            <a:ext cx="576514" cy="43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Workflow Pull (Query)</a:t>
            </a:r>
            <a:endParaRPr lang="en-GB" dirty="0"/>
          </a:p>
        </p:txBody>
      </p:sp>
      <p:sp>
        <p:nvSpPr>
          <p:cNvPr id="9" name="Cloud 8"/>
          <p:cNvSpPr/>
          <p:nvPr/>
        </p:nvSpPr>
        <p:spPr>
          <a:xfrm>
            <a:off x="2034134" y="1340768"/>
            <a:ext cx="3062078" cy="2736304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4847827" y="1832656"/>
            <a:ext cx="888219" cy="898718"/>
            <a:chOff x="374755" y="2564904"/>
            <a:chExt cx="866061" cy="1080120"/>
          </a:xfrm>
        </p:grpSpPr>
        <p:sp>
          <p:nvSpPr>
            <p:cNvPr id="17" name="Folded Corner 16"/>
            <p:cNvSpPr/>
            <p:nvPr/>
          </p:nvSpPr>
          <p:spPr>
            <a:xfrm>
              <a:off x="456941" y="2564904"/>
              <a:ext cx="756246" cy="108012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31"/>
            <p:cNvSpPr txBox="1">
              <a:spLocks noChangeArrowheads="1"/>
            </p:cNvSpPr>
            <p:nvPr/>
          </p:nvSpPr>
          <p:spPr bwMode="auto">
            <a:xfrm>
              <a:off x="374755" y="2710991"/>
              <a:ext cx="866061" cy="924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BE" sz="1100" dirty="0" err="1" smtClean="0">
                  <a:solidFill>
                    <a:srgbClr val="004080"/>
                  </a:solidFill>
                </a:rPr>
                <a:t>Query</a:t>
              </a:r>
              <a:endParaRPr lang="fr-BE" sz="1100" dirty="0" smtClean="0">
                <a:solidFill>
                  <a:srgbClr val="004080"/>
                </a:solidFill>
              </a:endParaRPr>
            </a:p>
            <a:p>
              <a:pPr algn="ctr"/>
              <a:r>
                <a:rPr lang="fr-BE" sz="1100" b="0" i="1" dirty="0" smtClean="0">
                  <a:solidFill>
                    <a:srgbClr val="004080"/>
                  </a:solidFill>
                </a:rPr>
                <a:t>Vessel</a:t>
              </a:r>
            </a:p>
            <a:p>
              <a:pPr algn="ctr"/>
              <a:r>
                <a:rPr lang="fr-BE" sz="1100" b="0" i="1" dirty="0" err="1" smtClean="0">
                  <a:solidFill>
                    <a:srgbClr val="004080"/>
                  </a:solidFill>
                </a:rPr>
                <a:t>Period</a:t>
              </a:r>
              <a:endParaRPr lang="fr-BE" sz="1100" b="0" i="1" dirty="0" smtClean="0">
                <a:solidFill>
                  <a:srgbClr val="004080"/>
                </a:solidFill>
              </a:endParaRPr>
            </a:p>
            <a:p>
              <a:pPr algn="ctr"/>
              <a:r>
                <a:rPr lang="fr-BE" sz="1100" b="0" i="1" dirty="0" smtClean="0">
                  <a:solidFill>
                    <a:srgbClr val="004080"/>
                  </a:solidFill>
                </a:rPr>
                <a:t>…</a:t>
              </a:r>
              <a:endParaRPr lang="en-US" sz="800" b="0" i="1" dirty="0">
                <a:solidFill>
                  <a:srgbClr val="004080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>
            <a:off x="2440717" y="2546905"/>
            <a:ext cx="398770" cy="4440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 bwMode="auto">
          <a:xfrm flipV="1">
            <a:off x="2999662" y="2073490"/>
            <a:ext cx="815894" cy="47341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 bwMode="auto">
          <a:xfrm>
            <a:off x="2659289" y="1751893"/>
            <a:ext cx="238595" cy="82276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 bwMode="auto">
          <a:xfrm flipH="1">
            <a:off x="2761068" y="2666075"/>
            <a:ext cx="136817" cy="82276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39" name="Oval 38"/>
          <p:cNvSpPr/>
          <p:nvPr/>
        </p:nvSpPr>
        <p:spPr bwMode="auto">
          <a:xfrm>
            <a:off x="2702670" y="2417940"/>
            <a:ext cx="388759" cy="31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474631" y="2673189"/>
            <a:ext cx="1255641" cy="13429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grpSp>
        <p:nvGrpSpPr>
          <p:cNvPr id="72" name="Group 72"/>
          <p:cNvGrpSpPr>
            <a:grpSpLocks/>
          </p:cNvGrpSpPr>
          <p:nvPr/>
        </p:nvGrpSpPr>
        <p:grpSpPr bwMode="auto">
          <a:xfrm>
            <a:off x="2761068" y="2438132"/>
            <a:ext cx="296862" cy="273050"/>
            <a:chOff x="7419712" y="4958307"/>
            <a:chExt cx="777766" cy="685800"/>
          </a:xfrm>
        </p:grpSpPr>
        <p:pic>
          <p:nvPicPr>
            <p:cNvPr id="73" name="Picture 70" descr="System-Globe-icon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19712" y="4958307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71" descr="lock-icon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711376" y="4992470"/>
              <a:ext cx="486102" cy="486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5" name="Straight Arrow Connector 84"/>
          <p:cNvCxnSpPr/>
          <p:nvPr/>
        </p:nvCxnSpPr>
        <p:spPr bwMode="auto">
          <a:xfrm>
            <a:off x="3091429" y="2677239"/>
            <a:ext cx="2661674" cy="31369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1585766" y="2784160"/>
            <a:ext cx="1213402" cy="1270558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829476" y="4640967"/>
            <a:ext cx="17489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50" i="1" dirty="0" err="1" smtClean="0">
                <a:solidFill>
                  <a:srgbClr val="0F5494"/>
                </a:solidFill>
              </a:rPr>
              <a:t>Logbook</a:t>
            </a:r>
            <a:r>
              <a:rPr lang="fr-BE" sz="1050" i="1" dirty="0" smtClean="0">
                <a:solidFill>
                  <a:srgbClr val="0F5494"/>
                </a:solidFill>
              </a:rPr>
              <a:t> data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 flipH="1" flipV="1">
            <a:off x="3091429" y="2583133"/>
            <a:ext cx="2661675" cy="27254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cxn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20132" y="4625813"/>
            <a:ext cx="1495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1200" dirty="0" smtClean="0">
                <a:solidFill>
                  <a:srgbClr val="004080"/>
                </a:solidFill>
              </a:rPr>
              <a:t>Flag State</a:t>
            </a:r>
          </a:p>
          <a:p>
            <a:pPr algn="ctr"/>
            <a:r>
              <a:rPr lang="fr-BE" sz="1200" dirty="0" smtClean="0">
                <a:solidFill>
                  <a:srgbClr val="004080"/>
                </a:solidFill>
              </a:rPr>
              <a:t>FLUX system</a:t>
            </a:r>
            <a:endParaRPr lang="en-US" sz="1200" dirty="0">
              <a:solidFill>
                <a:srgbClr val="004080"/>
              </a:solidFill>
            </a:endParaRPr>
          </a:p>
        </p:txBody>
      </p:sp>
      <p:pic>
        <p:nvPicPr>
          <p:cNvPr id="13" name="Picture 2" descr="http://upload.wikimedia.org/wikipedia/commons/thumb/c/c1/Computer-aj_aj_ashton_01.svg/2000px-Computer-aj_aj_ashton_01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9" y="3821895"/>
            <a:ext cx="1026417" cy="102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upload.wikimedia.org/wikipedia/commons/thumb/c/c1/Computer-aj_aj_ashton_01.svg/2000px-Computer-aj_aj_ashton_01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112" y="2479928"/>
            <a:ext cx="1026417" cy="102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524225" y="2683549"/>
            <a:ext cx="1320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BE" sz="1200" dirty="0" err="1" smtClean="0">
                <a:solidFill>
                  <a:srgbClr val="004080"/>
                </a:solidFill>
              </a:rPr>
              <a:t>Coastal</a:t>
            </a:r>
            <a:r>
              <a:rPr lang="fr-BE" sz="1200" dirty="0" smtClean="0">
                <a:solidFill>
                  <a:srgbClr val="004080"/>
                </a:solidFill>
              </a:rPr>
              <a:t> State</a:t>
            </a:r>
          </a:p>
          <a:p>
            <a:r>
              <a:rPr lang="fr-BE" sz="1200" dirty="0" smtClean="0">
                <a:solidFill>
                  <a:srgbClr val="004080"/>
                </a:solidFill>
              </a:rPr>
              <a:t>FLUX system</a:t>
            </a:r>
          </a:p>
        </p:txBody>
      </p:sp>
      <p:grpSp>
        <p:nvGrpSpPr>
          <p:cNvPr id="80" name="Group 33"/>
          <p:cNvGrpSpPr>
            <a:grpSpLocks/>
          </p:cNvGrpSpPr>
          <p:nvPr/>
        </p:nvGrpSpPr>
        <p:grpSpPr bwMode="auto">
          <a:xfrm>
            <a:off x="1928191" y="3525927"/>
            <a:ext cx="1036970" cy="898718"/>
            <a:chOff x="329514" y="2564904"/>
            <a:chExt cx="1011101" cy="1080120"/>
          </a:xfrm>
        </p:grpSpPr>
        <p:sp>
          <p:nvSpPr>
            <p:cNvPr id="81" name="Folded Corner 80"/>
            <p:cNvSpPr/>
            <p:nvPr/>
          </p:nvSpPr>
          <p:spPr>
            <a:xfrm>
              <a:off x="456941" y="2564904"/>
              <a:ext cx="756246" cy="108012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TextBox 31"/>
            <p:cNvSpPr txBox="1">
              <a:spLocks noChangeArrowheads="1"/>
            </p:cNvSpPr>
            <p:nvPr/>
          </p:nvSpPr>
          <p:spPr bwMode="auto">
            <a:xfrm>
              <a:off x="329514" y="2710821"/>
              <a:ext cx="1011101" cy="517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BE" sz="1100" dirty="0" err="1">
                  <a:solidFill>
                    <a:srgbClr val="004080"/>
                  </a:solidFill>
                </a:rPr>
                <a:t>R</a:t>
              </a:r>
              <a:r>
                <a:rPr lang="fr-BE" sz="1100" dirty="0" err="1" smtClean="0">
                  <a:solidFill>
                    <a:srgbClr val="004080"/>
                  </a:solidFill>
                </a:rPr>
                <a:t>esponse</a:t>
              </a:r>
              <a:endParaRPr lang="fr-BE" sz="1100" dirty="0" smtClean="0">
                <a:solidFill>
                  <a:srgbClr val="004080"/>
                </a:solidFill>
              </a:endParaRPr>
            </a:p>
            <a:p>
              <a:pPr algn="ctr"/>
              <a:r>
                <a:rPr lang="fr-BE" sz="1100" b="0" i="1" dirty="0" err="1" smtClean="0">
                  <a:solidFill>
                    <a:srgbClr val="004080"/>
                  </a:solidFill>
                </a:rPr>
                <a:t>eLOG</a:t>
              </a:r>
              <a:endParaRPr lang="en-US" sz="800" b="0" i="1" dirty="0">
                <a:solidFill>
                  <a:srgbClr val="004080"/>
                </a:solidFill>
              </a:endParaRPr>
            </a:p>
          </p:txBody>
        </p:sp>
      </p:grpSp>
      <p:cxnSp>
        <p:nvCxnSpPr>
          <p:cNvPr id="45" name="Elbow Connector 44"/>
          <p:cNvCxnSpPr>
            <a:stCxn id="81" idx="2"/>
            <a:endCxn id="44" idx="1"/>
          </p:cNvCxnSpPr>
          <p:nvPr/>
        </p:nvCxnSpPr>
        <p:spPr bwMode="auto">
          <a:xfrm rot="16200000" flipH="1">
            <a:off x="2466436" y="4404885"/>
            <a:ext cx="343280" cy="382800"/>
          </a:xfrm>
          <a:prstGeom prst="bentConnector2">
            <a:avLst/>
          </a:prstGeom>
          <a:noFill/>
          <a:ln w="9525" cap="flat" cmpd="sng" algn="ctr">
            <a:solidFill>
              <a:srgbClr val="0F549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 descr="http://www.clker.com/cliparts/d/2/2/d/1366139315358049729Waving%20Red%20Flag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72" y="3316966"/>
            <a:ext cx="178053" cy="16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4"/>
          <p:cNvSpPr txBox="1">
            <a:spLocks noChangeArrowheads="1"/>
          </p:cNvSpPr>
          <p:nvPr/>
        </p:nvSpPr>
        <p:spPr bwMode="auto">
          <a:xfrm>
            <a:off x="2479552" y="1893817"/>
            <a:ext cx="2367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1400" dirty="0" smtClean="0">
                <a:solidFill>
                  <a:srgbClr val="004080"/>
                </a:solidFill>
              </a:rPr>
              <a:t>FLUX Network (Transport Layer)</a:t>
            </a:r>
            <a:endParaRPr lang="en-US" sz="1400" dirty="0">
              <a:solidFill>
                <a:srgbClr val="00408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1570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16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Report ownership</a:t>
            </a:r>
          </a:p>
          <a:p>
            <a:pPr lvl="1"/>
            <a:r>
              <a:rPr lang="en-US" dirty="0" smtClean="0"/>
              <a:t>One and only one report owner. </a:t>
            </a:r>
          </a:p>
          <a:p>
            <a:pPr lvl="1"/>
            <a:r>
              <a:rPr lang="en-US" dirty="0" smtClean="0"/>
              <a:t>The authority providing FA information takes the ownership of the data.</a:t>
            </a:r>
          </a:p>
          <a:p>
            <a:r>
              <a:rPr lang="en-US" dirty="0" smtClean="0"/>
              <a:t>Report Date &amp; Time</a:t>
            </a:r>
          </a:p>
          <a:p>
            <a:pPr lvl="1"/>
            <a:r>
              <a:rPr lang="en-US" dirty="0" smtClean="0"/>
              <a:t>Only one.</a:t>
            </a:r>
          </a:p>
          <a:p>
            <a:pPr lvl="1"/>
            <a:r>
              <a:rPr lang="en-US" dirty="0" smtClean="0"/>
              <a:t>When the report has been received and confirmed by authority.</a:t>
            </a:r>
          </a:p>
          <a:p>
            <a:r>
              <a:rPr lang="en-US" dirty="0"/>
              <a:t>Trip </a:t>
            </a:r>
            <a:r>
              <a:rPr lang="en-US" dirty="0" smtClean="0"/>
              <a:t>identification </a:t>
            </a:r>
          </a:p>
          <a:p>
            <a:pPr lvl="1"/>
            <a:r>
              <a:rPr lang="en-US" dirty="0" smtClean="0"/>
              <a:t>Minimum one &amp; more</a:t>
            </a:r>
          </a:p>
          <a:p>
            <a:pPr lvl="2"/>
            <a:r>
              <a:rPr lang="en-US" dirty="0" smtClean="0"/>
              <a:t>e.g.: </a:t>
            </a:r>
            <a:r>
              <a:rPr lang="en-US" dirty="0" smtClean="0"/>
              <a:t>RFC </a:t>
            </a:r>
            <a:r>
              <a:rPr lang="en-US" dirty="0" smtClean="0"/>
              <a:t>4122</a:t>
            </a:r>
          </a:p>
          <a:p>
            <a:pPr lvl="2"/>
            <a:r>
              <a:rPr lang="en-US" dirty="0" smtClean="0"/>
              <a:t>Human readable</a:t>
            </a:r>
          </a:p>
          <a:p>
            <a:pPr lvl="1"/>
            <a:r>
              <a:rPr lang="en-US" dirty="0" smtClean="0"/>
              <a:t>Can be centrally registered.</a:t>
            </a:r>
          </a:p>
          <a:p>
            <a:pPr lvl="2"/>
            <a:r>
              <a:rPr lang="en-US" dirty="0" smtClean="0"/>
              <a:t>Coherency control.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226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17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logical view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pic>
        <p:nvPicPr>
          <p:cNvPr id="3" name="Picture 2" descr="H:\IFDM\Docs\UN CEFACT\FLUX-BRS-v0.3\Visio\Pictures\FA Report - Logical 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6" y="1173892"/>
            <a:ext cx="8487940" cy="474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68561" y="1352796"/>
            <a:ext cx="3707027" cy="5753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  <p:sp>
        <p:nvSpPr>
          <p:cNvPr id="6" name="Line Callout 1 5"/>
          <p:cNvSpPr/>
          <p:nvPr/>
        </p:nvSpPr>
        <p:spPr>
          <a:xfrm>
            <a:off x="7354956" y="696814"/>
            <a:ext cx="1607606" cy="458274"/>
          </a:xfrm>
          <a:prstGeom prst="borderCallout1">
            <a:avLst>
              <a:gd name="adj1" fmla="val 18750"/>
              <a:gd name="adj2" fmla="val -8333"/>
              <a:gd name="adj3" fmla="val 155876"/>
              <a:gd name="adj4" fmla="val -40558"/>
            </a:avLst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800" b="0" dirty="0" smtClean="0">
                <a:solidFill>
                  <a:srgbClr val="FF0000"/>
                </a:solidFill>
              </a:rPr>
              <a:t>General </a:t>
            </a:r>
            <a:r>
              <a:rPr lang="fr-BE" sz="1800" b="0" dirty="0" err="1" smtClean="0">
                <a:solidFill>
                  <a:srgbClr val="FF0000"/>
                </a:solidFill>
              </a:rPr>
              <a:t>Principles</a:t>
            </a:r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8805" y="2055159"/>
            <a:ext cx="2148466" cy="5565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  <p:sp>
        <p:nvSpPr>
          <p:cNvPr id="12" name="Line Callout 1 11"/>
          <p:cNvSpPr/>
          <p:nvPr/>
        </p:nvSpPr>
        <p:spPr>
          <a:xfrm>
            <a:off x="7536394" y="2060712"/>
            <a:ext cx="1039194" cy="458274"/>
          </a:xfrm>
          <a:prstGeom prst="borderCallout1">
            <a:avLst>
              <a:gd name="adj1" fmla="val 18750"/>
              <a:gd name="adj2" fmla="val -8333"/>
              <a:gd name="adj3" fmla="val 59725"/>
              <a:gd name="adj4" fmla="val -66208"/>
            </a:avLst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800" b="0" dirty="0" smtClean="0">
                <a:solidFill>
                  <a:srgbClr val="FF0000"/>
                </a:solidFill>
              </a:rPr>
              <a:t>FLAP</a:t>
            </a:r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28804" y="2611750"/>
            <a:ext cx="3899183" cy="664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 dirty="0"/>
          </a:p>
        </p:txBody>
      </p:sp>
      <p:sp>
        <p:nvSpPr>
          <p:cNvPr id="14" name="Line Callout 1 13"/>
          <p:cNvSpPr/>
          <p:nvPr/>
        </p:nvSpPr>
        <p:spPr>
          <a:xfrm>
            <a:off x="7558531" y="4489587"/>
            <a:ext cx="1039194" cy="458274"/>
          </a:xfrm>
          <a:prstGeom prst="borderCallout1">
            <a:avLst>
              <a:gd name="adj1" fmla="val 18750"/>
              <a:gd name="adj2" fmla="val -8333"/>
              <a:gd name="adj3" fmla="val -276984"/>
              <a:gd name="adj4" fmla="val -70791"/>
            </a:avLst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800" b="0" dirty="0" err="1" smtClean="0">
                <a:solidFill>
                  <a:srgbClr val="FF0000"/>
                </a:solidFill>
              </a:rPr>
              <a:t>Vessel</a:t>
            </a:r>
            <a:endParaRPr lang="en-GB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7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</a:t>
            </a:r>
            <a:r>
              <a:rPr lang="fr-BE" dirty="0" smtClean="0"/>
              <a:t>System </a:t>
            </a:r>
            <a:r>
              <a:rPr lang="fr-BE" dirty="0" err="1" smtClean="0"/>
              <a:t>domain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371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19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Requirements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Auditing FLUX implementation</a:t>
            </a:r>
          </a:p>
          <a:p>
            <a:pPr lvl="1"/>
            <a:r>
              <a:rPr lang="en-US" dirty="0" smtClean="0"/>
              <a:t>What version of FLUX standard is implemented?</a:t>
            </a:r>
          </a:p>
          <a:p>
            <a:pPr lvl="1"/>
            <a:r>
              <a:rPr lang="en-US" dirty="0" smtClean="0"/>
              <a:t>What part of FLUX standard (profile) is implemented?</a:t>
            </a:r>
          </a:p>
          <a:p>
            <a:pPr lvl="1"/>
            <a:r>
              <a:rPr lang="en-US" dirty="0" smtClean="0"/>
              <a:t>Handshaking protocol before exchanging messages e.g. What mechanism is used for providing FA data (Push only – Push/Pull – Pull only)</a:t>
            </a:r>
          </a:p>
          <a:p>
            <a:r>
              <a:rPr lang="en-US" dirty="0" smtClean="0"/>
              <a:t>Informative messages</a:t>
            </a:r>
          </a:p>
          <a:p>
            <a:pPr lvl="1"/>
            <a:r>
              <a:rPr lang="en-US" dirty="0" smtClean="0"/>
              <a:t>Downtime period.</a:t>
            </a:r>
          </a:p>
          <a:p>
            <a:pPr lvl="1"/>
            <a:r>
              <a:rPr lang="en-US" dirty="0" smtClean="0"/>
              <a:t>Contact person.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6286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smtClean="0"/>
              <a:t>State of Play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21/04/2015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9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20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Reported data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Similar to Master Data Management (MDM) data model.</a:t>
            </a:r>
          </a:p>
          <a:p>
            <a:pPr lvl="1"/>
            <a:r>
              <a:rPr lang="en-US" dirty="0" smtClean="0"/>
              <a:t>Type + Value mechanism.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63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21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FLUX System Report Data Model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pic>
        <p:nvPicPr>
          <p:cNvPr id="1026" name="Picture 2" descr="H:\IFDM\Docs\UN CEFACT\FLUX-BRS-v0.3\Visio\Pictures\System Information Mess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059704"/>
            <a:ext cx="6896100" cy="488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22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FLUX System Response Data Model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pic>
        <p:nvPicPr>
          <p:cNvPr id="2050" name="Picture 2" descr="H:\IFDM\Docs\UN CEFACT\FLUX-BRS-v0.3\Visio\Pictures\FLUX System Response Mess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32" y="1038225"/>
            <a:ext cx="6482468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8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IFDM\Docs\UN CEFACT\FLUX-BRS-v0.3\Visio\Pictures\FLUX-Generalities-v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0" y="1124744"/>
            <a:ext cx="4959731" cy="479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984676" y="1390650"/>
            <a:ext cx="4019550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P1000 - 1; General principles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P1000 - 2; Vessel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P1000 - 3; Fishing Activity (FA)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P1000 - 5; Sale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P1000 - 7; Vessel Position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P1000 - 8;  Inspection Report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P1000 - 9;  Fishing Licence; Authorisation &amp; Permit (FLAP)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P1000 - 10;  Master Data </a:t>
            </a:r>
            <a:r>
              <a:rPr lang="en-GB" alt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Mngt</a:t>
            </a: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. (MDM)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P1000 - 11;  System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P1000 - 12; Aggregated Catch Data Report (ACDR) domain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FLUX Business sub-</a:t>
            </a:r>
            <a:r>
              <a:rPr lang="nl-BE" dirty="0" err="1" smtClean="0"/>
              <a:t>domains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9654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IFDM\Docs\UN CEFACT\FLUX-BRS-v0.3\Visio\Pictures\FLUX-Generalities-v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0" y="1124744"/>
            <a:ext cx="4959731" cy="479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984676" y="1390650"/>
            <a:ext cx="4019550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P1000 - 1; General principles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P1000 - 2; Vessel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P1000 - 3; Fishing Activity (FA)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P1000 - 5; Sale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P1000 - 7; Vessel Position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P1000 - 8;  Inspection Report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P1000 - 9;  Fishing Licence; Authorisation &amp; Permit (FLAP)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P1000 - 10;  Master Data </a:t>
            </a:r>
            <a:r>
              <a:rPr lang="en-GB" altLang="en-US" sz="1600" dirty="0" err="1" smtClean="0">
                <a:solidFill>
                  <a:srgbClr val="00B050"/>
                </a:solidFill>
              </a:rPr>
              <a:t>Mngt</a:t>
            </a:r>
            <a:r>
              <a:rPr lang="en-GB" altLang="en-US" sz="1600" dirty="0" smtClean="0">
                <a:solidFill>
                  <a:srgbClr val="00B050"/>
                </a:solidFill>
              </a:rPr>
              <a:t>. (MDM)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P1000 - 11;  System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P1000 - 12; Aggregated Catch Data Report (ACDR) domain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FLUX Business sub-</a:t>
            </a:r>
            <a:r>
              <a:rPr lang="nl-BE" dirty="0" err="1" smtClean="0"/>
              <a:t>domains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051720" y="1812131"/>
            <a:ext cx="864096" cy="702959"/>
          </a:xfrm>
          <a:prstGeom prst="roundRect">
            <a:avLst>
              <a:gd name="adj" fmla="val 16833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8" name="Rounded Rectangle 7"/>
          <p:cNvSpPr/>
          <p:nvPr/>
        </p:nvSpPr>
        <p:spPr>
          <a:xfrm>
            <a:off x="640755" y="1893094"/>
            <a:ext cx="852289" cy="500174"/>
          </a:xfrm>
          <a:prstGeom prst="roundRect">
            <a:avLst>
              <a:gd name="adj" fmla="val 21665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9" name="Rounded Rectangle 8"/>
          <p:cNvSpPr/>
          <p:nvPr/>
        </p:nvSpPr>
        <p:spPr>
          <a:xfrm>
            <a:off x="3452813" y="2657475"/>
            <a:ext cx="871537" cy="486940"/>
          </a:xfrm>
          <a:prstGeom prst="roundRect">
            <a:avLst>
              <a:gd name="adj" fmla="val 25337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0" name="Rounded Rectangle 9"/>
          <p:cNvSpPr/>
          <p:nvPr/>
        </p:nvSpPr>
        <p:spPr>
          <a:xfrm>
            <a:off x="634851" y="2657475"/>
            <a:ext cx="858193" cy="486940"/>
          </a:xfrm>
          <a:prstGeom prst="roundRect">
            <a:avLst>
              <a:gd name="adj" fmla="val 16833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2" name="Rounded Rectangle 11"/>
          <p:cNvSpPr/>
          <p:nvPr/>
        </p:nvSpPr>
        <p:spPr>
          <a:xfrm>
            <a:off x="2035026" y="3495674"/>
            <a:ext cx="858193" cy="504825"/>
          </a:xfrm>
          <a:prstGeom prst="roundRect">
            <a:avLst>
              <a:gd name="adj" fmla="val 20607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4" name="Rounded Rectangle 13"/>
          <p:cNvSpPr/>
          <p:nvPr/>
        </p:nvSpPr>
        <p:spPr>
          <a:xfrm>
            <a:off x="1045369" y="5410199"/>
            <a:ext cx="879723" cy="483396"/>
          </a:xfrm>
          <a:prstGeom prst="roundRect">
            <a:avLst>
              <a:gd name="adj" fmla="val 24055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23239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IFDM\Docs\UN CEFACT\FLUX-BRS-v0.3\Visio\Pictures\FLUX-Generalities-v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0" y="1124744"/>
            <a:ext cx="4959731" cy="479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984676" y="1390650"/>
            <a:ext cx="4019550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bg1"/>
                </a:solidFill>
                <a:latin typeface="Myriad Pro" pitchFamily="32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P1000 - 1; General principles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P1000 - 2; Vessel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FF0000"/>
                </a:solidFill>
              </a:rPr>
              <a:t>P1000 - 3; Fishing Activity (FA)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P1000 - 5; Sale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P1000 - 7; Vessel Position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chemeClr val="accent2">
                    <a:lumMod val="75000"/>
                  </a:schemeClr>
                </a:solidFill>
              </a:rPr>
              <a:t>P1000 - 8;  Inspection Report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P1000 - 9;  Fishing Licence; Authorisation &amp; Permit (FLAP)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P1000 - 10;  Master Data </a:t>
            </a:r>
            <a:r>
              <a:rPr lang="en-GB" altLang="en-US" sz="1600" dirty="0" err="1" smtClean="0">
                <a:solidFill>
                  <a:srgbClr val="00B050"/>
                </a:solidFill>
              </a:rPr>
              <a:t>Mngt</a:t>
            </a:r>
            <a:r>
              <a:rPr lang="en-GB" altLang="en-US" sz="1600" dirty="0" smtClean="0">
                <a:solidFill>
                  <a:srgbClr val="00B050"/>
                </a:solidFill>
              </a:rPr>
              <a:t>. (MDM)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FF0000"/>
                </a:solidFill>
              </a:rPr>
              <a:t>P1000 - 11;  System domain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GB" altLang="en-US" sz="1600" dirty="0" smtClean="0">
                <a:solidFill>
                  <a:srgbClr val="00B050"/>
                </a:solidFill>
              </a:rPr>
              <a:t>P1000 - 12; Aggregated Catch Data Report (ACDR) domain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FLUX Business sub-</a:t>
            </a:r>
            <a:r>
              <a:rPr lang="nl-BE" dirty="0" err="1" smtClean="0"/>
              <a:t>domains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2051720" y="1812131"/>
            <a:ext cx="864096" cy="702959"/>
          </a:xfrm>
          <a:prstGeom prst="roundRect">
            <a:avLst>
              <a:gd name="adj" fmla="val 16833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8" name="Rounded Rectangle 7"/>
          <p:cNvSpPr/>
          <p:nvPr/>
        </p:nvSpPr>
        <p:spPr>
          <a:xfrm>
            <a:off x="640755" y="1893094"/>
            <a:ext cx="852289" cy="500174"/>
          </a:xfrm>
          <a:prstGeom prst="roundRect">
            <a:avLst>
              <a:gd name="adj" fmla="val 21665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9" name="Rounded Rectangle 8"/>
          <p:cNvSpPr/>
          <p:nvPr/>
        </p:nvSpPr>
        <p:spPr>
          <a:xfrm>
            <a:off x="3452813" y="2657475"/>
            <a:ext cx="871537" cy="486940"/>
          </a:xfrm>
          <a:prstGeom prst="roundRect">
            <a:avLst>
              <a:gd name="adj" fmla="val 25337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0" name="Rounded Rectangle 9"/>
          <p:cNvSpPr/>
          <p:nvPr/>
        </p:nvSpPr>
        <p:spPr>
          <a:xfrm>
            <a:off x="634851" y="2657475"/>
            <a:ext cx="858193" cy="486940"/>
          </a:xfrm>
          <a:prstGeom prst="roundRect">
            <a:avLst>
              <a:gd name="adj" fmla="val 16833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2" name="Rounded Rectangle 11"/>
          <p:cNvSpPr/>
          <p:nvPr/>
        </p:nvSpPr>
        <p:spPr>
          <a:xfrm>
            <a:off x="2035026" y="3495674"/>
            <a:ext cx="858193" cy="504825"/>
          </a:xfrm>
          <a:prstGeom prst="roundRect">
            <a:avLst>
              <a:gd name="adj" fmla="val 20607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4" name="Rounded Rectangle 13"/>
          <p:cNvSpPr/>
          <p:nvPr/>
        </p:nvSpPr>
        <p:spPr>
          <a:xfrm>
            <a:off x="1045369" y="5410199"/>
            <a:ext cx="879723" cy="483396"/>
          </a:xfrm>
          <a:prstGeom prst="roundRect">
            <a:avLst>
              <a:gd name="adj" fmla="val 24055"/>
            </a:avLst>
          </a:prstGeom>
          <a:noFill/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5" name="Rounded Rectangle 14"/>
          <p:cNvSpPr/>
          <p:nvPr/>
        </p:nvSpPr>
        <p:spPr>
          <a:xfrm>
            <a:off x="4104953" y="5407819"/>
            <a:ext cx="879723" cy="483396"/>
          </a:xfrm>
          <a:prstGeom prst="roundRect">
            <a:avLst>
              <a:gd name="adj" fmla="val 24055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6" name="Rounded Rectangle 15"/>
          <p:cNvSpPr/>
          <p:nvPr/>
        </p:nvSpPr>
        <p:spPr>
          <a:xfrm>
            <a:off x="2035026" y="2657475"/>
            <a:ext cx="868957" cy="491705"/>
          </a:xfrm>
          <a:prstGeom prst="roundRect">
            <a:avLst>
              <a:gd name="adj" fmla="val 24055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320016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UN/CEFACT Standardisation state of play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6300" lvl="0" indent="-457200">
              <a:buFont typeface="+mj-lt"/>
              <a:buAutoNum type="arabicPeriod"/>
            </a:pPr>
            <a:r>
              <a:rPr lang="en-GB" sz="2000" cap="small" dirty="0"/>
              <a:t>UN/CEFACT Standard – CCL 13B </a:t>
            </a:r>
          </a:p>
          <a:p>
            <a:pPr lvl="1" indent="0">
              <a:spcBef>
                <a:spcPts val="500"/>
              </a:spcBef>
              <a:buClrTx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P1000 - 1; General principles</a:t>
            </a:r>
          </a:p>
          <a:p>
            <a:pPr lvl="1" indent="0">
              <a:spcBef>
                <a:spcPts val="500"/>
              </a:spcBef>
              <a:buClrTx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P1000 - 7; Vessel Position domain</a:t>
            </a:r>
          </a:p>
          <a:p>
            <a:pPr lvl="1" indent="0">
              <a:spcBef>
                <a:spcPts val="500"/>
              </a:spcBef>
              <a:buClrTx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P1000 - 12; Aggregated Catch Data Report </a:t>
            </a:r>
            <a:r>
              <a:rPr lang="en-GB" altLang="en-US" sz="1600" dirty="0" smtClean="0">
                <a:solidFill>
                  <a:srgbClr val="005A8E"/>
                </a:solidFill>
              </a:rPr>
              <a:t>domain</a:t>
            </a:r>
          </a:p>
          <a:p>
            <a:pPr lvl="1" indent="0">
              <a:spcBef>
                <a:spcPts val="500"/>
              </a:spcBef>
              <a:buClrTx/>
              <a:buNone/>
            </a:pPr>
            <a:endParaRPr lang="en-GB" altLang="en-US" sz="1600" dirty="0">
              <a:solidFill>
                <a:srgbClr val="005A8E"/>
              </a:solidFill>
            </a:endParaRPr>
          </a:p>
          <a:p>
            <a:pPr marL="456300" indent="-457200">
              <a:buFont typeface="+mj-lt"/>
              <a:buAutoNum type="arabicPeriod"/>
            </a:pPr>
            <a:r>
              <a:rPr lang="en-GB" sz="2000" cap="small" dirty="0"/>
              <a:t>UN/CEFACT Standard – CCL </a:t>
            </a:r>
            <a:r>
              <a:rPr lang="en-GB" sz="2000" cap="small" dirty="0" smtClean="0"/>
              <a:t>14A</a:t>
            </a:r>
            <a:endParaRPr lang="en-GB" altLang="en-US" sz="2000" dirty="0" smtClean="0">
              <a:solidFill>
                <a:srgbClr val="005A8E"/>
              </a:solidFill>
            </a:endParaRP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r>
              <a:rPr lang="en-GB" altLang="en-US" sz="1600" kern="1200" dirty="0" smtClean="0">
                <a:solidFill>
                  <a:srgbClr val="005A8E"/>
                </a:solidFill>
                <a:latin typeface="Myriad Pro" pitchFamily="32" charset="0"/>
              </a:rPr>
              <a:t>P1000 - 10;  Master data register domain</a:t>
            </a:r>
          </a:p>
          <a:p>
            <a:pPr marL="456300" indent="-457200">
              <a:buFont typeface="+mj-lt"/>
              <a:buAutoNum type="arabicPeriod"/>
            </a:pPr>
            <a:endParaRPr lang="en-GB" altLang="en-US" sz="2000" dirty="0" smtClean="0">
              <a:solidFill>
                <a:srgbClr val="005A8E"/>
              </a:solidFill>
            </a:endParaRPr>
          </a:p>
          <a:p>
            <a:pPr marL="456300" indent="-457200">
              <a:buFont typeface="+mj-lt"/>
              <a:buAutoNum type="arabicPeriod"/>
            </a:pPr>
            <a:r>
              <a:rPr lang="en-GB" sz="2000" cap="small" dirty="0"/>
              <a:t>UN/CEFACT Standard – CCL 14</a:t>
            </a:r>
            <a:r>
              <a:rPr lang="en-GB" altLang="en-US" sz="2000" dirty="0" smtClean="0">
                <a:solidFill>
                  <a:srgbClr val="005A8E"/>
                </a:solidFill>
              </a:rPr>
              <a:t>B</a:t>
            </a: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r>
              <a:rPr lang="en-GB" altLang="en-US" sz="1600" kern="1200" dirty="0" smtClean="0">
                <a:solidFill>
                  <a:srgbClr val="005A8E"/>
                </a:solidFill>
                <a:latin typeface="Myriad Pro" pitchFamily="32" charset="0"/>
              </a:rPr>
              <a:t>P1000 - 2;  Vessel domain</a:t>
            </a: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endParaRPr lang="en-GB" altLang="en-US" sz="1600" kern="1200" dirty="0">
              <a:solidFill>
                <a:srgbClr val="005A8E"/>
              </a:solidFill>
              <a:latin typeface="Myriad Pro" pitchFamily="3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7" name="Picture 2" descr="http://www.clker.com/cliparts/e/2/a/d/1206574733930851359Ryan_Taylor_Green_Tick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3" y="1667806"/>
            <a:ext cx="276128" cy="3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lker.com/cliparts/e/2/a/d/1206574733930851359Ryan_Taylor_Green_Tick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37" y="1991691"/>
            <a:ext cx="276128" cy="3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ker.com/cliparts/e/2/a/d/1206574733930851359Ryan_Taylor_Green_Tick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294950"/>
            <a:ext cx="276128" cy="3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lker.com/cliparts/e/2/a/d/1206574733930851359Ryan_Taylor_Green_Tick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2" y="3356992"/>
            <a:ext cx="276128" cy="3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lker.com/cliparts/e/2/a/d/1206574733930851359Ryan_Taylor_Green_Tick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2" y="4448506"/>
            <a:ext cx="276128" cy="3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91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Scheduled</a:t>
            </a:r>
            <a:r>
              <a:rPr lang="nl-BE" dirty="0" smtClean="0"/>
              <a:t> </a:t>
            </a:r>
            <a:r>
              <a:rPr lang="nl-BE" dirty="0" err="1" smtClean="0"/>
              <a:t>standardised</a:t>
            </a:r>
            <a:r>
              <a:rPr lang="nl-BE" dirty="0" smtClean="0"/>
              <a:t> </a:t>
            </a:r>
            <a:r>
              <a:rPr lang="nl-BE" dirty="0" err="1" smtClean="0"/>
              <a:t>domains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6300" lvl="0" indent="-457200">
              <a:buFont typeface="+mj-lt"/>
              <a:buAutoNum type="arabicPeriod" startAt="4"/>
            </a:pPr>
            <a:r>
              <a:rPr lang="en-GB" sz="2000" cap="small" dirty="0" smtClean="0"/>
              <a:t>CCL 15A (in progress)</a:t>
            </a:r>
            <a:endParaRPr lang="en-GB" sz="2000" cap="small" dirty="0"/>
          </a:p>
          <a:p>
            <a:pPr lvl="1" indent="0">
              <a:spcBef>
                <a:spcPts val="500"/>
              </a:spcBef>
              <a:buClrTx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</a:t>
            </a:r>
            <a:r>
              <a:rPr lang="en-GB" altLang="en-US" sz="1600" dirty="0" smtClean="0">
                <a:solidFill>
                  <a:srgbClr val="005A8E"/>
                </a:solidFill>
              </a:rPr>
              <a:t>2; Vessel v2</a:t>
            </a:r>
            <a:endParaRPr lang="en-GB" altLang="en-US" sz="1600" dirty="0">
              <a:solidFill>
                <a:srgbClr val="005A8E"/>
              </a:solidFill>
            </a:endParaRPr>
          </a:p>
          <a:p>
            <a:pPr lvl="1" indent="0">
              <a:spcBef>
                <a:spcPts val="500"/>
              </a:spcBef>
              <a:buClrTx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</a:t>
            </a:r>
            <a:r>
              <a:rPr lang="en-GB" altLang="en-US" sz="1600" dirty="0" smtClean="0">
                <a:solidFill>
                  <a:srgbClr val="005A8E"/>
                </a:solidFill>
              </a:rPr>
              <a:t>9; Fishing Licence; Authorisation &amp; Permit (FLAP) </a:t>
            </a:r>
            <a:r>
              <a:rPr lang="en-GB" altLang="en-US" sz="1600" dirty="0">
                <a:solidFill>
                  <a:srgbClr val="005A8E"/>
                </a:solidFill>
              </a:rPr>
              <a:t>domain</a:t>
            </a:r>
          </a:p>
          <a:p>
            <a:pPr lvl="1" indent="0">
              <a:spcBef>
                <a:spcPts val="500"/>
              </a:spcBef>
              <a:buClrTx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</a:t>
            </a:r>
            <a:r>
              <a:rPr lang="en-GB" altLang="en-US" sz="1600" dirty="0" smtClean="0">
                <a:solidFill>
                  <a:srgbClr val="005A8E"/>
                </a:solidFill>
              </a:rPr>
              <a:t>5; Sales domain</a:t>
            </a:r>
          </a:p>
          <a:p>
            <a:pPr lvl="1" indent="0">
              <a:spcBef>
                <a:spcPts val="500"/>
              </a:spcBef>
              <a:buClrTx/>
              <a:buNone/>
            </a:pPr>
            <a:endParaRPr lang="en-GB" altLang="en-US" sz="1600" dirty="0">
              <a:solidFill>
                <a:srgbClr val="005A8E"/>
              </a:solidFill>
            </a:endParaRPr>
          </a:p>
          <a:p>
            <a:pPr marL="456300" indent="-457200">
              <a:buFont typeface="+mj-lt"/>
              <a:buAutoNum type="arabicPeriod" startAt="4"/>
            </a:pPr>
            <a:r>
              <a:rPr lang="en-GB" sz="2000" cap="small" dirty="0" smtClean="0"/>
              <a:t>CCL 15B</a:t>
            </a:r>
            <a:endParaRPr lang="en-GB" altLang="en-US" sz="2000" dirty="0" smtClean="0">
              <a:solidFill>
                <a:srgbClr val="005A8E"/>
              </a:solidFill>
            </a:endParaRP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P1000 - 3; Fishing Activity domain</a:t>
            </a: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r>
              <a:rPr lang="en-GB" altLang="en-US" sz="1600" dirty="0">
                <a:solidFill>
                  <a:srgbClr val="005A8E"/>
                </a:solidFill>
              </a:rPr>
              <a:t>P1000 - </a:t>
            </a:r>
            <a:r>
              <a:rPr lang="en-GB" altLang="en-US" sz="1600" dirty="0" smtClean="0">
                <a:solidFill>
                  <a:srgbClr val="005A8E"/>
                </a:solidFill>
              </a:rPr>
              <a:t>11; System domain</a:t>
            </a: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r>
              <a:rPr lang="fr-BE" altLang="en-US" sz="1600" dirty="0">
                <a:solidFill>
                  <a:srgbClr val="005A8E"/>
                </a:solidFill>
              </a:rPr>
              <a:t>P1000 - 7; </a:t>
            </a:r>
            <a:r>
              <a:rPr lang="fr-BE" altLang="en-US" sz="1600" dirty="0" err="1">
                <a:solidFill>
                  <a:srgbClr val="005A8E"/>
                </a:solidFill>
              </a:rPr>
              <a:t>Vessel</a:t>
            </a:r>
            <a:r>
              <a:rPr lang="fr-BE" altLang="en-US" sz="1600" dirty="0">
                <a:solidFill>
                  <a:srgbClr val="005A8E"/>
                </a:solidFill>
              </a:rPr>
              <a:t> Position </a:t>
            </a:r>
            <a:r>
              <a:rPr lang="fr-BE" altLang="en-US" sz="1600" dirty="0" err="1" smtClean="0">
                <a:solidFill>
                  <a:srgbClr val="005A8E"/>
                </a:solidFill>
              </a:rPr>
              <a:t>domain</a:t>
            </a:r>
            <a:r>
              <a:rPr lang="fr-BE" altLang="en-US" sz="1600" dirty="0" smtClean="0">
                <a:solidFill>
                  <a:srgbClr val="005A8E"/>
                </a:solidFill>
              </a:rPr>
              <a:t> Upgrade (</a:t>
            </a:r>
            <a:r>
              <a:rPr lang="fr-BE" altLang="en-US" sz="1600" dirty="0" err="1" smtClean="0">
                <a:solidFill>
                  <a:srgbClr val="005A8E"/>
                </a:solidFill>
              </a:rPr>
              <a:t>Including</a:t>
            </a:r>
            <a:r>
              <a:rPr lang="fr-BE" altLang="en-US" sz="1600" dirty="0" smtClean="0">
                <a:solidFill>
                  <a:srgbClr val="005A8E"/>
                </a:solidFill>
              </a:rPr>
              <a:t> </a:t>
            </a:r>
            <a:r>
              <a:rPr lang="fr-BE" altLang="en-US" sz="1600" dirty="0" err="1" smtClean="0">
                <a:solidFill>
                  <a:srgbClr val="005A8E"/>
                </a:solidFill>
              </a:rPr>
              <a:t>Query</a:t>
            </a:r>
            <a:r>
              <a:rPr lang="fr-BE" altLang="en-US" sz="1600" dirty="0" smtClean="0">
                <a:solidFill>
                  <a:srgbClr val="005A8E"/>
                </a:solidFill>
              </a:rPr>
              <a:t> </a:t>
            </a:r>
            <a:r>
              <a:rPr lang="fr-BE" altLang="en-US" sz="1600" dirty="0" err="1" smtClean="0">
                <a:solidFill>
                  <a:srgbClr val="005A8E"/>
                </a:solidFill>
              </a:rPr>
              <a:t>mechanism</a:t>
            </a:r>
            <a:r>
              <a:rPr lang="fr-BE" altLang="en-US" sz="1600" dirty="0" smtClean="0">
                <a:solidFill>
                  <a:srgbClr val="005A8E"/>
                </a:solidFill>
              </a:rPr>
              <a:t>)</a:t>
            </a:r>
            <a:endParaRPr lang="fr-BE" altLang="en-US" sz="1600" dirty="0">
              <a:solidFill>
                <a:srgbClr val="005A8E"/>
              </a:solidFill>
            </a:endParaRP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endParaRPr lang="en-GB" altLang="en-US" sz="1600" dirty="0">
              <a:solidFill>
                <a:srgbClr val="005A8E"/>
              </a:solidFill>
            </a:endParaRPr>
          </a:p>
          <a:p>
            <a:pPr marL="456300" indent="-457200">
              <a:buFont typeface="+mj-lt"/>
              <a:buAutoNum type="arabicPeriod" startAt="4"/>
            </a:pPr>
            <a:endParaRPr lang="en-GB" altLang="en-US" sz="2000" dirty="0" smtClean="0">
              <a:solidFill>
                <a:srgbClr val="005A8E"/>
              </a:solidFill>
            </a:endParaRPr>
          </a:p>
          <a:p>
            <a:pPr lvl="1" indent="0" defTabSz="449263">
              <a:spcBef>
                <a:spcPts val="500"/>
              </a:spcBef>
              <a:buClrTx/>
              <a:buSzPct val="100000"/>
              <a:buNone/>
            </a:pPr>
            <a:endParaRPr lang="en-GB" altLang="en-US" sz="1600" kern="1200" dirty="0">
              <a:solidFill>
                <a:srgbClr val="005A8E"/>
              </a:solidFill>
              <a:latin typeface="Myriad Pro" pitchFamily="3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4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</a:t>
            </a:r>
            <a:r>
              <a:rPr lang="fr-BE" dirty="0" err="1" smtClean="0"/>
              <a:t>Fishing</a:t>
            </a:r>
            <a:r>
              <a:rPr lang="fr-BE" dirty="0" smtClean="0"/>
              <a:t> </a:t>
            </a:r>
            <a:r>
              <a:rPr lang="fr-BE" dirty="0" err="1" smtClean="0"/>
              <a:t>Activity</a:t>
            </a:r>
            <a:r>
              <a:rPr lang="fr-BE" dirty="0" smtClean="0"/>
              <a:t> (FA)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E5B7245-579F-452E-B9A7-F38DA477774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7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43900" y="6453188"/>
            <a:ext cx="466725" cy="39687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pitchFamily="34" charset="0"/>
              </a:defRPr>
            </a:lvl9pPr>
          </a:lstStyle>
          <a:p>
            <a:pPr eaLnBrk="1" hangingPunct="1"/>
            <a:fld id="{9D1B7469-C0D2-4411-A46F-F8F5A621ADE2}" type="slidenum">
              <a:rPr lang="en-US" sz="1300" smtClean="0">
                <a:solidFill>
                  <a:schemeClr val="accent2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accent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Requirements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reporting </a:t>
            </a:r>
            <a:r>
              <a:rPr lang="en-US" dirty="0"/>
              <a:t>of vessel </a:t>
            </a:r>
            <a:r>
              <a:rPr lang="en-US" dirty="0" smtClean="0"/>
              <a:t>activities (</a:t>
            </a:r>
            <a:r>
              <a:rPr lang="en-US" dirty="0" err="1" smtClean="0"/>
              <a:t>eLogbook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From the vessel departure to return to port</a:t>
            </a:r>
          </a:p>
          <a:p>
            <a:pPr lvl="1"/>
            <a:r>
              <a:rPr lang="en-US" dirty="0" smtClean="0"/>
              <a:t>Includes Landing &amp; Transshipment</a:t>
            </a:r>
          </a:p>
          <a:p>
            <a:r>
              <a:rPr lang="en-US" dirty="0" smtClean="0"/>
              <a:t>Transmission between Fisheries Monitoring Centers (FMCs)</a:t>
            </a:r>
          </a:p>
          <a:p>
            <a:pPr lvl="1"/>
            <a:r>
              <a:rPr lang="en-US" dirty="0" smtClean="0"/>
              <a:t>Vessel reports to FMC.</a:t>
            </a:r>
          </a:p>
          <a:p>
            <a:pPr lvl="1"/>
            <a:r>
              <a:rPr lang="en-US" dirty="0" smtClean="0"/>
              <a:t>FMC transmits reported (enriched</a:t>
            </a:r>
            <a:r>
              <a:rPr lang="en-US" dirty="0"/>
              <a:t>) </a:t>
            </a:r>
            <a:r>
              <a:rPr lang="en-US" dirty="0" smtClean="0"/>
              <a:t>information to others.</a:t>
            </a:r>
          </a:p>
          <a:p>
            <a:r>
              <a:rPr lang="en-US" dirty="0" smtClean="0"/>
              <a:t>Two ways transmission</a:t>
            </a:r>
          </a:p>
          <a:p>
            <a:pPr lvl="1"/>
            <a:r>
              <a:rPr lang="en-US" dirty="0" smtClean="0"/>
              <a:t>Reporting &amp; Query/Response messages.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21/04/2015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02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E_D4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MARE_D4_template</Template>
  <TotalTime>3570</TotalTime>
  <Words>951</Words>
  <Application>Microsoft Office PowerPoint</Application>
  <PresentationFormat>On-screen Show (4:3)</PresentationFormat>
  <Paragraphs>245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MARE_D4_template</vt:lpstr>
      <vt:lpstr>25th UN/CEFACT Forum  FLUX Project</vt:lpstr>
      <vt:lpstr>1. State of Play</vt:lpstr>
      <vt:lpstr>FLUX Business sub-domains</vt:lpstr>
      <vt:lpstr>FLUX Business sub-domains</vt:lpstr>
      <vt:lpstr>FLUX Business sub-domains</vt:lpstr>
      <vt:lpstr>UN/CEFACT Standardisation state of play</vt:lpstr>
      <vt:lpstr>Scheduled standardised domains</vt:lpstr>
      <vt:lpstr>2. Fishing Activity (FA)</vt:lpstr>
      <vt:lpstr>Business Requirements</vt:lpstr>
      <vt:lpstr>Information Requirements</vt:lpstr>
      <vt:lpstr>Reported data</vt:lpstr>
      <vt:lpstr>Notification vs. Declaration</vt:lpstr>
      <vt:lpstr>Workflows</vt:lpstr>
      <vt:lpstr>Workflow Push (Report)</vt:lpstr>
      <vt:lpstr>Workflow Pull (Query)</vt:lpstr>
      <vt:lpstr>Assumptions</vt:lpstr>
      <vt:lpstr>Report logical view</vt:lpstr>
      <vt:lpstr>3. System domain</vt:lpstr>
      <vt:lpstr>Business Requirements</vt:lpstr>
      <vt:lpstr>Reported data</vt:lpstr>
      <vt:lpstr>FLUX System Report Data Model</vt:lpstr>
      <vt:lpstr>FLUX System Response Data Model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UN/CEFACT forum preparatory meeting</dc:title>
  <dc:creator>HONORE Eric (MARE)</dc:creator>
  <cp:lastModifiedBy>HONORE Eric (MARE)</cp:lastModifiedBy>
  <cp:revision>491</cp:revision>
  <cp:lastPrinted>2014-02-21T07:36:04Z</cp:lastPrinted>
  <dcterms:created xsi:type="dcterms:W3CDTF">2013-10-15T12:24:29Z</dcterms:created>
  <dcterms:modified xsi:type="dcterms:W3CDTF">2015-04-21T15:32:36Z</dcterms:modified>
</cp:coreProperties>
</file>