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856" r:id="rId1"/>
  </p:sldMasterIdLst>
  <p:notesMasterIdLst>
    <p:notesMasterId r:id="rId4"/>
  </p:notesMasterIdLst>
  <p:handoutMasterIdLst>
    <p:handoutMasterId r:id="rId5"/>
  </p:handoutMasterIdLst>
  <p:sldIdLst>
    <p:sldId id="1041" r:id="rId2"/>
    <p:sldId id="1042" r:id="rId3"/>
  </p:sldIdLst>
  <p:sldSz cx="9144000" cy="6858000" type="screen4x3"/>
  <p:notesSz cx="6858000" cy="9144000"/>
  <p:defaultTextStyle>
    <a:defPPr>
      <a:defRPr lang="en-US"/>
    </a:defPPr>
    <a:lvl1pPr algn="r" rtl="0" fontAlgn="base">
      <a:spcBef>
        <a:spcPct val="0"/>
      </a:spcBef>
      <a:spcAft>
        <a:spcPct val="0"/>
      </a:spcAft>
      <a:defRPr b="1" kern="1200">
        <a:solidFill>
          <a:schemeClr val="bg1"/>
        </a:solidFill>
        <a:latin typeface="Arial" pitchFamily="34" charset="0"/>
        <a:ea typeface="ＭＳ Ｐゴシック" pitchFamily="34" charset="-128"/>
        <a:cs typeface="+mn-cs"/>
      </a:defRPr>
    </a:lvl1pPr>
    <a:lvl2pPr marL="457200" algn="r" rtl="0" fontAlgn="base">
      <a:spcBef>
        <a:spcPct val="0"/>
      </a:spcBef>
      <a:spcAft>
        <a:spcPct val="0"/>
      </a:spcAft>
      <a:defRPr b="1" kern="1200">
        <a:solidFill>
          <a:schemeClr val="bg1"/>
        </a:solidFill>
        <a:latin typeface="Arial" pitchFamily="34" charset="0"/>
        <a:ea typeface="ＭＳ Ｐゴシック" pitchFamily="34" charset="-128"/>
        <a:cs typeface="+mn-cs"/>
      </a:defRPr>
    </a:lvl2pPr>
    <a:lvl3pPr marL="914400" algn="r" rtl="0" fontAlgn="base">
      <a:spcBef>
        <a:spcPct val="0"/>
      </a:spcBef>
      <a:spcAft>
        <a:spcPct val="0"/>
      </a:spcAft>
      <a:defRPr b="1" kern="1200">
        <a:solidFill>
          <a:schemeClr val="bg1"/>
        </a:solidFill>
        <a:latin typeface="Arial" pitchFamily="34" charset="0"/>
        <a:ea typeface="ＭＳ Ｐゴシック" pitchFamily="34" charset="-128"/>
        <a:cs typeface="+mn-cs"/>
      </a:defRPr>
    </a:lvl3pPr>
    <a:lvl4pPr marL="1371600" algn="r" rtl="0" fontAlgn="base">
      <a:spcBef>
        <a:spcPct val="0"/>
      </a:spcBef>
      <a:spcAft>
        <a:spcPct val="0"/>
      </a:spcAft>
      <a:defRPr b="1" kern="1200">
        <a:solidFill>
          <a:schemeClr val="bg1"/>
        </a:solidFill>
        <a:latin typeface="Arial" pitchFamily="34" charset="0"/>
        <a:ea typeface="ＭＳ Ｐゴシック" pitchFamily="34" charset="-128"/>
        <a:cs typeface="+mn-cs"/>
      </a:defRPr>
    </a:lvl4pPr>
    <a:lvl5pPr marL="1828800" algn="r" rtl="0" fontAlgn="base">
      <a:spcBef>
        <a:spcPct val="0"/>
      </a:spcBef>
      <a:spcAft>
        <a:spcPct val="0"/>
      </a:spcAft>
      <a:defRPr b="1" kern="1200">
        <a:solidFill>
          <a:schemeClr val="bg1"/>
        </a:solidFill>
        <a:latin typeface="Arial" pitchFamily="34" charset="0"/>
        <a:ea typeface="ＭＳ Ｐゴシック" pitchFamily="34" charset="-128"/>
        <a:cs typeface="+mn-cs"/>
      </a:defRPr>
    </a:lvl5pPr>
    <a:lvl6pPr marL="2286000" algn="l" defTabSz="914400" rtl="0" eaLnBrk="1" latinLnBrk="0" hangingPunct="1">
      <a:defRPr b="1" kern="1200">
        <a:solidFill>
          <a:schemeClr val="bg1"/>
        </a:solidFill>
        <a:latin typeface="Arial" pitchFamily="34" charset="0"/>
        <a:ea typeface="ＭＳ Ｐゴシック" pitchFamily="34" charset="-128"/>
        <a:cs typeface="+mn-cs"/>
      </a:defRPr>
    </a:lvl6pPr>
    <a:lvl7pPr marL="2743200" algn="l" defTabSz="914400" rtl="0" eaLnBrk="1" latinLnBrk="0" hangingPunct="1">
      <a:defRPr b="1" kern="1200">
        <a:solidFill>
          <a:schemeClr val="bg1"/>
        </a:solidFill>
        <a:latin typeface="Arial" pitchFamily="34" charset="0"/>
        <a:ea typeface="ＭＳ Ｐゴシック" pitchFamily="34" charset="-128"/>
        <a:cs typeface="+mn-cs"/>
      </a:defRPr>
    </a:lvl7pPr>
    <a:lvl8pPr marL="3200400" algn="l" defTabSz="914400" rtl="0" eaLnBrk="1" latinLnBrk="0" hangingPunct="1">
      <a:defRPr b="1" kern="1200">
        <a:solidFill>
          <a:schemeClr val="bg1"/>
        </a:solidFill>
        <a:latin typeface="Arial" pitchFamily="34" charset="0"/>
        <a:ea typeface="ＭＳ Ｐゴシック" pitchFamily="34" charset="-128"/>
        <a:cs typeface="+mn-cs"/>
      </a:defRPr>
    </a:lvl8pPr>
    <a:lvl9pPr marL="3657600" algn="l" defTabSz="914400" rtl="0" eaLnBrk="1" latinLnBrk="0" hangingPunct="1">
      <a:defRPr b="1" kern="1200">
        <a:solidFill>
          <a:schemeClr val="bg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46486"/>
    <a:srgbClr val="0054A8"/>
    <a:srgbClr val="F3F9FF"/>
    <a:srgbClr val="E5F2FF"/>
    <a:srgbClr val="0066CC"/>
    <a:srgbClr val="990033"/>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2" d="100"/>
          <a:sy n="112" d="100"/>
        </p:scale>
        <p:origin x="-1000" y="12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61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69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effectLst/>
                <a:latin typeface="Arial" pitchFamily="34" charset="0"/>
                <a:ea typeface="+mn-ea"/>
                <a:cs typeface="Arial" pitchFamily="34" charset="0"/>
              </a:defRPr>
            </a:lvl1pPr>
          </a:lstStyle>
          <a:p>
            <a:pPr>
              <a:defRPr/>
            </a:pPr>
            <a:endParaRPr lang="en-GB"/>
          </a:p>
        </p:txBody>
      </p:sp>
      <p:sp>
        <p:nvSpPr>
          <p:cNvPr id="6369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effectLst/>
                <a:latin typeface="Arial" pitchFamily="34" charset="0"/>
                <a:ea typeface="+mn-ea"/>
                <a:cs typeface="Arial" pitchFamily="34" charset="0"/>
              </a:defRPr>
            </a:lvl1pPr>
          </a:lstStyle>
          <a:p>
            <a:pPr>
              <a:defRPr/>
            </a:pPr>
            <a:endParaRPr lang="en-GB"/>
          </a:p>
        </p:txBody>
      </p:sp>
      <p:sp>
        <p:nvSpPr>
          <p:cNvPr id="6369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effectLst/>
                <a:latin typeface="Arial" pitchFamily="34" charset="0"/>
                <a:ea typeface="+mn-ea"/>
                <a:cs typeface="Arial" pitchFamily="34" charset="0"/>
              </a:defRPr>
            </a:lvl1pPr>
          </a:lstStyle>
          <a:p>
            <a:pPr>
              <a:defRPr/>
            </a:pPr>
            <a:endParaRPr lang="en-GB"/>
          </a:p>
        </p:txBody>
      </p:sp>
      <p:sp>
        <p:nvSpPr>
          <p:cNvPr id="6369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cs typeface="Arial" pitchFamily="34" charset="0"/>
              </a:defRPr>
            </a:lvl1pPr>
          </a:lstStyle>
          <a:p>
            <a:fld id="{233B4A40-7355-4737-BA7C-D8F432DAA410}" type="slidenum">
              <a:rPr lang="en-GB"/>
              <a:pPr/>
              <a:t>‹#›</a:t>
            </a:fld>
            <a:endParaRPr lang="en-GB"/>
          </a:p>
        </p:txBody>
      </p:sp>
    </p:spTree>
    <p:extLst>
      <p:ext uri="{BB962C8B-B14F-4D97-AF65-F5344CB8AC3E}">
        <p14:creationId xmlns:p14="http://schemas.microsoft.com/office/powerpoint/2010/main" val="42947710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effectLst/>
                <a:latin typeface="Arial" pitchFamily="34" charset="0"/>
                <a:ea typeface="+mn-ea"/>
                <a:cs typeface="Arial" pitchFamily="34" charset="0"/>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effectLst/>
                <a:latin typeface="Arial" pitchFamily="34" charset="0"/>
                <a:ea typeface="+mn-ea"/>
                <a:cs typeface="Arial" pitchFamily="34"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effectLst/>
                <a:latin typeface="Arial" pitchFamily="34" charset="0"/>
                <a:ea typeface="+mn-ea"/>
                <a:cs typeface="Arial" pitchFamily="34" charset="0"/>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cs typeface="Arial" pitchFamily="34" charset="0"/>
              </a:defRPr>
            </a:lvl1pPr>
          </a:lstStyle>
          <a:p>
            <a:fld id="{A939A9C3-C2E0-45A5-906B-E14F88BCE95E}" type="slidenum">
              <a:rPr lang="en-US"/>
              <a:pPr/>
              <a:t>‹#›</a:t>
            </a:fld>
            <a:endParaRPr lang="en-US"/>
          </a:p>
        </p:txBody>
      </p:sp>
    </p:spTree>
    <p:extLst>
      <p:ext uri="{BB962C8B-B14F-4D97-AF65-F5344CB8AC3E}">
        <p14:creationId xmlns:p14="http://schemas.microsoft.com/office/powerpoint/2010/main" val="312572610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0"/>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CH"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CH" smtClean="0"/>
              <a:t>Click to edit Master subtitle style</a:t>
            </a:r>
            <a:endParaRPr lang="en-US"/>
          </a:p>
        </p:txBody>
      </p:sp>
      <p:sp>
        <p:nvSpPr>
          <p:cNvPr id="4" name="Rectangle 3"/>
          <p:cNvSpPr>
            <a:spLocks noGrp="1" noChangeArrowheads="1"/>
          </p:cNvSpPr>
          <p:nvPr>
            <p:ph type="dt" sz="half" idx="10"/>
          </p:nvPr>
        </p:nvSpPr>
        <p:spPr>
          <a:ln/>
        </p:spPr>
        <p:txBody>
          <a:bodyPr/>
          <a:lstStyle>
            <a:lvl1pPr>
              <a:defRPr/>
            </a:lvl1pPr>
          </a:lstStyle>
          <a:p>
            <a:r>
              <a:rPr lang="en-AU" smtClean="0"/>
              <a:t>April 16 –  20 2012</a:t>
            </a:r>
            <a:endParaRPr lang="en-US"/>
          </a:p>
        </p:txBody>
      </p:sp>
      <p:sp>
        <p:nvSpPr>
          <p:cNvPr id="5" name="Rectangle 4"/>
          <p:cNvSpPr>
            <a:spLocks noGrp="1" noChangeArrowheads="1"/>
          </p:cNvSpPr>
          <p:nvPr>
            <p:ph type="ftr" sz="quarter" idx="11"/>
          </p:nvPr>
        </p:nvSpPr>
        <p:spPr>
          <a:ln/>
        </p:spPr>
        <p:txBody>
          <a:bodyPr/>
          <a:lstStyle>
            <a:lvl1pPr>
              <a:defRPr/>
            </a:lvl1pPr>
          </a:lstStyle>
          <a:p>
            <a:r>
              <a:rPr lang="en-US" altLang="ja-JP" smtClean="0"/>
              <a:t>19th UN/CEFACT FORUM – Geneva, Switzerland</a:t>
            </a:r>
            <a:endParaRPr lang="en-US" altLang="ja-JP"/>
          </a:p>
        </p:txBody>
      </p:sp>
      <p:sp>
        <p:nvSpPr>
          <p:cNvPr id="6" name="Rectangle 5"/>
          <p:cNvSpPr>
            <a:spLocks noGrp="1" noChangeArrowheads="1"/>
          </p:cNvSpPr>
          <p:nvPr>
            <p:ph type="sldNum" sz="quarter" idx="12"/>
          </p:nvPr>
        </p:nvSpPr>
        <p:spPr>
          <a:ln/>
        </p:spPr>
        <p:txBody>
          <a:bodyPr/>
          <a:lstStyle>
            <a:lvl1pPr>
              <a:defRPr/>
            </a:lvl1pPr>
          </a:lstStyle>
          <a:p>
            <a:fld id="{4915E7ED-9E14-4FD4-A85D-033CAF662261}" type="slidenum">
              <a:rPr lang="en-US"/>
              <a:pPr/>
              <a:t>‹#›</a:t>
            </a:fld>
            <a:endParaRPr lang="en-US"/>
          </a:p>
        </p:txBody>
      </p:sp>
    </p:spTree>
    <p:extLst>
      <p:ext uri="{BB962C8B-B14F-4D97-AF65-F5344CB8AC3E}">
        <p14:creationId xmlns:p14="http://schemas.microsoft.com/office/powerpoint/2010/main" val="141068543"/>
      </p:ext>
    </p:extLst>
  </p:cSld>
  <p:clrMapOvr>
    <a:masterClrMapping/>
  </p:clrMapOvr>
  <p:transition xmlns:p14="http://schemas.microsoft.com/office/powerpoint/2010/mai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sz="half" idx="10"/>
          </p:nvPr>
        </p:nvSpPr>
        <p:spPr>
          <a:ln/>
        </p:spPr>
        <p:txBody>
          <a:bodyPr/>
          <a:lstStyle>
            <a:lvl1pPr>
              <a:defRPr/>
            </a:lvl1pPr>
          </a:lstStyle>
          <a:p>
            <a:r>
              <a:rPr lang="en-AU" smtClean="0"/>
              <a:t>April 16 –  20 2012</a:t>
            </a:r>
            <a:endParaRPr lang="en-US" dirty="0"/>
          </a:p>
        </p:txBody>
      </p:sp>
      <p:sp>
        <p:nvSpPr>
          <p:cNvPr id="3" name="Rectangle 2"/>
          <p:cNvSpPr>
            <a:spLocks noGrp="1" noChangeArrowheads="1"/>
          </p:cNvSpPr>
          <p:nvPr>
            <p:ph type="ftr" sz="quarter" idx="11"/>
          </p:nvPr>
        </p:nvSpPr>
        <p:spPr>
          <a:ln/>
        </p:spPr>
        <p:txBody>
          <a:bodyPr/>
          <a:lstStyle>
            <a:lvl1pPr>
              <a:defRPr/>
            </a:lvl1pPr>
          </a:lstStyle>
          <a:p>
            <a:r>
              <a:rPr lang="ja-JP" altLang="en-US" dirty="0" smtClean="0"/>
              <a:t>1</a:t>
            </a:r>
            <a:r>
              <a:rPr lang="en-US" altLang="ja-JP" dirty="0"/>
              <a:t>9</a:t>
            </a:r>
            <a:r>
              <a:rPr lang="en-US" altLang="ja-JP" dirty="0" smtClean="0"/>
              <a:t>th </a:t>
            </a:r>
            <a:r>
              <a:rPr lang="en-US" altLang="ja-JP" dirty="0"/>
              <a:t>UN/CEFACT FORUM – Geneva, Switzerland</a:t>
            </a:r>
          </a:p>
        </p:txBody>
      </p:sp>
      <p:sp>
        <p:nvSpPr>
          <p:cNvPr id="4" name="Rectangle 3"/>
          <p:cNvSpPr>
            <a:spLocks noGrp="1" noChangeArrowheads="1"/>
          </p:cNvSpPr>
          <p:nvPr>
            <p:ph type="sldNum" sz="quarter" idx="12"/>
          </p:nvPr>
        </p:nvSpPr>
        <p:spPr>
          <a:ln/>
        </p:spPr>
        <p:txBody>
          <a:bodyPr/>
          <a:lstStyle>
            <a:lvl1pPr>
              <a:defRPr/>
            </a:lvl1pPr>
          </a:lstStyle>
          <a:p>
            <a:fld id="{CE628D1C-CC1F-4E13-832A-EE79890A74ED}" type="slidenum">
              <a:rPr lang="en-US"/>
              <a:pPr/>
              <a:t>‹#›</a:t>
            </a:fld>
            <a:endParaRPr lang="en-US"/>
          </a:p>
        </p:txBody>
      </p:sp>
    </p:spTree>
    <p:extLst>
      <p:ext uri="{BB962C8B-B14F-4D97-AF65-F5344CB8AC3E}">
        <p14:creationId xmlns:p14="http://schemas.microsoft.com/office/powerpoint/2010/main" val="2089895252"/>
      </p:ext>
    </p:extLst>
  </p:cSld>
  <p:clrMapOvr>
    <a:masterClrMapping/>
  </p:clrMapOvr>
  <p:transition xmlns:p14="http://schemas.microsoft.com/office/powerpoint/2010/mai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7" name="Rectangle 7"/>
          <p:cNvSpPr>
            <a:spLocks noGrp="1" noChangeArrowheads="1"/>
          </p:cNvSpPr>
          <p:nvPr>
            <p:ph type="title"/>
          </p:nvPr>
        </p:nvSpPr>
        <p:spPr bwMode="auto">
          <a:xfrm>
            <a:off x="5003800" y="620713"/>
            <a:ext cx="3600450" cy="71913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 name="Date Placeholder 7"/>
          <p:cNvSpPr>
            <a:spLocks noGrp="1" noChangeArrowheads="1"/>
          </p:cNvSpPr>
          <p:nvPr>
            <p:ph type="dt" sz="half" idx="2"/>
          </p:nvPr>
        </p:nvSpPr>
        <p:spPr bwMode="auto">
          <a:xfrm>
            <a:off x="395288" y="64008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800" b="0">
                <a:solidFill>
                  <a:schemeClr val="tx1"/>
                </a:solidFill>
                <a:cs typeface="Arial" pitchFamily="34" charset="0"/>
              </a:defRPr>
            </a:lvl1pPr>
          </a:lstStyle>
          <a:p>
            <a:r>
              <a:rPr lang="en-AU" smtClean="0"/>
              <a:t>April 16 –  20 2012</a:t>
            </a:r>
            <a:endParaRPr lang="en-US" dirty="0"/>
          </a:p>
        </p:txBody>
      </p:sp>
      <p:sp>
        <p:nvSpPr>
          <p:cNvPr id="9" name="Footer Placeholder 8"/>
          <p:cNvSpPr>
            <a:spLocks noGrp="1" noChangeArrowheads="1"/>
          </p:cNvSpPr>
          <p:nvPr>
            <p:ph type="ftr" sz="quarter" idx="3"/>
          </p:nvPr>
        </p:nvSpPr>
        <p:spPr bwMode="auto">
          <a:xfrm>
            <a:off x="2771775" y="6400800"/>
            <a:ext cx="360045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900" b="0">
                <a:solidFill>
                  <a:schemeClr val="tx1"/>
                </a:solidFill>
              </a:defRPr>
            </a:lvl1pPr>
          </a:lstStyle>
          <a:p>
            <a:r>
              <a:rPr lang="ja-JP" altLang="en-US" dirty="0" smtClean="0"/>
              <a:t>1</a:t>
            </a:r>
            <a:r>
              <a:rPr lang="en-US" altLang="ja-JP" dirty="0"/>
              <a:t>9</a:t>
            </a:r>
            <a:r>
              <a:rPr lang="en-US" altLang="ja-JP" dirty="0" smtClean="0"/>
              <a:t>th </a:t>
            </a:r>
            <a:r>
              <a:rPr lang="en-US" altLang="ja-JP" dirty="0"/>
              <a:t>UN/CEFACT FORUM – Geneva, Switzerland</a:t>
            </a:r>
          </a:p>
        </p:txBody>
      </p:sp>
      <p:sp>
        <p:nvSpPr>
          <p:cNvPr id="10" name="Slide Number Placeholder 9"/>
          <p:cNvSpPr>
            <a:spLocks noGrp="1" noChangeArrowheads="1"/>
          </p:cNvSpPr>
          <p:nvPr>
            <p:ph type="sldNum" sz="quarter" idx="4"/>
          </p:nvPr>
        </p:nvSpPr>
        <p:spPr bwMode="auto">
          <a:xfrm>
            <a:off x="6588125" y="64008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800" b="0">
                <a:solidFill>
                  <a:schemeClr val="tx1"/>
                </a:solidFill>
                <a:cs typeface="Arial" pitchFamily="34" charset="0"/>
              </a:defRPr>
            </a:lvl1pPr>
          </a:lstStyle>
          <a:p>
            <a:fld id="{E10CACAD-789D-4118-9825-258437E2663F}" type="slidenum">
              <a:rPr lang="en-US"/>
              <a:pPr/>
              <a:t>‹#›</a:t>
            </a:fld>
            <a:endParaRPr lang="en-US"/>
          </a:p>
        </p:txBody>
      </p:sp>
      <p:pic>
        <p:nvPicPr>
          <p:cNvPr id="1031" name="Picture 7" descr="cefact_forum"/>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0"/>
            <a:ext cx="9144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857" r:id="rId1"/>
    <p:sldLayoutId id="2147484858" r:id="rId2"/>
  </p:sldLayoutIdLst>
  <p:transition xmlns:p14="http://schemas.microsoft.com/office/powerpoint/2010/main" spd="med">
    <p:fade/>
  </p:transition>
  <p:timing>
    <p:tnLst>
      <p:par>
        <p:cTn xmlns:p14="http://schemas.microsoft.com/office/powerpoint/2010/main" id="1" dur="indefinite" restart="never" nodeType="tmRoot"/>
      </p:par>
    </p:tnLst>
  </p:timing>
  <p:hf sldNum="0" hdr="0" dt="0"/>
  <p:txStyles>
    <p:titleStyle>
      <a:lvl1pPr algn="r" rtl="0" eaLnBrk="0" fontAlgn="base" hangingPunct="0">
        <a:spcBef>
          <a:spcPct val="0"/>
        </a:spcBef>
        <a:spcAft>
          <a:spcPct val="0"/>
        </a:spcAft>
        <a:defRPr sz="2000">
          <a:solidFill>
            <a:schemeClr val="bg1"/>
          </a:solidFill>
          <a:latin typeface="Arial" pitchFamily="34" charset="0"/>
          <a:ea typeface="ＭＳ Ｐゴシック" charset="0"/>
          <a:cs typeface="ＭＳ Ｐゴシック" charset="0"/>
        </a:defRPr>
      </a:lvl1pPr>
      <a:lvl2pPr algn="r" rtl="0" eaLnBrk="0" fontAlgn="base" hangingPunct="0">
        <a:spcBef>
          <a:spcPct val="0"/>
        </a:spcBef>
        <a:spcAft>
          <a:spcPct val="0"/>
        </a:spcAft>
        <a:defRPr sz="2000">
          <a:solidFill>
            <a:schemeClr val="bg1"/>
          </a:solidFill>
          <a:latin typeface="Arial" pitchFamily="34" charset="0"/>
          <a:ea typeface="ＭＳ Ｐゴシック" charset="0"/>
          <a:cs typeface="ＭＳ Ｐゴシック" charset="0"/>
        </a:defRPr>
      </a:lvl2pPr>
      <a:lvl3pPr algn="r" rtl="0" eaLnBrk="0" fontAlgn="base" hangingPunct="0">
        <a:spcBef>
          <a:spcPct val="0"/>
        </a:spcBef>
        <a:spcAft>
          <a:spcPct val="0"/>
        </a:spcAft>
        <a:defRPr sz="2000">
          <a:solidFill>
            <a:schemeClr val="bg1"/>
          </a:solidFill>
          <a:latin typeface="Arial" pitchFamily="34" charset="0"/>
          <a:ea typeface="ＭＳ Ｐゴシック" charset="0"/>
          <a:cs typeface="ＭＳ Ｐゴシック" charset="0"/>
        </a:defRPr>
      </a:lvl3pPr>
      <a:lvl4pPr algn="r" rtl="0" eaLnBrk="0" fontAlgn="base" hangingPunct="0">
        <a:spcBef>
          <a:spcPct val="0"/>
        </a:spcBef>
        <a:spcAft>
          <a:spcPct val="0"/>
        </a:spcAft>
        <a:defRPr sz="2000">
          <a:solidFill>
            <a:schemeClr val="bg1"/>
          </a:solidFill>
          <a:latin typeface="Arial" pitchFamily="34" charset="0"/>
          <a:ea typeface="ＭＳ Ｐゴシック" charset="0"/>
          <a:cs typeface="ＭＳ Ｐゴシック" charset="0"/>
        </a:defRPr>
      </a:lvl4pPr>
      <a:lvl5pPr algn="r" rtl="0" eaLnBrk="0" fontAlgn="base" hangingPunct="0">
        <a:spcBef>
          <a:spcPct val="0"/>
        </a:spcBef>
        <a:spcAft>
          <a:spcPct val="0"/>
        </a:spcAft>
        <a:defRPr sz="2000">
          <a:solidFill>
            <a:schemeClr val="bg1"/>
          </a:solidFill>
          <a:latin typeface="Arial" pitchFamily="34" charset="0"/>
          <a:ea typeface="ＭＳ Ｐゴシック" charset="0"/>
          <a:cs typeface="ＭＳ Ｐゴシック" charset="0"/>
        </a:defRPr>
      </a:lvl5pPr>
      <a:lvl6pPr marL="457200" algn="r" rtl="0" fontAlgn="base">
        <a:spcBef>
          <a:spcPct val="0"/>
        </a:spcBef>
        <a:spcAft>
          <a:spcPct val="0"/>
        </a:spcAft>
        <a:defRPr sz="2000">
          <a:solidFill>
            <a:schemeClr val="bg1"/>
          </a:solidFill>
          <a:latin typeface="Arial Black" pitchFamily="34" charset="0"/>
        </a:defRPr>
      </a:lvl6pPr>
      <a:lvl7pPr marL="914400" algn="r" rtl="0" fontAlgn="base">
        <a:spcBef>
          <a:spcPct val="0"/>
        </a:spcBef>
        <a:spcAft>
          <a:spcPct val="0"/>
        </a:spcAft>
        <a:defRPr sz="2000">
          <a:solidFill>
            <a:schemeClr val="bg1"/>
          </a:solidFill>
          <a:latin typeface="Arial Black" pitchFamily="34" charset="0"/>
        </a:defRPr>
      </a:lvl7pPr>
      <a:lvl8pPr marL="1371600" algn="r" rtl="0" fontAlgn="base">
        <a:spcBef>
          <a:spcPct val="0"/>
        </a:spcBef>
        <a:spcAft>
          <a:spcPct val="0"/>
        </a:spcAft>
        <a:defRPr sz="2000">
          <a:solidFill>
            <a:schemeClr val="bg1"/>
          </a:solidFill>
          <a:latin typeface="Arial Black" pitchFamily="34" charset="0"/>
        </a:defRPr>
      </a:lvl8pPr>
      <a:lvl9pPr marL="1828800" algn="r"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lr>
          <a:srgbClr val="395DA5"/>
        </a:buClr>
        <a:buChar char="•"/>
        <a:defRPr sz="3200">
          <a:solidFill>
            <a:schemeClr val="tx1"/>
          </a:solidFill>
          <a:latin typeface="Arial" pitchFamily="34" charset="0"/>
          <a:ea typeface="ＭＳ Ｐゴシック" charset="0"/>
          <a:cs typeface="ＭＳ Ｐゴシック" charset="0"/>
        </a:defRPr>
      </a:lvl1pPr>
      <a:lvl2pPr marL="742950" indent="-285750" algn="l" rtl="0" eaLnBrk="0" fontAlgn="base" hangingPunct="0">
        <a:spcBef>
          <a:spcPct val="20000"/>
        </a:spcBef>
        <a:spcAft>
          <a:spcPct val="0"/>
        </a:spcAft>
        <a:buClr>
          <a:srgbClr val="395DA5"/>
        </a:buClr>
        <a:buChar char="•"/>
        <a:defRPr sz="2800">
          <a:solidFill>
            <a:schemeClr val="tx1"/>
          </a:solidFill>
          <a:latin typeface="Arial" pitchFamily="34" charset="0"/>
          <a:ea typeface="ＭＳ Ｐゴシック" charset="0"/>
        </a:defRPr>
      </a:lvl2pPr>
      <a:lvl3pPr marL="1143000" indent="-228600" algn="l" rtl="0" eaLnBrk="0" fontAlgn="base" hangingPunct="0">
        <a:spcBef>
          <a:spcPct val="20000"/>
        </a:spcBef>
        <a:spcAft>
          <a:spcPct val="0"/>
        </a:spcAft>
        <a:buClr>
          <a:srgbClr val="395DA5"/>
        </a:buClr>
        <a:buChar char="•"/>
        <a:defRPr sz="2500">
          <a:solidFill>
            <a:schemeClr val="tx1"/>
          </a:solidFill>
          <a:latin typeface="Arial" pitchFamily="34" charset="0"/>
          <a:ea typeface="ＭＳ Ｐゴシック" charset="0"/>
        </a:defRPr>
      </a:lvl3pPr>
      <a:lvl4pPr marL="1600200" indent="-228600" algn="l" rtl="0" eaLnBrk="0" fontAlgn="base" hangingPunct="0">
        <a:spcBef>
          <a:spcPct val="20000"/>
        </a:spcBef>
        <a:spcAft>
          <a:spcPct val="0"/>
        </a:spcAft>
        <a:buClr>
          <a:srgbClr val="395DA5"/>
        </a:buClr>
        <a:buChar char="•"/>
        <a:defRPr sz="2000">
          <a:solidFill>
            <a:schemeClr val="tx1"/>
          </a:solidFill>
          <a:latin typeface="Arial" pitchFamily="34" charset="0"/>
          <a:ea typeface="ＭＳ Ｐゴシック" charset="0"/>
        </a:defRPr>
      </a:lvl4pPr>
      <a:lvl5pPr marL="2057400" indent="-228600" algn="l" rtl="0" eaLnBrk="0" fontAlgn="base" hangingPunct="0">
        <a:spcBef>
          <a:spcPct val="20000"/>
        </a:spcBef>
        <a:spcAft>
          <a:spcPct val="0"/>
        </a:spcAft>
        <a:buClr>
          <a:srgbClr val="395DA5"/>
        </a:buClr>
        <a:buChar char="•"/>
        <a:defRPr sz="2000">
          <a:solidFill>
            <a:schemeClr val="tx1"/>
          </a:solidFill>
          <a:latin typeface="Arial" pitchFamily="34" charset="0"/>
          <a:ea typeface="ＭＳ Ｐゴシック" charset="0"/>
        </a:defRPr>
      </a:lvl5pPr>
      <a:lvl6pPr marL="2514600" indent="-228600" algn="l" rtl="0" fontAlgn="base">
        <a:spcBef>
          <a:spcPct val="20000"/>
        </a:spcBef>
        <a:spcAft>
          <a:spcPct val="0"/>
        </a:spcAft>
        <a:buClr>
          <a:srgbClr val="395DA5"/>
        </a:buClr>
        <a:buChar char="•"/>
        <a:defRPr sz="2000">
          <a:solidFill>
            <a:schemeClr val="tx1"/>
          </a:solidFill>
          <a:latin typeface="+mn-lt"/>
        </a:defRPr>
      </a:lvl6pPr>
      <a:lvl7pPr marL="2971800" indent="-228600" algn="l" rtl="0" fontAlgn="base">
        <a:spcBef>
          <a:spcPct val="20000"/>
        </a:spcBef>
        <a:spcAft>
          <a:spcPct val="0"/>
        </a:spcAft>
        <a:buClr>
          <a:srgbClr val="395DA5"/>
        </a:buClr>
        <a:buChar char="•"/>
        <a:defRPr sz="2000">
          <a:solidFill>
            <a:schemeClr val="tx1"/>
          </a:solidFill>
          <a:latin typeface="+mn-lt"/>
        </a:defRPr>
      </a:lvl7pPr>
      <a:lvl8pPr marL="3429000" indent="-228600" algn="l" rtl="0" fontAlgn="base">
        <a:spcBef>
          <a:spcPct val="20000"/>
        </a:spcBef>
        <a:spcAft>
          <a:spcPct val="0"/>
        </a:spcAft>
        <a:buClr>
          <a:srgbClr val="395DA5"/>
        </a:buClr>
        <a:buChar char="•"/>
        <a:defRPr sz="2000">
          <a:solidFill>
            <a:schemeClr val="tx1"/>
          </a:solidFill>
          <a:latin typeface="+mn-lt"/>
        </a:defRPr>
      </a:lvl8pPr>
      <a:lvl9pPr marL="3886200" indent="-228600" algn="l" rtl="0" fontAlgn="base">
        <a:spcBef>
          <a:spcPct val="20000"/>
        </a:spcBef>
        <a:spcAft>
          <a:spcPct val="0"/>
        </a:spcAft>
        <a:buClr>
          <a:srgbClr val="395DA5"/>
        </a:buClr>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ja-JP" altLang="en-US" smtClean="0"/>
              <a:t>1</a:t>
            </a:r>
            <a:r>
              <a:rPr lang="en-US" altLang="ja-JP" smtClean="0"/>
              <a:t>9th UN/CEFACT FORUM – Geneva, Switzerland</a:t>
            </a:r>
            <a:endParaRPr lang="en-US" altLang="ja-JP" dirty="0"/>
          </a:p>
        </p:txBody>
      </p:sp>
      <p:sp>
        <p:nvSpPr>
          <p:cNvPr id="3" name="TextBox 2"/>
          <p:cNvSpPr txBox="1"/>
          <p:nvPr/>
        </p:nvSpPr>
        <p:spPr>
          <a:xfrm>
            <a:off x="-21098" y="1484784"/>
            <a:ext cx="8820472" cy="4955203"/>
          </a:xfrm>
          <a:prstGeom prst="rect">
            <a:avLst/>
          </a:prstGeom>
          <a:noFill/>
        </p:spPr>
        <p:txBody>
          <a:bodyPr wrap="square" rtlCol="0">
            <a:spAutoFit/>
          </a:bodyPr>
          <a:lstStyle/>
          <a:p>
            <a:pPr algn="ctr"/>
            <a:r>
              <a:rPr lang="en-US" sz="1400" dirty="0" err="1">
                <a:solidFill>
                  <a:srgbClr val="000000"/>
                </a:solidFill>
              </a:rPr>
              <a:t>Transborder</a:t>
            </a:r>
            <a:r>
              <a:rPr lang="en-US" sz="1400" dirty="0">
                <a:solidFill>
                  <a:srgbClr val="000000"/>
                </a:solidFill>
              </a:rPr>
              <a:t> Messaging </a:t>
            </a:r>
            <a:r>
              <a:rPr lang="en-US" sz="1400" dirty="0" smtClean="0">
                <a:solidFill>
                  <a:srgbClr val="000000"/>
                </a:solidFill>
              </a:rPr>
              <a:t>Agenda</a:t>
            </a:r>
          </a:p>
          <a:p>
            <a:pPr algn="ctr"/>
            <a:endParaRPr lang="en-US" sz="1400" dirty="0">
              <a:solidFill>
                <a:srgbClr val="000000"/>
              </a:solidFill>
            </a:endParaRPr>
          </a:p>
          <a:p>
            <a:pPr algn="l"/>
            <a:r>
              <a:rPr lang="en-US" dirty="0">
                <a:solidFill>
                  <a:srgbClr val="000000"/>
                </a:solidFill>
              </a:rPr>
              <a:t>Introductions:  Tim McGrath, Bureau Vice-Chair Methodology &amp; Technology PDA</a:t>
            </a:r>
          </a:p>
          <a:p>
            <a:pPr algn="l"/>
            <a:endParaRPr lang="en-US" dirty="0">
              <a:solidFill>
                <a:srgbClr val="000000"/>
              </a:solidFill>
            </a:endParaRPr>
          </a:p>
          <a:p>
            <a:pPr algn="l"/>
            <a:r>
              <a:rPr lang="en-US" dirty="0">
                <a:solidFill>
                  <a:srgbClr val="000000"/>
                </a:solidFill>
              </a:rPr>
              <a:t>Speakers:</a:t>
            </a:r>
          </a:p>
          <a:p>
            <a:pPr algn="l"/>
            <a:r>
              <a:rPr lang="en-US" dirty="0">
                <a:solidFill>
                  <a:srgbClr val="000000"/>
                </a:solidFill>
              </a:rPr>
              <a:t>Alexander </a:t>
            </a:r>
            <a:r>
              <a:rPr lang="en-US" dirty="0" err="1" smtClean="0">
                <a:solidFill>
                  <a:srgbClr val="000000"/>
                </a:solidFill>
              </a:rPr>
              <a:t>Sazonov</a:t>
            </a:r>
            <a:r>
              <a:rPr lang="en-US" dirty="0" smtClean="0">
                <a:solidFill>
                  <a:srgbClr val="000000"/>
                </a:solidFill>
              </a:rPr>
              <a:t>, Regional Commonwealth in the Field of Communications</a:t>
            </a:r>
            <a:endParaRPr lang="en-US" dirty="0">
              <a:solidFill>
                <a:srgbClr val="000000"/>
              </a:solidFill>
            </a:endParaRPr>
          </a:p>
          <a:p>
            <a:pPr algn="l"/>
            <a:endParaRPr lang="en-US" dirty="0">
              <a:solidFill>
                <a:srgbClr val="000000"/>
              </a:solidFill>
            </a:endParaRPr>
          </a:p>
          <a:p>
            <a:pPr algn="l"/>
            <a:r>
              <a:rPr lang="en-US" dirty="0" err="1">
                <a:solidFill>
                  <a:srgbClr val="000000"/>
                </a:solidFill>
              </a:rPr>
              <a:t>Jostein</a:t>
            </a:r>
            <a:r>
              <a:rPr lang="en-US" dirty="0">
                <a:solidFill>
                  <a:srgbClr val="000000"/>
                </a:solidFill>
              </a:rPr>
              <a:t> </a:t>
            </a:r>
            <a:r>
              <a:rPr lang="en-US" dirty="0" err="1" smtClean="0">
                <a:solidFill>
                  <a:srgbClr val="000000"/>
                </a:solidFill>
              </a:rPr>
              <a:t>Frømyr</a:t>
            </a:r>
            <a:r>
              <a:rPr lang="en-US" dirty="0" smtClean="0">
                <a:solidFill>
                  <a:srgbClr val="000000"/>
                </a:solidFill>
              </a:rPr>
              <a:t>, </a:t>
            </a:r>
            <a:r>
              <a:rPr lang="en-US" dirty="0">
                <a:solidFill>
                  <a:srgbClr val="000000"/>
                </a:solidFill>
              </a:rPr>
              <a:t>Pan European Public Procurement Online (PEPPOL)</a:t>
            </a:r>
          </a:p>
          <a:p>
            <a:pPr algn="l"/>
            <a:endParaRPr lang="en-US" dirty="0">
              <a:solidFill>
                <a:srgbClr val="000000"/>
              </a:solidFill>
            </a:endParaRPr>
          </a:p>
          <a:p>
            <a:pPr algn="l"/>
            <a:r>
              <a:rPr lang="en-US" dirty="0">
                <a:solidFill>
                  <a:srgbClr val="000000"/>
                </a:solidFill>
              </a:rPr>
              <a:t>Kenneth </a:t>
            </a:r>
            <a:r>
              <a:rPr lang="en-US" dirty="0" err="1" smtClean="0">
                <a:solidFill>
                  <a:srgbClr val="000000"/>
                </a:solidFill>
              </a:rPr>
              <a:t>Bengtsson</a:t>
            </a:r>
            <a:r>
              <a:rPr lang="en-US" dirty="0" smtClean="0">
                <a:solidFill>
                  <a:srgbClr val="000000"/>
                </a:solidFill>
              </a:rPr>
              <a:t>, OASIS </a:t>
            </a:r>
            <a:r>
              <a:rPr lang="en-US" dirty="0">
                <a:solidFill>
                  <a:srgbClr val="000000"/>
                </a:solidFill>
              </a:rPr>
              <a:t>Business Document Exchange (BDX) Technical </a:t>
            </a:r>
            <a:r>
              <a:rPr lang="en-US" dirty="0" smtClean="0">
                <a:solidFill>
                  <a:srgbClr val="000000"/>
                </a:solidFill>
              </a:rPr>
              <a:t>Committee</a:t>
            </a:r>
          </a:p>
          <a:p>
            <a:pPr algn="l"/>
            <a:endParaRPr lang="en-US" dirty="0">
              <a:solidFill>
                <a:srgbClr val="000000"/>
              </a:solidFill>
            </a:endParaRPr>
          </a:p>
          <a:p>
            <a:pPr algn="l"/>
            <a:r>
              <a:rPr lang="en-US" dirty="0" smtClean="0">
                <a:solidFill>
                  <a:srgbClr val="000000"/>
                </a:solidFill>
              </a:rPr>
              <a:t>Joao </a:t>
            </a:r>
            <a:r>
              <a:rPr lang="en-US" dirty="0" err="1" smtClean="0">
                <a:solidFill>
                  <a:srgbClr val="000000"/>
                </a:solidFill>
              </a:rPr>
              <a:t>Frade</a:t>
            </a:r>
            <a:r>
              <a:rPr lang="en-US" dirty="0" smtClean="0">
                <a:solidFill>
                  <a:srgbClr val="000000"/>
                </a:solidFill>
              </a:rPr>
              <a:t>, European Commission Project</a:t>
            </a:r>
            <a:endParaRPr lang="en-US" dirty="0">
              <a:solidFill>
                <a:srgbClr val="000000"/>
              </a:solidFill>
            </a:endParaRPr>
          </a:p>
          <a:p>
            <a:pPr algn="l"/>
            <a:endParaRPr lang="en-US" dirty="0">
              <a:solidFill>
                <a:srgbClr val="000000"/>
              </a:solidFill>
            </a:endParaRPr>
          </a:p>
          <a:p>
            <a:pPr algn="l"/>
            <a:r>
              <a:rPr lang="en-US" dirty="0">
                <a:solidFill>
                  <a:srgbClr val="000000"/>
                </a:solidFill>
              </a:rPr>
              <a:t>Open discussion:</a:t>
            </a:r>
          </a:p>
          <a:p>
            <a:endParaRPr lang="en-US" dirty="0">
              <a:solidFill>
                <a:srgbClr val="000000"/>
              </a:solidFill>
            </a:endParaRPr>
          </a:p>
          <a:p>
            <a:pPr algn="l"/>
            <a:r>
              <a:rPr lang="en-US" dirty="0">
                <a:solidFill>
                  <a:srgbClr val="000000"/>
                </a:solidFill>
              </a:rPr>
              <a:t>Review and Summary: Tim </a:t>
            </a:r>
            <a:r>
              <a:rPr lang="en-US" dirty="0" smtClean="0">
                <a:solidFill>
                  <a:srgbClr val="000000"/>
                </a:solidFill>
              </a:rPr>
              <a:t>McGrath</a:t>
            </a:r>
            <a:endParaRPr lang="en-US" dirty="0">
              <a:solidFill>
                <a:srgbClr val="000000"/>
              </a:solidFill>
            </a:endParaRPr>
          </a:p>
        </p:txBody>
      </p:sp>
      <p:sp>
        <p:nvSpPr>
          <p:cNvPr id="4" name="TextBox 3"/>
          <p:cNvSpPr txBox="1"/>
          <p:nvPr/>
        </p:nvSpPr>
        <p:spPr>
          <a:xfrm>
            <a:off x="5004048" y="692696"/>
            <a:ext cx="3957944" cy="646331"/>
          </a:xfrm>
          <a:prstGeom prst="rect">
            <a:avLst/>
          </a:prstGeom>
          <a:noFill/>
        </p:spPr>
        <p:txBody>
          <a:bodyPr wrap="square" rtlCol="0">
            <a:spAutoFit/>
          </a:bodyPr>
          <a:lstStyle/>
          <a:p>
            <a:r>
              <a:rPr lang="en-US" dirty="0"/>
              <a:t>Reliable message exchange between communities </a:t>
            </a:r>
          </a:p>
        </p:txBody>
      </p:sp>
    </p:spTree>
    <p:extLst>
      <p:ext uri="{BB962C8B-B14F-4D97-AF65-F5344CB8AC3E}">
        <p14:creationId xmlns:p14="http://schemas.microsoft.com/office/powerpoint/2010/main" val="802324757"/>
      </p:ext>
    </p:extLst>
  </p:cSld>
  <p:clrMapOvr>
    <a:masterClrMapping/>
  </p:clrMapOvr>
  <p:transition xmlns:p14="http://schemas.microsoft.com/office/powerpoint/2010/mai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ja-JP" altLang="en-US" smtClean="0"/>
              <a:t>1</a:t>
            </a:r>
            <a:r>
              <a:rPr lang="en-US" altLang="ja-JP" smtClean="0"/>
              <a:t>9th UN/CEFACT FORUM – Geneva, Switzerland</a:t>
            </a:r>
            <a:endParaRPr lang="en-US" altLang="ja-JP" dirty="0"/>
          </a:p>
        </p:txBody>
      </p:sp>
      <p:sp>
        <p:nvSpPr>
          <p:cNvPr id="3" name="Rectangle 2"/>
          <p:cNvSpPr/>
          <p:nvPr/>
        </p:nvSpPr>
        <p:spPr>
          <a:xfrm>
            <a:off x="467544" y="1859340"/>
            <a:ext cx="8208912" cy="3785652"/>
          </a:xfrm>
          <a:prstGeom prst="rect">
            <a:avLst/>
          </a:prstGeom>
        </p:spPr>
        <p:txBody>
          <a:bodyPr wrap="square">
            <a:spAutoFit/>
          </a:bodyPr>
          <a:lstStyle/>
          <a:p>
            <a:pPr algn="l"/>
            <a:r>
              <a:rPr lang="en-US" sz="2400" dirty="0" smtClean="0">
                <a:solidFill>
                  <a:srgbClr val="000000"/>
                </a:solidFill>
              </a:rPr>
              <a:t>Objective</a:t>
            </a:r>
          </a:p>
          <a:p>
            <a:pPr algn="l"/>
            <a:endParaRPr lang="en-US" sz="2400" dirty="0">
              <a:solidFill>
                <a:srgbClr val="000000"/>
              </a:solidFill>
            </a:endParaRPr>
          </a:p>
          <a:p>
            <a:pPr algn="l"/>
            <a:r>
              <a:rPr lang="en-US" sz="2400" dirty="0" smtClean="0">
                <a:solidFill>
                  <a:srgbClr val="000000"/>
                </a:solidFill>
              </a:rPr>
              <a:t>Identifying </a:t>
            </a:r>
            <a:r>
              <a:rPr lang="en-US" sz="2400" dirty="0">
                <a:solidFill>
                  <a:srgbClr val="000000"/>
                </a:solidFill>
              </a:rPr>
              <a:t>requirements and best practices for the use of message handling infrastructures, including signatures and identification strategies. These deal with the infrastructural issues regarding the physical exchange of any type of electronic business document. That is, to answer the question, "If I exchange information across a border how can I be sure it is authentic and secure?"</a:t>
            </a:r>
            <a:r>
              <a:rPr lang="en-US" sz="2400" dirty="0"/>
              <a:t>.</a:t>
            </a:r>
          </a:p>
        </p:txBody>
      </p:sp>
    </p:spTree>
    <p:extLst>
      <p:ext uri="{BB962C8B-B14F-4D97-AF65-F5344CB8AC3E}">
        <p14:creationId xmlns:p14="http://schemas.microsoft.com/office/powerpoint/2010/main" val="2877849975"/>
      </p:ext>
    </p:extLst>
  </p:cSld>
  <p:clrMapOvr>
    <a:masterClrMapping/>
  </p:clrMapOvr>
  <p:transition xmlns:p14="http://schemas.microsoft.com/office/powerpoint/2010/main" spd="med">
    <p:fade/>
  </p:transition>
</p:sld>
</file>

<file path=ppt/theme/theme1.xml><?xml version="1.0" encoding="utf-8"?>
<a:theme xmlns:a="http://schemas.openxmlformats.org/drawingml/2006/main" name="United Nations Economic Commission for Europe, UN/CEFACT Forum master">
  <a:themeElements>
    <a:clrScheme name="1_UNCEFACT2005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9_UNCEFACT2005">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UNCEFACT2005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1_UNCEFACT2005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1_UNCEFACT2005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1_UNCEFACT2005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1_UNCEFACT2005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1_UNCEFACT2005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1_UNCEFACT2005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1_UNCEFACT2005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1_UNCEFACT2005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9086</TotalTime>
  <Words>156</Words>
  <Application>Microsoft Macintosh PowerPoint</Application>
  <PresentationFormat>On-screen Show (4:3)</PresentationFormat>
  <Paragraphs>22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United Nations Economic Commission for Europe, UN/CEFACT Forum master</vt:lpstr>
      <vt:lpstr>PowerPoint Presentation</vt:lpstr>
      <vt:lpstr>PowerPoint Presentation</vt:lpstr>
    </vt:vector>
  </TitlesOfParts>
  <Manager>UNECE</Manager>
  <Company>UNECE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Nations Economic Commission for Europe</dc:title>
  <dc:subject>UN/CEFACT</dc:subject>
  <dc:creator>UNECE</dc:creator>
  <cp:lastModifiedBy>Tim McGrath</cp:lastModifiedBy>
  <cp:revision>524</cp:revision>
  <cp:lastPrinted>2012-04-04T00:38:43Z</cp:lastPrinted>
  <dcterms:modified xsi:type="dcterms:W3CDTF">2012-04-17T07:46:31Z</dcterms:modified>
</cp:coreProperties>
</file>