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58" r:id="rId5"/>
    <p:sldId id="259" r:id="rId6"/>
    <p:sldId id="260" r:id="rId7"/>
    <p:sldId id="261" r:id="rId8"/>
    <p:sldId id="262" r:id="rId9"/>
    <p:sldId id="264" r:id="rId10"/>
    <p:sldId id="265" r:id="rId11"/>
    <p:sldId id="266" r:id="rId12"/>
    <p:sldId id="267" r:id="rId13"/>
    <p:sldId id="269" r:id="rId14"/>
    <p:sldId id="270" r:id="rId15"/>
    <p:sldId id="272" r:id="rId16"/>
    <p:sldId id="273" r:id="rId17"/>
  </p:sldIdLst>
  <p:sldSz cx="9144000" cy="6858000" type="screen4x3"/>
  <p:notesSz cx="6808788"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F72D"/>
    <a:srgbClr val="92D050"/>
    <a:srgbClr val="F3CDFF"/>
    <a:srgbClr val="F5D5FF"/>
    <a:srgbClr val="FFCCFF"/>
    <a:srgbClr val="4472C4"/>
    <a:srgbClr val="176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3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9C668-D760-4087-9725-C7CDC43F3A96}" type="datetimeFigureOut">
              <a:rPr lang="az-Latn-AZ" smtClean="0"/>
              <a:t>03.07.2018</a:t>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876C44F0-8EB7-4D57-AFFC-50AB6EEC8EC5}" type="slidenum">
              <a:rPr lang="az-Latn-AZ" smtClean="0"/>
              <a:t>‹#›</a:t>
            </a:fld>
            <a:endParaRPr lang="az-Latn-AZ"/>
          </a:p>
        </p:txBody>
      </p:sp>
    </p:spTree>
    <p:extLst>
      <p:ext uri="{BB962C8B-B14F-4D97-AF65-F5344CB8AC3E}">
        <p14:creationId xmlns:p14="http://schemas.microsoft.com/office/powerpoint/2010/main" val="50739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9C668-D760-4087-9725-C7CDC43F3A96}" type="datetimeFigureOut">
              <a:rPr lang="az-Latn-AZ" smtClean="0"/>
              <a:t>03.07.2018</a:t>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876C44F0-8EB7-4D57-AFFC-50AB6EEC8EC5}" type="slidenum">
              <a:rPr lang="az-Latn-AZ" smtClean="0"/>
              <a:t>‹#›</a:t>
            </a:fld>
            <a:endParaRPr lang="az-Latn-AZ"/>
          </a:p>
        </p:txBody>
      </p:sp>
    </p:spTree>
    <p:extLst>
      <p:ext uri="{BB962C8B-B14F-4D97-AF65-F5344CB8AC3E}">
        <p14:creationId xmlns:p14="http://schemas.microsoft.com/office/powerpoint/2010/main" val="137632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9C668-D760-4087-9725-C7CDC43F3A96}" type="datetimeFigureOut">
              <a:rPr lang="az-Latn-AZ" smtClean="0"/>
              <a:t>03.07.2018</a:t>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876C44F0-8EB7-4D57-AFFC-50AB6EEC8EC5}" type="slidenum">
              <a:rPr lang="az-Latn-AZ" smtClean="0"/>
              <a:t>‹#›</a:t>
            </a:fld>
            <a:endParaRPr lang="az-Latn-AZ"/>
          </a:p>
        </p:txBody>
      </p:sp>
    </p:spTree>
    <p:extLst>
      <p:ext uri="{BB962C8B-B14F-4D97-AF65-F5344CB8AC3E}">
        <p14:creationId xmlns:p14="http://schemas.microsoft.com/office/powerpoint/2010/main" val="162950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9C668-D760-4087-9725-C7CDC43F3A96}" type="datetimeFigureOut">
              <a:rPr lang="az-Latn-AZ" smtClean="0"/>
              <a:t>03.07.2018</a:t>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876C44F0-8EB7-4D57-AFFC-50AB6EEC8EC5}" type="slidenum">
              <a:rPr lang="az-Latn-AZ" smtClean="0"/>
              <a:t>‹#›</a:t>
            </a:fld>
            <a:endParaRPr lang="az-Latn-AZ"/>
          </a:p>
        </p:txBody>
      </p:sp>
    </p:spTree>
    <p:extLst>
      <p:ext uri="{BB962C8B-B14F-4D97-AF65-F5344CB8AC3E}">
        <p14:creationId xmlns:p14="http://schemas.microsoft.com/office/powerpoint/2010/main" val="177151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9C668-D760-4087-9725-C7CDC43F3A96}" type="datetimeFigureOut">
              <a:rPr lang="az-Latn-AZ" smtClean="0"/>
              <a:t>03.07.2018</a:t>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876C44F0-8EB7-4D57-AFFC-50AB6EEC8EC5}" type="slidenum">
              <a:rPr lang="az-Latn-AZ" smtClean="0"/>
              <a:t>‹#›</a:t>
            </a:fld>
            <a:endParaRPr lang="az-Latn-AZ"/>
          </a:p>
        </p:txBody>
      </p:sp>
    </p:spTree>
    <p:extLst>
      <p:ext uri="{BB962C8B-B14F-4D97-AF65-F5344CB8AC3E}">
        <p14:creationId xmlns:p14="http://schemas.microsoft.com/office/powerpoint/2010/main" val="154594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F9C668-D760-4087-9725-C7CDC43F3A96}" type="datetimeFigureOut">
              <a:rPr lang="az-Latn-AZ" smtClean="0"/>
              <a:t>03.07.2018</a:t>
            </a:fld>
            <a:endParaRPr lang="az-Latn-AZ"/>
          </a:p>
        </p:txBody>
      </p:sp>
      <p:sp>
        <p:nvSpPr>
          <p:cNvPr id="6" name="Footer Placeholder 5"/>
          <p:cNvSpPr>
            <a:spLocks noGrp="1"/>
          </p:cNvSpPr>
          <p:nvPr>
            <p:ph type="ftr" sz="quarter" idx="11"/>
          </p:nvPr>
        </p:nvSpPr>
        <p:spPr/>
        <p:txBody>
          <a:bodyPr/>
          <a:lstStyle/>
          <a:p>
            <a:endParaRPr lang="az-Latn-AZ"/>
          </a:p>
        </p:txBody>
      </p:sp>
      <p:sp>
        <p:nvSpPr>
          <p:cNvPr id="7" name="Slide Number Placeholder 6"/>
          <p:cNvSpPr>
            <a:spLocks noGrp="1"/>
          </p:cNvSpPr>
          <p:nvPr>
            <p:ph type="sldNum" sz="quarter" idx="12"/>
          </p:nvPr>
        </p:nvSpPr>
        <p:spPr/>
        <p:txBody>
          <a:bodyPr/>
          <a:lstStyle/>
          <a:p>
            <a:fld id="{876C44F0-8EB7-4D57-AFFC-50AB6EEC8EC5}" type="slidenum">
              <a:rPr lang="az-Latn-AZ" smtClean="0"/>
              <a:t>‹#›</a:t>
            </a:fld>
            <a:endParaRPr lang="az-Latn-AZ"/>
          </a:p>
        </p:txBody>
      </p:sp>
    </p:spTree>
    <p:extLst>
      <p:ext uri="{BB962C8B-B14F-4D97-AF65-F5344CB8AC3E}">
        <p14:creationId xmlns:p14="http://schemas.microsoft.com/office/powerpoint/2010/main" val="339876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F9C668-D760-4087-9725-C7CDC43F3A96}" type="datetimeFigureOut">
              <a:rPr lang="az-Latn-AZ" smtClean="0"/>
              <a:t>03.07.2018</a:t>
            </a:fld>
            <a:endParaRPr lang="az-Latn-AZ"/>
          </a:p>
        </p:txBody>
      </p:sp>
      <p:sp>
        <p:nvSpPr>
          <p:cNvPr id="8" name="Footer Placeholder 7"/>
          <p:cNvSpPr>
            <a:spLocks noGrp="1"/>
          </p:cNvSpPr>
          <p:nvPr>
            <p:ph type="ftr" sz="quarter" idx="11"/>
          </p:nvPr>
        </p:nvSpPr>
        <p:spPr/>
        <p:txBody>
          <a:bodyPr/>
          <a:lstStyle/>
          <a:p>
            <a:endParaRPr lang="az-Latn-AZ"/>
          </a:p>
        </p:txBody>
      </p:sp>
      <p:sp>
        <p:nvSpPr>
          <p:cNvPr id="9" name="Slide Number Placeholder 8"/>
          <p:cNvSpPr>
            <a:spLocks noGrp="1"/>
          </p:cNvSpPr>
          <p:nvPr>
            <p:ph type="sldNum" sz="quarter" idx="12"/>
          </p:nvPr>
        </p:nvSpPr>
        <p:spPr/>
        <p:txBody>
          <a:bodyPr/>
          <a:lstStyle/>
          <a:p>
            <a:fld id="{876C44F0-8EB7-4D57-AFFC-50AB6EEC8EC5}" type="slidenum">
              <a:rPr lang="az-Latn-AZ" smtClean="0"/>
              <a:t>‹#›</a:t>
            </a:fld>
            <a:endParaRPr lang="az-Latn-AZ"/>
          </a:p>
        </p:txBody>
      </p:sp>
    </p:spTree>
    <p:extLst>
      <p:ext uri="{BB962C8B-B14F-4D97-AF65-F5344CB8AC3E}">
        <p14:creationId xmlns:p14="http://schemas.microsoft.com/office/powerpoint/2010/main" val="149743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F9C668-D760-4087-9725-C7CDC43F3A96}" type="datetimeFigureOut">
              <a:rPr lang="az-Latn-AZ" smtClean="0"/>
              <a:t>03.07.2018</a:t>
            </a:fld>
            <a:endParaRPr lang="az-Latn-AZ"/>
          </a:p>
        </p:txBody>
      </p:sp>
      <p:sp>
        <p:nvSpPr>
          <p:cNvPr id="4" name="Footer Placeholder 3"/>
          <p:cNvSpPr>
            <a:spLocks noGrp="1"/>
          </p:cNvSpPr>
          <p:nvPr>
            <p:ph type="ftr" sz="quarter" idx="11"/>
          </p:nvPr>
        </p:nvSpPr>
        <p:spPr/>
        <p:txBody>
          <a:bodyPr/>
          <a:lstStyle/>
          <a:p>
            <a:endParaRPr lang="az-Latn-AZ"/>
          </a:p>
        </p:txBody>
      </p:sp>
      <p:sp>
        <p:nvSpPr>
          <p:cNvPr id="5" name="Slide Number Placeholder 4"/>
          <p:cNvSpPr>
            <a:spLocks noGrp="1"/>
          </p:cNvSpPr>
          <p:nvPr>
            <p:ph type="sldNum" sz="quarter" idx="12"/>
          </p:nvPr>
        </p:nvSpPr>
        <p:spPr/>
        <p:txBody>
          <a:bodyPr/>
          <a:lstStyle/>
          <a:p>
            <a:fld id="{876C44F0-8EB7-4D57-AFFC-50AB6EEC8EC5}" type="slidenum">
              <a:rPr lang="az-Latn-AZ" smtClean="0"/>
              <a:t>‹#›</a:t>
            </a:fld>
            <a:endParaRPr lang="az-Latn-AZ"/>
          </a:p>
        </p:txBody>
      </p:sp>
    </p:spTree>
    <p:extLst>
      <p:ext uri="{BB962C8B-B14F-4D97-AF65-F5344CB8AC3E}">
        <p14:creationId xmlns:p14="http://schemas.microsoft.com/office/powerpoint/2010/main" val="420939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9C668-D760-4087-9725-C7CDC43F3A96}" type="datetimeFigureOut">
              <a:rPr lang="az-Latn-AZ" smtClean="0"/>
              <a:t>03.07.2018</a:t>
            </a:fld>
            <a:endParaRPr lang="az-Latn-AZ"/>
          </a:p>
        </p:txBody>
      </p:sp>
      <p:sp>
        <p:nvSpPr>
          <p:cNvPr id="3" name="Footer Placeholder 2"/>
          <p:cNvSpPr>
            <a:spLocks noGrp="1"/>
          </p:cNvSpPr>
          <p:nvPr>
            <p:ph type="ftr" sz="quarter" idx="11"/>
          </p:nvPr>
        </p:nvSpPr>
        <p:spPr/>
        <p:txBody>
          <a:bodyPr/>
          <a:lstStyle/>
          <a:p>
            <a:endParaRPr lang="az-Latn-AZ"/>
          </a:p>
        </p:txBody>
      </p:sp>
      <p:sp>
        <p:nvSpPr>
          <p:cNvPr id="4" name="Slide Number Placeholder 3"/>
          <p:cNvSpPr>
            <a:spLocks noGrp="1"/>
          </p:cNvSpPr>
          <p:nvPr>
            <p:ph type="sldNum" sz="quarter" idx="12"/>
          </p:nvPr>
        </p:nvSpPr>
        <p:spPr/>
        <p:txBody>
          <a:bodyPr/>
          <a:lstStyle/>
          <a:p>
            <a:fld id="{876C44F0-8EB7-4D57-AFFC-50AB6EEC8EC5}" type="slidenum">
              <a:rPr lang="az-Latn-AZ" smtClean="0"/>
              <a:t>‹#›</a:t>
            </a:fld>
            <a:endParaRPr lang="az-Latn-AZ"/>
          </a:p>
        </p:txBody>
      </p:sp>
    </p:spTree>
    <p:extLst>
      <p:ext uri="{BB962C8B-B14F-4D97-AF65-F5344CB8AC3E}">
        <p14:creationId xmlns:p14="http://schemas.microsoft.com/office/powerpoint/2010/main" val="248572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9C668-D760-4087-9725-C7CDC43F3A96}" type="datetimeFigureOut">
              <a:rPr lang="az-Latn-AZ" smtClean="0"/>
              <a:t>03.07.2018</a:t>
            </a:fld>
            <a:endParaRPr lang="az-Latn-AZ"/>
          </a:p>
        </p:txBody>
      </p:sp>
      <p:sp>
        <p:nvSpPr>
          <p:cNvPr id="6" name="Footer Placeholder 5"/>
          <p:cNvSpPr>
            <a:spLocks noGrp="1"/>
          </p:cNvSpPr>
          <p:nvPr>
            <p:ph type="ftr" sz="quarter" idx="11"/>
          </p:nvPr>
        </p:nvSpPr>
        <p:spPr/>
        <p:txBody>
          <a:bodyPr/>
          <a:lstStyle/>
          <a:p>
            <a:endParaRPr lang="az-Latn-AZ"/>
          </a:p>
        </p:txBody>
      </p:sp>
      <p:sp>
        <p:nvSpPr>
          <p:cNvPr id="7" name="Slide Number Placeholder 6"/>
          <p:cNvSpPr>
            <a:spLocks noGrp="1"/>
          </p:cNvSpPr>
          <p:nvPr>
            <p:ph type="sldNum" sz="quarter" idx="12"/>
          </p:nvPr>
        </p:nvSpPr>
        <p:spPr/>
        <p:txBody>
          <a:bodyPr/>
          <a:lstStyle/>
          <a:p>
            <a:fld id="{876C44F0-8EB7-4D57-AFFC-50AB6EEC8EC5}" type="slidenum">
              <a:rPr lang="az-Latn-AZ" smtClean="0"/>
              <a:t>‹#›</a:t>
            </a:fld>
            <a:endParaRPr lang="az-Latn-AZ"/>
          </a:p>
        </p:txBody>
      </p:sp>
    </p:spTree>
    <p:extLst>
      <p:ext uri="{BB962C8B-B14F-4D97-AF65-F5344CB8AC3E}">
        <p14:creationId xmlns:p14="http://schemas.microsoft.com/office/powerpoint/2010/main" val="192188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9C668-D760-4087-9725-C7CDC43F3A96}" type="datetimeFigureOut">
              <a:rPr lang="az-Latn-AZ" smtClean="0"/>
              <a:t>03.07.2018</a:t>
            </a:fld>
            <a:endParaRPr lang="az-Latn-AZ"/>
          </a:p>
        </p:txBody>
      </p:sp>
      <p:sp>
        <p:nvSpPr>
          <p:cNvPr id="6" name="Footer Placeholder 5"/>
          <p:cNvSpPr>
            <a:spLocks noGrp="1"/>
          </p:cNvSpPr>
          <p:nvPr>
            <p:ph type="ftr" sz="quarter" idx="11"/>
          </p:nvPr>
        </p:nvSpPr>
        <p:spPr/>
        <p:txBody>
          <a:bodyPr/>
          <a:lstStyle/>
          <a:p>
            <a:endParaRPr lang="az-Latn-AZ"/>
          </a:p>
        </p:txBody>
      </p:sp>
      <p:sp>
        <p:nvSpPr>
          <p:cNvPr id="7" name="Slide Number Placeholder 6"/>
          <p:cNvSpPr>
            <a:spLocks noGrp="1"/>
          </p:cNvSpPr>
          <p:nvPr>
            <p:ph type="sldNum" sz="quarter" idx="12"/>
          </p:nvPr>
        </p:nvSpPr>
        <p:spPr/>
        <p:txBody>
          <a:bodyPr/>
          <a:lstStyle/>
          <a:p>
            <a:fld id="{876C44F0-8EB7-4D57-AFFC-50AB6EEC8EC5}" type="slidenum">
              <a:rPr lang="az-Latn-AZ" smtClean="0"/>
              <a:t>‹#›</a:t>
            </a:fld>
            <a:endParaRPr lang="az-Latn-AZ"/>
          </a:p>
        </p:txBody>
      </p:sp>
    </p:spTree>
    <p:extLst>
      <p:ext uri="{BB962C8B-B14F-4D97-AF65-F5344CB8AC3E}">
        <p14:creationId xmlns:p14="http://schemas.microsoft.com/office/powerpoint/2010/main" val="44003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9C668-D760-4087-9725-C7CDC43F3A96}" type="datetimeFigureOut">
              <a:rPr lang="az-Latn-AZ" smtClean="0"/>
              <a:t>03.07.2018</a:t>
            </a:fld>
            <a:endParaRPr lang="az-Latn-A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z-Latn-A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C44F0-8EB7-4D57-AFFC-50AB6EEC8EC5}" type="slidenum">
              <a:rPr lang="az-Latn-AZ" smtClean="0"/>
              <a:t>‹#›</a:t>
            </a:fld>
            <a:endParaRPr lang="az-Latn-AZ"/>
          </a:p>
        </p:txBody>
      </p:sp>
    </p:spTree>
    <p:extLst>
      <p:ext uri="{BB962C8B-B14F-4D97-AF65-F5344CB8AC3E}">
        <p14:creationId xmlns:p14="http://schemas.microsoft.com/office/powerpoint/2010/main" val="2338814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87BC-2F1E-4B9C-AD2A-F079C33C95A7}"/>
              </a:ext>
            </a:extLst>
          </p:cNvPr>
          <p:cNvSpPr>
            <a:spLocks noGrp="1"/>
          </p:cNvSpPr>
          <p:nvPr>
            <p:ph type="ctrTitle"/>
          </p:nvPr>
        </p:nvSpPr>
        <p:spPr>
          <a:xfrm>
            <a:off x="685800" y="2552132"/>
            <a:ext cx="7772400" cy="4305868"/>
          </a:xfrm>
        </p:spPr>
        <p:txBody>
          <a:bodyPr anchor="ctr">
            <a:noAutofit/>
          </a:bodyPr>
          <a:lstStyle/>
          <a:p>
            <a:r>
              <a:rPr lang="en-US" sz="3200" b="1" dirty="0">
                <a:solidFill>
                  <a:schemeClr val="bg1"/>
                </a:solidFill>
                <a:latin typeface="+mn-lt"/>
              </a:rPr>
              <a:t>Innovation policy for sustainable development by Azerbaijan</a:t>
            </a:r>
            <a:br>
              <a:rPr lang="en-US" sz="3200" b="1" dirty="0">
                <a:solidFill>
                  <a:schemeClr val="bg1"/>
                </a:solidFill>
              </a:rPr>
            </a:br>
            <a:br>
              <a:rPr lang="en-US" sz="3200" b="1" dirty="0">
                <a:solidFill>
                  <a:schemeClr val="bg1"/>
                </a:solidFill>
              </a:rPr>
            </a:br>
            <a:r>
              <a:rPr lang="en-US" sz="2400" i="1" dirty="0">
                <a:solidFill>
                  <a:schemeClr val="bg1"/>
                </a:solidFill>
              </a:rPr>
              <a:t>Rashad Azizov</a:t>
            </a:r>
            <a:br>
              <a:rPr lang="en-US" sz="2400" i="1" dirty="0">
                <a:solidFill>
                  <a:schemeClr val="bg1"/>
                </a:solidFill>
              </a:rPr>
            </a:br>
            <a:r>
              <a:rPr lang="en-US" sz="2000" i="1" dirty="0">
                <a:solidFill>
                  <a:schemeClr val="bg1"/>
                </a:solidFill>
              </a:rPr>
              <a:t>Head of Innovational Development Department </a:t>
            </a:r>
            <a:br>
              <a:rPr lang="en-US" sz="2400" i="1" dirty="0">
                <a:solidFill>
                  <a:schemeClr val="bg1"/>
                </a:solidFill>
              </a:rPr>
            </a:br>
            <a:r>
              <a:rPr lang="en-US" sz="2000" i="1" dirty="0">
                <a:solidFill>
                  <a:schemeClr val="bg1"/>
                </a:solidFill>
              </a:rPr>
              <a:t>Ministry of Transport, Communication and High Technologies</a:t>
            </a:r>
            <a:br>
              <a:rPr lang="en-US" sz="2800" i="1" dirty="0">
                <a:solidFill>
                  <a:schemeClr val="bg1"/>
                </a:solidFill>
              </a:rPr>
            </a:br>
            <a:br>
              <a:rPr lang="en-US" sz="3200" dirty="0">
                <a:solidFill>
                  <a:schemeClr val="bg1"/>
                </a:solidFill>
              </a:rPr>
            </a:br>
            <a:br>
              <a:rPr lang="en-GB" sz="2000" dirty="0">
                <a:solidFill>
                  <a:schemeClr val="bg1"/>
                </a:solidFill>
                <a:effectLst>
                  <a:outerShdw blurRad="50800" dist="38100" dir="2700000" algn="tl">
                    <a:srgbClr val="000000">
                      <a:alpha val="40000"/>
                    </a:srgbClr>
                  </a:outerShdw>
                </a:effectLst>
              </a:rPr>
            </a:br>
            <a:r>
              <a:rPr lang="en-GB" sz="1600" dirty="0">
                <a:solidFill>
                  <a:schemeClr val="bg1"/>
                </a:solidFill>
                <a:effectLst>
                  <a:outerShdw blurRad="50800" dist="38100" dir="2700000" algn="tl">
                    <a:srgbClr val="000000">
                      <a:alpha val="40000"/>
                    </a:srgbClr>
                  </a:outerShdw>
                </a:effectLst>
              </a:rPr>
              <a:t>Regional Capacity Building Workshop on</a:t>
            </a:r>
            <a:br>
              <a:rPr lang="az-Latn-AZ" sz="1600" dirty="0">
                <a:solidFill>
                  <a:schemeClr val="bg1"/>
                </a:solidFill>
              </a:rPr>
            </a:br>
            <a:r>
              <a:rPr lang="en-GB" sz="1600" dirty="0">
                <a:solidFill>
                  <a:schemeClr val="bg1"/>
                </a:solidFill>
                <a:effectLst>
                  <a:outerShdw blurRad="50800" dist="38100" dir="2700000" algn="tl">
                    <a:srgbClr val="000000">
                      <a:alpha val="40000"/>
                    </a:srgbClr>
                  </a:outerShdw>
                </a:effectLst>
              </a:rPr>
              <a:t>“Innovation Strategy, Technology Applications and Infrastructure for the SDGs”</a:t>
            </a:r>
            <a:br>
              <a:rPr lang="az-Latn-AZ" sz="1600" dirty="0">
                <a:solidFill>
                  <a:schemeClr val="bg1"/>
                </a:solidFill>
              </a:rPr>
            </a:br>
            <a:br>
              <a:rPr lang="az-Latn-AZ" sz="1600" dirty="0">
                <a:solidFill>
                  <a:schemeClr val="bg1"/>
                </a:solidFill>
              </a:rPr>
            </a:br>
            <a:r>
              <a:rPr lang="en-GB" sz="1600" dirty="0">
                <a:solidFill>
                  <a:schemeClr val="bg1"/>
                </a:solidFill>
              </a:rPr>
              <a:t>(Baku</a:t>
            </a:r>
            <a:r>
              <a:rPr lang="en-US" sz="1600" dirty="0">
                <a:solidFill>
                  <a:schemeClr val="bg1"/>
                </a:solidFill>
              </a:rPr>
              <a:t>, Azerbaijan</a:t>
            </a:r>
            <a:r>
              <a:rPr lang="en-GB" sz="1600" dirty="0">
                <a:solidFill>
                  <a:schemeClr val="bg1"/>
                </a:solidFill>
              </a:rPr>
              <a:t>,</a:t>
            </a:r>
            <a:r>
              <a:rPr lang="en-US" sz="1600" dirty="0">
                <a:solidFill>
                  <a:schemeClr val="bg1"/>
                </a:solidFill>
              </a:rPr>
              <a:t> July 4</a:t>
            </a:r>
            <a:r>
              <a:rPr lang="en-US" sz="1600" baseline="30000" dirty="0">
                <a:solidFill>
                  <a:schemeClr val="bg1"/>
                </a:solidFill>
              </a:rPr>
              <a:t>th</a:t>
            </a:r>
            <a:r>
              <a:rPr lang="en-US" sz="1600" dirty="0">
                <a:solidFill>
                  <a:schemeClr val="bg1"/>
                </a:solidFill>
              </a:rPr>
              <a:t> ,2018</a:t>
            </a:r>
            <a:r>
              <a:rPr lang="en-GB" sz="1600" dirty="0">
                <a:solidFill>
                  <a:schemeClr val="bg1"/>
                </a:solidFill>
              </a:rPr>
              <a:t>)</a:t>
            </a:r>
            <a:endParaRPr lang="az-Latn-AZ" sz="3200" dirty="0">
              <a:solidFill>
                <a:schemeClr val="bg1"/>
              </a:solidFill>
            </a:endParaRPr>
          </a:p>
        </p:txBody>
      </p:sp>
    </p:spTree>
    <p:extLst>
      <p:ext uri="{BB962C8B-B14F-4D97-AF65-F5344CB8AC3E}">
        <p14:creationId xmlns:p14="http://schemas.microsoft.com/office/powerpoint/2010/main" val="137509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2000" dirty="0">
              <a:solidFill>
                <a:schemeClr val="bg1"/>
              </a:solidFill>
              <a:latin typeface="Averta-Regular" panose="00000500000000000000" pitchFamily="50" charset="-94"/>
            </a:endParaRPr>
          </a:p>
        </p:txBody>
      </p:sp>
      <p:sp>
        <p:nvSpPr>
          <p:cNvPr id="7" name="Content Placeholder 6">
            <a:extLst>
              <a:ext uri="{FF2B5EF4-FFF2-40B4-BE49-F238E27FC236}">
                <a16:creationId xmlns:a16="http://schemas.microsoft.com/office/drawing/2014/main" id="{B229A5F7-9045-47CD-9D42-9B0BF3B78390}"/>
              </a:ext>
            </a:extLst>
          </p:cNvPr>
          <p:cNvSpPr>
            <a:spLocks noGrp="1"/>
          </p:cNvSpPr>
          <p:nvPr>
            <p:ph idx="1"/>
          </p:nvPr>
        </p:nvSpPr>
        <p:spPr>
          <a:xfrm>
            <a:off x="1514901" y="1749832"/>
            <a:ext cx="7260609" cy="3026890"/>
          </a:xfrm>
        </p:spPr>
        <p:txBody>
          <a:bodyPr>
            <a:noAutofit/>
          </a:bodyPr>
          <a:lstStyle/>
          <a:p>
            <a:pPr>
              <a:spcBef>
                <a:spcPts val="0"/>
              </a:spcBef>
            </a:pPr>
            <a:r>
              <a:rPr lang="en-US" sz="1800" dirty="0"/>
              <a:t>Strong Executive Branch of Government </a:t>
            </a:r>
          </a:p>
          <a:p>
            <a:pPr>
              <a:spcBef>
                <a:spcPts val="0"/>
              </a:spcBef>
            </a:pPr>
            <a:endParaRPr lang="en-US" sz="1800" dirty="0"/>
          </a:p>
          <a:p>
            <a:pPr>
              <a:spcBef>
                <a:spcPts val="0"/>
              </a:spcBef>
            </a:pPr>
            <a:r>
              <a:rPr lang="en-US" sz="1800" dirty="0"/>
              <a:t>Strong Organizational Capabilities for National Scale Infrastructure Projects</a:t>
            </a:r>
          </a:p>
          <a:p>
            <a:pPr>
              <a:spcBef>
                <a:spcPts val="0"/>
              </a:spcBef>
            </a:pPr>
            <a:endParaRPr lang="en-US" sz="1800" dirty="0"/>
          </a:p>
          <a:p>
            <a:pPr>
              <a:spcBef>
                <a:spcPts val="0"/>
              </a:spcBef>
            </a:pPr>
            <a:r>
              <a:rPr lang="en-US" sz="1800" dirty="0"/>
              <a:t>Ample Capital for Investment in Infrastructure</a:t>
            </a:r>
          </a:p>
          <a:p>
            <a:pPr>
              <a:spcBef>
                <a:spcPts val="0"/>
              </a:spcBef>
            </a:pPr>
            <a:endParaRPr lang="en-US" sz="1800" dirty="0"/>
          </a:p>
          <a:p>
            <a:pPr>
              <a:spcBef>
                <a:spcPts val="0"/>
              </a:spcBef>
            </a:pPr>
            <a:r>
              <a:rPr lang="en-US" sz="1800" dirty="0"/>
              <a:t>Using a Cooperative Internal Market to Stimulate Innovation </a:t>
            </a:r>
          </a:p>
        </p:txBody>
      </p:sp>
      <p:sp>
        <p:nvSpPr>
          <p:cNvPr id="9" name="TextBox 8">
            <a:extLst>
              <a:ext uri="{FF2B5EF4-FFF2-40B4-BE49-F238E27FC236}">
                <a16:creationId xmlns:a16="http://schemas.microsoft.com/office/drawing/2014/main" id="{E10AE412-E6BE-4CF0-9F40-A19A229FA2E9}"/>
              </a:ext>
            </a:extLst>
          </p:cNvPr>
          <p:cNvSpPr txBox="1"/>
          <p:nvPr/>
        </p:nvSpPr>
        <p:spPr>
          <a:xfrm>
            <a:off x="2033516" y="1025037"/>
            <a:ext cx="5213445" cy="369332"/>
          </a:xfrm>
          <a:prstGeom prst="rect">
            <a:avLst/>
          </a:prstGeom>
          <a:noFill/>
        </p:spPr>
        <p:txBody>
          <a:bodyPr wrap="square" rtlCol="0">
            <a:spAutoFit/>
          </a:bodyPr>
          <a:lstStyle/>
          <a:p>
            <a:pPr algn="ctr"/>
            <a:r>
              <a:rPr lang="en-US" b="1" dirty="0">
                <a:solidFill>
                  <a:schemeClr val="accent1">
                    <a:lumMod val="50000"/>
                  </a:schemeClr>
                </a:solidFill>
              </a:rPr>
              <a:t>Internal Strengths</a:t>
            </a:r>
          </a:p>
        </p:txBody>
      </p:sp>
    </p:spTree>
    <p:extLst>
      <p:ext uri="{BB962C8B-B14F-4D97-AF65-F5344CB8AC3E}">
        <p14:creationId xmlns:p14="http://schemas.microsoft.com/office/powerpoint/2010/main" val="386824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B732575C-94DF-45EB-BEBB-95EF4BAACE78}"/>
              </a:ext>
            </a:extLst>
          </p:cNvPr>
          <p:cNvSpPr txBox="1">
            <a:spLocks/>
          </p:cNvSpPr>
          <p:nvPr/>
        </p:nvSpPr>
        <p:spPr>
          <a:xfrm>
            <a:off x="1514901" y="1749832"/>
            <a:ext cx="7260609" cy="3026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dirty="0"/>
              <a:t>Competition and Duplication Between Ministries </a:t>
            </a:r>
          </a:p>
          <a:p>
            <a:pPr>
              <a:spcBef>
                <a:spcPts val="0"/>
              </a:spcBef>
            </a:pPr>
            <a:endParaRPr lang="en-US" sz="1800" dirty="0"/>
          </a:p>
          <a:p>
            <a:pPr>
              <a:spcBef>
                <a:spcPts val="0"/>
              </a:spcBef>
            </a:pPr>
            <a:r>
              <a:rPr lang="en-US" sz="1800" dirty="0"/>
              <a:t>Intellectual Property Creation and Protection </a:t>
            </a:r>
          </a:p>
          <a:p>
            <a:pPr>
              <a:spcBef>
                <a:spcPts val="0"/>
              </a:spcBef>
            </a:pPr>
            <a:endParaRPr lang="en-US" sz="1800" dirty="0"/>
          </a:p>
          <a:p>
            <a:pPr>
              <a:spcBef>
                <a:spcPts val="0"/>
              </a:spcBef>
            </a:pPr>
            <a:r>
              <a:rPr lang="en-US" sz="1800" dirty="0"/>
              <a:t>Available Economies of Scale </a:t>
            </a:r>
          </a:p>
          <a:p>
            <a:pPr>
              <a:spcBef>
                <a:spcPts val="0"/>
              </a:spcBef>
            </a:pPr>
            <a:endParaRPr lang="en-US" sz="1800" dirty="0"/>
          </a:p>
          <a:p>
            <a:pPr>
              <a:spcBef>
                <a:spcPts val="0"/>
              </a:spcBef>
            </a:pPr>
            <a:r>
              <a:rPr lang="en-US" sz="1800" dirty="0"/>
              <a:t>Capital Formation in Private Sector </a:t>
            </a:r>
          </a:p>
          <a:p>
            <a:pPr>
              <a:spcBef>
                <a:spcPts val="0"/>
              </a:spcBef>
            </a:pPr>
            <a:endParaRPr lang="en-US" sz="1800" dirty="0"/>
          </a:p>
          <a:p>
            <a:pPr>
              <a:spcBef>
                <a:spcPts val="0"/>
              </a:spcBef>
            </a:pPr>
            <a:r>
              <a:rPr lang="en-US" sz="1800" dirty="0"/>
              <a:t>Language </a:t>
            </a:r>
          </a:p>
          <a:p>
            <a:pPr>
              <a:spcBef>
                <a:spcPts val="0"/>
              </a:spcBef>
            </a:pPr>
            <a:endParaRPr lang="en-US" sz="1800" dirty="0"/>
          </a:p>
          <a:p>
            <a:pPr>
              <a:spcBef>
                <a:spcPts val="0"/>
              </a:spcBef>
            </a:pPr>
            <a:r>
              <a:rPr lang="en-US" sz="1800" dirty="0"/>
              <a:t>Entrenched Educational Establishment and Development of Human Resources </a:t>
            </a:r>
          </a:p>
        </p:txBody>
      </p:sp>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2000" dirty="0">
              <a:solidFill>
                <a:schemeClr val="bg1"/>
              </a:solidFill>
              <a:latin typeface="Averta-Regular" panose="00000500000000000000" pitchFamily="50" charset="-94"/>
            </a:endParaRPr>
          </a:p>
        </p:txBody>
      </p:sp>
      <p:sp>
        <p:nvSpPr>
          <p:cNvPr id="10" name="TextBox 9">
            <a:extLst>
              <a:ext uri="{FF2B5EF4-FFF2-40B4-BE49-F238E27FC236}">
                <a16:creationId xmlns:a16="http://schemas.microsoft.com/office/drawing/2014/main" id="{11F12D0A-6B82-41CE-BCAB-BC722F353CA9}"/>
              </a:ext>
            </a:extLst>
          </p:cNvPr>
          <p:cNvSpPr txBox="1"/>
          <p:nvPr/>
        </p:nvSpPr>
        <p:spPr>
          <a:xfrm>
            <a:off x="2033516" y="1025037"/>
            <a:ext cx="5213445" cy="369332"/>
          </a:xfrm>
          <a:prstGeom prst="rect">
            <a:avLst/>
          </a:prstGeom>
          <a:noFill/>
        </p:spPr>
        <p:txBody>
          <a:bodyPr wrap="square" rtlCol="0">
            <a:spAutoFit/>
          </a:bodyPr>
          <a:lstStyle/>
          <a:p>
            <a:pPr algn="ctr"/>
            <a:r>
              <a:rPr lang="en-US" b="1" dirty="0">
                <a:solidFill>
                  <a:schemeClr val="accent1">
                    <a:lumMod val="50000"/>
                  </a:schemeClr>
                </a:solidFill>
              </a:rPr>
              <a:t>Internal Weakness</a:t>
            </a:r>
          </a:p>
        </p:txBody>
      </p:sp>
    </p:spTree>
    <p:extLst>
      <p:ext uri="{BB962C8B-B14F-4D97-AF65-F5344CB8AC3E}">
        <p14:creationId xmlns:p14="http://schemas.microsoft.com/office/powerpoint/2010/main" val="81568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660257AF-B565-46C0-A4D2-D4297D745772}"/>
              </a:ext>
            </a:extLst>
          </p:cNvPr>
          <p:cNvSpPr txBox="1">
            <a:spLocks/>
          </p:cNvSpPr>
          <p:nvPr/>
        </p:nvSpPr>
        <p:spPr>
          <a:xfrm>
            <a:off x="1514901" y="1749832"/>
            <a:ext cx="7260609" cy="3026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dirty="0"/>
              <a:t>Emergence of Global Industrial Networks </a:t>
            </a:r>
          </a:p>
          <a:p>
            <a:pPr>
              <a:spcBef>
                <a:spcPts val="0"/>
              </a:spcBef>
            </a:pPr>
            <a:endParaRPr lang="en-US" sz="1800" dirty="0"/>
          </a:p>
          <a:p>
            <a:pPr>
              <a:spcBef>
                <a:spcPts val="0"/>
              </a:spcBef>
            </a:pPr>
            <a:r>
              <a:rPr lang="en-US" sz="1800" dirty="0" err="1"/>
              <a:t>XaaS</a:t>
            </a:r>
            <a:r>
              <a:rPr lang="en-US" sz="1800" dirty="0"/>
              <a:t> Infrastructure and Supercomputing Platform</a:t>
            </a:r>
          </a:p>
          <a:p>
            <a:pPr>
              <a:spcBef>
                <a:spcPts val="0"/>
              </a:spcBef>
            </a:pPr>
            <a:endParaRPr lang="en-US" sz="1800" dirty="0"/>
          </a:p>
          <a:p>
            <a:pPr>
              <a:spcBef>
                <a:spcPts val="0"/>
              </a:spcBef>
            </a:pPr>
            <a:r>
              <a:rPr lang="en-US" sz="1800" dirty="0"/>
              <a:t>Artificial Intelligence. </a:t>
            </a:r>
          </a:p>
          <a:p>
            <a:pPr>
              <a:spcBef>
                <a:spcPts val="0"/>
              </a:spcBef>
            </a:pPr>
            <a:endParaRPr lang="en-US" sz="1800" dirty="0"/>
          </a:p>
          <a:p>
            <a:pPr>
              <a:spcBef>
                <a:spcPts val="0"/>
              </a:spcBef>
            </a:pPr>
            <a:r>
              <a:rPr lang="en-US" sz="1800" dirty="0"/>
              <a:t>MOOCs</a:t>
            </a:r>
          </a:p>
        </p:txBody>
      </p:sp>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1600" dirty="0">
              <a:solidFill>
                <a:schemeClr val="bg1"/>
              </a:solidFill>
              <a:latin typeface="Averta-Regular" panose="00000500000000000000" pitchFamily="50" charset="-94"/>
            </a:endParaRPr>
          </a:p>
        </p:txBody>
      </p:sp>
      <p:sp>
        <p:nvSpPr>
          <p:cNvPr id="10" name="TextBox 9">
            <a:extLst>
              <a:ext uri="{FF2B5EF4-FFF2-40B4-BE49-F238E27FC236}">
                <a16:creationId xmlns:a16="http://schemas.microsoft.com/office/drawing/2014/main" id="{F3593625-2511-47A3-86F4-B0D9B23F69F5}"/>
              </a:ext>
            </a:extLst>
          </p:cNvPr>
          <p:cNvSpPr txBox="1"/>
          <p:nvPr/>
        </p:nvSpPr>
        <p:spPr>
          <a:xfrm>
            <a:off x="2033516" y="1025037"/>
            <a:ext cx="5213445" cy="369332"/>
          </a:xfrm>
          <a:prstGeom prst="rect">
            <a:avLst/>
          </a:prstGeom>
          <a:noFill/>
        </p:spPr>
        <p:txBody>
          <a:bodyPr wrap="square" rtlCol="0">
            <a:spAutoFit/>
          </a:bodyPr>
          <a:lstStyle/>
          <a:p>
            <a:pPr algn="ctr"/>
            <a:r>
              <a:rPr lang="en-US" b="1" dirty="0">
                <a:solidFill>
                  <a:schemeClr val="accent1">
                    <a:lumMod val="50000"/>
                  </a:schemeClr>
                </a:solidFill>
              </a:rPr>
              <a:t>External Opportunities</a:t>
            </a:r>
          </a:p>
        </p:txBody>
      </p:sp>
    </p:spTree>
    <p:extLst>
      <p:ext uri="{BB962C8B-B14F-4D97-AF65-F5344CB8AC3E}">
        <p14:creationId xmlns:p14="http://schemas.microsoft.com/office/powerpoint/2010/main" val="113585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EF960C72-84AB-42B2-A682-5646DE5399D5}"/>
              </a:ext>
            </a:extLst>
          </p:cNvPr>
          <p:cNvSpPr txBox="1">
            <a:spLocks/>
          </p:cNvSpPr>
          <p:nvPr/>
        </p:nvSpPr>
        <p:spPr>
          <a:xfrm>
            <a:off x="1514901" y="1749832"/>
            <a:ext cx="7260609" cy="3026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dirty="0"/>
              <a:t>Instability in Price of Oil and Gas</a:t>
            </a:r>
          </a:p>
          <a:p>
            <a:pPr>
              <a:spcBef>
                <a:spcPts val="0"/>
              </a:spcBef>
            </a:pPr>
            <a:endParaRPr lang="en-US" sz="1800" dirty="0"/>
          </a:p>
          <a:p>
            <a:pPr>
              <a:spcBef>
                <a:spcPts val="0"/>
              </a:spcBef>
            </a:pPr>
            <a:r>
              <a:rPr lang="en-US" sz="1800" dirty="0"/>
              <a:t>Depletion of Reserves </a:t>
            </a:r>
          </a:p>
          <a:p>
            <a:pPr>
              <a:spcBef>
                <a:spcPts val="0"/>
              </a:spcBef>
            </a:pPr>
            <a:endParaRPr lang="en-US" sz="1800" dirty="0"/>
          </a:p>
          <a:p>
            <a:pPr>
              <a:spcBef>
                <a:spcPts val="0"/>
              </a:spcBef>
            </a:pPr>
            <a:r>
              <a:rPr lang="en-US" sz="1800" dirty="0"/>
              <a:t>Brain Drain </a:t>
            </a:r>
          </a:p>
          <a:p>
            <a:pPr>
              <a:spcBef>
                <a:spcPts val="0"/>
              </a:spcBef>
            </a:pPr>
            <a:endParaRPr lang="en-US" sz="1800" dirty="0"/>
          </a:p>
          <a:p>
            <a:pPr>
              <a:spcBef>
                <a:spcPts val="0"/>
              </a:spcBef>
            </a:pPr>
            <a:r>
              <a:rPr lang="en-US" sz="1800" dirty="0"/>
              <a:t>Powerful Neighbors; Unstable Neighbors</a:t>
            </a:r>
          </a:p>
        </p:txBody>
      </p:sp>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1600" dirty="0">
              <a:solidFill>
                <a:schemeClr val="bg1"/>
              </a:solidFill>
              <a:latin typeface="Averta-Regular" panose="00000500000000000000" pitchFamily="50" charset="-94"/>
            </a:endParaRPr>
          </a:p>
        </p:txBody>
      </p:sp>
      <p:sp>
        <p:nvSpPr>
          <p:cNvPr id="10" name="TextBox 9">
            <a:extLst>
              <a:ext uri="{FF2B5EF4-FFF2-40B4-BE49-F238E27FC236}">
                <a16:creationId xmlns:a16="http://schemas.microsoft.com/office/drawing/2014/main" id="{011CC526-1F12-4FD5-BDB6-D218CA5CFA3A}"/>
              </a:ext>
            </a:extLst>
          </p:cNvPr>
          <p:cNvSpPr txBox="1"/>
          <p:nvPr/>
        </p:nvSpPr>
        <p:spPr>
          <a:xfrm>
            <a:off x="2033516" y="1025037"/>
            <a:ext cx="5213445" cy="369332"/>
          </a:xfrm>
          <a:prstGeom prst="rect">
            <a:avLst/>
          </a:prstGeom>
          <a:noFill/>
        </p:spPr>
        <p:txBody>
          <a:bodyPr wrap="square" rtlCol="0">
            <a:spAutoFit/>
          </a:bodyPr>
          <a:lstStyle/>
          <a:p>
            <a:pPr algn="ctr"/>
            <a:r>
              <a:rPr lang="en-US" b="1" dirty="0">
                <a:solidFill>
                  <a:schemeClr val="accent1">
                    <a:lumMod val="50000"/>
                  </a:schemeClr>
                </a:solidFill>
              </a:rPr>
              <a:t>External Threats</a:t>
            </a:r>
          </a:p>
        </p:txBody>
      </p:sp>
    </p:spTree>
    <p:extLst>
      <p:ext uri="{BB962C8B-B14F-4D97-AF65-F5344CB8AC3E}">
        <p14:creationId xmlns:p14="http://schemas.microsoft.com/office/powerpoint/2010/main" val="287055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1600" dirty="0">
              <a:solidFill>
                <a:schemeClr val="bg1"/>
              </a:solidFill>
              <a:latin typeface="Averta-Regular" panose="00000500000000000000" pitchFamily="50" charset="-94"/>
            </a:endParaRPr>
          </a:p>
        </p:txBody>
      </p:sp>
      <p:pic>
        <p:nvPicPr>
          <p:cNvPr id="11" name="Picture 10">
            <a:extLst>
              <a:ext uri="{FF2B5EF4-FFF2-40B4-BE49-F238E27FC236}">
                <a16:creationId xmlns:a16="http://schemas.microsoft.com/office/drawing/2014/main" id="{2D1E6533-BC47-44BB-8F0C-0B8D36FEBC6F}"/>
              </a:ext>
            </a:extLst>
          </p:cNvPr>
          <p:cNvPicPr/>
          <p:nvPr/>
        </p:nvPicPr>
        <p:blipFill rotWithShape="1">
          <a:blip r:embed="rId2"/>
          <a:srcRect l="8406" t="30047" r="26268" b="13396"/>
          <a:stretch/>
        </p:blipFill>
        <p:spPr bwMode="auto">
          <a:xfrm>
            <a:off x="109182" y="1335028"/>
            <a:ext cx="8925990" cy="4729950"/>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8C039F0-2F8F-4423-89C9-D380F90413C4}"/>
              </a:ext>
            </a:extLst>
          </p:cNvPr>
          <p:cNvSpPr txBox="1"/>
          <p:nvPr/>
        </p:nvSpPr>
        <p:spPr>
          <a:xfrm>
            <a:off x="2033516" y="1025037"/>
            <a:ext cx="5213445" cy="369332"/>
          </a:xfrm>
          <a:prstGeom prst="rect">
            <a:avLst/>
          </a:prstGeom>
          <a:noFill/>
        </p:spPr>
        <p:txBody>
          <a:bodyPr wrap="square" rtlCol="0">
            <a:spAutoFit/>
          </a:bodyPr>
          <a:lstStyle/>
          <a:p>
            <a:pPr algn="ctr"/>
            <a:r>
              <a:rPr lang="en-US" b="1" dirty="0">
                <a:solidFill>
                  <a:schemeClr val="accent1">
                    <a:lumMod val="50000"/>
                  </a:schemeClr>
                </a:solidFill>
              </a:rPr>
              <a:t>RoadMap for National Planning</a:t>
            </a:r>
          </a:p>
        </p:txBody>
      </p:sp>
    </p:spTree>
    <p:extLst>
      <p:ext uri="{BB962C8B-B14F-4D97-AF65-F5344CB8AC3E}">
        <p14:creationId xmlns:p14="http://schemas.microsoft.com/office/powerpoint/2010/main" val="319942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1600" dirty="0">
              <a:solidFill>
                <a:schemeClr val="bg1"/>
              </a:solidFill>
              <a:latin typeface="Averta-Regular" panose="00000500000000000000" pitchFamily="50" charset="-94"/>
            </a:endParaRPr>
          </a:p>
        </p:txBody>
      </p:sp>
      <p:pic>
        <p:nvPicPr>
          <p:cNvPr id="10" name="Picture 9">
            <a:extLst>
              <a:ext uri="{FF2B5EF4-FFF2-40B4-BE49-F238E27FC236}">
                <a16:creationId xmlns:a16="http://schemas.microsoft.com/office/drawing/2014/main" id="{A890DF20-561F-4F20-8ABD-9F95C0B92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377" y="917793"/>
            <a:ext cx="5899245" cy="5899245"/>
          </a:xfrm>
          <a:prstGeom prst="rect">
            <a:avLst/>
          </a:prstGeom>
        </p:spPr>
      </p:pic>
      <p:sp>
        <p:nvSpPr>
          <p:cNvPr id="7" name="Content Placeholder 6">
            <a:extLst>
              <a:ext uri="{FF2B5EF4-FFF2-40B4-BE49-F238E27FC236}">
                <a16:creationId xmlns:a16="http://schemas.microsoft.com/office/drawing/2014/main" id="{B229A5F7-9045-47CD-9D42-9B0BF3B78390}"/>
              </a:ext>
            </a:extLst>
          </p:cNvPr>
          <p:cNvSpPr>
            <a:spLocks noGrp="1"/>
          </p:cNvSpPr>
          <p:nvPr>
            <p:ph idx="1"/>
          </p:nvPr>
        </p:nvSpPr>
        <p:spPr>
          <a:xfrm>
            <a:off x="368489" y="5022378"/>
            <a:ext cx="8407022" cy="917829"/>
          </a:xfrm>
          <a:solidFill>
            <a:schemeClr val="bg1">
              <a:lumMod val="95000"/>
            </a:schemeClr>
          </a:solidFill>
          <a:ln>
            <a:solidFill>
              <a:schemeClr val="accent1">
                <a:lumMod val="75000"/>
              </a:schemeClr>
            </a:solidFill>
          </a:ln>
        </p:spPr>
        <p:txBody>
          <a:bodyPr>
            <a:noAutofit/>
          </a:bodyPr>
          <a:lstStyle/>
          <a:p>
            <a:pPr marL="0" indent="0" algn="ctr">
              <a:spcBef>
                <a:spcPts val="0"/>
              </a:spcBef>
              <a:buNone/>
            </a:pPr>
            <a:r>
              <a:rPr lang="en-US" sz="1800" dirty="0">
                <a:solidFill>
                  <a:schemeClr val="accent1">
                    <a:lumMod val="50000"/>
                  </a:schemeClr>
                </a:solidFill>
              </a:rPr>
              <a:t>The key task of innovative policy is not only to integrate innovation and new technology into Azerbaijan’s economy, but instead the task is to integrate Azerbaijan’s economy into the global economy.</a:t>
            </a:r>
          </a:p>
        </p:txBody>
      </p:sp>
    </p:spTree>
    <p:extLst>
      <p:ext uri="{BB962C8B-B14F-4D97-AF65-F5344CB8AC3E}">
        <p14:creationId xmlns:p14="http://schemas.microsoft.com/office/powerpoint/2010/main" val="307545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1600" dirty="0">
              <a:solidFill>
                <a:schemeClr val="bg1"/>
              </a:solidFill>
              <a:latin typeface="Averta-Regular" panose="00000500000000000000" pitchFamily="50" charset="-94"/>
            </a:endParaRPr>
          </a:p>
        </p:txBody>
      </p:sp>
      <p:sp>
        <p:nvSpPr>
          <p:cNvPr id="7" name="Content Placeholder 6">
            <a:extLst>
              <a:ext uri="{FF2B5EF4-FFF2-40B4-BE49-F238E27FC236}">
                <a16:creationId xmlns:a16="http://schemas.microsoft.com/office/drawing/2014/main" id="{B229A5F7-9045-47CD-9D42-9B0BF3B78390}"/>
              </a:ext>
            </a:extLst>
          </p:cNvPr>
          <p:cNvSpPr>
            <a:spLocks noGrp="1"/>
          </p:cNvSpPr>
          <p:nvPr>
            <p:ph idx="1"/>
          </p:nvPr>
        </p:nvSpPr>
        <p:spPr>
          <a:xfrm>
            <a:off x="368489" y="3198434"/>
            <a:ext cx="8407022" cy="1776154"/>
          </a:xfrm>
        </p:spPr>
        <p:txBody>
          <a:bodyPr>
            <a:noAutofit/>
          </a:bodyPr>
          <a:lstStyle/>
          <a:p>
            <a:pPr marL="0" indent="0" algn="ctr">
              <a:spcBef>
                <a:spcPts val="0"/>
              </a:spcBef>
              <a:buNone/>
            </a:pPr>
            <a:r>
              <a:rPr lang="en-US" sz="3200" dirty="0">
                <a:solidFill>
                  <a:schemeClr val="accent1">
                    <a:lumMod val="50000"/>
                  </a:schemeClr>
                </a:solidFill>
              </a:rPr>
              <a:t>Thanks for your attention!</a:t>
            </a:r>
          </a:p>
        </p:txBody>
      </p:sp>
    </p:spTree>
    <p:extLst>
      <p:ext uri="{BB962C8B-B14F-4D97-AF65-F5344CB8AC3E}">
        <p14:creationId xmlns:p14="http://schemas.microsoft.com/office/powerpoint/2010/main" val="125926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2000" dirty="0">
              <a:solidFill>
                <a:schemeClr val="bg1"/>
              </a:solidFill>
              <a:latin typeface="Averta-Regular" panose="00000500000000000000" pitchFamily="50" charset="-94"/>
            </a:endParaRPr>
          </a:p>
        </p:txBody>
      </p:sp>
      <p:pic>
        <p:nvPicPr>
          <p:cNvPr id="12" name="Picture 11">
            <a:extLst>
              <a:ext uri="{FF2B5EF4-FFF2-40B4-BE49-F238E27FC236}">
                <a16:creationId xmlns:a16="http://schemas.microsoft.com/office/drawing/2014/main" id="{DAE9A251-C4DC-4909-AE76-9D5B93D33381}"/>
              </a:ext>
            </a:extLst>
          </p:cNvPr>
          <p:cNvPicPr/>
          <p:nvPr/>
        </p:nvPicPr>
        <p:blipFill rotWithShape="1">
          <a:blip r:embed="rId2"/>
          <a:srcRect l="13982" t="27390" r="14514" b="15311"/>
          <a:stretch/>
        </p:blipFill>
        <p:spPr bwMode="auto">
          <a:xfrm>
            <a:off x="388430" y="1804422"/>
            <a:ext cx="8367140" cy="3768991"/>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C9B5DA31-3B36-476E-9DDA-0F4CC36FBBAC}"/>
              </a:ext>
            </a:extLst>
          </p:cNvPr>
          <p:cNvSpPr txBox="1"/>
          <p:nvPr/>
        </p:nvSpPr>
        <p:spPr>
          <a:xfrm>
            <a:off x="1610435" y="1025037"/>
            <a:ext cx="6059608" cy="369332"/>
          </a:xfrm>
          <a:prstGeom prst="rect">
            <a:avLst/>
          </a:prstGeom>
          <a:noFill/>
        </p:spPr>
        <p:txBody>
          <a:bodyPr wrap="square" rtlCol="0">
            <a:spAutoFit/>
          </a:bodyPr>
          <a:lstStyle/>
          <a:p>
            <a:pPr algn="ctr"/>
            <a:r>
              <a:rPr lang="en-US" b="1" dirty="0">
                <a:solidFill>
                  <a:schemeClr val="accent1">
                    <a:lumMod val="50000"/>
                  </a:schemeClr>
                </a:solidFill>
              </a:rPr>
              <a:t>SDG</a:t>
            </a:r>
            <a:endParaRPr lang="az-Latn-AZ" b="1" dirty="0">
              <a:solidFill>
                <a:schemeClr val="accent1">
                  <a:lumMod val="50000"/>
                </a:schemeClr>
              </a:solidFill>
            </a:endParaRPr>
          </a:p>
        </p:txBody>
      </p:sp>
    </p:spTree>
    <p:extLst>
      <p:ext uri="{BB962C8B-B14F-4D97-AF65-F5344CB8AC3E}">
        <p14:creationId xmlns:p14="http://schemas.microsoft.com/office/powerpoint/2010/main" val="30780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2000" dirty="0">
              <a:solidFill>
                <a:schemeClr val="bg1"/>
              </a:solidFill>
              <a:latin typeface="Averta-Regular" panose="00000500000000000000" pitchFamily="50" charset="-94"/>
            </a:endParaRPr>
          </a:p>
        </p:txBody>
      </p:sp>
      <p:graphicFrame>
        <p:nvGraphicFramePr>
          <p:cNvPr id="3" name="Table 2">
            <a:extLst>
              <a:ext uri="{FF2B5EF4-FFF2-40B4-BE49-F238E27FC236}">
                <a16:creationId xmlns:a16="http://schemas.microsoft.com/office/drawing/2014/main" id="{8398DD8B-A293-430E-9620-B48A2FEBA139}"/>
              </a:ext>
            </a:extLst>
          </p:cNvPr>
          <p:cNvGraphicFramePr>
            <a:graphicFrameLocks noGrp="1"/>
          </p:cNvGraphicFramePr>
          <p:nvPr>
            <p:extLst>
              <p:ext uri="{D42A27DB-BD31-4B8C-83A1-F6EECF244321}">
                <p14:modId xmlns:p14="http://schemas.microsoft.com/office/powerpoint/2010/main" val="264544941"/>
              </p:ext>
            </p:extLst>
          </p:nvPr>
        </p:nvGraphicFramePr>
        <p:xfrm>
          <a:off x="368488" y="1845366"/>
          <a:ext cx="8426527" cy="4042894"/>
        </p:xfrm>
        <a:graphic>
          <a:graphicData uri="http://schemas.openxmlformats.org/drawingml/2006/table">
            <a:tbl>
              <a:tblPr firstRow="1" firstCol="1" bandRow="1">
                <a:tableStyleId>{5C22544A-7EE6-4342-B048-85BDC9FD1C3A}</a:tableStyleId>
              </a:tblPr>
              <a:tblGrid>
                <a:gridCol w="342101">
                  <a:extLst>
                    <a:ext uri="{9D8B030D-6E8A-4147-A177-3AD203B41FA5}">
                      <a16:colId xmlns:a16="http://schemas.microsoft.com/office/drawing/2014/main" val="935632604"/>
                    </a:ext>
                  </a:extLst>
                </a:gridCol>
                <a:gridCol w="3422787">
                  <a:extLst>
                    <a:ext uri="{9D8B030D-6E8A-4147-A177-3AD203B41FA5}">
                      <a16:colId xmlns:a16="http://schemas.microsoft.com/office/drawing/2014/main" val="4232046853"/>
                    </a:ext>
                  </a:extLst>
                </a:gridCol>
                <a:gridCol w="273799">
                  <a:extLst>
                    <a:ext uri="{9D8B030D-6E8A-4147-A177-3AD203B41FA5}">
                      <a16:colId xmlns:a16="http://schemas.microsoft.com/office/drawing/2014/main" val="3945374392"/>
                    </a:ext>
                  </a:extLst>
                </a:gridCol>
                <a:gridCol w="273799">
                  <a:extLst>
                    <a:ext uri="{9D8B030D-6E8A-4147-A177-3AD203B41FA5}">
                      <a16:colId xmlns:a16="http://schemas.microsoft.com/office/drawing/2014/main" val="454875514"/>
                    </a:ext>
                  </a:extLst>
                </a:gridCol>
                <a:gridCol w="273799">
                  <a:extLst>
                    <a:ext uri="{9D8B030D-6E8A-4147-A177-3AD203B41FA5}">
                      <a16:colId xmlns:a16="http://schemas.microsoft.com/office/drawing/2014/main" val="1456760753"/>
                    </a:ext>
                  </a:extLst>
                </a:gridCol>
                <a:gridCol w="273799">
                  <a:extLst>
                    <a:ext uri="{9D8B030D-6E8A-4147-A177-3AD203B41FA5}">
                      <a16:colId xmlns:a16="http://schemas.microsoft.com/office/drawing/2014/main" val="3704035625"/>
                    </a:ext>
                  </a:extLst>
                </a:gridCol>
                <a:gridCol w="273799">
                  <a:extLst>
                    <a:ext uri="{9D8B030D-6E8A-4147-A177-3AD203B41FA5}">
                      <a16:colId xmlns:a16="http://schemas.microsoft.com/office/drawing/2014/main" val="2795244429"/>
                    </a:ext>
                  </a:extLst>
                </a:gridCol>
                <a:gridCol w="274387">
                  <a:extLst>
                    <a:ext uri="{9D8B030D-6E8A-4147-A177-3AD203B41FA5}">
                      <a16:colId xmlns:a16="http://schemas.microsoft.com/office/drawing/2014/main" val="2965636225"/>
                    </a:ext>
                  </a:extLst>
                </a:gridCol>
                <a:gridCol w="274387">
                  <a:extLst>
                    <a:ext uri="{9D8B030D-6E8A-4147-A177-3AD203B41FA5}">
                      <a16:colId xmlns:a16="http://schemas.microsoft.com/office/drawing/2014/main" val="2147035268"/>
                    </a:ext>
                  </a:extLst>
                </a:gridCol>
                <a:gridCol w="274387">
                  <a:extLst>
                    <a:ext uri="{9D8B030D-6E8A-4147-A177-3AD203B41FA5}">
                      <a16:colId xmlns:a16="http://schemas.microsoft.com/office/drawing/2014/main" val="1522412794"/>
                    </a:ext>
                  </a:extLst>
                </a:gridCol>
                <a:gridCol w="274387">
                  <a:extLst>
                    <a:ext uri="{9D8B030D-6E8A-4147-A177-3AD203B41FA5}">
                      <a16:colId xmlns:a16="http://schemas.microsoft.com/office/drawing/2014/main" val="4262385233"/>
                    </a:ext>
                  </a:extLst>
                </a:gridCol>
                <a:gridCol w="274387">
                  <a:extLst>
                    <a:ext uri="{9D8B030D-6E8A-4147-A177-3AD203B41FA5}">
                      <a16:colId xmlns:a16="http://schemas.microsoft.com/office/drawing/2014/main" val="1518263056"/>
                    </a:ext>
                  </a:extLst>
                </a:gridCol>
                <a:gridCol w="274387">
                  <a:extLst>
                    <a:ext uri="{9D8B030D-6E8A-4147-A177-3AD203B41FA5}">
                      <a16:colId xmlns:a16="http://schemas.microsoft.com/office/drawing/2014/main" val="439513196"/>
                    </a:ext>
                  </a:extLst>
                </a:gridCol>
                <a:gridCol w="274387">
                  <a:extLst>
                    <a:ext uri="{9D8B030D-6E8A-4147-A177-3AD203B41FA5}">
                      <a16:colId xmlns:a16="http://schemas.microsoft.com/office/drawing/2014/main" val="2598600778"/>
                    </a:ext>
                  </a:extLst>
                </a:gridCol>
                <a:gridCol w="274387">
                  <a:extLst>
                    <a:ext uri="{9D8B030D-6E8A-4147-A177-3AD203B41FA5}">
                      <a16:colId xmlns:a16="http://schemas.microsoft.com/office/drawing/2014/main" val="3316938506"/>
                    </a:ext>
                  </a:extLst>
                </a:gridCol>
                <a:gridCol w="274387">
                  <a:extLst>
                    <a:ext uri="{9D8B030D-6E8A-4147-A177-3AD203B41FA5}">
                      <a16:colId xmlns:a16="http://schemas.microsoft.com/office/drawing/2014/main" val="2707436490"/>
                    </a:ext>
                  </a:extLst>
                </a:gridCol>
                <a:gridCol w="274387">
                  <a:extLst>
                    <a:ext uri="{9D8B030D-6E8A-4147-A177-3AD203B41FA5}">
                      <a16:colId xmlns:a16="http://schemas.microsoft.com/office/drawing/2014/main" val="4222667908"/>
                    </a:ext>
                  </a:extLst>
                </a:gridCol>
                <a:gridCol w="274387">
                  <a:extLst>
                    <a:ext uri="{9D8B030D-6E8A-4147-A177-3AD203B41FA5}">
                      <a16:colId xmlns:a16="http://schemas.microsoft.com/office/drawing/2014/main" val="2916196834"/>
                    </a:ext>
                  </a:extLst>
                </a:gridCol>
                <a:gridCol w="274387">
                  <a:extLst>
                    <a:ext uri="{9D8B030D-6E8A-4147-A177-3AD203B41FA5}">
                      <a16:colId xmlns:a16="http://schemas.microsoft.com/office/drawing/2014/main" val="715118891"/>
                    </a:ext>
                  </a:extLst>
                </a:gridCol>
              </a:tblGrid>
              <a:tr h="146549">
                <a:tc rowSpan="2">
                  <a:txBody>
                    <a:bodyPr/>
                    <a:lstStyle/>
                    <a:p>
                      <a:pPr>
                        <a:spcAft>
                          <a:spcPts val="0"/>
                        </a:spcAft>
                      </a:pPr>
                      <a:r>
                        <a:rPr lang="en-US" sz="1000" dirty="0">
                          <a:effectLst/>
                        </a:rPr>
                        <a:t> </a:t>
                      </a:r>
                      <a:endParaRPr lang="az-Latn-AZ"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699" marR="97699" marT="48850" marB="48850">
                    <a:lnB w="28575" cap="flat" cmpd="sng" algn="ctr">
                      <a:solidFill>
                        <a:schemeClr val="bg1"/>
                      </a:solidFill>
                      <a:prstDash val="solid"/>
                      <a:round/>
                      <a:headEnd type="none" w="med" len="med"/>
                      <a:tailEnd type="none" w="med" len="med"/>
                    </a:lnB>
                  </a:tcPr>
                </a:tc>
                <a:tc rowSpan="2">
                  <a:txBody>
                    <a:bodyPr/>
                    <a:lstStyle/>
                    <a:p>
                      <a:pPr marL="39370">
                        <a:lnSpc>
                          <a:spcPts val="1225"/>
                        </a:lnSpc>
                        <a:spcBef>
                          <a:spcPts val="300"/>
                        </a:spcBef>
                        <a:spcAft>
                          <a:spcPts val="300"/>
                        </a:spcAft>
                      </a:pPr>
                      <a:r>
                        <a:rPr lang="en-US" sz="1000" dirty="0">
                          <a:effectLst/>
                        </a:rPr>
                        <a:t>Basic principles</a:t>
                      </a:r>
                      <a:endParaRPr lang="az-Latn-AZ" sz="700" dirty="0">
                        <a:effectLst/>
                        <a:latin typeface="Segoe UI" panose="020B0502040204020203" pitchFamily="34" charset="0"/>
                        <a:ea typeface="Segoe UI" panose="020B0502040204020203" pitchFamily="34" charset="0"/>
                        <a:cs typeface="Times New Roman" panose="02020603050405020304" pitchFamily="18" charset="0"/>
                      </a:endParaRPr>
                    </a:p>
                  </a:txBody>
                  <a:tcPr marL="97699" marR="97699" marT="48850" marB="48850">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gridSpan="17">
                  <a:txBody>
                    <a:bodyPr/>
                    <a:lstStyle/>
                    <a:p>
                      <a:pPr algn="ctr">
                        <a:spcAft>
                          <a:spcPts val="0"/>
                        </a:spcAft>
                      </a:pPr>
                      <a:r>
                        <a:rPr lang="en-US" sz="1000" dirty="0">
                          <a:effectLst/>
                        </a:rPr>
                        <a:t>SDG </a:t>
                      </a:r>
                      <a:endParaRPr lang="az-Latn-AZ"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699" marR="97699" marT="48850" marB="48850">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extLst>
                  <a:ext uri="{0D108BD9-81ED-4DB2-BD59-A6C34878D82A}">
                    <a16:rowId xmlns:a16="http://schemas.microsoft.com/office/drawing/2014/main" val="833448515"/>
                  </a:ext>
                </a:extLst>
              </a:tr>
              <a:tr h="146549">
                <a:tc vMerge="1">
                  <a:txBody>
                    <a:bodyPr/>
                    <a:lstStyle/>
                    <a:p>
                      <a:endParaRPr lang="az-Latn-AZ"/>
                    </a:p>
                  </a:txBody>
                  <a:tcPr/>
                </a:tc>
                <a:tc vMerge="1">
                  <a:txBody>
                    <a:bodyPr/>
                    <a:lstStyle/>
                    <a:p>
                      <a:endParaRPr lang="az-Latn-AZ"/>
                    </a:p>
                  </a:txBody>
                  <a:tcPr/>
                </a:tc>
                <a:tc>
                  <a:txBody>
                    <a:bodyPr/>
                    <a:lstStyle/>
                    <a:p>
                      <a:pPr>
                        <a:spcAft>
                          <a:spcPts val="0"/>
                        </a:spcAft>
                      </a:pPr>
                      <a:r>
                        <a:rPr lang="ru-RU" sz="1000">
                          <a:effectLst/>
                        </a:rPr>
                        <a:t>1</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2</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3</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4</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5</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6</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7</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8</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9</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10</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11</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12</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13</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14</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15</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16</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ru-RU" sz="1000">
                          <a:effectLst/>
                        </a:rPr>
                        <a:t>17</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35940054"/>
                  </a:ext>
                </a:extLst>
              </a:tr>
              <a:tr h="316233">
                <a:tc>
                  <a:txBody>
                    <a:bodyPr/>
                    <a:lstStyle/>
                    <a:p>
                      <a:pPr marL="342900" lvl="0" indent="-342900">
                        <a:spcAft>
                          <a:spcPts val="0"/>
                        </a:spcAft>
                        <a:buFont typeface="+mj-lt"/>
                        <a:buAutoNum type="arabicPeriod"/>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tcPr>
                </a:tc>
                <a:tc>
                  <a:txBody>
                    <a:bodyPr/>
                    <a:lstStyle/>
                    <a:p>
                      <a:pPr marL="39370">
                        <a:lnSpc>
                          <a:spcPts val="1225"/>
                        </a:lnSpc>
                        <a:spcBef>
                          <a:spcPts val="300"/>
                        </a:spcBef>
                        <a:spcAft>
                          <a:spcPts val="300"/>
                        </a:spcAft>
                      </a:pPr>
                      <a:r>
                        <a:rPr lang="en-US" sz="1000" dirty="0">
                          <a:effectLst/>
                        </a:rPr>
                        <a:t>Expansion and deepening of a role of innovations in policies in the field of sustainable development</a:t>
                      </a:r>
                      <a:endParaRPr lang="az-Latn-AZ" sz="700" dirty="0">
                        <a:effectLst/>
                        <a:latin typeface="Segoe UI" panose="020B0502040204020203" pitchFamily="34" charset="0"/>
                        <a:ea typeface="Segoe UI" panose="020B0502040204020203" pitchFamily="34" charset="0"/>
                        <a:cs typeface="Times New Roman" panose="02020603050405020304" pitchFamily="18" charset="0"/>
                      </a:endParaRPr>
                    </a:p>
                  </a:txBody>
                  <a:tcPr marL="63596" marR="63596" marT="0" marB="0">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dirty="0">
                          <a:effectLst/>
                        </a:rPr>
                        <a:t>х</a:t>
                      </a:r>
                      <a:endParaRPr lang="az-Latn-AZ"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64234255"/>
                  </a:ext>
                </a:extLst>
              </a:tr>
              <a:tr h="316233">
                <a:tc>
                  <a:txBody>
                    <a:bodyPr/>
                    <a:lstStyle/>
                    <a:p>
                      <a:pPr marL="342900" lvl="0" indent="-342900">
                        <a:spcAft>
                          <a:spcPts val="0"/>
                        </a:spcAft>
                        <a:buFont typeface="+mj-lt"/>
                        <a:buAutoNum type="arabicPeriod"/>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tc>
                <a:tc>
                  <a:txBody>
                    <a:bodyPr/>
                    <a:lstStyle/>
                    <a:p>
                      <a:pPr marL="39370">
                        <a:lnSpc>
                          <a:spcPts val="1175"/>
                        </a:lnSpc>
                        <a:spcBef>
                          <a:spcPts val="300"/>
                        </a:spcBef>
                        <a:spcAft>
                          <a:spcPts val="300"/>
                        </a:spcAft>
                      </a:pPr>
                      <a:r>
                        <a:rPr lang="en-US" sz="1000">
                          <a:effectLst/>
                        </a:rPr>
                        <a:t>Innovations for the policies in the field of sustainable development have to be inclusive and collaborative</a:t>
                      </a:r>
                      <a:endParaRPr lang="az-Latn-AZ" sz="700">
                        <a:effectLst/>
                        <a:latin typeface="Segoe UI" panose="020B0502040204020203" pitchFamily="34" charset="0"/>
                        <a:ea typeface="Segoe UI" panose="020B0502040204020203" pitchFamily="34" charset="0"/>
                        <a:cs typeface="Times New Roman" panose="02020603050405020304" pitchFamily="18" charset="0"/>
                      </a:endParaRPr>
                    </a:p>
                  </a:txBody>
                  <a:tcPr marL="63596" marR="63596" marT="0" marB="0"/>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extLst>
                  <a:ext uri="{0D108BD9-81ED-4DB2-BD59-A6C34878D82A}">
                    <a16:rowId xmlns:a16="http://schemas.microsoft.com/office/drawing/2014/main" val="1733097974"/>
                  </a:ext>
                </a:extLst>
              </a:tr>
              <a:tr h="479065">
                <a:tc>
                  <a:txBody>
                    <a:bodyPr/>
                    <a:lstStyle/>
                    <a:p>
                      <a:pPr marL="342900" lvl="0" indent="-342900">
                        <a:spcAft>
                          <a:spcPts val="0"/>
                        </a:spcAft>
                        <a:buFont typeface="+mj-lt"/>
                        <a:buAutoNum type="arabicPeriod"/>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tc>
                <a:tc>
                  <a:txBody>
                    <a:bodyPr/>
                    <a:lstStyle/>
                    <a:p>
                      <a:pPr marL="39370">
                        <a:lnSpc>
                          <a:spcPts val="1200"/>
                        </a:lnSpc>
                        <a:spcBef>
                          <a:spcPts val="300"/>
                        </a:spcBef>
                        <a:spcAft>
                          <a:spcPts val="300"/>
                        </a:spcAft>
                      </a:pPr>
                      <a:r>
                        <a:rPr lang="en-US" sz="1000">
                          <a:effectLst/>
                        </a:rPr>
                        <a:t>Stimulation of elimination of backlog in technological development as the engine of growth and a push to achievement of SDG</a:t>
                      </a:r>
                      <a:endParaRPr lang="az-Latn-AZ" sz="700">
                        <a:effectLst/>
                        <a:latin typeface="Segoe UI" panose="020B0502040204020203" pitchFamily="34" charset="0"/>
                        <a:ea typeface="Segoe UI" panose="020B0502040204020203" pitchFamily="34" charset="0"/>
                        <a:cs typeface="Times New Roman" panose="02020603050405020304" pitchFamily="18" charset="0"/>
                      </a:endParaRPr>
                    </a:p>
                  </a:txBody>
                  <a:tcPr marL="63596" marR="63596" marT="0" marB="0"/>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extLst>
                  <a:ext uri="{0D108BD9-81ED-4DB2-BD59-A6C34878D82A}">
                    <a16:rowId xmlns:a16="http://schemas.microsoft.com/office/drawing/2014/main" val="1854649628"/>
                  </a:ext>
                </a:extLst>
              </a:tr>
              <a:tr h="316233">
                <a:tc>
                  <a:txBody>
                    <a:bodyPr/>
                    <a:lstStyle/>
                    <a:p>
                      <a:pPr marL="342900" lvl="0" indent="-342900">
                        <a:spcAft>
                          <a:spcPts val="0"/>
                        </a:spcAft>
                        <a:buFont typeface="+mj-lt"/>
                        <a:buAutoNum type="arabicPeriod"/>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tc>
                <a:tc>
                  <a:txBody>
                    <a:bodyPr/>
                    <a:lstStyle/>
                    <a:p>
                      <a:pPr marL="39370">
                        <a:lnSpc>
                          <a:spcPts val="1200"/>
                        </a:lnSpc>
                        <a:spcBef>
                          <a:spcPts val="300"/>
                        </a:spcBef>
                        <a:spcAft>
                          <a:spcPts val="300"/>
                        </a:spcAft>
                      </a:pPr>
                      <a:r>
                        <a:rPr lang="en-US" sz="1000">
                          <a:effectLst/>
                        </a:rPr>
                        <a:t>Strengthening of the productive capabilities of the country necessary for innovations and innovative development</a:t>
                      </a:r>
                      <a:endParaRPr lang="az-Latn-AZ" sz="700">
                        <a:effectLst/>
                        <a:latin typeface="Segoe UI" panose="020B0502040204020203" pitchFamily="34" charset="0"/>
                        <a:ea typeface="Segoe UI" panose="020B0502040204020203" pitchFamily="34" charset="0"/>
                        <a:cs typeface="Times New Roman" panose="02020603050405020304" pitchFamily="18" charset="0"/>
                      </a:endParaRPr>
                    </a:p>
                  </a:txBody>
                  <a:tcPr marL="63596" marR="63596" marT="0" marB="0"/>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extLst>
                  <a:ext uri="{0D108BD9-81ED-4DB2-BD59-A6C34878D82A}">
                    <a16:rowId xmlns:a16="http://schemas.microsoft.com/office/drawing/2014/main" val="846324313"/>
                  </a:ext>
                </a:extLst>
              </a:tr>
              <a:tr h="316233">
                <a:tc>
                  <a:txBody>
                    <a:bodyPr/>
                    <a:lstStyle/>
                    <a:p>
                      <a:pPr marL="342900" lvl="0" indent="-342900">
                        <a:spcAft>
                          <a:spcPts val="0"/>
                        </a:spcAft>
                        <a:buFont typeface="+mj-lt"/>
                        <a:buAutoNum type="arabicPeriod"/>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tc>
                <a:tc>
                  <a:txBody>
                    <a:bodyPr/>
                    <a:lstStyle/>
                    <a:p>
                      <a:pPr marL="39370">
                        <a:lnSpc>
                          <a:spcPts val="1200"/>
                        </a:lnSpc>
                        <a:spcBef>
                          <a:spcPts val="300"/>
                        </a:spcBef>
                        <a:spcAft>
                          <a:spcPts val="300"/>
                        </a:spcAft>
                      </a:pPr>
                      <a:r>
                        <a:rPr lang="en-US" sz="1000">
                          <a:effectLst/>
                        </a:rPr>
                        <a:t>Support of the business connected with innovative initiatives in the field of sustainable development.</a:t>
                      </a:r>
                      <a:endParaRPr lang="az-Latn-AZ" sz="700">
                        <a:effectLst/>
                        <a:latin typeface="Segoe UI" panose="020B0502040204020203" pitchFamily="34" charset="0"/>
                        <a:ea typeface="Segoe UI" panose="020B0502040204020203" pitchFamily="34" charset="0"/>
                        <a:cs typeface="Times New Roman" panose="02020603050405020304" pitchFamily="18" charset="0"/>
                      </a:endParaRPr>
                    </a:p>
                  </a:txBody>
                  <a:tcPr marL="63596" marR="63596" marT="0" marB="0"/>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extLst>
                  <a:ext uri="{0D108BD9-81ED-4DB2-BD59-A6C34878D82A}">
                    <a16:rowId xmlns:a16="http://schemas.microsoft.com/office/drawing/2014/main" val="1492736675"/>
                  </a:ext>
                </a:extLst>
              </a:tr>
              <a:tr h="316233">
                <a:tc>
                  <a:txBody>
                    <a:bodyPr/>
                    <a:lstStyle/>
                    <a:p>
                      <a:pPr marL="342900" lvl="0" indent="-342900">
                        <a:spcAft>
                          <a:spcPts val="0"/>
                        </a:spcAft>
                        <a:buFont typeface="+mj-lt"/>
                        <a:buAutoNum type="arabicPeriod"/>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tc>
                <a:tc>
                  <a:txBody>
                    <a:bodyPr/>
                    <a:lstStyle/>
                    <a:p>
                      <a:pPr marL="39370">
                        <a:lnSpc>
                          <a:spcPts val="1200"/>
                        </a:lnSpc>
                        <a:spcBef>
                          <a:spcPts val="300"/>
                        </a:spcBef>
                        <a:spcAft>
                          <a:spcPts val="300"/>
                        </a:spcAft>
                      </a:pPr>
                      <a:r>
                        <a:rPr lang="en-US" sz="1000">
                          <a:effectLst/>
                        </a:rPr>
                        <a:t>Assistance to access to financing for innovative initiatives in the field of sustainable development</a:t>
                      </a:r>
                      <a:endParaRPr lang="az-Latn-AZ" sz="700">
                        <a:effectLst/>
                        <a:latin typeface="Segoe UI" panose="020B0502040204020203" pitchFamily="34" charset="0"/>
                        <a:ea typeface="Segoe UI" panose="020B0502040204020203" pitchFamily="34" charset="0"/>
                        <a:cs typeface="Times New Roman" panose="02020603050405020304" pitchFamily="18" charset="0"/>
                      </a:endParaRPr>
                    </a:p>
                  </a:txBody>
                  <a:tcPr marL="63596" marR="63596" marT="0" marB="0"/>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extLst>
                  <a:ext uri="{0D108BD9-81ED-4DB2-BD59-A6C34878D82A}">
                    <a16:rowId xmlns:a16="http://schemas.microsoft.com/office/drawing/2014/main" val="2883829160"/>
                  </a:ext>
                </a:extLst>
              </a:tr>
              <a:tr h="146549">
                <a:tc>
                  <a:txBody>
                    <a:bodyPr/>
                    <a:lstStyle/>
                    <a:p>
                      <a:pPr marL="342900" lvl="0" indent="-342900">
                        <a:spcAft>
                          <a:spcPts val="0"/>
                        </a:spcAft>
                        <a:buFont typeface="+mj-lt"/>
                        <a:buAutoNum type="arabicPeriod"/>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tc>
                <a:tc>
                  <a:txBody>
                    <a:bodyPr/>
                    <a:lstStyle/>
                    <a:p>
                      <a:pPr marL="39370">
                        <a:spcBef>
                          <a:spcPts val="300"/>
                        </a:spcBef>
                        <a:spcAft>
                          <a:spcPts val="300"/>
                        </a:spcAft>
                      </a:pPr>
                      <a:r>
                        <a:rPr lang="en-US" sz="1000">
                          <a:effectLst/>
                        </a:rPr>
                        <a:t>Innovations in agriculture for achievement of SDG</a:t>
                      </a:r>
                      <a:endParaRPr lang="az-Latn-AZ" sz="700">
                        <a:effectLst/>
                        <a:latin typeface="Segoe UI" panose="020B0502040204020203" pitchFamily="34" charset="0"/>
                        <a:ea typeface="Segoe UI" panose="020B0502040204020203" pitchFamily="34" charset="0"/>
                        <a:cs typeface="Times New Roman" panose="02020603050405020304" pitchFamily="18" charset="0"/>
                      </a:endParaRPr>
                    </a:p>
                  </a:txBody>
                  <a:tcPr marL="63596" marR="63596" marT="0" marB="0"/>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extLst>
                  <a:ext uri="{0D108BD9-81ED-4DB2-BD59-A6C34878D82A}">
                    <a16:rowId xmlns:a16="http://schemas.microsoft.com/office/drawing/2014/main" val="2959479343"/>
                  </a:ext>
                </a:extLst>
              </a:tr>
              <a:tr h="316233">
                <a:tc>
                  <a:txBody>
                    <a:bodyPr/>
                    <a:lstStyle/>
                    <a:p>
                      <a:pPr marL="342900" lvl="0" indent="-342900">
                        <a:spcAft>
                          <a:spcPts val="0"/>
                        </a:spcAft>
                        <a:buFont typeface="+mj-lt"/>
                        <a:buAutoNum type="arabicPeriod"/>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tc>
                <a:tc>
                  <a:txBody>
                    <a:bodyPr/>
                    <a:lstStyle/>
                    <a:p>
                      <a:pPr marL="39370">
                        <a:lnSpc>
                          <a:spcPts val="1175"/>
                        </a:lnSpc>
                        <a:spcBef>
                          <a:spcPts val="300"/>
                        </a:spcBef>
                        <a:spcAft>
                          <a:spcPts val="300"/>
                        </a:spcAft>
                      </a:pPr>
                      <a:r>
                        <a:rPr lang="en-US" sz="1000">
                          <a:effectLst/>
                        </a:rPr>
                        <a:t>Based on innovations policy program, supported by measures depending on the demand</a:t>
                      </a:r>
                      <a:endParaRPr lang="az-Latn-AZ" sz="700">
                        <a:effectLst/>
                        <a:latin typeface="Segoe UI" panose="020B0502040204020203" pitchFamily="34" charset="0"/>
                        <a:ea typeface="Segoe UI" panose="020B0502040204020203" pitchFamily="34" charset="0"/>
                        <a:cs typeface="Times New Roman" panose="02020603050405020304" pitchFamily="18" charset="0"/>
                      </a:endParaRPr>
                    </a:p>
                  </a:txBody>
                  <a:tcPr marL="63596" marR="63596" marT="0" marB="0"/>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extLst>
                  <a:ext uri="{0D108BD9-81ED-4DB2-BD59-A6C34878D82A}">
                    <a16:rowId xmlns:a16="http://schemas.microsoft.com/office/drawing/2014/main" val="3179589063"/>
                  </a:ext>
                </a:extLst>
              </a:tr>
              <a:tr h="316233">
                <a:tc>
                  <a:txBody>
                    <a:bodyPr/>
                    <a:lstStyle/>
                    <a:p>
                      <a:pPr marL="342900" lvl="0" indent="-342900">
                        <a:spcAft>
                          <a:spcPts val="0"/>
                        </a:spcAft>
                        <a:buFont typeface="+mj-lt"/>
                        <a:buAutoNum type="arabicPeriod"/>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tc>
                <a:tc>
                  <a:txBody>
                    <a:bodyPr/>
                    <a:lstStyle/>
                    <a:p>
                      <a:pPr marL="39370">
                        <a:lnSpc>
                          <a:spcPts val="1200"/>
                        </a:lnSpc>
                        <a:spcBef>
                          <a:spcPts val="300"/>
                        </a:spcBef>
                        <a:spcAft>
                          <a:spcPts val="300"/>
                        </a:spcAft>
                      </a:pPr>
                      <a:r>
                        <a:rPr lang="en-US" sz="1000">
                          <a:effectLst/>
                        </a:rPr>
                        <a:t>The solution of the common cross-border problems by means of the coordinated joint efforts and cooperation</a:t>
                      </a:r>
                      <a:endParaRPr lang="az-Latn-AZ" sz="700">
                        <a:effectLst/>
                        <a:latin typeface="Segoe UI" panose="020B0502040204020203" pitchFamily="34" charset="0"/>
                        <a:ea typeface="Segoe UI" panose="020B0502040204020203" pitchFamily="34" charset="0"/>
                        <a:cs typeface="Times New Roman" panose="02020603050405020304" pitchFamily="18" charset="0"/>
                      </a:endParaRPr>
                    </a:p>
                  </a:txBody>
                  <a:tcPr marL="63596" marR="63596" marT="0" marB="0"/>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extLst>
                  <a:ext uri="{0D108BD9-81ED-4DB2-BD59-A6C34878D82A}">
                    <a16:rowId xmlns:a16="http://schemas.microsoft.com/office/drawing/2014/main" val="820804842"/>
                  </a:ext>
                </a:extLst>
              </a:tr>
              <a:tr h="479065">
                <a:tc>
                  <a:txBody>
                    <a:bodyPr/>
                    <a:lstStyle/>
                    <a:p>
                      <a:pPr marL="342900" lvl="0" indent="-342900">
                        <a:spcAft>
                          <a:spcPts val="0"/>
                        </a:spcAft>
                        <a:buFont typeface="+mj-lt"/>
                        <a:buAutoNum type="arabicPeriod"/>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tc>
                <a:tc>
                  <a:txBody>
                    <a:bodyPr/>
                    <a:lstStyle/>
                    <a:p>
                      <a:pPr marL="39370">
                        <a:lnSpc>
                          <a:spcPts val="1200"/>
                        </a:lnSpc>
                        <a:spcBef>
                          <a:spcPts val="300"/>
                        </a:spcBef>
                        <a:spcAft>
                          <a:spcPts val="300"/>
                        </a:spcAft>
                      </a:pPr>
                      <a:r>
                        <a:rPr lang="en-US" sz="1000">
                          <a:effectLst/>
                        </a:rPr>
                        <a:t>Involvement of the key parties interested in joint innovative initiatives in the field of sustainable development by means of cooperation</a:t>
                      </a:r>
                      <a:endParaRPr lang="az-Latn-AZ" sz="700">
                        <a:effectLst/>
                        <a:latin typeface="Segoe UI" panose="020B0502040204020203" pitchFamily="34" charset="0"/>
                        <a:ea typeface="Segoe UI" panose="020B0502040204020203" pitchFamily="34" charset="0"/>
                        <a:cs typeface="Times New Roman" panose="02020603050405020304" pitchFamily="18" charset="0"/>
                      </a:endParaRPr>
                    </a:p>
                  </a:txBody>
                  <a:tcPr marL="63596" marR="63596" marT="0" marB="0"/>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extLst>
                  <a:ext uri="{0D108BD9-81ED-4DB2-BD59-A6C34878D82A}">
                    <a16:rowId xmlns:a16="http://schemas.microsoft.com/office/drawing/2014/main" val="3517227391"/>
                  </a:ext>
                </a:extLst>
              </a:tr>
              <a:tr h="316233">
                <a:tc>
                  <a:txBody>
                    <a:bodyPr/>
                    <a:lstStyle/>
                    <a:p>
                      <a:pPr marL="342900" lvl="0" indent="-342900">
                        <a:spcAft>
                          <a:spcPts val="0"/>
                        </a:spcAft>
                        <a:buFont typeface="+mj-lt"/>
                        <a:buAutoNum type="arabicPeriod"/>
                      </a:pPr>
                      <a:r>
                        <a:rPr lang="en-US" sz="1000">
                          <a:effectLst/>
                        </a:rPr>
                        <a:t> </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tc>
                <a:tc>
                  <a:txBody>
                    <a:bodyPr/>
                    <a:lstStyle/>
                    <a:p>
                      <a:pPr marL="39370">
                        <a:lnSpc>
                          <a:spcPts val="1200"/>
                        </a:lnSpc>
                        <a:spcBef>
                          <a:spcPts val="300"/>
                        </a:spcBef>
                        <a:spcAft>
                          <a:spcPts val="300"/>
                        </a:spcAft>
                      </a:pPr>
                      <a:r>
                        <a:rPr lang="en-US" sz="1000" dirty="0">
                          <a:effectLst/>
                        </a:rPr>
                        <a:t>Increase of awareness on the role of innovations in efforts of the countries of SPECA on achievement of SDG</a:t>
                      </a:r>
                      <a:endParaRPr lang="az-Latn-AZ" sz="700" dirty="0">
                        <a:effectLst/>
                        <a:latin typeface="Segoe UI" panose="020B0502040204020203" pitchFamily="34" charset="0"/>
                        <a:ea typeface="Segoe UI" panose="020B0502040204020203" pitchFamily="34" charset="0"/>
                        <a:cs typeface="Times New Roman" panose="02020603050405020304" pitchFamily="18" charset="0"/>
                      </a:endParaRPr>
                    </a:p>
                  </a:txBody>
                  <a:tcPr marL="63596" marR="63596" marT="0" marB="0"/>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a:effectLst/>
                        </a:rPr>
                        <a:t>х</a:t>
                      </a:r>
                      <a:endParaRPr lang="az-Latn-A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tc>
                  <a:txBody>
                    <a:bodyPr/>
                    <a:lstStyle/>
                    <a:p>
                      <a:pPr algn="ctr">
                        <a:spcAft>
                          <a:spcPts val="0"/>
                        </a:spcAft>
                      </a:pPr>
                      <a:r>
                        <a:rPr lang="ru-RU" sz="1000" dirty="0">
                          <a:effectLst/>
                        </a:rPr>
                        <a:t>х</a:t>
                      </a:r>
                      <a:endParaRPr lang="az-Latn-AZ"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96" marR="63596" marT="0" marB="0" anchor="ctr"/>
                </a:tc>
                <a:extLst>
                  <a:ext uri="{0D108BD9-81ED-4DB2-BD59-A6C34878D82A}">
                    <a16:rowId xmlns:a16="http://schemas.microsoft.com/office/drawing/2014/main" val="3963012858"/>
                  </a:ext>
                </a:extLst>
              </a:tr>
            </a:tbl>
          </a:graphicData>
        </a:graphic>
      </p:graphicFrame>
      <p:sp>
        <p:nvSpPr>
          <p:cNvPr id="19" name="TextBox 18">
            <a:extLst>
              <a:ext uri="{FF2B5EF4-FFF2-40B4-BE49-F238E27FC236}">
                <a16:creationId xmlns:a16="http://schemas.microsoft.com/office/drawing/2014/main" id="{CD87B8EE-24C9-47FD-976F-28017184EBE6}"/>
              </a:ext>
            </a:extLst>
          </p:cNvPr>
          <p:cNvSpPr txBox="1"/>
          <p:nvPr/>
        </p:nvSpPr>
        <p:spPr>
          <a:xfrm>
            <a:off x="1610435" y="1025037"/>
            <a:ext cx="6059608" cy="646331"/>
          </a:xfrm>
          <a:prstGeom prst="rect">
            <a:avLst/>
          </a:prstGeom>
          <a:noFill/>
        </p:spPr>
        <p:txBody>
          <a:bodyPr wrap="square" rtlCol="0">
            <a:spAutoFit/>
          </a:bodyPr>
          <a:lstStyle/>
          <a:p>
            <a:pPr algn="ctr"/>
            <a:r>
              <a:rPr lang="en-US" b="1" dirty="0">
                <a:solidFill>
                  <a:schemeClr val="accent1">
                    <a:lumMod val="50000"/>
                  </a:schemeClr>
                </a:solidFill>
              </a:rPr>
              <a:t>The principles of the innovative policy aimed at achieving of SDG  in the SPEСA countries</a:t>
            </a:r>
            <a:endParaRPr lang="az-Latn-AZ" b="1" dirty="0">
              <a:solidFill>
                <a:schemeClr val="accent1">
                  <a:lumMod val="50000"/>
                </a:schemeClr>
              </a:solidFill>
            </a:endParaRPr>
          </a:p>
        </p:txBody>
      </p:sp>
    </p:spTree>
    <p:extLst>
      <p:ext uri="{BB962C8B-B14F-4D97-AF65-F5344CB8AC3E}">
        <p14:creationId xmlns:p14="http://schemas.microsoft.com/office/powerpoint/2010/main" val="145877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2000" dirty="0">
              <a:solidFill>
                <a:schemeClr val="bg1"/>
              </a:solidFill>
              <a:latin typeface="Averta-Regular" panose="00000500000000000000" pitchFamily="50" charset="-94"/>
            </a:endParaRPr>
          </a:p>
        </p:txBody>
      </p:sp>
      <p:sp>
        <p:nvSpPr>
          <p:cNvPr id="4" name="Content Placeholder 2">
            <a:extLst>
              <a:ext uri="{FF2B5EF4-FFF2-40B4-BE49-F238E27FC236}">
                <a16:creationId xmlns:a16="http://schemas.microsoft.com/office/drawing/2014/main" id="{6EF4A84A-E106-4437-A6FF-5D1FA9323875}"/>
              </a:ext>
            </a:extLst>
          </p:cNvPr>
          <p:cNvSpPr>
            <a:spLocks noGrp="1"/>
          </p:cNvSpPr>
          <p:nvPr>
            <p:ph idx="1"/>
          </p:nvPr>
        </p:nvSpPr>
        <p:spPr>
          <a:xfrm>
            <a:off x="3496624" y="1749833"/>
            <a:ext cx="5278887" cy="4200592"/>
          </a:xfrm>
        </p:spPr>
        <p:txBody>
          <a:bodyPr>
            <a:normAutofit/>
          </a:bodyPr>
          <a:lstStyle/>
          <a:p>
            <a:pPr algn="just">
              <a:spcBef>
                <a:spcPts val="0"/>
              </a:spcBef>
            </a:pPr>
            <a:r>
              <a:rPr lang="en-US" sz="1800" dirty="0"/>
              <a:t>Enhance scientific research, upgrade the technological capabilities of industrial sectors in all countries, in particular developing countries, including, by 2030, encouraging innovation and substantially increasing the number of research and development workers per 1 million people and public and private research and development spending</a:t>
            </a:r>
          </a:p>
          <a:p>
            <a:pPr algn="just">
              <a:spcBef>
                <a:spcPts val="0"/>
              </a:spcBef>
            </a:pPr>
            <a:endParaRPr lang="en-US" sz="1800" dirty="0"/>
          </a:p>
          <a:p>
            <a:pPr algn="just">
              <a:spcBef>
                <a:spcPts val="0"/>
              </a:spcBef>
            </a:pPr>
            <a:r>
              <a:rPr lang="en-US" sz="1800" dirty="0"/>
              <a:t>Support domestic technology development, research and innovation in developing countries, including by ensuring a conducive policy environment for, inter alia, industrial diversification and value addition to commodities</a:t>
            </a:r>
          </a:p>
        </p:txBody>
      </p:sp>
      <p:pic>
        <p:nvPicPr>
          <p:cNvPr id="5" name="Picture 4" descr="Image result for SDG goal 9">
            <a:extLst>
              <a:ext uri="{FF2B5EF4-FFF2-40B4-BE49-F238E27FC236}">
                <a16:creationId xmlns:a16="http://schemas.microsoft.com/office/drawing/2014/main" id="{BE63F5D1-D54E-44D0-A466-E37745A59B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8490" y="1749832"/>
            <a:ext cx="3128134" cy="3013237"/>
          </a:xfrm>
          <a:prstGeom prst="rect">
            <a:avLst/>
          </a:prstGeom>
          <a:noFill/>
          <a:ln>
            <a:noFill/>
          </a:ln>
        </p:spPr>
      </p:pic>
      <p:sp>
        <p:nvSpPr>
          <p:cNvPr id="13" name="TextBox 12">
            <a:extLst>
              <a:ext uri="{FF2B5EF4-FFF2-40B4-BE49-F238E27FC236}">
                <a16:creationId xmlns:a16="http://schemas.microsoft.com/office/drawing/2014/main" id="{AD33DF21-B569-4D97-B64B-8417C195B466}"/>
              </a:ext>
            </a:extLst>
          </p:cNvPr>
          <p:cNvSpPr txBox="1"/>
          <p:nvPr/>
        </p:nvSpPr>
        <p:spPr>
          <a:xfrm>
            <a:off x="2033516" y="1025037"/>
            <a:ext cx="5213445" cy="369332"/>
          </a:xfrm>
          <a:prstGeom prst="rect">
            <a:avLst/>
          </a:prstGeom>
          <a:noFill/>
        </p:spPr>
        <p:txBody>
          <a:bodyPr wrap="square" rtlCol="0">
            <a:spAutoFit/>
          </a:bodyPr>
          <a:lstStyle/>
          <a:p>
            <a:pPr algn="ctr"/>
            <a:r>
              <a:rPr lang="en-US" b="1" dirty="0">
                <a:solidFill>
                  <a:schemeClr val="accent1">
                    <a:lumMod val="50000"/>
                  </a:schemeClr>
                </a:solidFill>
              </a:rPr>
              <a:t>GOAL 9. TARGETS</a:t>
            </a:r>
            <a:endParaRPr lang="az-Latn-AZ" b="1" dirty="0">
              <a:solidFill>
                <a:schemeClr val="accent1">
                  <a:lumMod val="50000"/>
                </a:schemeClr>
              </a:solidFill>
            </a:endParaRPr>
          </a:p>
        </p:txBody>
      </p:sp>
    </p:spTree>
    <p:extLst>
      <p:ext uri="{BB962C8B-B14F-4D97-AF65-F5344CB8AC3E}">
        <p14:creationId xmlns:p14="http://schemas.microsoft.com/office/powerpoint/2010/main" val="353636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2000" dirty="0">
              <a:solidFill>
                <a:schemeClr val="bg1"/>
              </a:solidFill>
              <a:latin typeface="Averta-Regular" panose="00000500000000000000" pitchFamily="50" charset="-94"/>
            </a:endParaRPr>
          </a:p>
        </p:txBody>
      </p:sp>
      <p:pic>
        <p:nvPicPr>
          <p:cNvPr id="11" name="Picture 10">
            <a:extLst>
              <a:ext uri="{FF2B5EF4-FFF2-40B4-BE49-F238E27FC236}">
                <a16:creationId xmlns:a16="http://schemas.microsoft.com/office/drawing/2014/main" id="{B719B96F-CB42-46AA-A5F9-8944FD9B1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24891"/>
            <a:ext cx="9147033" cy="5145206"/>
          </a:xfrm>
          <a:prstGeom prst="rect">
            <a:avLst/>
          </a:prstGeom>
        </p:spPr>
      </p:pic>
    </p:spTree>
    <p:extLst>
      <p:ext uri="{BB962C8B-B14F-4D97-AF65-F5344CB8AC3E}">
        <p14:creationId xmlns:p14="http://schemas.microsoft.com/office/powerpoint/2010/main" val="227269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2000" dirty="0">
              <a:solidFill>
                <a:schemeClr val="bg1"/>
              </a:solidFill>
              <a:latin typeface="Averta-Regular" panose="00000500000000000000" pitchFamily="50" charset="-94"/>
            </a:endParaRPr>
          </a:p>
        </p:txBody>
      </p:sp>
      <p:pic>
        <p:nvPicPr>
          <p:cNvPr id="4" name="Content Placeholder 6">
            <a:extLst>
              <a:ext uri="{FF2B5EF4-FFF2-40B4-BE49-F238E27FC236}">
                <a16:creationId xmlns:a16="http://schemas.microsoft.com/office/drawing/2014/main" id="{0B05AEB7-2B4E-4704-92B5-0AE37112CF32}"/>
              </a:ext>
            </a:extLst>
          </p:cNvPr>
          <p:cNvPicPr>
            <a:picLocks/>
          </p:cNvPicPr>
          <p:nvPr/>
        </p:nvPicPr>
        <p:blipFill rotWithShape="1">
          <a:blip r:embed="rId2"/>
          <a:srcRect l="12960" t="28666" r="34324" b="18271"/>
          <a:stretch/>
        </p:blipFill>
        <p:spPr bwMode="auto">
          <a:xfrm>
            <a:off x="682388" y="1430468"/>
            <a:ext cx="7779224" cy="4402495"/>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F20A461B-B912-4019-99D9-14BBFC7D2E55}"/>
              </a:ext>
            </a:extLst>
          </p:cNvPr>
          <p:cNvSpPr txBox="1"/>
          <p:nvPr/>
        </p:nvSpPr>
        <p:spPr>
          <a:xfrm>
            <a:off x="2033516" y="1025037"/>
            <a:ext cx="5213445" cy="369332"/>
          </a:xfrm>
          <a:prstGeom prst="rect">
            <a:avLst/>
          </a:prstGeom>
          <a:noFill/>
        </p:spPr>
        <p:txBody>
          <a:bodyPr wrap="square" rtlCol="0">
            <a:spAutoFit/>
          </a:bodyPr>
          <a:lstStyle/>
          <a:p>
            <a:pPr algn="ctr"/>
            <a:r>
              <a:rPr lang="en-US" b="1" dirty="0">
                <a:solidFill>
                  <a:schemeClr val="accent1">
                    <a:lumMod val="50000"/>
                  </a:schemeClr>
                </a:solidFill>
              </a:rPr>
              <a:t>The roadmap of innovation for Azerbaijan</a:t>
            </a:r>
          </a:p>
        </p:txBody>
      </p:sp>
    </p:spTree>
    <p:extLst>
      <p:ext uri="{BB962C8B-B14F-4D97-AF65-F5344CB8AC3E}">
        <p14:creationId xmlns:p14="http://schemas.microsoft.com/office/powerpoint/2010/main" val="411294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2000" dirty="0">
              <a:solidFill>
                <a:schemeClr val="bg1"/>
              </a:solidFill>
              <a:latin typeface="Averta-Regular" panose="00000500000000000000" pitchFamily="50" charset="-94"/>
            </a:endParaRPr>
          </a:p>
        </p:txBody>
      </p:sp>
      <p:pic>
        <p:nvPicPr>
          <p:cNvPr id="8" name="Picture 7">
            <a:extLst>
              <a:ext uri="{FF2B5EF4-FFF2-40B4-BE49-F238E27FC236}">
                <a16:creationId xmlns:a16="http://schemas.microsoft.com/office/drawing/2014/main" id="{4A82A0C9-BA55-458D-8E6E-1720B54D241C}"/>
              </a:ext>
            </a:extLst>
          </p:cNvPr>
          <p:cNvPicPr/>
          <p:nvPr/>
        </p:nvPicPr>
        <p:blipFill rotWithShape="1">
          <a:blip r:embed="rId2"/>
          <a:srcRect l="22999" t="25162" r="44784" b="20408"/>
          <a:stretch/>
        </p:blipFill>
        <p:spPr bwMode="auto">
          <a:xfrm>
            <a:off x="1801505" y="1422280"/>
            <a:ext cx="5540989" cy="5263209"/>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8E9291B8-E876-4168-A783-384425725268}"/>
              </a:ext>
            </a:extLst>
          </p:cNvPr>
          <p:cNvSpPr txBox="1"/>
          <p:nvPr/>
        </p:nvSpPr>
        <p:spPr>
          <a:xfrm>
            <a:off x="2033516" y="1025037"/>
            <a:ext cx="5213445" cy="369332"/>
          </a:xfrm>
          <a:prstGeom prst="rect">
            <a:avLst/>
          </a:prstGeom>
          <a:noFill/>
        </p:spPr>
        <p:txBody>
          <a:bodyPr wrap="square" rtlCol="0">
            <a:spAutoFit/>
          </a:bodyPr>
          <a:lstStyle/>
          <a:p>
            <a:pPr algn="ctr"/>
            <a:r>
              <a:rPr lang="en-US" b="1" dirty="0">
                <a:solidFill>
                  <a:schemeClr val="accent1">
                    <a:lumMod val="50000"/>
                  </a:schemeClr>
                </a:solidFill>
              </a:rPr>
              <a:t>The roadmap of innovation for Azerbaijan</a:t>
            </a:r>
          </a:p>
        </p:txBody>
      </p:sp>
    </p:spTree>
    <p:extLst>
      <p:ext uri="{BB962C8B-B14F-4D97-AF65-F5344CB8AC3E}">
        <p14:creationId xmlns:p14="http://schemas.microsoft.com/office/powerpoint/2010/main" val="33242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244AB020-84FB-40E0-92CF-C07FD525B1D4}"/>
              </a:ext>
            </a:extLst>
          </p:cNvPr>
          <p:cNvSpPr txBox="1">
            <a:spLocks/>
          </p:cNvSpPr>
          <p:nvPr/>
        </p:nvSpPr>
        <p:spPr>
          <a:xfrm>
            <a:off x="1514901" y="1968200"/>
            <a:ext cx="7260609" cy="3026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dirty="0"/>
              <a:t>Growth of Non-Oil Economy.</a:t>
            </a:r>
          </a:p>
          <a:p>
            <a:pPr>
              <a:spcBef>
                <a:spcPts val="0"/>
              </a:spcBef>
            </a:pPr>
            <a:endParaRPr lang="en-US" sz="1800" dirty="0"/>
          </a:p>
          <a:p>
            <a:pPr>
              <a:spcBef>
                <a:spcPts val="0"/>
              </a:spcBef>
            </a:pPr>
            <a:r>
              <a:rPr lang="en-US" sz="1800" dirty="0"/>
              <a:t>Informatization. </a:t>
            </a:r>
          </a:p>
          <a:p>
            <a:pPr>
              <a:spcBef>
                <a:spcPts val="0"/>
              </a:spcBef>
            </a:pPr>
            <a:endParaRPr lang="en-US" sz="1800" dirty="0"/>
          </a:p>
          <a:p>
            <a:pPr>
              <a:spcBef>
                <a:spcPts val="0"/>
              </a:spcBef>
            </a:pPr>
            <a:r>
              <a:rPr lang="en-US" sz="1800" dirty="0"/>
              <a:t>Agriculture. </a:t>
            </a:r>
          </a:p>
          <a:p>
            <a:pPr>
              <a:spcBef>
                <a:spcPts val="0"/>
              </a:spcBef>
            </a:pPr>
            <a:endParaRPr lang="en-US" sz="1800" dirty="0"/>
          </a:p>
          <a:p>
            <a:pPr>
              <a:spcBef>
                <a:spcPts val="0"/>
              </a:spcBef>
            </a:pPr>
            <a:r>
              <a:rPr lang="en-US" sz="1800" dirty="0"/>
              <a:t>ICT Startups. </a:t>
            </a:r>
          </a:p>
          <a:p>
            <a:pPr>
              <a:spcBef>
                <a:spcPts val="0"/>
              </a:spcBef>
            </a:pPr>
            <a:endParaRPr lang="en-US" sz="1800" dirty="0"/>
          </a:p>
          <a:p>
            <a:pPr>
              <a:spcBef>
                <a:spcPts val="0"/>
              </a:spcBef>
            </a:pPr>
            <a:r>
              <a:rPr lang="en-US" sz="1800" dirty="0"/>
              <a:t>Manufacturing. </a:t>
            </a:r>
          </a:p>
        </p:txBody>
      </p:sp>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0" y="18256"/>
            <a:ext cx="9144000"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2000" dirty="0">
              <a:solidFill>
                <a:schemeClr val="bg1"/>
              </a:solidFill>
              <a:latin typeface="Averta-Regular" panose="00000500000000000000" pitchFamily="50" charset="-94"/>
            </a:endParaRPr>
          </a:p>
        </p:txBody>
      </p:sp>
      <p:sp>
        <p:nvSpPr>
          <p:cNvPr id="11" name="TextBox 10">
            <a:extLst>
              <a:ext uri="{FF2B5EF4-FFF2-40B4-BE49-F238E27FC236}">
                <a16:creationId xmlns:a16="http://schemas.microsoft.com/office/drawing/2014/main" id="{7B50A4D7-4396-4661-B68A-0A71B59F7F76}"/>
              </a:ext>
            </a:extLst>
          </p:cNvPr>
          <p:cNvSpPr txBox="1"/>
          <p:nvPr/>
        </p:nvSpPr>
        <p:spPr>
          <a:xfrm>
            <a:off x="2033516" y="1025037"/>
            <a:ext cx="5213445" cy="646331"/>
          </a:xfrm>
          <a:prstGeom prst="rect">
            <a:avLst/>
          </a:prstGeom>
          <a:noFill/>
        </p:spPr>
        <p:txBody>
          <a:bodyPr wrap="square" rtlCol="0">
            <a:spAutoFit/>
          </a:bodyPr>
          <a:lstStyle/>
          <a:p>
            <a:pPr algn="ctr"/>
            <a:r>
              <a:rPr lang="en-US" b="1" dirty="0">
                <a:solidFill>
                  <a:schemeClr val="accent1">
                    <a:lumMod val="50000"/>
                  </a:schemeClr>
                </a:solidFill>
              </a:rPr>
              <a:t>Defining Strategic Objectives of innovation policy shall focus on 5 main points</a:t>
            </a:r>
          </a:p>
        </p:txBody>
      </p:sp>
    </p:spTree>
    <p:extLst>
      <p:ext uri="{BB962C8B-B14F-4D97-AF65-F5344CB8AC3E}">
        <p14:creationId xmlns:p14="http://schemas.microsoft.com/office/powerpoint/2010/main" val="223611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4025-AE05-4041-8C38-2B5223D80329}"/>
              </a:ext>
            </a:extLst>
          </p:cNvPr>
          <p:cNvSpPr>
            <a:spLocks noGrp="1"/>
          </p:cNvSpPr>
          <p:nvPr>
            <p:ph type="title"/>
          </p:nvPr>
        </p:nvSpPr>
        <p:spPr>
          <a:xfrm>
            <a:off x="-1" y="18256"/>
            <a:ext cx="8884693" cy="800610"/>
          </a:xfrm>
        </p:spPr>
        <p:txBody>
          <a:bodyPr>
            <a:normAutofit/>
          </a:bodyPr>
          <a:lstStyle/>
          <a:p>
            <a:r>
              <a:rPr lang="en-US" sz="2000" dirty="0">
                <a:solidFill>
                  <a:schemeClr val="bg1"/>
                </a:solidFill>
                <a:latin typeface="Averta-Regular" panose="00000500000000000000" pitchFamily="50" charset="-94"/>
              </a:rPr>
              <a:t>INNOVATION POLICY OF AZERBAIJAN: </a:t>
            </a:r>
            <a:br>
              <a:rPr lang="en-US" sz="2000" dirty="0">
                <a:solidFill>
                  <a:schemeClr val="bg1"/>
                </a:solidFill>
                <a:latin typeface="Averta-Regular" panose="00000500000000000000" pitchFamily="50" charset="-94"/>
              </a:rPr>
            </a:br>
            <a:r>
              <a:rPr lang="en-US" sz="1600" dirty="0">
                <a:solidFill>
                  <a:schemeClr val="bg1"/>
                </a:solidFill>
                <a:latin typeface="Averta-Regular" panose="00000500000000000000" pitchFamily="50" charset="-94"/>
              </a:rPr>
              <a:t>challenges &amp; opportunities</a:t>
            </a:r>
            <a:endParaRPr lang="az-Latn-AZ" sz="2800" b="1" dirty="0">
              <a:solidFill>
                <a:schemeClr val="bg1"/>
              </a:solidFill>
              <a:latin typeface="Averta-Regular" panose="00000500000000000000" pitchFamily="50" charset="-94"/>
            </a:endParaRPr>
          </a:p>
        </p:txBody>
      </p:sp>
      <p:sp>
        <p:nvSpPr>
          <p:cNvPr id="13" name="TextBox 12">
            <a:extLst>
              <a:ext uri="{FF2B5EF4-FFF2-40B4-BE49-F238E27FC236}">
                <a16:creationId xmlns:a16="http://schemas.microsoft.com/office/drawing/2014/main" id="{4CEBCD78-AFA2-481D-90DB-F53582E57DB3}"/>
              </a:ext>
            </a:extLst>
          </p:cNvPr>
          <p:cNvSpPr txBox="1"/>
          <p:nvPr/>
        </p:nvSpPr>
        <p:spPr>
          <a:xfrm>
            <a:off x="2033516" y="1025037"/>
            <a:ext cx="5213445" cy="584775"/>
          </a:xfrm>
          <a:prstGeom prst="rect">
            <a:avLst/>
          </a:prstGeom>
          <a:noFill/>
        </p:spPr>
        <p:txBody>
          <a:bodyPr wrap="square" rtlCol="0">
            <a:spAutoFit/>
          </a:bodyPr>
          <a:lstStyle/>
          <a:p>
            <a:pPr algn="ctr"/>
            <a:r>
              <a:rPr lang="en-US" b="1" dirty="0">
                <a:solidFill>
                  <a:schemeClr val="accent1">
                    <a:lumMod val="50000"/>
                  </a:schemeClr>
                </a:solidFill>
              </a:rPr>
              <a:t>SWOT Analysis</a:t>
            </a:r>
          </a:p>
          <a:p>
            <a:pPr algn="ctr"/>
            <a:r>
              <a:rPr lang="en-US" sz="1400" dirty="0">
                <a:solidFill>
                  <a:schemeClr val="accent1">
                    <a:lumMod val="50000"/>
                  </a:schemeClr>
                </a:solidFill>
              </a:rPr>
              <a:t>(Strengths, Weaknesses, Opportunities, Threats)</a:t>
            </a:r>
          </a:p>
        </p:txBody>
      </p:sp>
      <p:sp>
        <p:nvSpPr>
          <p:cNvPr id="7" name="Rectangle 6">
            <a:extLst>
              <a:ext uri="{FF2B5EF4-FFF2-40B4-BE49-F238E27FC236}">
                <a16:creationId xmlns:a16="http://schemas.microsoft.com/office/drawing/2014/main" id="{E53BE7CD-7888-497C-97C6-A649A4E1A10B}"/>
              </a:ext>
            </a:extLst>
          </p:cNvPr>
          <p:cNvSpPr/>
          <p:nvPr/>
        </p:nvSpPr>
        <p:spPr>
          <a:xfrm>
            <a:off x="429906" y="1806732"/>
            <a:ext cx="2006221" cy="1323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6000" dirty="0">
                <a:latin typeface="Averta-Black" panose="00000A00000000000000" pitchFamily="50" charset="-94"/>
              </a:rPr>
              <a:t>S</a:t>
            </a:r>
          </a:p>
          <a:p>
            <a:pPr algn="ctr"/>
            <a:r>
              <a:rPr lang="az-Latn-AZ" dirty="0">
                <a:latin typeface="Averta-Black" panose="00000A00000000000000" pitchFamily="50" charset="-94"/>
              </a:rPr>
              <a:t>STRENGHTS</a:t>
            </a:r>
          </a:p>
        </p:txBody>
      </p:sp>
      <p:sp>
        <p:nvSpPr>
          <p:cNvPr id="14" name="Rectangle 13">
            <a:extLst>
              <a:ext uri="{FF2B5EF4-FFF2-40B4-BE49-F238E27FC236}">
                <a16:creationId xmlns:a16="http://schemas.microsoft.com/office/drawing/2014/main" id="{EC5B61D9-09D9-4F00-8367-770C320BAF8A}"/>
              </a:ext>
            </a:extLst>
          </p:cNvPr>
          <p:cNvSpPr/>
          <p:nvPr/>
        </p:nvSpPr>
        <p:spPr>
          <a:xfrm>
            <a:off x="2436127" y="1806733"/>
            <a:ext cx="2006221" cy="13238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verta-Black" panose="00000A00000000000000" pitchFamily="50" charset="-94"/>
              </a:rPr>
              <a:t>W</a:t>
            </a:r>
          </a:p>
          <a:p>
            <a:pPr algn="ctr"/>
            <a:r>
              <a:rPr lang="en-US" dirty="0">
                <a:latin typeface="Averta-Black" panose="00000A00000000000000" pitchFamily="50" charset="-94"/>
              </a:rPr>
              <a:t>WEAKNESS</a:t>
            </a:r>
            <a:endParaRPr lang="az-Latn-AZ" dirty="0">
              <a:latin typeface="Averta-Black" panose="00000A00000000000000" pitchFamily="50" charset="-94"/>
            </a:endParaRPr>
          </a:p>
        </p:txBody>
      </p:sp>
      <p:sp>
        <p:nvSpPr>
          <p:cNvPr id="15" name="Rectangle 14">
            <a:extLst>
              <a:ext uri="{FF2B5EF4-FFF2-40B4-BE49-F238E27FC236}">
                <a16:creationId xmlns:a16="http://schemas.microsoft.com/office/drawing/2014/main" id="{25D3BD45-C66F-4F32-846D-527F36AAACD8}"/>
              </a:ext>
            </a:extLst>
          </p:cNvPr>
          <p:cNvSpPr/>
          <p:nvPr/>
        </p:nvSpPr>
        <p:spPr>
          <a:xfrm>
            <a:off x="4442348" y="1806733"/>
            <a:ext cx="2006221" cy="1323833"/>
          </a:xfrm>
          <a:prstGeom prst="rect">
            <a:avLst/>
          </a:prstGeom>
          <a:solidFill>
            <a:srgbClr val="58F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verta-Black" panose="00000A00000000000000" pitchFamily="50" charset="-94"/>
              </a:rPr>
              <a:t>O</a:t>
            </a:r>
          </a:p>
          <a:p>
            <a:pPr algn="ctr"/>
            <a:r>
              <a:rPr lang="en-US" dirty="0">
                <a:latin typeface="Averta-Black" panose="00000A00000000000000" pitchFamily="50" charset="-94"/>
              </a:rPr>
              <a:t>OPPORTUNITIES</a:t>
            </a:r>
            <a:endParaRPr lang="az-Latn-AZ" dirty="0">
              <a:latin typeface="Averta-Black" panose="00000A00000000000000" pitchFamily="50" charset="-94"/>
            </a:endParaRPr>
          </a:p>
        </p:txBody>
      </p:sp>
      <p:sp>
        <p:nvSpPr>
          <p:cNvPr id="16" name="Rectangle 15">
            <a:extLst>
              <a:ext uri="{FF2B5EF4-FFF2-40B4-BE49-F238E27FC236}">
                <a16:creationId xmlns:a16="http://schemas.microsoft.com/office/drawing/2014/main" id="{D601AE4F-5FEA-402C-B6D6-22FA35551F57}"/>
              </a:ext>
            </a:extLst>
          </p:cNvPr>
          <p:cNvSpPr/>
          <p:nvPr/>
        </p:nvSpPr>
        <p:spPr>
          <a:xfrm>
            <a:off x="6448569" y="1806732"/>
            <a:ext cx="2006221" cy="13238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verta-Black" panose="00000A00000000000000" pitchFamily="50" charset="-94"/>
              </a:rPr>
              <a:t>T</a:t>
            </a:r>
          </a:p>
          <a:p>
            <a:pPr algn="ctr"/>
            <a:r>
              <a:rPr lang="en-US" dirty="0">
                <a:latin typeface="Averta-Black" panose="00000A00000000000000" pitchFamily="50" charset="-94"/>
              </a:rPr>
              <a:t>THREATS</a:t>
            </a:r>
            <a:endParaRPr lang="az-Latn-AZ" dirty="0">
              <a:latin typeface="Averta-Black" panose="00000A00000000000000" pitchFamily="50" charset="-94"/>
            </a:endParaRPr>
          </a:p>
        </p:txBody>
      </p:sp>
      <p:sp>
        <p:nvSpPr>
          <p:cNvPr id="8" name="Rectangle 7">
            <a:extLst>
              <a:ext uri="{FF2B5EF4-FFF2-40B4-BE49-F238E27FC236}">
                <a16:creationId xmlns:a16="http://schemas.microsoft.com/office/drawing/2014/main" id="{E5413E86-146D-4E11-9DA4-79882C3A5751}"/>
              </a:ext>
            </a:extLst>
          </p:cNvPr>
          <p:cNvSpPr/>
          <p:nvPr/>
        </p:nvSpPr>
        <p:spPr>
          <a:xfrm>
            <a:off x="429906" y="3130564"/>
            <a:ext cx="2006221" cy="30245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71450">
              <a:buFont typeface="Arial" panose="020B0604020202020204" pitchFamily="34" charset="0"/>
              <a:buChar char="•"/>
            </a:pPr>
            <a:r>
              <a:rPr lang="en-US" sz="1200" dirty="0">
                <a:solidFill>
                  <a:srgbClr val="4472C4"/>
                </a:solidFill>
              </a:rPr>
              <a:t>Strong Executive Branch of Government </a:t>
            </a:r>
            <a:endParaRPr lang="az-Latn-AZ" sz="1200" dirty="0">
              <a:solidFill>
                <a:srgbClr val="4472C4"/>
              </a:solidFill>
            </a:endParaRPr>
          </a:p>
          <a:p>
            <a:pPr marL="171450" lvl="0" indent="-171450">
              <a:buFont typeface="Arial" panose="020B0604020202020204" pitchFamily="34" charset="0"/>
              <a:buChar char="•"/>
            </a:pPr>
            <a:r>
              <a:rPr lang="en-US" sz="1200" dirty="0">
                <a:solidFill>
                  <a:srgbClr val="4472C4"/>
                </a:solidFill>
              </a:rPr>
              <a:t>Strong Organizational Capabilities for National Scale Infrastructure Projects</a:t>
            </a:r>
          </a:p>
          <a:p>
            <a:pPr marL="171450" lvl="0" indent="-171450">
              <a:buFont typeface="Arial" panose="020B0604020202020204" pitchFamily="34" charset="0"/>
              <a:buChar char="•"/>
            </a:pPr>
            <a:r>
              <a:rPr lang="en-US" sz="1200" dirty="0">
                <a:solidFill>
                  <a:srgbClr val="4472C4"/>
                </a:solidFill>
              </a:rPr>
              <a:t>Ample Capital for Investment in Infrastructure</a:t>
            </a:r>
          </a:p>
          <a:p>
            <a:pPr marL="171450" lvl="0" indent="-171450">
              <a:buFont typeface="Arial" panose="020B0604020202020204" pitchFamily="34" charset="0"/>
              <a:buChar char="•"/>
            </a:pPr>
            <a:r>
              <a:rPr lang="en-US" sz="1200" dirty="0">
                <a:solidFill>
                  <a:srgbClr val="4472C4"/>
                </a:solidFill>
              </a:rPr>
              <a:t>Using a Cooperative Internal Market to Stimulate Innovation</a:t>
            </a:r>
            <a:endParaRPr lang="az-Latn-AZ" sz="1200" dirty="0">
              <a:solidFill>
                <a:srgbClr val="4472C4"/>
              </a:solidFill>
            </a:endParaRPr>
          </a:p>
        </p:txBody>
      </p:sp>
      <p:sp>
        <p:nvSpPr>
          <p:cNvPr id="20" name="Rectangle 19">
            <a:extLst>
              <a:ext uri="{FF2B5EF4-FFF2-40B4-BE49-F238E27FC236}">
                <a16:creationId xmlns:a16="http://schemas.microsoft.com/office/drawing/2014/main" id="{82C123A1-3258-416B-B986-601BB06B7E22}"/>
              </a:ext>
            </a:extLst>
          </p:cNvPr>
          <p:cNvSpPr/>
          <p:nvPr/>
        </p:nvSpPr>
        <p:spPr>
          <a:xfrm>
            <a:off x="2436127" y="3130564"/>
            <a:ext cx="2006221" cy="302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71450">
              <a:buFont typeface="Arial" panose="020B0604020202020204" pitchFamily="34" charset="0"/>
              <a:buChar char="•"/>
            </a:pPr>
            <a:r>
              <a:rPr lang="en-US" sz="1200" dirty="0">
                <a:solidFill>
                  <a:schemeClr val="accent2">
                    <a:lumMod val="75000"/>
                  </a:schemeClr>
                </a:solidFill>
              </a:rPr>
              <a:t>Competition and Duplication Between Ministries </a:t>
            </a:r>
          </a:p>
          <a:p>
            <a:pPr marL="171450" lvl="0" indent="-171450">
              <a:buFont typeface="Arial" panose="020B0604020202020204" pitchFamily="34" charset="0"/>
              <a:buChar char="•"/>
            </a:pPr>
            <a:r>
              <a:rPr lang="en-US" sz="1200" dirty="0">
                <a:solidFill>
                  <a:schemeClr val="accent2">
                    <a:lumMod val="75000"/>
                  </a:schemeClr>
                </a:solidFill>
              </a:rPr>
              <a:t>Intellectual Property Creation and Protection </a:t>
            </a:r>
          </a:p>
          <a:p>
            <a:pPr marL="171450" lvl="0" indent="-171450">
              <a:buFont typeface="Arial" panose="020B0604020202020204" pitchFamily="34" charset="0"/>
              <a:buChar char="•"/>
            </a:pPr>
            <a:r>
              <a:rPr lang="en-US" sz="1200" dirty="0">
                <a:solidFill>
                  <a:schemeClr val="accent2">
                    <a:lumMod val="75000"/>
                  </a:schemeClr>
                </a:solidFill>
              </a:rPr>
              <a:t>Available Economies of Scale </a:t>
            </a:r>
          </a:p>
          <a:p>
            <a:pPr marL="171450" lvl="0" indent="-171450">
              <a:buFont typeface="Arial" panose="020B0604020202020204" pitchFamily="34" charset="0"/>
              <a:buChar char="•"/>
            </a:pPr>
            <a:r>
              <a:rPr lang="en-US" sz="1200" dirty="0">
                <a:solidFill>
                  <a:schemeClr val="accent2">
                    <a:lumMod val="75000"/>
                  </a:schemeClr>
                </a:solidFill>
              </a:rPr>
              <a:t>Capital Formation in Private Sector </a:t>
            </a:r>
          </a:p>
          <a:p>
            <a:pPr marL="171450" lvl="0" indent="-171450">
              <a:buFont typeface="Arial" panose="020B0604020202020204" pitchFamily="34" charset="0"/>
              <a:buChar char="•"/>
            </a:pPr>
            <a:r>
              <a:rPr lang="en-US" sz="1200" dirty="0">
                <a:solidFill>
                  <a:schemeClr val="accent2">
                    <a:lumMod val="75000"/>
                  </a:schemeClr>
                </a:solidFill>
              </a:rPr>
              <a:t>Language </a:t>
            </a:r>
          </a:p>
          <a:p>
            <a:pPr marL="171450" lvl="0" indent="-171450">
              <a:buFont typeface="Arial" panose="020B0604020202020204" pitchFamily="34" charset="0"/>
              <a:buChar char="•"/>
            </a:pPr>
            <a:r>
              <a:rPr lang="en-US" sz="1200" dirty="0">
                <a:solidFill>
                  <a:schemeClr val="accent2">
                    <a:lumMod val="75000"/>
                  </a:schemeClr>
                </a:solidFill>
              </a:rPr>
              <a:t>Entrenched Educational Establishment and Development of Human Resources </a:t>
            </a:r>
          </a:p>
        </p:txBody>
      </p:sp>
      <p:sp>
        <p:nvSpPr>
          <p:cNvPr id="21" name="Rectangle 20">
            <a:extLst>
              <a:ext uri="{FF2B5EF4-FFF2-40B4-BE49-F238E27FC236}">
                <a16:creationId xmlns:a16="http://schemas.microsoft.com/office/drawing/2014/main" id="{9C94F089-804F-4A40-8C03-611BC26B1141}"/>
              </a:ext>
            </a:extLst>
          </p:cNvPr>
          <p:cNvSpPr/>
          <p:nvPr/>
        </p:nvSpPr>
        <p:spPr>
          <a:xfrm>
            <a:off x="4442348" y="3130564"/>
            <a:ext cx="2006221" cy="30245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71450">
              <a:buFont typeface="Arial" panose="020B0604020202020204" pitchFamily="34" charset="0"/>
              <a:buChar char="•"/>
            </a:pPr>
            <a:r>
              <a:rPr lang="en-US" sz="1200" dirty="0">
                <a:solidFill>
                  <a:srgbClr val="58F72D"/>
                </a:solidFill>
              </a:rPr>
              <a:t>Instability in Price of Oil and Gas</a:t>
            </a:r>
          </a:p>
          <a:p>
            <a:pPr marL="171450" lvl="0" indent="-171450">
              <a:buFont typeface="Arial" panose="020B0604020202020204" pitchFamily="34" charset="0"/>
              <a:buChar char="•"/>
            </a:pPr>
            <a:r>
              <a:rPr lang="en-US" sz="1200" dirty="0">
                <a:solidFill>
                  <a:srgbClr val="58F72D"/>
                </a:solidFill>
              </a:rPr>
              <a:t>Depletion of Reserves </a:t>
            </a:r>
          </a:p>
          <a:p>
            <a:pPr marL="171450" lvl="0" indent="-171450">
              <a:buFont typeface="Arial" panose="020B0604020202020204" pitchFamily="34" charset="0"/>
              <a:buChar char="•"/>
            </a:pPr>
            <a:r>
              <a:rPr lang="en-US" sz="1200" dirty="0">
                <a:solidFill>
                  <a:srgbClr val="58F72D"/>
                </a:solidFill>
              </a:rPr>
              <a:t>Brain Drain </a:t>
            </a:r>
          </a:p>
          <a:p>
            <a:pPr marL="171450" lvl="0" indent="-171450">
              <a:buFont typeface="Arial" panose="020B0604020202020204" pitchFamily="34" charset="0"/>
              <a:buChar char="•"/>
            </a:pPr>
            <a:r>
              <a:rPr lang="en-US" sz="1200" dirty="0">
                <a:solidFill>
                  <a:srgbClr val="58F72D"/>
                </a:solidFill>
              </a:rPr>
              <a:t>Powerful Neighbors; Unstable Neighbors</a:t>
            </a:r>
          </a:p>
        </p:txBody>
      </p:sp>
      <p:sp>
        <p:nvSpPr>
          <p:cNvPr id="22" name="Rectangle 21">
            <a:extLst>
              <a:ext uri="{FF2B5EF4-FFF2-40B4-BE49-F238E27FC236}">
                <a16:creationId xmlns:a16="http://schemas.microsoft.com/office/drawing/2014/main" id="{C43FFC51-11DC-40E6-B523-3D7EB364C43E}"/>
              </a:ext>
            </a:extLst>
          </p:cNvPr>
          <p:cNvSpPr/>
          <p:nvPr/>
        </p:nvSpPr>
        <p:spPr>
          <a:xfrm>
            <a:off x="6448569" y="3130564"/>
            <a:ext cx="2006221" cy="3024575"/>
          </a:xfrm>
          <a:prstGeom prst="rect">
            <a:avLst/>
          </a:prstGeom>
          <a:solidFill>
            <a:srgbClr val="F3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71450">
              <a:buFont typeface="Arial" panose="020B0604020202020204" pitchFamily="34" charset="0"/>
              <a:buChar char="•"/>
            </a:pPr>
            <a:r>
              <a:rPr lang="en-US" sz="1200" dirty="0">
                <a:solidFill>
                  <a:srgbClr val="7030A0"/>
                </a:solidFill>
              </a:rPr>
              <a:t>Emergence of Global Industrial Networks </a:t>
            </a:r>
          </a:p>
          <a:p>
            <a:pPr marL="171450" lvl="0" indent="-171450">
              <a:buFont typeface="Arial" panose="020B0604020202020204" pitchFamily="34" charset="0"/>
              <a:buChar char="•"/>
            </a:pPr>
            <a:r>
              <a:rPr lang="en-US" sz="1200" dirty="0" err="1">
                <a:solidFill>
                  <a:srgbClr val="7030A0"/>
                </a:solidFill>
              </a:rPr>
              <a:t>XaaS</a:t>
            </a:r>
            <a:r>
              <a:rPr lang="en-US" sz="1200" dirty="0">
                <a:solidFill>
                  <a:srgbClr val="7030A0"/>
                </a:solidFill>
              </a:rPr>
              <a:t> Infrastructure and Supercomputing Platform</a:t>
            </a:r>
          </a:p>
          <a:p>
            <a:pPr marL="171450" lvl="0" indent="-171450">
              <a:buFont typeface="Arial" panose="020B0604020202020204" pitchFamily="34" charset="0"/>
              <a:buChar char="•"/>
            </a:pPr>
            <a:r>
              <a:rPr lang="en-US" sz="1200" dirty="0">
                <a:solidFill>
                  <a:srgbClr val="7030A0"/>
                </a:solidFill>
              </a:rPr>
              <a:t>Artificial Intelligence. </a:t>
            </a:r>
          </a:p>
          <a:p>
            <a:pPr marL="171450" lvl="0" indent="-171450">
              <a:buFont typeface="Arial" panose="020B0604020202020204" pitchFamily="34" charset="0"/>
              <a:buChar char="•"/>
            </a:pPr>
            <a:r>
              <a:rPr lang="en-US" sz="1200" dirty="0">
                <a:solidFill>
                  <a:srgbClr val="7030A0"/>
                </a:solidFill>
              </a:rPr>
              <a:t>MOOCs</a:t>
            </a:r>
          </a:p>
        </p:txBody>
      </p:sp>
    </p:spTree>
    <p:extLst>
      <p:ext uri="{BB962C8B-B14F-4D97-AF65-F5344CB8AC3E}">
        <p14:creationId xmlns:p14="http://schemas.microsoft.com/office/powerpoint/2010/main" val="39030320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TotalTime>
  <Words>742</Words>
  <Application>Microsoft Office PowerPoint</Application>
  <PresentationFormat>On-screen Show (4:3)</PresentationFormat>
  <Paragraphs>330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Averta-Black</vt:lpstr>
      <vt:lpstr>Averta-Regular</vt:lpstr>
      <vt:lpstr>Calibri</vt:lpstr>
      <vt:lpstr>Calibri Light</vt:lpstr>
      <vt:lpstr>Segoe UI</vt:lpstr>
      <vt:lpstr>Times New Roman</vt:lpstr>
      <vt:lpstr>Office Theme</vt:lpstr>
      <vt:lpstr>Innovation policy for sustainable development by Azerbaijan  Rashad Azizov Head of Innovational Development Department  Ministry of Transport, Communication and High Technologies   Regional Capacity Building Workshop on “Innovation Strategy, Technology Applications and Infrastructure for the SDGs”  (Baku, Azerbaijan, July 4th ,2018)</vt:lpstr>
      <vt:lpstr>INNOVATION POLICY OF AZERBAIJAN:  challenges &amp; opportunities</vt:lpstr>
      <vt:lpstr>INNOVATION POLICY OF AZERBAIJAN:  challenges &amp; opportunities</vt:lpstr>
      <vt:lpstr>INNOVATION POLICY OF AZERBAIJAN:  challenges &amp; opportunities</vt:lpstr>
      <vt:lpstr>INNOVATION POLICY OF AZERBAIJAN:  challenges &amp; opportunities</vt:lpstr>
      <vt:lpstr>INNOVATION POLICY OF AZERBAIJAN:  challenges &amp; opportunities</vt:lpstr>
      <vt:lpstr>INNOVATION POLICY OF AZERBAIJAN:  challenges &amp; opportunities</vt:lpstr>
      <vt:lpstr>INNOVATION POLICY OF AZERBAIJAN:  challenges &amp; opportunities</vt:lpstr>
      <vt:lpstr>INNOVATION POLICY OF AZERBAIJAN:  challenges &amp; opportunities</vt:lpstr>
      <vt:lpstr>INNOVATION POLICY OF AZERBAIJAN:  challenges &amp; opportunities</vt:lpstr>
      <vt:lpstr>INNOVATION POLICY OF AZERBAIJAN:  challenges &amp; opportunities</vt:lpstr>
      <vt:lpstr>INNOVATION POLICY OF AZERBAIJAN:  challenges &amp; opportunities</vt:lpstr>
      <vt:lpstr>INNOVATION POLICY OF AZERBAIJAN:  challenges &amp; opportunities</vt:lpstr>
      <vt:lpstr>INNOVATION POLICY OF AZERBAIJAN:  challenges &amp; opportunities</vt:lpstr>
      <vt:lpstr>INNOVATION POLICY OF AZERBAIJAN:  challenges &amp; opportunities</vt:lpstr>
      <vt:lpstr>INNOVATION POLICY OF AZERBAIJAN:  challenges &amp;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Capacity Building Workshop on “Innovation Strategy, Technology Applications and Infrastructure for the SDGs” and Tenth session of the SPECA Working Group on Knowledge-based Development (Baku, Azerbaijan, 4-5 July 2018)     Country presentations: Innovation policies and strategies for sustainable development by Azerbaijan</dc:title>
  <dc:creator>USER</dc:creator>
  <cp:lastModifiedBy>USER</cp:lastModifiedBy>
  <cp:revision>27</cp:revision>
  <cp:lastPrinted>2018-07-03T16:52:26Z</cp:lastPrinted>
  <dcterms:created xsi:type="dcterms:W3CDTF">2018-07-03T13:31:15Z</dcterms:created>
  <dcterms:modified xsi:type="dcterms:W3CDTF">2018-07-03T16:57:24Z</dcterms:modified>
</cp:coreProperties>
</file>