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8" r:id="rId1"/>
  </p:sldMasterIdLst>
  <p:notesMasterIdLst>
    <p:notesMasterId r:id="rId14"/>
  </p:notesMasterIdLst>
  <p:handoutMasterIdLst>
    <p:handoutMasterId r:id="rId15"/>
  </p:handoutMasterIdLst>
  <p:sldIdLst>
    <p:sldId id="649" r:id="rId2"/>
    <p:sldId id="675" r:id="rId3"/>
    <p:sldId id="653" r:id="rId4"/>
    <p:sldId id="658" r:id="rId5"/>
    <p:sldId id="660" r:id="rId6"/>
    <p:sldId id="661" r:id="rId7"/>
    <p:sldId id="664" r:id="rId8"/>
    <p:sldId id="672" r:id="rId9"/>
    <p:sldId id="318" r:id="rId10"/>
    <p:sldId id="676" r:id="rId11"/>
    <p:sldId id="673" r:id="rId12"/>
    <p:sldId id="60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zhang" initials="m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0070C0"/>
    <a:srgbClr val="20409A"/>
    <a:srgbClr val="DEEBF7"/>
    <a:srgbClr val="1C3D8F"/>
    <a:srgbClr val="4472C4"/>
    <a:srgbClr val="B2E7FA"/>
    <a:srgbClr val="ED7D31"/>
    <a:srgbClr val="FFADAD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1" autoAdjust="0"/>
    <p:restoredTop sz="93850" autoAdjust="0"/>
  </p:normalViewPr>
  <p:slideViewPr>
    <p:cSldViewPr snapToGrid="0">
      <p:cViewPr varScale="1">
        <p:scale>
          <a:sx n="71" d="100"/>
          <a:sy n="71" d="100"/>
        </p:scale>
        <p:origin x="43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36616"/>
    </p:cViewPr>
  </p:sorterViewPr>
  <p:notesViewPr>
    <p:cSldViewPr snapToGrid="0">
      <p:cViewPr varScale="1">
        <p:scale>
          <a:sx n="57" d="100"/>
          <a:sy n="57" d="100"/>
        </p:scale>
        <p:origin x="19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A3348-8126-44E9-A15E-B1B6D31A463F}" type="datetimeFigureOut">
              <a:rPr lang="zh-CN" altLang="en-US" smtClean="0"/>
              <a:t>2019/9/30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064F-3B14-44EC-8142-CB8A9E7B72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88350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F037F-91D7-4565-B797-18AF8367D171}" type="datetimeFigureOut">
              <a:rPr lang="zh-CN" altLang="en-US" smtClean="0"/>
              <a:pPr/>
              <a:t>2019/9/30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88439-7D8A-4083-A105-A79E0B623A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2229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8439-7D8A-4083-A105-A79E0B623ABE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17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955F643F-C0D4-4CF1-BEEB-EDB890E7DB1B}" type="slidenum">
              <a:rPr lang="zh-CN" altLang="en-US" kern="0">
                <a:solidFill>
                  <a:sysClr val="windowText" lastClr="000000"/>
                </a:solidFill>
                <a:latin typeface="+mn-lt"/>
                <a:ea typeface="+mn-ea"/>
                <a:sym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2</a:t>
            </a:fld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58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955F643F-C0D4-4CF1-BEEB-EDB890E7DB1B}" type="slidenum">
              <a:rPr lang="zh-CN" altLang="en-US" kern="0">
                <a:solidFill>
                  <a:sysClr val="windowText" lastClr="000000"/>
                </a:solidFill>
                <a:latin typeface="+mn-lt"/>
                <a:ea typeface="+mn-ea"/>
                <a:sym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3</a:t>
            </a:fld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26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955F643F-C0D4-4CF1-BEEB-EDB890E7DB1B}" type="slidenum">
              <a:rPr lang="zh-CN" altLang="en-US" kern="0">
                <a:solidFill>
                  <a:sysClr val="windowText" lastClr="000000"/>
                </a:solidFill>
                <a:latin typeface="+mn-lt"/>
                <a:ea typeface="+mn-ea"/>
                <a:sym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4</a:t>
            </a:fld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165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955F643F-C0D4-4CF1-BEEB-EDB890E7DB1B}" type="slidenum">
              <a:rPr lang="zh-CN" altLang="en-US" kern="0">
                <a:solidFill>
                  <a:sysClr val="windowText" lastClr="000000"/>
                </a:solidFill>
                <a:latin typeface="+mn-lt"/>
                <a:ea typeface="+mn-ea"/>
                <a:sym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7</a:t>
            </a:fld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341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955F643F-C0D4-4CF1-BEEB-EDB890E7DB1B}" type="slidenum">
              <a:rPr lang="zh-CN" altLang="en-US" kern="0">
                <a:solidFill>
                  <a:sysClr val="windowText" lastClr="000000"/>
                </a:solidFill>
                <a:latin typeface="+mn-lt"/>
                <a:ea typeface="+mn-ea"/>
                <a:sym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8</a:t>
            </a:fld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529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88439-7D8A-4083-A105-A79E0B623AB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27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8439-7D8A-4083-A105-A79E0B623ABE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44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1" descr="图片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9"/>
          <a:stretch>
            <a:fillRect/>
          </a:stretch>
        </p:blipFill>
        <p:spPr bwMode="auto">
          <a:xfrm>
            <a:off x="0" y="0"/>
            <a:ext cx="12192000" cy="548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9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4CAA139B-12D5-4548-B730-FE72FAECCFC1}"/>
              </a:ext>
            </a:extLst>
          </p:cNvPr>
          <p:cNvGrpSpPr/>
          <p:nvPr userDrawn="1"/>
        </p:nvGrpSpPr>
        <p:grpSpPr>
          <a:xfrm>
            <a:off x="1893055" y="6139320"/>
            <a:ext cx="8405890" cy="360363"/>
            <a:chOff x="375728" y="4659312"/>
            <a:chExt cx="8405890" cy="36036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A342D4A-4A1B-4A54-84D3-9D1FF61AA513}"/>
                </a:ext>
              </a:extLst>
            </p:cNvPr>
            <p:cNvSpPr/>
            <p:nvPr userDrawn="1"/>
          </p:nvSpPr>
          <p:spPr>
            <a:xfrm>
              <a:off x="1291978" y="4659312"/>
              <a:ext cx="7489640" cy="36036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solidFill>
                <a:srgbClr val="20409A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CN" sz="2000" dirty="0">
                  <a:solidFill>
                    <a:srgbClr val="27269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China Automotive Technology and Research Center Co., Ltd.</a:t>
              </a:r>
              <a:endParaRPr lang="zh-CN" altLang="en-US" sz="2000" dirty="0">
                <a:solidFill>
                  <a:srgbClr val="27269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61A0683B-7A14-4E15-871D-A7A1AA257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75728" y="4659675"/>
              <a:ext cx="916250" cy="360000"/>
            </a:xfrm>
            <a:prstGeom prst="rect">
              <a:avLst/>
            </a:prstGeom>
            <a:ln>
              <a:solidFill>
                <a:srgbClr val="20409A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366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81"/>
          <p:cNvSpPr>
            <a:spLocks noChangeShapeType="1"/>
          </p:cNvSpPr>
          <p:nvPr userDrawn="1"/>
        </p:nvSpPr>
        <p:spPr bwMode="auto">
          <a:xfrm>
            <a:off x="0" y="762000"/>
            <a:ext cx="12192000" cy="0"/>
          </a:xfrm>
          <a:prstGeom prst="line">
            <a:avLst/>
          </a:prstGeom>
          <a:noFill/>
          <a:ln w="19050">
            <a:solidFill>
              <a:srgbClr val="2040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zh-CN" altLang="en-US" sz="1013"/>
          </a:p>
        </p:txBody>
      </p:sp>
      <p:sp>
        <p:nvSpPr>
          <p:cNvPr id="10" name="矩形 9"/>
          <p:cNvSpPr/>
          <p:nvPr userDrawn="1"/>
        </p:nvSpPr>
        <p:spPr>
          <a:xfrm>
            <a:off x="11656192" y="6428581"/>
            <a:ext cx="540000" cy="432000"/>
          </a:xfrm>
          <a:prstGeom prst="rect">
            <a:avLst/>
          </a:prstGeom>
          <a:solidFill>
            <a:srgbClr val="20409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2000" y="6428581"/>
            <a:ext cx="540000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76FE155-BF15-4C67-82B7-CF6D8F5A4B0E}"/>
              </a:ext>
            </a:extLst>
          </p:cNvPr>
          <p:cNvSpPr txBox="1"/>
          <p:nvPr userDrawn="1"/>
        </p:nvSpPr>
        <p:spPr>
          <a:xfrm>
            <a:off x="9410700" y="114875"/>
            <a:ext cx="250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C-EDR</a:t>
            </a:r>
            <a:endParaRPr lang="zh-CN" altLang="en-US" sz="3200" b="1" dirty="0">
              <a:solidFill>
                <a:srgbClr val="2040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810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 userDrawn="1"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9" name="Freeform 14"/>
          <p:cNvSpPr/>
          <p:nvPr userDrawn="1"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-3644" y="6426000"/>
            <a:ext cx="12192977" cy="432000"/>
          </a:xfrm>
          <a:prstGeom prst="rect">
            <a:avLst/>
          </a:prstGeom>
          <a:solidFill>
            <a:srgbClr val="20409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zh-CN" sz="2000" b="1" i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7666" y="6426000"/>
            <a:ext cx="2743200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319670-C4EB-4574-BD98-EEE240A13B76}"/>
              </a:ext>
            </a:extLst>
          </p:cNvPr>
          <p:cNvSpPr txBox="1"/>
          <p:nvPr userDrawn="1"/>
        </p:nvSpPr>
        <p:spPr>
          <a:xfrm>
            <a:off x="9410700" y="114875"/>
            <a:ext cx="250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C-EDR</a:t>
            </a:r>
            <a:endParaRPr lang="zh-CN" altLang="en-US" sz="3200" b="1" dirty="0">
              <a:solidFill>
                <a:srgbClr val="2040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95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 userDrawn="1"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9" name="Freeform 14"/>
          <p:cNvSpPr/>
          <p:nvPr userDrawn="1"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1656193" y="6428581"/>
            <a:ext cx="536783" cy="427038"/>
          </a:xfrm>
          <a:prstGeom prst="rect">
            <a:avLst/>
          </a:prstGeom>
          <a:solidFill>
            <a:srgbClr val="20409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4128591-6212-402A-B101-4BAEE723A7FF}"/>
              </a:ext>
            </a:extLst>
          </p:cNvPr>
          <p:cNvSpPr txBox="1"/>
          <p:nvPr userDrawn="1"/>
        </p:nvSpPr>
        <p:spPr>
          <a:xfrm>
            <a:off x="9410700" y="114875"/>
            <a:ext cx="250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C-EDR</a:t>
            </a:r>
            <a:endParaRPr lang="zh-CN" altLang="en-US" sz="3200" b="1" dirty="0">
              <a:solidFill>
                <a:srgbClr val="2040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337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977" y="6428581"/>
            <a:ext cx="12192000" cy="427038"/>
          </a:xfrm>
          <a:prstGeom prst="rect">
            <a:avLst/>
          </a:prstGeom>
          <a:solidFill>
            <a:srgbClr val="20409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74C8260-CB92-4C42-B739-EE3B01392A02}"/>
              </a:ext>
            </a:extLst>
          </p:cNvPr>
          <p:cNvSpPr txBox="1"/>
          <p:nvPr userDrawn="1"/>
        </p:nvSpPr>
        <p:spPr>
          <a:xfrm>
            <a:off x="9410700" y="114875"/>
            <a:ext cx="250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C-EDR</a:t>
            </a:r>
            <a:endParaRPr lang="zh-CN" altLang="en-US" sz="3200" b="1" dirty="0">
              <a:solidFill>
                <a:srgbClr val="2040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86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1534A99-FE3C-4554-A17B-25C6D00B1A4A}"/>
              </a:ext>
            </a:extLst>
          </p:cNvPr>
          <p:cNvSpPr txBox="1"/>
          <p:nvPr userDrawn="1"/>
        </p:nvSpPr>
        <p:spPr>
          <a:xfrm>
            <a:off x="9410700" y="114875"/>
            <a:ext cx="250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C-EDR</a:t>
            </a:r>
            <a:endParaRPr lang="zh-CN" altLang="en-US" sz="3200" b="1" dirty="0">
              <a:solidFill>
                <a:srgbClr val="2040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24587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5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25" r:id="rId2"/>
    <p:sldLayoutId id="2147483757" r:id="rId3"/>
    <p:sldLayoutId id="2147483732" r:id="rId4"/>
    <p:sldLayoutId id="2147483761" r:id="rId5"/>
    <p:sldLayoutId id="2147483763" r:id="rId6"/>
    <p:sldLayoutId id="214748376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C820AC0-5AB0-4462-9AA6-10D423B1F93E}"/>
              </a:ext>
            </a:extLst>
          </p:cNvPr>
          <p:cNvSpPr txBox="1"/>
          <p:nvPr/>
        </p:nvSpPr>
        <p:spPr>
          <a:xfrm>
            <a:off x="0" y="2294918"/>
            <a:ext cx="12192000" cy="1656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Chinese Mandatory National Standard</a:t>
            </a:r>
          </a:p>
          <a:p>
            <a:pPr algn="ctr">
              <a:lnSpc>
                <a:spcPct val="150000"/>
              </a:lnSpc>
            </a:pPr>
            <a:r>
              <a:rPr lang="en-US" altLang="zh-CN" sz="3600" b="1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GB “Automobile Event Data Recorder system”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5645F03-5023-4635-8666-FA889C5392D3}"/>
              </a:ext>
            </a:extLst>
          </p:cNvPr>
          <p:cNvSpPr/>
          <p:nvPr/>
        </p:nvSpPr>
        <p:spPr>
          <a:xfrm>
            <a:off x="5724525" y="2622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71170" algn="r">
              <a:spcAft>
                <a:spcPts val="0"/>
              </a:spcAft>
            </a:pPr>
            <a:r>
              <a:rPr lang="en-GB" altLang="zh-CN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Informal document</a:t>
            </a: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GRSG-117-05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71170" algn="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(117th GRSG, 8-11 October 2019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 19)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8676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"/>
          <p:cNvGrpSpPr>
            <a:grpSpLocks/>
          </p:cNvGrpSpPr>
          <p:nvPr/>
        </p:nvGrpSpPr>
        <p:grpSpPr bwMode="auto">
          <a:xfrm>
            <a:off x="1114918" y="866547"/>
            <a:ext cx="9574513" cy="2611441"/>
            <a:chOff x="-185296" y="-573023"/>
            <a:chExt cx="21275106" cy="6908428"/>
          </a:xfrm>
        </p:grpSpPr>
        <p:sp>
          <p:nvSpPr>
            <p:cNvPr id="4103" name="Линия"/>
            <p:cNvSpPr>
              <a:spLocks noChangeShapeType="1"/>
            </p:cNvSpPr>
            <p:nvPr/>
          </p:nvSpPr>
          <p:spPr bwMode="auto">
            <a:xfrm flipV="1">
              <a:off x="10777684" y="1126782"/>
              <a:ext cx="1" cy="3297522"/>
            </a:xfrm>
            <a:prstGeom prst="line">
              <a:avLst/>
            </a:prstGeom>
            <a:noFill/>
            <a:ln w="381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9050" tIns="19050" rIns="19050" bIns="19050" anchor="ctr"/>
            <a:lstStyle/>
            <a:p>
              <a:endParaRPr lang="zh-CN" altLang="en-US" sz="700"/>
            </a:p>
          </p:txBody>
        </p:sp>
        <p:sp>
          <p:nvSpPr>
            <p:cNvPr id="4104" name="Линия"/>
            <p:cNvSpPr>
              <a:spLocks/>
            </p:cNvSpPr>
            <p:nvPr/>
          </p:nvSpPr>
          <p:spPr bwMode="auto">
            <a:xfrm>
              <a:off x="11251507" y="1147564"/>
              <a:ext cx="8191636" cy="3204514"/>
            </a:xfrm>
            <a:custGeom>
              <a:avLst/>
              <a:gdLst>
                <a:gd name="T0" fmla="*/ 1554027336 w 21590"/>
                <a:gd name="T1" fmla="*/ 237706249 h 21600"/>
                <a:gd name="T2" fmla="*/ 1554027336 w 21590"/>
                <a:gd name="T3" fmla="*/ 237706249 h 21600"/>
                <a:gd name="T4" fmla="*/ 1554027336 w 21590"/>
                <a:gd name="T5" fmla="*/ 237706249 h 21600"/>
                <a:gd name="T6" fmla="*/ 1554027336 w 21590"/>
                <a:gd name="T7" fmla="*/ 237706249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0" h="21600" extrusionOk="0">
                  <a:moveTo>
                    <a:pt x="0" y="0"/>
                  </a:moveTo>
                  <a:lnTo>
                    <a:pt x="0" y="8447"/>
                  </a:lnTo>
                  <a:cubicBezTo>
                    <a:pt x="1" y="8822"/>
                    <a:pt x="57" y="9183"/>
                    <a:pt x="155" y="9460"/>
                  </a:cubicBezTo>
                  <a:cubicBezTo>
                    <a:pt x="276" y="9798"/>
                    <a:pt x="448" y="9982"/>
                    <a:pt x="626" y="9963"/>
                  </a:cubicBezTo>
                  <a:lnTo>
                    <a:pt x="21025" y="9963"/>
                  </a:lnTo>
                  <a:cubicBezTo>
                    <a:pt x="21180" y="9934"/>
                    <a:pt x="21331" y="10081"/>
                    <a:pt x="21440" y="10365"/>
                  </a:cubicBezTo>
                  <a:cubicBezTo>
                    <a:pt x="21546" y="10642"/>
                    <a:pt x="21600" y="11021"/>
                    <a:pt x="21589" y="11406"/>
                  </a:cubicBezTo>
                  <a:lnTo>
                    <a:pt x="21589" y="21600"/>
                  </a:lnTo>
                </a:path>
              </a:pathLst>
            </a:custGeom>
            <a:noFill/>
            <a:ln w="381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9050" tIns="19050" rIns="19050" bIns="19050" anchor="ctr"/>
            <a:lstStyle/>
            <a:p>
              <a:endParaRPr lang="zh-CN" altLang="en-US" sz="700"/>
            </a:p>
          </p:txBody>
        </p:sp>
        <p:sp>
          <p:nvSpPr>
            <p:cNvPr id="4107" name="Линия"/>
            <p:cNvSpPr>
              <a:spLocks/>
            </p:cNvSpPr>
            <p:nvPr/>
          </p:nvSpPr>
          <p:spPr bwMode="auto">
            <a:xfrm>
              <a:off x="2094904" y="1109464"/>
              <a:ext cx="8191650" cy="3242614"/>
            </a:xfrm>
            <a:custGeom>
              <a:avLst/>
              <a:gdLst>
                <a:gd name="T0" fmla="*/ 1554032648 w 21590"/>
                <a:gd name="T1" fmla="*/ 243392258 h 21600"/>
                <a:gd name="T2" fmla="*/ 1554032648 w 21590"/>
                <a:gd name="T3" fmla="*/ 243392258 h 21600"/>
                <a:gd name="T4" fmla="*/ 1554032648 w 21590"/>
                <a:gd name="T5" fmla="*/ 243392258 h 21600"/>
                <a:gd name="T6" fmla="*/ 1554032648 w 21590"/>
                <a:gd name="T7" fmla="*/ 24339225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0" h="21600" extrusionOk="0">
                  <a:moveTo>
                    <a:pt x="21590" y="0"/>
                  </a:moveTo>
                  <a:lnTo>
                    <a:pt x="21590" y="8602"/>
                  </a:lnTo>
                  <a:cubicBezTo>
                    <a:pt x="21589" y="8973"/>
                    <a:pt x="21533" y="9329"/>
                    <a:pt x="21435" y="9603"/>
                  </a:cubicBezTo>
                  <a:cubicBezTo>
                    <a:pt x="21314" y="9936"/>
                    <a:pt x="21142" y="10118"/>
                    <a:pt x="20964" y="10099"/>
                  </a:cubicBezTo>
                  <a:lnTo>
                    <a:pt x="565" y="10099"/>
                  </a:lnTo>
                  <a:cubicBezTo>
                    <a:pt x="410" y="10071"/>
                    <a:pt x="259" y="10217"/>
                    <a:pt x="150" y="10497"/>
                  </a:cubicBezTo>
                  <a:cubicBezTo>
                    <a:pt x="44" y="10770"/>
                    <a:pt x="-10" y="11145"/>
                    <a:pt x="1" y="11526"/>
                  </a:cubicBezTo>
                  <a:lnTo>
                    <a:pt x="1" y="21600"/>
                  </a:lnTo>
                </a:path>
              </a:pathLst>
            </a:custGeom>
            <a:noFill/>
            <a:ln w="381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9050" tIns="19050" rIns="19050" bIns="19050" anchor="ctr"/>
            <a:lstStyle/>
            <a:p>
              <a:endParaRPr lang="zh-CN" altLang="en-US" sz="700"/>
            </a:p>
          </p:txBody>
        </p:sp>
        <p:grpSp>
          <p:nvGrpSpPr>
            <p:cNvPr id="4108" name="Группа"/>
            <p:cNvGrpSpPr>
              <a:grpSpLocks/>
            </p:cNvGrpSpPr>
            <p:nvPr/>
          </p:nvGrpSpPr>
          <p:grpSpPr bwMode="auto">
            <a:xfrm>
              <a:off x="8132058" y="-573023"/>
              <a:ext cx="5286598" cy="1843022"/>
              <a:chOff x="-854925" y="-573023"/>
              <a:chExt cx="5286597" cy="1843022"/>
            </a:xfrm>
          </p:grpSpPr>
          <p:sp>
            <p:nvSpPr>
              <p:cNvPr id="4139" name="Закругленный прямоугольник"/>
              <p:cNvSpPr>
                <a:spLocks noChangeArrowheads="1"/>
              </p:cNvSpPr>
              <p:nvPr/>
            </p:nvSpPr>
            <p:spPr bwMode="auto">
              <a:xfrm>
                <a:off x="-854925" y="-573023"/>
                <a:ext cx="5256633" cy="1843022"/>
              </a:xfrm>
              <a:prstGeom prst="roundRect">
                <a:avLst>
                  <a:gd name="adj" fmla="val 15000"/>
                </a:avLst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eaLnBrk="1"/>
                <a:endParaRPr lang="ru-RU" altLang="ru-RU" sz="800"/>
              </a:p>
            </p:txBody>
          </p:sp>
          <p:sp>
            <p:nvSpPr>
              <p:cNvPr id="4140" name="Text Box 3"/>
              <p:cNvSpPr txBox="1">
                <a:spLocks noChangeArrowheads="1"/>
              </p:cNvSpPr>
              <p:nvPr/>
            </p:nvSpPr>
            <p:spPr bwMode="auto">
              <a:xfrm>
                <a:off x="-824961" y="317"/>
                <a:ext cx="5256633" cy="692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square" lIns="19050" tIns="19050" rIns="19050" bIns="19050">
                <a:spAutoFit/>
              </a:bodyPr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r>
                  <a:rPr lang="en-US" altLang="zh-CN" dirty="0">
                    <a:solidFill>
                      <a:srgbClr val="F7F5F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Impact" panose="020B0806030902050204" pitchFamily="34" charset="0"/>
                  </a:rPr>
                  <a:t>Test Methods</a:t>
                </a:r>
              </a:p>
            </p:txBody>
          </p:sp>
        </p:grpSp>
        <p:grpSp>
          <p:nvGrpSpPr>
            <p:cNvPr id="4109" name="Группа"/>
            <p:cNvGrpSpPr>
              <a:grpSpLocks/>
            </p:cNvGrpSpPr>
            <p:nvPr/>
          </p:nvGrpSpPr>
          <p:grpSpPr bwMode="auto">
            <a:xfrm>
              <a:off x="-185296" y="4370288"/>
              <a:ext cx="4416511" cy="1895054"/>
              <a:chOff x="-841079" y="26835"/>
              <a:chExt cx="4416508" cy="1895052"/>
            </a:xfrm>
          </p:grpSpPr>
          <p:sp>
            <p:nvSpPr>
              <p:cNvPr id="4137" name="Закругленный прямоугольник"/>
              <p:cNvSpPr>
                <a:spLocks noChangeArrowheads="1"/>
              </p:cNvSpPr>
              <p:nvPr/>
            </p:nvSpPr>
            <p:spPr bwMode="auto">
              <a:xfrm>
                <a:off x="-529636" y="26835"/>
                <a:ext cx="3937511" cy="1895052"/>
              </a:xfrm>
              <a:prstGeom prst="roundRect">
                <a:avLst>
                  <a:gd name="adj" fmla="val 18486"/>
                </a:avLst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eaLnBrk="1"/>
                <a:endParaRPr lang="ru-RU" altLang="ru-RU" sz="800"/>
              </a:p>
            </p:txBody>
          </p:sp>
          <p:sp>
            <p:nvSpPr>
              <p:cNvPr id="4138" name="Text Box 3"/>
              <p:cNvSpPr txBox="1">
                <a:spLocks noChangeArrowheads="1"/>
              </p:cNvSpPr>
              <p:nvPr/>
            </p:nvSpPr>
            <p:spPr bwMode="auto">
              <a:xfrm>
                <a:off x="-841079" y="663114"/>
                <a:ext cx="4416508" cy="569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square" lIns="19050" tIns="19050" rIns="19050" bIns="19050">
                <a:spAutoFit/>
              </a:bodyPr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r>
                  <a:rPr lang="en-US" altLang="zh-CN" sz="1600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IMPACT TEST</a:t>
                </a:r>
                <a:r>
                  <a:rPr lang="en-US" altLang="zh-CN" sz="1400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endParaRPr lang="ru-RU" altLang="ru-RU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36" name="Text Box 3"/>
            <p:cNvSpPr txBox="1">
              <a:spLocks noChangeArrowheads="1"/>
            </p:cNvSpPr>
            <p:nvPr/>
          </p:nvSpPr>
          <p:spPr bwMode="auto">
            <a:xfrm>
              <a:off x="5410429" y="4572052"/>
              <a:ext cx="2076460" cy="446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>
              <a:spAutoFit/>
            </a:bodyPr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charset="0"/>
                  <a:cs typeface="Helvetica Neue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r>
                <a:rPr lang="ru-RU" altLang="ru-RU" sz="1200" b="1" dirty="0">
                  <a:solidFill>
                    <a:srgbClr val="FFFFFF"/>
                  </a:solidFill>
                </a:rPr>
                <a:t>MEASURE</a:t>
              </a:r>
            </a:p>
          </p:txBody>
        </p:sp>
        <p:grpSp>
          <p:nvGrpSpPr>
            <p:cNvPr id="4111" name="Группа"/>
            <p:cNvGrpSpPr>
              <a:grpSpLocks/>
            </p:cNvGrpSpPr>
            <p:nvPr/>
          </p:nvGrpSpPr>
          <p:grpSpPr bwMode="auto">
            <a:xfrm>
              <a:off x="6556823" y="4395674"/>
              <a:ext cx="8191636" cy="1920064"/>
              <a:chOff x="-2771384" y="52221"/>
              <a:chExt cx="8191634" cy="1920062"/>
            </a:xfrm>
          </p:grpSpPr>
          <p:sp>
            <p:nvSpPr>
              <p:cNvPr id="1339" name="Закругленный прямоугольник">
                <a:extLst>
                  <a:ext uri="{FF2B5EF4-FFF2-40B4-BE49-F238E27FC236}">
                    <a16:creationId xmlns:a16="http://schemas.microsoft.com/office/drawing/2014/main" id="{B338B3FF-B79E-8F45-9875-3EF136624C43}"/>
                  </a:ext>
                </a:extLst>
              </p:cNvPr>
              <p:cNvSpPr/>
              <p:nvPr/>
            </p:nvSpPr>
            <p:spPr>
              <a:xfrm>
                <a:off x="-2771384" y="52221"/>
                <a:ext cx="8191634" cy="1920062"/>
              </a:xfrm>
              <a:prstGeom prst="roundRect">
                <a:avLst>
                  <a:gd name="adj" fmla="val 18486"/>
                </a:avLst>
              </a:pr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lIns="19050" tIns="19050" rIns="19050" bIns="19050" anchor="ctr"/>
              <a:lstStyle/>
              <a:p>
                <a:pPr>
                  <a:defRPr/>
                </a:pPr>
                <a:endParaRPr sz="700" kern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4" name="Text Box 3"/>
              <p:cNvSpPr txBox="1">
                <a:spLocks noChangeArrowheads="1"/>
              </p:cNvSpPr>
              <p:nvPr/>
            </p:nvSpPr>
            <p:spPr bwMode="auto">
              <a:xfrm>
                <a:off x="-2771384" y="718502"/>
                <a:ext cx="8191616" cy="753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square" lIns="19050" tIns="19050" rIns="19050" bIns="19050">
                <a:spAutoFit/>
              </a:bodyPr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r>
                  <a:rPr lang="en-US" altLang="zh-CN" sz="1600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DRIVER OPERATION DATA TEST</a:t>
                </a:r>
                <a:endParaRPr lang="ru-RU" altLang="ru-RU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113" name="Группа"/>
            <p:cNvGrpSpPr>
              <a:grpSpLocks/>
            </p:cNvGrpSpPr>
            <p:nvPr/>
          </p:nvGrpSpPr>
          <p:grpSpPr bwMode="auto">
            <a:xfrm>
              <a:off x="17403574" y="4370288"/>
              <a:ext cx="3686236" cy="1965117"/>
              <a:chOff x="-582681" y="26835"/>
              <a:chExt cx="3686234" cy="1965115"/>
            </a:xfrm>
          </p:grpSpPr>
          <p:sp>
            <p:nvSpPr>
              <p:cNvPr id="1345" name="Закругленный прямоугольник">
                <a:extLst>
                  <a:ext uri="{FF2B5EF4-FFF2-40B4-BE49-F238E27FC236}">
                    <a16:creationId xmlns:a16="http://schemas.microsoft.com/office/drawing/2014/main" id="{A957BF10-DEE9-A148-9E15-803A075EE736}"/>
                  </a:ext>
                </a:extLst>
              </p:cNvPr>
              <p:cNvSpPr/>
              <p:nvPr/>
            </p:nvSpPr>
            <p:spPr>
              <a:xfrm>
                <a:off x="-582681" y="26835"/>
                <a:ext cx="3686234" cy="1965115"/>
              </a:xfrm>
              <a:prstGeom prst="roundRect">
                <a:avLst>
                  <a:gd name="adj" fmla="val 18486"/>
                </a:avLst>
              </a:pr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lIns="19050" tIns="19050" rIns="19050" bIns="19050" anchor="ctr"/>
              <a:lstStyle/>
              <a:p>
                <a:pPr>
                  <a:defRPr/>
                </a:pPr>
                <a:endParaRPr sz="700" kern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0" name="Text Box 3"/>
              <p:cNvSpPr txBox="1">
                <a:spLocks noChangeArrowheads="1"/>
              </p:cNvSpPr>
              <p:nvPr/>
            </p:nvSpPr>
            <p:spPr bwMode="auto">
              <a:xfrm>
                <a:off x="-424950" y="663112"/>
                <a:ext cx="3324239" cy="569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square" lIns="19050" tIns="19050" rIns="19050" bIns="19050">
                <a:spAutoFit/>
              </a:bodyPr>
              <a:lstStyle>
                <a:lvl1pPr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252D30"/>
                    </a:solidFill>
                    <a:latin typeface="Arial" panose="020B0604020202020204" pitchFamily="34" charset="0"/>
                    <a:ea typeface="Helvetica Neue" charset="0"/>
                    <a:cs typeface="Helvetica Neue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r>
                  <a:rPr lang="en-US" altLang="zh-CN" sz="1600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BENCH TEST</a:t>
                </a:r>
                <a:endParaRPr lang="ru-RU" altLang="ru-RU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3" name="Text Box 27">
            <a:extLst>
              <a:ext uri="{FF2B5EF4-FFF2-40B4-BE49-F238E27FC236}">
                <a16:creationId xmlns:a16="http://schemas.microsoft.com/office/drawing/2014/main" id="{A4ED72F4-E2EE-436C-B69C-E7169E6C67E7}"/>
              </a:ext>
            </a:extLst>
          </p:cNvPr>
          <p:cNvSpPr txBox="1">
            <a:spLocks/>
          </p:cNvSpPr>
          <p:nvPr/>
        </p:nvSpPr>
        <p:spPr bwMode="auto">
          <a:xfrm>
            <a:off x="4687057" y="446099"/>
            <a:ext cx="2610586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eaLnBrk="1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TEST METHODS</a:t>
            </a:r>
            <a:endParaRPr lang="zh-CN" altLang="zh-CN" sz="20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EB0C41BD-E649-4274-A22E-E6D052BDF232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56317DB-C68F-48D1-AA9B-5EEF73D8A62D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5F3DBC-3BFA-4C0F-9025-C6C3431857B7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灯片编号占位符 6">
            <a:extLst>
              <a:ext uri="{FF2B5EF4-FFF2-40B4-BE49-F238E27FC236}">
                <a16:creationId xmlns:a16="http://schemas.microsoft.com/office/drawing/2014/main" id="{2C28F514-4D06-450F-BE85-C219CAEBD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829082A-B50B-4880-B16A-258D26CAA0FB}"/>
              </a:ext>
            </a:extLst>
          </p:cNvPr>
          <p:cNvSpPr/>
          <p:nvPr/>
        </p:nvSpPr>
        <p:spPr>
          <a:xfrm>
            <a:off x="532185" y="3458387"/>
            <a:ext cx="3136518" cy="3108543"/>
          </a:xfrm>
          <a:prstGeom prst="rect">
            <a:avLst/>
          </a:prstGeom>
          <a:solidFill>
            <a:srgbClr val="F7F5F7"/>
          </a:solidFill>
          <a:ln>
            <a:solidFill>
              <a:srgbClr val="F7F5F7"/>
            </a:solidFill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After the existed mandatory impact test,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following two requirements are checked:</a:t>
            </a: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(1) Requirement conformance of post crash </a:t>
            </a:r>
            <a:r>
              <a:rPr lang="af-ZA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time-series </a:t>
            </a:r>
          </a:p>
          <a:p>
            <a:r>
              <a:rPr lang="af-ZA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data </a:t>
            </a:r>
            <a:r>
              <a:rPr lang="af-ZA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(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EDR delta-V or acceleration data </a:t>
            </a:r>
            <a:r>
              <a:rPr lang="af-ZA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)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: the EDR output is compared with the reference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accelerometer sensor data.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And there is no delta-V data clipping, or acceleration data outrange</a:t>
            </a: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(2) Survivability: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the EDR system shall completely record all data.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ED2A9F4-E874-48BA-8999-5DED3A8EA4FB}"/>
              </a:ext>
            </a:extLst>
          </p:cNvPr>
          <p:cNvSpPr/>
          <p:nvPr/>
        </p:nvSpPr>
        <p:spPr>
          <a:xfrm>
            <a:off x="3861454" y="3442174"/>
            <a:ext cx="4217440" cy="3323987"/>
          </a:xfrm>
          <a:prstGeom prst="rect">
            <a:avLst/>
          </a:prstGeom>
          <a:solidFill>
            <a:srgbClr val="F7F5F7"/>
          </a:solidFill>
          <a:ln>
            <a:solidFill>
              <a:srgbClr val="F7F5F7"/>
            </a:solidFill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After the EDR is triggered, the 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requirement conformance of pre-crash driver operation data elements are checked.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Pedal</a:t>
            </a:r>
            <a:r>
              <a:rPr lang="zh-CN" altLang="en-US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：</a:t>
            </a: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certain stroke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Steering wheel</a:t>
            </a:r>
            <a:r>
              <a:rPr lang="zh-CN" altLang="en-US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：</a:t>
            </a: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 certain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Safe belt buckle</a:t>
            </a:r>
            <a:r>
              <a:rPr lang="zh-CN" altLang="en-US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：</a:t>
            </a: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Lamp</a:t>
            </a:r>
            <a:r>
              <a:rPr lang="zh-CN" altLang="en-US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：</a:t>
            </a: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Electronic/electric systems recorded by EDR shall be set and kept on</a:t>
            </a:r>
          </a:p>
          <a:p>
            <a:r>
              <a:rPr lang="en-US" altLang="zh-CN" sz="1400" b="1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Note: </a:t>
            </a:r>
            <a:r>
              <a:rPr lang="en-US" altLang="zh-CN" sz="1400" b="0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the </a:t>
            </a:r>
            <a:r>
              <a:rPr lang="en-US" altLang="zh-CN" sz="1400" i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EDR can be </a:t>
            </a:r>
            <a:r>
              <a:rPr lang="en-US" altLang="zh-CN" sz="1400" b="0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triggered in any way, e.g. </a:t>
            </a:r>
          </a:p>
          <a:p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-- </a:t>
            </a:r>
            <a:r>
              <a:rPr lang="en-US" altLang="zh-CN" sz="14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impact</a:t>
            </a:r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 the vehicle</a:t>
            </a:r>
          </a:p>
          <a:p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-- fix the vehicle on the </a:t>
            </a:r>
            <a:r>
              <a:rPr lang="en-US" altLang="zh-CN" sz="14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trolley, </a:t>
            </a:r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and impact the </a:t>
            </a:r>
            <a:r>
              <a:rPr lang="en-US" altLang="zh-CN" sz="14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trolley</a:t>
            </a:r>
            <a:endParaRPr lang="en-US" altLang="zh-CN" sz="1400" b="0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  <a:p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-- physically trigger the EDR</a:t>
            </a:r>
          </a:p>
          <a:p>
            <a:r>
              <a:rPr lang="en-US" altLang="zh-CN" sz="14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-- input trigger signal to the EDR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0558D98-9877-42EA-9D65-D905ABBA320D}"/>
              </a:ext>
            </a:extLst>
          </p:cNvPr>
          <p:cNvSpPr/>
          <p:nvPr/>
        </p:nvSpPr>
        <p:spPr>
          <a:xfrm>
            <a:off x="8325898" y="3451504"/>
            <a:ext cx="3302178" cy="3323987"/>
          </a:xfrm>
          <a:prstGeom prst="rect">
            <a:avLst/>
          </a:prstGeom>
          <a:solidFill>
            <a:srgbClr val="F7F5F7"/>
          </a:solidFill>
          <a:ln>
            <a:solidFill>
              <a:srgbClr val="F7F5F7"/>
            </a:solidFill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The following EDR requirements are checked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EDR trigger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Event storage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Storage overwrite mechanism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0409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Power off storage performance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by thrusting the EDR controller using a electromagnetic thruster to physically generating relevant  impact waveform.</a:t>
            </a:r>
          </a:p>
          <a:p>
            <a:r>
              <a:rPr lang="en-US" altLang="zh-CN" sz="1400" b="1" i="1" dirty="0">
                <a:solidFill>
                  <a:srgbClr val="0563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Note: </a:t>
            </a:r>
            <a:r>
              <a:rPr lang="en-US" altLang="zh-CN" sz="1400" i="1" dirty="0">
                <a:solidFill>
                  <a:srgbClr val="0563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A test box is required to simulate the real vehicle peripheral signals or loads except for the EDR delta-V or acceleration signal during bench test.</a:t>
            </a:r>
          </a:p>
        </p:txBody>
      </p:sp>
    </p:spTree>
    <p:extLst>
      <p:ext uri="{BB962C8B-B14F-4D97-AF65-F5344CB8AC3E}">
        <p14:creationId xmlns:p14="http://schemas.microsoft.com/office/powerpoint/2010/main" val="348151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:a16="http://schemas.microsoft.com/office/drawing/2014/main" id="{2827A800-DDB9-440A-B84E-334FEAA5C5E8}"/>
              </a:ext>
            </a:extLst>
          </p:cNvPr>
          <p:cNvSpPr txBox="1"/>
          <p:nvPr/>
        </p:nvSpPr>
        <p:spPr>
          <a:xfrm>
            <a:off x="828870" y="1339880"/>
            <a:ext cx="10534260" cy="3477875"/>
          </a:xfrm>
          <a:prstGeom prst="rect">
            <a:avLst/>
          </a:prstGeom>
          <a:noFill/>
          <a:ln>
            <a:solidFill>
              <a:srgbClr val="20409A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457200">
              <a:buFont typeface="Wingdings" panose="05000000000000000000" pitchFamily="2" charset="2"/>
              <a:buChar char="Ø"/>
              <a:defRPr/>
            </a:pPr>
            <a:r>
              <a:rPr lang="en-US" altLang="zh-CN" sz="20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When we developed the C-EDR standard , the following factors were considered:</a:t>
            </a:r>
          </a:p>
          <a:p>
            <a:pPr marL="800100" lvl="1" indent="-342900" defTabSz="457200">
              <a:buFont typeface="Wingdings" panose="05000000000000000000" pitchFamily="2" charset="2"/>
              <a:buChar char="l"/>
              <a:defRPr/>
            </a:pPr>
            <a:r>
              <a:rPr lang="en-US" altLang="zh-CN" sz="2000" kern="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International standards and regulations;</a:t>
            </a:r>
          </a:p>
          <a:p>
            <a:pPr marL="800100" lvl="1" indent="-342900" defTabSz="457200">
              <a:buFont typeface="Wingdings" panose="05000000000000000000" pitchFamily="2" charset="2"/>
              <a:buChar char="l"/>
              <a:defRPr/>
            </a:pPr>
            <a:r>
              <a:rPr lang="en-US" altLang="zh-CN" sz="2000" kern="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Chinese traffic condition;</a:t>
            </a:r>
          </a:p>
          <a:p>
            <a:pPr marL="800100" lvl="1" indent="-342900" defTabSz="457200">
              <a:buFont typeface="Wingdings" panose="05000000000000000000" pitchFamily="2" charset="2"/>
              <a:buChar char="l"/>
              <a:defRPr/>
            </a:pPr>
            <a:r>
              <a:rPr lang="en-US" altLang="zh-CN" sz="2000" kern="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Requirements of Traffic Accident Identification Agency and Ministry of Public  Security</a:t>
            </a:r>
          </a:p>
          <a:p>
            <a:pPr marL="800100" lvl="1" indent="-342900" defTabSz="457200">
              <a:buFont typeface="Wingdings" panose="05000000000000000000" pitchFamily="2" charset="2"/>
              <a:buChar char="l"/>
              <a:defRPr/>
            </a:pPr>
            <a:r>
              <a:rPr lang="en-US" altLang="zh-CN" sz="2000" kern="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……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  <a:defRPr/>
            </a:pPr>
            <a:endParaRPr lang="en-US" altLang="zh-CN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Ø"/>
              <a:defRPr/>
            </a:pPr>
            <a:r>
              <a:rPr lang="en-US" altLang="zh-CN" sz="20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 large number of vehicle manufacturers and component suppliers  all over the world have been taken part in this standard's development.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  <a:defRPr/>
            </a:pPr>
            <a:endParaRPr lang="en-US" altLang="zh-CN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Ø"/>
              <a:defRPr/>
            </a:pPr>
            <a:r>
              <a:rPr lang="en-US" altLang="zh-CN" sz="20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We would like to share the experience of C-EDR standard development to WP.29 .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4B5C4051-769C-4CAD-A61A-C27FC888C7B0}"/>
              </a:ext>
            </a:extLst>
          </p:cNvPr>
          <p:cNvGrpSpPr/>
          <p:nvPr/>
        </p:nvGrpSpPr>
        <p:grpSpPr>
          <a:xfrm>
            <a:off x="0" y="182896"/>
            <a:ext cx="2281187" cy="495300"/>
            <a:chOff x="-1" y="182896"/>
            <a:chExt cx="4718305" cy="495300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8294FE2A-1FE5-4062-902B-B716E5F05563}"/>
                </a:ext>
              </a:extLst>
            </p:cNvPr>
            <p:cNvSpPr/>
            <p:nvPr/>
          </p:nvSpPr>
          <p:spPr>
            <a:xfrm>
              <a:off x="426062" y="182896"/>
              <a:ext cx="4292242" cy="495300"/>
            </a:xfrm>
            <a:prstGeom prst="rect">
              <a:avLst/>
            </a:prstGeom>
            <a:solidFill>
              <a:srgbClr val="2040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Summary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5DAD9B8-95F6-496D-8A65-4CE4CAD0DD70}"/>
                </a:ext>
              </a:extLst>
            </p:cNvPr>
            <p:cNvSpPr/>
            <p:nvPr/>
          </p:nvSpPr>
          <p:spPr>
            <a:xfrm>
              <a:off x="-1" y="182896"/>
              <a:ext cx="246668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灯片编号占位符 1">
            <a:extLst>
              <a:ext uri="{FF2B5EF4-FFF2-40B4-BE49-F238E27FC236}">
                <a16:creationId xmlns:a16="http://schemas.microsoft.com/office/drawing/2014/main" id="{E1042EA5-76F2-428C-8237-F90CB7188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0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7143" y="2225335"/>
            <a:ext cx="12203113" cy="2407330"/>
          </a:xfrm>
          <a:prstGeom prst="rect">
            <a:avLst/>
          </a:prstGeom>
          <a:solidFill>
            <a:srgbClr val="204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altLang="zh-CN" b="1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5A8076B8-BE5F-4161-A15E-2B720B8DDF2E}"/>
              </a:ext>
            </a:extLst>
          </p:cNvPr>
          <p:cNvGrpSpPr/>
          <p:nvPr/>
        </p:nvGrpSpPr>
        <p:grpSpPr>
          <a:xfrm>
            <a:off x="-14287" y="2757240"/>
            <a:ext cx="12217401" cy="924420"/>
            <a:chOff x="-14287" y="2850073"/>
            <a:chExt cx="12217401" cy="924420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-14287" y="3462588"/>
              <a:ext cx="31321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9070976" y="3462588"/>
              <a:ext cx="31321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13"/>
            <p:cNvSpPr txBox="1">
              <a:spLocks noChangeArrowheads="1"/>
            </p:cNvSpPr>
            <p:nvPr/>
          </p:nvSpPr>
          <p:spPr bwMode="auto">
            <a:xfrm>
              <a:off x="1430974" y="2850073"/>
              <a:ext cx="9326880" cy="92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200000"/>
                </a:lnSpc>
              </a:pPr>
              <a:r>
                <a:rPr lang="en-US" altLang="zh-CN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Thank you for your attention!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0537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53" name="矩形 17"/>
          <p:cNvSpPr/>
          <p:nvPr/>
        </p:nvSpPr>
        <p:spPr>
          <a:xfrm>
            <a:off x="242450" y="199709"/>
            <a:ext cx="2692540" cy="653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32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sp>
        <p:nvSpPr>
          <p:cNvPr id="376" name="矩形 17"/>
          <p:cNvSpPr/>
          <p:nvPr/>
        </p:nvSpPr>
        <p:spPr>
          <a:xfrm>
            <a:off x="335360" y="257175"/>
            <a:ext cx="1965118" cy="4807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dist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24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grpSp>
        <p:nvGrpSpPr>
          <p:cNvPr id="306" name="组合 305"/>
          <p:cNvGrpSpPr/>
          <p:nvPr/>
        </p:nvGrpSpPr>
        <p:grpSpPr>
          <a:xfrm>
            <a:off x="0" y="182896"/>
            <a:ext cx="2692540" cy="495300"/>
            <a:chOff x="0" y="257175"/>
            <a:chExt cx="2497636" cy="495300"/>
          </a:xfrm>
          <a:solidFill>
            <a:srgbClr val="20409A"/>
          </a:solidFill>
        </p:grpSpPr>
        <p:sp>
          <p:nvSpPr>
            <p:cNvPr id="307" name="矩形 306"/>
            <p:cNvSpPr/>
            <p:nvPr/>
          </p:nvSpPr>
          <p:spPr>
            <a:xfrm>
              <a:off x="180975" y="257175"/>
              <a:ext cx="231666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Framework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" name="矩形 307"/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3029B7B4-751E-4D89-9495-69E1DDB357F0}"/>
              </a:ext>
            </a:extLst>
          </p:cNvPr>
          <p:cNvGrpSpPr/>
          <p:nvPr/>
        </p:nvGrpSpPr>
        <p:grpSpPr>
          <a:xfrm>
            <a:off x="1495664" y="1485894"/>
            <a:ext cx="9200673" cy="3886212"/>
            <a:chOff x="1995647" y="2100793"/>
            <a:chExt cx="8200706" cy="3258619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11F8FA9-C5CF-4176-916D-CA3399AFC219}"/>
                </a:ext>
              </a:extLst>
            </p:cNvPr>
            <p:cNvGrpSpPr/>
            <p:nvPr/>
          </p:nvGrpSpPr>
          <p:grpSpPr>
            <a:xfrm>
              <a:off x="1995647" y="2100793"/>
              <a:ext cx="8200706" cy="3258619"/>
              <a:chOff x="1867854" y="2100793"/>
              <a:chExt cx="8200706" cy="3258619"/>
            </a:xfrm>
          </p:grpSpPr>
          <p:sp>
            <p:nvSpPr>
              <p:cNvPr id="23" name="矩形: 圆角 22">
                <a:extLst>
                  <a:ext uri="{FF2B5EF4-FFF2-40B4-BE49-F238E27FC236}">
                    <a16:creationId xmlns:a16="http://schemas.microsoft.com/office/drawing/2014/main" id="{22DD357D-39F4-4F4B-8FAE-DE2506EE43DD}"/>
                  </a:ext>
                </a:extLst>
              </p:cNvPr>
              <p:cNvSpPr/>
              <p:nvPr/>
            </p:nvSpPr>
            <p:spPr>
              <a:xfrm>
                <a:off x="5165567" y="3440383"/>
                <a:ext cx="1605280" cy="579439"/>
              </a:xfrm>
              <a:prstGeom prst="roundRect">
                <a:avLst/>
              </a:prstGeom>
              <a:solidFill>
                <a:srgbClr val="20409A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marL="0" lvl="0" indent="0" algn="ctr" defTabSz="12446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altLang="zh-CN" sz="3200" b="1" kern="1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C-EDR</a:t>
                </a:r>
                <a:endParaRPr lang="zh-CN" altLang="en-US" sz="3200" b="1" kern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D4B1B4AD-91D4-413D-99C5-CF98272FD0D1}"/>
                  </a:ext>
                </a:extLst>
              </p:cNvPr>
              <p:cNvGrpSpPr/>
              <p:nvPr/>
            </p:nvGrpSpPr>
            <p:grpSpPr>
              <a:xfrm>
                <a:off x="1867854" y="2100793"/>
                <a:ext cx="2500032" cy="3258619"/>
                <a:chOff x="2011008" y="1880505"/>
                <a:chExt cx="2500032" cy="3258619"/>
              </a:xfrm>
            </p:grpSpPr>
            <p:sp>
              <p:nvSpPr>
                <p:cNvPr id="24" name="矩形: 圆角 23">
                  <a:extLst>
                    <a:ext uri="{FF2B5EF4-FFF2-40B4-BE49-F238E27FC236}">
                      <a16:creationId xmlns:a16="http://schemas.microsoft.com/office/drawing/2014/main" id="{BA794047-2E86-4CD3-9796-E2FDB5189B8B}"/>
                    </a:ext>
                  </a:extLst>
                </p:cNvPr>
                <p:cNvSpPr/>
                <p:nvPr/>
              </p:nvSpPr>
              <p:spPr>
                <a:xfrm>
                  <a:off x="2011008" y="1880505"/>
                  <a:ext cx="2500032" cy="57943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Terms and Definitions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矩形: 圆角 15">
                  <a:extLst>
                    <a:ext uri="{FF2B5EF4-FFF2-40B4-BE49-F238E27FC236}">
                      <a16:creationId xmlns:a16="http://schemas.microsoft.com/office/drawing/2014/main" id="{22C2C434-6EC1-4500-844D-A3BAEA6F8218}"/>
                    </a:ext>
                  </a:extLst>
                </p:cNvPr>
                <p:cNvSpPr/>
                <p:nvPr/>
              </p:nvSpPr>
              <p:spPr>
                <a:xfrm>
                  <a:off x="2011008" y="2773565"/>
                  <a:ext cx="2500032" cy="57943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Appearance and Identification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矩形: 圆角 16">
                  <a:extLst>
                    <a:ext uri="{FF2B5EF4-FFF2-40B4-BE49-F238E27FC236}">
                      <a16:creationId xmlns:a16="http://schemas.microsoft.com/office/drawing/2014/main" id="{E80B777C-003B-404F-B602-717953085B5D}"/>
                    </a:ext>
                  </a:extLst>
                </p:cNvPr>
                <p:cNvSpPr/>
                <p:nvPr/>
              </p:nvSpPr>
              <p:spPr>
                <a:xfrm>
                  <a:off x="2011008" y="3666625"/>
                  <a:ext cx="2500032" cy="57943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Manual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矩形: 圆角 17">
                  <a:extLst>
                    <a:ext uri="{FF2B5EF4-FFF2-40B4-BE49-F238E27FC236}">
                      <a16:creationId xmlns:a16="http://schemas.microsoft.com/office/drawing/2014/main" id="{D695A245-3618-4200-8B11-97C4DF00776A}"/>
                    </a:ext>
                  </a:extLst>
                </p:cNvPr>
                <p:cNvSpPr/>
                <p:nvPr/>
              </p:nvSpPr>
              <p:spPr>
                <a:xfrm>
                  <a:off x="2011008" y="4559685"/>
                  <a:ext cx="2500032" cy="57943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Annex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5FE22CEC-3610-4E21-8796-6F509C210202}"/>
                  </a:ext>
                </a:extLst>
              </p:cNvPr>
              <p:cNvGrpSpPr/>
              <p:nvPr/>
            </p:nvGrpSpPr>
            <p:grpSpPr>
              <a:xfrm>
                <a:off x="7568528" y="2100793"/>
                <a:ext cx="2500032" cy="3258619"/>
                <a:chOff x="7527888" y="2012585"/>
                <a:chExt cx="2500032" cy="3258619"/>
              </a:xfrm>
            </p:grpSpPr>
            <p:sp>
              <p:nvSpPr>
                <p:cNvPr id="19" name="矩形: 圆角 18">
                  <a:extLst>
                    <a:ext uri="{FF2B5EF4-FFF2-40B4-BE49-F238E27FC236}">
                      <a16:creationId xmlns:a16="http://schemas.microsoft.com/office/drawing/2014/main" id="{7B20F5F2-538C-4AA5-81F0-A3D04171996B}"/>
                    </a:ext>
                  </a:extLst>
                </p:cNvPr>
                <p:cNvSpPr/>
                <p:nvPr/>
              </p:nvSpPr>
              <p:spPr>
                <a:xfrm>
                  <a:off x="7527888" y="2012585"/>
                  <a:ext cx="2500032" cy="57943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Technical Requirements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矩形: 圆角 19">
                  <a:extLst>
                    <a:ext uri="{FF2B5EF4-FFF2-40B4-BE49-F238E27FC236}">
                      <a16:creationId xmlns:a16="http://schemas.microsoft.com/office/drawing/2014/main" id="{2B017EDE-D454-42DE-8F7F-BA4B52A7B866}"/>
                    </a:ext>
                  </a:extLst>
                </p:cNvPr>
                <p:cNvSpPr/>
                <p:nvPr/>
              </p:nvSpPr>
              <p:spPr>
                <a:xfrm>
                  <a:off x="7527888" y="2905645"/>
                  <a:ext cx="2500032" cy="57943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Test Methods and Requirements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矩形: 圆角 20">
                  <a:extLst>
                    <a:ext uri="{FF2B5EF4-FFF2-40B4-BE49-F238E27FC236}">
                      <a16:creationId xmlns:a16="http://schemas.microsoft.com/office/drawing/2014/main" id="{620CB388-0B68-4034-B8C1-BFB1A2BC425C}"/>
                    </a:ext>
                  </a:extLst>
                </p:cNvPr>
                <p:cNvSpPr/>
                <p:nvPr/>
              </p:nvSpPr>
              <p:spPr>
                <a:xfrm>
                  <a:off x="7527888" y="3798705"/>
                  <a:ext cx="2500032" cy="57943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Implementation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矩形: 圆角 21">
                  <a:extLst>
                    <a:ext uri="{FF2B5EF4-FFF2-40B4-BE49-F238E27FC236}">
                      <a16:creationId xmlns:a16="http://schemas.microsoft.com/office/drawing/2014/main" id="{215319A3-A341-4094-B84A-7AB2FCC51000}"/>
                    </a:ext>
                  </a:extLst>
                </p:cNvPr>
                <p:cNvSpPr/>
                <p:nvPr/>
              </p:nvSpPr>
              <p:spPr>
                <a:xfrm>
                  <a:off x="7527888" y="4691765"/>
                  <a:ext cx="2500032" cy="57943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430" tIns="11430" rIns="11430" bIns="11430" numCol="1" spcCol="1270" anchor="ctr" anchorCtr="0">
                  <a:no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tx1"/>
                      </a:solidFill>
                    </a:rPr>
                    <a:t>Type Inspection</a:t>
                  </a:r>
                  <a:endParaRPr lang="zh-CN" altLang="en-US" sz="20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81F5CA59-97DD-49B7-9826-CEDEE0D825E0}"/>
                </a:ext>
              </a:extLst>
            </p:cNvPr>
            <p:cNvGrpSpPr/>
            <p:nvPr/>
          </p:nvGrpSpPr>
          <p:grpSpPr>
            <a:xfrm>
              <a:off x="4495679" y="2390512"/>
              <a:ext cx="797681" cy="2679180"/>
              <a:chOff x="4495679" y="2390513"/>
              <a:chExt cx="797681" cy="2679180"/>
            </a:xfrm>
          </p:grpSpPr>
          <p:cxnSp>
            <p:nvCxnSpPr>
              <p:cNvPr id="11" name="连接符: 肘形 10">
                <a:extLst>
                  <a:ext uri="{FF2B5EF4-FFF2-40B4-BE49-F238E27FC236}">
                    <a16:creationId xmlns:a16="http://schemas.microsoft.com/office/drawing/2014/main" id="{D417601F-473D-4972-9919-4783471A77E2}"/>
                  </a:ext>
                </a:extLst>
              </p:cNvPr>
              <p:cNvCxnSpPr>
                <a:stCxn id="24" idx="3"/>
                <a:endCxn id="18" idx="3"/>
              </p:cNvCxnSpPr>
              <p:nvPr/>
            </p:nvCxnSpPr>
            <p:spPr>
              <a:xfrm>
                <a:off x="4495679" y="2390513"/>
                <a:ext cx="12700" cy="2679180"/>
              </a:xfrm>
              <a:prstGeom prst="bentConnector3">
                <a:avLst>
                  <a:gd name="adj1" fmla="val 1800000"/>
                </a:avLst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F479AF3C-EAAE-488A-A762-74B1739F4C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30750" y="3746500"/>
                <a:ext cx="56261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00CDDA7C-C393-4351-AFFB-83E9DAA1A6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95679" y="3282950"/>
                <a:ext cx="235071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46D8E013-3EF4-4374-B0D9-2163EDB4F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95679" y="4191000"/>
                <a:ext cx="235071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E8C31723-3B4C-4150-B46B-B7A31A56DB2C}"/>
                </a:ext>
              </a:extLst>
            </p:cNvPr>
            <p:cNvGrpSpPr/>
            <p:nvPr/>
          </p:nvGrpSpPr>
          <p:grpSpPr>
            <a:xfrm>
              <a:off x="6898640" y="2372175"/>
              <a:ext cx="797681" cy="2679180"/>
              <a:chOff x="6898640" y="2372175"/>
              <a:chExt cx="797681" cy="2679180"/>
            </a:xfrm>
          </p:grpSpPr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63C5BB6-2E12-43CF-8055-69DC514CC9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8640" y="3746499"/>
                <a:ext cx="56261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0C495878-ABA2-47D3-8464-2CFBC04C09BC}"/>
                  </a:ext>
                </a:extLst>
              </p:cNvPr>
              <p:cNvGrpSpPr/>
              <p:nvPr/>
            </p:nvGrpSpPr>
            <p:grpSpPr>
              <a:xfrm rot="10800000">
                <a:off x="7461250" y="2372175"/>
                <a:ext cx="235071" cy="2679180"/>
                <a:chOff x="6663569" y="2390512"/>
                <a:chExt cx="235071" cy="2679180"/>
              </a:xfrm>
            </p:grpSpPr>
            <p:cxnSp>
              <p:nvCxnSpPr>
                <p:cNvPr id="41" name="连接符: 肘形 40">
                  <a:extLst>
                    <a:ext uri="{FF2B5EF4-FFF2-40B4-BE49-F238E27FC236}">
                      <a16:creationId xmlns:a16="http://schemas.microsoft.com/office/drawing/2014/main" id="{75B9BAD0-CF16-43A5-9502-AF247385FEFF}"/>
                    </a:ext>
                  </a:extLst>
                </p:cNvPr>
                <p:cNvCxnSpPr/>
                <p:nvPr/>
              </p:nvCxnSpPr>
              <p:spPr>
                <a:xfrm>
                  <a:off x="6663569" y="2390512"/>
                  <a:ext cx="12700" cy="2679180"/>
                </a:xfrm>
                <a:prstGeom prst="bentConnector3">
                  <a:avLst>
                    <a:gd name="adj1" fmla="val 1800000"/>
                  </a:avLst>
                </a:prstGeom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>
                  <a:extLst>
                    <a:ext uri="{FF2B5EF4-FFF2-40B4-BE49-F238E27FC236}">
                      <a16:creationId xmlns:a16="http://schemas.microsoft.com/office/drawing/2014/main" id="{BD8D0B83-7474-442A-9724-710FEAA9C1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63569" y="3282949"/>
                  <a:ext cx="235071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>
                  <a:extLst>
                    <a:ext uri="{FF2B5EF4-FFF2-40B4-BE49-F238E27FC236}">
                      <a16:creationId xmlns:a16="http://schemas.microsoft.com/office/drawing/2014/main" id="{003A99E8-8B2D-4EA0-BDFA-CB336DFAFC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63569" y="4190999"/>
                  <a:ext cx="235071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50640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53" name="矩形 17"/>
          <p:cNvSpPr/>
          <p:nvPr/>
        </p:nvSpPr>
        <p:spPr>
          <a:xfrm>
            <a:off x="242450" y="199709"/>
            <a:ext cx="2692540" cy="653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32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sp>
        <p:nvSpPr>
          <p:cNvPr id="376" name="矩形 17"/>
          <p:cNvSpPr/>
          <p:nvPr/>
        </p:nvSpPr>
        <p:spPr>
          <a:xfrm>
            <a:off x="335360" y="257175"/>
            <a:ext cx="1965118" cy="4807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dist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24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grpSp>
        <p:nvGrpSpPr>
          <p:cNvPr id="306" name="组合 305"/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307" name="矩形 306"/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308" name="矩形 307"/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B35DD81-E028-4D4A-9C4E-2451E65D1AB4}"/>
              </a:ext>
            </a:extLst>
          </p:cNvPr>
          <p:cNvGrpSpPr/>
          <p:nvPr/>
        </p:nvGrpSpPr>
        <p:grpSpPr>
          <a:xfrm>
            <a:off x="794607" y="1923683"/>
            <a:ext cx="10602786" cy="2501245"/>
            <a:chOff x="768223" y="1923683"/>
            <a:chExt cx="10602786" cy="2501245"/>
          </a:xfrm>
        </p:grpSpPr>
        <p:sp>
          <p:nvSpPr>
            <p:cNvPr id="141" name="Линия">
              <a:extLst>
                <a:ext uri="{FF2B5EF4-FFF2-40B4-BE49-F238E27FC236}">
                  <a16:creationId xmlns:a16="http://schemas.microsoft.com/office/drawing/2014/main" id="{514BDD55-012C-4BC3-BCC1-D264D4218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9142" y="2462466"/>
              <a:ext cx="4124190" cy="1041535"/>
            </a:xfrm>
            <a:custGeom>
              <a:avLst/>
              <a:gdLst>
                <a:gd name="T0" fmla="*/ 2147483646 w 21590"/>
                <a:gd name="T1" fmla="*/ 2147483646 h 21600"/>
                <a:gd name="T2" fmla="*/ 2147483646 w 21590"/>
                <a:gd name="T3" fmla="*/ 2147483646 h 21600"/>
                <a:gd name="T4" fmla="*/ 2147483646 w 21590"/>
                <a:gd name="T5" fmla="*/ 2147483646 h 21600"/>
                <a:gd name="T6" fmla="*/ 2147483646 w 2159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0" h="21600" extrusionOk="0">
                  <a:moveTo>
                    <a:pt x="0" y="0"/>
                  </a:moveTo>
                  <a:lnTo>
                    <a:pt x="0" y="8447"/>
                  </a:lnTo>
                  <a:cubicBezTo>
                    <a:pt x="1" y="8822"/>
                    <a:pt x="57" y="9183"/>
                    <a:pt x="155" y="9460"/>
                  </a:cubicBezTo>
                  <a:cubicBezTo>
                    <a:pt x="276" y="9798"/>
                    <a:pt x="448" y="9982"/>
                    <a:pt x="626" y="9963"/>
                  </a:cubicBezTo>
                  <a:lnTo>
                    <a:pt x="21025" y="9963"/>
                  </a:lnTo>
                  <a:cubicBezTo>
                    <a:pt x="21180" y="9934"/>
                    <a:pt x="21331" y="10081"/>
                    <a:pt x="21440" y="10365"/>
                  </a:cubicBezTo>
                  <a:cubicBezTo>
                    <a:pt x="21546" y="10642"/>
                    <a:pt x="21600" y="11021"/>
                    <a:pt x="21589" y="11406"/>
                  </a:cubicBezTo>
                  <a:lnTo>
                    <a:pt x="21589" y="21600"/>
                  </a:lnTo>
                </a:path>
              </a:pathLst>
            </a:custGeom>
            <a:noFill/>
            <a:ln w="19050" cap="flat">
              <a:solidFill>
                <a:srgbClr val="2040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/>
            <a:p>
              <a:endParaRPr lang="zh-CN" altLang="en-US" sz="1200"/>
            </a:p>
          </p:txBody>
        </p:sp>
        <p:sp>
          <p:nvSpPr>
            <p:cNvPr id="142" name="Линия">
              <a:extLst>
                <a:ext uri="{FF2B5EF4-FFF2-40B4-BE49-F238E27FC236}">
                  <a16:creationId xmlns:a16="http://schemas.microsoft.com/office/drawing/2014/main" id="{B2E9EB06-45F2-42FA-9061-92B0F96D4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020" y="2457849"/>
              <a:ext cx="2065328" cy="1050279"/>
            </a:xfrm>
            <a:custGeom>
              <a:avLst/>
              <a:gdLst>
                <a:gd name="T0" fmla="*/ 2147483646 w 21580"/>
                <a:gd name="T1" fmla="*/ 2147483646 h 21600"/>
                <a:gd name="T2" fmla="*/ 2147483646 w 21580"/>
                <a:gd name="T3" fmla="*/ 2147483646 h 21600"/>
                <a:gd name="T4" fmla="*/ 2147483646 w 21580"/>
                <a:gd name="T5" fmla="*/ 2147483646 h 21600"/>
                <a:gd name="T6" fmla="*/ 2147483646 w 2158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80" h="21600" extrusionOk="0">
                  <a:moveTo>
                    <a:pt x="34" y="0"/>
                  </a:moveTo>
                  <a:lnTo>
                    <a:pt x="0" y="9660"/>
                  </a:lnTo>
                  <a:cubicBezTo>
                    <a:pt x="-1" y="10100"/>
                    <a:pt x="128" y="10523"/>
                    <a:pt x="361" y="10847"/>
                  </a:cubicBezTo>
                  <a:cubicBezTo>
                    <a:pt x="624" y="11211"/>
                    <a:pt x="995" y="11419"/>
                    <a:pt x="1383" y="11418"/>
                  </a:cubicBezTo>
                  <a:lnTo>
                    <a:pt x="20451" y="11418"/>
                  </a:lnTo>
                  <a:cubicBezTo>
                    <a:pt x="20760" y="11390"/>
                    <a:pt x="21063" y="11536"/>
                    <a:pt x="21280" y="11817"/>
                  </a:cubicBezTo>
                  <a:cubicBezTo>
                    <a:pt x="21491" y="12091"/>
                    <a:pt x="21599" y="12467"/>
                    <a:pt x="21577" y="12849"/>
                  </a:cubicBezTo>
                  <a:lnTo>
                    <a:pt x="21577" y="21600"/>
                  </a:lnTo>
                </a:path>
              </a:pathLst>
            </a:custGeom>
            <a:noFill/>
            <a:ln w="19050" cap="flat">
              <a:solidFill>
                <a:srgbClr val="2040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/>
            <a:p>
              <a:endParaRPr lang="zh-CN" altLang="en-US" sz="1200"/>
            </a:p>
          </p:txBody>
        </p:sp>
        <p:sp>
          <p:nvSpPr>
            <p:cNvPr id="143" name="Линия">
              <a:extLst>
                <a:ext uri="{FF2B5EF4-FFF2-40B4-BE49-F238E27FC236}">
                  <a16:creationId xmlns:a16="http://schemas.microsoft.com/office/drawing/2014/main" id="{4769C732-33DC-4C1A-A265-3F21F2941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825" y="2457849"/>
              <a:ext cx="2065334" cy="1050279"/>
            </a:xfrm>
            <a:custGeom>
              <a:avLst/>
              <a:gdLst>
                <a:gd name="T0" fmla="*/ 2147483646 w 21580"/>
                <a:gd name="T1" fmla="*/ 2147483646 h 21600"/>
                <a:gd name="T2" fmla="*/ 2147483646 w 21580"/>
                <a:gd name="T3" fmla="*/ 2147483646 h 21600"/>
                <a:gd name="T4" fmla="*/ 2147483646 w 21580"/>
                <a:gd name="T5" fmla="*/ 2147483646 h 21600"/>
                <a:gd name="T6" fmla="*/ 2147483646 w 2158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80" h="21600" extrusionOk="0">
                  <a:moveTo>
                    <a:pt x="21546" y="0"/>
                  </a:moveTo>
                  <a:lnTo>
                    <a:pt x="21580" y="9660"/>
                  </a:lnTo>
                  <a:cubicBezTo>
                    <a:pt x="21581" y="10100"/>
                    <a:pt x="21452" y="10523"/>
                    <a:pt x="21219" y="10847"/>
                  </a:cubicBezTo>
                  <a:cubicBezTo>
                    <a:pt x="20956" y="11211"/>
                    <a:pt x="20585" y="11419"/>
                    <a:pt x="20197" y="11418"/>
                  </a:cubicBezTo>
                  <a:lnTo>
                    <a:pt x="1129" y="11418"/>
                  </a:lnTo>
                  <a:cubicBezTo>
                    <a:pt x="820" y="11390"/>
                    <a:pt x="517" y="11536"/>
                    <a:pt x="300" y="11817"/>
                  </a:cubicBezTo>
                  <a:cubicBezTo>
                    <a:pt x="89" y="12091"/>
                    <a:pt x="-19" y="12467"/>
                    <a:pt x="3" y="12849"/>
                  </a:cubicBezTo>
                  <a:lnTo>
                    <a:pt x="3" y="21600"/>
                  </a:lnTo>
                </a:path>
              </a:pathLst>
            </a:custGeom>
            <a:noFill/>
            <a:ln w="19050" cap="flat">
              <a:solidFill>
                <a:srgbClr val="2040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/>
            <a:p>
              <a:endParaRPr lang="zh-CN" altLang="en-US" sz="1200"/>
            </a:p>
          </p:txBody>
        </p:sp>
        <p:sp>
          <p:nvSpPr>
            <p:cNvPr id="144" name="Линия">
              <a:extLst>
                <a:ext uri="{FF2B5EF4-FFF2-40B4-BE49-F238E27FC236}">
                  <a16:creationId xmlns:a16="http://schemas.microsoft.com/office/drawing/2014/main" id="{6AD7C722-28AB-48F5-A8FF-CBBEF3F93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127" y="2450083"/>
              <a:ext cx="4124197" cy="1053918"/>
            </a:xfrm>
            <a:custGeom>
              <a:avLst/>
              <a:gdLst>
                <a:gd name="T0" fmla="*/ 2147483646 w 21590"/>
                <a:gd name="T1" fmla="*/ 2147483646 h 21600"/>
                <a:gd name="T2" fmla="*/ 2147483646 w 21590"/>
                <a:gd name="T3" fmla="*/ 2147483646 h 21600"/>
                <a:gd name="T4" fmla="*/ 2147483646 w 21590"/>
                <a:gd name="T5" fmla="*/ 2147483646 h 21600"/>
                <a:gd name="T6" fmla="*/ 2147483646 w 2159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0" h="21600" extrusionOk="0">
                  <a:moveTo>
                    <a:pt x="21590" y="0"/>
                  </a:moveTo>
                  <a:lnTo>
                    <a:pt x="21590" y="8602"/>
                  </a:lnTo>
                  <a:cubicBezTo>
                    <a:pt x="21589" y="8973"/>
                    <a:pt x="21533" y="9329"/>
                    <a:pt x="21435" y="9603"/>
                  </a:cubicBezTo>
                  <a:cubicBezTo>
                    <a:pt x="21314" y="9936"/>
                    <a:pt x="21142" y="10118"/>
                    <a:pt x="20964" y="10099"/>
                  </a:cubicBezTo>
                  <a:lnTo>
                    <a:pt x="565" y="10099"/>
                  </a:lnTo>
                  <a:cubicBezTo>
                    <a:pt x="410" y="10071"/>
                    <a:pt x="259" y="10217"/>
                    <a:pt x="150" y="10497"/>
                  </a:cubicBezTo>
                  <a:cubicBezTo>
                    <a:pt x="44" y="10770"/>
                    <a:pt x="-10" y="11145"/>
                    <a:pt x="1" y="11526"/>
                  </a:cubicBezTo>
                  <a:lnTo>
                    <a:pt x="1" y="21600"/>
                  </a:lnTo>
                </a:path>
              </a:pathLst>
            </a:custGeom>
            <a:noFill/>
            <a:ln w="19050" cap="flat">
              <a:solidFill>
                <a:srgbClr val="2040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/>
            <a:p>
              <a:endParaRPr lang="zh-CN" altLang="en-US" sz="1200"/>
            </a:p>
          </p:txBody>
        </p:sp>
        <p:sp>
          <p:nvSpPr>
            <p:cNvPr id="159" name="Закругленный прямоугольник">
              <a:extLst>
                <a:ext uri="{FF2B5EF4-FFF2-40B4-BE49-F238E27FC236}">
                  <a16:creationId xmlns:a16="http://schemas.microsoft.com/office/drawing/2014/main" id="{51586F33-AA3E-4C99-985C-AE1B8A033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156" y="1923683"/>
              <a:ext cx="3810822" cy="554179"/>
            </a:xfrm>
            <a:prstGeom prst="roundRect">
              <a:avLst>
                <a:gd name="adj" fmla="val 15000"/>
              </a:avLst>
            </a:prstGeom>
            <a:solidFill>
              <a:srgbClr val="20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Technical Requirements</a:t>
              </a:r>
              <a:r>
                <a:rPr lang="en-US" altLang="zh-CN" sz="2000" b="0" dirty="0">
                  <a:solidFill>
                    <a:srgbClr val="FFFFFF"/>
                  </a:solidFill>
                  <a:latin typeface="Impact" panose="020B0806030902050204" pitchFamily="34" charset="0"/>
                  <a:ea typeface="宋体" panose="02010600030101010101" pitchFamily="2" charset="-122"/>
                  <a:sym typeface="Impact" panose="020B0806030902050204" pitchFamily="34" charset="0"/>
                </a:rPr>
                <a:t> </a:t>
              </a:r>
              <a:endParaRPr lang="ru-RU" altLang="ru-RU" sz="2000" b="0" dirty="0">
                <a:solidFill>
                  <a:srgbClr val="FFFFFF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157" name="Закругленный прямоугольник">
              <a:extLst>
                <a:ext uri="{FF2B5EF4-FFF2-40B4-BE49-F238E27FC236}">
                  <a16:creationId xmlns:a16="http://schemas.microsoft.com/office/drawing/2014/main" id="{41E13A97-4A5C-48F5-AF09-BA3CA2CDF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223" y="3508128"/>
              <a:ext cx="2001777" cy="909868"/>
            </a:xfrm>
            <a:prstGeom prst="roundRect">
              <a:avLst>
                <a:gd name="adj" fmla="val 18486"/>
              </a:avLst>
            </a:prstGeom>
            <a:noFill/>
            <a:ln w="12700">
              <a:solidFill>
                <a:srgbClr val="20409A"/>
              </a:solidFill>
              <a:miter lim="400000"/>
              <a:headEnd/>
              <a:tailEnd/>
            </a:ln>
          </p:spPr>
          <p:txBody>
            <a:bodyPr lIns="38100" tIns="38100" rIns="38100" bIns="38100" anchor="ctr"/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/>
              <a:r>
                <a:rPr lang="en-US" altLang="zh-CN" sz="1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Impact Event Requirements</a:t>
              </a:r>
            </a:p>
          </p:txBody>
        </p:sp>
        <p:sp>
          <p:nvSpPr>
            <p:cNvPr id="155" name="Закругленный прямоугольник">
              <a:extLst>
                <a:ext uri="{FF2B5EF4-FFF2-40B4-BE49-F238E27FC236}">
                  <a16:creationId xmlns:a16="http://schemas.microsoft.com/office/drawing/2014/main" id="{FC76A913-2EAE-464A-89F0-05446E747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9551" y="3501196"/>
              <a:ext cx="1998893" cy="916800"/>
            </a:xfrm>
            <a:prstGeom prst="roundRect">
              <a:avLst>
                <a:gd name="adj" fmla="val 18486"/>
              </a:avLst>
            </a:prstGeom>
            <a:noFill/>
            <a:ln w="12700">
              <a:solidFill>
                <a:srgbClr val="20409A"/>
              </a:solidFill>
              <a:miter lim="4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altLang="ru-RU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Data Record Requirements</a:t>
              </a:r>
            </a:p>
          </p:txBody>
        </p:sp>
        <p:sp>
          <p:nvSpPr>
            <p:cNvPr id="153" name="Закругленный прямоугольник">
              <a:extLst>
                <a:ext uri="{FF2B5EF4-FFF2-40B4-BE49-F238E27FC236}">
                  <a16:creationId xmlns:a16="http://schemas.microsoft.com/office/drawing/2014/main" id="{D62C4E4A-9575-494E-B706-4B65775821FE}"/>
                </a:ext>
              </a:extLst>
            </p:cNvPr>
            <p:cNvSpPr/>
            <p:nvPr/>
          </p:nvSpPr>
          <p:spPr bwMode="auto">
            <a:xfrm>
              <a:off x="7307787" y="3508128"/>
              <a:ext cx="2065334" cy="916800"/>
            </a:xfrm>
            <a:prstGeom prst="roundRect">
              <a:avLst>
                <a:gd name="adj" fmla="val 18486"/>
              </a:avLst>
            </a:prstGeom>
            <a:noFill/>
            <a:ln w="12700">
              <a:solidFill>
                <a:srgbClr val="20409A"/>
              </a:solidFill>
              <a:miter lim="4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altLang="ru-RU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Data 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Function</a:t>
              </a:r>
              <a:r>
                <a:rPr lang="en-US" altLang="ru-RU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Requirements</a:t>
              </a:r>
            </a:p>
          </p:txBody>
        </p:sp>
        <p:sp>
          <p:nvSpPr>
            <p:cNvPr id="151" name="Закругленный прямоугольник">
              <a:extLst>
                <a:ext uri="{FF2B5EF4-FFF2-40B4-BE49-F238E27FC236}">
                  <a16:creationId xmlns:a16="http://schemas.microsoft.com/office/drawing/2014/main" id="{E59BB847-59EE-410C-A0F8-E2377944C3E5}"/>
                </a:ext>
              </a:extLst>
            </p:cNvPr>
            <p:cNvSpPr/>
            <p:nvPr/>
          </p:nvSpPr>
          <p:spPr bwMode="auto">
            <a:xfrm>
              <a:off x="9463610" y="3501136"/>
              <a:ext cx="1907399" cy="916800"/>
            </a:xfrm>
            <a:prstGeom prst="roundRect">
              <a:avLst>
                <a:gd name="adj" fmla="val 18486"/>
              </a:avLst>
            </a:prstGeom>
            <a:noFill/>
            <a:ln w="12700">
              <a:solidFill>
                <a:srgbClr val="20409A"/>
              </a:solidFill>
              <a:miter lim="4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altLang="ru-RU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Data Retrieval Requirements</a:t>
              </a:r>
              <a:endParaRPr lang="ru-RU" altLang="ru-RU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399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53" name="矩形 17"/>
          <p:cNvSpPr/>
          <p:nvPr/>
        </p:nvSpPr>
        <p:spPr>
          <a:xfrm>
            <a:off x="242450" y="199709"/>
            <a:ext cx="2692540" cy="653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32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sp>
        <p:nvSpPr>
          <p:cNvPr id="376" name="矩形 17"/>
          <p:cNvSpPr/>
          <p:nvPr/>
        </p:nvSpPr>
        <p:spPr>
          <a:xfrm>
            <a:off x="335360" y="257175"/>
            <a:ext cx="1965118" cy="4807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dist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zh-CN" altLang="en-US" sz="24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发展历程</a:t>
            </a:r>
          </a:p>
        </p:txBody>
      </p:sp>
      <p:grpSp>
        <p:nvGrpSpPr>
          <p:cNvPr id="306" name="组合 305"/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307" name="矩形 306"/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308" name="矩形 307"/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E16FD611-4140-4747-A02C-F32348E53A5B}"/>
              </a:ext>
            </a:extLst>
          </p:cNvPr>
          <p:cNvSpPr txBox="1">
            <a:spLocks/>
          </p:cNvSpPr>
          <p:nvPr/>
        </p:nvSpPr>
        <p:spPr bwMode="auto">
          <a:xfrm>
            <a:off x="3507820" y="599285"/>
            <a:ext cx="5202450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 eaLnBrk="1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IMPACT EVENT REQUIREMENTS</a:t>
            </a:r>
            <a:endParaRPr lang="en-US" altLang="zh-CN" sz="20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pic>
        <p:nvPicPr>
          <p:cNvPr id="21" name="图片 20" descr="C:\Users\bluew\AppData\Local\Temp\1559287500(1).png">
            <a:extLst>
              <a:ext uri="{FF2B5EF4-FFF2-40B4-BE49-F238E27FC236}">
                <a16:creationId xmlns:a16="http://schemas.microsoft.com/office/drawing/2014/main" id="{376D5655-6BCA-414D-93DF-F227092829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401" y="1519917"/>
            <a:ext cx="4367808" cy="44742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roup 1">
            <a:extLst>
              <a:ext uri="{FF2B5EF4-FFF2-40B4-BE49-F238E27FC236}">
                <a16:creationId xmlns:a16="http://schemas.microsoft.com/office/drawing/2014/main" id="{3BF21D4A-8275-4830-B349-F46FA5199590}"/>
              </a:ext>
            </a:extLst>
          </p:cNvPr>
          <p:cNvGrpSpPr>
            <a:grpSpLocks/>
          </p:cNvGrpSpPr>
          <p:nvPr/>
        </p:nvGrpSpPr>
        <p:grpSpPr bwMode="auto">
          <a:xfrm>
            <a:off x="390600" y="1190225"/>
            <a:ext cx="6962969" cy="2648708"/>
            <a:chOff x="-61472" y="2249488"/>
            <a:chExt cx="14669759" cy="5297415"/>
          </a:xfrm>
        </p:grpSpPr>
        <p:sp>
          <p:nvSpPr>
            <p:cNvPr id="23" name="TextBox 3">
              <a:extLst>
                <a:ext uri="{FF2B5EF4-FFF2-40B4-BE49-F238E27FC236}">
                  <a16:creationId xmlns:a16="http://schemas.microsoft.com/office/drawing/2014/main" id="{6F271634-8336-4ABA-9FED-8209BA82D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86292" y="2249488"/>
              <a:ext cx="38919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eaLnBrk="1"/>
              <a:endParaRPr lang="en-US" altLang="en-US" sz="1500" b="0" dirty="0">
                <a:solidFill>
                  <a:srgbClr val="AAAAA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ounded Rectangle 54">
              <a:extLst>
                <a:ext uri="{FF2B5EF4-FFF2-40B4-BE49-F238E27FC236}">
                  <a16:creationId xmlns:a16="http://schemas.microsoft.com/office/drawing/2014/main" id="{D7D1DF7A-089A-44E3-81D9-94C5E97F5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1472" y="7080773"/>
              <a:ext cx="14669759" cy="466130"/>
            </a:xfrm>
            <a:prstGeom prst="roundRect">
              <a:avLst>
                <a:gd name="adj" fmla="val 1773"/>
              </a:avLst>
            </a:prstGeom>
            <a:solidFill>
              <a:srgbClr val="F7F5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eaLnBrk="1"/>
              <a:endParaRPr lang="en-US" altLang="en-US" sz="1500"/>
            </a:p>
          </p:txBody>
        </p:sp>
        <p:sp>
          <p:nvSpPr>
            <p:cNvPr id="25" name="TextBox 8">
              <a:extLst>
                <a:ext uri="{FF2B5EF4-FFF2-40B4-BE49-F238E27FC236}">
                  <a16:creationId xmlns:a16="http://schemas.microsoft.com/office/drawing/2014/main" id="{A6A5E67F-951C-445F-A23A-96517DFC4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512" y="4254702"/>
              <a:ext cx="7518773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eaLnBrk="1"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endParaRPr lang="en-US" altLang="en-US" sz="1400" b="0" dirty="0">
                <a:solidFill>
                  <a:srgbClr val="92929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1">
              <a:extLst>
                <a:ext uri="{FF2B5EF4-FFF2-40B4-BE49-F238E27FC236}">
                  <a16:creationId xmlns:a16="http://schemas.microsoft.com/office/drawing/2014/main" id="{58A41886-F98D-43B7-9DBF-7B264987B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1472" y="2578490"/>
              <a:ext cx="9370807" cy="61555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eaLnBrk="1"/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Trigger Threshold</a:t>
              </a:r>
              <a:endParaRPr lang="en-US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D017D030-5204-41CA-9529-601F54543162}"/>
              </a:ext>
            </a:extLst>
          </p:cNvPr>
          <p:cNvCxnSpPr>
            <a:cxnSpLocks/>
          </p:cNvCxnSpPr>
          <p:nvPr/>
        </p:nvCxnSpPr>
        <p:spPr>
          <a:xfrm>
            <a:off x="4838432" y="1519918"/>
            <a:ext cx="2515136" cy="0"/>
          </a:xfrm>
          <a:prstGeom prst="line">
            <a:avLst/>
          </a:prstGeom>
          <a:noFill/>
          <a:ln w="28575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1322C6C9-0C1B-4459-A9E1-2E9C1E68587F}"/>
              </a:ext>
            </a:extLst>
          </p:cNvPr>
          <p:cNvCxnSpPr>
            <a:cxnSpLocks/>
          </p:cNvCxnSpPr>
          <p:nvPr/>
        </p:nvCxnSpPr>
        <p:spPr>
          <a:xfrm>
            <a:off x="7353568" y="1519918"/>
            <a:ext cx="2234820" cy="1549043"/>
          </a:xfrm>
          <a:prstGeom prst="straightConnector1">
            <a:avLst/>
          </a:prstGeom>
          <a:noFill/>
          <a:ln w="28575" cap="flat">
            <a:solidFill>
              <a:srgbClr val="0070C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5DBBBCF2-CF8F-4556-8B93-2C9367234164}"/>
              </a:ext>
            </a:extLst>
          </p:cNvPr>
          <p:cNvCxnSpPr>
            <a:cxnSpLocks/>
          </p:cNvCxnSpPr>
          <p:nvPr/>
        </p:nvCxnSpPr>
        <p:spPr>
          <a:xfrm>
            <a:off x="7353568" y="1508614"/>
            <a:ext cx="2234820" cy="3540566"/>
          </a:xfrm>
          <a:prstGeom prst="straightConnector1">
            <a:avLst/>
          </a:prstGeom>
          <a:noFill/>
          <a:ln w="28575" cap="flat">
            <a:solidFill>
              <a:srgbClr val="0070C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Rectangle 1">
            <a:extLst>
              <a:ext uri="{FF2B5EF4-FFF2-40B4-BE49-F238E27FC236}">
                <a16:creationId xmlns:a16="http://schemas.microsoft.com/office/drawing/2014/main" id="{ED55D38B-3B96-4974-881B-648BE687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05" y="2558727"/>
            <a:ext cx="4380324" cy="30777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eaLnBrk="1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Locking Condition</a:t>
            </a:r>
            <a:endParaRPr lang="en-US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7F03277C-BF96-40E7-9170-B3F585FF9631}"/>
              </a:ext>
            </a:extLst>
          </p:cNvPr>
          <p:cNvCxnSpPr>
            <a:cxnSpLocks/>
          </p:cNvCxnSpPr>
          <p:nvPr/>
        </p:nvCxnSpPr>
        <p:spPr>
          <a:xfrm>
            <a:off x="4788529" y="2712615"/>
            <a:ext cx="2515136" cy="0"/>
          </a:xfrm>
          <a:prstGeom prst="line">
            <a:avLst/>
          </a:prstGeom>
          <a:noFill/>
          <a:ln w="28575" cap="flat">
            <a:solidFill>
              <a:srgbClr val="FFC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Rectangle 1">
            <a:extLst>
              <a:ext uri="{FF2B5EF4-FFF2-40B4-BE49-F238E27FC236}">
                <a16:creationId xmlns:a16="http://schemas.microsoft.com/office/drawing/2014/main" id="{AC6BFAFF-E0C7-4D4A-90ED-C1B943F4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00" y="4104006"/>
            <a:ext cx="4447833" cy="3077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anchor="ctr">
            <a:spAutoFit/>
          </a:bodyPr>
          <a:lstStyle/>
          <a:p>
            <a:pPr eaLnBrk="1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 of Event </a:t>
            </a:r>
          </a:p>
        </p:txBody>
      </p:sp>
      <p:sp>
        <p:nvSpPr>
          <p:cNvPr id="33" name="Rectangle 1">
            <a:extLst>
              <a:ext uri="{FF2B5EF4-FFF2-40B4-BE49-F238E27FC236}">
                <a16:creationId xmlns:a16="http://schemas.microsoft.com/office/drawing/2014/main" id="{89E27851-5148-4F3A-95BB-69CD366FA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00" y="5195498"/>
            <a:ext cx="4447832" cy="3077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anchor="ctr">
            <a:spAutoFit/>
          </a:bodyPr>
          <a:lstStyle/>
          <a:p>
            <a:pPr eaLnBrk="1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 of Impact Event</a:t>
            </a:r>
            <a:endParaRPr lang="en-US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23B35E86-DA20-45BD-84D7-723327CED19D}"/>
              </a:ext>
            </a:extLst>
          </p:cNvPr>
          <p:cNvCxnSpPr>
            <a:cxnSpLocks/>
          </p:cNvCxnSpPr>
          <p:nvPr/>
        </p:nvCxnSpPr>
        <p:spPr>
          <a:xfrm>
            <a:off x="4838432" y="4278570"/>
            <a:ext cx="2515136" cy="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FE01256F-032C-4987-A4AF-E6B5E0752E88}"/>
              </a:ext>
            </a:extLst>
          </p:cNvPr>
          <p:cNvCxnSpPr>
            <a:cxnSpLocks/>
          </p:cNvCxnSpPr>
          <p:nvPr/>
        </p:nvCxnSpPr>
        <p:spPr>
          <a:xfrm>
            <a:off x="4838432" y="5353437"/>
            <a:ext cx="2515136" cy="0"/>
          </a:xfrm>
          <a:prstGeom prst="line">
            <a:avLst/>
          </a:prstGeom>
          <a:noFill/>
          <a:ln w="28575" cap="flat">
            <a:solidFill>
              <a:srgbClr val="92D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D37E33F-6BB9-4A28-9E17-ADEE336F3231}"/>
              </a:ext>
            </a:extLst>
          </p:cNvPr>
          <p:cNvCxnSpPr/>
          <p:nvPr/>
        </p:nvCxnSpPr>
        <p:spPr>
          <a:xfrm flipV="1">
            <a:off x="7353568" y="3356992"/>
            <a:ext cx="1658757" cy="921578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7F4B4E9B-8721-464E-A2C5-A84714755B14}"/>
              </a:ext>
            </a:extLst>
          </p:cNvPr>
          <p:cNvCxnSpPr/>
          <p:nvPr/>
        </p:nvCxnSpPr>
        <p:spPr>
          <a:xfrm>
            <a:off x="7353568" y="4278570"/>
            <a:ext cx="1658757" cy="1074867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34785E47-6B01-4CDE-8ECC-7485526CB727}"/>
              </a:ext>
            </a:extLst>
          </p:cNvPr>
          <p:cNvCxnSpPr/>
          <p:nvPr/>
        </p:nvCxnSpPr>
        <p:spPr>
          <a:xfrm flipV="1">
            <a:off x="7353568" y="3356992"/>
            <a:ext cx="3710985" cy="1996445"/>
          </a:xfrm>
          <a:prstGeom prst="line">
            <a:avLst/>
          </a:prstGeom>
          <a:noFill/>
          <a:ln w="12700" cap="flat">
            <a:solidFill>
              <a:srgbClr val="92D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B9E1282F-13D0-4CBA-8535-27D3C8E61659}"/>
              </a:ext>
            </a:extLst>
          </p:cNvPr>
          <p:cNvCxnSpPr/>
          <p:nvPr/>
        </p:nvCxnSpPr>
        <p:spPr>
          <a:xfrm>
            <a:off x="7353568" y="5353437"/>
            <a:ext cx="3674981" cy="0"/>
          </a:xfrm>
          <a:prstGeom prst="line">
            <a:avLst/>
          </a:prstGeom>
          <a:noFill/>
          <a:ln w="12700" cap="flat">
            <a:solidFill>
              <a:srgbClr val="92D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242D66E-80E5-45C3-8DEA-CB64DB0E0662}"/>
              </a:ext>
            </a:extLst>
          </p:cNvPr>
          <p:cNvCxnSpPr/>
          <p:nvPr/>
        </p:nvCxnSpPr>
        <p:spPr>
          <a:xfrm>
            <a:off x="7303665" y="2712615"/>
            <a:ext cx="2428739" cy="153889"/>
          </a:xfrm>
          <a:prstGeom prst="line">
            <a:avLst/>
          </a:prstGeom>
          <a:noFill/>
          <a:ln w="12700" cap="flat">
            <a:solidFill>
              <a:srgbClr val="FFC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76FF7AF7-B5A3-4E66-A98A-C80053D2F4A0}"/>
              </a:ext>
            </a:extLst>
          </p:cNvPr>
          <p:cNvCxnSpPr/>
          <p:nvPr/>
        </p:nvCxnSpPr>
        <p:spPr>
          <a:xfrm>
            <a:off x="7353568" y="2712615"/>
            <a:ext cx="2522853" cy="197652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5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378CD280-FB89-4CD7-8921-5C6E5E698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E590233-BFCD-4E7D-8732-3C3966FDF00A}" type="slidenum">
              <a:rPr lang="zh-CN" altLang="zh-CN"/>
              <a:pPr/>
              <a:t>5</a:t>
            </a:fld>
            <a:endParaRPr lang="zh-CN" altLang="zh-CN" dirty="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B2290A5-E733-4E1D-B33A-D04B1C7AFACE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687633F1-E4B4-4903-ACD2-77741913D376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E9BA205-3B5B-484B-9483-9A9D3E4ED814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6193D1FF-F552-4593-A3BB-813E8554E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5459"/>
            <a:ext cx="12192000" cy="4447082"/>
          </a:xfrm>
          <a:prstGeom prst="rect">
            <a:avLst/>
          </a:prstGeom>
        </p:spPr>
      </p:pic>
      <p:sp>
        <p:nvSpPr>
          <p:cNvPr id="8" name="Text Box 27">
            <a:extLst>
              <a:ext uri="{FF2B5EF4-FFF2-40B4-BE49-F238E27FC236}">
                <a16:creationId xmlns:a16="http://schemas.microsoft.com/office/drawing/2014/main" id="{B09D21AB-59F4-4A49-943D-60D45666B35C}"/>
              </a:ext>
            </a:extLst>
          </p:cNvPr>
          <p:cNvSpPr txBox="1">
            <a:spLocks/>
          </p:cNvSpPr>
          <p:nvPr/>
        </p:nvSpPr>
        <p:spPr bwMode="auto">
          <a:xfrm>
            <a:off x="3507820" y="599285"/>
            <a:ext cx="5202450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DATA RECORD REQUIREMENTS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C7060CF-4DA4-4319-BC42-49BD5A185420}"/>
              </a:ext>
            </a:extLst>
          </p:cNvPr>
          <p:cNvSpPr txBox="1"/>
          <p:nvPr/>
        </p:nvSpPr>
        <p:spPr>
          <a:xfrm>
            <a:off x="2824480" y="3582124"/>
            <a:ext cx="3058160" cy="23529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/>
              <a:t>Relevant data that can be recorded when the vehicle is featured with </a:t>
            </a:r>
            <a:r>
              <a:rPr lang="en-US" altLang="zh-CN" sz="2000" b="1" dirty="0">
                <a:solidFill>
                  <a:srgbClr val="0070C0"/>
                </a:solidFill>
              </a:rPr>
              <a:t>specific functions or equipped specific devices.</a:t>
            </a:r>
            <a:endParaRPr lang="zh-CN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378CD280-FB89-4CD7-8921-5C6E5E698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E590233-BFCD-4E7D-8732-3C3966FDF00A}" type="slidenum">
              <a:rPr lang="zh-CN" altLang="zh-CN"/>
              <a:pPr/>
              <a:t>6</a:t>
            </a:fld>
            <a:endParaRPr lang="zh-CN" altLang="zh-CN" dirty="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B2290A5-E733-4E1D-B33A-D04B1C7AFACE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687633F1-E4B4-4903-ACD2-77741913D376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E9BA205-3B5B-484B-9483-9A9D3E4ED814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Rounded Rectangle 97">
            <a:extLst>
              <a:ext uri="{FF2B5EF4-FFF2-40B4-BE49-F238E27FC236}">
                <a16:creationId xmlns:a16="http://schemas.microsoft.com/office/drawing/2014/main" id="{43401B0B-BCEE-43C5-BA38-C442E070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653" y="5380869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9" name="Rounded Rectangle 97">
            <a:extLst>
              <a:ext uri="{FF2B5EF4-FFF2-40B4-BE49-F238E27FC236}">
                <a16:creationId xmlns:a16="http://schemas.microsoft.com/office/drawing/2014/main" id="{4B878AB8-3ED0-443B-9BCA-8DC21E71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932" y="1089370"/>
            <a:ext cx="1676154" cy="591503"/>
          </a:xfrm>
          <a:prstGeom prst="roundRect">
            <a:avLst>
              <a:gd name="adj" fmla="val 1185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Longitudinal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acceleration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0" name="Rounded Rectangle 97">
            <a:extLst>
              <a:ext uri="{FF2B5EF4-FFF2-40B4-BE49-F238E27FC236}">
                <a16:creationId xmlns:a16="http://schemas.microsoft.com/office/drawing/2014/main" id="{F297F635-37F0-4B7F-8D39-647EAB85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082" y="1109017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Lateral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acceleration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1" name="Rounded Rectangle 97">
            <a:extLst>
              <a:ext uri="{FF2B5EF4-FFF2-40B4-BE49-F238E27FC236}">
                <a16:creationId xmlns:a16="http://schemas.microsoft.com/office/drawing/2014/main" id="{7C4B349E-00BD-4CEC-BC33-C76FB1594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754" y="1108003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Lateral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delta-V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" name="Rounded Rectangle 97">
            <a:extLst>
              <a:ext uri="{FF2B5EF4-FFF2-40B4-BE49-F238E27FC236}">
                <a16:creationId xmlns:a16="http://schemas.microsoft.com/office/drawing/2014/main" id="{B193D222-B150-4450-A9A9-93D17BAC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932" y="1752328"/>
            <a:ext cx="1676154" cy="95011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Time to Maximum Recorded delta-V</a:t>
            </a:r>
            <a:r>
              <a:rPr lang="zh-CN" altLang="en-US" sz="12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12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Resultant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4" name="Rounded Rectangle 97">
            <a:extLst>
              <a:ext uri="{FF2B5EF4-FFF2-40B4-BE49-F238E27FC236}">
                <a16:creationId xmlns:a16="http://schemas.microsoft.com/office/drawing/2014/main" id="{302E2EA8-0871-4B5B-BB16-9A05120C4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643" y="1736333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Yaw Angle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Velocity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5" name="Rounded Rectangle 97">
            <a:extLst>
              <a:ext uri="{FF2B5EF4-FFF2-40B4-BE49-F238E27FC236}">
                <a16:creationId xmlns:a16="http://schemas.microsoft.com/office/drawing/2014/main" id="{09D72599-DCB4-4EDD-8907-83D0CDF7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059" y="1745076"/>
            <a:ext cx="1675800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6" name="Rounded Rectangle 97">
            <a:extLst>
              <a:ext uri="{FF2B5EF4-FFF2-40B4-BE49-F238E27FC236}">
                <a16:creationId xmlns:a16="http://schemas.microsoft.com/office/drawing/2014/main" id="{988AB1CE-FC92-4162-B5E6-6FCB0B330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643" y="1736332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Steering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 Angle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7" name="Rounded Rectangle 97">
            <a:extLst>
              <a:ext uri="{FF2B5EF4-FFF2-40B4-BE49-F238E27FC236}">
                <a16:creationId xmlns:a16="http://schemas.microsoft.com/office/drawing/2014/main" id="{8D17D559-087F-4BE9-9AB9-12C489516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007" y="2346741"/>
            <a:ext cx="1676154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Gear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Position</a:t>
            </a:r>
            <a:endParaRPr lang="en-US" altLang="zh-CN" sz="14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2" name="Rounded Rectangle 97">
            <a:extLst>
              <a:ext uri="{FF2B5EF4-FFF2-40B4-BE49-F238E27FC236}">
                <a16:creationId xmlns:a16="http://schemas.microsoft.com/office/drawing/2014/main" id="{BEA08029-5EBF-4962-86D7-0EA2F111A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872" y="2346740"/>
            <a:ext cx="1676154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Engine Throttle Position</a:t>
            </a:r>
            <a:endParaRPr lang="en-US" altLang="zh-CN" sz="14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3" name="Rounded Rectangle 97">
            <a:extLst>
              <a:ext uri="{FF2B5EF4-FFF2-40B4-BE49-F238E27FC236}">
                <a16:creationId xmlns:a16="http://schemas.microsoft.com/office/drawing/2014/main" id="{958B46F0-F128-41C6-8F1C-354F6D18C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068" y="2346740"/>
            <a:ext cx="1676154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Brake Pedal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Position</a:t>
            </a:r>
            <a:endParaRPr lang="en-US" altLang="zh-CN" sz="14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4" name="Rounded Rectangle 97">
            <a:extLst>
              <a:ext uri="{FF2B5EF4-FFF2-40B4-BE49-F238E27FC236}">
                <a16:creationId xmlns:a16="http://schemas.microsoft.com/office/drawing/2014/main" id="{2FA1E85B-3B9E-4743-A70F-6BF8FB7E0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8740" y="2346740"/>
            <a:ext cx="1676154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Parking System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Status</a:t>
            </a:r>
            <a:endParaRPr lang="en-US" altLang="zh-CN" sz="14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5" name="Rounded Rectangle 97">
            <a:extLst>
              <a:ext uri="{FF2B5EF4-FFF2-40B4-BE49-F238E27FC236}">
                <a16:creationId xmlns:a16="http://schemas.microsoft.com/office/drawing/2014/main" id="{DC8D830E-9703-4A4B-A5ED-CC4F532B5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4667" y="1745076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Steering Lamp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Status</a:t>
            </a: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6" name="Rounded Rectangle 97">
            <a:extLst>
              <a:ext uri="{FF2B5EF4-FFF2-40B4-BE49-F238E27FC236}">
                <a16:creationId xmlns:a16="http://schemas.microsoft.com/office/drawing/2014/main" id="{7D97B386-77E3-4738-B2AA-BB19CAEE1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917" y="2850797"/>
            <a:ext cx="2769317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Occupant Protection 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System Warning Status</a:t>
            </a:r>
            <a:endParaRPr lang="en-US" altLang="zh-CN" sz="12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7" name="Rounded Rectangle 97">
            <a:extLst>
              <a:ext uri="{FF2B5EF4-FFF2-40B4-BE49-F238E27FC236}">
                <a16:creationId xmlns:a16="http://schemas.microsoft.com/office/drawing/2014/main" id="{1DA20AB8-B59B-4A0A-8624-591A9F75E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92" y="2859979"/>
            <a:ext cx="2769317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Tire Pressure Monitoring System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Warning Status</a:t>
            </a:r>
          </a:p>
        </p:txBody>
      </p:sp>
      <p:sp>
        <p:nvSpPr>
          <p:cNvPr id="28" name="Rounded Rectangle 97">
            <a:extLst>
              <a:ext uri="{FF2B5EF4-FFF2-40B4-BE49-F238E27FC236}">
                <a16:creationId xmlns:a16="http://schemas.microsoft.com/office/drawing/2014/main" id="{1A9644A2-FC5A-402A-AE45-778AA0828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043" y="2857807"/>
            <a:ext cx="2152322" cy="443389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Braking System Warning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Status</a:t>
            </a:r>
          </a:p>
        </p:txBody>
      </p:sp>
      <p:sp>
        <p:nvSpPr>
          <p:cNvPr id="29" name="Rounded Rectangle 97">
            <a:extLst>
              <a:ext uri="{FF2B5EF4-FFF2-40B4-BE49-F238E27FC236}">
                <a16:creationId xmlns:a16="http://schemas.microsoft.com/office/drawing/2014/main" id="{611048C6-0C79-43E9-AFCA-CA68C1BB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977" y="3695829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Driver’s  seat  belt  pretensioner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0" name="Rounded Rectangle 97">
            <a:extLst>
              <a:ext uri="{FF2B5EF4-FFF2-40B4-BE49-F238E27FC236}">
                <a16:creationId xmlns:a16="http://schemas.microsoft.com/office/drawing/2014/main" id="{C09E866B-D99E-4065-AA50-27C2D975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966" y="3695217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Driver’s  front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  </a:t>
            </a: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（</a:t>
            </a: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phase I</a:t>
            </a: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1" name="Rounded Rectangle 97">
            <a:extLst>
              <a:ext uri="{FF2B5EF4-FFF2-40B4-BE49-F238E27FC236}">
                <a16:creationId xmlns:a16="http://schemas.microsoft.com/office/drawing/2014/main" id="{F483FB50-E6CA-4BC6-A4BF-F0EAD1FDC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100" y="3695230"/>
            <a:ext cx="1857837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Driver’s  front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（</a:t>
            </a: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phase II</a:t>
            </a: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2" name="Rounded Rectangle 97">
            <a:extLst>
              <a:ext uri="{FF2B5EF4-FFF2-40B4-BE49-F238E27FC236}">
                <a16:creationId xmlns:a16="http://schemas.microsoft.com/office/drawing/2014/main" id="{9F8D0738-EE0E-4223-9623-9D3A4ED22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995" y="4502647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  seat  belt  pretensioner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3" name="Rounded Rectangle 97">
            <a:extLst>
              <a:ext uri="{FF2B5EF4-FFF2-40B4-BE49-F238E27FC236}">
                <a16:creationId xmlns:a16="http://schemas.microsoft.com/office/drawing/2014/main" id="{9B24C239-F547-4B10-B5D6-CAB503D8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705" y="4504770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 ‘s  front airbag suppression status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4" name="Rounded Rectangle 97">
            <a:extLst>
              <a:ext uri="{FF2B5EF4-FFF2-40B4-BE49-F238E27FC236}">
                <a16:creationId xmlns:a16="http://schemas.microsoft.com/office/drawing/2014/main" id="{57D54167-127C-4B1E-BC88-485E33271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745" y="4502648"/>
            <a:ext cx="1863557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 ‘s front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time(phase I)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5" name="Rounded Rectangle 97">
            <a:extLst>
              <a:ext uri="{FF2B5EF4-FFF2-40B4-BE49-F238E27FC236}">
                <a16:creationId xmlns:a16="http://schemas.microsoft.com/office/drawing/2014/main" id="{DB7F0897-EEB7-4D71-9ECC-4A350E1EC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13" y="4508072"/>
            <a:ext cx="1989429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 ‘s front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（</a:t>
            </a: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phase II</a:t>
            </a:r>
            <a:r>
              <a:rPr lang="zh-CN" altLang="en-US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6" name="Rounded Rectangle 97">
            <a:extLst>
              <a:ext uri="{FF2B5EF4-FFF2-40B4-BE49-F238E27FC236}">
                <a16:creationId xmlns:a16="http://schemas.microsoft.com/office/drawing/2014/main" id="{F7831DCF-A1A2-4E01-A7C8-7985BED13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346" y="4502648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passenger’s  side 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  <a:endParaRPr lang="en-US" altLang="zh-CN" sz="10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7" name="Rounded Rectangle 97">
            <a:extLst>
              <a:ext uri="{FF2B5EF4-FFF2-40B4-BE49-F238E27FC236}">
                <a16:creationId xmlns:a16="http://schemas.microsoft.com/office/drawing/2014/main" id="{07F821B5-3460-4035-ACFD-18C5A10C9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842" y="5367141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8" name="Rounded Rectangle 97">
            <a:extLst>
              <a:ext uri="{FF2B5EF4-FFF2-40B4-BE49-F238E27FC236}">
                <a16:creationId xmlns:a16="http://schemas.microsoft.com/office/drawing/2014/main" id="{345F5AF8-A682-4D71-8BB6-542CF2A01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918" y="6125197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Year</a:t>
            </a:r>
          </a:p>
        </p:txBody>
      </p:sp>
      <p:sp>
        <p:nvSpPr>
          <p:cNvPr id="39" name="Rounded Rectangle 97">
            <a:extLst>
              <a:ext uri="{FF2B5EF4-FFF2-40B4-BE49-F238E27FC236}">
                <a16:creationId xmlns:a16="http://schemas.microsoft.com/office/drawing/2014/main" id="{81876750-1F9B-4298-9C75-AA17A7C72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705" y="5377239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0" name="Rounded Rectangle 97">
            <a:extLst>
              <a:ext uri="{FF2B5EF4-FFF2-40B4-BE49-F238E27FC236}">
                <a16:creationId xmlns:a16="http://schemas.microsoft.com/office/drawing/2014/main" id="{9FA085A7-1F47-425D-8EDC-7370DC569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745" y="5365172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1" name="Rounded Rectangle 97">
            <a:extLst>
              <a:ext uri="{FF2B5EF4-FFF2-40B4-BE49-F238E27FC236}">
                <a16:creationId xmlns:a16="http://schemas.microsoft.com/office/drawing/2014/main" id="{C1B5EF5B-776B-49BC-AF53-BB10E3D07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247" y="5372991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FF000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FF000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FF000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2" name="Rounded Rectangle 97">
            <a:extLst>
              <a:ext uri="{FF2B5EF4-FFF2-40B4-BE49-F238E27FC236}">
                <a16:creationId xmlns:a16="http://schemas.microsoft.com/office/drawing/2014/main" id="{413260FA-A63A-43C2-BFA4-87822CCF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4881" y="5372989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3" name="Rounded Rectangle 97">
            <a:extLst>
              <a:ext uri="{FF2B5EF4-FFF2-40B4-BE49-F238E27FC236}">
                <a16:creationId xmlns:a16="http://schemas.microsoft.com/office/drawing/2014/main" id="{E60106AB-DDA6-4209-950A-E64CF6C3E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776" y="6125197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Month</a:t>
            </a:r>
          </a:p>
        </p:txBody>
      </p:sp>
      <p:sp>
        <p:nvSpPr>
          <p:cNvPr id="44" name="Rounded Rectangle 97">
            <a:extLst>
              <a:ext uri="{FF2B5EF4-FFF2-40B4-BE49-F238E27FC236}">
                <a16:creationId xmlns:a16="http://schemas.microsoft.com/office/drawing/2014/main" id="{903B905E-9EE8-4263-B637-4535FC10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356" y="6125197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Day</a:t>
            </a:r>
          </a:p>
        </p:txBody>
      </p:sp>
      <p:sp>
        <p:nvSpPr>
          <p:cNvPr id="45" name="Rounded Rectangle 97">
            <a:extLst>
              <a:ext uri="{FF2B5EF4-FFF2-40B4-BE49-F238E27FC236}">
                <a16:creationId xmlns:a16="http://schemas.microsoft.com/office/drawing/2014/main" id="{FB0B5ADA-BB27-44F7-86D7-8101BB49F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8936" y="6137516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Hour</a:t>
            </a:r>
          </a:p>
        </p:txBody>
      </p:sp>
      <p:sp>
        <p:nvSpPr>
          <p:cNvPr id="46" name="Rounded Rectangle 97">
            <a:extLst>
              <a:ext uri="{FF2B5EF4-FFF2-40B4-BE49-F238E27FC236}">
                <a16:creationId xmlns:a16="http://schemas.microsoft.com/office/drawing/2014/main" id="{F70767CE-6B81-4267-A013-85298495B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164" y="6125197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Minute</a:t>
            </a:r>
          </a:p>
        </p:txBody>
      </p:sp>
      <p:sp>
        <p:nvSpPr>
          <p:cNvPr id="47" name="Rounded Rectangle 97">
            <a:extLst>
              <a:ext uri="{FF2B5EF4-FFF2-40B4-BE49-F238E27FC236}">
                <a16:creationId xmlns:a16="http://schemas.microsoft.com/office/drawing/2014/main" id="{066648CA-81F6-433D-950B-F46C9499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6460" y="6137516"/>
            <a:ext cx="1676154" cy="285036"/>
          </a:xfrm>
          <a:prstGeom prst="roundRect">
            <a:avLst>
              <a:gd name="adj" fmla="val 55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Second</a:t>
            </a:r>
          </a:p>
        </p:txBody>
      </p:sp>
      <p:sp>
        <p:nvSpPr>
          <p:cNvPr id="48" name="燕尾形 95">
            <a:extLst>
              <a:ext uri="{FF2B5EF4-FFF2-40B4-BE49-F238E27FC236}">
                <a16:creationId xmlns:a16="http://schemas.microsoft.com/office/drawing/2014/main" id="{BD4F61BB-59D9-4647-AC3D-8CC0DD5C30FA}"/>
              </a:ext>
            </a:extLst>
          </p:cNvPr>
          <p:cNvSpPr>
            <a:spLocks noChangeAspect="1"/>
          </p:cNvSpPr>
          <p:nvPr/>
        </p:nvSpPr>
        <p:spPr>
          <a:xfrm rot="5400000">
            <a:off x="-219011" y="1996677"/>
            <a:ext cx="2541584" cy="64075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FDFBFF"/>
                </a:solidFill>
                <a:latin typeface="微软雅黑" pitchFamily="34" charset="-122"/>
                <a:ea typeface="微软雅黑" pitchFamily="34" charset="-122"/>
                <a:sym typeface="Helvetica Neue" charset="0"/>
              </a:rPr>
              <a:t>Working status  and event status</a:t>
            </a:r>
          </a:p>
        </p:txBody>
      </p:sp>
      <p:sp>
        <p:nvSpPr>
          <p:cNvPr id="49" name="燕尾形 97">
            <a:extLst>
              <a:ext uri="{FF2B5EF4-FFF2-40B4-BE49-F238E27FC236}">
                <a16:creationId xmlns:a16="http://schemas.microsoft.com/office/drawing/2014/main" id="{1535B155-19D9-46CB-9072-AEFABD35A204}"/>
              </a:ext>
            </a:extLst>
          </p:cNvPr>
          <p:cNvSpPr>
            <a:spLocks noChangeAspect="1"/>
          </p:cNvSpPr>
          <p:nvPr/>
        </p:nvSpPr>
        <p:spPr>
          <a:xfrm rot="5400000">
            <a:off x="123238" y="4069583"/>
            <a:ext cx="1859973" cy="637868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252D30"/>
                </a:solidFill>
                <a:latin typeface="微软雅黑" pitchFamily="34" charset="-122"/>
                <a:ea typeface="微软雅黑" pitchFamily="34" charset="-122"/>
                <a:sym typeface="Helvetica Neue" charset="0"/>
              </a:rPr>
              <a:t>Restraint system</a:t>
            </a:r>
          </a:p>
        </p:txBody>
      </p:sp>
      <p:sp>
        <p:nvSpPr>
          <p:cNvPr id="50" name="燕尾形 98">
            <a:extLst>
              <a:ext uri="{FF2B5EF4-FFF2-40B4-BE49-F238E27FC236}">
                <a16:creationId xmlns:a16="http://schemas.microsoft.com/office/drawing/2014/main" id="{3CA984C1-B663-41B0-B47A-115FF38406EE}"/>
              </a:ext>
            </a:extLst>
          </p:cNvPr>
          <p:cNvSpPr>
            <a:spLocks noChangeAspect="1"/>
          </p:cNvSpPr>
          <p:nvPr/>
        </p:nvSpPr>
        <p:spPr>
          <a:xfrm rot="5400000">
            <a:off x="606949" y="5360506"/>
            <a:ext cx="886777" cy="63786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Helvetica Neue" charset="0"/>
              </a:rPr>
              <a:t>Active system</a:t>
            </a:r>
          </a:p>
        </p:txBody>
      </p:sp>
      <p:sp>
        <p:nvSpPr>
          <p:cNvPr id="51" name="燕尾形 99">
            <a:extLst>
              <a:ext uri="{FF2B5EF4-FFF2-40B4-BE49-F238E27FC236}">
                <a16:creationId xmlns:a16="http://schemas.microsoft.com/office/drawing/2014/main" id="{19D4B64F-6C33-4C8F-AB3C-C1E48A56124E}"/>
              </a:ext>
            </a:extLst>
          </p:cNvPr>
          <p:cNvSpPr>
            <a:spLocks noChangeAspect="1"/>
          </p:cNvSpPr>
          <p:nvPr/>
        </p:nvSpPr>
        <p:spPr>
          <a:xfrm rot="5400000">
            <a:off x="681220" y="6046842"/>
            <a:ext cx="727269" cy="648835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252D30"/>
                </a:solidFill>
                <a:latin typeface="微软雅黑" pitchFamily="34" charset="-122"/>
                <a:ea typeface="微软雅黑" pitchFamily="34" charset="-122"/>
                <a:sym typeface="Helvetica Neue" charset="0"/>
              </a:rPr>
              <a:t>Time</a:t>
            </a:r>
          </a:p>
        </p:txBody>
      </p:sp>
      <p:sp>
        <p:nvSpPr>
          <p:cNvPr id="52" name="燕尾形 100">
            <a:extLst>
              <a:ext uri="{FF2B5EF4-FFF2-40B4-BE49-F238E27FC236}">
                <a16:creationId xmlns:a16="http://schemas.microsoft.com/office/drawing/2014/main" id="{FD60B13F-0326-4296-9847-D440E046E3AB}"/>
              </a:ext>
            </a:extLst>
          </p:cNvPr>
          <p:cNvSpPr>
            <a:spLocks noChangeAspect="1"/>
          </p:cNvSpPr>
          <p:nvPr/>
        </p:nvSpPr>
        <p:spPr>
          <a:xfrm rot="5400000">
            <a:off x="-2399157" y="3677909"/>
            <a:ext cx="5607843" cy="49974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FDF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 charset="0"/>
              </a:rPr>
              <a:t>Level B Data</a:t>
            </a:r>
          </a:p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FDF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 charset="0"/>
              </a:rPr>
              <a:t>Element</a:t>
            </a:r>
          </a:p>
          <a:p>
            <a:pPr algn="ctr"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200" b="1" dirty="0">
              <a:solidFill>
                <a:srgbClr val="252D30"/>
              </a:solidFill>
              <a:latin typeface="微软雅黑" pitchFamily="34" charset="-122"/>
              <a:ea typeface="微软雅黑" pitchFamily="34" charset="-122"/>
              <a:sym typeface="Helvetica Neue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0E79BFC7-F986-49F8-B3EC-675D193D09AC}"/>
              </a:ext>
            </a:extLst>
          </p:cNvPr>
          <p:cNvSpPr/>
          <p:nvPr/>
        </p:nvSpPr>
        <p:spPr>
          <a:xfrm>
            <a:off x="154892" y="1530262"/>
            <a:ext cx="499748" cy="777136"/>
          </a:xfrm>
          <a:prstGeom prst="rect">
            <a:avLst/>
          </a:prstGeom>
          <a:solidFill>
            <a:schemeClr val="tx1">
              <a:lumMod val="25000"/>
              <a:lumOff val="75000"/>
              <a:alpha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412750" eaLnBrk="0" hangingPunct="0"/>
            <a:r>
              <a:rPr lang="en-US" altLang="zh-CN" sz="4800" dirty="0">
                <a:solidFill>
                  <a:srgbClr val="F86261">
                    <a:lumMod val="50000"/>
                  </a:srgbClr>
                </a:solidFill>
                <a:latin typeface="Impact" panose="020B0806030902050204" pitchFamily="34" charset="0"/>
                <a:ea typeface="Helvetica Light"/>
                <a:cs typeface="Helvetica Light"/>
                <a:sym typeface="Helvetica Light"/>
              </a:rPr>
              <a:t>B</a:t>
            </a:r>
            <a:endParaRPr lang="zh-CN" altLang="en-US" sz="4800" dirty="0">
              <a:solidFill>
                <a:srgbClr val="F86261">
                  <a:lumMod val="50000"/>
                </a:srgbClr>
              </a:solidFill>
              <a:latin typeface="Impact" panose="020B0806030902050204" pitchFamily="34" charset="0"/>
              <a:ea typeface="Helvetica Light"/>
              <a:cs typeface="Helvetica Light"/>
              <a:sym typeface="Helvetica Light"/>
            </a:endParaRPr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3C15C2B5-9DA5-43A3-86F3-60AE70F5D12F}"/>
              </a:ext>
            </a:extLst>
          </p:cNvPr>
          <p:cNvCxnSpPr/>
          <p:nvPr/>
        </p:nvCxnSpPr>
        <p:spPr>
          <a:xfrm>
            <a:off x="1440296" y="3494534"/>
            <a:ext cx="10480299" cy="0"/>
          </a:xfrm>
          <a:prstGeom prst="line">
            <a:avLst/>
          </a:prstGeom>
          <a:noFill/>
          <a:ln w="38100" cap="flat">
            <a:solidFill>
              <a:srgbClr val="C3CDD1"/>
            </a:solidFill>
            <a:prstDash val="sys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5BC3FEC6-4054-4336-8A8E-9E305BE24E46}"/>
              </a:ext>
            </a:extLst>
          </p:cNvPr>
          <p:cNvCxnSpPr/>
          <p:nvPr/>
        </p:nvCxnSpPr>
        <p:spPr>
          <a:xfrm>
            <a:off x="1470636" y="5294734"/>
            <a:ext cx="10480299" cy="0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F0918D61-E053-467C-9625-11164D9E0EBD}"/>
              </a:ext>
            </a:extLst>
          </p:cNvPr>
          <p:cNvCxnSpPr/>
          <p:nvPr/>
        </p:nvCxnSpPr>
        <p:spPr>
          <a:xfrm>
            <a:off x="1459228" y="6014814"/>
            <a:ext cx="10480299" cy="0"/>
          </a:xfrm>
          <a:prstGeom prst="line">
            <a:avLst/>
          </a:prstGeom>
          <a:noFill/>
          <a:ln w="38100" cap="flat">
            <a:solidFill>
              <a:srgbClr val="C3CDD1"/>
            </a:solidFill>
            <a:prstDash val="sys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7" name="矩形 56">
            <a:extLst>
              <a:ext uri="{FF2B5EF4-FFF2-40B4-BE49-F238E27FC236}">
                <a16:creationId xmlns:a16="http://schemas.microsoft.com/office/drawing/2014/main" id="{FA14287F-E2EC-4C8F-8E68-E6BCC51DB1D0}"/>
              </a:ext>
            </a:extLst>
          </p:cNvPr>
          <p:cNvSpPr/>
          <p:nvPr/>
        </p:nvSpPr>
        <p:spPr>
          <a:xfrm>
            <a:off x="4936256" y="5401801"/>
            <a:ext cx="1715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Anti-brake system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 status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1913FB0D-3FD3-4DC3-B1E5-A113F8F20339}"/>
              </a:ext>
            </a:extLst>
          </p:cNvPr>
          <p:cNvSpPr/>
          <p:nvPr/>
        </p:nvSpPr>
        <p:spPr>
          <a:xfrm>
            <a:off x="6966186" y="5495393"/>
            <a:ext cx="1127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AEB  status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AF9FED58-5F10-4A8E-B297-BC4FA6229298}"/>
              </a:ext>
            </a:extLst>
          </p:cNvPr>
          <p:cNvSpPr/>
          <p:nvPr/>
        </p:nvSpPr>
        <p:spPr>
          <a:xfrm>
            <a:off x="3171589" y="5421014"/>
            <a:ext cx="1783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Adaptive Cruise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Control system status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0ED39D6-D58F-4F4C-9C5D-D1B1A64C0C3B}"/>
              </a:ext>
            </a:extLst>
          </p:cNvPr>
          <p:cNvSpPr/>
          <p:nvPr/>
        </p:nvSpPr>
        <p:spPr>
          <a:xfrm>
            <a:off x="1555222" y="5401801"/>
            <a:ext cx="1435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Cruise Control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system status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B6030BCA-9312-4623-9123-4DF45CCB5A35}"/>
              </a:ext>
            </a:extLst>
          </p:cNvPr>
          <p:cNvSpPr/>
          <p:nvPr/>
        </p:nvSpPr>
        <p:spPr>
          <a:xfrm>
            <a:off x="8488617" y="5427378"/>
            <a:ext cx="1763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Electronic stability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control system status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40ED3289-279E-4505-B2F7-AD7E80A4E0D5}"/>
              </a:ext>
            </a:extLst>
          </p:cNvPr>
          <p:cNvSpPr/>
          <p:nvPr/>
        </p:nvSpPr>
        <p:spPr>
          <a:xfrm>
            <a:off x="10314825" y="5380902"/>
            <a:ext cx="1573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Traction control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FF000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system status</a:t>
            </a:r>
          </a:p>
        </p:txBody>
      </p:sp>
      <p:sp>
        <p:nvSpPr>
          <p:cNvPr id="63" name="Rounded Rectangle 97">
            <a:extLst>
              <a:ext uri="{FF2B5EF4-FFF2-40B4-BE49-F238E27FC236}">
                <a16:creationId xmlns:a16="http://schemas.microsoft.com/office/drawing/2014/main" id="{3DC8B865-C67B-4085-80E9-8C5F3FFD6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911" y="3695217"/>
            <a:ext cx="1857837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4" name="Rounded Rectangle 97">
            <a:extLst>
              <a:ext uri="{FF2B5EF4-FFF2-40B4-BE49-F238E27FC236}">
                <a16:creationId xmlns:a16="http://schemas.microsoft.com/office/drawing/2014/main" id="{D3F85815-2267-4ED9-AEA8-26995DD13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505" y="3692581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34EA1851-99BF-4140-8FDE-7F1452C6F662}"/>
              </a:ext>
            </a:extLst>
          </p:cNvPr>
          <p:cNvSpPr/>
          <p:nvPr/>
        </p:nvSpPr>
        <p:spPr>
          <a:xfrm>
            <a:off x="4788830" y="374656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Driver’s  side  airbag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Deployment time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F39D0BB0-31CB-4316-B0F0-CCB8333ADD09}"/>
              </a:ext>
            </a:extLst>
          </p:cNvPr>
          <p:cNvSpPr/>
          <p:nvPr/>
        </p:nvSpPr>
        <p:spPr>
          <a:xfrm>
            <a:off x="8829504" y="3743501"/>
            <a:ext cx="1749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Driver’s  side  air curtain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Deployment time</a:t>
            </a:r>
          </a:p>
        </p:txBody>
      </p:sp>
      <p:sp>
        <p:nvSpPr>
          <p:cNvPr id="67" name="Rounded Rectangle 97">
            <a:extLst>
              <a:ext uri="{FF2B5EF4-FFF2-40B4-BE49-F238E27FC236}">
                <a16:creationId xmlns:a16="http://schemas.microsoft.com/office/drawing/2014/main" id="{2F17FD20-626E-41D8-8AD1-FEC8DF6A4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2055" y="3674555"/>
            <a:ext cx="1428649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zh-CN" sz="9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 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zh-CN" sz="9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seat  belt  Status</a:t>
            </a: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solidFill>
                <a:srgbClr val="252D30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C5D2328D-AC8A-4220-BACA-EC020B9AC37A}"/>
              </a:ext>
            </a:extLst>
          </p:cNvPr>
          <p:cNvSpPr/>
          <p:nvPr/>
        </p:nvSpPr>
        <p:spPr>
          <a:xfrm>
            <a:off x="3669359" y="1866774"/>
            <a:ext cx="694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Tend</a:t>
            </a: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B0205913-0236-429A-86F6-C740154E1406}"/>
              </a:ext>
            </a:extLst>
          </p:cNvPr>
          <p:cNvGrpSpPr/>
          <p:nvPr/>
        </p:nvGrpSpPr>
        <p:grpSpPr>
          <a:xfrm>
            <a:off x="4845337" y="1706238"/>
            <a:ext cx="1830501" cy="646331"/>
            <a:chOff x="-3312257" y="3792149"/>
            <a:chExt cx="3661002" cy="1292662"/>
          </a:xfrm>
        </p:grpSpPr>
        <p:sp>
          <p:nvSpPr>
            <p:cNvPr id="70" name="Rounded Rectangle 97">
              <a:extLst>
                <a:ext uri="{FF2B5EF4-FFF2-40B4-BE49-F238E27FC236}">
                  <a16:creationId xmlns:a16="http://schemas.microsoft.com/office/drawing/2014/main" id="{78762DB8-379E-4B48-9673-E7125DE3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083817" y="3845653"/>
              <a:ext cx="3351600" cy="1140142"/>
            </a:xfrm>
            <a:prstGeom prst="roundRect">
              <a:avLst>
                <a:gd name="adj" fmla="val 5519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wrap="square"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200" b="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endParaRPr>
            </a:p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200" b="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endParaRPr>
            </a:p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200" b="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16CEB8AC-4F31-4155-B973-E1AA95046FDC}"/>
                </a:ext>
              </a:extLst>
            </p:cNvPr>
            <p:cNvSpPr/>
            <p:nvPr/>
          </p:nvSpPr>
          <p:spPr>
            <a:xfrm>
              <a:off x="-3312257" y="3792149"/>
              <a:ext cx="3661002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DFBFF"/>
                  </a:solidFill>
                  <a:latin typeface="Calibri" panose="020F0502020204030204" pitchFamily="34" charset="0"/>
                  <a:ea typeface="幼圆" panose="02010509060101010101" pitchFamily="49" charset="-122"/>
                  <a:cs typeface="Calibri" panose="020F0502020204030204" pitchFamily="34" charset="0"/>
                  <a:sym typeface="Helvetica Neue" charset="0"/>
                </a:rPr>
                <a:t>Pre-event </a:t>
              </a:r>
            </a:p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DFBFF"/>
                  </a:solidFill>
                  <a:latin typeface="Calibri" panose="020F0502020204030204" pitchFamily="34" charset="0"/>
                  <a:ea typeface="幼圆" panose="02010509060101010101" pitchFamily="49" charset="-122"/>
                  <a:cs typeface="Calibri" panose="020F0502020204030204" pitchFamily="34" charset="0"/>
                  <a:sym typeface="Helvetica Neue" charset="0"/>
                </a:rPr>
                <a:t>synchronization </a:t>
              </a:r>
            </a:p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DFBFF"/>
                  </a:solidFill>
                  <a:latin typeface="Calibri" panose="020F0502020204030204" pitchFamily="34" charset="0"/>
                  <a:ea typeface="幼圆" panose="02010509060101010101" pitchFamily="49" charset="-122"/>
                  <a:cs typeface="Calibri" panose="020F0502020204030204" pitchFamily="34" charset="0"/>
                  <a:sym typeface="Helvetica Neue" charset="0"/>
                </a:rPr>
                <a:t>timing time</a:t>
              </a:r>
              <a:endParaRPr lang="en-US" altLang="zh-CN" sz="1200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endParaRPr>
            </a:p>
          </p:txBody>
        </p:sp>
      </p:grpSp>
      <p:sp>
        <p:nvSpPr>
          <p:cNvPr id="72" name="Rounded Rectangle 97">
            <a:extLst>
              <a:ext uri="{FF2B5EF4-FFF2-40B4-BE49-F238E27FC236}">
                <a16:creationId xmlns:a16="http://schemas.microsoft.com/office/drawing/2014/main" id="{EF746FF3-DEBD-4E97-90D5-5FB52636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425" y="1114848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7C3ECCBC-58EC-4394-8185-DE461FC3A8F5}"/>
              </a:ext>
            </a:extLst>
          </p:cNvPr>
          <p:cNvSpPr/>
          <p:nvPr/>
        </p:nvSpPr>
        <p:spPr>
          <a:xfrm>
            <a:off x="6692427" y="1143405"/>
            <a:ext cx="172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Maximum Recorded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Lateral delta-V</a:t>
            </a:r>
            <a:endParaRPr lang="en-US" altLang="zh-CN" sz="120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  <a:sym typeface="Helvetica Neue" charset="0"/>
            </a:endParaRPr>
          </a:p>
        </p:txBody>
      </p:sp>
      <p:sp>
        <p:nvSpPr>
          <p:cNvPr id="74" name="Rounded Rectangle 97">
            <a:extLst>
              <a:ext uri="{FF2B5EF4-FFF2-40B4-BE49-F238E27FC236}">
                <a16:creationId xmlns:a16="http://schemas.microsoft.com/office/drawing/2014/main" id="{9F93644F-1BB7-4F61-9A8D-8A5927DCD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692" y="1103473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3123136F-4919-4453-A3FE-049029538CB6}"/>
              </a:ext>
            </a:extLst>
          </p:cNvPr>
          <p:cNvSpPr/>
          <p:nvPr/>
        </p:nvSpPr>
        <p:spPr>
          <a:xfrm>
            <a:off x="8521177" y="1132030"/>
            <a:ext cx="1516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Square of Maximum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Recorded Resultant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delta-V</a:t>
            </a:r>
          </a:p>
        </p:txBody>
      </p:sp>
      <p:sp>
        <p:nvSpPr>
          <p:cNvPr id="76" name="Rounded Rectangle 97">
            <a:extLst>
              <a:ext uri="{FF2B5EF4-FFF2-40B4-BE49-F238E27FC236}">
                <a16:creationId xmlns:a16="http://schemas.microsoft.com/office/drawing/2014/main" id="{73968899-0948-4876-A24F-35865ACB7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0098" y="1101172"/>
            <a:ext cx="1676154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800" b="0" dirty="0">
              <a:solidFill>
                <a:srgbClr val="FDFBFF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88653E31-448E-4637-A6D2-3C58C824E8DE}"/>
              </a:ext>
            </a:extLst>
          </p:cNvPr>
          <p:cNvSpPr/>
          <p:nvPr/>
        </p:nvSpPr>
        <p:spPr>
          <a:xfrm>
            <a:off x="10332172" y="1129729"/>
            <a:ext cx="139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Time to Maximum 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Recorded delta-V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FDFBFF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  <a:sym typeface="Helvetica Neue" charset="0"/>
              </a:rPr>
              <a:t>lateral</a:t>
            </a:r>
          </a:p>
        </p:txBody>
      </p:sp>
      <p:sp>
        <p:nvSpPr>
          <p:cNvPr id="78" name="Text Box 27">
            <a:extLst>
              <a:ext uri="{FF2B5EF4-FFF2-40B4-BE49-F238E27FC236}">
                <a16:creationId xmlns:a16="http://schemas.microsoft.com/office/drawing/2014/main" id="{761DFBAA-0A09-4DFF-9098-CD887583FF5D}"/>
              </a:ext>
            </a:extLst>
          </p:cNvPr>
          <p:cNvSpPr txBox="1">
            <a:spLocks/>
          </p:cNvSpPr>
          <p:nvPr/>
        </p:nvSpPr>
        <p:spPr bwMode="auto">
          <a:xfrm>
            <a:off x="3507820" y="599285"/>
            <a:ext cx="5202450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DATA RECORD REQUIREMENTS</a:t>
            </a:r>
          </a:p>
        </p:txBody>
      </p:sp>
      <p:sp>
        <p:nvSpPr>
          <p:cNvPr id="80" name="Rounded Rectangle 97">
            <a:extLst>
              <a:ext uri="{FF2B5EF4-FFF2-40B4-BE49-F238E27FC236}">
                <a16:creationId xmlns:a16="http://schemas.microsoft.com/office/drawing/2014/main" id="{CCD261E8-1040-45AB-922D-854F1E810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2504" y="4502647"/>
            <a:ext cx="1428649" cy="570071"/>
          </a:xfrm>
          <a:prstGeom prst="roundRect">
            <a:avLst>
              <a:gd name="adj" fmla="val 551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Front-row passenger’s  side  air curtain</a:t>
            </a:r>
          </a:p>
          <a:p>
            <a:pPr algn="ctr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rgbClr val="252D30"/>
                </a:solidFill>
                <a:latin typeface="Calibri" panose="020F0502020204030204" pitchFamily="34" charset="0"/>
                <a:ea typeface="幼圆" panose="02010509060101010101" pitchFamily="49" charset="-122"/>
                <a:cs typeface="Calibri" panose="020F0502020204030204" pitchFamily="34" charset="0"/>
              </a:rPr>
              <a:t>Deployment time</a:t>
            </a:r>
          </a:p>
        </p:txBody>
      </p:sp>
    </p:spTree>
    <p:extLst>
      <p:ext uri="{BB962C8B-B14F-4D97-AF65-F5344CB8AC3E}">
        <p14:creationId xmlns:p14="http://schemas.microsoft.com/office/powerpoint/2010/main" val="323408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D6A052F-6181-4879-8B05-E60630D2FA94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AF3730C-0C06-4367-9136-E818984E2F4C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E7E7C13E-CA3F-4577-9DB3-CEB81EDF4DF8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26055E49-CDCC-494E-8884-FCAF581C6993}"/>
              </a:ext>
            </a:extLst>
          </p:cNvPr>
          <p:cNvGrpSpPr/>
          <p:nvPr/>
        </p:nvGrpSpPr>
        <p:grpSpPr>
          <a:xfrm>
            <a:off x="1635772" y="1165224"/>
            <a:ext cx="3238500" cy="4770861"/>
            <a:chOff x="1028700" y="1155699"/>
            <a:chExt cx="3238500" cy="477086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B1063B3A-3F59-4E66-A787-84451875B1F4}"/>
                </a:ext>
              </a:extLst>
            </p:cNvPr>
            <p:cNvSpPr/>
            <p:nvPr/>
          </p:nvSpPr>
          <p:spPr>
            <a:xfrm>
              <a:off x="1054100" y="2326560"/>
              <a:ext cx="3213100" cy="360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040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851623E-1592-4A0A-B345-C628F8695B77}"/>
                </a:ext>
              </a:extLst>
            </p:cNvPr>
            <p:cNvSpPr/>
            <p:nvPr/>
          </p:nvSpPr>
          <p:spPr>
            <a:xfrm>
              <a:off x="1054100" y="1155699"/>
              <a:ext cx="3213100" cy="1170861"/>
            </a:xfrm>
            <a:prstGeom prst="rect">
              <a:avLst/>
            </a:prstGeom>
            <a:solidFill>
              <a:srgbClr val="20409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7E24CE3A-787E-4B3B-88DC-DDB7410B1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1218564"/>
              <a:ext cx="3213100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algn="ctr" eaLnBrk="1"/>
              <a:r>
                <a:rPr lang="en-US" altLang="zh-CN" sz="2400" b="0" dirty="0">
                  <a:solidFill>
                    <a:srgbClr val="F7F5F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Storage media and storage frequency requirements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BF4F03B4-F3FC-45F8-8938-A63878648ACF}"/>
                </a:ext>
              </a:extLst>
            </p:cNvPr>
            <p:cNvSpPr/>
            <p:nvPr/>
          </p:nvSpPr>
          <p:spPr>
            <a:xfrm>
              <a:off x="1028700" y="3161725"/>
              <a:ext cx="32258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defTabSz="825500" hangingPunct="0">
                <a:buFont typeface="Wingdings" panose="05000000000000000000" pitchFamily="2" charset="2"/>
                <a:buChar char="n"/>
              </a:pP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Non-volatile</a:t>
              </a:r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 storage medium</a:t>
              </a:r>
            </a:p>
            <a:p>
              <a:pPr marL="342900" indent="-342900" defTabSz="825500" hangingPunct="0">
                <a:buFont typeface="Wingdings" panose="05000000000000000000" pitchFamily="2" charset="2"/>
                <a:buChar char="n"/>
              </a:pP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endParaRPr>
            </a:p>
            <a:p>
              <a:pPr marL="342900" indent="-342900" defTabSz="825500" hangingPunct="0">
                <a:buFont typeface="Wingdings" panose="05000000000000000000" pitchFamily="2" charset="2"/>
                <a:buChar char="n"/>
              </a:pPr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At least</a:t>
              </a: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 </a:t>
              </a: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3</a:t>
              </a: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 </a:t>
              </a:r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rPr>
                <a:t>times of impact event  data.</a:t>
              </a:r>
            </a:p>
          </p:txBody>
        </p:sp>
      </p:grpSp>
      <p:sp>
        <p:nvSpPr>
          <p:cNvPr id="27" name="Text Box 27">
            <a:extLst>
              <a:ext uri="{FF2B5EF4-FFF2-40B4-BE49-F238E27FC236}">
                <a16:creationId xmlns:a16="http://schemas.microsoft.com/office/drawing/2014/main" id="{0300B9FF-0B37-45D0-BA37-7758F04949BA}"/>
              </a:ext>
            </a:extLst>
          </p:cNvPr>
          <p:cNvSpPr txBox="1">
            <a:spLocks/>
          </p:cNvSpPr>
          <p:nvPr/>
        </p:nvSpPr>
        <p:spPr bwMode="auto">
          <a:xfrm>
            <a:off x="2619985" y="599285"/>
            <a:ext cx="6952031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DATA RECORD FUNCTION REQUIREMENTS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FB9E8D5-DDFF-471F-9FC0-96E529BF5F3E}"/>
              </a:ext>
            </a:extLst>
          </p:cNvPr>
          <p:cNvSpPr/>
          <p:nvPr/>
        </p:nvSpPr>
        <p:spPr>
          <a:xfrm>
            <a:off x="5235698" y="1228089"/>
            <a:ext cx="6096000" cy="2536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Learning from relevant research, 94% of the accidents will be covered  when EDR records 3 events , while only 84% when EDR records 2 events.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Depends on different forms or phases, an accident can be recorded as several events.</a:t>
            </a:r>
          </a:p>
        </p:txBody>
      </p:sp>
    </p:spTree>
    <p:extLst>
      <p:ext uri="{BB962C8B-B14F-4D97-AF65-F5344CB8AC3E}">
        <p14:creationId xmlns:p14="http://schemas.microsoft.com/office/powerpoint/2010/main" val="178844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-239713" y="-5465763"/>
            <a:ext cx="79375" cy="63500"/>
          </a:xfrm>
          <a:custGeom>
            <a:avLst/>
            <a:gdLst>
              <a:gd name="T0" fmla="*/ 12 w 19"/>
              <a:gd name="T1" fmla="*/ 15 h 15"/>
              <a:gd name="T2" fmla="*/ 9 w 19"/>
              <a:gd name="T3" fmla="*/ 15 h 15"/>
              <a:gd name="T4" fmla="*/ 4 w 19"/>
              <a:gd name="T5" fmla="*/ 12 h 15"/>
              <a:gd name="T6" fmla="*/ 1 w 19"/>
              <a:gd name="T7" fmla="*/ 4 h 15"/>
              <a:gd name="T8" fmla="*/ 9 w 19"/>
              <a:gd name="T9" fmla="*/ 1 h 15"/>
              <a:gd name="T10" fmla="*/ 15 w 19"/>
              <a:gd name="T11" fmla="*/ 4 h 15"/>
              <a:gd name="T12" fmla="*/ 17 w 19"/>
              <a:gd name="T13" fmla="*/ 12 h 15"/>
              <a:gd name="T14" fmla="*/ 12 w 19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5">
                <a:moveTo>
                  <a:pt x="12" y="15"/>
                </a:moveTo>
                <a:cubicBezTo>
                  <a:pt x="11" y="15"/>
                  <a:pt x="10" y="15"/>
                  <a:pt x="9" y="15"/>
                </a:cubicBezTo>
                <a:cubicBezTo>
                  <a:pt x="4" y="12"/>
                  <a:pt x="4" y="12"/>
                  <a:pt x="4" y="12"/>
                </a:cubicBezTo>
                <a:cubicBezTo>
                  <a:pt x="1" y="11"/>
                  <a:pt x="0" y="7"/>
                  <a:pt x="1" y="4"/>
                </a:cubicBezTo>
                <a:cubicBezTo>
                  <a:pt x="3" y="1"/>
                  <a:pt x="6" y="0"/>
                  <a:pt x="9" y="1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5"/>
                  <a:pt x="19" y="9"/>
                  <a:pt x="17" y="12"/>
                </a:cubicBezTo>
                <a:cubicBezTo>
                  <a:pt x="16" y="14"/>
                  <a:pt x="14" y="15"/>
                  <a:pt x="12" y="1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2360275" y="12925425"/>
            <a:ext cx="84138" cy="68263"/>
          </a:xfrm>
          <a:custGeom>
            <a:avLst/>
            <a:gdLst>
              <a:gd name="T0" fmla="*/ 13 w 20"/>
              <a:gd name="T1" fmla="*/ 16 h 16"/>
              <a:gd name="T2" fmla="*/ 10 w 20"/>
              <a:gd name="T3" fmla="*/ 15 h 16"/>
              <a:gd name="T4" fmla="*/ 5 w 20"/>
              <a:gd name="T5" fmla="*/ 13 h 16"/>
              <a:gd name="T6" fmla="*/ 2 w 20"/>
              <a:gd name="T7" fmla="*/ 5 h 16"/>
              <a:gd name="T8" fmla="*/ 10 w 20"/>
              <a:gd name="T9" fmla="*/ 2 h 16"/>
              <a:gd name="T10" fmla="*/ 15 w 20"/>
              <a:gd name="T11" fmla="*/ 4 h 16"/>
              <a:gd name="T12" fmla="*/ 18 w 20"/>
              <a:gd name="T13" fmla="*/ 12 h 16"/>
              <a:gd name="T14" fmla="*/ 13 w 20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6">
                <a:moveTo>
                  <a:pt x="13" y="16"/>
                </a:moveTo>
                <a:cubicBezTo>
                  <a:pt x="12" y="16"/>
                  <a:pt x="11" y="16"/>
                  <a:pt x="10" y="15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1"/>
                  <a:pt x="0" y="8"/>
                  <a:pt x="2" y="5"/>
                </a:cubicBezTo>
                <a:cubicBezTo>
                  <a:pt x="3" y="2"/>
                  <a:pt x="7" y="0"/>
                  <a:pt x="10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6"/>
                  <a:pt x="20" y="9"/>
                  <a:pt x="18" y="12"/>
                </a:cubicBezTo>
                <a:cubicBezTo>
                  <a:pt x="17" y="15"/>
                  <a:pt x="15" y="16"/>
                  <a:pt x="13" y="1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D6A052F-6181-4879-8B05-E60630D2FA94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AF3730C-0C06-4367-9136-E818984E2F4C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E7E7C13E-CA3F-4577-9DB3-CEB81EDF4DF8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574134FD-EE81-47CF-A806-D91CA9DCCB10}"/>
              </a:ext>
            </a:extLst>
          </p:cNvPr>
          <p:cNvGrpSpPr/>
          <p:nvPr/>
        </p:nvGrpSpPr>
        <p:grpSpPr>
          <a:xfrm>
            <a:off x="1007689" y="1444554"/>
            <a:ext cx="10176623" cy="4773156"/>
            <a:chOff x="673099" y="1444554"/>
            <a:chExt cx="10176623" cy="4773156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8DCDCFAC-E4C1-4FB1-B391-9386A8DB43F1}"/>
                </a:ext>
              </a:extLst>
            </p:cNvPr>
            <p:cNvGrpSpPr/>
            <p:nvPr/>
          </p:nvGrpSpPr>
          <p:grpSpPr>
            <a:xfrm>
              <a:off x="673099" y="1444554"/>
              <a:ext cx="4680000" cy="4773156"/>
              <a:chOff x="1028700" y="1155699"/>
              <a:chExt cx="3238500" cy="4773156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3071DA58-9845-47AD-A090-FC81CBD311C4}"/>
                  </a:ext>
                </a:extLst>
              </p:cNvPr>
              <p:cNvSpPr/>
              <p:nvPr/>
            </p:nvSpPr>
            <p:spPr>
              <a:xfrm>
                <a:off x="1054100" y="2326560"/>
                <a:ext cx="3213100" cy="360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2040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5C9D5E16-2E1C-45A1-82B5-B6A91B5DE5C8}"/>
                  </a:ext>
                </a:extLst>
              </p:cNvPr>
              <p:cNvSpPr/>
              <p:nvPr/>
            </p:nvSpPr>
            <p:spPr>
              <a:xfrm>
                <a:off x="1054100" y="1155699"/>
                <a:ext cx="3213100" cy="1170861"/>
              </a:xfrm>
              <a:prstGeom prst="rect">
                <a:avLst/>
              </a:prstGeom>
              <a:solidFill>
                <a:srgbClr val="20409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0" name="Rectangle 1">
                <a:extLst>
                  <a:ext uri="{FF2B5EF4-FFF2-40B4-BE49-F238E27FC236}">
                    <a16:creationId xmlns:a16="http://schemas.microsoft.com/office/drawing/2014/main" id="{2587BB02-B289-406B-BA5A-AE5277153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8700" y="1218564"/>
                <a:ext cx="3213100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F7F5F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Storage coverage mechanism  requirements</a:t>
                </a: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A7DBB12F-C0EF-4D5F-94FB-C9E2C14D4FBD}"/>
                  </a:ext>
                </a:extLst>
              </p:cNvPr>
              <p:cNvSpPr/>
              <p:nvPr/>
            </p:nvSpPr>
            <p:spPr>
              <a:xfrm>
                <a:off x="1028700" y="2389425"/>
                <a:ext cx="3225800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r>
                  <a:rPr lang="en-US" altLang="zh-CN" sz="1600" b="1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Unlocked event data </a:t>
                </a: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should be </a:t>
                </a:r>
                <a:r>
                  <a:rPr lang="en-US" altLang="zh-CN" sz="1600" b="1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overwritten</a:t>
                </a: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 by subsequent un-locked event data, in chronological order.   </a:t>
                </a:r>
              </a:p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endPara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endParaRPr>
              </a:p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Locked event data should 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not </a:t>
                </a: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be overwritten by data from subsequent events.    </a:t>
                </a:r>
              </a:p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endPara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  <a:sym typeface="Arial"/>
                </a:endParaRPr>
              </a:p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For unlocked events, the manufacturer is allowed to set </a:t>
                </a:r>
                <a:r>
                  <a:rPr lang="en-US" altLang="zh-CN" sz="1600" b="1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other </a:t>
                </a: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storage coverage mechanisms. 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AD77B649-8815-45DB-9326-1794240EAE8C}"/>
                </a:ext>
              </a:extLst>
            </p:cNvPr>
            <p:cNvGrpSpPr/>
            <p:nvPr/>
          </p:nvGrpSpPr>
          <p:grpSpPr>
            <a:xfrm>
              <a:off x="6169722" y="1444554"/>
              <a:ext cx="4680000" cy="4770861"/>
              <a:chOff x="1028700" y="1155699"/>
              <a:chExt cx="3251200" cy="4770861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B6320626-5D9B-4EEA-8489-573330C486D3}"/>
                  </a:ext>
                </a:extLst>
              </p:cNvPr>
              <p:cNvSpPr/>
              <p:nvPr/>
            </p:nvSpPr>
            <p:spPr>
              <a:xfrm>
                <a:off x="1054100" y="2326560"/>
                <a:ext cx="3213100" cy="360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2040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7D020908-1326-42DA-918E-E9E4C7981A95}"/>
                  </a:ext>
                </a:extLst>
              </p:cNvPr>
              <p:cNvSpPr/>
              <p:nvPr/>
            </p:nvSpPr>
            <p:spPr>
              <a:xfrm>
                <a:off x="1054100" y="1155699"/>
                <a:ext cx="3213100" cy="1170861"/>
              </a:xfrm>
              <a:prstGeom prst="rect">
                <a:avLst/>
              </a:prstGeom>
              <a:solidFill>
                <a:srgbClr val="20409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5" name="Rectangle 1">
                <a:extLst>
                  <a:ext uri="{FF2B5EF4-FFF2-40B4-BE49-F238E27FC236}">
                    <a16:creationId xmlns:a16="http://schemas.microsoft.com/office/drawing/2014/main" id="{A20DA8B8-C229-466D-8E5A-35F8D4038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8700" y="1403230"/>
                <a:ext cx="321310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F7F5F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Power-off storage requirements</a:t>
                </a: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AF2D6F17-BE26-4B64-9FB2-045C9F3E3218}"/>
                  </a:ext>
                </a:extLst>
              </p:cNvPr>
              <p:cNvSpPr/>
              <p:nvPr/>
            </p:nvSpPr>
            <p:spPr>
              <a:xfrm>
                <a:off x="1054100" y="3120532"/>
                <a:ext cx="32258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defTabSz="825500" hangingPunct="0"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Data 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before T0 and after T0 to (150±10) </a:t>
                </a:r>
                <a:r>
                  <a:rPr lang="en-US" altLang="zh-CN" sz="1600" b="1" dirty="0" err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ms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  </a:t>
                </a:r>
                <a:r>
                  <a:rPr lang="en-US" altLang="zh-CN" sz="16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/>
                    <a:sym typeface="Arial"/>
                  </a:rPr>
                  <a:t>should be recorded.</a:t>
                </a:r>
              </a:p>
            </p:txBody>
          </p:sp>
        </p:grpSp>
      </p:grpSp>
      <p:sp>
        <p:nvSpPr>
          <p:cNvPr id="27" name="Text Box 27">
            <a:extLst>
              <a:ext uri="{FF2B5EF4-FFF2-40B4-BE49-F238E27FC236}">
                <a16:creationId xmlns:a16="http://schemas.microsoft.com/office/drawing/2014/main" id="{0300B9FF-0B37-45D0-BA37-7758F04949BA}"/>
              </a:ext>
            </a:extLst>
          </p:cNvPr>
          <p:cNvSpPr txBox="1">
            <a:spLocks/>
          </p:cNvSpPr>
          <p:nvPr/>
        </p:nvSpPr>
        <p:spPr bwMode="auto">
          <a:xfrm>
            <a:off x="2619985" y="599285"/>
            <a:ext cx="6952031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DATA RECORD FUNCTION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1590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3668626"/>
            <a:ext cx="1700213" cy="14525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338" y="3892076"/>
            <a:ext cx="992974" cy="746419"/>
          </a:xfrm>
          <a:prstGeom prst="rect">
            <a:avLst/>
          </a:prstGeom>
        </p:spPr>
      </p:pic>
      <p:cxnSp>
        <p:nvCxnSpPr>
          <p:cNvPr id="6" name="曲线连接符 5"/>
          <p:cNvCxnSpPr/>
          <p:nvPr/>
        </p:nvCxnSpPr>
        <p:spPr>
          <a:xfrm flipV="1">
            <a:off x="6003394" y="4135910"/>
            <a:ext cx="468052" cy="258997"/>
          </a:xfrm>
          <a:prstGeom prst="curvedConnector3">
            <a:avLst/>
          </a:prstGeom>
          <a:noFill/>
          <a:ln w="38100" cap="flat">
            <a:solidFill>
              <a:srgbClr val="3B3B3B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Линия"/>
          <p:cNvSpPr>
            <a:spLocks noChangeShapeType="1"/>
          </p:cNvSpPr>
          <p:nvPr/>
        </p:nvSpPr>
        <p:spPr bwMode="auto">
          <a:xfrm flipV="1">
            <a:off x="2603612" y="752668"/>
            <a:ext cx="9173113" cy="1"/>
          </a:xfrm>
          <a:prstGeom prst="line">
            <a:avLst/>
          </a:prstGeom>
          <a:noFill/>
          <a:ln w="12700">
            <a:solidFill>
              <a:srgbClr val="A7A7A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9050" tIns="19050" rIns="19050" bIns="19050" anchor="ctr"/>
          <a:lstStyle/>
          <a:p>
            <a:endParaRPr lang="zh-CN" altLang="en-US" sz="900"/>
          </a:p>
        </p:txBody>
      </p:sp>
      <p:cxnSp>
        <p:nvCxnSpPr>
          <p:cNvPr id="10" name="直接连接符 9"/>
          <p:cNvCxnSpPr/>
          <p:nvPr/>
        </p:nvCxnSpPr>
        <p:spPr>
          <a:xfrm>
            <a:off x="5811837" y="760071"/>
            <a:ext cx="0" cy="2853285"/>
          </a:xfrm>
          <a:prstGeom prst="line">
            <a:avLst/>
          </a:prstGeom>
          <a:noFill/>
          <a:ln w="57150" cap="flat">
            <a:solidFill>
              <a:srgbClr val="8AB35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接连接符 11"/>
          <p:cNvCxnSpPr/>
          <p:nvPr/>
        </p:nvCxnSpPr>
        <p:spPr>
          <a:xfrm>
            <a:off x="5811837" y="4761148"/>
            <a:ext cx="0" cy="2096852"/>
          </a:xfrm>
          <a:prstGeom prst="line">
            <a:avLst/>
          </a:prstGeom>
          <a:noFill/>
          <a:ln w="57150" cap="flat">
            <a:solidFill>
              <a:srgbClr val="8AB35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直接连接符 15"/>
          <p:cNvCxnSpPr/>
          <p:nvPr/>
        </p:nvCxnSpPr>
        <p:spPr>
          <a:xfrm flipH="1" flipV="1">
            <a:off x="623392" y="3781901"/>
            <a:ext cx="3528392" cy="1"/>
          </a:xfrm>
          <a:prstGeom prst="line">
            <a:avLst/>
          </a:prstGeom>
          <a:noFill/>
          <a:ln w="57150" cap="flat">
            <a:solidFill>
              <a:srgbClr val="8AB35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直接连接符 17"/>
          <p:cNvCxnSpPr/>
          <p:nvPr/>
        </p:nvCxnSpPr>
        <p:spPr>
          <a:xfrm flipV="1">
            <a:off x="7415985" y="3983173"/>
            <a:ext cx="4132722" cy="1"/>
          </a:xfrm>
          <a:prstGeom prst="line">
            <a:avLst/>
          </a:prstGeom>
          <a:noFill/>
          <a:ln w="57150" cap="flat">
            <a:solidFill>
              <a:srgbClr val="8AB35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矩形 19"/>
          <p:cNvSpPr/>
          <p:nvPr/>
        </p:nvSpPr>
        <p:spPr bwMode="auto">
          <a:xfrm>
            <a:off x="644076" y="1392432"/>
            <a:ext cx="360000" cy="184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eaLnBrk="1"/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ea typeface="幼圆" panose="02010509060101010101" pitchFamily="49" charset="-122"/>
              </a:rPr>
              <a:t>1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ea typeface="幼圆" panose="020105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11275574" y="1009261"/>
            <a:ext cx="360000" cy="184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eaLnBrk="1"/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ea typeface="幼圆" panose="02010509060101010101" pitchFamily="49" charset="-122"/>
              </a:rPr>
              <a:t>2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ea typeface="幼圆" panose="020105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623392" y="4117683"/>
            <a:ext cx="360000" cy="184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eaLnBrk="1"/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ea typeface="幼圆" panose="02010509060101010101" pitchFamily="49" charset="-122"/>
              </a:rPr>
              <a:t>3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ea typeface="幼圆" panose="020105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11244612" y="4117683"/>
            <a:ext cx="360000" cy="184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eaLnBrk="1"/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ea typeface="幼圆" panose="02010509060101010101" pitchFamily="49" charset="-122"/>
              </a:rPr>
              <a:t>4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ea typeface="幼圆" panose="020105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39791" y="1304764"/>
            <a:ext cx="4729179" cy="14003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r>
              <a:rPr lang="en-US" altLang="zh-CN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Unified data retrieval connector</a:t>
            </a:r>
          </a:p>
          <a:p>
            <a:endParaRPr lang="en-US" altLang="zh-CN" sz="12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r>
              <a:rPr lang="en-US" altLang="zh-CN" sz="14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GB/T 34589-2017</a:t>
            </a:r>
            <a:r>
              <a:rPr lang="zh-CN" altLang="en-US" sz="14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“</a:t>
            </a:r>
            <a:r>
              <a:rPr lang="en-US" altLang="zh-CN" sz="14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Road Vehicles  diagnostic connector”</a:t>
            </a:r>
            <a:endParaRPr lang="en-US" altLang="zh-CN" sz="1000" dirty="0">
              <a:solidFill>
                <a:srgbClr val="252D3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altLang="zh-CN" sz="1000" dirty="0">
              <a:solidFill>
                <a:srgbClr val="252D3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altLang="zh-CN" sz="1000" dirty="0">
              <a:solidFill>
                <a:srgbClr val="252D3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zh-CN" altLang="en-US" sz="1000" dirty="0">
              <a:solidFill>
                <a:srgbClr val="25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73634" y="905057"/>
            <a:ext cx="3572499" cy="3231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r>
              <a:rPr lang="en-US" altLang="zh-CN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Unified data retrieval protocol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039790" y="3986878"/>
            <a:ext cx="3422767" cy="20159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r>
              <a:rPr lang="en-US" altLang="zh-CN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Unified data retrieval ID</a:t>
            </a:r>
          </a:p>
          <a:p>
            <a:endParaRPr lang="en-US" altLang="zh-CN" sz="12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0xFA13, 0xFA14 and 0xFA15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Where,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0xFA13  for the most recent event,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0xFA14  for the second event from the bottom,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0xFA15 for the third event from the bottom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691302" y="4020196"/>
            <a:ext cx="3210494" cy="3539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2860" tIns="22860" rIns="22860" bIns="22860" numCol="1" spcCol="38100" rtlCol="0" anchor="t">
            <a:spAutoFit/>
          </a:bodyPr>
          <a:lstStyle/>
          <a:p>
            <a:r>
              <a:rPr lang="en-US" altLang="zh-CN" sz="20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Unified data arrangement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3015" y="5188068"/>
            <a:ext cx="5229225" cy="1243013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6280805" y="1350932"/>
            <a:ext cx="5358158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pPr marL="228600" indent="-228600" defTabSz="22860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entury Gothic" panose="020B0502020202020204" pitchFamily="34" charset="0"/>
              </a:rPr>
              <a:t>√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entury Gothic" panose="020B0502020202020204" pitchFamily="34" charset="0"/>
              </a:rPr>
              <a:t>  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Use diagnostic service 0x22“ReadDatabyIdentifier“  in ISO 14229 “Road Vehicles  unified diagnostic service " to retrieve EDR data.</a:t>
            </a:r>
          </a:p>
          <a:p>
            <a:pPr defTabSz="22860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entury Gothic" panose="020B0502020202020204" pitchFamily="34" charset="0"/>
              </a:rPr>
              <a:t>√  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compatible with CAN bus and k-line.</a:t>
            </a:r>
          </a:p>
          <a:p>
            <a:pPr defTabSz="22860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entury Gothic" panose="020B0502020202020204" pitchFamily="34" charset="0"/>
              </a:rPr>
              <a:t>√ 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Compatible with functional addressing and physical         addressing</a:t>
            </a:r>
          </a:p>
          <a:p>
            <a:pPr defTabSz="22860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entury Gothic" panose="020B0502020202020204" pitchFamily="34" charset="0"/>
              </a:rPr>
              <a:t>√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Compatible with 11-bit and 29-bit CANID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7417048" y="4558577"/>
            <a:ext cx="4135593" cy="477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r>
              <a:rPr lang="en-US" altLang="zh-CN" sz="14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Unified data range, accuracy, resolution and data arrangement order</a:t>
            </a:r>
            <a:endParaRPr lang="zh-CN" altLang="en-US" sz="12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E6A2B24-349A-4DE1-AE25-7FF9502554D2}"/>
              </a:ext>
            </a:extLst>
          </p:cNvPr>
          <p:cNvSpPr txBox="1">
            <a:spLocks/>
          </p:cNvSpPr>
          <p:nvPr/>
        </p:nvSpPr>
        <p:spPr bwMode="auto">
          <a:xfrm>
            <a:off x="3024917" y="150509"/>
            <a:ext cx="5488105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0" eaLnBrk="1"/>
            <a:r>
              <a:rPr lang="en-US" altLang="zh-CN" sz="2500" dirty="0">
                <a:solidFill>
                  <a:srgbClr val="252D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DATA RETRIEVAL REQUIREMENTS</a:t>
            </a:r>
            <a:endParaRPr lang="en-US" altLang="zh-CN" sz="2000" dirty="0">
              <a:solidFill>
                <a:srgbClr val="252D3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B96A0B0E-AE1A-4B91-9B9F-8A837216EC0B}"/>
              </a:ext>
            </a:extLst>
          </p:cNvPr>
          <p:cNvGrpSpPr/>
          <p:nvPr/>
        </p:nvGrpSpPr>
        <p:grpSpPr>
          <a:xfrm>
            <a:off x="0" y="182896"/>
            <a:ext cx="2107934" cy="495300"/>
            <a:chOff x="0" y="257175"/>
            <a:chExt cx="1748346" cy="495300"/>
          </a:xfrm>
          <a:solidFill>
            <a:srgbClr val="20409A"/>
          </a:solidFill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4AE1411-1421-4CF9-8F07-94EA8DA02C5E}"/>
                </a:ext>
              </a:extLst>
            </p:cNvPr>
            <p:cNvSpPr/>
            <p:nvPr/>
          </p:nvSpPr>
          <p:spPr>
            <a:xfrm>
              <a:off x="180975" y="257175"/>
              <a:ext cx="1567371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B316D2A5-8997-4EA2-9BC5-BBBAD0ABA1CD}"/>
                </a:ext>
              </a:extLst>
            </p:cNvPr>
            <p:cNvSpPr/>
            <p:nvPr/>
          </p:nvSpPr>
          <p:spPr>
            <a:xfrm>
              <a:off x="0" y="257175"/>
              <a:ext cx="104775" cy="4953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灯片编号占位符 6">
            <a:extLst>
              <a:ext uri="{FF2B5EF4-FFF2-40B4-BE49-F238E27FC236}">
                <a16:creationId xmlns:a16="http://schemas.microsoft.com/office/drawing/2014/main" id="{A81BFDEA-D8CC-472E-90FB-7722DCD28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7666" y="645953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32457</TotalTime>
  <Words>916</Words>
  <Application>Microsoft Office PowerPoint</Application>
  <PresentationFormat>Widescreen</PresentationFormat>
  <Paragraphs>241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Helvetica Neue</vt:lpstr>
      <vt:lpstr>微软雅黑</vt:lpstr>
      <vt:lpstr>华文行楷</vt:lpstr>
      <vt:lpstr>Arial</vt:lpstr>
      <vt:lpstr>Calibri</vt:lpstr>
      <vt:lpstr>Calibri Light</vt:lpstr>
      <vt:lpstr>Impact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张广秀</dc:creator>
  <cp:lastModifiedBy>Heini Amanda SALONEN</cp:lastModifiedBy>
  <cp:revision>2352</cp:revision>
  <dcterms:created xsi:type="dcterms:W3CDTF">2015-11-18T14:11:46Z</dcterms:created>
  <dcterms:modified xsi:type="dcterms:W3CDTF">2019-09-30T08:54:45Z</dcterms:modified>
</cp:coreProperties>
</file>