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034"/>
    <a:srgbClr val="63B1E5"/>
    <a:srgbClr val="0073B0"/>
    <a:srgbClr val="0065A1"/>
    <a:srgbClr val="0032A1"/>
    <a:srgbClr val="8331A7"/>
    <a:srgbClr val="6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5561" autoAdjust="0"/>
  </p:normalViewPr>
  <p:slideViewPr>
    <p:cSldViewPr snapToGrid="0" snapToObjects="1">
      <p:cViewPr varScale="1">
        <p:scale>
          <a:sx n="161" d="100"/>
          <a:sy n="161" d="100"/>
        </p:scale>
        <p:origin x="15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49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2834FE-F2B6-A84E-A1F9-458ACA6F15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F1EB7-8103-D84D-84F6-74303A216F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12E4-CFCB-5841-B346-01FDA9AF193D}" type="datetimeFigureOut">
              <a:rPr lang="fi-FI" smtClean="0"/>
              <a:t>15.6.2020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7F648-0307-9848-8510-C018B28C33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55AF8-C24E-924D-A112-46792FF847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73FE2-6FFE-534D-A264-7988550A0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9146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29F1-D4A2-7845-97E6-EC89B9E6E233}" type="datetimeFigureOut">
              <a:rPr lang="fi-FI" smtClean="0"/>
              <a:t>15.6.2020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C8B99-D757-AB44-A1B1-189E38A97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78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tilastokeskus.sharepoint.com/sites/powerpoint-esityksen-tekeminen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hyperlink" Target="https://tilastokeskus.sharepoint.com/sites/powerpoint-esityksen-tekeminen/SitePages/Saavutettavuus.aspx" TargetMode="Externa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6BDE-15BB-BF4C-988F-BB6B76BE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86" y="1067186"/>
            <a:ext cx="8095736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FD4F408-8114-044A-B306-BBA0FDCBEF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0" y="4076700"/>
            <a:ext cx="8096250" cy="106007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 dirty="0" err="1"/>
              <a:t>Presentoija</a:t>
            </a:r>
            <a:r>
              <a:rPr lang="en-US" dirty="0"/>
              <a:t>, </a:t>
            </a:r>
            <a:r>
              <a:rPr lang="en-US" dirty="0" err="1"/>
              <a:t>aika</a:t>
            </a:r>
            <a:r>
              <a:rPr lang="en-US" dirty="0"/>
              <a:t>, </a:t>
            </a:r>
            <a:r>
              <a:rPr lang="en-US" dirty="0" err="1"/>
              <a:t>paikka</a:t>
            </a:r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31A3B3-A4C8-4A2C-8AA4-9B158068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533C529-D8CB-41C1-BA7F-BDF6B8BEE2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1F820A-7EA3-477E-A2F4-BB16FCEFED70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D1237A7-627A-4441-BF6C-C278623F5DA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</p:spTree>
    <p:extLst>
      <p:ext uri="{BB962C8B-B14F-4D97-AF65-F5344CB8AC3E}">
        <p14:creationId xmlns:p14="http://schemas.microsoft.com/office/powerpoint/2010/main" val="34061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9B4AEF-6894-C941-968F-89CCA0185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365125"/>
            <a:ext cx="9823178" cy="55784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9F5F67E-D324-4841-881E-1DAADF35E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AEDB3011-E94F-49D4-A2CA-1D912A4ABAE3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911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76F8-8AD4-464A-BDD7-2972518A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365125"/>
            <a:ext cx="9823178" cy="55784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78DCF0A-4368-CD4C-A541-6F08E2BD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7CF5B9AB-EA28-42ED-AD56-6A4FCD872176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086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76F8-8AD4-464A-BDD7-2972518A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365125"/>
            <a:ext cx="9823178" cy="55784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D091A2C1-84E5-4C4B-A5DE-163FB8194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AA02ED94-03D9-497F-AAA2-DEDB959143C4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9631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, otsikko ja sisältö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78677BE8-EEF4-7540-B421-39C091FEEEC7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6576179" y="433127"/>
            <a:ext cx="4582780" cy="1205057"/>
          </a:xfrm>
        </p:spPr>
        <p:txBody>
          <a:bodyPr anchor="b" anchorCtr="0">
            <a:normAutofit/>
          </a:bodyPr>
          <a:lstStyle>
            <a:lvl1pPr>
              <a:defRPr sz="3200" b="1">
                <a:solidFill>
                  <a:srgbClr val="0065A1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5E10DCA9-A006-BF4B-AFB3-F69CA5F1DD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3927" y="1825536"/>
            <a:ext cx="4582779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F29C243-EFD7-904C-A23B-7D187B9BB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5999" cy="6219826"/>
          </a:xfrm>
        </p:spPr>
        <p:txBody>
          <a:bodyPr/>
          <a:lstStyle>
            <a:lvl1pPr marL="0" indent="0">
              <a:buNone/>
              <a:defRPr>
                <a:solidFill>
                  <a:srgbClr val="0065A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A079C1E-3B38-9A44-9C26-8FBB28E9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96497-2727-BA4E-9989-73A29D102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5A357-3AAE-0F4F-8C3B-D12D0422C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1A02B1F7-0092-487A-9045-FEEEABF95283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0660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, otsikko ja sisältö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5A4095B-EFC6-464D-AA39-06E8C9BC5F18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6576179" y="433127"/>
            <a:ext cx="4582780" cy="1205057"/>
          </a:xfrm>
        </p:spPr>
        <p:txBody>
          <a:bodyPr anchor="b" anchorCtr="0">
            <a:normAutofit/>
          </a:bodyPr>
          <a:lstStyle>
            <a:lvl1pPr>
              <a:defRPr sz="3200" b="1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C97A4B-5B24-074F-9C68-CEDF008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3927" y="1825536"/>
            <a:ext cx="4582779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F29C243-EFD7-904C-A23B-7D187B9BB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86" y="-1"/>
            <a:ext cx="6095999" cy="6219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B8B6FEAB-E086-5D43-973E-2C51FCBF7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96497-2727-BA4E-9989-73A29D102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5A357-3AAE-0F4F-8C3B-D12D0422C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B10E2C75-118F-4568-B249-DFAAF5DBDE82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455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, otsikko ja sisältö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D903F379-B213-5848-A40F-6569AA1E8407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6576179" y="433127"/>
            <a:ext cx="4582780" cy="1205057"/>
          </a:xfrm>
        </p:spPr>
        <p:txBody>
          <a:bodyPr anchor="b" anchorCtr="0">
            <a:normAutofit/>
          </a:bodyPr>
          <a:lstStyle>
            <a:lvl1pPr>
              <a:defRPr sz="3200" b="1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59C30391-F8B5-E94A-AAF9-77AD830E8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3927" y="1825536"/>
            <a:ext cx="4582779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F29C243-EFD7-904C-A23B-7D187B9BB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583" y="-1"/>
            <a:ext cx="6095999" cy="62198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AA82ADA3-32AA-7F41-AB87-D2025C1A13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96497-2727-BA4E-9989-73A29D102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5A357-3AAE-0F4F-8C3B-D12D0422C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2219C96C-2F5F-49D1-8858-FB92A0899DBE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1263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5A4095B-EFC6-464D-AA39-06E8C9BC5F18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796217" y="365125"/>
            <a:ext cx="5041058" cy="1325563"/>
          </a:xfrm>
        </p:spPr>
        <p:txBody>
          <a:bodyPr anchor="b" anchorCtr="0">
            <a:normAutofit/>
          </a:bodyPr>
          <a:lstStyle>
            <a:lvl1pPr>
              <a:defRPr sz="3200" b="1">
                <a:solidFill>
                  <a:srgbClr val="0065A1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C97A4B-5B24-074F-9C68-CEDF008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216" y="1825536"/>
            <a:ext cx="5041057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F29C243-EFD7-904C-A23B-7D187B9BB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5999" cy="6219826"/>
          </a:xfrm>
        </p:spPr>
        <p:txBody>
          <a:bodyPr/>
          <a:lstStyle>
            <a:lvl1pPr marL="0" indent="0">
              <a:buNone/>
              <a:defRPr>
                <a:solidFill>
                  <a:srgbClr val="0065A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6DD1F6CC-0C16-514A-AEAD-57EDAB087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96497-2727-BA4E-9989-73A29D102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5A357-3AAE-0F4F-8C3B-D12D0422C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5266A4EB-F1EC-4AD7-B355-F65EF49F2CD8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1470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5A4095B-EFC6-464D-AA39-06E8C9BC5F18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796217" y="365125"/>
            <a:ext cx="5041058" cy="1325563"/>
          </a:xfrm>
        </p:spPr>
        <p:txBody>
          <a:bodyPr anchor="b" anchorCtr="0">
            <a:normAutofit/>
          </a:bodyPr>
          <a:lstStyle>
            <a:lvl1pPr>
              <a:defRPr sz="3200" b="1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C97A4B-5B24-074F-9C68-CEDF008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216" y="1825536"/>
            <a:ext cx="5041057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F29C243-EFD7-904C-A23B-7D187B9BB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1" y="1905"/>
            <a:ext cx="6095999" cy="62179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6C33C782-3022-D445-B428-C766F4F69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96497-2727-BA4E-9989-73A29D102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5A357-3AAE-0F4F-8C3B-D12D0422C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8D84AD2C-9FD0-44E7-AFEC-497DE15684CA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407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5A4095B-EFC6-464D-AA39-06E8C9BC5F18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796217" y="365125"/>
            <a:ext cx="5041058" cy="1325563"/>
          </a:xfrm>
        </p:spPr>
        <p:txBody>
          <a:bodyPr anchor="b" anchorCtr="0">
            <a:normAutofit/>
          </a:bodyPr>
          <a:lstStyle>
            <a:lvl1pPr>
              <a:defRPr sz="3200" b="1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C97A4B-5B24-074F-9C68-CEDF008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216" y="1825536"/>
            <a:ext cx="5041057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F29C243-EFD7-904C-A23B-7D187B9BB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5999" cy="62198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CD98DCA2-4AF0-E34F-9305-7283EB2F8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96497-2727-BA4E-9989-73A29D102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5A357-3AAE-0F4F-8C3B-D12D0422C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954C2ED4-63CF-4530-972F-28740F9F2D13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1249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ikajanan alku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8C442F9-A506-AE4D-87F6-0C8F6227E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8792552" cy="1325563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D337812-13B3-6F4D-BEB1-24C7966733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2161" y="4438650"/>
            <a:ext cx="2646136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7EDA5FC-F70C-4946-BC03-095E3F4B58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57723" y="4438650"/>
            <a:ext cx="2646135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C4F7DC1-A29E-C14D-ACDE-1BA8754266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33704" y="4438650"/>
            <a:ext cx="2646135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CB1AD-C14B-484C-B317-7A5FEC815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20000"/>
            <a:ext cx="12192000" cy="6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F463E4-8ACD-A548-9D2B-AB1B9C3C4083}"/>
              </a:ext>
            </a:extLst>
          </p:cNvPr>
          <p:cNvSpPr/>
          <p:nvPr/>
        </p:nvSpPr>
        <p:spPr>
          <a:xfrm>
            <a:off x="1621237" y="3336966"/>
            <a:ext cx="10570763" cy="92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06027C0-1648-CE44-92BA-390A43000F42}"/>
              </a:ext>
            </a:extLst>
          </p:cNvPr>
          <p:cNvSpPr/>
          <p:nvPr/>
        </p:nvSpPr>
        <p:spPr>
          <a:xfrm>
            <a:off x="904408" y="2699791"/>
            <a:ext cx="1424359" cy="14243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3D365F7-1CA2-814F-9697-1B6338B33365}"/>
              </a:ext>
            </a:extLst>
          </p:cNvPr>
          <p:cNvSpPr/>
          <p:nvPr/>
        </p:nvSpPr>
        <p:spPr>
          <a:xfrm>
            <a:off x="5506857" y="2875280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1C29423-D143-AB43-89FE-E967F07AD23B}"/>
              </a:ext>
            </a:extLst>
          </p:cNvPr>
          <p:cNvSpPr/>
          <p:nvPr/>
        </p:nvSpPr>
        <p:spPr>
          <a:xfrm>
            <a:off x="9971613" y="285825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A67FA18-CD7C-5043-BBBD-626F00761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E68F3-4707-3F42-9B61-147335AC1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99D79-58AD-614B-BA88-B56914E2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0EDEDB73-5EBD-4C1F-8F34-5BF50FE04142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28C91D8-CB5A-41BB-A33A-647B4ED3D1FD}"/>
              </a:ext>
            </a:extLst>
          </p:cNvPr>
          <p:cNvSpPr/>
          <p:nvPr userDrawn="1"/>
        </p:nvSpPr>
        <p:spPr>
          <a:xfrm>
            <a:off x="1621237" y="3336966"/>
            <a:ext cx="10570763" cy="92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Oval 1">
            <a:extLst>
              <a:ext uri="{FF2B5EF4-FFF2-40B4-BE49-F238E27FC236}">
                <a16:creationId xmlns:a16="http://schemas.microsoft.com/office/drawing/2014/main" id="{7E0BBD83-7C10-488F-83DC-296EB7C73794}"/>
              </a:ext>
            </a:extLst>
          </p:cNvPr>
          <p:cNvSpPr/>
          <p:nvPr userDrawn="1"/>
        </p:nvSpPr>
        <p:spPr>
          <a:xfrm>
            <a:off x="904408" y="2699791"/>
            <a:ext cx="1424359" cy="14243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Oval 14">
            <a:extLst>
              <a:ext uri="{FF2B5EF4-FFF2-40B4-BE49-F238E27FC236}">
                <a16:creationId xmlns:a16="http://schemas.microsoft.com/office/drawing/2014/main" id="{0467F336-6D00-405E-9406-E5BEE697F0DB}"/>
              </a:ext>
            </a:extLst>
          </p:cNvPr>
          <p:cNvSpPr/>
          <p:nvPr userDrawn="1"/>
        </p:nvSpPr>
        <p:spPr>
          <a:xfrm>
            <a:off x="5506857" y="2875280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Oval 15">
            <a:extLst>
              <a:ext uri="{FF2B5EF4-FFF2-40B4-BE49-F238E27FC236}">
                <a16:creationId xmlns:a16="http://schemas.microsoft.com/office/drawing/2014/main" id="{81DAD6BC-E41D-490B-B425-BB4922B35FDB}"/>
              </a:ext>
            </a:extLst>
          </p:cNvPr>
          <p:cNvSpPr/>
          <p:nvPr userDrawn="1"/>
        </p:nvSpPr>
        <p:spPr>
          <a:xfrm>
            <a:off x="9971613" y="285825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8" name="Kuva 27">
            <a:extLst>
              <a:ext uri="{FF2B5EF4-FFF2-40B4-BE49-F238E27FC236}">
                <a16:creationId xmlns:a16="http://schemas.microsoft.com/office/drawing/2014/main" id="{2A8B4161-DEAD-453D-BC82-E0BFC4729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1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C05B-83EB-664F-8202-6DB1FEB76A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9823178" cy="1325563"/>
          </a:xfrm>
        </p:spPr>
        <p:txBody>
          <a:bodyPr anchor="b" anchorCtr="0"/>
          <a:lstStyle>
            <a:lvl1pPr>
              <a:defRPr b="1">
                <a:solidFill>
                  <a:srgbClr val="0065A1"/>
                </a:solidFill>
              </a:defRPr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9B09BF67-18C8-D74C-8C94-1D3A26D5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76F8-8AD4-464A-BDD7-2972518A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1825625"/>
            <a:ext cx="9823178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651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ikajanan keski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F57C3F7-188C-8B42-92F2-D2F74E75E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8792552" cy="1325563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93344C5-30D4-5D4B-94AF-611B6A0021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2161" y="4438650"/>
            <a:ext cx="2609066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F0146608-B2FD-8242-BB95-9E980FAF20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57724" y="4438650"/>
            <a:ext cx="2609066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DCF6724-6CAF-7547-BA2F-F11C1C349E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9286" y="4438650"/>
            <a:ext cx="2660553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A38592-9BAC-0D4A-8B6C-5CF51AED5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20000"/>
            <a:ext cx="12192000" cy="6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BE427509-2776-A040-B94B-35C935EA7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E68F3-4707-3F42-9B61-147335AC1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99D79-58AD-614B-BA88-B56914E2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2A2959AF-CD5C-42BF-A98E-FC31E696F23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5E6005-00FF-004E-8B9D-0165CFA4D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3336966"/>
            <a:ext cx="12192000" cy="92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31AFCF8-996D-8642-9FBF-731D94877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1613" y="285825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32F9F8-EF8D-EA47-BBBD-B7BC09BD8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58510" y="2875280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C44600C-7612-2E47-99B2-DB3899F7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12947" y="284757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D7731D76-33FF-4EA1-8983-C46714D18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3336966"/>
            <a:ext cx="12192000" cy="92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61F94444-04FF-470F-A95E-83C11F767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71613" y="285825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Oval 16">
            <a:extLst>
              <a:ext uri="{FF2B5EF4-FFF2-40B4-BE49-F238E27FC236}">
                <a16:creationId xmlns:a16="http://schemas.microsoft.com/office/drawing/2014/main" id="{A1DF8024-7E6A-480C-B42D-B58459753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558510" y="2875280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Oval 15">
            <a:extLst>
              <a:ext uri="{FF2B5EF4-FFF2-40B4-BE49-F238E27FC236}">
                <a16:creationId xmlns:a16="http://schemas.microsoft.com/office/drawing/2014/main" id="{B5F4BCCB-3B9A-4BCB-B1F1-95ADAD5B0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2947" y="284757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0" name="Kuva 29">
            <a:extLst>
              <a:ext uri="{FF2B5EF4-FFF2-40B4-BE49-F238E27FC236}">
                <a16:creationId xmlns:a16="http://schemas.microsoft.com/office/drawing/2014/main" id="{542C5FF0-EE43-412D-B80C-BE9CB0F4C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26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ikajanan loppu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34CEB4E-9B30-7849-83E2-19BC34F17D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8792551" cy="1325563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A70101E-7AC5-7F40-9426-04FBA0955C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2161" y="4438650"/>
            <a:ext cx="2615244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DFDE3167-73B1-2F4A-A0FD-8804DE313E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57723" y="4438650"/>
            <a:ext cx="2615243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58087A75-52B7-A24D-AAB6-F41AF29B88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64596" y="4438650"/>
            <a:ext cx="2615243" cy="1257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4DDF42-E9AD-CE47-85C4-A1A5E5016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20000"/>
            <a:ext cx="12192000" cy="6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55C3E2E6-DD91-CA4D-9085-0517A15CF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E68F3-4707-3F42-9B61-147335AC1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99D79-58AD-614B-BA88-B56914E2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EF431803-F37F-4145-8AC5-C162DB832738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525D97A-7A3F-9348-BC3B-4E4DAFCA3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336966"/>
            <a:ext cx="10570763" cy="92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9D63BCB-4A3C-7843-8A49-E31F9C29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12947" y="284757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859F71-13EB-DF41-9EA3-3868C7A68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58510" y="2875280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6E2CDBA-D0C5-3C47-B828-8729CD1F7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14136" y="2699791"/>
            <a:ext cx="1424359" cy="14243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E9A3EB15-466D-4B64-8BF4-709EA88A5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36966"/>
            <a:ext cx="10570763" cy="92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A1F6D6B5-8F85-40C7-A325-3106BFE34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2947" y="2847571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Oval 15">
            <a:extLst>
              <a:ext uri="{FF2B5EF4-FFF2-40B4-BE49-F238E27FC236}">
                <a16:creationId xmlns:a16="http://schemas.microsoft.com/office/drawing/2014/main" id="{95149442-87CC-4B75-9AC8-6E8DE049F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558510" y="2875280"/>
            <a:ext cx="1107440" cy="1107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14E26F3C-8958-4D5F-AF02-3E38BAE89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14136" y="2699791"/>
            <a:ext cx="1424359" cy="14243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9" name="Kuva 28">
            <a:extLst>
              <a:ext uri="{FF2B5EF4-FFF2-40B4-BE49-F238E27FC236}">
                <a16:creationId xmlns:a16="http://schemas.microsoft.com/office/drawing/2014/main" id="{FC8AA0DF-A295-45B5-998C-82F244C9F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76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vide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0236484-B73F-B04E-9B91-0248B55743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516" y="955965"/>
            <a:ext cx="3067397" cy="4272740"/>
          </a:xfrm>
        </p:spPr>
        <p:txBody>
          <a:bodyPr anchor="t" anchorCtr="0">
            <a:normAutofit/>
          </a:bodyPr>
          <a:lstStyle>
            <a:lvl1pPr>
              <a:defRPr sz="2800"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14" name="Media Placeholder 13">
            <a:extLst>
              <a:ext uri="{FF2B5EF4-FFF2-40B4-BE49-F238E27FC236}">
                <a16:creationId xmlns:a16="http://schemas.microsoft.com/office/drawing/2014/main" id="{0893EA1F-5517-7A40-B2D0-E86D60D63182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4164676" y="1039090"/>
            <a:ext cx="6724996" cy="4106487"/>
          </a:xfrm>
        </p:spPr>
        <p:txBody>
          <a:bodyPr/>
          <a:lstStyle/>
          <a:p>
            <a:r>
              <a:rPr lang="fi-FI"/>
              <a:t>Lisää medialeike napsauttamalla kuvaketta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62F816-F9E3-6846-83AF-16C8AE406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33626" y="249381"/>
            <a:ext cx="10756194" cy="5868785"/>
          </a:xfrm>
          <a:prstGeom prst="rect">
            <a:avLst/>
          </a:prstGeom>
          <a:effectLst>
            <a:outerShdw blurRad="317500" dist="177800" dir="6000000" sx="97000" sy="97000" algn="ctr" rotWithShape="0">
              <a:srgbClr val="000000">
                <a:alpha val="58000"/>
              </a:srgbClr>
            </a:outerShdw>
          </a:effectLst>
        </p:spPr>
      </p:pic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D82C9CC-18DB-6B4B-A59B-763077AC3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E68F3-4707-3F42-9B61-147335AC1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99D79-58AD-614B-BA88-B56914E2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B8E72A3E-0217-4A3F-8839-4BBA6C9F0736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744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, nimi ja lyhyt esitte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247DB15-4BB8-2C4F-B514-3811813C54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24150" y="3988645"/>
            <a:ext cx="6743700" cy="437581"/>
          </a:xfrm>
        </p:spPr>
        <p:txBody>
          <a:bodyPr anchor="ctr" anchorCtr="1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Asiantuntijan</a:t>
            </a:r>
            <a:r>
              <a:rPr lang="en-US" dirty="0"/>
              <a:t> </a:t>
            </a:r>
            <a:r>
              <a:rPr lang="en-US" dirty="0" err="1"/>
              <a:t>nimi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DDF9EE-2E04-ED4E-84EE-48952ECCF9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35135" y="4589743"/>
            <a:ext cx="8721731" cy="1079196"/>
          </a:xfrm>
        </p:spPr>
        <p:txBody>
          <a:bodyPr anchor="t" anchorCtr="1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esittely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44B940C-CD8C-134F-A997-3071812D766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19650" y="843215"/>
            <a:ext cx="2552700" cy="289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Kuva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2123261D-65A5-9547-844C-8EB4975C6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EA537-EFA7-8F43-91E5-45DB5B6C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4FCEB-58EF-4A4B-A6DD-09539658C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67D12EDB-FD61-4277-B59A-EC16BD2A7C7C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3903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1DBE5328-7FC2-4B69-9CEA-60C4CF5C4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778156"/>
            <a:ext cx="6226897" cy="2663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30FD96D-9754-40EF-A097-9293DF2385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184" y="2058350"/>
            <a:ext cx="5260816" cy="2098604"/>
          </a:xfrm>
        </p:spPr>
        <p:txBody>
          <a:bodyPr anchor="ctr"/>
          <a:lstStyle>
            <a:lvl1pPr>
              <a:defRPr sz="4400" b="1"/>
            </a:lvl1pPr>
          </a:lstStyle>
          <a:p>
            <a:r>
              <a:rPr lang="en-US" dirty="0" err="1"/>
              <a:t>Väliotsikko</a:t>
            </a:r>
            <a:endParaRPr lang="fi-FI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9F5F67E-D324-4841-881E-1DAADF35E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8C036B72-AF22-44AF-86ED-216FEBAE5BD7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0291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austakuvalla">
    <p:bg>
      <p:bgPr>
        <a:solidFill>
          <a:srgbClr val="63B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3456DA6-113A-DD41-9B88-F3BC5D696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778156"/>
            <a:ext cx="6226897" cy="2663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00238D-A6BD-40F5-9F7B-A90006F6E4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184" y="2058350"/>
            <a:ext cx="5260816" cy="2098604"/>
          </a:xfrm>
        </p:spPr>
        <p:txBody>
          <a:bodyPr anchor="ctr"/>
          <a:lstStyle>
            <a:lvl1pPr>
              <a:defRPr sz="4400" b="1"/>
            </a:lvl1pPr>
          </a:lstStyle>
          <a:p>
            <a:r>
              <a:rPr lang="en-US" dirty="0" err="1"/>
              <a:t>Väliotsikko</a:t>
            </a:r>
            <a:endParaRPr lang="fi-FI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B3853-6C3D-5346-8D15-ABD86E7B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6219999"/>
            <a:ext cx="12192001" cy="667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0A49B20-1C01-DA4C-A5C6-745369742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4D2A5-9AF1-9E49-80CF-2CA2B17B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66956-5E91-A64A-9BFF-443D74E82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10E57769-06D5-42BE-A03C-053893547C17}" type="datetime3">
              <a:rPr lang="en-GB" smtClean="0"/>
              <a:t>15 June, 2020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DBB5B536-A9E6-482F-B47C-D1BAE3513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16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tekst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380ECB5D-D194-471A-8AAF-8074767F5FA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2449" y="1289520"/>
            <a:ext cx="3371014" cy="4282636"/>
          </a:xfrm>
          <a:solidFill>
            <a:srgbClr val="DC5034"/>
          </a:solidFill>
        </p:spPr>
        <p:txBody>
          <a:bodyPr lIns="288000" tIns="180000" bIns="180000"/>
          <a:lstStyle>
            <a:lvl1pPr marL="0" indent="0">
              <a:buFontTx/>
              <a:buNone/>
              <a:defRPr/>
            </a:lvl1pPr>
          </a:lstStyle>
          <a:p>
            <a:r>
              <a:rPr lang="fi-FI" dirty="0"/>
              <a:t>Lisää teksti napsauttamalla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B5E29352-7953-418D-AA3F-0954A80FCE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5182" y="1289520"/>
            <a:ext cx="3371014" cy="4282636"/>
          </a:xfrm>
          <a:solidFill>
            <a:srgbClr val="DC5034"/>
          </a:solidFill>
        </p:spPr>
        <p:txBody>
          <a:bodyPr lIns="288000" tIns="180000" bIns="180000"/>
          <a:lstStyle>
            <a:lvl1pPr marL="0" indent="0">
              <a:buFontTx/>
              <a:buNone/>
              <a:defRPr/>
            </a:lvl1pPr>
          </a:lstStyle>
          <a:p>
            <a:r>
              <a:rPr lang="fi-FI" dirty="0"/>
              <a:t>Lisää teksti napsauttamalla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EFB25CDB-6BDE-4299-8B44-3DF0DADDA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6219999"/>
            <a:ext cx="12192001" cy="667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0A49B20-1C01-DA4C-A5C6-745369742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E430CC7E-19DF-48A8-8230-7133EE485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67914" y="1289520"/>
            <a:ext cx="3371014" cy="4282636"/>
          </a:xfrm>
          <a:solidFill>
            <a:srgbClr val="DC5034"/>
          </a:solidFill>
        </p:spPr>
        <p:txBody>
          <a:bodyPr lIns="288000" tIns="180000" bIns="180000"/>
          <a:lstStyle>
            <a:lvl1pPr marL="0" indent="0">
              <a:buFontTx/>
              <a:buNone/>
              <a:defRPr/>
            </a:lvl1pPr>
          </a:lstStyle>
          <a:p>
            <a:r>
              <a:rPr lang="fi-FI" dirty="0"/>
              <a:t>Lisää teksti napsauttamalla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4D2A5-9AF1-9E49-80CF-2CA2B17B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66956-5E91-A64A-9BFF-443D74E82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BA521C56-FE45-44F1-98C9-E839FD073A13}" type="datetime3">
              <a:rPr lang="en-GB" smtClean="0"/>
              <a:t>15 June, 2020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BA6E6F51-1951-4E30-8CBD-4B68A95F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763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6BDE-15BB-BF4C-988F-BB6B76BE5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486" y="1067186"/>
            <a:ext cx="8095736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 err="1"/>
              <a:t>Kiitos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FD4F408-8114-044A-B306-BBA0FDCBEF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0" y="4076700"/>
            <a:ext cx="8096250" cy="800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dirty="0"/>
              <a:t>Lisäteksti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E6663AB-A462-B34C-A285-C0F94EFD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B2B79-11FD-944B-A963-67752CC2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9FD0-E638-5F49-B0EF-22D9623D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46B51F6F-5945-4086-AF2B-AA12C9A1E115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4919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dia taustakuvalla">
    <p:bg>
      <p:bgPr>
        <a:solidFill>
          <a:srgbClr val="63B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6F22959-4391-C749-85A0-8373565D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1778156"/>
            <a:ext cx="7749541" cy="3098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116BDE-15BB-BF4C-988F-BB6B76BE5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486" y="1912620"/>
            <a:ext cx="6791274" cy="2007303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 err="1"/>
              <a:t>Kiitos</a:t>
            </a:r>
            <a:endParaRPr lang="fi-FI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FD4F408-8114-044A-B306-BBA0FDCBEF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0" y="4076700"/>
            <a:ext cx="6791274" cy="5943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/>
              <a:t>Lisäteksti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51603C-AC20-9B48-B36D-98E174021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20000"/>
            <a:ext cx="12192000" cy="6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1FCBB4B8-11C6-4C28-A924-3EDC401AD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0000"/>
            <a:ext cx="12192000" cy="6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E6663AB-A462-B34C-A285-C0F94EFD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B2B79-11FD-944B-A963-67752CC2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9FD0-E638-5F49-B0EF-22D9623D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A8D2C50C-6902-4293-B9E4-D0A8CCF1175E}" type="datetime3">
              <a:rPr lang="en-GB" smtClean="0"/>
              <a:t>15 June, 2020</a:t>
            </a:fld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2EAEC2B4-57F9-44F6-AEEB-133A3E9E8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9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KAOHJ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4B3094F0-FB2D-4B06-A288-5E35EA7A2D55}"/>
              </a:ext>
            </a:extLst>
          </p:cNvPr>
          <p:cNvSpPr txBox="1"/>
          <p:nvPr userDrawn="1"/>
        </p:nvSpPr>
        <p:spPr>
          <a:xfrm>
            <a:off x="502158" y="288666"/>
            <a:ext cx="1158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/>
              <a:t>Laajemmat ohjeet esityksen tekemiseen löytyvät Metkasta: Sisäiset palvelut - Viestintäpalvelut - </a:t>
            </a:r>
            <a:br>
              <a:rPr lang="fi-FI" sz="1800" dirty="0"/>
            </a:br>
            <a:r>
              <a:rPr lang="fi-FI" sz="1800" dirty="0"/>
              <a:t>PowerPoint-esityksen tekeminen: </a:t>
            </a:r>
            <a:r>
              <a:rPr lang="fi-FI" sz="1800" dirty="0">
                <a:hlinkClick r:id="rId3"/>
              </a:rPr>
              <a:t>https://tilastokeskus.sharepoint.com/sites/powerpoint-esityksen-tekeminen</a:t>
            </a:r>
            <a:endParaRPr lang="fi-FI" sz="180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4652BDB-FC79-4924-A54A-CB13FE224AAD}"/>
              </a:ext>
            </a:extLst>
          </p:cNvPr>
          <p:cNvSpPr txBox="1"/>
          <p:nvPr userDrawn="1"/>
        </p:nvSpPr>
        <p:spPr>
          <a:xfrm>
            <a:off x="502158" y="1122874"/>
            <a:ext cx="6110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0" dirty="0">
                <a:solidFill>
                  <a:schemeClr val="accent1"/>
                </a:solidFill>
              </a:rPr>
              <a:t>1. </a:t>
            </a:r>
            <a:r>
              <a:rPr lang="fi-FI" sz="2000" dirty="0">
                <a:solidFill>
                  <a:schemeClr val="accent1"/>
                </a:solidFill>
              </a:rPr>
              <a:t>Varmista, että Sovita leipäteksti automaattisesti -paikkamerkki on pois käytöstä! (Tiedosto-Asetukset-Tarkistustyökalut-Automaattisen korjauksen asetukset). Muuten tekstilaatikon yli menevä teksti ja riviväli muuttuvat liian pieneksi ja luettavuus kärsii.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12472B0-DD42-4A48-8164-5F86D01C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158" y="3015129"/>
            <a:ext cx="5429250" cy="1628775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50CCACBF-57DC-4EFD-91F3-BF82D139A914}"/>
              </a:ext>
            </a:extLst>
          </p:cNvPr>
          <p:cNvSpPr txBox="1"/>
          <p:nvPr userDrawn="1"/>
        </p:nvSpPr>
        <p:spPr>
          <a:xfrm>
            <a:off x="502158" y="4937753"/>
            <a:ext cx="5989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chemeClr val="accent1"/>
                </a:solidFill>
              </a:rPr>
              <a:t>2. </a:t>
            </a:r>
            <a:r>
              <a:rPr lang="fi-FI" dirty="0">
                <a:solidFill>
                  <a:schemeClr val="accent1"/>
                </a:solidFill>
              </a:rPr>
              <a:t>Varmista, että PowerPoint-esitys on </a:t>
            </a:r>
            <a:r>
              <a:rPr lang="fi-FI" dirty="0">
                <a:solidFill>
                  <a:schemeClr val="accent1"/>
                </a:solidFill>
                <a:hlinkClick r:id="rId5"/>
              </a:rPr>
              <a:t>saavutettava</a:t>
            </a:r>
            <a:r>
              <a:rPr lang="fi-FI" dirty="0">
                <a:solidFill>
                  <a:schemeClr val="accent1"/>
                </a:solidFill>
              </a:rPr>
              <a:t> ja ymmärrettävä, jos esitys on tarkoitus laittaa verkkosivuille tai esim. Tilastokeskuksen </a:t>
            </a:r>
            <a:r>
              <a:rPr lang="fi-FI" dirty="0" err="1">
                <a:solidFill>
                  <a:schemeClr val="accent1"/>
                </a:solidFill>
              </a:rPr>
              <a:t>SlideShare</a:t>
            </a:r>
            <a:r>
              <a:rPr lang="fi-FI" dirty="0">
                <a:solidFill>
                  <a:schemeClr val="accent1"/>
                </a:solidFill>
              </a:rPr>
              <a:t>-palveluun.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3344672-820A-4ED8-8973-5D065B715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22140" y="1138518"/>
            <a:ext cx="4657725" cy="2647950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E70E47E9-394E-4240-9B77-8DFC26095CE1}"/>
              </a:ext>
            </a:extLst>
          </p:cNvPr>
          <p:cNvSpPr txBox="1"/>
          <p:nvPr userDrawn="1"/>
        </p:nvSpPr>
        <p:spPr>
          <a:xfrm>
            <a:off x="6340631" y="4015425"/>
            <a:ext cx="517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sz="2400" dirty="0">
                <a:solidFill>
                  <a:schemeClr val="accent1"/>
                </a:solidFill>
              </a:rPr>
              <a:t>3.</a:t>
            </a:r>
            <a:endParaRPr lang="fi-FI" sz="2400" dirty="0"/>
          </a:p>
        </p:txBody>
      </p:sp>
      <p:pic>
        <p:nvPicPr>
          <p:cNvPr id="13" name="Kuva 12" descr="Muuta sinisellä tai punaisella taustalla oleva linkki leipätekstin väriseksi.">
            <a:extLst>
              <a:ext uri="{FF2B5EF4-FFF2-40B4-BE49-F238E27FC236}">
                <a16:creationId xmlns:a16="http://schemas.microsoft.com/office/drawing/2014/main" id="{D2B6D940-B938-4271-9C07-5CADEEE5342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865002" y="4129411"/>
            <a:ext cx="4572000" cy="16166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9B09BF67-18C8-D74C-8C94-1D3A26D50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29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 taustakuvalla">
    <p:bg>
      <p:bgPr>
        <a:solidFill>
          <a:srgbClr val="63B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0304727-10FC-554E-A6A8-DB7D4D80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1778156"/>
            <a:ext cx="7749541" cy="3420000"/>
          </a:xfrm>
          <a:prstGeom prst="rect">
            <a:avLst/>
          </a:prstGeom>
          <a:solidFill>
            <a:srgbClr val="007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D18CBD2-E2D9-8246-BE83-C553D7522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486" y="1912620"/>
            <a:ext cx="6791274" cy="2007303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34DD9FC-47D7-48AE-BAAB-66ECC97F09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2800" y="4076699"/>
            <a:ext cx="6791274" cy="99979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 dirty="0" err="1"/>
              <a:t>Presentoija</a:t>
            </a:r>
            <a:r>
              <a:rPr lang="en-US" dirty="0"/>
              <a:t>, </a:t>
            </a:r>
            <a:r>
              <a:rPr lang="en-US" dirty="0" err="1"/>
              <a:t>aika</a:t>
            </a:r>
            <a:r>
              <a:rPr lang="en-US" dirty="0"/>
              <a:t>, </a:t>
            </a:r>
            <a:r>
              <a:rPr lang="en-US" dirty="0" err="1"/>
              <a:t>paikka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51603C-AC20-9B48-B36D-98E174021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220000"/>
            <a:ext cx="12192000" cy="6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E6663AB-A462-B34C-A285-C0F94EFD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9FD0-E638-5F49-B0EF-22D9623D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29095F94-D809-433C-8BBE-CF3C31F447C5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B2B79-11FD-944B-A963-67752CC2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F0FB5DC-8F75-452B-B202-FF963470F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53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8BD05DF-C933-6F4E-B54C-8EC741E57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10509982" cy="1325563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DDB0F-1C8A-0F4E-A56A-C944E46ED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217" y="1825624"/>
            <a:ext cx="5181600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CCA58-AD67-EA4F-A4FA-99791451B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5308" y="1825537"/>
            <a:ext cx="5181600" cy="4118062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D7F2BE6-A0EE-254C-A680-A0F9A73CA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E2F13-A82A-0A4B-8585-9BF9E5C68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79709-C1B2-234A-869F-2AF3589D0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DAD6483E-4FA5-4BCF-9BE6-A98B7CB5DDF1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329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CECABA0-0855-DA4B-B5AD-9F705EBA89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10513568" cy="1325563"/>
          </a:xfrm>
        </p:spPr>
        <p:txBody>
          <a:bodyPr anchor="b" anchorCtr="0"/>
          <a:lstStyle>
            <a:lvl1pPr>
              <a:defRPr b="1">
                <a:solidFill>
                  <a:srgbClr val="0065A1"/>
                </a:solidFill>
              </a:defRPr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DDB0F-1C8A-0F4E-A56A-C944E46ED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217" y="1825624"/>
            <a:ext cx="5181600" cy="4117975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3pPr>
            <a:lvl4pPr marL="16002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CCA58-AD67-EA4F-A4FA-99791451B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5050" y="1825537"/>
            <a:ext cx="5185444" cy="4118062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0065A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1250A-507C-0541-83DD-0C646C2FC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E2F13-A82A-0A4B-8585-9BF9E5C68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79709-C1B2-234A-869F-2AF3589D0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2A86F2E1-8095-4974-A6F7-3311B503D33B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864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4BDCA2BF-29E1-0944-A8ED-7215373BEE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10509982" cy="1325563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895E20C-F870-134F-AA4A-F29890BA7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217" y="1825624"/>
            <a:ext cx="5181600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3B3DBE9-F0BE-BC41-AEB7-4103BF893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5308" y="1825537"/>
            <a:ext cx="5181600" cy="4118062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C993F0CB-73A3-7C43-91FB-C5CC65612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7B8325A4-2146-4951-A3AD-0BF0FA0AD01F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197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C05B-83EB-664F-8202-6DB1FEB76A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9823178" cy="1325563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76F8-8AD4-464A-BDD7-2972518A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1825625"/>
            <a:ext cx="9823178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C993F0CB-73A3-7C43-91FB-C5CC6561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F395C9F6-8BD3-4510-B142-E4A881D61B5A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26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C05B-83EB-664F-8202-6DB1FEB76A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926" y="365125"/>
            <a:ext cx="9823178" cy="1325563"/>
          </a:xfrm>
        </p:spPr>
        <p:txBody>
          <a:bodyPr anchor="b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76F8-8AD4-464A-BDD7-2972518A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1825625"/>
            <a:ext cx="9823178" cy="411797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09EE59DA-6813-CE4E-B973-D7B640491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0292" y="6372529"/>
            <a:ext cx="445736" cy="365125"/>
          </a:xfrm>
          <a:prstGeom prst="rect">
            <a:avLst/>
          </a:prstGeom>
        </p:spPr>
        <p:txBody>
          <a:bodyPr/>
          <a:lstStyle/>
          <a:p>
            <a:fld id="{7C9DB053-BC39-5645-941A-EDB0DEC7708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C1FD-CCBC-8945-83C6-3EB9AE46D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E532-8EB6-A64A-9BF8-FBD668262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/>
          <a:lstStyle/>
          <a:p>
            <a:fld id="{BDD418E8-FAFA-4970-9638-1D2FDC60DE65}" type="datetime3">
              <a:rPr lang="en-GB" smtClean="0"/>
              <a:t>15 June, 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351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E6856-4C57-B440-B26E-DB1A92D4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7B4C7-AE40-D24D-8781-74BC86E9E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0000" tIns="45720" rIns="91440" bIns="45720" rtlCol="0">
            <a:normAutofit/>
          </a:bodyPr>
          <a:lstStyle/>
          <a:p>
            <a:pPr lvl="0"/>
            <a:r>
              <a:rPr lang="fi-FI"/>
              <a:t>Muokkaa tekstin perustyylejäinen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9930A-31DF-A244-A64E-E4D43F6C6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93069" y="6372529"/>
            <a:ext cx="4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65A1"/>
                </a:solidFill>
              </a:defRPr>
            </a:lvl1pPr>
          </a:lstStyle>
          <a:p>
            <a:fld id="{7C9DB053-BC39-5645-941A-EDB0DEC7708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4078B-0E7E-B142-878E-126923530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616" y="6356350"/>
            <a:ext cx="4667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65A1"/>
                </a:solidFill>
              </a:defRPr>
            </a:lvl1pPr>
          </a:lstStyle>
          <a:p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B4AB7-FB4C-C940-B0FD-45D285F3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76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65A1"/>
                </a:solidFill>
              </a:defRPr>
            </a:lvl1pPr>
          </a:lstStyle>
          <a:p>
            <a:fld id="{E7E08587-8684-48E8-BA7E-83267C6214EA}" type="datetime3">
              <a:rPr lang="en-GB" smtClean="0"/>
              <a:t>15 June, 2020</a:t>
            </a:fld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187D618E-5229-4856-A8E0-A2A6EE8E4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0"/>
          <a:stretch>
            <a:fillRect/>
          </a:stretch>
        </p:blipFill>
        <p:spPr>
          <a:xfrm>
            <a:off x="9737482" y="6347075"/>
            <a:ext cx="1825754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9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4" r:id="rId2"/>
    <p:sldLayoutId id="2147483778" r:id="rId3"/>
    <p:sldLayoutId id="2147483749" r:id="rId4"/>
    <p:sldLayoutId id="2147483751" r:id="rId5"/>
    <p:sldLayoutId id="2147483750" r:id="rId6"/>
    <p:sldLayoutId id="2147483752" r:id="rId7"/>
    <p:sldLayoutId id="2147483753" r:id="rId8"/>
    <p:sldLayoutId id="2147483755" r:id="rId9"/>
    <p:sldLayoutId id="2147483757" r:id="rId10"/>
    <p:sldLayoutId id="2147483756" r:id="rId11"/>
    <p:sldLayoutId id="2147483758" r:id="rId12"/>
    <p:sldLayoutId id="2147483760" r:id="rId13"/>
    <p:sldLayoutId id="2147483759" r:id="rId14"/>
    <p:sldLayoutId id="2147483761" r:id="rId15"/>
    <p:sldLayoutId id="2147483763" r:id="rId16"/>
    <p:sldLayoutId id="2147483762" r:id="rId17"/>
    <p:sldLayoutId id="2147483764" r:id="rId18"/>
    <p:sldLayoutId id="2147483765" r:id="rId19"/>
    <p:sldLayoutId id="2147483766" r:id="rId20"/>
    <p:sldLayoutId id="2147483767" r:id="rId21"/>
    <p:sldLayoutId id="2147483661" r:id="rId22"/>
    <p:sldLayoutId id="2147483769" r:id="rId23"/>
    <p:sldLayoutId id="2147483777" r:id="rId24"/>
    <p:sldLayoutId id="2147483776" r:id="rId25"/>
    <p:sldLayoutId id="2147483775" r:id="rId26"/>
    <p:sldLayoutId id="2147483770" r:id="rId27"/>
    <p:sldLayoutId id="2147483771" r:id="rId2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mi.lahtinen@stat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76AEB2-51E6-4B43-BFC1-019E4D45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Transport </a:t>
            </a:r>
            <a:r>
              <a:rPr lang="fi-FI" dirty="0" err="1"/>
              <a:t>statistics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COVID19-crisis in Finland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65F3AAF-5696-43B0-8CE1-334EB05D20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Sami Lahtinen &amp; Matti Kokkonen 17.6.2020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46756CF-EBC2-46DA-A052-0F6168508A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DE43309-F14A-454E-8C9F-41AE6220D57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1F820A-7EA3-477E-A2F4-BB16FCEFED70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30B9A52-A98D-48FE-8F83-5623A9A937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660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0A98BD-09D2-434F-B7E7-97D0BFD9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Start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crisis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CB7796F-D44E-40B8-B4C5-478D105C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E4B58A-51C6-47FA-96E8-C44B91F1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380B95-D857-467B-BF9C-67B56AB2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509620-05DB-4187-A440-8D71B0237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1781299"/>
            <a:ext cx="9823178" cy="4364182"/>
          </a:xfrm>
        </p:spPr>
        <p:txBody>
          <a:bodyPr/>
          <a:lstStyle/>
          <a:p>
            <a:r>
              <a:rPr lang="fi-FI" dirty="0" err="1"/>
              <a:t>Finland’s</a:t>
            </a:r>
            <a:r>
              <a:rPr lang="fi-FI" dirty="0"/>
              <a:t> </a:t>
            </a:r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declared</a:t>
            </a:r>
            <a:r>
              <a:rPr lang="fi-FI" dirty="0"/>
              <a:t> </a:t>
            </a:r>
            <a:r>
              <a:rPr lang="fi-FI" dirty="0" err="1"/>
              <a:t>state</a:t>
            </a:r>
            <a:r>
              <a:rPr lang="fi-FI" dirty="0"/>
              <a:t> of </a:t>
            </a:r>
            <a:r>
              <a:rPr lang="fi-FI" dirty="0" err="1"/>
              <a:t>emergency</a:t>
            </a:r>
            <a:r>
              <a:rPr lang="fi-FI" dirty="0"/>
              <a:t> in </a:t>
            </a:r>
            <a:r>
              <a:rPr lang="fi-FI" dirty="0" err="1"/>
              <a:t>March</a:t>
            </a:r>
            <a:r>
              <a:rPr lang="fi-FI" dirty="0"/>
              <a:t> 16 to </a:t>
            </a:r>
            <a:r>
              <a:rPr lang="fi-FI" dirty="0" err="1"/>
              <a:t>prevent</a:t>
            </a:r>
            <a:r>
              <a:rPr lang="fi-FI" dirty="0"/>
              <a:t> COVID19 </a:t>
            </a:r>
            <a:r>
              <a:rPr lang="fi-FI" dirty="0" err="1"/>
              <a:t>epidemic</a:t>
            </a:r>
            <a:r>
              <a:rPr lang="fi-FI" dirty="0"/>
              <a:t> </a:t>
            </a:r>
            <a:r>
              <a:rPr lang="fi-FI" dirty="0" err="1"/>
              <a:t>break</a:t>
            </a:r>
            <a:r>
              <a:rPr lang="fi-FI" dirty="0"/>
              <a:t> out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Schools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closed</a:t>
            </a:r>
            <a:r>
              <a:rPr lang="fi-FI" dirty="0"/>
              <a:t> for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months</a:t>
            </a:r>
            <a:endParaRPr lang="fi-FI" dirty="0"/>
          </a:p>
          <a:p>
            <a:pPr lvl="1"/>
            <a:r>
              <a:rPr lang="fi-FI" dirty="0" err="1"/>
              <a:t>Biggest</a:t>
            </a:r>
            <a:r>
              <a:rPr lang="fi-FI" dirty="0"/>
              <a:t> </a:t>
            </a:r>
            <a:r>
              <a:rPr lang="fi-FI" dirty="0" err="1"/>
              <a:t>region</a:t>
            </a:r>
            <a:r>
              <a:rPr lang="fi-FI" dirty="0"/>
              <a:t> Uusimaa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locked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 for 19 </a:t>
            </a:r>
            <a:r>
              <a:rPr lang="fi-FI" dirty="0" err="1"/>
              <a:t>days</a:t>
            </a:r>
            <a:endParaRPr lang="fi-FI" dirty="0"/>
          </a:p>
          <a:p>
            <a:pPr lvl="1"/>
            <a:r>
              <a:rPr lang="fi-FI" dirty="0" err="1"/>
              <a:t>Travelling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banned</a:t>
            </a:r>
            <a:endParaRPr lang="fi-FI" dirty="0"/>
          </a:p>
          <a:p>
            <a:pPr lvl="1"/>
            <a:r>
              <a:rPr lang="fi-FI" dirty="0" err="1"/>
              <a:t>Hotels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closed</a:t>
            </a:r>
            <a:r>
              <a:rPr lang="fi-FI" dirty="0"/>
              <a:t>,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take-away</a:t>
            </a:r>
            <a:r>
              <a:rPr lang="fi-FI" dirty="0"/>
              <a:t> </a:t>
            </a:r>
            <a:r>
              <a:rPr lang="fi-FI" dirty="0" err="1"/>
              <a:t>meals</a:t>
            </a:r>
            <a:endParaRPr lang="fi-FI" dirty="0"/>
          </a:p>
          <a:p>
            <a:pPr lvl="1"/>
            <a:endParaRPr lang="fi-FI" dirty="0"/>
          </a:p>
          <a:p>
            <a:pPr lvl="1"/>
            <a:r>
              <a:rPr lang="fi-FI" dirty="0" err="1"/>
              <a:t>Otherwise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society</a:t>
            </a:r>
            <a:r>
              <a:rPr lang="fi-FI" dirty="0"/>
              <a:t> </a:t>
            </a:r>
            <a:r>
              <a:rPr lang="fi-FI" dirty="0" err="1"/>
              <a:t>remained</a:t>
            </a:r>
            <a:r>
              <a:rPr lang="fi-FI" dirty="0"/>
              <a:t> open</a:t>
            </a:r>
          </a:p>
          <a:p>
            <a:pPr lvl="1"/>
            <a:r>
              <a:rPr lang="fi-FI" dirty="0" err="1"/>
              <a:t>Shops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open and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no </a:t>
            </a:r>
            <a:r>
              <a:rPr lang="fi-FI" dirty="0" err="1"/>
              <a:t>curfew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761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F408E9-1098-4350-A7C4-7629590C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Situation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in </a:t>
            </a:r>
            <a:r>
              <a:rPr lang="fi-FI" dirty="0" err="1"/>
              <a:t>society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6AD33B8-6107-471E-A4CD-E6146595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4FF84F0-0D9D-47E3-818A-774708B2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0F312-63EA-4428-9AC5-A79594FF2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B6D907D-13D1-4B9E-95FC-9DEE27FA4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Arrangements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effective</a:t>
            </a:r>
            <a:r>
              <a:rPr lang="fi-FI" dirty="0"/>
              <a:t> and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no COVID19 </a:t>
            </a:r>
            <a:r>
              <a:rPr lang="fi-FI" dirty="0" err="1"/>
              <a:t>epidemic</a:t>
            </a:r>
            <a:r>
              <a:rPr lang="fi-FI" dirty="0"/>
              <a:t> </a:t>
            </a:r>
            <a:r>
              <a:rPr lang="fi-FI" dirty="0" err="1"/>
              <a:t>broke</a:t>
            </a:r>
            <a:r>
              <a:rPr lang="fi-FI" dirty="0"/>
              <a:t> out in Finland 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spring</a:t>
            </a:r>
            <a:endParaRPr lang="fi-FI" dirty="0"/>
          </a:p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society</a:t>
            </a:r>
            <a:r>
              <a:rPr lang="fi-FI" dirty="0"/>
              <a:t> is </a:t>
            </a:r>
            <a:r>
              <a:rPr lang="fi-FI" dirty="0" err="1"/>
              <a:t>now</a:t>
            </a:r>
            <a:r>
              <a:rPr lang="fi-FI" dirty="0"/>
              <a:t> </a:t>
            </a:r>
            <a:r>
              <a:rPr lang="fi-FI" dirty="0" err="1"/>
              <a:t>moving</a:t>
            </a:r>
            <a:r>
              <a:rPr lang="fi-FI" dirty="0"/>
              <a:t> to </a:t>
            </a:r>
            <a:r>
              <a:rPr lang="fi-FI" dirty="0" err="1"/>
              <a:t>state</a:t>
            </a:r>
            <a:r>
              <a:rPr lang="fi-FI" dirty="0"/>
              <a:t> of </a:t>
            </a:r>
            <a:r>
              <a:rPr lang="fi-FI" dirty="0" err="1"/>
              <a:t>normal</a:t>
            </a:r>
            <a:r>
              <a:rPr lang="fi-FI" dirty="0"/>
              <a:t> at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moment</a:t>
            </a:r>
            <a:endParaRPr lang="fi-FI" dirty="0"/>
          </a:p>
          <a:p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takes</a:t>
            </a:r>
            <a:r>
              <a:rPr lang="fi-FI" dirty="0"/>
              <a:t> </a:t>
            </a:r>
            <a:r>
              <a:rPr lang="fi-FI" dirty="0" err="1"/>
              <a:t>actions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situation</a:t>
            </a:r>
            <a:r>
              <a:rPr lang="fi-FI" dirty="0"/>
              <a:t> is </a:t>
            </a:r>
            <a:r>
              <a:rPr lang="fi-FI" dirty="0" err="1"/>
              <a:t>developing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39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079190-F2F4-446D-BCFB-FF6374C1D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6" y="267196"/>
            <a:ext cx="9823178" cy="1330036"/>
          </a:xfrm>
        </p:spPr>
        <p:txBody>
          <a:bodyPr/>
          <a:lstStyle/>
          <a:p>
            <a:r>
              <a:rPr lang="fi-FI" dirty="0"/>
              <a:t>Transport </a:t>
            </a:r>
            <a:r>
              <a:rPr lang="fi-FI" dirty="0" err="1"/>
              <a:t>statistics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7D53EFE-2749-4E81-A428-AF6412C3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BE97B65-1AEC-41F8-ACB1-95A5AC4E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A2C829-3C68-46FF-B7EF-6A0907AC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7C21AB5-324E-4335-A628-B05F09513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Transport </a:t>
            </a:r>
            <a:r>
              <a:rPr lang="fi-FI" dirty="0" err="1"/>
              <a:t>statistics</a:t>
            </a:r>
            <a:r>
              <a:rPr lang="fi-FI" dirty="0"/>
              <a:t> in Finland is </a:t>
            </a:r>
            <a:r>
              <a:rPr lang="fi-FI" dirty="0" err="1"/>
              <a:t>mainly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register</a:t>
            </a:r>
            <a:r>
              <a:rPr lang="fi-FI" dirty="0"/>
              <a:t> data</a:t>
            </a:r>
          </a:p>
          <a:p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home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succesful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transport </a:t>
            </a:r>
            <a:r>
              <a:rPr lang="fi-FI" dirty="0" err="1"/>
              <a:t>statistics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at </a:t>
            </a:r>
            <a:r>
              <a:rPr lang="fi-FI" dirty="0" err="1"/>
              <a:t>quite</a:t>
            </a:r>
            <a:r>
              <a:rPr lang="fi-FI" dirty="0"/>
              <a:t> </a:t>
            </a:r>
            <a:r>
              <a:rPr lang="fi-FI" dirty="0" err="1"/>
              <a:t>normal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Freely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 open data on </a:t>
            </a:r>
          </a:p>
          <a:p>
            <a:pPr lvl="1"/>
            <a:r>
              <a:rPr lang="fi-FI" dirty="0" err="1"/>
              <a:t>ship</a:t>
            </a:r>
            <a:r>
              <a:rPr lang="fi-FI" dirty="0"/>
              <a:t> </a:t>
            </a:r>
            <a:r>
              <a:rPr lang="fi-FI" dirty="0" err="1"/>
              <a:t>movements</a:t>
            </a:r>
            <a:endParaRPr lang="fi-FI" dirty="0"/>
          </a:p>
          <a:p>
            <a:pPr lvl="1"/>
            <a:r>
              <a:rPr lang="fi-FI" dirty="0"/>
              <a:t>air, </a:t>
            </a:r>
            <a:r>
              <a:rPr lang="fi-FI" dirty="0" err="1"/>
              <a:t>road</a:t>
            </a:r>
            <a:r>
              <a:rPr lang="fi-FI" dirty="0"/>
              <a:t> and </a:t>
            </a:r>
            <a:r>
              <a:rPr lang="fi-FI" dirty="0" err="1"/>
              <a:t>rail</a:t>
            </a:r>
            <a:r>
              <a:rPr lang="fi-FI" dirty="0"/>
              <a:t> </a:t>
            </a:r>
            <a:r>
              <a:rPr lang="fi-FI" dirty="0" err="1"/>
              <a:t>traffic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526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93E2B1-D2BA-4B98-B915-F18C04355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Transport </a:t>
            </a:r>
            <a:r>
              <a:rPr lang="fi-FI" dirty="0" err="1"/>
              <a:t>indicators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17FEC1E-5383-421B-9394-E85C3F45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5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4E7856-19B1-470D-B5B9-A9CC691FB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778CB4-D6CE-4F49-8DEF-64B69E8E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2EDAE1F-C0A7-444D-9EBC-FCA6F812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Road </a:t>
            </a:r>
            <a:r>
              <a:rPr lang="fi-FI" dirty="0" err="1"/>
              <a:t>traffics</a:t>
            </a:r>
            <a:r>
              <a:rPr lang="fi-FI" dirty="0"/>
              <a:t> </a:t>
            </a:r>
            <a:r>
              <a:rPr lang="fi-FI" dirty="0" err="1"/>
              <a:t>flows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followed</a:t>
            </a:r>
            <a:r>
              <a:rPr lang="fi-FI" dirty="0"/>
              <a:t> in media to </a:t>
            </a:r>
            <a:r>
              <a:rPr lang="fi-FI" dirty="0" err="1"/>
              <a:t>monitor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at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is a </a:t>
            </a:r>
            <a:r>
              <a:rPr lang="fi-FI" dirty="0" err="1"/>
              <a:t>big</a:t>
            </a:r>
            <a:r>
              <a:rPr lang="fi-FI" dirty="0"/>
              <a:t> </a:t>
            </a:r>
            <a:r>
              <a:rPr lang="fi-FI" dirty="0" err="1"/>
              <a:t>fall-off</a:t>
            </a:r>
            <a:r>
              <a:rPr lang="fi-FI" dirty="0"/>
              <a:t> in </a:t>
            </a:r>
            <a:r>
              <a:rPr lang="fi-FI" dirty="0" err="1"/>
              <a:t>traffic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recovery</a:t>
            </a:r>
            <a:r>
              <a:rPr lang="fi-FI" dirty="0"/>
              <a:t> </a:t>
            </a:r>
            <a:r>
              <a:rPr lang="fi-FI" dirty="0" err="1"/>
              <a:t>proceeds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err="1"/>
              <a:t>Use</a:t>
            </a:r>
            <a:r>
              <a:rPr lang="fi-FI" dirty="0"/>
              <a:t> of mobile </a:t>
            </a:r>
            <a:r>
              <a:rPr lang="fi-FI" dirty="0" err="1"/>
              <a:t>phone</a:t>
            </a:r>
            <a:r>
              <a:rPr lang="fi-FI" dirty="0"/>
              <a:t> data to </a:t>
            </a:r>
            <a:r>
              <a:rPr lang="fi-FI" dirty="0" err="1"/>
              <a:t>map</a:t>
            </a:r>
            <a:r>
              <a:rPr lang="fi-FI" dirty="0"/>
              <a:t> </a:t>
            </a:r>
            <a:r>
              <a:rPr lang="fi-FI" dirty="0" err="1"/>
              <a:t>distribution</a:t>
            </a:r>
            <a:r>
              <a:rPr lang="fi-FI" dirty="0"/>
              <a:t> of </a:t>
            </a:r>
            <a:r>
              <a:rPr lang="fi-FI" dirty="0" err="1"/>
              <a:t>crowd</a:t>
            </a:r>
            <a:r>
              <a:rPr lang="fi-FI" dirty="0"/>
              <a:t> and </a:t>
            </a:r>
            <a:r>
              <a:rPr lang="fi-FI" dirty="0" err="1"/>
              <a:t>movements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regions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err="1"/>
              <a:t>anonymous</a:t>
            </a:r>
            <a:r>
              <a:rPr lang="fi-FI" dirty="0"/>
              <a:t>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to help </a:t>
            </a:r>
            <a:r>
              <a:rPr lang="fi-FI" dirty="0" err="1"/>
              <a:t>government’s</a:t>
            </a:r>
            <a:r>
              <a:rPr lang="fi-FI" dirty="0"/>
              <a:t> </a:t>
            </a:r>
            <a:r>
              <a:rPr lang="fi-FI" dirty="0" err="1"/>
              <a:t>decision-making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594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6F2BB-17FB-420C-B7CB-71E28335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658" y="365125"/>
            <a:ext cx="8545607" cy="1325563"/>
          </a:xfrm>
        </p:spPr>
        <p:txBody>
          <a:bodyPr>
            <a:normAutofit/>
          </a:bodyPr>
          <a:lstStyle/>
          <a:p>
            <a:r>
              <a:rPr lang="fi-FI" sz="2000" dirty="0" err="1"/>
              <a:t>Monthly</a:t>
            </a:r>
            <a:r>
              <a:rPr lang="fi-FI" sz="2000" dirty="0"/>
              <a:t> </a:t>
            </a:r>
            <a:r>
              <a:rPr lang="fi-FI" sz="2000" dirty="0" err="1"/>
              <a:t>change</a:t>
            </a:r>
            <a:r>
              <a:rPr lang="fi-FI" sz="2000" dirty="0"/>
              <a:t> (%) of </a:t>
            </a:r>
            <a:r>
              <a:rPr lang="fi-FI" sz="2000" dirty="0" err="1"/>
              <a:t>traffic</a:t>
            </a:r>
            <a:r>
              <a:rPr lang="fi-FI" sz="2000" dirty="0"/>
              <a:t> </a:t>
            </a:r>
            <a:r>
              <a:rPr lang="fi-FI" sz="2000" dirty="0" err="1"/>
              <a:t>flows</a:t>
            </a:r>
            <a:r>
              <a:rPr lang="fi-FI" sz="2000" dirty="0"/>
              <a:t> in Finland </a:t>
            </a:r>
            <a:r>
              <a:rPr lang="en-US" sz="2000" dirty="0"/>
              <a:t>from the corresponding month of the previous year.</a:t>
            </a:r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3E00AEC-2EF4-484F-856B-F9583C24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6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A52200-B188-4550-88D5-B7379CF6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507008C-1EE5-48A8-AF88-E4C9087D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A4ECEDA-A35D-4C40-A53C-C44539EE29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283" y="2010335"/>
            <a:ext cx="7584745" cy="39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1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1B0427-8094-4219-BB30-9540BDF62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Statistics</a:t>
            </a:r>
            <a:r>
              <a:rPr lang="fi-FI" dirty="0"/>
              <a:t> Finland </a:t>
            </a:r>
            <a:r>
              <a:rPr lang="fi-FI" dirty="0" err="1"/>
              <a:t>nowcasting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real</a:t>
            </a:r>
            <a:r>
              <a:rPr lang="fi-FI" dirty="0"/>
              <a:t> output of Finland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E81C108-7D76-4ED8-B6C1-ED5FA66E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7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5D7ADE4-25AA-4562-BD3F-3F0890B7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B45005-3C5F-41FB-A927-48E1B2F5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F89646C-683E-4B26-A44F-7ACFF917B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1825625"/>
            <a:ext cx="9823178" cy="428256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open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flow</a:t>
            </a:r>
            <a:r>
              <a:rPr lang="fi-FI" dirty="0"/>
              <a:t> data of </a:t>
            </a:r>
            <a:r>
              <a:rPr lang="fi-FI" dirty="0" err="1"/>
              <a:t>trucks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120 </a:t>
            </a:r>
            <a:r>
              <a:rPr lang="fi-FI" dirty="0" err="1"/>
              <a:t>automatic</a:t>
            </a:r>
            <a:r>
              <a:rPr lang="fi-FI" dirty="0"/>
              <a:t> </a:t>
            </a:r>
            <a:r>
              <a:rPr lang="fi-FI" dirty="0" err="1"/>
              <a:t>responders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region</a:t>
            </a:r>
            <a:r>
              <a:rPr lang="fi-FI" dirty="0"/>
              <a:t> Uusimaa</a:t>
            </a:r>
          </a:p>
          <a:p>
            <a:r>
              <a:rPr lang="fi-FI" dirty="0"/>
              <a:t>Eurostat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sentiment</a:t>
            </a:r>
            <a:r>
              <a:rPr lang="fi-FI" dirty="0"/>
              <a:t> </a:t>
            </a:r>
            <a:r>
              <a:rPr lang="fi-FI" dirty="0" err="1"/>
              <a:t>indicator</a:t>
            </a:r>
            <a:r>
              <a:rPr lang="fi-FI" dirty="0"/>
              <a:t> (ESI)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i-FI" dirty="0"/>
              <a:t>to </a:t>
            </a:r>
            <a:r>
              <a:rPr lang="fi-FI" dirty="0" err="1"/>
              <a:t>nowcast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real</a:t>
            </a:r>
            <a:r>
              <a:rPr lang="fi-FI" dirty="0"/>
              <a:t> output in Finland, </a:t>
            </a:r>
            <a:r>
              <a:rPr lang="en-US" dirty="0"/>
              <a:t>monthly development of the national economy</a:t>
            </a:r>
            <a:endParaRPr lang="fi-FI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fi-FI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published</a:t>
            </a:r>
            <a:r>
              <a:rPr lang="fi-FI" dirty="0"/>
              <a:t> </a:t>
            </a:r>
            <a:r>
              <a:rPr lang="fi-FI" dirty="0" err="1"/>
              <a:t>monthly</a:t>
            </a:r>
            <a:r>
              <a:rPr lang="fi-FI" dirty="0"/>
              <a:t> for </a:t>
            </a:r>
            <a:r>
              <a:rPr lang="fi-FI" dirty="0" err="1"/>
              <a:t>previous</a:t>
            </a:r>
            <a:r>
              <a:rPr lang="fi-FI" dirty="0"/>
              <a:t> and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</a:t>
            </a:r>
            <a:r>
              <a:rPr lang="fi-FI" dirty="0" err="1"/>
              <a:t>month</a:t>
            </a:r>
            <a:r>
              <a:rPr lang="fi-FI" dirty="0"/>
              <a:t> (5-8 </a:t>
            </a:r>
            <a:r>
              <a:rPr lang="fi-FI" dirty="0" err="1"/>
              <a:t>days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</a:t>
            </a:r>
            <a:r>
              <a:rPr lang="fi-FI" dirty="0" err="1"/>
              <a:t>beginning</a:t>
            </a:r>
            <a:r>
              <a:rPr lang="fi-FI" dirty="0"/>
              <a:t> of </a:t>
            </a:r>
            <a:r>
              <a:rPr lang="fi-FI" dirty="0" err="1"/>
              <a:t>month</a:t>
            </a:r>
            <a:r>
              <a:rPr lang="fi-FI" dirty="0"/>
              <a:t>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/>
              <a:t>correlation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Trend</a:t>
            </a:r>
            <a:r>
              <a:rPr lang="fi-FI" dirty="0"/>
              <a:t> </a:t>
            </a:r>
            <a:r>
              <a:rPr lang="fi-FI" dirty="0" err="1"/>
              <a:t>indicator</a:t>
            </a:r>
            <a:r>
              <a:rPr lang="fi-FI" dirty="0"/>
              <a:t> of Output and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flows</a:t>
            </a:r>
            <a:r>
              <a:rPr lang="fi-FI" dirty="0"/>
              <a:t> of </a:t>
            </a:r>
            <a:r>
              <a:rPr lang="fi-FI" dirty="0" err="1"/>
              <a:t>trucks</a:t>
            </a:r>
            <a:endParaRPr lang="fi-FI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/>
              <a:t>The model used is a random forest model from program R caret package. The estimate uses only one model.</a:t>
            </a:r>
          </a:p>
        </p:txBody>
      </p:sp>
    </p:spTree>
    <p:extLst>
      <p:ext uri="{BB962C8B-B14F-4D97-AF65-F5344CB8AC3E}">
        <p14:creationId xmlns:p14="http://schemas.microsoft.com/office/powerpoint/2010/main" val="194830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AB0F83-3ED7-44F3-A4A9-48281D36D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712" y="365125"/>
            <a:ext cx="8959392" cy="1154393"/>
          </a:xfrm>
        </p:spPr>
        <p:txBody>
          <a:bodyPr>
            <a:normAutofit/>
          </a:bodyPr>
          <a:lstStyle/>
          <a:p>
            <a:r>
              <a:rPr lang="en-US" sz="1600" dirty="0"/>
              <a:t>Year-on-year growth rate of the trend indicator of output (TIO) and predictions obtained from the model. Both are expressed in percentage points.</a:t>
            </a:r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C890FEF-726E-460E-A3A1-C64CBAC9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8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856EF5A-2362-4C31-BE50-4C6318FB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C4F9540-71E1-4904-A363-1C9DE7A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pic>
        <p:nvPicPr>
          <p:cNvPr id="8" name="Sisällön paikkamerkki 7" descr="Kuva, joka sisältää kohteen teksti, kartta&#10;&#10;Kuvaus luotu automaattisesti">
            <a:extLst>
              <a:ext uri="{FF2B5EF4-FFF2-40B4-BE49-F238E27FC236}">
                <a16:creationId xmlns:a16="http://schemas.microsoft.com/office/drawing/2014/main" id="{54AEE3F4-BA16-4E97-ACA1-22BE493FE7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1089" y="1825625"/>
            <a:ext cx="8122024" cy="4117975"/>
          </a:xfrm>
        </p:spPr>
      </p:pic>
    </p:spTree>
    <p:extLst>
      <p:ext uri="{BB962C8B-B14F-4D97-AF65-F5344CB8AC3E}">
        <p14:creationId xmlns:p14="http://schemas.microsoft.com/office/powerpoint/2010/main" val="98803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26C07-273A-4A99-9DC5-3D9F67D4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More information and the results on </a:t>
            </a:r>
            <a:r>
              <a:rPr lang="en-US" sz="2200"/>
              <a:t>TIO indicator </a:t>
            </a:r>
            <a:r>
              <a:rPr lang="en-US" sz="2200" dirty="0"/>
              <a:t>can be found from Statistics Finland website</a:t>
            </a:r>
            <a:br>
              <a:rPr lang="fi-FI" dirty="0"/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12F61B0-33E6-457C-A8B6-0391589F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B053-BC39-5645-941A-EDB0DEC7708B}" type="slidenum">
              <a:rPr lang="fi-FI" smtClean="0"/>
              <a:t>9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8428F7-8810-41D2-B5E8-119BC08B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Statistics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89FE3A-60BA-48FC-99A3-9572E8C8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3F3E-8DFB-4344-A997-E9170C1C270C}" type="datetime3">
              <a:rPr lang="en-GB" smtClean="0"/>
              <a:t>15 June, 2020</a:t>
            </a:fld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53BCB85-48EA-471E-912E-F33CE4F1E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For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                                   </a:t>
            </a:r>
            <a:r>
              <a:rPr lang="fi-FI" dirty="0">
                <a:hlinkClick r:id="rId2"/>
              </a:rPr>
              <a:t>sami.lahtinen@stat.fi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                               matti.kokkonen@stat.fi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8767227"/>
      </p:ext>
    </p:extLst>
  </p:cSld>
  <p:clrMapOvr>
    <a:masterClrMapping/>
  </p:clrMapOvr>
</p:sld>
</file>

<file path=ppt/theme/theme1.xml><?xml version="1.0" encoding="utf-8"?>
<a:theme xmlns:a="http://schemas.openxmlformats.org/drawingml/2006/main" name="tk2019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A40084"/>
      </a:accent3>
      <a:accent4>
        <a:srgbClr val="33C1BA"/>
      </a:accent4>
      <a:accent5>
        <a:srgbClr val="F8941E"/>
      </a:accent5>
      <a:accent6>
        <a:srgbClr val="E21776"/>
      </a:accent6>
      <a:hlink>
        <a:srgbClr val="0073B0"/>
      </a:hlink>
      <a:folHlink>
        <a:srgbClr val="A4008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k2019_englanti_OK.pptx" id="{B16BD290-C805-42A2-9E98-75F5994FEDE3}" vid="{30897FE5-E8AB-4929-B6FF-BB8476C3ED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tk2019_englanti</Template>
  <TotalTime>387</TotalTime>
  <Words>405</Words>
  <Application>Microsoft Office PowerPoint</Application>
  <PresentationFormat>Laajakuva</PresentationFormat>
  <Paragraphs>77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tk2019</vt:lpstr>
      <vt:lpstr>Transport statistics during COVID19-crisis in Finland</vt:lpstr>
      <vt:lpstr>Start of the crisis</vt:lpstr>
      <vt:lpstr>Situation now in society</vt:lpstr>
      <vt:lpstr>Transport statistics</vt:lpstr>
      <vt:lpstr>Transport indicators</vt:lpstr>
      <vt:lpstr>Monthly change (%) of traffic flows in Finland from the corresponding month of the previous year.</vt:lpstr>
      <vt:lpstr>Statistics Finland nowcasting the real output of Finland</vt:lpstr>
      <vt:lpstr>Year-on-year growth rate of the trend indicator of output (TIO) and predictions obtained from the model. Both are expressed in percentage points.</vt:lpstr>
      <vt:lpstr>More information and the results on TIO indicator can be found from Statistics Finland website 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Sami Lahtinen</dc:creator>
  <cp:lastModifiedBy>Sami Lahtinen</cp:lastModifiedBy>
  <cp:revision>51</cp:revision>
  <cp:lastPrinted>2019-04-02T07:22:47Z</cp:lastPrinted>
  <dcterms:created xsi:type="dcterms:W3CDTF">2020-06-12T07:57:23Z</dcterms:created>
  <dcterms:modified xsi:type="dcterms:W3CDTF">2020-06-15T13:49:09Z</dcterms:modified>
</cp:coreProperties>
</file>