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59" r:id="rId4"/>
    <p:sldId id="266" r:id="rId5"/>
    <p:sldId id="267" r:id="rId6"/>
    <p:sldId id="268" r:id="rId7"/>
    <p:sldId id="261" r:id="rId8"/>
    <p:sldId id="278" r:id="rId9"/>
    <p:sldId id="270" r:id="rId10"/>
    <p:sldId id="269" r:id="rId11"/>
    <p:sldId id="281" r:id="rId12"/>
    <p:sldId id="280" r:id="rId13"/>
    <p:sldId id="271" r:id="rId14"/>
    <p:sldId id="279" r:id="rId15"/>
    <p:sldId id="274" r:id="rId16"/>
    <p:sldId id="276"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nece-fs1.unog.un.org\data\Shares\Groups\Tran\Transport%20Networks%20Logistics\WP6\Data\Bus%20metro%20tram%20pilot\Collated%20data\old\Data%20summary_Alex.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Chart!$I$1</c:f>
              <c:strCache>
                <c:ptCount val="1"/>
                <c:pt idx="0">
                  <c:v>Tram</c:v>
                </c:pt>
              </c:strCache>
            </c:strRef>
          </c:tx>
          <c:spPr>
            <a:solidFill>
              <a:schemeClr val="accent1">
                <a:lumMod val="75000"/>
              </a:schemeClr>
            </a:solidFill>
            <a:ln>
              <a:noFill/>
            </a:ln>
            <a:effectLst/>
          </c:spPr>
          <c:invertIfNegative val="0"/>
          <c:cat>
            <c:strRef>
              <c:f>Chart!$H$2:$H$11</c:f>
              <c:strCache>
                <c:ptCount val="10"/>
                <c:pt idx="0">
                  <c:v>Minsk, Belarus </c:v>
                </c:pt>
                <c:pt idx="1">
                  <c:v>Sofia, Bulgaria</c:v>
                </c:pt>
                <c:pt idx="2">
                  <c:v>Prague, Czechia</c:v>
                </c:pt>
                <c:pt idx="3">
                  <c:v>Helsinki, Finland</c:v>
                </c:pt>
                <c:pt idx="4">
                  <c:v>Budapest, Hungary</c:v>
                </c:pt>
                <c:pt idx="5">
                  <c:v>Bucharest, Romania</c:v>
                </c:pt>
                <c:pt idx="6">
                  <c:v>Stockholm, Sweden</c:v>
                </c:pt>
                <c:pt idx="7">
                  <c:v>Kyiv, Ukraine</c:v>
                </c:pt>
                <c:pt idx="8">
                  <c:v>Atlanta, US</c:v>
                </c:pt>
                <c:pt idx="9">
                  <c:v>Washington, US</c:v>
                </c:pt>
              </c:strCache>
            </c:strRef>
          </c:cat>
          <c:val>
            <c:numRef>
              <c:f>Chart!$I$2:$I$11</c:f>
              <c:numCache>
                <c:formatCode>General</c:formatCode>
                <c:ptCount val="10"/>
                <c:pt idx="0">
                  <c:v>4.2300000000000004</c:v>
                </c:pt>
                <c:pt idx="1">
                  <c:v>2.38</c:v>
                </c:pt>
                <c:pt idx="2">
                  <c:v>5.84</c:v>
                </c:pt>
                <c:pt idx="3">
                  <c:v>2.1399999999999997</c:v>
                </c:pt>
                <c:pt idx="4">
                  <c:v>2.6799999999999997</c:v>
                </c:pt>
                <c:pt idx="5">
                  <c:v>5.51</c:v>
                </c:pt>
                <c:pt idx="6">
                  <c:v>4.17</c:v>
                </c:pt>
                <c:pt idx="7">
                  <c:v>4.6500000000000004</c:v>
                </c:pt>
                <c:pt idx="8">
                  <c:v>1.59</c:v>
                </c:pt>
                <c:pt idx="9">
                  <c:v>1.35</c:v>
                </c:pt>
              </c:numCache>
            </c:numRef>
          </c:val>
          <c:extLst>
            <c:ext xmlns:c16="http://schemas.microsoft.com/office/drawing/2014/chart" uri="{C3380CC4-5D6E-409C-BE32-E72D297353CC}">
              <c16:uniqueId val="{00000000-DA33-4495-A8C9-636CB61475B7}"/>
            </c:ext>
          </c:extLst>
        </c:ser>
        <c:ser>
          <c:idx val="1"/>
          <c:order val="1"/>
          <c:tx>
            <c:strRef>
              <c:f>Chart!$J$1</c:f>
              <c:strCache>
                <c:ptCount val="1"/>
                <c:pt idx="0">
                  <c:v>Metro</c:v>
                </c:pt>
              </c:strCache>
            </c:strRef>
          </c:tx>
          <c:spPr>
            <a:solidFill>
              <a:schemeClr val="accent2">
                <a:lumMod val="60000"/>
                <a:lumOff val="40000"/>
              </a:schemeClr>
            </a:solidFill>
            <a:ln>
              <a:noFill/>
            </a:ln>
            <a:effectLst/>
          </c:spPr>
          <c:invertIfNegative val="0"/>
          <c:cat>
            <c:strRef>
              <c:f>Chart!$H$2:$H$11</c:f>
              <c:strCache>
                <c:ptCount val="10"/>
                <c:pt idx="0">
                  <c:v>Minsk, Belarus </c:v>
                </c:pt>
                <c:pt idx="1">
                  <c:v>Sofia, Bulgaria</c:v>
                </c:pt>
                <c:pt idx="2">
                  <c:v>Prague, Czechia</c:v>
                </c:pt>
                <c:pt idx="3">
                  <c:v>Helsinki, Finland</c:v>
                </c:pt>
                <c:pt idx="4">
                  <c:v>Budapest, Hungary</c:v>
                </c:pt>
                <c:pt idx="5">
                  <c:v>Bucharest, Romania</c:v>
                </c:pt>
                <c:pt idx="6">
                  <c:v>Stockholm, Sweden</c:v>
                </c:pt>
                <c:pt idx="7">
                  <c:v>Kyiv, Ukraine</c:v>
                </c:pt>
                <c:pt idx="8">
                  <c:v>Atlanta, US</c:v>
                </c:pt>
                <c:pt idx="9">
                  <c:v>Washington, US</c:v>
                </c:pt>
              </c:strCache>
            </c:strRef>
          </c:cat>
          <c:val>
            <c:numRef>
              <c:f>Chart!$J$2:$J$11</c:f>
              <c:numCache>
                <c:formatCode>General</c:formatCode>
                <c:ptCount val="10"/>
                <c:pt idx="0">
                  <c:v>7.34</c:v>
                </c:pt>
                <c:pt idx="1">
                  <c:v>8.7100000000000009</c:v>
                </c:pt>
                <c:pt idx="2">
                  <c:v>12.775</c:v>
                </c:pt>
                <c:pt idx="3">
                  <c:v>7.1150000000000002</c:v>
                </c:pt>
                <c:pt idx="4">
                  <c:v>4.3650000000000002</c:v>
                </c:pt>
                <c:pt idx="5">
                  <c:v>14.504999999999999</c:v>
                </c:pt>
                <c:pt idx="6">
                  <c:v>5.5950000000000006</c:v>
                </c:pt>
                <c:pt idx="7">
                  <c:v>8.1999999999999993</c:v>
                </c:pt>
                <c:pt idx="8">
                  <c:v>10.664999999999999</c:v>
                </c:pt>
                <c:pt idx="9">
                  <c:v>9.0850000000000009</c:v>
                </c:pt>
              </c:numCache>
            </c:numRef>
          </c:val>
          <c:extLst>
            <c:ext xmlns:c16="http://schemas.microsoft.com/office/drawing/2014/chart" uri="{C3380CC4-5D6E-409C-BE32-E72D297353CC}">
              <c16:uniqueId val="{00000001-DA33-4495-A8C9-636CB61475B7}"/>
            </c:ext>
          </c:extLst>
        </c:ser>
        <c:dLbls>
          <c:showLegendKey val="0"/>
          <c:showVal val="0"/>
          <c:showCatName val="0"/>
          <c:showSerName val="0"/>
          <c:showPercent val="0"/>
          <c:showBubbleSize val="0"/>
        </c:dLbls>
        <c:gapWidth val="100"/>
        <c:overlap val="-24"/>
        <c:axId val="723470336"/>
        <c:axId val="723616624"/>
      </c:barChart>
      <c:catAx>
        <c:axId val="7234703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23616624"/>
        <c:crosses val="autoZero"/>
        <c:auto val="1"/>
        <c:lblAlgn val="ctr"/>
        <c:lblOffset val="100"/>
        <c:noMultiLvlLbl val="0"/>
      </c:catAx>
      <c:valAx>
        <c:axId val="723616624"/>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n-GB" sz="1400"/>
                  <a:t>Average</a:t>
                </a:r>
                <a:r>
                  <a:rPr lang="en-GB" sz="1400" baseline="0"/>
                  <a:t> journey length in km</a:t>
                </a:r>
                <a:endParaRPr lang="en-GB" sz="1400"/>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723470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B61FA-1E8B-4503-961C-E18C4FABB0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7D36919-1D08-4705-A077-0E7C64C996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16A2F8-46AE-4A59-8A87-0BE655DE373D}"/>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5" name="Footer Placeholder 4">
            <a:extLst>
              <a:ext uri="{FF2B5EF4-FFF2-40B4-BE49-F238E27FC236}">
                <a16:creationId xmlns:a16="http://schemas.microsoft.com/office/drawing/2014/main" id="{F1D6FDA3-B51A-4323-B3EA-D45BC8EB6A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0E33B3-79E3-4D3F-9187-E6A71307A763}"/>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272321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1F22F-74B6-4119-8A79-5823C47FB2F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309F91-7873-49DB-A483-64F5FD8D76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13480E-9344-41C4-B252-03B5E4269094}"/>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5" name="Footer Placeholder 4">
            <a:extLst>
              <a:ext uri="{FF2B5EF4-FFF2-40B4-BE49-F238E27FC236}">
                <a16:creationId xmlns:a16="http://schemas.microsoft.com/office/drawing/2014/main" id="{F214A3F7-B36C-404F-9336-5F3E5423A7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D9AF6A-8C54-42E2-BB94-BD0DE525D7D9}"/>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204416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02D1CD-0890-43D7-97AC-7D60C9E354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831ECF-6615-4EA9-8BAC-4FFBD2BCAF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89B8C1-B360-4933-A784-BF0E8691D078}"/>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5" name="Footer Placeholder 4">
            <a:extLst>
              <a:ext uri="{FF2B5EF4-FFF2-40B4-BE49-F238E27FC236}">
                <a16:creationId xmlns:a16="http://schemas.microsoft.com/office/drawing/2014/main" id="{F6A58C8D-7013-4DBC-ACC5-D225C129C3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0EBE58-1503-4E6F-977D-97C1A59B3C1A}"/>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353321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5187-35AE-4590-87DD-97092F8BDC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1B9EA9-6A85-491A-A5A6-1394C59DA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22763-CACC-40EB-B534-38BB1720CF15}"/>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5" name="Footer Placeholder 4">
            <a:extLst>
              <a:ext uri="{FF2B5EF4-FFF2-40B4-BE49-F238E27FC236}">
                <a16:creationId xmlns:a16="http://schemas.microsoft.com/office/drawing/2014/main" id="{2CA95D55-3793-4835-BCA6-B40C7EA0C5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7A6CEC-B8BC-45C3-AB4C-4A8D88DE3BA6}"/>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131299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1EB92-80B0-4F77-B5CA-A8F969595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8041135-554D-4654-A982-AC5FE28098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84EC0B-7F9A-46DE-8A5E-3033E6199F51}"/>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5" name="Footer Placeholder 4">
            <a:extLst>
              <a:ext uri="{FF2B5EF4-FFF2-40B4-BE49-F238E27FC236}">
                <a16:creationId xmlns:a16="http://schemas.microsoft.com/office/drawing/2014/main" id="{267F49C8-976E-42CD-A6B2-A9B5F7F849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C160BC-B608-4089-B883-6F381B4CDCD6}"/>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2880496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BDD2-712D-4AAF-92D0-A1E39C5D76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32CA92-EBCE-4155-8B86-861DB82E39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11B143-4885-4617-AA7E-30D96FEECE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303ED4-E297-49A2-A23F-962C1360E19A}"/>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6" name="Footer Placeholder 5">
            <a:extLst>
              <a:ext uri="{FF2B5EF4-FFF2-40B4-BE49-F238E27FC236}">
                <a16:creationId xmlns:a16="http://schemas.microsoft.com/office/drawing/2014/main" id="{2A91F835-EE90-4C14-8C75-CA061F41C9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B9AC9F-7455-4BA0-855A-007A4E118FF4}"/>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331057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BC3B3-1181-4A71-8A8E-14011FB131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7F423D-E7CE-427B-AE74-4C522B971A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05E72B-F82D-4637-BAB8-A1EA1CAACF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915551-DB4B-43A1-A4AB-44637013C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256EFF-B98D-4EDE-8B63-8EE939462F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7E34C3-4D8A-4E29-BB9A-484B844EBE28}"/>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8" name="Footer Placeholder 7">
            <a:extLst>
              <a:ext uri="{FF2B5EF4-FFF2-40B4-BE49-F238E27FC236}">
                <a16:creationId xmlns:a16="http://schemas.microsoft.com/office/drawing/2014/main" id="{16813EA1-FA37-4700-AF9F-6F991CBC89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CECEEC2-D747-42AF-92A2-619689835E86}"/>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3630962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9CBF-7A51-4482-A138-B07026CAB39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D02299-31A4-4F7E-9D52-A0F14923E08F}"/>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4" name="Footer Placeholder 3">
            <a:extLst>
              <a:ext uri="{FF2B5EF4-FFF2-40B4-BE49-F238E27FC236}">
                <a16:creationId xmlns:a16="http://schemas.microsoft.com/office/drawing/2014/main" id="{7D121272-EA75-47A4-945C-F218236A42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E2AB02-F090-4816-B2F3-55ADB367C8D9}"/>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3197543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3B52A-B9C2-49FD-B1C8-B5CCB4F49864}"/>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3" name="Footer Placeholder 2">
            <a:extLst>
              <a:ext uri="{FF2B5EF4-FFF2-40B4-BE49-F238E27FC236}">
                <a16:creationId xmlns:a16="http://schemas.microsoft.com/office/drawing/2014/main" id="{AC5055F9-7B69-4770-A238-49F34BDC2BF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4005C5-5380-42BE-B1D9-0BA7115955BA}"/>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205189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B0F57-783A-4709-B1C0-1F1F1128E4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213B01-CC4D-42C7-AD0C-9F56B7ACC6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E846F6-726A-4807-AE9E-6E368500D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162E2-6637-43B2-83F0-F080C5160CEF}"/>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6" name="Footer Placeholder 5">
            <a:extLst>
              <a:ext uri="{FF2B5EF4-FFF2-40B4-BE49-F238E27FC236}">
                <a16:creationId xmlns:a16="http://schemas.microsoft.com/office/drawing/2014/main" id="{215048FC-3746-4A88-9E06-FFE69B911A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D03D75-7CBA-49A1-B382-DC53DB57CF02}"/>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1250053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CED3B-A343-4650-B9B9-68D84F129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C8B3EA-DA2E-465B-BF93-5A535807C0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6AD3F2-C38C-4207-9070-858D87AA0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8C728-FFF0-40E1-8EFE-A6B58F0F827F}"/>
              </a:ext>
            </a:extLst>
          </p:cNvPr>
          <p:cNvSpPr>
            <a:spLocks noGrp="1"/>
          </p:cNvSpPr>
          <p:nvPr>
            <p:ph type="dt" sz="half" idx="10"/>
          </p:nvPr>
        </p:nvSpPr>
        <p:spPr/>
        <p:txBody>
          <a:bodyPr/>
          <a:lstStyle/>
          <a:p>
            <a:fld id="{1F423156-1832-49E1-A15B-FB2CB941633F}" type="datetimeFigureOut">
              <a:rPr lang="en-GB" smtClean="0"/>
              <a:t>19/06/2020</a:t>
            </a:fld>
            <a:endParaRPr lang="en-GB"/>
          </a:p>
        </p:txBody>
      </p:sp>
      <p:sp>
        <p:nvSpPr>
          <p:cNvPr id="6" name="Footer Placeholder 5">
            <a:extLst>
              <a:ext uri="{FF2B5EF4-FFF2-40B4-BE49-F238E27FC236}">
                <a16:creationId xmlns:a16="http://schemas.microsoft.com/office/drawing/2014/main" id="{E5F33863-B2EC-4DB7-A6F7-370473C76B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F650AE-BDAC-4075-A906-4EA73EABBC0A}"/>
              </a:ext>
            </a:extLst>
          </p:cNvPr>
          <p:cNvSpPr>
            <a:spLocks noGrp="1"/>
          </p:cNvSpPr>
          <p:nvPr>
            <p:ph type="sldNum" sz="quarter" idx="12"/>
          </p:nvPr>
        </p:nvSpPr>
        <p:spPr/>
        <p:txBody>
          <a:bodyPr/>
          <a:lstStyle/>
          <a:p>
            <a:fld id="{A91BBBD9-3A07-41BB-BC31-D18E54106F55}" type="slidenum">
              <a:rPr lang="en-GB" smtClean="0"/>
              <a:t>‹#›</a:t>
            </a:fld>
            <a:endParaRPr lang="en-GB"/>
          </a:p>
        </p:txBody>
      </p:sp>
    </p:spTree>
    <p:extLst>
      <p:ext uri="{BB962C8B-B14F-4D97-AF65-F5344CB8AC3E}">
        <p14:creationId xmlns:p14="http://schemas.microsoft.com/office/powerpoint/2010/main" val="1774733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D53766-8D6E-4FE2-A8E7-948D8212C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E51FF4-28EF-4BC2-ABE6-4C3DE44B4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3300EB-9F5A-47DE-BFC0-683966CBF9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23156-1832-49E1-A15B-FB2CB941633F}" type="datetimeFigureOut">
              <a:rPr lang="en-GB" smtClean="0"/>
              <a:t>19/06/2020</a:t>
            </a:fld>
            <a:endParaRPr lang="en-GB"/>
          </a:p>
        </p:txBody>
      </p:sp>
      <p:sp>
        <p:nvSpPr>
          <p:cNvPr id="5" name="Footer Placeholder 4">
            <a:extLst>
              <a:ext uri="{FF2B5EF4-FFF2-40B4-BE49-F238E27FC236}">
                <a16:creationId xmlns:a16="http://schemas.microsoft.com/office/drawing/2014/main" id="{07D632CC-EAC4-417C-B88B-ADD1BFB857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A30FADC-A648-49FB-AE4C-285BA7829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BBBD9-3A07-41BB-BC31-D18E54106F55}" type="slidenum">
              <a:rPr lang="en-GB" smtClean="0"/>
              <a:t>‹#›</a:t>
            </a:fld>
            <a:endParaRPr lang="en-GB"/>
          </a:p>
        </p:txBody>
      </p:sp>
    </p:spTree>
    <p:extLst>
      <p:ext uri="{BB962C8B-B14F-4D97-AF65-F5344CB8AC3E}">
        <p14:creationId xmlns:p14="http://schemas.microsoft.com/office/powerpoint/2010/main" val="123861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unece.maps.arcgis.com/apps/webappviewer/index.html?id=921546a18d184a6aa96904cb4eb0f37a"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statswiki.unece.org/display/MWHW/Webex+Audio+Troubleshooting"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hyperlink" Target="https://www.unece.org/trans/main/wp6/doc_2020.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unece.org/fileadmin/DAM/trans/doc/2019/wp6/Presentations/TPGED-_274000-v1-Pr%C3%A9sentation_UNECE_-_GT_Statistiques_transport_-_12_jui....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09B591-44E4-4BE3-96D4-C660E99E3CE7}"/>
              </a:ext>
            </a:extLst>
          </p:cNvPr>
          <p:cNvPicPr>
            <a:picLocks noChangeAspect="1"/>
          </p:cNvPicPr>
          <p:nvPr/>
        </p:nvPicPr>
        <p:blipFill rotWithShape="1">
          <a:blip r:embed="rId2"/>
          <a:srcRect l="-2739" t="-3" r="71938" b="92490"/>
          <a:stretch/>
        </p:blipFill>
        <p:spPr>
          <a:xfrm>
            <a:off x="3349699" y="0"/>
            <a:ext cx="4555436" cy="744893"/>
          </a:xfrm>
          <a:prstGeom prst="rect">
            <a:avLst/>
          </a:prstGeom>
        </p:spPr>
      </p:pic>
      <p:pic>
        <p:nvPicPr>
          <p:cNvPr id="1028" name="Picture 4" descr="United Nations Economic Commission for Europe (UNECE) | Green ...">
            <a:extLst>
              <a:ext uri="{FF2B5EF4-FFF2-40B4-BE49-F238E27FC236}">
                <a16:creationId xmlns:a16="http://schemas.microsoft.com/office/drawing/2014/main" id="{655E6EBA-3C27-4593-AAA4-30D5D7AA14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72799"/>
            <a:ext cx="1887538" cy="18875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CF2B8BB-6F8D-490A-9B86-56E519706A9F}"/>
              </a:ext>
            </a:extLst>
          </p:cNvPr>
          <p:cNvSpPr/>
          <p:nvPr/>
        </p:nvSpPr>
        <p:spPr>
          <a:xfrm>
            <a:off x="3349699" y="5327653"/>
            <a:ext cx="6089267" cy="1384995"/>
          </a:xfrm>
          <a:prstGeom prst="rect">
            <a:avLst/>
          </a:prstGeom>
        </p:spPr>
        <p:txBody>
          <a:bodyPr wrap="square">
            <a:spAutoFit/>
          </a:bodyPr>
          <a:lstStyle/>
          <a:p>
            <a:r>
              <a:rPr lang="en-US" sz="2800" dirty="0"/>
              <a:t>Please keep your microphone muted</a:t>
            </a:r>
          </a:p>
          <a:p>
            <a:r>
              <a:rPr lang="en-GB" sz="2800" dirty="0" err="1"/>
              <a:t>Veuillez</a:t>
            </a:r>
            <a:r>
              <a:rPr lang="en-GB" sz="2800" dirty="0"/>
              <a:t> </a:t>
            </a:r>
            <a:r>
              <a:rPr lang="en-GB" sz="2800" dirty="0" err="1"/>
              <a:t>désactiver</a:t>
            </a:r>
            <a:r>
              <a:rPr lang="en-GB" sz="2800" dirty="0"/>
              <a:t> </a:t>
            </a:r>
            <a:r>
              <a:rPr lang="en-GB" sz="2800" dirty="0" err="1"/>
              <a:t>votre</a:t>
            </a:r>
            <a:r>
              <a:rPr lang="en-GB" sz="2800" dirty="0"/>
              <a:t> microphone</a:t>
            </a:r>
          </a:p>
          <a:p>
            <a:r>
              <a:rPr lang="ru-RU" sz="2800" dirty="0"/>
              <a:t>Пожалуйста, отключите микрофон</a:t>
            </a:r>
            <a:endParaRPr lang="en-GB" sz="2800" dirty="0"/>
          </a:p>
        </p:txBody>
      </p:sp>
      <p:pic>
        <p:nvPicPr>
          <p:cNvPr id="4" name="Picture 3">
            <a:extLst>
              <a:ext uri="{FF2B5EF4-FFF2-40B4-BE49-F238E27FC236}">
                <a16:creationId xmlns:a16="http://schemas.microsoft.com/office/drawing/2014/main" id="{5A281932-5FF6-439F-B806-4620B9E83A69}"/>
              </a:ext>
            </a:extLst>
          </p:cNvPr>
          <p:cNvPicPr>
            <a:picLocks noChangeAspect="1"/>
          </p:cNvPicPr>
          <p:nvPr/>
        </p:nvPicPr>
        <p:blipFill rotWithShape="1">
          <a:blip r:embed="rId2"/>
          <a:srcRect t="35393" b="5"/>
          <a:stretch/>
        </p:blipFill>
        <p:spPr>
          <a:xfrm>
            <a:off x="1744438" y="560439"/>
            <a:ext cx="8402263" cy="4767214"/>
          </a:xfrm>
          <a:prstGeom prst="rect">
            <a:avLst/>
          </a:prstGeom>
        </p:spPr>
      </p:pic>
      <p:pic>
        <p:nvPicPr>
          <p:cNvPr id="5" name="Picture 3">
            <a:extLst>
              <a:ext uri="{FF2B5EF4-FFF2-40B4-BE49-F238E27FC236}">
                <a16:creationId xmlns:a16="http://schemas.microsoft.com/office/drawing/2014/main" id="{1E406183-3BEF-43E6-87DF-67C5C2A5C7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09276" y="972718"/>
            <a:ext cx="1966029" cy="196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74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21CB-E218-4ED0-B788-A3D8CD62AD4F}"/>
              </a:ext>
            </a:extLst>
          </p:cNvPr>
          <p:cNvSpPr>
            <a:spLocks noGrp="1"/>
          </p:cNvSpPr>
          <p:nvPr>
            <p:ph type="title"/>
          </p:nvPr>
        </p:nvSpPr>
        <p:spPr>
          <a:xfrm>
            <a:off x="838200" y="18255"/>
            <a:ext cx="3859635" cy="829033"/>
          </a:xfrm>
        </p:spPr>
        <p:txBody>
          <a:bodyPr/>
          <a:lstStyle/>
          <a:p>
            <a:r>
              <a:rPr lang="en-US" dirty="0"/>
              <a:t>Data Validation</a:t>
            </a:r>
            <a:endParaRPr lang="en-GB" dirty="0"/>
          </a:p>
        </p:txBody>
      </p:sp>
      <p:sp>
        <p:nvSpPr>
          <p:cNvPr id="3" name="Content Placeholder 2">
            <a:extLst>
              <a:ext uri="{FF2B5EF4-FFF2-40B4-BE49-F238E27FC236}">
                <a16:creationId xmlns:a16="http://schemas.microsoft.com/office/drawing/2014/main" id="{04740CA8-0702-4484-BC8E-5492E8BE09A1}"/>
              </a:ext>
            </a:extLst>
          </p:cNvPr>
          <p:cNvSpPr>
            <a:spLocks noGrp="1"/>
          </p:cNvSpPr>
          <p:nvPr>
            <p:ph idx="1"/>
          </p:nvPr>
        </p:nvSpPr>
        <p:spPr>
          <a:xfrm>
            <a:off x="151002" y="1778466"/>
            <a:ext cx="11518084" cy="4398497"/>
          </a:xfrm>
        </p:spPr>
        <p:txBody>
          <a:bodyPr>
            <a:normAutofit/>
          </a:bodyPr>
          <a:lstStyle/>
          <a:p>
            <a:r>
              <a:rPr lang="en-US" sz="3200" dirty="0"/>
              <a:t>Without any history of data collection, data validation was limited:</a:t>
            </a:r>
          </a:p>
          <a:p>
            <a:r>
              <a:rPr lang="en-US" sz="3200" dirty="0"/>
              <a:t>Order of magnitude checks fixed some countries (x1000, missing digits etc.) Most of the data seemed reasonable,  based on city/system size/population. Some checking against known country sources done.</a:t>
            </a:r>
          </a:p>
          <a:p>
            <a:r>
              <a:rPr lang="en-US" sz="3200" dirty="0"/>
              <a:t>Check of passenger-km per passenger highlighted a few series to question. </a:t>
            </a:r>
          </a:p>
        </p:txBody>
      </p:sp>
    </p:spTree>
    <p:extLst>
      <p:ext uri="{BB962C8B-B14F-4D97-AF65-F5344CB8AC3E}">
        <p14:creationId xmlns:p14="http://schemas.microsoft.com/office/powerpoint/2010/main" val="17243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8632A-F2A1-4A42-BA43-863351F6EE65}"/>
              </a:ext>
            </a:extLst>
          </p:cNvPr>
          <p:cNvSpPr>
            <a:spLocks noGrp="1"/>
          </p:cNvSpPr>
          <p:nvPr>
            <p:ph type="title"/>
          </p:nvPr>
        </p:nvSpPr>
        <p:spPr>
          <a:xfrm>
            <a:off x="0" y="70196"/>
            <a:ext cx="12078929" cy="2010274"/>
          </a:xfrm>
        </p:spPr>
        <p:txBody>
          <a:bodyPr>
            <a:normAutofit fontScale="90000"/>
          </a:bodyPr>
          <a:lstStyle/>
          <a:p>
            <a:r>
              <a:rPr lang="en-US" dirty="0"/>
              <a:t>Average distances higher for metro and light rail than tram journeys.</a:t>
            </a:r>
            <a:br>
              <a:rPr lang="en-US" dirty="0"/>
            </a:br>
            <a:r>
              <a:rPr lang="en-US" dirty="0"/>
              <a:t>	</a:t>
            </a:r>
            <a:r>
              <a:rPr lang="en-US" sz="3600" dirty="0"/>
              <a:t>Light rail systems</a:t>
            </a:r>
            <a:r>
              <a:rPr lang="en-US" dirty="0"/>
              <a:t> </a:t>
            </a:r>
            <a:r>
              <a:rPr lang="en-US" sz="3600" dirty="0"/>
              <a:t>in Denmark, UK and US only. But definition 	issues (Sheffield “</a:t>
            </a:r>
            <a:r>
              <a:rPr lang="en-US" sz="3600" dirty="0" err="1"/>
              <a:t>Supertram</a:t>
            </a:r>
            <a:r>
              <a:rPr lang="en-US" sz="3600" dirty="0"/>
              <a:t>” is classed as light rail.)</a:t>
            </a:r>
            <a:endParaRPr lang="en-GB" dirty="0"/>
          </a:p>
        </p:txBody>
      </p:sp>
      <p:pic>
        <p:nvPicPr>
          <p:cNvPr id="5" name="Picture 4">
            <a:extLst>
              <a:ext uri="{FF2B5EF4-FFF2-40B4-BE49-F238E27FC236}">
                <a16:creationId xmlns:a16="http://schemas.microsoft.com/office/drawing/2014/main" id="{A6D2AF55-3EF1-458E-82AC-9B7BB015EA86}"/>
              </a:ext>
            </a:extLst>
          </p:cNvPr>
          <p:cNvPicPr>
            <a:picLocks noChangeAspect="1"/>
          </p:cNvPicPr>
          <p:nvPr/>
        </p:nvPicPr>
        <p:blipFill>
          <a:blip r:embed="rId2"/>
          <a:stretch>
            <a:fillRect/>
          </a:stretch>
        </p:blipFill>
        <p:spPr>
          <a:xfrm>
            <a:off x="0" y="2273518"/>
            <a:ext cx="6209524" cy="4333333"/>
          </a:xfrm>
          <a:prstGeom prst="rect">
            <a:avLst/>
          </a:prstGeom>
        </p:spPr>
      </p:pic>
      <p:pic>
        <p:nvPicPr>
          <p:cNvPr id="7" name="Picture 6">
            <a:extLst>
              <a:ext uri="{FF2B5EF4-FFF2-40B4-BE49-F238E27FC236}">
                <a16:creationId xmlns:a16="http://schemas.microsoft.com/office/drawing/2014/main" id="{00C34B43-A71A-4824-8575-68E442B990A0}"/>
              </a:ext>
            </a:extLst>
          </p:cNvPr>
          <p:cNvPicPr>
            <a:picLocks noChangeAspect="1"/>
          </p:cNvPicPr>
          <p:nvPr/>
        </p:nvPicPr>
        <p:blipFill>
          <a:blip r:embed="rId3"/>
          <a:stretch>
            <a:fillRect/>
          </a:stretch>
        </p:blipFill>
        <p:spPr>
          <a:xfrm>
            <a:off x="5563892" y="2273518"/>
            <a:ext cx="6628108" cy="4514286"/>
          </a:xfrm>
          <a:prstGeom prst="rect">
            <a:avLst/>
          </a:prstGeom>
        </p:spPr>
      </p:pic>
    </p:spTree>
    <p:extLst>
      <p:ext uri="{BB962C8B-B14F-4D97-AF65-F5344CB8AC3E}">
        <p14:creationId xmlns:p14="http://schemas.microsoft.com/office/powerpoint/2010/main" val="2827773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D8A9-9CE2-4646-B58C-B772D00A9D2A}"/>
              </a:ext>
            </a:extLst>
          </p:cNvPr>
          <p:cNvSpPr>
            <a:spLocks noGrp="1"/>
          </p:cNvSpPr>
          <p:nvPr>
            <p:ph type="title"/>
          </p:nvPr>
        </p:nvSpPr>
        <p:spPr>
          <a:xfrm>
            <a:off x="838200" y="18255"/>
            <a:ext cx="10515600" cy="1325563"/>
          </a:xfrm>
        </p:spPr>
        <p:txBody>
          <a:bodyPr/>
          <a:lstStyle/>
          <a:p>
            <a:r>
              <a:rPr lang="en-US" dirty="0"/>
              <a:t>Cities with both tram and metro systems, passenger distances</a:t>
            </a:r>
            <a:endParaRPr lang="en-GB" dirty="0"/>
          </a:p>
        </p:txBody>
      </p:sp>
      <p:graphicFrame>
        <p:nvGraphicFramePr>
          <p:cNvPr id="5" name="Chart 4">
            <a:extLst>
              <a:ext uri="{FF2B5EF4-FFF2-40B4-BE49-F238E27FC236}">
                <a16:creationId xmlns:a16="http://schemas.microsoft.com/office/drawing/2014/main" id="{51EA1CAD-DF01-4E83-8656-2B3C42729207}"/>
              </a:ext>
            </a:extLst>
          </p:cNvPr>
          <p:cNvGraphicFramePr>
            <a:graphicFrameLocks/>
          </p:cNvGraphicFramePr>
          <p:nvPr>
            <p:extLst>
              <p:ext uri="{D42A27DB-BD31-4B8C-83A1-F6EECF244321}">
                <p14:modId xmlns:p14="http://schemas.microsoft.com/office/powerpoint/2010/main" val="2889298404"/>
              </p:ext>
            </p:extLst>
          </p:nvPr>
        </p:nvGraphicFramePr>
        <p:xfrm>
          <a:off x="674176" y="1436817"/>
          <a:ext cx="10515600" cy="52393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365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543D0-11AA-4FEB-AEA9-173E485DB954}"/>
              </a:ext>
            </a:extLst>
          </p:cNvPr>
          <p:cNvSpPr>
            <a:spLocks noGrp="1"/>
          </p:cNvSpPr>
          <p:nvPr>
            <p:ph type="title"/>
          </p:nvPr>
        </p:nvSpPr>
        <p:spPr>
          <a:xfrm>
            <a:off x="838200" y="0"/>
            <a:ext cx="10515600" cy="1325563"/>
          </a:xfrm>
        </p:spPr>
        <p:txBody>
          <a:bodyPr/>
          <a:lstStyle/>
          <a:p>
            <a:r>
              <a:rPr lang="en-US" dirty="0"/>
              <a:t>Dissemination</a:t>
            </a:r>
            <a:endParaRPr lang="en-GB" dirty="0"/>
          </a:p>
        </p:txBody>
      </p:sp>
      <p:sp>
        <p:nvSpPr>
          <p:cNvPr id="3" name="Content Placeholder 2">
            <a:extLst>
              <a:ext uri="{FF2B5EF4-FFF2-40B4-BE49-F238E27FC236}">
                <a16:creationId xmlns:a16="http://schemas.microsoft.com/office/drawing/2014/main" id="{13520237-94FE-43C0-9170-CBA6C21E27ED}"/>
              </a:ext>
            </a:extLst>
          </p:cNvPr>
          <p:cNvSpPr>
            <a:spLocks noGrp="1"/>
          </p:cNvSpPr>
          <p:nvPr>
            <p:ph idx="1"/>
          </p:nvPr>
        </p:nvSpPr>
        <p:spPr>
          <a:xfrm>
            <a:off x="131332" y="1235281"/>
            <a:ext cx="6700520" cy="4351338"/>
          </a:xfrm>
        </p:spPr>
        <p:txBody>
          <a:bodyPr/>
          <a:lstStyle/>
          <a:p>
            <a:r>
              <a:rPr lang="en-US" dirty="0"/>
              <a:t>Due to city-breakdown, data cannot be disseminated using normal structured cubes. </a:t>
            </a:r>
          </a:p>
          <a:p>
            <a:r>
              <a:rPr lang="en-US" dirty="0"/>
              <a:t>So a simple CSV file was disseminated.</a:t>
            </a:r>
          </a:p>
          <a:p>
            <a:r>
              <a:rPr lang="en-US" dirty="0"/>
              <a:t>Is this sufficient for analytical needs?</a:t>
            </a:r>
          </a:p>
          <a:p>
            <a:r>
              <a:rPr lang="en-US" dirty="0"/>
              <a:t>Any suggestions for dissemination improvements?</a:t>
            </a:r>
            <a:endParaRPr lang="en-GB" dirty="0"/>
          </a:p>
        </p:txBody>
      </p:sp>
      <p:pic>
        <p:nvPicPr>
          <p:cNvPr id="4" name="Picture 3">
            <a:extLst>
              <a:ext uri="{FF2B5EF4-FFF2-40B4-BE49-F238E27FC236}">
                <a16:creationId xmlns:a16="http://schemas.microsoft.com/office/drawing/2014/main" id="{4032BCB2-5023-4198-8CD6-68D3B0EC7265}"/>
              </a:ext>
            </a:extLst>
          </p:cNvPr>
          <p:cNvPicPr>
            <a:picLocks noChangeAspect="1"/>
          </p:cNvPicPr>
          <p:nvPr/>
        </p:nvPicPr>
        <p:blipFill>
          <a:blip r:embed="rId2"/>
          <a:stretch>
            <a:fillRect/>
          </a:stretch>
        </p:blipFill>
        <p:spPr>
          <a:xfrm>
            <a:off x="6430297" y="578209"/>
            <a:ext cx="5630371" cy="5713534"/>
          </a:xfrm>
          <a:prstGeom prst="rect">
            <a:avLst/>
          </a:prstGeom>
        </p:spPr>
      </p:pic>
      <p:sp>
        <p:nvSpPr>
          <p:cNvPr id="5" name="Rectangle 4">
            <a:extLst>
              <a:ext uri="{FF2B5EF4-FFF2-40B4-BE49-F238E27FC236}">
                <a16:creationId xmlns:a16="http://schemas.microsoft.com/office/drawing/2014/main" id="{6ED48888-F444-4CF7-8F25-80AB1FCCE9F8}"/>
              </a:ext>
            </a:extLst>
          </p:cNvPr>
          <p:cNvSpPr/>
          <p:nvPr/>
        </p:nvSpPr>
        <p:spPr>
          <a:xfrm>
            <a:off x="153824" y="5263453"/>
            <a:ext cx="6096000" cy="646331"/>
          </a:xfrm>
          <a:prstGeom prst="rect">
            <a:avLst/>
          </a:prstGeom>
        </p:spPr>
        <p:txBody>
          <a:bodyPr>
            <a:spAutoFit/>
          </a:bodyPr>
          <a:lstStyle/>
          <a:p>
            <a:r>
              <a:rPr lang="en-GB" dirty="0">
                <a:hlinkClick r:id="rId3"/>
              </a:rPr>
              <a:t>https://unece.maps.arcgis.com/apps/webappviewer/index.html?id=921546a18d184a6aa96904cb4eb0f37a</a:t>
            </a:r>
            <a:endParaRPr lang="en-GB" dirty="0"/>
          </a:p>
        </p:txBody>
      </p:sp>
    </p:spTree>
    <p:extLst>
      <p:ext uri="{BB962C8B-B14F-4D97-AF65-F5344CB8AC3E}">
        <p14:creationId xmlns:p14="http://schemas.microsoft.com/office/powerpoint/2010/main" val="409229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CB4C81-33AB-4C19-B954-FDF3E385C5F9}"/>
              </a:ext>
            </a:extLst>
          </p:cNvPr>
          <p:cNvPicPr>
            <a:picLocks noChangeAspect="1"/>
          </p:cNvPicPr>
          <p:nvPr/>
        </p:nvPicPr>
        <p:blipFill>
          <a:blip r:embed="rId2"/>
          <a:stretch>
            <a:fillRect/>
          </a:stretch>
        </p:blipFill>
        <p:spPr>
          <a:xfrm>
            <a:off x="138277" y="265237"/>
            <a:ext cx="5232418" cy="3299373"/>
          </a:xfrm>
          <a:prstGeom prst="rect">
            <a:avLst/>
          </a:prstGeom>
        </p:spPr>
      </p:pic>
      <p:pic>
        <p:nvPicPr>
          <p:cNvPr id="5" name="Picture 4">
            <a:extLst>
              <a:ext uri="{FF2B5EF4-FFF2-40B4-BE49-F238E27FC236}">
                <a16:creationId xmlns:a16="http://schemas.microsoft.com/office/drawing/2014/main" id="{52612877-97A4-40F3-A4C2-70C9C59FBC1A}"/>
              </a:ext>
            </a:extLst>
          </p:cNvPr>
          <p:cNvPicPr>
            <a:picLocks noChangeAspect="1"/>
          </p:cNvPicPr>
          <p:nvPr/>
        </p:nvPicPr>
        <p:blipFill>
          <a:blip r:embed="rId3"/>
          <a:stretch>
            <a:fillRect/>
          </a:stretch>
        </p:blipFill>
        <p:spPr>
          <a:xfrm>
            <a:off x="5425152" y="166856"/>
            <a:ext cx="6628571" cy="3723809"/>
          </a:xfrm>
          <a:prstGeom prst="rect">
            <a:avLst/>
          </a:prstGeom>
        </p:spPr>
      </p:pic>
      <p:pic>
        <p:nvPicPr>
          <p:cNvPr id="6" name="Picture 5">
            <a:extLst>
              <a:ext uri="{FF2B5EF4-FFF2-40B4-BE49-F238E27FC236}">
                <a16:creationId xmlns:a16="http://schemas.microsoft.com/office/drawing/2014/main" id="{F6E77B0D-00AA-42B6-B202-EE0CC88FAB78}"/>
              </a:ext>
            </a:extLst>
          </p:cNvPr>
          <p:cNvPicPr>
            <a:picLocks noChangeAspect="1"/>
          </p:cNvPicPr>
          <p:nvPr/>
        </p:nvPicPr>
        <p:blipFill>
          <a:blip r:embed="rId4"/>
          <a:stretch>
            <a:fillRect/>
          </a:stretch>
        </p:blipFill>
        <p:spPr>
          <a:xfrm>
            <a:off x="138277" y="3173665"/>
            <a:ext cx="7064012" cy="3413835"/>
          </a:xfrm>
          <a:prstGeom prst="rect">
            <a:avLst/>
          </a:prstGeom>
        </p:spPr>
      </p:pic>
      <p:sp>
        <p:nvSpPr>
          <p:cNvPr id="7" name="Rectangle 6">
            <a:extLst>
              <a:ext uri="{FF2B5EF4-FFF2-40B4-BE49-F238E27FC236}">
                <a16:creationId xmlns:a16="http://schemas.microsoft.com/office/drawing/2014/main" id="{69F871E0-8D89-49CA-96EE-4B8BBF396E63}"/>
              </a:ext>
            </a:extLst>
          </p:cNvPr>
          <p:cNvSpPr/>
          <p:nvPr/>
        </p:nvSpPr>
        <p:spPr>
          <a:xfrm>
            <a:off x="7581345" y="4500062"/>
            <a:ext cx="4227695" cy="1477328"/>
          </a:xfrm>
          <a:prstGeom prst="rect">
            <a:avLst/>
          </a:prstGeom>
          <a:solidFill>
            <a:schemeClr val="accent4">
              <a:lumMod val="20000"/>
              <a:lumOff val="80000"/>
            </a:schemeClr>
          </a:solidFill>
        </p:spPr>
        <p:txBody>
          <a:bodyPr wrap="square">
            <a:spAutoFit/>
          </a:bodyPr>
          <a:lstStyle/>
          <a:p>
            <a:r>
              <a:rPr lang="en-US" dirty="0"/>
              <a:t>City/system type combination normally enough to identify a system. (E.g. Geneva/Tram). If not, the Note column was used (to e.g. distinguish the DLR from South London </a:t>
            </a:r>
            <a:r>
              <a:rPr lang="en-US" dirty="0" err="1"/>
              <a:t>tramlink</a:t>
            </a:r>
            <a:r>
              <a:rPr lang="en-US" dirty="0"/>
              <a:t>).</a:t>
            </a:r>
          </a:p>
        </p:txBody>
      </p:sp>
    </p:spTree>
    <p:extLst>
      <p:ext uri="{BB962C8B-B14F-4D97-AF65-F5344CB8AC3E}">
        <p14:creationId xmlns:p14="http://schemas.microsoft.com/office/powerpoint/2010/main" val="27302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8799E-B5DF-4210-B6A9-A00551BEC9F8}"/>
              </a:ext>
            </a:extLst>
          </p:cNvPr>
          <p:cNvSpPr>
            <a:spLocks noGrp="1"/>
          </p:cNvSpPr>
          <p:nvPr>
            <p:ph type="title"/>
          </p:nvPr>
        </p:nvSpPr>
        <p:spPr>
          <a:xfrm>
            <a:off x="838200" y="0"/>
            <a:ext cx="10515600" cy="1325563"/>
          </a:xfrm>
        </p:spPr>
        <p:txBody>
          <a:bodyPr/>
          <a:lstStyle/>
          <a:p>
            <a:r>
              <a:rPr lang="en-US" dirty="0"/>
              <a:t>A Few Results</a:t>
            </a:r>
            <a:endParaRPr lang="en-GB" dirty="0"/>
          </a:p>
        </p:txBody>
      </p:sp>
      <p:sp>
        <p:nvSpPr>
          <p:cNvPr id="3" name="Content Placeholder 2">
            <a:extLst>
              <a:ext uri="{FF2B5EF4-FFF2-40B4-BE49-F238E27FC236}">
                <a16:creationId xmlns:a16="http://schemas.microsoft.com/office/drawing/2014/main" id="{5A542CEC-415B-4274-9E87-BF3D390247FE}"/>
              </a:ext>
            </a:extLst>
          </p:cNvPr>
          <p:cNvSpPr>
            <a:spLocks noGrp="1"/>
          </p:cNvSpPr>
          <p:nvPr>
            <p:ph idx="1"/>
          </p:nvPr>
        </p:nvSpPr>
        <p:spPr>
          <a:xfrm>
            <a:off x="375138" y="1325562"/>
            <a:ext cx="11277600" cy="4664929"/>
          </a:xfrm>
        </p:spPr>
        <p:txBody>
          <a:bodyPr>
            <a:normAutofit fontScale="92500" lnSpcReduction="10000"/>
          </a:bodyPr>
          <a:lstStyle/>
          <a:p>
            <a:pPr lvl="0"/>
            <a:r>
              <a:rPr lang="en-US" dirty="0"/>
              <a:t>LONDON: passenger numbers show that the Underground and Docklands Light Rail are the transport modes that have most increased since 2010.</a:t>
            </a:r>
            <a:endParaRPr lang="en-GB" dirty="0"/>
          </a:p>
          <a:p>
            <a:pPr lvl="0"/>
            <a:r>
              <a:rPr lang="en-US" dirty="0"/>
              <a:t>Latvia: Tram journeys were the second most frequented public transport mode in Latvia (after buses), beating trolleybuses, rail and air.</a:t>
            </a:r>
            <a:endParaRPr lang="en-GB" dirty="0"/>
          </a:p>
          <a:p>
            <a:pPr lvl="0"/>
            <a:r>
              <a:rPr lang="en-US" dirty="0"/>
              <a:t>Out of 36 metro systems, 25 saw growth in recent years whereas 11 saw decreases. London, Warsaw, Helsinki, Sofia and Cleveland (US) all saw passenger numbers grow by more than 25%.</a:t>
            </a:r>
            <a:endParaRPr lang="en-GB" dirty="0"/>
          </a:p>
          <a:p>
            <a:pPr lvl="0"/>
            <a:r>
              <a:rPr lang="en-US" dirty="0"/>
              <a:t>For trams, the picture was more mixed. 22 cities saw passenger numbers grow, whereas 25 saw passenger numbers decrease. Among the strongest growers were cities in Sweden, Ukraine and also San Francisco and Seattle. Dublin’s tram system ,which only opened in 2004, has grown strongly since 2010, with a 52% increase in passenger numbers.</a:t>
            </a:r>
            <a:endParaRPr lang="en-GB" dirty="0"/>
          </a:p>
        </p:txBody>
      </p:sp>
    </p:spTree>
    <p:extLst>
      <p:ext uri="{BB962C8B-B14F-4D97-AF65-F5344CB8AC3E}">
        <p14:creationId xmlns:p14="http://schemas.microsoft.com/office/powerpoint/2010/main" val="392046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rowded city street filled with traffic surrounded by tall buildings&#10;&#10;Description automatically generated">
            <a:extLst>
              <a:ext uri="{FF2B5EF4-FFF2-40B4-BE49-F238E27FC236}">
                <a16:creationId xmlns:a16="http://schemas.microsoft.com/office/drawing/2014/main" id="{72AFD44A-8712-41EC-A374-9B16AF869C20}"/>
              </a:ext>
            </a:extLst>
          </p:cNvPr>
          <p:cNvPicPr>
            <a:picLocks noChangeAspect="1"/>
          </p:cNvPicPr>
          <p:nvPr/>
        </p:nvPicPr>
        <p:blipFill rotWithShape="1">
          <a:blip r:embed="rId2">
            <a:extLst>
              <a:ext uri="{28A0092B-C50C-407E-A947-70E740481C1C}">
                <a14:useLocalDpi xmlns:a14="http://schemas.microsoft.com/office/drawing/2010/main" val="0"/>
              </a:ext>
            </a:extLst>
          </a:blip>
          <a:srcRect t="21195" r="9091" b="2197"/>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B923E4-C4D8-4E99-99A4-C59F420EC3C7}"/>
              </a:ext>
            </a:extLst>
          </p:cNvPr>
          <p:cNvSpPr>
            <a:spLocks noGrp="1"/>
          </p:cNvSpPr>
          <p:nvPr>
            <p:ph type="title"/>
          </p:nvPr>
        </p:nvSpPr>
        <p:spPr>
          <a:xfrm>
            <a:off x="773288" y="49604"/>
            <a:ext cx="4062643" cy="1043409"/>
          </a:xfrm>
        </p:spPr>
        <p:txBody>
          <a:bodyPr>
            <a:normAutofit/>
          </a:bodyPr>
          <a:lstStyle/>
          <a:p>
            <a:r>
              <a:rPr lang="en-US" sz="3600" dirty="0"/>
              <a:t>Confidentiality</a:t>
            </a:r>
            <a:endParaRPr lang="en-GB" sz="3600" dirty="0"/>
          </a:p>
        </p:txBody>
      </p:sp>
      <p:sp>
        <p:nvSpPr>
          <p:cNvPr id="3" name="Content Placeholder 2">
            <a:extLst>
              <a:ext uri="{FF2B5EF4-FFF2-40B4-BE49-F238E27FC236}">
                <a16:creationId xmlns:a16="http://schemas.microsoft.com/office/drawing/2014/main" id="{01169FB9-BBB8-4ACD-BBE3-BC69C5DFD1B6}"/>
              </a:ext>
            </a:extLst>
          </p:cNvPr>
          <p:cNvSpPr>
            <a:spLocks noGrp="1"/>
          </p:cNvSpPr>
          <p:nvPr>
            <p:ph idx="1"/>
          </p:nvPr>
        </p:nvSpPr>
        <p:spPr>
          <a:xfrm>
            <a:off x="169693" y="1019731"/>
            <a:ext cx="4666238" cy="4150146"/>
          </a:xfrm>
        </p:spPr>
        <p:txBody>
          <a:bodyPr anchor="t">
            <a:normAutofit/>
          </a:bodyPr>
          <a:lstStyle/>
          <a:p>
            <a:r>
              <a:rPr lang="en-US" sz="2000" b="1" dirty="0"/>
              <a:t>Shouldn’t public transport data be public?</a:t>
            </a:r>
          </a:p>
          <a:p>
            <a:pPr lvl="1"/>
            <a:r>
              <a:rPr lang="en-US" sz="2000" b="1" dirty="0"/>
              <a:t>When a monopoly operates a metro system, with no real competition and subsidized by the government, should normal confidentiality rules apply?</a:t>
            </a:r>
          </a:p>
          <a:p>
            <a:r>
              <a:rPr lang="en-US" sz="2000" b="1" dirty="0"/>
              <a:t>Some “confidential” data are openly published on transport company websites.</a:t>
            </a:r>
          </a:p>
          <a:p>
            <a:r>
              <a:rPr lang="en-US" sz="2000" b="1" dirty="0"/>
              <a:t>Do countries have experience in resolving this?</a:t>
            </a:r>
          </a:p>
        </p:txBody>
      </p:sp>
    </p:spTree>
    <p:extLst>
      <p:ext uri="{BB962C8B-B14F-4D97-AF65-F5344CB8AC3E}">
        <p14:creationId xmlns:p14="http://schemas.microsoft.com/office/powerpoint/2010/main" val="3293608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7D58-CB80-4654-8AEF-285811277E1F}"/>
              </a:ext>
            </a:extLst>
          </p:cNvPr>
          <p:cNvSpPr>
            <a:spLocks noGrp="1"/>
          </p:cNvSpPr>
          <p:nvPr>
            <p:ph type="title"/>
          </p:nvPr>
        </p:nvSpPr>
        <p:spPr>
          <a:xfrm>
            <a:off x="1937721" y="0"/>
            <a:ext cx="3129094" cy="1150374"/>
          </a:xfrm>
        </p:spPr>
        <p:txBody>
          <a:bodyPr/>
          <a:lstStyle/>
          <a:p>
            <a:r>
              <a:rPr lang="en-US" dirty="0"/>
              <a:t>What next?</a:t>
            </a:r>
            <a:endParaRPr lang="en-GB" dirty="0"/>
          </a:p>
        </p:txBody>
      </p:sp>
      <p:sp>
        <p:nvSpPr>
          <p:cNvPr id="3" name="Content Placeholder 2">
            <a:extLst>
              <a:ext uri="{FF2B5EF4-FFF2-40B4-BE49-F238E27FC236}">
                <a16:creationId xmlns:a16="http://schemas.microsoft.com/office/drawing/2014/main" id="{A1603BE8-1E37-4A8E-9254-51FD79A1B5C9}"/>
              </a:ext>
            </a:extLst>
          </p:cNvPr>
          <p:cNvSpPr>
            <a:spLocks noGrp="1"/>
          </p:cNvSpPr>
          <p:nvPr>
            <p:ph idx="1"/>
          </p:nvPr>
        </p:nvSpPr>
        <p:spPr>
          <a:xfrm>
            <a:off x="109058" y="957686"/>
            <a:ext cx="11940374" cy="5208221"/>
          </a:xfrm>
        </p:spPr>
        <p:txBody>
          <a:bodyPr>
            <a:normAutofit lnSpcReduction="10000"/>
          </a:bodyPr>
          <a:lstStyle/>
          <a:p>
            <a:r>
              <a:rPr lang="en-US" sz="3200" dirty="0"/>
              <a:t>This is a very easy dataset to collect, with important uses for monitoring sustainable travel, post-COVD19 response, SDGs 9.1.2 and 11.2.1.</a:t>
            </a:r>
          </a:p>
          <a:p>
            <a:r>
              <a:rPr lang="en-US" sz="3200" dirty="0"/>
              <a:t>Even if comparability affects cross-country comparisons, growth rates are very useful.</a:t>
            </a:r>
          </a:p>
          <a:p>
            <a:r>
              <a:rPr lang="en-US" sz="3200" dirty="0"/>
              <a:t>UNECE is open to changing the collection structure to help countries. Any well-structured data files (or API links) would work well for us.</a:t>
            </a:r>
          </a:p>
          <a:p>
            <a:r>
              <a:rPr lang="en-US" sz="3200" dirty="0"/>
              <a:t>What about timeliness? If these are coming from admin data sources is there any way to speed things up, or have monthly/quarterly updates?</a:t>
            </a:r>
          </a:p>
          <a:p>
            <a:r>
              <a:rPr lang="en-US" sz="3200" dirty="0"/>
              <a:t>What do you think?</a:t>
            </a:r>
            <a:endParaRPr lang="en-GB" sz="3200" dirty="0"/>
          </a:p>
        </p:txBody>
      </p:sp>
    </p:spTree>
    <p:extLst>
      <p:ext uri="{BB962C8B-B14F-4D97-AF65-F5344CB8AC3E}">
        <p14:creationId xmlns:p14="http://schemas.microsoft.com/office/powerpoint/2010/main" val="553732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428F-7C98-4B97-A863-18197443C62E}"/>
              </a:ext>
            </a:extLst>
          </p:cNvPr>
          <p:cNvSpPr>
            <a:spLocks noGrp="1"/>
          </p:cNvSpPr>
          <p:nvPr>
            <p:ph type="title"/>
          </p:nvPr>
        </p:nvSpPr>
        <p:spPr/>
        <p:txBody>
          <a:bodyPr/>
          <a:lstStyle/>
          <a:p>
            <a:r>
              <a:rPr lang="en-US" b="1" dirty="0"/>
              <a:t>Session 3 (Friday 11:00)</a:t>
            </a:r>
            <a:br>
              <a:rPr lang="en-US" b="1" dirty="0"/>
            </a:br>
            <a:endParaRPr lang="en-GB" dirty="0"/>
          </a:p>
        </p:txBody>
      </p:sp>
      <p:sp>
        <p:nvSpPr>
          <p:cNvPr id="4" name="Rectangle 3">
            <a:extLst>
              <a:ext uri="{FF2B5EF4-FFF2-40B4-BE49-F238E27FC236}">
                <a16:creationId xmlns:a16="http://schemas.microsoft.com/office/drawing/2014/main" id="{C47654B2-EB09-42F2-868F-2C020905CC87}"/>
              </a:ext>
            </a:extLst>
          </p:cNvPr>
          <p:cNvSpPr/>
          <p:nvPr/>
        </p:nvSpPr>
        <p:spPr>
          <a:xfrm>
            <a:off x="132735" y="1165123"/>
            <a:ext cx="11606981" cy="4647426"/>
          </a:xfrm>
          <a:prstGeom prst="rect">
            <a:avLst/>
          </a:prstGeom>
        </p:spPr>
        <p:txBody>
          <a:bodyPr wrap="square">
            <a:spAutoFit/>
          </a:bodyPr>
          <a:lstStyle/>
          <a:p>
            <a:pPr lvl="1"/>
            <a:r>
              <a:rPr lang="en-US" sz="3600" dirty="0"/>
              <a:t>Urban transport statistics</a:t>
            </a:r>
          </a:p>
          <a:p>
            <a:pPr lvl="2"/>
            <a:r>
              <a:rPr lang="en-US" sz="2800" dirty="0"/>
              <a:t>UNECE collection of tram and metro statistics. </a:t>
            </a:r>
          </a:p>
          <a:p>
            <a:pPr lvl="2"/>
            <a:r>
              <a:rPr lang="en-US" sz="2800" dirty="0"/>
              <a:t>Netherlands’ efforts to obtain public transport data.</a:t>
            </a:r>
          </a:p>
          <a:p>
            <a:pPr lvl="1"/>
            <a:r>
              <a:rPr lang="en-US" sz="3600" dirty="0"/>
              <a:t>Administrative and </a:t>
            </a:r>
            <a:r>
              <a:rPr lang="en-US" sz="3600" dirty="0" err="1"/>
              <a:t>Programme</a:t>
            </a:r>
            <a:r>
              <a:rPr lang="en-US" sz="3600" dirty="0"/>
              <a:t> management </a:t>
            </a:r>
          </a:p>
          <a:p>
            <a:pPr marL="1428750" lvl="2" indent="-514350">
              <a:buFont typeface="+mj-lt"/>
              <a:buAutoNum type="arabicPeriod"/>
            </a:pPr>
            <a:r>
              <a:rPr lang="en-US" sz="2800" dirty="0"/>
              <a:t>Realigning our work to the ITC strategy to 2030</a:t>
            </a:r>
          </a:p>
          <a:p>
            <a:pPr marL="1428750" lvl="2" indent="-514350">
              <a:buFont typeface="+mj-lt"/>
              <a:buAutoNum type="arabicPeriod"/>
            </a:pPr>
            <a:r>
              <a:rPr lang="en-US" sz="2800" dirty="0"/>
              <a:t>Chair election</a:t>
            </a:r>
          </a:p>
          <a:p>
            <a:pPr marL="1371600" lvl="2" indent="-457200">
              <a:buFont typeface="Arial" panose="020B0604020202020204" pitchFamily="34" charset="0"/>
              <a:buChar char="•"/>
            </a:pPr>
            <a:r>
              <a:rPr lang="en-US" sz="2800" dirty="0"/>
              <a:t>Two business-critical decisions. See draft decisions in informal doc 3.</a:t>
            </a:r>
          </a:p>
          <a:p>
            <a:pPr marL="1371600" lvl="2" indent="-457200">
              <a:buFont typeface="Arial" panose="020B0604020202020204" pitchFamily="34" charset="0"/>
              <a:buChar char="•"/>
            </a:pPr>
            <a:r>
              <a:rPr lang="en-US" sz="2800" dirty="0"/>
              <a:t>Views on a draft publication: measuring and monitoring SDGs in the ECE region</a:t>
            </a:r>
          </a:p>
          <a:p>
            <a:pPr marL="1371600" lvl="2" indent="-457200">
              <a:buFont typeface="Arial" panose="020B0604020202020204" pitchFamily="34" charset="0"/>
              <a:buChar char="•"/>
            </a:pPr>
            <a:r>
              <a:rPr lang="en-US" sz="2800" dirty="0"/>
              <a:t>Member state ideas for future </a:t>
            </a:r>
            <a:r>
              <a:rPr lang="en-US" sz="2800" strike="sngStrike" dirty="0"/>
              <a:t>meeting</a:t>
            </a:r>
            <a:r>
              <a:rPr lang="en-US" sz="2800" dirty="0"/>
              <a:t> topics</a:t>
            </a:r>
          </a:p>
        </p:txBody>
      </p:sp>
    </p:spTree>
    <p:extLst>
      <p:ext uri="{BB962C8B-B14F-4D97-AF65-F5344CB8AC3E}">
        <p14:creationId xmlns:p14="http://schemas.microsoft.com/office/powerpoint/2010/main" val="2578318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FD41-2A46-410F-B86E-A4CCDA372581}"/>
              </a:ext>
            </a:extLst>
          </p:cNvPr>
          <p:cNvSpPr>
            <a:spLocks noGrp="1"/>
          </p:cNvSpPr>
          <p:nvPr>
            <p:ph type="title"/>
          </p:nvPr>
        </p:nvSpPr>
        <p:spPr>
          <a:xfrm>
            <a:off x="454462" y="85877"/>
            <a:ext cx="10515600" cy="887517"/>
          </a:xfrm>
        </p:spPr>
        <p:txBody>
          <a:bodyPr/>
          <a:lstStyle/>
          <a:p>
            <a:r>
              <a:rPr lang="en-US" dirty="0"/>
              <a:t>Housekeeping</a:t>
            </a:r>
            <a:endParaRPr lang="en-GB" dirty="0"/>
          </a:p>
        </p:txBody>
      </p:sp>
      <p:sp>
        <p:nvSpPr>
          <p:cNvPr id="3" name="Content Placeholder 2">
            <a:extLst>
              <a:ext uri="{FF2B5EF4-FFF2-40B4-BE49-F238E27FC236}">
                <a16:creationId xmlns:a16="http://schemas.microsoft.com/office/drawing/2014/main" id="{0062AEA1-E83D-4C27-9155-CA92E29BB4C9}"/>
              </a:ext>
            </a:extLst>
          </p:cNvPr>
          <p:cNvSpPr>
            <a:spLocks noGrp="1"/>
          </p:cNvSpPr>
          <p:nvPr>
            <p:ph idx="1"/>
          </p:nvPr>
        </p:nvSpPr>
        <p:spPr>
          <a:xfrm>
            <a:off x="85725" y="833245"/>
            <a:ext cx="10114194" cy="4563152"/>
          </a:xfrm>
        </p:spPr>
        <p:txBody>
          <a:bodyPr>
            <a:normAutofit/>
          </a:bodyPr>
          <a:lstStyle/>
          <a:p>
            <a:r>
              <a:rPr lang="en-US" dirty="0"/>
              <a:t>Please keep your microphone muted at all times, unless speaking.</a:t>
            </a:r>
          </a:p>
          <a:p>
            <a:r>
              <a:rPr lang="en-US" dirty="0"/>
              <a:t>Turning video off typically means your sound quality will be better.</a:t>
            </a:r>
          </a:p>
          <a:p>
            <a:r>
              <a:rPr lang="en-US" dirty="0"/>
              <a:t>Audio issues? </a:t>
            </a:r>
            <a:r>
              <a:rPr lang="en-GB" sz="2000" dirty="0">
                <a:hlinkClick r:id="rId2"/>
              </a:rPr>
              <a:t>https://statswiki.unece.org/display/MWHW/Webex+Audio+Troubleshooting</a:t>
            </a:r>
            <a:endParaRPr lang="en-US" dirty="0"/>
          </a:p>
          <a:p>
            <a:r>
              <a:rPr lang="en-US" dirty="0"/>
              <a:t>Use </a:t>
            </a:r>
            <a:r>
              <a:rPr lang="en-US" b="1" dirty="0"/>
              <a:t>raise my hand </a:t>
            </a:r>
            <a:r>
              <a:rPr lang="en-US" dirty="0"/>
              <a:t>to request an intervention, or ask directly in chat.</a:t>
            </a:r>
          </a:p>
          <a:p>
            <a:r>
              <a:rPr lang="en-US" b="1" dirty="0">
                <a:solidFill>
                  <a:srgbClr val="FF0000"/>
                </a:solidFill>
              </a:rPr>
              <a:t>Use the chat function</a:t>
            </a:r>
            <a:r>
              <a:rPr lang="en-US" b="1" dirty="0"/>
              <a:t>. </a:t>
            </a:r>
            <a:r>
              <a:rPr lang="en-US" dirty="0"/>
              <a:t>While presentations are ongoing, the chat can be used to share questions and interventions, but also quick comments, remarks, links etc. </a:t>
            </a:r>
            <a:r>
              <a:rPr lang="en-US" b="1" dirty="0">
                <a:solidFill>
                  <a:srgbClr val="FF0000"/>
                </a:solidFill>
              </a:rPr>
              <a:t>This makes for a more interesting meeting</a:t>
            </a:r>
            <a:r>
              <a:rPr lang="en-US" dirty="0">
                <a:solidFill>
                  <a:srgbClr val="FF0000"/>
                </a:solidFill>
              </a:rPr>
              <a:t>.</a:t>
            </a:r>
          </a:p>
        </p:txBody>
      </p:sp>
      <p:pic>
        <p:nvPicPr>
          <p:cNvPr id="5" name="Graphic 4" descr="Mute speaker">
            <a:extLst>
              <a:ext uri="{FF2B5EF4-FFF2-40B4-BE49-F238E27FC236}">
                <a16:creationId xmlns:a16="http://schemas.microsoft.com/office/drawing/2014/main" id="{5DF7F7B7-C4A3-4AAA-A032-8994C75C67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11716" y="102346"/>
            <a:ext cx="2194560" cy="2194560"/>
          </a:xfrm>
          <a:prstGeom prst="rect">
            <a:avLst/>
          </a:prstGeom>
        </p:spPr>
      </p:pic>
      <p:pic>
        <p:nvPicPr>
          <p:cNvPr id="6" name="Picture 5">
            <a:extLst>
              <a:ext uri="{FF2B5EF4-FFF2-40B4-BE49-F238E27FC236}">
                <a16:creationId xmlns:a16="http://schemas.microsoft.com/office/drawing/2014/main" id="{3E9C2AC9-0D15-41AD-9EE2-31845504225A}"/>
              </a:ext>
            </a:extLst>
          </p:cNvPr>
          <p:cNvPicPr>
            <a:picLocks noChangeAspect="1"/>
          </p:cNvPicPr>
          <p:nvPr/>
        </p:nvPicPr>
        <p:blipFill>
          <a:blip r:embed="rId5"/>
          <a:stretch>
            <a:fillRect/>
          </a:stretch>
        </p:blipFill>
        <p:spPr>
          <a:xfrm>
            <a:off x="7164198" y="4734164"/>
            <a:ext cx="4874301" cy="2021489"/>
          </a:xfrm>
          <a:prstGeom prst="rect">
            <a:avLst/>
          </a:prstGeom>
        </p:spPr>
      </p:pic>
    </p:spTree>
    <p:extLst>
      <p:ext uri="{BB962C8B-B14F-4D97-AF65-F5344CB8AC3E}">
        <p14:creationId xmlns:p14="http://schemas.microsoft.com/office/powerpoint/2010/main" val="98576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582BB-C49E-42B8-AED9-774774447E9F}"/>
              </a:ext>
            </a:extLst>
          </p:cNvPr>
          <p:cNvSpPr>
            <a:spLocks noGrp="1"/>
          </p:cNvSpPr>
          <p:nvPr>
            <p:ph type="title"/>
          </p:nvPr>
        </p:nvSpPr>
        <p:spPr>
          <a:xfrm>
            <a:off x="1015180" y="18256"/>
            <a:ext cx="2583426" cy="1087874"/>
          </a:xfrm>
        </p:spPr>
        <p:txBody>
          <a:bodyPr/>
          <a:lstStyle/>
          <a:p>
            <a:r>
              <a:rPr lang="en-US" dirty="0"/>
              <a:t>Overview</a:t>
            </a:r>
            <a:endParaRPr lang="en-GB" dirty="0"/>
          </a:p>
        </p:txBody>
      </p:sp>
      <p:sp>
        <p:nvSpPr>
          <p:cNvPr id="3" name="Content Placeholder 2">
            <a:extLst>
              <a:ext uri="{FF2B5EF4-FFF2-40B4-BE49-F238E27FC236}">
                <a16:creationId xmlns:a16="http://schemas.microsoft.com/office/drawing/2014/main" id="{581E65E4-FAA9-4720-982E-8C946114DC9A}"/>
              </a:ext>
            </a:extLst>
          </p:cNvPr>
          <p:cNvSpPr>
            <a:spLocks noGrp="1"/>
          </p:cNvSpPr>
          <p:nvPr>
            <p:ph idx="1"/>
          </p:nvPr>
        </p:nvSpPr>
        <p:spPr>
          <a:xfrm>
            <a:off x="194378" y="1509752"/>
            <a:ext cx="10647793" cy="4864357"/>
          </a:xfrm>
        </p:spPr>
        <p:txBody>
          <a:bodyPr>
            <a:normAutofit/>
          </a:bodyPr>
          <a:lstStyle/>
          <a:p>
            <a:r>
              <a:rPr lang="en-US" sz="4000" dirty="0"/>
              <a:t>Need for Data</a:t>
            </a:r>
          </a:p>
          <a:p>
            <a:r>
              <a:rPr lang="en-US" sz="4000" dirty="0"/>
              <a:t>Pilot Questionnaire</a:t>
            </a:r>
          </a:p>
          <a:p>
            <a:r>
              <a:rPr lang="en-US" sz="4000" dirty="0"/>
              <a:t>Measurement </a:t>
            </a:r>
          </a:p>
          <a:p>
            <a:r>
              <a:rPr lang="en-US" sz="4000" dirty="0"/>
              <a:t>Public transport data confidentiality</a:t>
            </a:r>
          </a:p>
          <a:p>
            <a:r>
              <a:rPr lang="en-US" sz="4000" dirty="0"/>
              <a:t>Dissemination of the results</a:t>
            </a:r>
          </a:p>
          <a:p>
            <a:r>
              <a:rPr lang="en-US" sz="4000" dirty="0"/>
              <a:t>What next?</a:t>
            </a:r>
          </a:p>
        </p:txBody>
      </p:sp>
      <p:sp>
        <p:nvSpPr>
          <p:cNvPr id="4" name="Content Placeholder 2">
            <a:extLst>
              <a:ext uri="{FF2B5EF4-FFF2-40B4-BE49-F238E27FC236}">
                <a16:creationId xmlns:a16="http://schemas.microsoft.com/office/drawing/2014/main" id="{763EF62A-640A-4FC6-96F0-73242DFE832E}"/>
              </a:ext>
            </a:extLst>
          </p:cNvPr>
          <p:cNvSpPr txBox="1">
            <a:spLocks/>
          </p:cNvSpPr>
          <p:nvPr/>
        </p:nvSpPr>
        <p:spPr>
          <a:xfrm>
            <a:off x="5271796" y="235975"/>
            <a:ext cx="6725826" cy="17403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Background: formal document 5. See </a:t>
            </a:r>
            <a:r>
              <a:rPr lang="en-GB" sz="2400" dirty="0">
                <a:hlinkClick r:id="rId2"/>
              </a:rPr>
              <a:t>unece.org/trans/main/wp6/doc_2020.html</a:t>
            </a:r>
            <a:endParaRPr lang="en-US" dirty="0"/>
          </a:p>
        </p:txBody>
      </p:sp>
    </p:spTree>
    <p:extLst>
      <p:ext uri="{BB962C8B-B14F-4D97-AF65-F5344CB8AC3E}">
        <p14:creationId xmlns:p14="http://schemas.microsoft.com/office/powerpoint/2010/main" val="3943432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2764-0D6A-4E68-9E61-1517EE0FF5B7}"/>
              </a:ext>
            </a:extLst>
          </p:cNvPr>
          <p:cNvSpPr>
            <a:spLocks noGrp="1"/>
          </p:cNvSpPr>
          <p:nvPr>
            <p:ph type="title"/>
          </p:nvPr>
        </p:nvSpPr>
        <p:spPr>
          <a:xfrm>
            <a:off x="707028" y="122529"/>
            <a:ext cx="5120114" cy="1692794"/>
          </a:xfrm>
        </p:spPr>
        <p:txBody>
          <a:bodyPr>
            <a:normAutofit/>
          </a:bodyPr>
          <a:lstStyle/>
          <a:p>
            <a:r>
              <a:rPr lang="en-US" b="1" dirty="0"/>
              <a:t>Urban mobility</a:t>
            </a:r>
            <a:endParaRPr lang="en-GB" b="1" dirty="0"/>
          </a:p>
        </p:txBody>
      </p:sp>
      <p:cxnSp>
        <p:nvCxnSpPr>
          <p:cNvPr id="17" name="Straight Arrow Connector 16">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5B58F87-8251-4A4D-8A23-C2B0C1474C3F}"/>
              </a:ext>
            </a:extLst>
          </p:cNvPr>
          <p:cNvSpPr>
            <a:spLocks noGrp="1"/>
          </p:cNvSpPr>
          <p:nvPr>
            <p:ph idx="1"/>
          </p:nvPr>
        </p:nvSpPr>
        <p:spPr>
          <a:xfrm>
            <a:off x="0" y="2316479"/>
            <a:ext cx="6199463" cy="4159819"/>
          </a:xfrm>
        </p:spPr>
        <p:txBody>
          <a:bodyPr>
            <a:normAutofit/>
          </a:bodyPr>
          <a:lstStyle/>
          <a:p>
            <a:r>
              <a:rPr lang="en-US" sz="1800" dirty="0"/>
              <a:t>Understanding urban mobility crucial to achievement of SDGs.</a:t>
            </a:r>
          </a:p>
          <a:p>
            <a:r>
              <a:rPr lang="en-US" sz="1800" dirty="0"/>
              <a:t>City-specific data </a:t>
            </a:r>
            <a:r>
              <a:rPr lang="en-US" sz="1800" b="1" dirty="0"/>
              <a:t>lose value</a:t>
            </a:r>
            <a:r>
              <a:rPr lang="en-US" sz="1800" dirty="0"/>
              <a:t> when combined at the national level. Public transport levels in one city may be insignificant on a national basis, even when the principal form of mobility in one or more cities. E.g. the tube is “only” about 10% of public transport journeys in England by distance, and ≈1.5% of all journeys.</a:t>
            </a:r>
          </a:p>
          <a:p>
            <a:r>
              <a:rPr lang="en-US" sz="1800" dirty="0"/>
              <a:t>No tram or metro statistics collected at the international level, despite being principal mode of transport in many cities.</a:t>
            </a:r>
          </a:p>
          <a:p>
            <a:r>
              <a:rPr lang="en-US" sz="1800" dirty="0"/>
              <a:t>Data for buses are hard to split between urban/local and inter-urban/long distance. Tram and metro systems don’t have this problem.</a:t>
            </a:r>
          </a:p>
          <a:p>
            <a:r>
              <a:rPr lang="en-US" sz="1800" dirty="0"/>
              <a:t>Timely public transport data </a:t>
            </a:r>
            <a:r>
              <a:rPr lang="en-US" sz="1800" b="1" dirty="0"/>
              <a:t>even more crucial in post-lockdown world.</a:t>
            </a:r>
          </a:p>
        </p:txBody>
      </p:sp>
      <p:pic>
        <p:nvPicPr>
          <p:cNvPr id="5" name="Picture 4" descr="A yellow bus driving down a city street&#10;&#10;Description automatically generated">
            <a:extLst>
              <a:ext uri="{FF2B5EF4-FFF2-40B4-BE49-F238E27FC236}">
                <a16:creationId xmlns:a16="http://schemas.microsoft.com/office/drawing/2014/main" id="{FB39593A-43CB-43FE-9A9D-424B5D87CCC1}"/>
              </a:ext>
            </a:extLst>
          </p:cNvPr>
          <p:cNvPicPr>
            <a:picLocks noChangeAspect="1"/>
          </p:cNvPicPr>
          <p:nvPr/>
        </p:nvPicPr>
        <p:blipFill rotWithShape="1">
          <a:blip r:embed="rId2">
            <a:extLst>
              <a:ext uri="{28A0092B-C50C-407E-A947-70E740481C1C}">
                <a14:useLocalDpi xmlns:a14="http://schemas.microsoft.com/office/drawing/2010/main" val="0"/>
              </a:ext>
            </a:extLst>
          </a:blip>
          <a:srcRect l="7344" r="31208" b="-1"/>
          <a:stretch/>
        </p:blipFill>
        <p:spPr>
          <a:xfrm>
            <a:off x="5992535" y="10"/>
            <a:ext cx="61994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54003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9114-5FBC-42DD-A899-B4E978E77F1D}"/>
              </a:ext>
            </a:extLst>
          </p:cNvPr>
          <p:cNvSpPr>
            <a:spLocks noGrp="1"/>
          </p:cNvSpPr>
          <p:nvPr>
            <p:ph type="title"/>
          </p:nvPr>
        </p:nvSpPr>
        <p:spPr>
          <a:xfrm>
            <a:off x="695382" y="18256"/>
            <a:ext cx="10658418" cy="961850"/>
          </a:xfrm>
        </p:spPr>
        <p:txBody>
          <a:bodyPr/>
          <a:lstStyle/>
          <a:p>
            <a:r>
              <a:rPr lang="en-US" dirty="0"/>
              <a:t>UNECE Pilot Questionnaire</a:t>
            </a:r>
            <a:endParaRPr lang="en-GB" dirty="0"/>
          </a:p>
        </p:txBody>
      </p:sp>
      <p:sp>
        <p:nvSpPr>
          <p:cNvPr id="3" name="Content Placeholder 2">
            <a:extLst>
              <a:ext uri="{FF2B5EF4-FFF2-40B4-BE49-F238E27FC236}">
                <a16:creationId xmlns:a16="http://schemas.microsoft.com/office/drawing/2014/main" id="{5E46F759-252D-47AB-9283-4BE251E3D01E}"/>
              </a:ext>
            </a:extLst>
          </p:cNvPr>
          <p:cNvSpPr>
            <a:spLocks noGrp="1"/>
          </p:cNvSpPr>
          <p:nvPr>
            <p:ph idx="1"/>
          </p:nvPr>
        </p:nvSpPr>
        <p:spPr>
          <a:xfrm>
            <a:off x="133349" y="1135626"/>
            <a:ext cx="11953875" cy="5041337"/>
          </a:xfrm>
        </p:spPr>
        <p:txBody>
          <a:bodyPr>
            <a:normAutofit/>
          </a:bodyPr>
          <a:lstStyle/>
          <a:p>
            <a:r>
              <a:rPr lang="en-US" sz="3200" dirty="0"/>
              <a:t>Based on discussions at 2019 meeting, UNECE sent out a survey to NSOs on the number of tram and metro systems, and if data were available. </a:t>
            </a:r>
            <a:r>
              <a:rPr lang="en-US" sz="3200" b="1" dirty="0"/>
              <a:t>Data availability was typically</a:t>
            </a:r>
            <a:r>
              <a:rPr lang="en-US" sz="3200" dirty="0"/>
              <a:t> </a:t>
            </a:r>
            <a:r>
              <a:rPr lang="en-US" sz="3200" b="1" dirty="0"/>
              <a:t>excellent</a:t>
            </a:r>
            <a:r>
              <a:rPr lang="en-US" sz="3200" dirty="0"/>
              <a:t>. Data available for 25 countries, 140+ cities.</a:t>
            </a:r>
          </a:p>
          <a:p>
            <a:r>
              <a:rPr lang="en-US" sz="3200" i="1" dirty="0"/>
              <a:t>(Albania, Cyprus, Lithuania, Moldova, North Macedonia, Slovenia etc. have no operational tram or metro systems).</a:t>
            </a:r>
          </a:p>
          <a:p>
            <a:r>
              <a:rPr lang="en-US" sz="3200" dirty="0"/>
              <a:t>Questionnaire was kept SIMPLE. Just passenger numbers and passenger-km, for each separate system. </a:t>
            </a:r>
          </a:p>
        </p:txBody>
      </p:sp>
    </p:spTree>
    <p:extLst>
      <p:ext uri="{BB962C8B-B14F-4D97-AF65-F5344CB8AC3E}">
        <p14:creationId xmlns:p14="http://schemas.microsoft.com/office/powerpoint/2010/main" val="92388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BDE13-8BAB-4026-8AC0-36E18AE8666D}"/>
              </a:ext>
            </a:extLst>
          </p:cNvPr>
          <p:cNvPicPr>
            <a:picLocks noChangeAspect="1"/>
          </p:cNvPicPr>
          <p:nvPr/>
        </p:nvPicPr>
        <p:blipFill>
          <a:blip r:embed="rId2"/>
          <a:stretch>
            <a:fillRect/>
          </a:stretch>
        </p:blipFill>
        <p:spPr>
          <a:xfrm>
            <a:off x="142613" y="191729"/>
            <a:ext cx="12029307" cy="5678129"/>
          </a:xfrm>
          <a:prstGeom prst="rect">
            <a:avLst/>
          </a:prstGeom>
        </p:spPr>
      </p:pic>
    </p:spTree>
    <p:extLst>
      <p:ext uri="{BB962C8B-B14F-4D97-AF65-F5344CB8AC3E}">
        <p14:creationId xmlns:p14="http://schemas.microsoft.com/office/powerpoint/2010/main" val="1810732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450AF-03FB-4E49-ADF1-51AF4C167130}"/>
              </a:ext>
            </a:extLst>
          </p:cNvPr>
          <p:cNvSpPr>
            <a:spLocks noGrp="1"/>
          </p:cNvSpPr>
          <p:nvPr>
            <p:ph type="title"/>
          </p:nvPr>
        </p:nvSpPr>
        <p:spPr>
          <a:xfrm>
            <a:off x="2186552" y="5702918"/>
            <a:ext cx="7251916" cy="1325563"/>
          </a:xfrm>
        </p:spPr>
        <p:txBody>
          <a:bodyPr>
            <a:noAutofit/>
          </a:bodyPr>
          <a:lstStyle/>
          <a:p>
            <a:r>
              <a:rPr lang="en-US" sz="1400" dirty="0"/>
              <a:t>Source: TPG </a:t>
            </a:r>
            <a:r>
              <a:rPr lang="en-GB" sz="1400" dirty="0">
                <a:hlinkClick r:id="rId2"/>
              </a:rPr>
              <a:t>www.unece.org/</a:t>
            </a:r>
            <a:r>
              <a:rPr lang="en-GB" sz="1400" dirty="0" err="1">
                <a:hlinkClick r:id="rId2"/>
              </a:rPr>
              <a:t>fileadmin</a:t>
            </a:r>
            <a:r>
              <a:rPr lang="en-GB" sz="1400" dirty="0">
                <a:hlinkClick r:id="rId2"/>
              </a:rPr>
              <a:t>/DAM/trans/doc/2019/wp6/Presentations/TPGED-_274000-v1-Pr%C3%A9sentation_UNECE_-_GT_Statistiques_transport_-_12_jui....pdf</a:t>
            </a:r>
            <a:endParaRPr lang="en-GB" sz="1400" dirty="0"/>
          </a:p>
        </p:txBody>
      </p:sp>
      <p:pic>
        <p:nvPicPr>
          <p:cNvPr id="4" name="Picture 3">
            <a:extLst>
              <a:ext uri="{FF2B5EF4-FFF2-40B4-BE49-F238E27FC236}">
                <a16:creationId xmlns:a16="http://schemas.microsoft.com/office/drawing/2014/main" id="{FB176355-973E-4F8C-99E4-F39EEA432BDF}"/>
              </a:ext>
            </a:extLst>
          </p:cNvPr>
          <p:cNvPicPr>
            <a:picLocks noChangeAspect="1"/>
          </p:cNvPicPr>
          <p:nvPr/>
        </p:nvPicPr>
        <p:blipFill>
          <a:blip r:embed="rId3"/>
          <a:stretch>
            <a:fillRect/>
          </a:stretch>
        </p:blipFill>
        <p:spPr>
          <a:xfrm>
            <a:off x="486561" y="449734"/>
            <a:ext cx="11409028" cy="4903075"/>
          </a:xfrm>
          <a:prstGeom prst="rect">
            <a:avLst/>
          </a:prstGeom>
        </p:spPr>
      </p:pic>
    </p:spTree>
    <p:extLst>
      <p:ext uri="{BB962C8B-B14F-4D97-AF65-F5344CB8AC3E}">
        <p14:creationId xmlns:p14="http://schemas.microsoft.com/office/powerpoint/2010/main" val="3589067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AB00AE-4340-440F-82E1-9F69D1D55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treet, city, blurry, circuit&#10;&#10;Description automatically generated">
            <a:extLst>
              <a:ext uri="{FF2B5EF4-FFF2-40B4-BE49-F238E27FC236}">
                <a16:creationId xmlns:a16="http://schemas.microsoft.com/office/drawing/2014/main" id="{294AB205-808C-4154-A975-C7FE96E4F44B}"/>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5913" r="-2" b="-2"/>
          <a:stretch/>
        </p:blipFill>
        <p:spPr>
          <a:xfrm>
            <a:off x="6083786" y="-168316"/>
            <a:ext cx="6261330" cy="3932313"/>
          </a:xfrm>
          <a:prstGeom prst="rect">
            <a:avLst/>
          </a:prstGeom>
          <a:effectLst>
            <a:softEdge rad="533400"/>
          </a:effectLst>
        </p:spPr>
      </p:pic>
      <p:pic>
        <p:nvPicPr>
          <p:cNvPr id="6" name="Picture 2" descr="Travel Tips - Switzerland: To &amp; From Geneva Cointrin Airport (GVA)">
            <a:extLst>
              <a:ext uri="{FF2B5EF4-FFF2-40B4-BE49-F238E27FC236}">
                <a16:creationId xmlns:a16="http://schemas.microsoft.com/office/drawing/2014/main" id="{19B35460-3CEE-4C9C-9071-342EB846CD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4877"/>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A97AE0-A8D7-4F61-89EB-F3587B61638E}"/>
              </a:ext>
            </a:extLst>
          </p:cNvPr>
          <p:cNvSpPr>
            <a:spLocks noGrp="1"/>
          </p:cNvSpPr>
          <p:nvPr>
            <p:ph type="title"/>
          </p:nvPr>
        </p:nvSpPr>
        <p:spPr>
          <a:xfrm>
            <a:off x="574430" y="163452"/>
            <a:ext cx="5521569" cy="844733"/>
          </a:xfrm>
        </p:spPr>
        <p:txBody>
          <a:bodyPr>
            <a:normAutofit/>
          </a:bodyPr>
          <a:lstStyle/>
          <a:p>
            <a:r>
              <a:rPr lang="en-US" sz="4000" dirty="0">
                <a:solidFill>
                  <a:srgbClr val="000000"/>
                </a:solidFill>
              </a:rPr>
              <a:t>Comparability challenges</a:t>
            </a:r>
            <a:endParaRPr lang="en-GB" sz="4000" dirty="0">
              <a:solidFill>
                <a:srgbClr val="000000"/>
              </a:solidFill>
            </a:endParaRPr>
          </a:p>
        </p:txBody>
      </p:sp>
      <p:sp>
        <p:nvSpPr>
          <p:cNvPr id="3" name="Content Placeholder 2">
            <a:extLst>
              <a:ext uri="{FF2B5EF4-FFF2-40B4-BE49-F238E27FC236}">
                <a16:creationId xmlns:a16="http://schemas.microsoft.com/office/drawing/2014/main" id="{B5FD9458-12E2-4F17-B2EC-72B921BB8988}"/>
              </a:ext>
            </a:extLst>
          </p:cNvPr>
          <p:cNvSpPr>
            <a:spLocks noGrp="1"/>
          </p:cNvSpPr>
          <p:nvPr>
            <p:ph idx="1"/>
          </p:nvPr>
        </p:nvSpPr>
        <p:spPr>
          <a:xfrm>
            <a:off x="128954" y="1008185"/>
            <a:ext cx="5967045" cy="5052788"/>
          </a:xfrm>
        </p:spPr>
        <p:txBody>
          <a:bodyPr anchor="ctr">
            <a:normAutofit/>
          </a:bodyPr>
          <a:lstStyle/>
          <a:p>
            <a:r>
              <a:rPr lang="en-US" sz="1600" dirty="0">
                <a:solidFill>
                  <a:srgbClr val="000000"/>
                </a:solidFill>
              </a:rPr>
              <a:t>How are passenger numbers collected?</a:t>
            </a:r>
          </a:p>
          <a:p>
            <a:pPr lvl="1"/>
            <a:r>
              <a:rPr lang="en-GB" sz="1600" dirty="0">
                <a:solidFill>
                  <a:srgbClr val="000000"/>
                </a:solidFill>
              </a:rPr>
              <a:t>5 countries: ticket sales only</a:t>
            </a:r>
          </a:p>
          <a:p>
            <a:pPr lvl="1"/>
            <a:r>
              <a:rPr lang="en-GB" sz="1600" dirty="0">
                <a:solidFill>
                  <a:srgbClr val="000000"/>
                </a:solidFill>
              </a:rPr>
              <a:t>8 countries: sensors, supplemented with ticket information</a:t>
            </a:r>
          </a:p>
          <a:p>
            <a:pPr lvl="1"/>
            <a:r>
              <a:rPr lang="en-GB" sz="1600" dirty="0">
                <a:solidFill>
                  <a:srgbClr val="000000"/>
                </a:solidFill>
              </a:rPr>
              <a:t>4 countries: only surveys</a:t>
            </a:r>
          </a:p>
          <a:p>
            <a:pPr lvl="1"/>
            <a:r>
              <a:rPr lang="en-GB" sz="1600" dirty="0">
                <a:solidFill>
                  <a:srgbClr val="000000"/>
                </a:solidFill>
              </a:rPr>
              <a:t>5 countries: sales and surveys</a:t>
            </a:r>
          </a:p>
          <a:p>
            <a:r>
              <a:rPr lang="en-GB" sz="1600" dirty="0">
                <a:solidFill>
                  <a:srgbClr val="000000"/>
                </a:solidFill>
              </a:rPr>
              <a:t>Will ticket sales data be comparable with sensor data? Depends if the sensor data are adjusted for transfers, or how the ticketing system works?</a:t>
            </a:r>
          </a:p>
          <a:p>
            <a:r>
              <a:rPr lang="en-GB" sz="1600" dirty="0">
                <a:solidFill>
                  <a:srgbClr val="000000"/>
                </a:solidFill>
              </a:rPr>
              <a:t>No significant difference in average journey length found between these cases.</a:t>
            </a:r>
          </a:p>
          <a:p>
            <a:r>
              <a:rPr lang="en-US" sz="1600" dirty="0">
                <a:solidFill>
                  <a:srgbClr val="000000"/>
                </a:solidFill>
              </a:rPr>
              <a:t>Passenger data mixed with other transport modes (bus, ferries)</a:t>
            </a:r>
          </a:p>
          <a:p>
            <a:pPr lvl="1"/>
            <a:r>
              <a:rPr lang="en-US" sz="1600" dirty="0">
                <a:solidFill>
                  <a:srgbClr val="000000"/>
                </a:solidFill>
              </a:rPr>
              <a:t>Inevitable if urban transport operations are integrated. </a:t>
            </a:r>
          </a:p>
          <a:p>
            <a:pPr lvl="1"/>
            <a:r>
              <a:rPr lang="en-US" sz="1600" dirty="0">
                <a:solidFill>
                  <a:srgbClr val="000000"/>
                </a:solidFill>
              </a:rPr>
              <a:t>Are estimates of each mode available from sensors or service levels?</a:t>
            </a:r>
          </a:p>
          <a:p>
            <a:r>
              <a:rPr lang="en-US" sz="1600" dirty="0">
                <a:solidFill>
                  <a:srgbClr val="000000"/>
                </a:solidFill>
              </a:rPr>
              <a:t>Data summed for the entire country, and/or completely</a:t>
            </a:r>
            <a:r>
              <a:rPr lang="en-US" sz="1600" b="1" dirty="0">
                <a:solidFill>
                  <a:srgbClr val="000000"/>
                </a:solidFill>
              </a:rPr>
              <a:t> confidential.</a:t>
            </a:r>
          </a:p>
          <a:p>
            <a:endParaRPr lang="en-GB" sz="1600" dirty="0">
              <a:solidFill>
                <a:srgbClr val="000000"/>
              </a:solidFill>
            </a:endParaRPr>
          </a:p>
        </p:txBody>
      </p:sp>
    </p:spTree>
    <p:extLst>
      <p:ext uri="{BB962C8B-B14F-4D97-AF65-F5344CB8AC3E}">
        <p14:creationId xmlns:p14="http://schemas.microsoft.com/office/powerpoint/2010/main" val="2143152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1111</Words>
  <Application>Microsoft Office PowerPoint</Application>
  <PresentationFormat>Widescreen</PresentationFormat>
  <Paragraphs>80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Session 3 (Friday 11:00) </vt:lpstr>
      <vt:lpstr>Housekeeping</vt:lpstr>
      <vt:lpstr>Overview</vt:lpstr>
      <vt:lpstr>Urban mobility</vt:lpstr>
      <vt:lpstr>UNECE Pilot Questionnaire</vt:lpstr>
      <vt:lpstr>PowerPoint Presentation</vt:lpstr>
      <vt:lpstr>Source: TPG www.unece.org/fileadmin/DAM/trans/doc/2019/wp6/Presentations/TPGED-_274000-v1-Pr%C3%A9sentation_UNECE_-_GT_Statistiques_transport_-_12_jui....pdf</vt:lpstr>
      <vt:lpstr>Comparability challenges</vt:lpstr>
      <vt:lpstr>Data Validation</vt:lpstr>
      <vt:lpstr>Average distances higher for metro and light rail than tram journeys.  Light rail systems in Denmark, UK and US only. But definition  issues (Sheffield “Supertram” is classed as light rail.)</vt:lpstr>
      <vt:lpstr>Cities with both tram and metro systems, passenger distances</vt:lpstr>
      <vt:lpstr>Dissemination</vt:lpstr>
      <vt:lpstr>PowerPoint Presentation</vt:lpstr>
      <vt:lpstr>A Few Results</vt:lpstr>
      <vt:lpstr>Confidentiality</vt:lpstr>
      <vt:lpstr>What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Blackburn</dc:creator>
  <cp:lastModifiedBy>Alexander Blackburn</cp:lastModifiedBy>
  <cp:revision>8</cp:revision>
  <dcterms:created xsi:type="dcterms:W3CDTF">2020-06-19T06:51:30Z</dcterms:created>
  <dcterms:modified xsi:type="dcterms:W3CDTF">2020-06-19T09:46:20Z</dcterms:modified>
</cp:coreProperties>
</file>