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408" r:id="rId6"/>
    <p:sldId id="334" r:id="rId7"/>
    <p:sldId id="335" r:id="rId8"/>
    <p:sldId id="338" r:id="rId9"/>
    <p:sldId id="268" r:id="rId10"/>
    <p:sldId id="354" r:id="rId11"/>
    <p:sldId id="336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burn\Downloads\c0001043%20(2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ackburn\Downloads\c000103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workshops%20and%20letters\2019%20ESCWA\Presentations\2%20gender%20and%20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92788895932136E-2"/>
          <c:y val="2.5245783052246198E-2"/>
          <c:w val="0.92460056456901152"/>
          <c:h val="0.87567965164929651"/>
        </c:manualLayout>
      </c:layout>
      <c:areaChart>
        <c:grouping val="stacked"/>
        <c:varyColors val="0"/>
        <c:ser>
          <c:idx val="2"/>
          <c:order val="1"/>
          <c:tx>
            <c:strRef>
              <c:f>'c0001043'!$A$61</c:f>
              <c:strCache>
                <c:ptCount val="1"/>
                <c:pt idx="0">
                  <c:v>North America</c:v>
                </c:pt>
              </c:strCache>
            </c:strRef>
          </c:tx>
          <c:spPr>
            <a:effectLst/>
          </c:spPr>
          <c:cat>
            <c:strRef>
              <c:f>'c0001043'!$B$59:$S$59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'c0001043'!$B$61:$S$61</c:f>
              <c:numCache>
                <c:formatCode>0</c:formatCode>
                <c:ptCount val="18"/>
                <c:pt idx="0">
                  <c:v>44849</c:v>
                </c:pt>
                <c:pt idx="1">
                  <c:v>44954</c:v>
                </c:pt>
                <c:pt idx="2">
                  <c:v>45926</c:v>
                </c:pt>
                <c:pt idx="3">
                  <c:v>45661</c:v>
                </c:pt>
                <c:pt idx="4">
                  <c:v>45571</c:v>
                </c:pt>
                <c:pt idx="5">
                  <c:v>46408</c:v>
                </c:pt>
                <c:pt idx="6">
                  <c:v>45579</c:v>
                </c:pt>
                <c:pt idx="7">
                  <c:v>44012</c:v>
                </c:pt>
                <c:pt idx="8">
                  <c:v>39854</c:v>
                </c:pt>
                <c:pt idx="9">
                  <c:v>36099</c:v>
                </c:pt>
                <c:pt idx="10">
                  <c:v>35237</c:v>
                </c:pt>
                <c:pt idx="11">
                  <c:v>34502</c:v>
                </c:pt>
                <c:pt idx="12">
                  <c:v>35857</c:v>
                </c:pt>
                <c:pt idx="13">
                  <c:v>34844</c:v>
                </c:pt>
                <c:pt idx="14">
                  <c:v>34590</c:v>
                </c:pt>
                <c:pt idx="15">
                  <c:v>37379</c:v>
                </c:pt>
                <c:pt idx="16">
                  <c:v>39701</c:v>
                </c:pt>
                <c:pt idx="17">
                  <c:v>38974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E-43DA-8ECB-EFC038AC5EA6}"/>
            </c:ext>
          </c:extLst>
        </c:ser>
        <c:ser>
          <c:idx val="3"/>
          <c:order val="2"/>
          <c:tx>
            <c:strRef>
              <c:f>'c0001043'!$A$62</c:f>
              <c:strCache>
                <c:ptCount val="1"/>
                <c:pt idx="0">
                  <c:v>EU+EFTA</c:v>
                </c:pt>
              </c:strCache>
            </c:strRef>
          </c:tx>
          <c:spPr>
            <a:effectLst/>
          </c:spPr>
          <c:cat>
            <c:strRef>
              <c:f>'c0001043'!$B$59:$S$59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'c0001043'!$B$62:$S$62</c:f>
              <c:numCache>
                <c:formatCode>0</c:formatCode>
                <c:ptCount val="18"/>
                <c:pt idx="0">
                  <c:v>58035</c:v>
                </c:pt>
                <c:pt idx="1">
                  <c:v>55786</c:v>
                </c:pt>
                <c:pt idx="2">
                  <c:v>54835</c:v>
                </c:pt>
                <c:pt idx="3">
                  <c:v>51892</c:v>
                </c:pt>
                <c:pt idx="4">
                  <c:v>48674</c:v>
                </c:pt>
                <c:pt idx="5">
                  <c:v>46578</c:v>
                </c:pt>
                <c:pt idx="6">
                  <c:v>44340</c:v>
                </c:pt>
                <c:pt idx="7">
                  <c:v>43766</c:v>
                </c:pt>
                <c:pt idx="8">
                  <c:v>40184</c:v>
                </c:pt>
                <c:pt idx="9">
                  <c:v>35921</c:v>
                </c:pt>
                <c:pt idx="10">
                  <c:v>32049</c:v>
                </c:pt>
                <c:pt idx="11">
                  <c:v>31189</c:v>
                </c:pt>
                <c:pt idx="12">
                  <c:v>28738</c:v>
                </c:pt>
                <c:pt idx="13">
                  <c:v>26428</c:v>
                </c:pt>
                <c:pt idx="14">
                  <c:v>26374</c:v>
                </c:pt>
                <c:pt idx="15">
                  <c:v>26520</c:v>
                </c:pt>
                <c:pt idx="16">
                  <c:v>25979</c:v>
                </c:pt>
                <c:pt idx="17">
                  <c:v>25585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E-43DA-8ECB-EFC038AC5EA6}"/>
            </c:ext>
          </c:extLst>
        </c:ser>
        <c:ser>
          <c:idx val="0"/>
          <c:order val="3"/>
          <c:tx>
            <c:strRef>
              <c:f>'c0001043'!$A$63</c:f>
              <c:strCache>
                <c:ptCount val="1"/>
                <c:pt idx="0">
                  <c:v>Rest of UNECE</c:v>
                </c:pt>
              </c:strCache>
            </c:strRef>
          </c:tx>
          <c:cat>
            <c:strRef>
              <c:f>'c0001043'!$B$59:$S$59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'c0001043'!$B$63:$S$63</c:f>
              <c:numCache>
                <c:formatCode>0</c:formatCode>
                <c:ptCount val="18"/>
                <c:pt idx="0">
                  <c:v>51768</c:v>
                </c:pt>
                <c:pt idx="1">
                  <c:v>53281</c:v>
                </c:pt>
                <c:pt idx="2">
                  <c:v>55177.5</c:v>
                </c:pt>
                <c:pt idx="3">
                  <c:v>59123</c:v>
                </c:pt>
                <c:pt idx="4">
                  <c:v>59188.5</c:v>
                </c:pt>
                <c:pt idx="5">
                  <c:v>59373.5</c:v>
                </c:pt>
                <c:pt idx="6">
                  <c:v>59910.5</c:v>
                </c:pt>
                <c:pt idx="7">
                  <c:v>63552</c:v>
                </c:pt>
                <c:pt idx="8">
                  <c:v>56424</c:v>
                </c:pt>
                <c:pt idx="9">
                  <c:v>50525</c:v>
                </c:pt>
                <c:pt idx="10">
                  <c:v>48094</c:v>
                </c:pt>
                <c:pt idx="11">
                  <c:v>44447</c:v>
                </c:pt>
                <c:pt idx="12">
                  <c:v>49752</c:v>
                </c:pt>
                <c:pt idx="13">
                  <c:v>48348</c:v>
                </c:pt>
                <c:pt idx="14">
                  <c:v>46708</c:v>
                </c:pt>
                <c:pt idx="15">
                  <c:v>46395</c:v>
                </c:pt>
                <c:pt idx="16">
                  <c:v>42379</c:v>
                </c:pt>
                <c:pt idx="17">
                  <c:v>40897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E-43DA-8ECB-EFC038AC5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284984"/>
        <c:axId val="741022632"/>
      </c:areaChart>
      <c:lineChart>
        <c:grouping val="stacked"/>
        <c:varyColors val="0"/>
        <c:ser>
          <c:idx val="1"/>
          <c:order val="0"/>
          <c:tx>
            <c:strRef>
              <c:f>'c0001043'!$A$60</c:f>
              <c:strCache>
                <c:ptCount val="1"/>
                <c:pt idx="0">
                  <c:v>UNECE total</c:v>
                </c:pt>
              </c:strCache>
            </c:strRef>
          </c:tx>
          <c:spPr>
            <a:effectLst/>
          </c:spPr>
          <c:cat>
            <c:strRef>
              <c:f>'c0001043'!$B$59:$S$59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'c0001043'!$B$60:$S$60</c:f>
              <c:numCache>
                <c:formatCode>0</c:formatCode>
                <c:ptCount val="18"/>
                <c:pt idx="0">
                  <c:v>154652</c:v>
                </c:pt>
                <c:pt idx="1">
                  <c:v>154021</c:v>
                </c:pt>
                <c:pt idx="2">
                  <c:v>155938.5</c:v>
                </c:pt>
                <c:pt idx="3">
                  <c:v>156676</c:v>
                </c:pt>
                <c:pt idx="4">
                  <c:v>153433.5</c:v>
                </c:pt>
                <c:pt idx="5">
                  <c:v>152359.5</c:v>
                </c:pt>
                <c:pt idx="6">
                  <c:v>149829.5</c:v>
                </c:pt>
                <c:pt idx="7">
                  <c:v>151330</c:v>
                </c:pt>
                <c:pt idx="8">
                  <c:v>136462</c:v>
                </c:pt>
                <c:pt idx="9">
                  <c:v>122545</c:v>
                </c:pt>
                <c:pt idx="10">
                  <c:v>115380</c:v>
                </c:pt>
                <c:pt idx="11">
                  <c:v>110138</c:v>
                </c:pt>
                <c:pt idx="12">
                  <c:v>114347</c:v>
                </c:pt>
                <c:pt idx="13">
                  <c:v>109620</c:v>
                </c:pt>
                <c:pt idx="14">
                  <c:v>107672</c:v>
                </c:pt>
                <c:pt idx="15">
                  <c:v>110294</c:v>
                </c:pt>
                <c:pt idx="16">
                  <c:v>108059</c:v>
                </c:pt>
                <c:pt idx="17">
                  <c:v>105456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9E-43DA-8ECB-EFC038AC5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284984"/>
        <c:axId val="741022632"/>
      </c:lineChart>
      <c:catAx>
        <c:axId val="71928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022632"/>
        <c:crosses val="autoZero"/>
        <c:auto val="1"/>
        <c:lblAlgn val="ctr"/>
        <c:lblOffset val="100"/>
        <c:noMultiLvlLbl val="0"/>
      </c:catAx>
      <c:valAx>
        <c:axId val="741022632"/>
        <c:scaling>
          <c:orientation val="minMax"/>
          <c:max val="160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28498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</c:dispUnitsLbl>
        </c:dispUnits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Israel</a:t>
            </a:r>
          </a:p>
        </c:rich>
      </c:tx>
      <c:layout>
        <c:manualLayout>
          <c:xMode val="edge"/>
          <c:yMode val="edge"/>
          <c:x val="0.6423586818225141"/>
          <c:y val="0.12686567164179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9513763999465"/>
          <c:y val="4.0988952873428137E-2"/>
          <c:w val="0.81516148003001643"/>
          <c:h val="0.75251204606886823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graphs)'!$C$47:$F$47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graphs)'!$C$48:$F$48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9-4E27-BE9B-C3E212B618C9}"/>
            </c:ext>
          </c:extLst>
        </c:ser>
        <c:ser>
          <c:idx val="1"/>
          <c:order val="1"/>
          <c:tx>
            <c:strRef>
              <c:f>'For WP.6 (ind. graphs)'!$B$49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graphs)'!$C$47:$F$47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graphs)'!$C$49:$F$49</c:f>
              <c:numCache>
                <c:formatCode>General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9-4E27-BE9B-C3E212B61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734544"/>
        <c:axId val="723987712"/>
      </c:lineChart>
      <c:catAx>
        <c:axId val="7297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7712"/>
        <c:crosses val="autoZero"/>
        <c:auto val="1"/>
        <c:lblAlgn val="ctr"/>
        <c:lblOffset val="100"/>
        <c:noMultiLvlLbl val="0"/>
      </c:catAx>
      <c:valAx>
        <c:axId val="7239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7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88685763944526"/>
          <c:y val="0.86815430720413678"/>
          <c:w val="0.51022586851937479"/>
          <c:h val="0.11692031966153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Italy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82301013036851"/>
          <c:y val="6.86037735849057E-2"/>
          <c:w val="0.81205707674247163"/>
          <c:h val="0.7044272767790819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graphs)'!$B$52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graphs)'!$C$51:$F$51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graphs)'!$C$52:$F$52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61-401E-A5A5-9CB568EE11CC}"/>
            </c:ext>
          </c:extLst>
        </c:ser>
        <c:ser>
          <c:idx val="1"/>
          <c:order val="1"/>
          <c:tx>
            <c:strRef>
              <c:f>'For WP.6 (ind. graphs)'!$B$53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graphs)'!$C$51:$F$51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graphs)'!$C$53:$F$53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61-401E-A5A5-9CB568EE1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683144"/>
        <c:axId val="718681832"/>
      </c:lineChart>
      <c:catAx>
        <c:axId val="71868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681832"/>
        <c:crosses val="autoZero"/>
        <c:auto val="1"/>
        <c:lblAlgn val="ctr"/>
        <c:lblOffset val="100"/>
        <c:noMultiLvlLbl val="0"/>
      </c:catAx>
      <c:valAx>
        <c:axId val="71868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68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4610904640471"/>
          <c:y val="0.87264061803595305"/>
          <c:w val="0.54484903474151858"/>
          <c:h val="0.12735938196404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Norway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23754892871309"/>
          <c:y val="4.2743343852446457E-2"/>
          <c:w val="0.80999337277721706"/>
          <c:h val="0.74191917644535677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graphs)'!$K$25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graphs)'!$L$24:$O$24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graphs)'!$L$25:$O$25</c:f>
              <c:numCache>
                <c:formatCode>0</c:formatCode>
                <c:ptCount val="4"/>
                <c:pt idx="0">
                  <c:v>7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F-4ED7-BE4C-3254A6450F72}"/>
            </c:ext>
          </c:extLst>
        </c:ser>
        <c:ser>
          <c:idx val="1"/>
          <c:order val="1"/>
          <c:tx>
            <c:strRef>
              <c:f>'For WP.6 (ind. graphs)'!$K$26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graphs)'!$L$24:$O$24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graphs)'!$L$26:$O$26</c:f>
              <c:numCache>
                <c:formatCode>0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F-4ED7-BE4C-3254A645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0747008"/>
        <c:axId val="730749304"/>
      </c:lineChart>
      <c:catAx>
        <c:axId val="7307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49304"/>
        <c:crosses val="autoZero"/>
        <c:auto val="1"/>
        <c:lblAlgn val="ctr"/>
        <c:lblOffset val="100"/>
        <c:noMultiLvlLbl val="0"/>
      </c:catAx>
      <c:valAx>
        <c:axId val="73074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32031091900199"/>
          <c:y val="0.87807530867980021"/>
          <c:w val="0.52449184517883451"/>
          <c:h val="0.1219246913201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Slovenia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9348998446242"/>
          <c:y val="6.8668493972033701E-2"/>
          <c:w val="0.81370496028350225"/>
          <c:h val="0.71398269294369854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graphs)'!$K$29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graphs)'!$L$28:$P$28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graphs)'!$L$29:$P$29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6-4AFC-B86D-BE724F1CC729}"/>
            </c:ext>
          </c:extLst>
        </c:ser>
        <c:ser>
          <c:idx val="1"/>
          <c:order val="1"/>
          <c:tx>
            <c:strRef>
              <c:f>'For WP.6 (ind. graphs)'!$K$30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graphs)'!$L$28:$P$28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graphs)'!$L$30:$P$30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6-4AFC-B86D-BE724F1C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95712"/>
        <c:axId val="726092104"/>
      </c:lineChart>
      <c:catAx>
        <c:axId val="7260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92104"/>
        <c:crosses val="autoZero"/>
        <c:auto val="1"/>
        <c:lblAlgn val="ctr"/>
        <c:lblOffset val="100"/>
        <c:noMultiLvlLbl val="0"/>
      </c:catAx>
      <c:valAx>
        <c:axId val="72609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96389104222667"/>
          <c:y val="0.85741188842968319"/>
          <c:w val="0.54007179843415987"/>
          <c:h val="0.12747953203851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Spain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46680340684884"/>
          <c:y val="6.2350674373795788E-2"/>
          <c:w val="0.7915175959198878"/>
          <c:h val="0.69816272965879267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graphs)'!$K$33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graphs)'!$L$32:$O$32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graphs)'!$L$33:$O$33</c:f>
              <c:numCache>
                <c:formatCode>General</c:formatCode>
                <c:ptCount val="4"/>
                <c:pt idx="0">
                  <c:v>68</c:v>
                </c:pt>
                <c:pt idx="1">
                  <c:v>73</c:v>
                </c:pt>
                <c:pt idx="2">
                  <c:v>91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B-4A6D-98C0-CA1C805B5FD8}"/>
            </c:ext>
          </c:extLst>
        </c:ser>
        <c:ser>
          <c:idx val="1"/>
          <c:order val="1"/>
          <c:tx>
            <c:strRef>
              <c:f>'For WP.6 (ind. graphs)'!$K$34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graphs)'!$L$32:$O$32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graphs)'!$L$34:$O$34</c:f>
              <c:numCache>
                <c:formatCode>General</c:formatCode>
                <c:ptCount val="4"/>
                <c:pt idx="0">
                  <c:v>73</c:v>
                </c:pt>
                <c:pt idx="1">
                  <c:v>74</c:v>
                </c:pt>
                <c:pt idx="2">
                  <c:v>47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B-4A6D-98C0-CA1C805B5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817128"/>
        <c:axId val="770813520"/>
      </c:lineChart>
      <c:catAx>
        <c:axId val="7708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3520"/>
        <c:crosses val="autoZero"/>
        <c:auto val="1"/>
        <c:lblAlgn val="ctr"/>
        <c:lblOffset val="100"/>
        <c:noMultiLvlLbl val="0"/>
      </c:catAx>
      <c:valAx>
        <c:axId val="7708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66415362630727"/>
          <c:y val="0.86994128624095401"/>
          <c:w val="0.53467169274738546"/>
          <c:h val="0.13005871375904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Sweden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6842986133776"/>
          <c:y val="4.6756238003838796E-2"/>
          <c:w val="0.81417919815228579"/>
          <c:h val="0.73003158674263602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graphs)'!$K$37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graphs)'!$L$36:$O$36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graphs)'!$L$37:$O$37</c:f>
              <c:numCache>
                <c:formatCode>General</c:formatCode>
                <c:ptCount val="4"/>
                <c:pt idx="0">
                  <c:v>27</c:v>
                </c:pt>
                <c:pt idx="1">
                  <c:v>17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3E-4849-A088-C9C98AE4830C}"/>
            </c:ext>
          </c:extLst>
        </c:ser>
        <c:ser>
          <c:idx val="1"/>
          <c:order val="1"/>
          <c:tx>
            <c:strRef>
              <c:f>'For WP.6 (ind. graphs)'!$K$38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graphs)'!$L$36:$O$36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graphs)'!$L$38:$O$38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3E-4849-A088-C9C98AE4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428600"/>
        <c:axId val="611428928"/>
      </c:lineChart>
      <c:catAx>
        <c:axId val="6114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28928"/>
        <c:crosses val="autoZero"/>
        <c:auto val="1"/>
        <c:lblAlgn val="ctr"/>
        <c:lblOffset val="100"/>
        <c:noMultiLvlLbl val="0"/>
      </c:catAx>
      <c:valAx>
        <c:axId val="6114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2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5130252136001"/>
          <c:y val="0.86276300875058565"/>
          <c:w val="0.53869697654373672"/>
          <c:h val="0.12955944806323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United States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36209796378324"/>
          <c:y val="4.1890651708902722E-2"/>
          <c:w val="0.76367645910578663"/>
          <c:h val="0.73513700645450553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graphs)'!$K$41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graphs)'!$L$40:$N$40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graphs)'!$L$41:$N$41</c:f>
              <c:numCache>
                <c:formatCode>General</c:formatCode>
                <c:ptCount val="3"/>
                <c:pt idx="0">
                  <c:v>2830</c:v>
                </c:pt>
                <c:pt idx="1">
                  <c:v>2590</c:v>
                </c:pt>
                <c:pt idx="2">
                  <c:v>2910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E7-4625-82A6-1BA39BF9770C}"/>
            </c:ext>
          </c:extLst>
        </c:ser>
        <c:ser>
          <c:idx val="1"/>
          <c:order val="1"/>
          <c:tx>
            <c:strRef>
              <c:f>'For WP.6 (ind. graphs)'!$K$42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graphs)'!$L$40:$N$40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graphs)'!$L$42:$N$42</c:f>
              <c:numCache>
                <c:formatCode>General</c:formatCode>
                <c:ptCount val="3"/>
                <c:pt idx="0">
                  <c:v>2900</c:v>
                </c:pt>
                <c:pt idx="1">
                  <c:v>2870</c:v>
                </c:pt>
                <c:pt idx="2">
                  <c:v>2690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E7-4625-82A6-1BA39BF97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812208"/>
        <c:axId val="770821720"/>
      </c:lineChart>
      <c:catAx>
        <c:axId val="7708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21720"/>
        <c:crosses val="autoZero"/>
        <c:auto val="1"/>
        <c:lblAlgn val="ctr"/>
        <c:lblOffset val="100"/>
        <c:noMultiLvlLbl val="0"/>
      </c:catAx>
      <c:valAx>
        <c:axId val="77082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057131823352"/>
          <c:y val="0.86005469049198091"/>
          <c:w val="0.54338857363532955"/>
          <c:h val="0.12511676023053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08670070087395E-2"/>
          <c:y val="3.6529666037268628E-2"/>
          <c:w val="0.9234448097833925"/>
          <c:h val="0.87024202407297147"/>
        </c:manualLayout>
      </c:layout>
      <c:lineChart>
        <c:grouping val="standard"/>
        <c:varyColors val="0"/>
        <c:ser>
          <c:idx val="0"/>
          <c:order val="0"/>
          <c:tx>
            <c:strRef>
              <c:f>'c0001033'!$B$136</c:f>
              <c:strCache>
                <c:ptCount val="1"/>
                <c:pt idx="0">
                  <c:v>Pedestrians and cyclists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'c0001033'!$C$135:$J$135</c:f>
              <c:numCache>
                <c:formatCode>0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'c0001033'!$C$136:$J$136</c:f>
              <c:numCache>
                <c:formatCode>General</c:formatCode>
                <c:ptCount val="8"/>
                <c:pt idx="0">
                  <c:v>1</c:v>
                </c:pt>
                <c:pt idx="1">
                  <c:v>1.021584968166054</c:v>
                </c:pt>
                <c:pt idx="2">
                  <c:v>1.0285729075003882</c:v>
                </c:pt>
                <c:pt idx="3">
                  <c:v>1.0109736528805839</c:v>
                </c:pt>
                <c:pt idx="4">
                  <c:v>0.99780009317252449</c:v>
                </c:pt>
                <c:pt idx="5">
                  <c:v>1.0740721569439411</c:v>
                </c:pt>
                <c:pt idx="6">
                  <c:v>1.0808530462239245</c:v>
                </c:pt>
                <c:pt idx="7">
                  <c:v>1.0676018427454836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2-4533-A714-D86E0596B27B}"/>
            </c:ext>
          </c:extLst>
        </c:ser>
        <c:ser>
          <c:idx val="1"/>
          <c:order val="1"/>
          <c:tx>
            <c:strRef>
              <c:f>'c0001033'!$B$137</c:f>
              <c:strCache>
                <c:ptCount val="1"/>
                <c:pt idx="0">
                  <c:v>Passenger car occupants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'c0001033'!$C$135:$J$135</c:f>
              <c:numCache>
                <c:formatCode>0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'c0001033'!$C$137:$J$137</c:f>
              <c:numCache>
                <c:formatCode>General</c:formatCode>
                <c:ptCount val="8"/>
                <c:pt idx="0">
                  <c:v>1</c:v>
                </c:pt>
                <c:pt idx="1">
                  <c:v>0.95936130691560295</c:v>
                </c:pt>
                <c:pt idx="2">
                  <c:v>0.94208420651552671</c:v>
                </c:pt>
                <c:pt idx="3">
                  <c:v>0.8902648123452086</c:v>
                </c:pt>
                <c:pt idx="4">
                  <c:v>0.87440464850447708</c:v>
                </c:pt>
                <c:pt idx="5">
                  <c:v>0.91307868165364836</c:v>
                </c:pt>
                <c:pt idx="6">
                  <c:v>0.93584492284244614</c:v>
                </c:pt>
                <c:pt idx="7">
                  <c:v>0.91510287673842639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62-4533-A714-D86E0596B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636984"/>
        <c:axId val="488635672"/>
      </c:lineChart>
      <c:catAx>
        <c:axId val="4886369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35672"/>
        <c:crosses val="autoZero"/>
        <c:auto val="1"/>
        <c:lblAlgn val="ctr"/>
        <c:lblOffset val="100"/>
        <c:noMultiLvlLbl val="0"/>
      </c:catAx>
      <c:valAx>
        <c:axId val="48863567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16324882466615"/>
          <c:y val="0.20658235948412562"/>
          <c:w val="0.32427392723014342"/>
          <c:h val="0.1815388240737037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&lt; 18 years</c:v>
                </c:pt>
                <c:pt idx="1">
                  <c:v>18 - 20 years</c:v>
                </c:pt>
                <c:pt idx="2">
                  <c:v>21 - 24 years</c:v>
                </c:pt>
                <c:pt idx="3">
                  <c:v>25 - 64 years</c:v>
                </c:pt>
                <c:pt idx="4">
                  <c:v>65 + years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18</c:v>
                </c:pt>
                <c:pt idx="2">
                  <c:v>27</c:v>
                </c:pt>
                <c:pt idx="3">
                  <c:v>194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0-4EFE-92BF-BBEC644F0D6F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&lt; 18 years</c:v>
                </c:pt>
                <c:pt idx="1">
                  <c:v>18 - 20 years</c:v>
                </c:pt>
                <c:pt idx="2">
                  <c:v>21 - 24 years</c:v>
                </c:pt>
                <c:pt idx="3">
                  <c:v>25 - 64 years</c:v>
                </c:pt>
                <c:pt idx="4">
                  <c:v>65 + years</c:v>
                </c:pt>
              </c:strCache>
            </c:strRef>
          </c:cat>
          <c:val>
            <c:numRef>
              <c:f>Sheet4!$C$2:$C$6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45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0-4EFE-92BF-BBEC644F0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724580008"/>
        <c:axId val="724574760"/>
      </c:barChart>
      <c:catAx>
        <c:axId val="72458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574760"/>
        <c:crosses val="autoZero"/>
        <c:auto val="1"/>
        <c:lblAlgn val="ctr"/>
        <c:lblOffset val="100"/>
        <c:noMultiLvlLbl val="0"/>
      </c:catAx>
      <c:valAx>
        <c:axId val="724574760"/>
        <c:scaling>
          <c:orientation val="minMax"/>
          <c:max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58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Denmark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611800761385"/>
          <c:y val="4.5447761194029879E-2"/>
          <c:w val="0.81564869858461764"/>
          <c:h val="0.70027324009871905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graphs)'!$B$24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graphs)'!$C$23:$F$23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graphs)'!$C$24:$F$24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C-434F-8C52-F9FF5B24D458}"/>
            </c:ext>
          </c:extLst>
        </c:ser>
        <c:ser>
          <c:idx val="1"/>
          <c:order val="1"/>
          <c:tx>
            <c:strRef>
              <c:f>'For WP.6 (ind. graphs)'!$B$25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graphs)'!$C$23:$F$23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graphs)'!$C$25:$F$25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C-434F-8C52-F9FF5B24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25552"/>
        <c:axId val="615327848"/>
      </c:lineChart>
      <c:catAx>
        <c:axId val="6153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27848"/>
        <c:crosses val="autoZero"/>
        <c:auto val="1"/>
        <c:lblAlgn val="ctr"/>
        <c:lblOffset val="100"/>
        <c:noMultiLvlLbl val="0"/>
      </c:catAx>
      <c:valAx>
        <c:axId val="61532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2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03086510169087"/>
          <c:y val="6.0148698884758392E-2"/>
          <c:w val="0.81467167932977536"/>
          <c:h val="0.67908263325820328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graphs)'!$B$28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graphs)'!$C$27:$F$27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graphs)'!$C$28:$F$28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E-4123-9F3B-EE0A1D9D32C4}"/>
            </c:ext>
          </c:extLst>
        </c:ser>
        <c:ser>
          <c:idx val="1"/>
          <c:order val="1"/>
          <c:tx>
            <c:strRef>
              <c:f>'For WP.6 (ind. graphs)'!$B$29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graphs)'!$C$27:$F$27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graphs)'!$C$29:$F$29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E-4123-9F3B-EE0A1D9D3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497096"/>
        <c:axId val="722495784"/>
      </c:lineChart>
      <c:catAx>
        <c:axId val="72249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95784"/>
        <c:crosses val="autoZero"/>
        <c:auto val="1"/>
        <c:lblAlgn val="ctr"/>
        <c:lblOffset val="100"/>
        <c:noMultiLvlLbl val="0"/>
      </c:catAx>
      <c:valAx>
        <c:axId val="7224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9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France</a:t>
            </a:r>
          </a:p>
        </c:rich>
      </c:tx>
      <c:layout>
        <c:manualLayout>
          <c:xMode val="edge"/>
          <c:yMode val="edge"/>
          <c:x val="0.21061659650283537"/>
          <c:y val="0.32330827067669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6022390854241"/>
          <c:y val="6.5037593984962394E-2"/>
          <c:w val="0.81529266461912542"/>
          <c:h val="0.66685927416967616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graphs)'!$B$32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graphs)'!$C$31:$F$31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graphs)'!$C$32:$F$32</c:f>
              <c:numCache>
                <c:formatCode>General</c:formatCode>
                <c:ptCount val="4"/>
                <c:pt idx="0">
                  <c:v>237</c:v>
                </c:pt>
                <c:pt idx="1">
                  <c:v>254</c:v>
                </c:pt>
                <c:pt idx="2">
                  <c:v>250</c:v>
                </c:pt>
                <c:pt idx="3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6-48DB-B5D8-44A474896FA8}"/>
            </c:ext>
          </c:extLst>
        </c:ser>
        <c:ser>
          <c:idx val="1"/>
          <c:order val="1"/>
          <c:tx>
            <c:strRef>
              <c:f>'For WP.6 (ind. graphs)'!$B$33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graphs)'!$C$31:$F$31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graphs)'!$C$33:$F$33</c:f>
              <c:numCache>
                <c:formatCode>General</c:formatCode>
                <c:ptCount val="4"/>
                <c:pt idx="0">
                  <c:v>260</c:v>
                </c:pt>
                <c:pt idx="1">
                  <c:v>222</c:v>
                </c:pt>
                <c:pt idx="2">
                  <c:v>154</c:v>
                </c:pt>
                <c:pt idx="3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6-48DB-B5D8-44A47489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363416"/>
        <c:axId val="608361120"/>
      </c:lineChart>
      <c:catAx>
        <c:axId val="6083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61120"/>
        <c:crosses val="autoZero"/>
        <c:auto val="1"/>
        <c:lblAlgn val="ctr"/>
        <c:lblOffset val="100"/>
        <c:noMultiLvlLbl val="0"/>
      </c:catAx>
      <c:valAx>
        <c:axId val="6083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6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Germany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96797473656299"/>
          <c:y val="4.1297091590679541E-2"/>
          <c:w val="0.78389533374572384"/>
          <c:h val="0.73561395344982128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graphs)'!$B$36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graphs)'!$C$35:$E$35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graphs)'!$C$36:$E$36</c:f>
              <c:numCache>
                <c:formatCode>General</c:formatCode>
                <c:ptCount val="3"/>
                <c:pt idx="0">
                  <c:v>212</c:v>
                </c:pt>
                <c:pt idx="1">
                  <c:v>195</c:v>
                </c:pt>
                <c:pt idx="2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E-415F-82C2-4A60600900BF}"/>
            </c:ext>
          </c:extLst>
        </c:ser>
        <c:ser>
          <c:idx val="1"/>
          <c:order val="1"/>
          <c:tx>
            <c:strRef>
              <c:f>'For WP.6 (ind. graphs)'!$B$37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graphs)'!$C$35:$E$35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graphs)'!$C$37:$E$37</c:f>
              <c:numCache>
                <c:formatCode>General</c:formatCode>
                <c:ptCount val="3"/>
                <c:pt idx="0">
                  <c:v>206</c:v>
                </c:pt>
                <c:pt idx="1">
                  <c:v>184</c:v>
                </c:pt>
                <c:pt idx="2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6E-415F-82C2-4A6060090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110312"/>
        <c:axId val="728106376"/>
      </c:lineChart>
      <c:catAx>
        <c:axId val="72811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06376"/>
        <c:crosses val="autoZero"/>
        <c:auto val="1"/>
        <c:lblAlgn val="ctr"/>
        <c:lblOffset val="100"/>
        <c:noMultiLvlLbl val="0"/>
      </c:catAx>
      <c:valAx>
        <c:axId val="72810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1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89016853340082"/>
          <c:y val="0.88815713911889271"/>
          <c:w val="0.55421966293319835"/>
          <c:h val="6.6730132342510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Greece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29149218807948"/>
          <c:y val="6.7983828937721424E-2"/>
          <c:w val="0.81283252078571"/>
          <c:h val="0.72205618649133296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graphs)'!$C$39:$E$39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graphs)'!$C$40:$E$40</c:f>
              <c:numCache>
                <c:formatCode>General</c:formatCode>
                <c:ptCount val="3"/>
                <c:pt idx="0">
                  <c:v>44</c:v>
                </c:pt>
                <c:pt idx="1">
                  <c:v>39</c:v>
                </c:pt>
                <c:pt idx="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2-4B86-AD54-E77009D89E79}"/>
            </c:ext>
          </c:extLst>
        </c:ser>
        <c:ser>
          <c:idx val="1"/>
          <c:order val="1"/>
          <c:tx>
            <c:strRef>
              <c:f>'For WP.6 (ind. graphs)'!$B$41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graphs)'!$C$39:$E$39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graphs)'!$C$41:$E$41</c:f>
              <c:numCache>
                <c:formatCode>General</c:formatCode>
                <c:ptCount val="3"/>
                <c:pt idx="0">
                  <c:v>49</c:v>
                </c:pt>
                <c:pt idx="1">
                  <c:v>47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D2-4B86-AD54-E77009D89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820640"/>
        <c:axId val="729818016"/>
      </c:lineChart>
      <c:catAx>
        <c:axId val="7298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18016"/>
        <c:crosses val="autoZero"/>
        <c:auto val="1"/>
        <c:lblAlgn val="ctr"/>
        <c:lblOffset val="100"/>
        <c:noMultiLvlLbl val="0"/>
      </c:catAx>
      <c:valAx>
        <c:axId val="7298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69928320487665"/>
          <c:y val="0.89622842067139941"/>
          <c:w val="0.54260101214438394"/>
          <c:h val="5.8897764848256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Ireland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851895193976"/>
          <c:y val="6.0148698884758392E-2"/>
          <c:w val="0.81661547050436234"/>
          <c:h val="0.73905863068231714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graphs)'!$C$43:$G$43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graphs)'!$C$44:$G$44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E-4FA5-A950-CC52AD507712}"/>
            </c:ext>
          </c:extLst>
        </c:ser>
        <c:ser>
          <c:idx val="1"/>
          <c:order val="1"/>
          <c:tx>
            <c:strRef>
              <c:f>'For WP.6 (ind. graphs)'!$B$45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graphs)'!$C$43:$G$43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graphs)'!$C$45:$G$45</c:f>
              <c:numCache>
                <c:formatCode>General</c:formatCode>
                <c:ptCount val="5"/>
                <c:pt idx="0">
                  <c:v>9</c:v>
                </c:pt>
                <c:pt idx="1">
                  <c:v>20</c:v>
                </c:pt>
                <c:pt idx="2">
                  <c:v>18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E-4FA5-A950-CC52AD507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7193728"/>
        <c:axId val="727196024"/>
      </c:lineChart>
      <c:catAx>
        <c:axId val="7271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96024"/>
        <c:crosses val="autoZero"/>
        <c:auto val="1"/>
        <c:lblAlgn val="ctr"/>
        <c:lblOffset val="100"/>
        <c:noMultiLvlLbl val="0"/>
      </c:catAx>
      <c:valAx>
        <c:axId val="72719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2708748411776"/>
          <c:y val="0.87453443784210994"/>
          <c:w val="0.53163419058516403"/>
          <c:h val="0.12546556215789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6FCB-4C76-4042-81A1-E9C3AFBF77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48CA-1698-4004-BD58-5E1E65F8D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92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61FA-1E8B-4503-961C-E18C4FABB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36919-1D08-4705-A077-0E7C64C9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A2F8-46AE-4A59-8A87-0BE655DE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FDA3-B51A-4323-B3EA-D45BC8EB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33B3-79E3-4D3F-9187-E6A71307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F22F-74B6-4119-8A79-5823C47F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9F91-7873-49DB-A483-64F5FD8D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480E-9344-41C4-B252-03B5E426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A3F7-B36C-404F-9336-5F3E5423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AF6A-8C54-42E2-BB94-BD0DE525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6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2D1CD-0890-43D7-97AC-7D60C9E35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31ECF-6615-4EA9-8BAC-4FFBD2BC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9B8C1-B360-4933-A784-BF0E8691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8C8D-7013-4DBC-ACC5-D225C129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BE58-1503-4E6F-977D-97C1A59B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187-35AE-4590-87DD-97092F8B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9EA9-6A85-491A-A5A6-1394C59D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2763-CACC-40EB-B534-38BB172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5D55-3793-4835-BCA6-B40C7EA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6CEC-B8BC-45C3-AB4C-4A8D88D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EB92-80B0-4F77-B5CA-A8F96959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41135-554D-4654-A982-AC5FE280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EC0B-7F9A-46DE-8A5E-3033E61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49C8-976E-42CD-A6B2-A9B5F7F8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160BC-B608-4089-B883-6F381B4C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BDD2-712D-4AAF-92D0-A1E39C5D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CA92-EBCE-4155-8B86-861DB82E3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1B143-4885-4617-AA7E-30D96FEEC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03ED4-E297-49A2-A23F-962C1360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1F835-EE90-4C14-8C75-CA061F41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AC9F-7455-4BA0-855A-007A4E11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C3B3-1181-4A71-8A8E-14011FB1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423D-E7CE-427B-AE74-4C522B97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E72B-F82D-4637-BAB8-A1EA1CAAC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15551-DB4B-43A1-A4AB-44637013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56EFF-B98D-4EDE-8B63-8EE939462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E34C3-4D8A-4E29-BB9A-484B844E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3EA1-FA37-4700-AF9F-6F991CBC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EEC2-D747-42AF-92A2-61968983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9CBF-7A51-4482-A138-B07026CA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02299-31A4-4F7E-9D52-A0F14923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1272-EA75-47A4-945C-F218236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AB02-F090-4816-B2F3-55ADB367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3B52A-B9C2-49FD-B1C8-B5CCB4F4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055F9-7B69-4770-A238-49F34BDC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05C5-5380-42BE-B1D9-0BA71159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9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0F57-783A-4709-B1C0-1F1F1128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3B01-CC4D-42C7-AD0C-9F56B7AC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846F6-726A-4807-AE9E-6E368500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162E2-6637-43B2-83F0-F080C516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48FC-3746-4A88-9E06-FFE69B91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03D75-7CBA-49A1-B382-DC53DB57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5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D3B-A343-4650-B9B9-68D84F12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B3EA-DA2E-465B-BF93-5A535807C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AD3F2-C38C-4207-9070-858D87AA0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8C728-FFF0-40E1-8EFE-A6B58F0F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33863-B2EC-4DB7-A6F7-370473C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50AE-BDAC-4075-A906-4EA73EA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7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53766-8D6E-4FE2-A8E7-948D8212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51FF4-28EF-4BC2-ABE6-4C3DE44B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300EB-9F5A-47DE-BFC0-683966CBF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632CC-EAC4-417C-B88B-ADD1BFB8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0FADC-A648-49FB-AE4C-285BA7829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3.unece.org/SDG/Hom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atswiki.unece.org/display/MWHW/Webex+Audio+Troubleshoo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866F-8F16-48A9-8552-8493E2A8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" y="1918847"/>
            <a:ext cx="10092702" cy="4578157"/>
          </a:xfrm>
        </p:spPr>
        <p:txBody>
          <a:bodyPr>
            <a:normAutofit/>
          </a:bodyPr>
          <a:lstStyle/>
          <a:p>
            <a:r>
              <a:rPr lang="en-US" dirty="0"/>
              <a:t>UNECE Informal Meeting of the Working Party on Transport Statistics:</a:t>
            </a:r>
            <a:br>
              <a:rPr lang="en-US" dirty="0"/>
            </a:br>
            <a:r>
              <a:rPr lang="en-US" dirty="0"/>
              <a:t>Housekeeping and SDG Introduction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B161FE-0A7F-40B9-8EB2-54D2CB2B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40" y="0"/>
            <a:ext cx="4510660" cy="24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D8FBEA5-E917-4A4A-A554-E1F43E54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3" y="360997"/>
            <a:ext cx="5079427" cy="15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405B11-F6EA-440D-B428-0BC6FC912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440489"/>
              </p:ext>
            </p:extLst>
          </p:nvPr>
        </p:nvGraphicFramePr>
        <p:xfrm>
          <a:off x="109058" y="2671810"/>
          <a:ext cx="11761364" cy="406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D97E67E-9DC4-4053-829C-A1FA34D9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655121"/>
            <a:ext cx="10993120" cy="1539439"/>
          </a:xfrm>
          <a:solidFill>
            <a:schemeClr val="bg1">
              <a:lumMod val="75000"/>
              <a:alpha val="15000"/>
            </a:schemeClr>
          </a:solidFill>
          <a:ln w="222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Clr>
                <a:srgbClr val="5191CE"/>
              </a:buClr>
              <a:buNone/>
            </a:pPr>
            <a:r>
              <a:rPr lang="en-US" altLang="en-US" sz="2400" b="1" dirty="0"/>
              <a:t>Three quarters of road fatalities are men (but pedestrian fatalities are closer to 50/50).</a:t>
            </a:r>
            <a:r>
              <a:rPr lang="en-US" altLang="en-US" sz="2400" dirty="0"/>
              <a:t> Disaggregated data means policy tools can be better formulated and targeted.</a:t>
            </a:r>
          </a:p>
          <a:p>
            <a:pPr marL="0" indent="0" algn="just">
              <a:lnSpc>
                <a:spcPct val="110000"/>
              </a:lnSpc>
              <a:buClr>
                <a:srgbClr val="5191CE"/>
              </a:buClr>
              <a:buNone/>
            </a:pPr>
            <a:r>
              <a:rPr lang="en-US" altLang="en-US" sz="2400" dirty="0"/>
              <a:t>41 ECE countries have gender breakdown in 2017; 43 break down road user.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B164F3-9BB5-481F-9777-398BDC7F7780}"/>
              </a:ext>
            </a:extLst>
          </p:cNvPr>
          <p:cNvSpPr txBox="1">
            <a:spLocks/>
          </p:cNvSpPr>
          <p:nvPr/>
        </p:nvSpPr>
        <p:spPr>
          <a:xfrm>
            <a:off x="4231125" y="2671810"/>
            <a:ext cx="2783222" cy="503252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5191CE"/>
              </a:buClr>
              <a:buNone/>
            </a:pPr>
            <a:r>
              <a:rPr lang="en-US" altLang="en-US" sz="1800" b="1" dirty="0"/>
              <a:t>Fatalities in Austria, 2017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AE06FD6-C6FB-4CA6-9793-2C14C9B5330D}"/>
              </a:ext>
            </a:extLst>
          </p:cNvPr>
          <p:cNvSpPr txBox="1">
            <a:spLocks/>
          </p:cNvSpPr>
          <p:nvPr/>
        </p:nvSpPr>
        <p:spPr>
          <a:xfrm>
            <a:off x="1638300" y="23788"/>
            <a:ext cx="6603818" cy="7441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38" dirty="0">
                <a:latin typeface="Arial Black" panose="020B0A04020102020204" pitchFamily="34" charset="0"/>
                <a:cs typeface="Arial" panose="020B0604020202020204" pitchFamily="34" charset="0"/>
              </a:rPr>
              <a:t>Importance of data disaggregation</a:t>
            </a:r>
          </a:p>
        </p:txBody>
      </p:sp>
    </p:spTree>
    <p:extLst>
      <p:ext uri="{BB962C8B-B14F-4D97-AF65-F5344CB8AC3E}">
        <p14:creationId xmlns:p14="http://schemas.microsoft.com/office/powerpoint/2010/main" val="32263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8866-3E65-42B7-88F1-23D29CB5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22" y="0"/>
            <a:ext cx="9941927" cy="1325563"/>
          </a:xfrm>
        </p:spPr>
        <p:txBody>
          <a:bodyPr/>
          <a:lstStyle/>
          <a:p>
            <a:r>
              <a:rPr lang="en-US" dirty="0"/>
              <a:t>UNECE Statistics New Dissemination Tools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56459-B5BA-4728-B0D1-7C72F5EE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244052"/>
            <a:ext cx="9366249" cy="4269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1947A-9BE8-473C-BC36-85E0F0DB781D}"/>
              </a:ext>
            </a:extLst>
          </p:cNvPr>
          <p:cNvSpPr/>
          <p:nvPr/>
        </p:nvSpPr>
        <p:spPr>
          <a:xfrm>
            <a:off x="3368504" y="5510562"/>
            <a:ext cx="5077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3"/>
              </a:rPr>
              <a:t>https://w3.unece.org/SDG/Home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236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9D15-C6A0-4D68-B434-D82A950C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89" y="0"/>
            <a:ext cx="9306886" cy="822121"/>
          </a:xfrm>
        </p:spPr>
        <p:txBody>
          <a:bodyPr>
            <a:normAutofit fontScale="90000"/>
          </a:bodyPr>
          <a:lstStyle/>
          <a:p>
            <a:r>
              <a:rPr lang="en-US" dirty="0"/>
              <a:t>Road accidents: What’s Happening in 2020?</a:t>
            </a:r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FCE99A-254A-452B-8083-7A335BC46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66043"/>
              </p:ext>
            </p:extLst>
          </p:nvPr>
        </p:nvGraphicFramePr>
        <p:xfrm>
          <a:off x="84636" y="711977"/>
          <a:ext cx="2513251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7F7D18-E367-4E70-AA66-7D4D91EB4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832183"/>
              </p:ext>
            </p:extLst>
          </p:nvPr>
        </p:nvGraphicFramePr>
        <p:xfrm>
          <a:off x="2494217" y="763874"/>
          <a:ext cx="2500002" cy="17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BF2323-5BE1-4576-959E-54FD74DBE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459572"/>
              </p:ext>
            </p:extLst>
          </p:nvPr>
        </p:nvGraphicFramePr>
        <p:xfrm>
          <a:off x="4988538" y="798785"/>
          <a:ext cx="2485096" cy="16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64C614-2611-4B8C-8285-23BDB0CB4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68134"/>
              </p:ext>
            </p:extLst>
          </p:nvPr>
        </p:nvGraphicFramePr>
        <p:xfrm>
          <a:off x="7422897" y="822121"/>
          <a:ext cx="2423541" cy="168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8AA6C9-C36C-46F8-8F38-D0489637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627349"/>
              </p:ext>
            </p:extLst>
          </p:nvPr>
        </p:nvGraphicFramePr>
        <p:xfrm>
          <a:off x="9632055" y="817624"/>
          <a:ext cx="2475436" cy="169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C5EF59-DF86-4C62-8AB4-3736688EC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70393"/>
              </p:ext>
            </p:extLst>
          </p:nvPr>
        </p:nvGraphicFramePr>
        <p:xfrm>
          <a:off x="2512616" y="2558516"/>
          <a:ext cx="2513252" cy="17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2E337D-9ACE-4C68-B4E1-0CC1E69A8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43014"/>
              </p:ext>
            </p:extLst>
          </p:nvPr>
        </p:nvGraphicFramePr>
        <p:xfrm>
          <a:off x="90091" y="2558580"/>
          <a:ext cx="2493482" cy="171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0BCD46-5500-4EFF-8E40-50985A255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72667"/>
              </p:ext>
            </p:extLst>
          </p:nvPr>
        </p:nvGraphicFramePr>
        <p:xfrm>
          <a:off x="4960540" y="2571472"/>
          <a:ext cx="2452295" cy="16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4CDB60-833D-4FEE-8D51-6A9CD1556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714016"/>
              </p:ext>
            </p:extLst>
          </p:nvPr>
        </p:nvGraphicFramePr>
        <p:xfrm>
          <a:off x="7360576" y="2565634"/>
          <a:ext cx="2425660" cy="164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94D221-772B-4CCD-ADA2-57928D746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689464"/>
              </p:ext>
            </p:extLst>
          </p:nvPr>
        </p:nvGraphicFramePr>
        <p:xfrm>
          <a:off x="9718012" y="2557199"/>
          <a:ext cx="2473987" cy="169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7B266B5-D444-4410-9669-C41C3D152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35688"/>
              </p:ext>
            </p:extLst>
          </p:nvPr>
        </p:nvGraphicFramePr>
        <p:xfrm>
          <a:off x="126602" y="4498198"/>
          <a:ext cx="2573449" cy="184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A9842DE-D87A-45F2-9C59-5DAF54EA3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161542"/>
              </p:ext>
            </p:extLst>
          </p:nvPr>
        </p:nvGraphicFramePr>
        <p:xfrm>
          <a:off x="2565531" y="4491848"/>
          <a:ext cx="2554219" cy="185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E3870A-C156-4247-BFC0-EA1BCF75C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3368"/>
              </p:ext>
            </p:extLst>
          </p:nvPr>
        </p:nvGraphicFramePr>
        <p:xfrm>
          <a:off x="4991231" y="4464860"/>
          <a:ext cx="2532166" cy="19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67075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FD41-2A46-410F-B86E-A4CCDA3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13" y="18255"/>
            <a:ext cx="10515600" cy="1325563"/>
          </a:xfrm>
        </p:spPr>
        <p:txBody>
          <a:bodyPr/>
          <a:lstStyle/>
          <a:p>
            <a:r>
              <a:rPr lang="en-US" dirty="0"/>
              <a:t>Meeting 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AEA1-E83D-4C27-9155-CA92E29B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81100"/>
            <a:ext cx="12029113" cy="4995863"/>
          </a:xfrm>
        </p:spPr>
        <p:txBody>
          <a:bodyPr>
            <a:normAutofit/>
          </a:bodyPr>
          <a:lstStyle/>
          <a:p>
            <a:r>
              <a:rPr lang="en-US" sz="3200" dirty="0"/>
              <a:t>Without interpretation, the “meeting” proper cannot be held.</a:t>
            </a:r>
          </a:p>
          <a:p>
            <a:r>
              <a:rPr lang="en-US" sz="3200" dirty="0"/>
              <a:t>The meeting will therefore be informal. There will be no meeting report. </a:t>
            </a:r>
          </a:p>
          <a:p>
            <a:r>
              <a:rPr lang="en-US" sz="3200" dirty="0"/>
              <a:t>Our discussions will be summarized and can </a:t>
            </a:r>
            <a:r>
              <a:rPr lang="en-US" sz="3200" b="1" dirty="0"/>
              <a:t>inform</a:t>
            </a:r>
            <a:r>
              <a:rPr lang="en-US" sz="3200" dirty="0"/>
              <a:t> any subsequent session of WP.6.</a:t>
            </a:r>
          </a:p>
          <a:p>
            <a:r>
              <a:rPr lang="en-US" sz="3200" dirty="0"/>
              <a:t>Only business critical decisions will be taken, which are</a:t>
            </a:r>
            <a:r>
              <a:rPr lang="en-GB" sz="3200" dirty="0"/>
              <a:t> subject to a 10 day silence procedure, after having been circulated to all in English/French/Russian (see informal document 3).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792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FD41-2A46-410F-B86E-A4CCDA3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2" y="85878"/>
            <a:ext cx="10515600" cy="688276"/>
          </a:xfrm>
        </p:spPr>
        <p:txBody>
          <a:bodyPr>
            <a:normAutofit fontScale="90000"/>
          </a:bodyPr>
          <a:lstStyle/>
          <a:p>
            <a:r>
              <a:rPr lang="en-US" dirty="0"/>
              <a:t>Housekeeping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AEA1-E83D-4C27-9155-CA92E29B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" y="774153"/>
            <a:ext cx="9695838" cy="456315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Please keep your microphone muted at all times, unless speaking.</a:t>
            </a:r>
          </a:p>
          <a:p>
            <a:r>
              <a:rPr lang="en-US" sz="3200" dirty="0"/>
              <a:t>Audio problems? Try this page </a:t>
            </a:r>
            <a:r>
              <a:rPr lang="en-GB" sz="2400" dirty="0">
                <a:hlinkClick r:id="rId2"/>
              </a:rPr>
              <a:t>statswiki.unece.org/display/MWHW/Webex+Audio+Troubleshooting</a:t>
            </a:r>
            <a:endParaRPr lang="en-US" sz="3200" dirty="0"/>
          </a:p>
          <a:p>
            <a:r>
              <a:rPr lang="en-US" sz="3200" dirty="0"/>
              <a:t>Turning video off typically means your sound quality will be better.</a:t>
            </a:r>
          </a:p>
          <a:p>
            <a:r>
              <a:rPr lang="en-US" sz="3200" dirty="0"/>
              <a:t>Use the raise my hand function to request an intervention.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Use the chat function</a:t>
            </a:r>
            <a:r>
              <a:rPr lang="en-US" sz="3200" b="1" dirty="0"/>
              <a:t>. </a:t>
            </a:r>
            <a:r>
              <a:rPr lang="en-US" sz="3200" dirty="0"/>
              <a:t>While presentations are ongoing, the chat can be used to share questions and interventions, but also quick comments, remarks, links etc. </a:t>
            </a:r>
            <a:r>
              <a:rPr lang="en-US" sz="3200" b="1" dirty="0"/>
              <a:t>This makes for a more interesting meeting</a:t>
            </a:r>
            <a:r>
              <a:rPr lang="en-US" sz="3200" dirty="0"/>
              <a:t>.</a:t>
            </a:r>
          </a:p>
          <a:p>
            <a:r>
              <a:rPr lang="en-US" sz="3200" dirty="0"/>
              <a:t>For technical questions, send us a </a:t>
            </a:r>
            <a:br>
              <a:rPr lang="en-US" sz="3200" dirty="0"/>
            </a:br>
            <a:r>
              <a:rPr lang="en-US" sz="3200" dirty="0"/>
              <a:t>private chat message.</a:t>
            </a:r>
          </a:p>
        </p:txBody>
      </p:sp>
      <p:pic>
        <p:nvPicPr>
          <p:cNvPr id="5" name="Graphic 4" descr="Mute speaker">
            <a:extLst>
              <a:ext uri="{FF2B5EF4-FFF2-40B4-BE49-F238E27FC236}">
                <a16:creationId xmlns:a16="http://schemas.microsoft.com/office/drawing/2014/main" id="{5DF7F7B7-C4A3-4AAA-A032-8994C75C6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1563" y="330629"/>
            <a:ext cx="2194560" cy="219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C2AC9-0D15-41AD-9EE2-318455042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430" b="3359"/>
          <a:stretch/>
        </p:blipFill>
        <p:spPr>
          <a:xfrm>
            <a:off x="6013645" y="5078004"/>
            <a:ext cx="5873054" cy="1363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6738C-844C-4C38-81F5-33E3B722E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793" y="4430017"/>
            <a:ext cx="6194759" cy="6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FD41-2A46-410F-B86E-A4CCDA3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96813"/>
          </a:xfrm>
        </p:spPr>
        <p:txBody>
          <a:bodyPr/>
          <a:lstStyle/>
          <a:p>
            <a:r>
              <a:rPr lang="en-US" dirty="0"/>
              <a:t>Meeting Agenda (all times are Geneva time)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AEA1-E83D-4C27-9155-CA92E29B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80844"/>
            <a:ext cx="12115800" cy="589776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Session 1 (Wednesday 10:30)</a:t>
            </a:r>
          </a:p>
          <a:p>
            <a:pPr lvl="1"/>
            <a:r>
              <a:rPr lang="en-US" sz="1600" dirty="0"/>
              <a:t>Transport Related SDGs</a:t>
            </a:r>
          </a:p>
          <a:p>
            <a:pPr lvl="2"/>
            <a:r>
              <a:rPr lang="en-US" sz="1400" dirty="0"/>
              <a:t>Update from the Secretariat on Data production for SDG 3.6.1</a:t>
            </a:r>
          </a:p>
          <a:p>
            <a:pPr lvl="2"/>
            <a:r>
              <a:rPr lang="en-US" sz="1400" dirty="0"/>
              <a:t>Canada Transport SDG Monitoring (11.2.1)</a:t>
            </a:r>
          </a:p>
          <a:p>
            <a:pPr lvl="2"/>
            <a:r>
              <a:rPr lang="en-US" sz="1400" dirty="0"/>
              <a:t>SLOCAT update on Voluntary National Reviews</a:t>
            </a:r>
          </a:p>
          <a:p>
            <a:pPr lvl="2"/>
            <a:r>
              <a:rPr lang="en-US" sz="1400" dirty="0"/>
              <a:t>Secretariat methodology work on 9.1.2</a:t>
            </a:r>
          </a:p>
          <a:p>
            <a:pPr lvl="2"/>
            <a:r>
              <a:rPr lang="en-US" sz="1400" dirty="0" err="1"/>
              <a:t>ReCAP</a:t>
            </a:r>
            <a:r>
              <a:rPr lang="en-US" sz="1400" dirty="0"/>
              <a:t> update on work on rural access 9.1.1</a:t>
            </a:r>
          </a:p>
          <a:p>
            <a:pPr marL="0" indent="0">
              <a:buNone/>
            </a:pPr>
            <a:r>
              <a:rPr lang="en-US" sz="2000" b="1" dirty="0"/>
              <a:t>Session 2 (Wednesday 14:30)</a:t>
            </a:r>
          </a:p>
          <a:p>
            <a:pPr lvl="1"/>
            <a:r>
              <a:rPr lang="en-US" sz="1600" dirty="0"/>
              <a:t>Country experiences in using transport statistics to track COVID19</a:t>
            </a:r>
          </a:p>
          <a:p>
            <a:pPr lvl="2"/>
            <a:r>
              <a:rPr lang="en-US" sz="1400" dirty="0"/>
              <a:t>Ireland</a:t>
            </a:r>
          </a:p>
          <a:p>
            <a:pPr lvl="2"/>
            <a:r>
              <a:rPr lang="en-US" sz="1400" dirty="0"/>
              <a:t>United Kingdom</a:t>
            </a:r>
          </a:p>
          <a:p>
            <a:pPr lvl="2"/>
            <a:r>
              <a:rPr lang="en-US" sz="1400" dirty="0"/>
              <a:t>United States</a:t>
            </a:r>
          </a:p>
          <a:p>
            <a:pPr lvl="2"/>
            <a:r>
              <a:rPr lang="en-US" sz="1400" dirty="0"/>
              <a:t>Canada</a:t>
            </a:r>
          </a:p>
          <a:p>
            <a:pPr lvl="2"/>
            <a:r>
              <a:rPr lang="en-US" sz="1400" dirty="0"/>
              <a:t>Russian Federation</a:t>
            </a:r>
          </a:p>
          <a:p>
            <a:pPr lvl="2"/>
            <a:r>
              <a:rPr lang="en-US" sz="1400" dirty="0"/>
              <a:t>Netherlands</a:t>
            </a:r>
          </a:p>
          <a:p>
            <a:pPr lvl="2"/>
            <a:r>
              <a:rPr lang="en-US" sz="1400" dirty="0"/>
              <a:t>Sweden</a:t>
            </a:r>
          </a:p>
          <a:p>
            <a:pPr lvl="2"/>
            <a:r>
              <a:rPr lang="en-US" sz="1400" dirty="0"/>
              <a:t>Finland</a:t>
            </a:r>
          </a:p>
          <a:p>
            <a:pPr lvl="2"/>
            <a:r>
              <a:rPr lang="en-US" sz="1400" dirty="0"/>
              <a:t>Canada</a:t>
            </a:r>
          </a:p>
          <a:p>
            <a:pPr lvl="1"/>
            <a:r>
              <a:rPr lang="en-US" sz="1600" dirty="0"/>
              <a:t>UNECE wiki data collation</a:t>
            </a:r>
          </a:p>
          <a:p>
            <a:pPr lvl="1"/>
            <a:r>
              <a:rPr lang="en-US" sz="1600" dirty="0"/>
              <a:t>General discussion, and road safety focus</a:t>
            </a:r>
          </a:p>
          <a:p>
            <a:pPr marL="0" indent="0">
              <a:buNone/>
            </a:pPr>
            <a:r>
              <a:rPr lang="en-US" sz="2000" b="1" dirty="0"/>
              <a:t>Session 3 (Friday 11:00)</a:t>
            </a:r>
          </a:p>
          <a:p>
            <a:pPr lvl="1"/>
            <a:r>
              <a:rPr lang="en-US" sz="1600" dirty="0"/>
              <a:t>Urban transport statistics</a:t>
            </a:r>
          </a:p>
          <a:p>
            <a:pPr lvl="2"/>
            <a:r>
              <a:rPr lang="en-US" sz="1400" dirty="0"/>
              <a:t>UNECE collection of tram and metro statistics. </a:t>
            </a:r>
          </a:p>
          <a:p>
            <a:pPr lvl="2"/>
            <a:r>
              <a:rPr lang="en-US" sz="1400" dirty="0"/>
              <a:t>Netherlands’ </a:t>
            </a:r>
            <a:r>
              <a:rPr lang="en-US" sz="1400" dirty="0" err="1"/>
              <a:t>offorts</a:t>
            </a:r>
            <a:r>
              <a:rPr lang="en-US" sz="1400" dirty="0"/>
              <a:t> to obtain public transport data</a:t>
            </a:r>
          </a:p>
          <a:p>
            <a:pPr lvl="1"/>
            <a:r>
              <a:rPr lang="en-US" sz="1800" dirty="0"/>
              <a:t>Administrative matters </a:t>
            </a:r>
          </a:p>
          <a:p>
            <a:pPr lvl="2"/>
            <a:r>
              <a:rPr lang="en-US" sz="1400" dirty="0"/>
              <a:t>Realigning our work to the ITC strategy to 2030</a:t>
            </a:r>
          </a:p>
          <a:p>
            <a:pPr lvl="2"/>
            <a:r>
              <a:rPr lang="en-US" sz="1400" dirty="0"/>
              <a:t>Chair election</a:t>
            </a:r>
          </a:p>
          <a:p>
            <a:pPr lvl="2"/>
            <a:r>
              <a:rPr lang="en-US" sz="1400" dirty="0"/>
              <a:t>Two business-critical decisions. See draft decisions in informal document number 3.</a:t>
            </a:r>
          </a:p>
          <a:p>
            <a:pPr lvl="2"/>
            <a:r>
              <a:rPr lang="en-US" sz="1400" dirty="0"/>
              <a:t>Views on a draft publication: measuring and monitoring SDGs in the ECE region</a:t>
            </a:r>
          </a:p>
          <a:p>
            <a:pPr marL="914400" lvl="2" indent="0">
              <a:buNone/>
            </a:pPr>
            <a:endParaRPr lang="en-US" sz="1400" dirty="0"/>
          </a:p>
          <a:p>
            <a:pPr lvl="2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76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unece.org/fileadmin/user_upload/Pic_4_NEXUS.jpg">
            <a:extLst>
              <a:ext uri="{FF2B5EF4-FFF2-40B4-BE49-F238E27FC236}">
                <a16:creationId xmlns:a16="http://schemas.microsoft.com/office/drawing/2014/main" id="{C10CCD32-9011-4F14-AE4E-C50E1FDC4C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r="6143"/>
          <a:stretch/>
        </p:blipFill>
        <p:spPr bwMode="auto">
          <a:xfrm>
            <a:off x="8751346" y="2990404"/>
            <a:ext cx="3440654" cy="3774289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F01196-4DA4-4563-9622-E039CA660BEB}"/>
              </a:ext>
            </a:extLst>
          </p:cNvPr>
          <p:cNvSpPr txBox="1">
            <a:spLocks/>
          </p:cNvSpPr>
          <p:nvPr/>
        </p:nvSpPr>
        <p:spPr>
          <a:xfrm>
            <a:off x="234985" y="-2182"/>
            <a:ext cx="9737367" cy="1030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WP.6: a Forum to discuss transport SDG monitoring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43BC35-E1DA-43E1-A0B5-4D5721ACC8D0}"/>
              </a:ext>
            </a:extLst>
          </p:cNvPr>
          <p:cNvSpPr txBox="1">
            <a:spLocks/>
          </p:cNvSpPr>
          <p:nvPr/>
        </p:nvSpPr>
        <p:spPr>
          <a:xfrm>
            <a:off x="133350" y="923546"/>
            <a:ext cx="9737367" cy="37742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Achieving the SDGs is central to UNECE Inland Transport Strategy to 2030</a:t>
            </a:r>
          </a:p>
          <a:p>
            <a:r>
              <a:rPr lang="en-US" sz="2400" dirty="0"/>
              <a:t>WP.6 role until now: producing relevant, accurate and timely statistics on 3.6.1 and 9.1.2.</a:t>
            </a:r>
          </a:p>
          <a:p>
            <a:r>
              <a:rPr lang="en-US" sz="2400" dirty="0"/>
              <a:t>WP.6 role in future: helping countries improve their sustainable transport monitoring activities.</a:t>
            </a:r>
          </a:p>
          <a:p>
            <a:r>
              <a:rPr lang="en-US" sz="2400" dirty="0"/>
              <a:t>Countries are encouraged to share their experiences of including transport in their Voluntary National Reviews, National Reporting Platforms, SDG reports etc.</a:t>
            </a:r>
          </a:p>
          <a:p>
            <a:r>
              <a:rPr lang="en-US" sz="2400" dirty="0"/>
              <a:t>Further discussions on this can be facilitated throughout the year. Methodology work can be shared through the UNECE wiki.</a:t>
            </a:r>
          </a:p>
        </p:txBody>
      </p:sp>
      <p:pic>
        <p:nvPicPr>
          <p:cNvPr id="7" name="Picture 2" descr="Good Health and Well-Being">
            <a:extLst>
              <a:ext uri="{FF2B5EF4-FFF2-40B4-BE49-F238E27FC236}">
                <a16:creationId xmlns:a16="http://schemas.microsoft.com/office/drawing/2014/main" id="{CB9B5183-8606-42C6-B07D-3095938B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5" y="5091816"/>
            <a:ext cx="1306896" cy="13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FB6B5FF-99AD-4B52-9BD7-29BD21BE0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93" y="5091816"/>
            <a:ext cx="1306895" cy="13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C89D9B4-767D-43ED-909E-722518C0C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12" y="5091816"/>
            <a:ext cx="1306896" cy="13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Good Health and Well-Be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74" y="73408"/>
            <a:ext cx="1966029" cy="196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73" y="2293585"/>
            <a:ext cx="1966028" cy="20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09" y="4856663"/>
            <a:ext cx="1966029" cy="196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lob:https://web.whatsapp.com/b1dbb0e2-a226-4506-bd5e-9497e703d8af">
            <a:extLst>
              <a:ext uri="{FF2B5EF4-FFF2-40B4-BE49-F238E27FC236}">
                <a16:creationId xmlns:a16="http://schemas.microsoft.com/office/drawing/2014/main" id="{6D8D3416-9E5D-4E6C-991D-F99884B6D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16632"/>
            <a:ext cx="9115425" cy="674136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3.6.1: Road safety: Halving the number of road accident fatalities </a:t>
            </a:r>
            <a:r>
              <a:rPr lang="en-US" altLang="en-US" sz="2400" b="1" strike="sngStrike" dirty="0">
                <a:solidFill>
                  <a:srgbClr val="FF0000"/>
                </a:solidFill>
                <a:latin typeface="Garamond" panose="02020404030301010803" pitchFamily="18" charset="0"/>
              </a:rPr>
              <a:t>by 2020 </a:t>
            </a:r>
            <a:r>
              <a:rPr lang="en-US" alt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by 2030</a:t>
            </a:r>
            <a:r>
              <a:rPr lang="en-US" altLang="en-US" sz="2400" dirty="0">
                <a:latin typeface="Garamond" panose="02020404030301010803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	UNECE Publication, data disaggregation &amp; focus on vulnerable road users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             Timeliness of road safety data (afternoon session)</a:t>
            </a:r>
          </a:p>
          <a:p>
            <a:pPr algn="just">
              <a:lnSpc>
                <a:spcPct val="110000"/>
              </a:lnSpc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br>
              <a:rPr lang="en-US" altLang="en-US" dirty="0">
                <a:latin typeface="Garamond" panose="02020404030301010803" pitchFamily="18" charset="0"/>
              </a:rPr>
            </a:br>
            <a:endParaRPr lang="en-US" altLang="en-US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9.1.2:	Resilient infrastructure: Passenger and freight volumes, by mode of transport.</a:t>
            </a:r>
          </a:p>
          <a:p>
            <a:pPr algn="just">
              <a:lnSpc>
                <a:spcPct val="110000"/>
              </a:lnSpc>
            </a:pPr>
            <a:r>
              <a:rPr lang="en-US" altLang="en-US" sz="2300" dirty="0">
                <a:latin typeface="Garamond" panose="02020404030301010803" pitchFamily="18" charset="0"/>
              </a:rPr>
              <a:t>	UNECE Work on 9.1.2 methodology</a:t>
            </a:r>
          </a:p>
          <a:p>
            <a:pPr algn="just">
              <a:lnSpc>
                <a:spcPct val="110000"/>
              </a:lnSpc>
            </a:pPr>
            <a:r>
              <a:rPr lang="en-US" altLang="en-US" sz="2300" dirty="0">
                <a:latin typeface="Garamond" panose="02020404030301010803" pitchFamily="18" charset="0"/>
              </a:rPr>
              <a:t>	Promoting this indicator for use as a post-lockdown modal split tracker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9.1.1: 	Resilient infrastructure: Proportion of the rural population who live within 2km of an all-season road</a:t>
            </a:r>
          </a:p>
          <a:p>
            <a:pPr marL="228600" lvl="2" algn="just">
              <a:lnSpc>
                <a:spcPct val="110000"/>
              </a:lnSpc>
              <a:spcBef>
                <a:spcPts val="1000"/>
              </a:spcBef>
            </a:pPr>
            <a:r>
              <a:rPr lang="en-US" altLang="en-US" sz="2300" dirty="0">
                <a:latin typeface="Garamond" panose="02020404030301010803" pitchFamily="18" charset="0"/>
              </a:rPr>
              <a:t>            </a:t>
            </a:r>
            <a:r>
              <a:rPr lang="en-US" altLang="en-US" sz="2300" dirty="0" err="1">
                <a:latin typeface="Garamond" panose="02020404030301010803" pitchFamily="18" charset="0"/>
              </a:rPr>
              <a:t>ReCAP</a:t>
            </a:r>
            <a:r>
              <a:rPr lang="en-US" altLang="en-US" sz="2300" dirty="0">
                <a:latin typeface="Garamond" panose="02020404030301010803" pitchFamily="18" charset="0"/>
              </a:rPr>
              <a:t>: Rural Access Index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11.2.1: Public transport access: Proportion of urban population within 500m of a transport stop.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	</a:t>
            </a:r>
            <a:r>
              <a:rPr lang="en-US" altLang="en-US" sz="2300" dirty="0">
                <a:latin typeface="Garamond" panose="02020404030301010803" pitchFamily="18" charset="0"/>
              </a:rPr>
              <a:t>Tracking public transport use (UNECE Tram and Metros) (Friday session)</a:t>
            </a:r>
          </a:p>
          <a:p>
            <a:pPr algn="just">
              <a:lnSpc>
                <a:spcPct val="110000"/>
              </a:lnSpc>
            </a:pPr>
            <a:r>
              <a:rPr lang="en-US" altLang="en-US" sz="2300" dirty="0">
                <a:latin typeface="Garamond" panose="02020404030301010803" pitchFamily="18" charset="0"/>
              </a:rPr>
              <a:t>             Canada work on public transport proximity</a:t>
            </a:r>
          </a:p>
          <a:p>
            <a:pPr algn="just">
              <a:lnSpc>
                <a:spcPct val="110000"/>
              </a:lnSpc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	</a:t>
            </a:r>
            <a:endParaRPr lang="en-US" altLang="en-US" sz="2200" b="1" i="1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8CC89-9A33-496E-9A4D-144DC5ED3728}"/>
              </a:ext>
            </a:extLst>
          </p:cNvPr>
          <p:cNvSpPr txBox="1"/>
          <p:nvPr/>
        </p:nvSpPr>
        <p:spPr>
          <a:xfrm>
            <a:off x="221809" y="872160"/>
            <a:ext cx="553998" cy="4895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/>
              <a:t>SLOCAT: Monitoring Transport in VNRs</a:t>
            </a:r>
            <a:endParaRPr lang="en-GB" sz="24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8866-3E65-42B7-88F1-23D29CB5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23" y="0"/>
            <a:ext cx="6605876" cy="1325563"/>
          </a:xfrm>
        </p:spPr>
        <p:txBody>
          <a:bodyPr/>
          <a:lstStyle/>
          <a:p>
            <a:r>
              <a:rPr lang="en-US" dirty="0"/>
              <a:t>UNECE Work on SDG 3.6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C20BF-3898-4163-9B2E-1ADC6613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0" y="1470396"/>
            <a:ext cx="8480653" cy="4351338"/>
          </a:xfrm>
        </p:spPr>
        <p:txBody>
          <a:bodyPr/>
          <a:lstStyle/>
          <a:p>
            <a:r>
              <a:rPr lang="en-US" dirty="0"/>
              <a:t>Latest publication released in April 2020, data up to 2018.</a:t>
            </a:r>
          </a:p>
          <a:p>
            <a:r>
              <a:rPr lang="en-US" dirty="0"/>
              <a:t>Excellent official data availability, with 54 of 56 ECE countries having top-level data for 2017, many with 2018 data.</a:t>
            </a:r>
          </a:p>
          <a:p>
            <a:r>
              <a:rPr lang="en-US" dirty="0"/>
              <a:t>Tables updated to concentrate on indicators that most countries have data for.</a:t>
            </a:r>
          </a:p>
          <a:p>
            <a:r>
              <a:rPr lang="en-US" dirty="0"/>
              <a:t>Historically our data tables have been updated every two years, for this publication. This year we will move towards annual updates.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6C7F2-B513-4228-BEFE-43D7C28F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73" y="108002"/>
            <a:ext cx="3624307" cy="5061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79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E10BDA-8346-429E-9460-D057AE8FD1DA}"/>
              </a:ext>
            </a:extLst>
          </p:cNvPr>
          <p:cNvGraphicFramePr/>
          <p:nvPr/>
        </p:nvGraphicFramePr>
        <p:xfrm>
          <a:off x="0" y="527012"/>
          <a:ext cx="12082491" cy="624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AB92C-B9FD-4A41-8715-CBAF7CC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694809"/>
          </a:xfrm>
        </p:spPr>
        <p:txBody>
          <a:bodyPr>
            <a:normAutofit fontScale="90000"/>
          </a:bodyPr>
          <a:lstStyle/>
          <a:p>
            <a:r>
              <a:rPr lang="en-US" dirty="0"/>
              <a:t>UNECE Regional Progress to Achieve 3.6.1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5CB6FAA-ABD4-4F11-ACEE-F9F1B3CE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308" y="2566580"/>
            <a:ext cx="8007012" cy="2983390"/>
          </a:xfr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2017 was a 10% reduction compared to 2010 (SDG base year). No indication (before COVID) that the 50% target would be met by 2020.</a:t>
            </a:r>
          </a:p>
          <a:p>
            <a:r>
              <a:rPr lang="en-US" dirty="0"/>
              <a:t>Brilliant progress  (+40% reductions) in some countries show what is possible.</a:t>
            </a:r>
          </a:p>
          <a:p>
            <a:r>
              <a:rPr lang="en-US" dirty="0"/>
              <a:t>But increases in some countries since 2010…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663553" y="136525"/>
            <a:ext cx="8805091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No-one Left Behind: </a:t>
            </a:r>
            <a:r>
              <a:rPr lang="en-US" sz="3600" dirty="0"/>
              <a:t>Vulnerable road users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3" y="6448971"/>
            <a:ext cx="1077698" cy="33087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5897A2-FA5E-445E-932F-EF7C747A2513}"/>
              </a:ext>
            </a:extLst>
          </p:cNvPr>
          <p:cNvGraphicFramePr>
            <a:graphicFrameLocks/>
          </p:cNvGraphicFramePr>
          <p:nvPr/>
        </p:nvGraphicFramePr>
        <p:xfrm>
          <a:off x="141248" y="1508127"/>
          <a:ext cx="11537795" cy="462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FF80F468-B88D-4936-8666-1D2830CB6B0F}"/>
              </a:ext>
            </a:extLst>
          </p:cNvPr>
          <p:cNvSpPr txBox="1">
            <a:spLocks/>
          </p:cNvSpPr>
          <p:nvPr/>
        </p:nvSpPr>
        <p:spPr>
          <a:xfrm>
            <a:off x="3391632" y="5997981"/>
            <a:ext cx="4913567" cy="683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fatality numbers of different road users *</a:t>
            </a:r>
            <a:r>
              <a:rPr lang="en-US" sz="12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of available UNECE countries</a:t>
            </a:r>
            <a:endParaRPr lang="en-US" sz="14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406681-F533-4285-B813-FB2EE823384D}"/>
              </a:ext>
            </a:extLst>
          </p:cNvPr>
          <p:cNvSpPr txBox="1">
            <a:spLocks/>
          </p:cNvSpPr>
          <p:nvPr/>
        </p:nvSpPr>
        <p:spPr>
          <a:xfrm>
            <a:off x="8652983" y="6448971"/>
            <a:ext cx="2234329" cy="57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Source: UNECE database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040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731</Words>
  <Application>Microsoft Office PowerPoint</Application>
  <PresentationFormat>Widescreen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Garamond</vt:lpstr>
      <vt:lpstr>Times New Roman</vt:lpstr>
      <vt:lpstr>Office Theme</vt:lpstr>
      <vt:lpstr>UNECE Informal Meeting of the Working Party on Transport Statistics: Housekeeping and SDG Introduction</vt:lpstr>
      <vt:lpstr>Meeting Format</vt:lpstr>
      <vt:lpstr>Housekeeping</vt:lpstr>
      <vt:lpstr>Meeting Agenda (all times are Geneva time)</vt:lpstr>
      <vt:lpstr>PowerPoint Presentation</vt:lpstr>
      <vt:lpstr>PowerPoint Presentation</vt:lpstr>
      <vt:lpstr>UNECE Work on SDG 3.6</vt:lpstr>
      <vt:lpstr>UNECE Regional Progress to Achieve 3.6.1</vt:lpstr>
      <vt:lpstr>PowerPoint Presentation</vt:lpstr>
      <vt:lpstr>PowerPoint Presentation</vt:lpstr>
      <vt:lpstr>UNECE Statistics New Dissemination Tools</vt:lpstr>
      <vt:lpstr>Road accidents: What’s Happening in 2020?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Informal Meeting of the Working Party on Transport Statistics: Housekeeping and Introduction</dc:title>
  <dc:creator>Alexander Blackburn</dc:creator>
  <cp:lastModifiedBy>Alexander Blackburn</cp:lastModifiedBy>
  <cp:revision>60</cp:revision>
  <dcterms:created xsi:type="dcterms:W3CDTF">2020-06-02T11:25:27Z</dcterms:created>
  <dcterms:modified xsi:type="dcterms:W3CDTF">2020-06-17T07:38:02Z</dcterms:modified>
</cp:coreProperties>
</file>