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324" r:id="rId3"/>
    <p:sldId id="410" r:id="rId4"/>
    <p:sldId id="417" r:id="rId5"/>
    <p:sldId id="441" r:id="rId6"/>
    <p:sldId id="443" r:id="rId7"/>
    <p:sldId id="444" r:id="rId8"/>
    <p:sldId id="445" r:id="rId9"/>
    <p:sldId id="420" r:id="rId10"/>
    <p:sldId id="427" r:id="rId11"/>
    <p:sldId id="323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2D5EC1"/>
    <a:srgbClr val="3166CF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2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F0CF993-E5CC-4226-A83F-846B43C0DE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79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F9DD042-3D13-40AF-A1B6-51619F900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4344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0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487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66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21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0531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88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5EF6FA2-11B3-4722-B3C2-7B431BDB29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FDCD8-2BA1-45EC-8DCA-95F3103B79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15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7384-474C-46B5-8077-D15025BCFF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127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0653-967D-49DA-A0A4-2AF7472A6E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19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2BE52-8423-4D88-A592-08426534D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8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1549-6E56-4D9F-AFEC-82C270514B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18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A4E8-FA82-4FB6-8153-E48F363F49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4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64A6-CBDE-4BAE-A535-4E2F0F252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7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6BC3-8C6B-4409-A75A-6B286E6C13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1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D2FEA-2D6C-4C19-8C18-CB8304E9A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9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6D37-90BF-4934-9739-B1D7C5D125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8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FE424B6-CFA1-44ED-A639-3B1B835CEB5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6819" y="2996952"/>
            <a:ext cx="8496300" cy="1584325"/>
          </a:xfrm>
        </p:spPr>
        <p:txBody>
          <a:bodyPr/>
          <a:lstStyle/>
          <a:p>
            <a:pPr algn="ctr" eaLnBrk="1" hangingPunct="1"/>
            <a:r>
              <a:rPr lang="en-GB" altLang="en-US" sz="3600" dirty="0">
                <a:solidFill>
                  <a:srgbClr val="FFFF00"/>
                </a:solidFill>
              </a:rPr>
              <a:t>Update from RDE IWG</a:t>
            </a:r>
            <a:br>
              <a:rPr lang="en-GB" altLang="en-US" sz="3600" dirty="0">
                <a:solidFill>
                  <a:srgbClr val="FFFF00"/>
                </a:solidFill>
              </a:rPr>
            </a:br>
            <a:br>
              <a:rPr lang="en-GB" altLang="en-US" sz="3600" dirty="0">
                <a:solidFill>
                  <a:srgbClr val="FFFF00"/>
                </a:solidFill>
              </a:rPr>
            </a:br>
            <a:r>
              <a:rPr lang="en-GB" altLang="en-US" sz="2400" dirty="0">
                <a:solidFill>
                  <a:srgbClr val="FFFF00"/>
                </a:solidFill>
              </a:rPr>
              <a:t>GRPE June 2020</a:t>
            </a:r>
            <a:br>
              <a:rPr lang="en-GB" altLang="en-US" sz="24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From the sponsors: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European Union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Japan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Korea</a:t>
            </a:r>
            <a:endParaRPr lang="en-GB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8532812" cy="1728787"/>
          </a:xfrm>
        </p:spPr>
        <p:txBody>
          <a:bodyPr/>
          <a:lstStyle/>
          <a:p>
            <a:pPr algn="ctr" eaLnBrk="1" hangingPunct="1"/>
            <a:r>
              <a:rPr lang="it-IT" altLang="en-US" sz="1800" dirty="0"/>
              <a:t> </a:t>
            </a:r>
          </a:p>
          <a:p>
            <a:pPr algn="ctr" eaLnBrk="1" hangingPunct="1"/>
            <a:endParaRPr lang="en-GB" alt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C2B89-BB6C-4A0D-8569-59177037B079}"/>
              </a:ext>
            </a:extLst>
          </p:cNvPr>
          <p:cNvSpPr txBox="1"/>
          <p:nvPr/>
        </p:nvSpPr>
        <p:spPr>
          <a:xfrm>
            <a:off x="6451765" y="47830"/>
            <a:ext cx="2683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accent5"/>
              </a:buClr>
            </a:pPr>
            <a:r>
              <a:rPr lang="it-IT" sz="14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 GRPE-81-17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81st GRPE, 9-11 June 2020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3(c)</a:t>
            </a:r>
          </a:p>
        </p:txBody>
      </p:sp>
    </p:spTree>
    <p:extLst>
      <p:ext uri="{BB962C8B-B14F-4D97-AF65-F5344CB8AC3E}">
        <p14:creationId xmlns:p14="http://schemas.microsoft.com/office/powerpoint/2010/main" val="315217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3068638"/>
            <a:ext cx="8229600" cy="936625"/>
          </a:xfrm>
        </p:spPr>
        <p:txBody>
          <a:bodyPr/>
          <a:lstStyle/>
          <a:p>
            <a:pPr algn="ctr" eaLnBrk="1" hangingPunct="1"/>
            <a:r>
              <a:rPr lang="en-GB" altLang="en-US" sz="3600" dirty="0"/>
              <a:t>Thank you for your attention!</a:t>
            </a:r>
            <a:br>
              <a:rPr lang="en-GB" altLang="en-US" sz="3600" dirty="0"/>
            </a:br>
            <a:br>
              <a:rPr lang="en-GB" altLang="en-US" sz="3600" dirty="0"/>
            </a:br>
            <a:r>
              <a:rPr lang="en-GB" altLang="en-US" sz="3200" b="0" dirty="0"/>
              <a:t>From the sponsors:</a:t>
            </a:r>
            <a:br>
              <a:rPr lang="en-GB" altLang="en-US" sz="3200" b="0" dirty="0"/>
            </a:br>
            <a:r>
              <a:rPr lang="en-GB" altLang="en-US" sz="3200" b="0" dirty="0"/>
              <a:t>European Union</a:t>
            </a:r>
            <a:br>
              <a:rPr lang="en-GB" altLang="en-US" sz="3200" b="0" dirty="0"/>
            </a:br>
            <a:r>
              <a:rPr lang="en-GB" altLang="en-US" sz="3200" b="0" dirty="0"/>
              <a:t>Japan</a:t>
            </a:r>
            <a:br>
              <a:rPr lang="en-GB" altLang="en-US" sz="3200" b="0" dirty="0"/>
            </a:br>
            <a:r>
              <a:rPr lang="en-GB" altLang="en-US" sz="3200" b="0" dirty="0"/>
              <a:t>Korea</a:t>
            </a:r>
            <a:r>
              <a:rPr lang="en-GB" altLang="en-US" sz="2400" b="0" dirty="0"/>
              <a:t>  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4947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During GRPE meeting in June 2018, EU, Japan and Korea requested the creation of an RDE IWG and the proposal was accepted.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Creation of RDE IWG accepted by AC.3 in its June 2018 meeting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milestone achieved by submission of UNR RDE proposal in March 2020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Work on GTR RDE continues</a:t>
            </a:r>
          </a:p>
        </p:txBody>
      </p:sp>
    </p:spTree>
    <p:extLst>
      <p:ext uri="{BB962C8B-B14F-4D97-AF65-F5344CB8AC3E}">
        <p14:creationId xmlns:p14="http://schemas.microsoft.com/office/powerpoint/2010/main" val="247305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group met on: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11-12 September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27-28 November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9 January 2019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1-2 April 2019 in Tokyo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22 May 2019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9-10 July 2019 in Vienna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30-31 October 2019 in Seoul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14-15 January 2020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25-26 February 2020 in </a:t>
            </a:r>
            <a:r>
              <a:rPr lang="en-GB" sz="1800" dirty="0" err="1"/>
              <a:t>Ispra</a:t>
            </a:r>
            <a:r>
              <a:rPr lang="en-GB" sz="1800" dirty="0"/>
              <a:t> (</a:t>
            </a:r>
            <a:r>
              <a:rPr lang="en-GB" sz="1800" dirty="0" err="1"/>
              <a:t>webex</a:t>
            </a:r>
            <a:r>
              <a:rPr lang="en-GB" sz="1800" dirty="0"/>
              <a:t> due to COVID)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9-10 March 2020 (</a:t>
            </a:r>
            <a:r>
              <a:rPr lang="en-GB" sz="1800" dirty="0" err="1"/>
              <a:t>webex</a:t>
            </a:r>
            <a:r>
              <a:rPr lang="en-GB" sz="1800" dirty="0"/>
              <a:t>)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sz="1800" dirty="0"/>
              <a:t>27, 29 May 2020 (</a:t>
            </a:r>
            <a:r>
              <a:rPr lang="en-GB" sz="1800" dirty="0" err="1"/>
              <a:t>webex</a:t>
            </a:r>
            <a:r>
              <a:rPr lang="en-GB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05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 RDE-1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3285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 draft for UN Regulation was prepared by EU and Japan based on the most recent version of the RDE Regulations in EU and Japan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Proposal was discussed in Seoul, Geneva and all subsequent meetings with RDE IWG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 proposal for the UN Regulation was submitted by EU and Japan in March 2020 as </a:t>
            </a:r>
            <a:r>
              <a:rPr lang="fr-BE" b="1" i="0" dirty="0"/>
              <a:t>ECE/TRANS/WP.29/GRPE/2020/15</a:t>
            </a: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Further improvements via Informal Document </a:t>
            </a:r>
            <a:r>
              <a:rPr lang="en-GB" b="1" dirty="0"/>
              <a:t>GRPE-81-16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24477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 RDE-2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060848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Improvements made in: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Definitions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Text logic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Testing facilitation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Common boundaries developed that reflect both EU and Japan conditions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51167"/>
              </p:ext>
            </p:extLst>
          </p:nvPr>
        </p:nvGraphicFramePr>
        <p:xfrm>
          <a:off x="1187624" y="4437112"/>
          <a:ext cx="7128792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2428490">
                  <a:extLst>
                    <a:ext uri="{9D8B030D-6E8A-4147-A177-3AD203B41FA5}">
                      <a16:colId xmlns:a16="http://schemas.microsoft.com/office/drawing/2014/main" val="3488790399"/>
                    </a:ext>
                  </a:extLst>
                </a:gridCol>
                <a:gridCol w="4700302">
                  <a:extLst>
                    <a:ext uri="{9D8B030D-6E8A-4147-A177-3AD203B41FA5}">
                      <a16:colId xmlns:a16="http://schemas.microsoft.com/office/drawing/2014/main" val="206432993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 altitude conditions</a:t>
                      </a:r>
                      <a:endParaRPr lang="fr-B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Altitude lower or equal to 700 meters above sea level.</a:t>
                      </a:r>
                      <a:endParaRPr lang="fr-B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15835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Extended altitude conditions</a:t>
                      </a:r>
                      <a:endParaRPr lang="fr-B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Altitude higher than 700 meters above sea level and lower or equal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1300 meters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above sea level.</a:t>
                      </a:r>
                      <a:endParaRPr lang="fr-B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578963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Moderate temperature conditions</a:t>
                      </a:r>
                      <a:endParaRPr lang="fr-B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Greater than or equal to 273.15 K (0 °C) and lower than or equal to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308.15 K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(35 °C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).</a:t>
                      </a:r>
                      <a:endParaRPr lang="fr-B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15289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Extended temperature conditions</a:t>
                      </a:r>
                      <a:endParaRPr lang="fr-B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Greater than or equal to 266.15 K (– 7 °C) and lower than 273.15 K (0 °C) or greater than 308.15 K (35 °C) and lower than or equal to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311.15 K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(38 °C).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42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4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 RDE-3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76" y="2308804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One RDE trip to check both against 4 phase WLTC and EU emission limits and 3 phase WLTC and Japanese emission limits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If one trip is not valid for both 4 and 3 phases evaluation, then a second trip is needed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Appropriate speed bins defined for both 4 and 3 phase evaluation</a:t>
            </a:r>
            <a:endParaRPr lang="fr-BE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Single data reporting file created and will be found in the same space as the UNR RDE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Information package developed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0657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 RDE-4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Table A7/1 with u values recalculated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Methodology developed to analyse single trip for 3 phase WLTC by cutting all points higher than 100 km/h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Issue with PEMS Margin for NOx [0.43]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Currently under discussion in EU due to a court decision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Request to transmit the text to WP29 with PEMS margin NOx [0.43] pending the decision in EU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9433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263"/>
            <a:ext cx="8229600" cy="936625"/>
          </a:xfrm>
        </p:spPr>
        <p:txBody>
          <a:bodyPr/>
          <a:lstStyle/>
          <a:p>
            <a:r>
              <a:rPr lang="en-GB" dirty="0"/>
              <a:t>GTR 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GTR being developed to be appropriate for many CPs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Decision in February to focus on the UNR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Develop the GTR according to the same structure and making use of the developments made in the UNR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Work on GTR will continue in September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Aim to submit Working Document for January 2021</a:t>
            </a:r>
          </a:p>
        </p:txBody>
      </p:sp>
    </p:spTree>
    <p:extLst>
      <p:ext uri="{BB962C8B-B14F-4D97-AF65-F5344CB8AC3E}">
        <p14:creationId xmlns:p14="http://schemas.microsoft.com/office/powerpoint/2010/main" val="404888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32856"/>
            <a:ext cx="8229600" cy="417686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Work progresses well and UNR RDE submitted in time for June 2020 GRPE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GTR will be reformatted according to the new structure and developments in UNR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Items still missing, like PM method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Aim to submit it for January 2021 GRPE session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Second phase of development will start in 2021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054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 origin="userSelected">
  <element uid="4ecbf47d-2ec6-497d-85fc-f65b66e62fe7" value=""/>
</sisl>
</file>

<file path=customXml/itemProps1.xml><?xml version="1.0" encoding="utf-8"?>
<ds:datastoreItem xmlns:ds="http://schemas.openxmlformats.org/officeDocument/2006/customXml" ds:itemID="{3F1385FB-0D4B-4AE4-918A-D25362EA4FC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</TotalTime>
  <Words>613</Words>
  <Application>Microsoft Office PowerPoint</Application>
  <PresentationFormat>On-screen Show (4:3)</PresentationFormat>
  <Paragraphs>74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Blank</vt:lpstr>
      <vt:lpstr>Update from RDE IWG  GRPE June 2020   From the sponsors: European Union Japan Korea</vt:lpstr>
      <vt:lpstr>Summary</vt:lpstr>
      <vt:lpstr>Meetings</vt:lpstr>
      <vt:lpstr>UNR RDE-1 </vt:lpstr>
      <vt:lpstr>UNR RDE-2</vt:lpstr>
      <vt:lpstr>UNR RDE-3</vt:lpstr>
      <vt:lpstr>UNR RDE-4</vt:lpstr>
      <vt:lpstr>GTR Status report</vt:lpstr>
      <vt:lpstr>Summary:</vt:lpstr>
      <vt:lpstr>Thank you for your attention!  From the sponsors: European Union Japan Korea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DILARA Panagiota (GROW)</dc:creator>
  <cp:lastModifiedBy>Francois Cuenot</cp:lastModifiedBy>
  <cp:revision>119</cp:revision>
  <dcterms:created xsi:type="dcterms:W3CDTF">2016-10-19T12:22:50Z</dcterms:created>
  <dcterms:modified xsi:type="dcterms:W3CDTF">2020-06-07T13:54:15Z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166c5744-766b-4c42-9a7d-ddc241032da2</vt:lpwstr>
  </property>
  <property fmtid="{D5CDD505-2E9C-101B-9397-08002B2CF9AE}" pid="3" name="bjSaver">
    <vt:lpwstr>lBMp8bu70fkQ6dGHv89jEnEHpRN9UiFP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origin="userSelected" xmlns="http://www.boldonj</vt:lpwstr>
  </property>
  <property fmtid="{D5CDD505-2E9C-101B-9397-08002B2CF9AE}" pid="5" name="bjDocumentLabelXML-0">
    <vt:lpwstr>ames.com/2008/01/sie/internal/label"&gt;&lt;element uid="4ecbf47d-2ec6-497d-85fc-f65b66e62fe7" value="" /&gt;&lt;/sisl&gt;</vt:lpwstr>
  </property>
  <property fmtid="{D5CDD505-2E9C-101B-9397-08002B2CF9AE}" pid="6" name="bjDocumentSecurityLabel">
    <vt:lpwstr>CNH Industrial: GENERAL BUSINESS [Minor prejudice to Company from unauthorised disclosure.]</vt:lpwstr>
  </property>
  <property fmtid="{D5CDD505-2E9C-101B-9397-08002B2CF9AE}" pid="7" name="CNH-Classification">
    <vt:lpwstr>[GENERAL BUSINESS]</vt:lpwstr>
  </property>
  <property fmtid="{D5CDD505-2E9C-101B-9397-08002B2CF9AE}" pid="8" name="CNH-LabelledBy:">
    <vt:lpwstr>F08493C,23/05/2019 8:48:08,GENERAL BUSINESS</vt:lpwstr>
  </property>
</Properties>
</file>