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6"/>
  </p:notesMasterIdLst>
  <p:handoutMasterIdLst>
    <p:handoutMasterId r:id="rId17"/>
  </p:handoutMasterIdLst>
  <p:sldIdLst>
    <p:sldId id="512" r:id="rId2"/>
    <p:sldId id="408" r:id="rId3"/>
    <p:sldId id="511" r:id="rId4"/>
    <p:sldId id="508" r:id="rId5"/>
    <p:sldId id="485" r:id="rId6"/>
    <p:sldId id="481" r:id="rId7"/>
    <p:sldId id="505" r:id="rId8"/>
    <p:sldId id="506" r:id="rId9"/>
    <p:sldId id="501" r:id="rId10"/>
    <p:sldId id="504" r:id="rId11"/>
    <p:sldId id="510" r:id="rId12"/>
    <p:sldId id="499" r:id="rId13"/>
    <p:sldId id="500" r:id="rId14"/>
    <p:sldId id="509" r:id="rId15"/>
  </p:sldIdLst>
  <p:sldSz cx="9144000" cy="6858000" type="screen4x3"/>
  <p:notesSz cx="6738938" cy="8856663"/>
  <p:defaultTextStyle>
    <a:defPPr>
      <a:defRPr lang="de-DE"/>
    </a:defPPr>
    <a:lvl1pPr algn="l" rtl="0" fontAlgn="base">
      <a:spcBef>
        <a:spcPct val="0"/>
      </a:spcBef>
      <a:spcAft>
        <a:spcPct val="0"/>
      </a:spcAft>
      <a:defRPr sz="600" kern="1200">
        <a:solidFill>
          <a:schemeClr val="tx1"/>
        </a:solidFill>
        <a:latin typeface="Arial" charset="0"/>
        <a:ea typeface="+mn-ea"/>
        <a:cs typeface="+mn-cs"/>
      </a:defRPr>
    </a:lvl1pPr>
    <a:lvl2pPr marL="400050" indent="57150" algn="l" rtl="0" fontAlgn="base">
      <a:spcBef>
        <a:spcPct val="0"/>
      </a:spcBef>
      <a:spcAft>
        <a:spcPct val="0"/>
      </a:spcAft>
      <a:defRPr sz="600" kern="1200">
        <a:solidFill>
          <a:schemeClr val="tx1"/>
        </a:solidFill>
        <a:latin typeface="Arial" charset="0"/>
        <a:ea typeface="+mn-ea"/>
        <a:cs typeface="+mn-cs"/>
      </a:defRPr>
    </a:lvl2pPr>
    <a:lvl3pPr marL="800100" indent="114300" algn="l" rtl="0" fontAlgn="base">
      <a:spcBef>
        <a:spcPct val="0"/>
      </a:spcBef>
      <a:spcAft>
        <a:spcPct val="0"/>
      </a:spcAft>
      <a:defRPr sz="600" kern="1200">
        <a:solidFill>
          <a:schemeClr val="tx1"/>
        </a:solidFill>
        <a:latin typeface="Arial" charset="0"/>
        <a:ea typeface="+mn-ea"/>
        <a:cs typeface="+mn-cs"/>
      </a:defRPr>
    </a:lvl3pPr>
    <a:lvl4pPr marL="1201738" indent="169863" algn="l" rtl="0" fontAlgn="base">
      <a:spcBef>
        <a:spcPct val="0"/>
      </a:spcBef>
      <a:spcAft>
        <a:spcPct val="0"/>
      </a:spcAft>
      <a:defRPr sz="600" kern="1200">
        <a:solidFill>
          <a:schemeClr val="tx1"/>
        </a:solidFill>
        <a:latin typeface="Arial" charset="0"/>
        <a:ea typeface="+mn-ea"/>
        <a:cs typeface="+mn-cs"/>
      </a:defRPr>
    </a:lvl4pPr>
    <a:lvl5pPr marL="1601788" indent="227013" algn="l" rtl="0" fontAlgn="base">
      <a:spcBef>
        <a:spcPct val="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79">
          <p15:clr>
            <a:srgbClr val="A4A3A4"/>
          </p15:clr>
        </p15:guide>
        <p15:guide id="2" orient="horz" pos="1502" userDrawn="1">
          <p15:clr>
            <a:srgbClr val="A4A3A4"/>
          </p15:clr>
        </p15:guide>
        <p15:guide id="3" orient="horz" pos="1570" userDrawn="1">
          <p15:clr>
            <a:srgbClr val="A4A3A4"/>
          </p15:clr>
        </p15:guide>
        <p15:guide id="4" orient="horz" pos="4020" userDrawn="1">
          <p15:clr>
            <a:srgbClr val="A4A3A4"/>
          </p15:clr>
        </p15:guide>
        <p15:guide id="5" orient="horz" pos="4178" userDrawn="1">
          <p15:clr>
            <a:srgbClr val="A4A3A4"/>
          </p15:clr>
        </p15:guide>
        <p15:guide id="6" orient="horz" pos="3836">
          <p15:clr>
            <a:srgbClr val="A4A3A4"/>
          </p15:clr>
        </p15:guide>
        <p15:guide id="7" orient="horz" pos="504">
          <p15:clr>
            <a:srgbClr val="A4A3A4"/>
          </p15:clr>
        </p15:guide>
        <p15:guide id="8" orient="horz" pos="587">
          <p15:clr>
            <a:srgbClr val="A4A3A4"/>
          </p15:clr>
        </p15:guide>
        <p15:guide id="9" pos="5565">
          <p15:clr>
            <a:srgbClr val="A4A3A4"/>
          </p15:clr>
        </p15:guide>
        <p15:guide id="10" pos="5184">
          <p15:clr>
            <a:srgbClr val="A4A3A4"/>
          </p15:clr>
        </p15:guide>
        <p15:guide id="11" pos="249" userDrawn="1">
          <p15:clr>
            <a:srgbClr val="A4A3A4"/>
          </p15:clr>
        </p15:guide>
        <p15:guide id="12" pos="423">
          <p15:clr>
            <a:srgbClr val="A4A3A4"/>
          </p15:clr>
        </p15:guide>
        <p15:guide id="13" pos="4284">
          <p15:clr>
            <a:srgbClr val="A4A3A4"/>
          </p15:clr>
        </p15:guide>
      </p15:sldGuideLst>
    </p:ext>
    <p:ext uri="{2D200454-40CA-4A62-9FC3-DE9A4176ACB9}">
      <p15:notesGuideLst xmlns:p15="http://schemas.microsoft.com/office/powerpoint/2012/main">
        <p15:guide id="1" orient="horz" pos="2790" userDrawn="1">
          <p15:clr>
            <a:srgbClr val="A4A3A4"/>
          </p15:clr>
        </p15:guide>
        <p15:guide id="2" pos="2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FF0000"/>
    <a:srgbClr val="C8C8C8"/>
    <a:srgbClr val="000000"/>
    <a:srgbClr val="FF9900"/>
    <a:srgbClr val="00FF00"/>
    <a:srgbClr val="0000FF"/>
    <a:srgbClr val="FFE1E1"/>
    <a:srgbClr val="99FF33"/>
    <a:srgbClr val="E1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0493" autoAdjust="0"/>
  </p:normalViewPr>
  <p:slideViewPr>
    <p:cSldViewPr snapToGrid="0">
      <p:cViewPr varScale="1">
        <p:scale>
          <a:sx n="82" d="100"/>
          <a:sy n="82" d="100"/>
        </p:scale>
        <p:origin x="1541" y="77"/>
      </p:cViewPr>
      <p:guideLst>
        <p:guide orient="horz" pos="3779"/>
        <p:guide orient="horz" pos="1502"/>
        <p:guide orient="horz" pos="1570"/>
        <p:guide orient="horz" pos="4020"/>
        <p:guide orient="horz" pos="4178"/>
        <p:guide orient="horz" pos="3836"/>
        <p:guide orient="horz" pos="504"/>
        <p:guide orient="horz" pos="587"/>
        <p:guide pos="5565"/>
        <p:guide pos="5184"/>
        <p:guide pos="249"/>
        <p:guide pos="423"/>
        <p:guide pos="428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25" d="100"/>
          <a:sy n="125" d="100"/>
        </p:scale>
        <p:origin x="4698" y="90"/>
      </p:cViewPr>
      <p:guideLst>
        <p:guide orient="horz" pos="2790"/>
        <p:guide pos="212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20500" cy="442248"/>
          </a:xfrm>
          <a:prstGeom prst="rect">
            <a:avLst/>
          </a:prstGeom>
          <a:noFill/>
          <a:ln w="9525">
            <a:noFill/>
            <a:miter lim="800000"/>
            <a:headEnd/>
            <a:tailEnd/>
          </a:ln>
          <a:effectLst/>
        </p:spPr>
        <p:txBody>
          <a:bodyPr vert="horz" wrap="square" lIns="86966" tIns="43483" rIns="86966" bIns="43483" numCol="1" anchor="t" anchorCtr="0" compatLnSpc="1">
            <a:prstTxWarp prst="textNoShape">
              <a:avLst/>
            </a:prstTxWarp>
          </a:bodyPr>
          <a:lstStyle>
            <a:lvl1pPr algn="l">
              <a:defRPr sz="1100"/>
            </a:lvl1pPr>
          </a:lstStyle>
          <a:p>
            <a:pPr>
              <a:defRPr/>
            </a:pPr>
            <a:endParaRPr lang="en-US"/>
          </a:p>
        </p:txBody>
      </p:sp>
      <p:sp>
        <p:nvSpPr>
          <p:cNvPr id="205827" name="Rectangle 3"/>
          <p:cNvSpPr>
            <a:spLocks noGrp="1" noChangeArrowheads="1"/>
          </p:cNvSpPr>
          <p:nvPr>
            <p:ph type="dt" sz="quarter" idx="1"/>
          </p:nvPr>
        </p:nvSpPr>
        <p:spPr bwMode="auto">
          <a:xfrm>
            <a:off x="3816977" y="0"/>
            <a:ext cx="2920500" cy="442248"/>
          </a:xfrm>
          <a:prstGeom prst="rect">
            <a:avLst/>
          </a:prstGeom>
          <a:noFill/>
          <a:ln w="9525">
            <a:noFill/>
            <a:miter lim="800000"/>
            <a:headEnd/>
            <a:tailEnd/>
          </a:ln>
          <a:effectLst/>
        </p:spPr>
        <p:txBody>
          <a:bodyPr vert="horz" wrap="square" lIns="86966" tIns="43483" rIns="86966" bIns="43483" numCol="1" anchor="t" anchorCtr="0" compatLnSpc="1">
            <a:prstTxWarp prst="textNoShape">
              <a:avLst/>
            </a:prstTxWarp>
          </a:bodyPr>
          <a:lstStyle>
            <a:lvl1pPr algn="r">
              <a:defRPr sz="1100"/>
            </a:lvl1pPr>
          </a:lstStyle>
          <a:p>
            <a:pPr>
              <a:defRPr/>
            </a:pPr>
            <a:endParaRPr lang="en-US"/>
          </a:p>
        </p:txBody>
      </p:sp>
      <p:sp>
        <p:nvSpPr>
          <p:cNvPr id="205828" name="Rectangle 4"/>
          <p:cNvSpPr>
            <a:spLocks noGrp="1" noChangeArrowheads="1"/>
          </p:cNvSpPr>
          <p:nvPr>
            <p:ph type="ftr" sz="quarter" idx="2"/>
          </p:nvPr>
        </p:nvSpPr>
        <p:spPr bwMode="auto">
          <a:xfrm>
            <a:off x="0" y="8412953"/>
            <a:ext cx="2920500" cy="442248"/>
          </a:xfrm>
          <a:prstGeom prst="rect">
            <a:avLst/>
          </a:prstGeom>
          <a:noFill/>
          <a:ln w="9525">
            <a:noFill/>
            <a:miter lim="800000"/>
            <a:headEnd/>
            <a:tailEnd/>
          </a:ln>
          <a:effectLst/>
        </p:spPr>
        <p:txBody>
          <a:bodyPr vert="horz" wrap="square" lIns="86966" tIns="43483" rIns="86966" bIns="43483" numCol="1" anchor="b" anchorCtr="0" compatLnSpc="1">
            <a:prstTxWarp prst="textNoShape">
              <a:avLst/>
            </a:prstTxWarp>
          </a:bodyPr>
          <a:lstStyle>
            <a:lvl1pPr algn="l">
              <a:defRPr sz="1100"/>
            </a:lvl1pPr>
          </a:lstStyle>
          <a:p>
            <a:pPr>
              <a:defRPr/>
            </a:pPr>
            <a:endParaRPr lang="en-US"/>
          </a:p>
        </p:txBody>
      </p:sp>
      <p:sp>
        <p:nvSpPr>
          <p:cNvPr id="205829" name="Rectangle 5"/>
          <p:cNvSpPr>
            <a:spLocks noGrp="1" noChangeArrowheads="1"/>
          </p:cNvSpPr>
          <p:nvPr>
            <p:ph type="sldNum" sz="quarter" idx="3"/>
          </p:nvPr>
        </p:nvSpPr>
        <p:spPr bwMode="auto">
          <a:xfrm>
            <a:off x="3816977" y="8412953"/>
            <a:ext cx="2920500" cy="442248"/>
          </a:xfrm>
          <a:prstGeom prst="rect">
            <a:avLst/>
          </a:prstGeom>
          <a:noFill/>
          <a:ln w="9525">
            <a:noFill/>
            <a:miter lim="800000"/>
            <a:headEnd/>
            <a:tailEnd/>
          </a:ln>
          <a:effectLst/>
        </p:spPr>
        <p:txBody>
          <a:bodyPr vert="horz" wrap="square" lIns="86966" tIns="43483" rIns="86966" bIns="43483" numCol="1" anchor="b" anchorCtr="0" compatLnSpc="1">
            <a:prstTxWarp prst="textNoShape">
              <a:avLst/>
            </a:prstTxWarp>
          </a:bodyPr>
          <a:lstStyle>
            <a:lvl1pPr algn="r">
              <a:defRPr sz="1100"/>
            </a:lvl1pPr>
          </a:lstStyle>
          <a:p>
            <a:pPr>
              <a:defRPr/>
            </a:pPr>
            <a:fld id="{A13849FD-B2D3-457B-A826-EF9A3126F2E2}" type="slidenum">
              <a:rPr lang="en-US"/>
              <a:pPr>
                <a:defRPr/>
              </a:pPr>
              <a:t>‹#›</a:t>
            </a:fld>
            <a:endParaRPr lang="en-US"/>
          </a:p>
        </p:txBody>
      </p:sp>
    </p:spTree>
    <p:extLst>
      <p:ext uri="{BB962C8B-B14F-4D97-AF65-F5344CB8AC3E}">
        <p14:creationId xmlns:p14="http://schemas.microsoft.com/office/powerpoint/2010/main" val="1400426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20500" cy="442248"/>
          </a:xfrm>
          <a:prstGeom prst="rect">
            <a:avLst/>
          </a:prstGeom>
          <a:noFill/>
          <a:ln w="9525">
            <a:noFill/>
            <a:miter lim="800000"/>
            <a:headEnd/>
            <a:tailEnd/>
          </a:ln>
          <a:effectLst/>
        </p:spPr>
        <p:txBody>
          <a:bodyPr vert="horz" wrap="square" lIns="86966" tIns="43483" rIns="86966" bIns="43483" numCol="1" anchor="t" anchorCtr="0" compatLnSpc="1">
            <a:prstTxWarp prst="textNoShape">
              <a:avLst/>
            </a:prstTxWarp>
          </a:bodyPr>
          <a:lstStyle>
            <a:lvl1pPr algn="l">
              <a:defRPr sz="1100"/>
            </a:lvl1pPr>
          </a:lstStyle>
          <a:p>
            <a:pPr>
              <a:defRPr/>
            </a:pPr>
            <a:endParaRPr lang="de-DE"/>
          </a:p>
        </p:txBody>
      </p:sp>
      <p:sp>
        <p:nvSpPr>
          <p:cNvPr id="5123" name="Rectangle 3"/>
          <p:cNvSpPr>
            <a:spLocks noGrp="1" noChangeArrowheads="1"/>
          </p:cNvSpPr>
          <p:nvPr>
            <p:ph type="dt" idx="1"/>
          </p:nvPr>
        </p:nvSpPr>
        <p:spPr bwMode="auto">
          <a:xfrm>
            <a:off x="3816977" y="0"/>
            <a:ext cx="2920500" cy="442248"/>
          </a:xfrm>
          <a:prstGeom prst="rect">
            <a:avLst/>
          </a:prstGeom>
          <a:noFill/>
          <a:ln w="9525">
            <a:noFill/>
            <a:miter lim="800000"/>
            <a:headEnd/>
            <a:tailEnd/>
          </a:ln>
          <a:effectLst/>
        </p:spPr>
        <p:txBody>
          <a:bodyPr vert="horz" wrap="square" lIns="86966" tIns="43483" rIns="86966" bIns="43483" numCol="1" anchor="t" anchorCtr="0" compatLnSpc="1">
            <a:prstTxWarp prst="textNoShape">
              <a:avLst/>
            </a:prstTxWarp>
          </a:bodyPr>
          <a:lstStyle>
            <a:lvl1pPr algn="r">
              <a:defRPr sz="1100"/>
            </a:lvl1pPr>
          </a:lstStyle>
          <a:p>
            <a:pPr>
              <a:defRPr/>
            </a:pPr>
            <a:endParaRPr lang="de-DE"/>
          </a:p>
        </p:txBody>
      </p:sp>
      <p:sp>
        <p:nvSpPr>
          <p:cNvPr id="10244" name="Rectangle 4"/>
          <p:cNvSpPr>
            <a:spLocks noGrp="1" noRot="1" noChangeAspect="1" noChangeArrowheads="1" noTextEdit="1"/>
          </p:cNvSpPr>
          <p:nvPr>
            <p:ph type="sldImg" idx="2"/>
          </p:nvPr>
        </p:nvSpPr>
        <p:spPr bwMode="auto">
          <a:xfrm>
            <a:off x="1155700" y="665163"/>
            <a:ext cx="4427538" cy="33210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4189" y="4207210"/>
            <a:ext cx="5390566" cy="3984619"/>
          </a:xfrm>
          <a:prstGeom prst="rect">
            <a:avLst/>
          </a:prstGeom>
          <a:noFill/>
          <a:ln w="9525">
            <a:noFill/>
            <a:miter lim="800000"/>
            <a:headEnd/>
            <a:tailEnd/>
          </a:ln>
          <a:effectLst/>
        </p:spPr>
        <p:txBody>
          <a:bodyPr vert="horz" wrap="square" lIns="86966" tIns="43483" rIns="86966" bIns="4348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8412953"/>
            <a:ext cx="2920500" cy="442248"/>
          </a:xfrm>
          <a:prstGeom prst="rect">
            <a:avLst/>
          </a:prstGeom>
          <a:noFill/>
          <a:ln w="9525">
            <a:noFill/>
            <a:miter lim="800000"/>
            <a:headEnd/>
            <a:tailEnd/>
          </a:ln>
          <a:effectLst/>
        </p:spPr>
        <p:txBody>
          <a:bodyPr vert="horz" wrap="square" lIns="86966" tIns="43483" rIns="86966" bIns="43483" numCol="1" anchor="b" anchorCtr="0" compatLnSpc="1">
            <a:prstTxWarp prst="textNoShape">
              <a:avLst/>
            </a:prstTxWarp>
          </a:bodyPr>
          <a:lstStyle>
            <a:lvl1pPr algn="l">
              <a:defRPr sz="1100"/>
            </a:lvl1pPr>
          </a:lstStyle>
          <a:p>
            <a:pPr>
              <a:defRPr/>
            </a:pPr>
            <a:endParaRPr lang="de-DE"/>
          </a:p>
        </p:txBody>
      </p:sp>
      <p:sp>
        <p:nvSpPr>
          <p:cNvPr id="5127" name="Rectangle 7"/>
          <p:cNvSpPr>
            <a:spLocks noGrp="1" noChangeArrowheads="1"/>
          </p:cNvSpPr>
          <p:nvPr>
            <p:ph type="sldNum" sz="quarter" idx="5"/>
          </p:nvPr>
        </p:nvSpPr>
        <p:spPr bwMode="auto">
          <a:xfrm>
            <a:off x="3816977" y="8412953"/>
            <a:ext cx="2920500" cy="442248"/>
          </a:xfrm>
          <a:prstGeom prst="rect">
            <a:avLst/>
          </a:prstGeom>
          <a:noFill/>
          <a:ln w="9525">
            <a:noFill/>
            <a:miter lim="800000"/>
            <a:headEnd/>
            <a:tailEnd/>
          </a:ln>
          <a:effectLst/>
        </p:spPr>
        <p:txBody>
          <a:bodyPr vert="horz" wrap="square" lIns="86966" tIns="43483" rIns="86966" bIns="43483" numCol="1" anchor="b" anchorCtr="0" compatLnSpc="1">
            <a:prstTxWarp prst="textNoShape">
              <a:avLst/>
            </a:prstTxWarp>
          </a:bodyPr>
          <a:lstStyle>
            <a:lvl1pPr algn="r">
              <a:defRPr sz="1100"/>
            </a:lvl1pPr>
          </a:lstStyle>
          <a:p>
            <a:pPr>
              <a:defRPr/>
            </a:pPr>
            <a:fld id="{8D50AFAD-EA02-4A4F-B69B-103451A33999}" type="slidenum">
              <a:rPr lang="de-DE"/>
              <a:pPr>
                <a:defRPr/>
              </a:pPr>
              <a:t>‹#›</a:t>
            </a:fld>
            <a:endParaRPr lang="de-DE"/>
          </a:p>
        </p:txBody>
      </p:sp>
    </p:spTree>
    <p:extLst>
      <p:ext uri="{BB962C8B-B14F-4D97-AF65-F5344CB8AC3E}">
        <p14:creationId xmlns:p14="http://schemas.microsoft.com/office/powerpoint/2010/main" val="1969168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00050" algn="l" rtl="0" eaLnBrk="0" fontAlgn="base" hangingPunct="0">
      <a:spcBef>
        <a:spcPct val="30000"/>
      </a:spcBef>
      <a:spcAft>
        <a:spcPct val="0"/>
      </a:spcAft>
      <a:defRPr sz="1100" kern="1200">
        <a:solidFill>
          <a:schemeClr val="tx1"/>
        </a:solidFill>
        <a:latin typeface="Arial" charset="0"/>
        <a:ea typeface="+mn-ea"/>
        <a:cs typeface="+mn-cs"/>
      </a:defRPr>
    </a:lvl2pPr>
    <a:lvl3pPr marL="800100" algn="l" rtl="0" eaLnBrk="0" fontAlgn="base" hangingPunct="0">
      <a:spcBef>
        <a:spcPct val="30000"/>
      </a:spcBef>
      <a:spcAft>
        <a:spcPct val="0"/>
      </a:spcAft>
      <a:defRPr sz="1100" kern="1200">
        <a:solidFill>
          <a:schemeClr val="tx1"/>
        </a:solidFill>
        <a:latin typeface="Arial" charset="0"/>
        <a:ea typeface="+mn-ea"/>
        <a:cs typeface="+mn-cs"/>
      </a:defRPr>
    </a:lvl3pPr>
    <a:lvl4pPr marL="1201738" algn="l" rtl="0" eaLnBrk="0" fontAlgn="base" hangingPunct="0">
      <a:spcBef>
        <a:spcPct val="30000"/>
      </a:spcBef>
      <a:spcAft>
        <a:spcPct val="0"/>
      </a:spcAft>
      <a:defRPr sz="1100" kern="1200">
        <a:solidFill>
          <a:schemeClr val="tx1"/>
        </a:solidFill>
        <a:latin typeface="Arial" charset="0"/>
        <a:ea typeface="+mn-ea"/>
        <a:cs typeface="+mn-cs"/>
      </a:defRPr>
    </a:lvl4pPr>
    <a:lvl5pPr marL="1601788" algn="l" rtl="0" eaLnBrk="0" fontAlgn="base" hangingPunct="0">
      <a:spcBef>
        <a:spcPct val="30000"/>
      </a:spcBef>
      <a:spcAft>
        <a:spcPct val="0"/>
      </a:spcAft>
      <a:defRPr sz="1100" kern="1200">
        <a:solidFill>
          <a:schemeClr val="tx1"/>
        </a:solidFill>
        <a:latin typeface="Arial" charset="0"/>
        <a:ea typeface="+mn-ea"/>
        <a:cs typeface="+mn-cs"/>
      </a:defRPr>
    </a:lvl5pPr>
    <a:lvl6pPr marL="2003679" algn="l" defTabSz="801472" rtl="0" eaLnBrk="1" latinLnBrk="0" hangingPunct="1">
      <a:defRPr sz="1100" kern="1200">
        <a:solidFill>
          <a:schemeClr val="tx1"/>
        </a:solidFill>
        <a:latin typeface="+mn-lt"/>
        <a:ea typeface="+mn-ea"/>
        <a:cs typeface="+mn-cs"/>
      </a:defRPr>
    </a:lvl6pPr>
    <a:lvl7pPr marL="2404415" algn="l" defTabSz="801472" rtl="0" eaLnBrk="1" latinLnBrk="0" hangingPunct="1">
      <a:defRPr sz="1100" kern="1200">
        <a:solidFill>
          <a:schemeClr val="tx1"/>
        </a:solidFill>
        <a:latin typeface="+mn-lt"/>
        <a:ea typeface="+mn-ea"/>
        <a:cs typeface="+mn-cs"/>
      </a:defRPr>
    </a:lvl7pPr>
    <a:lvl8pPr marL="2805151" algn="l" defTabSz="801472" rtl="0" eaLnBrk="1" latinLnBrk="0" hangingPunct="1">
      <a:defRPr sz="1100" kern="1200">
        <a:solidFill>
          <a:schemeClr val="tx1"/>
        </a:solidFill>
        <a:latin typeface="+mn-lt"/>
        <a:ea typeface="+mn-ea"/>
        <a:cs typeface="+mn-cs"/>
      </a:defRPr>
    </a:lvl8pPr>
    <a:lvl9pPr marL="3205886" algn="l" defTabSz="8014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8D50AFAD-EA02-4A4F-B69B-103451A33999}" type="slidenum">
              <a:rPr lang="de-DE" smtClean="0"/>
              <a:pPr>
                <a:defRPr/>
              </a:pPr>
              <a:t>2</a:t>
            </a:fld>
            <a:endParaRPr lang="de-DE"/>
          </a:p>
        </p:txBody>
      </p:sp>
    </p:spTree>
    <p:extLst>
      <p:ext uri="{BB962C8B-B14F-4D97-AF65-F5344CB8AC3E}">
        <p14:creationId xmlns:p14="http://schemas.microsoft.com/office/powerpoint/2010/main" val="352608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6" name="Text Box 6"/>
          <p:cNvSpPr txBox="1">
            <a:spLocks noChangeArrowheads="1"/>
          </p:cNvSpPr>
          <p:nvPr userDrawn="1"/>
        </p:nvSpPr>
        <p:spPr bwMode="auto">
          <a:xfrm>
            <a:off x="461963" y="5610225"/>
            <a:ext cx="2770187" cy="153988"/>
          </a:xfrm>
          <a:prstGeom prst="rect">
            <a:avLst/>
          </a:prstGeom>
          <a:noFill/>
          <a:ln w="9525">
            <a:noFill/>
            <a:miter lim="800000"/>
            <a:headEnd/>
            <a:tailEnd/>
          </a:ln>
          <a:effectLst/>
        </p:spPr>
        <p:txBody>
          <a:bodyPr lIns="0" tIns="0" rIns="0" bIns="0" anchor="b"/>
          <a:lstStyle/>
          <a:p>
            <a:pPr defTabSz="873827">
              <a:lnSpc>
                <a:spcPts val="526"/>
              </a:lnSpc>
              <a:defRPr/>
            </a:pPr>
            <a:endParaRPr lang="en-US" dirty="0">
              <a:solidFill>
                <a:srgbClr val="FF9900"/>
              </a:solidFill>
            </a:endParaRPr>
          </a:p>
        </p:txBody>
      </p:sp>
      <p:sp>
        <p:nvSpPr>
          <p:cNvPr id="8" name="Text Box 5"/>
          <p:cNvSpPr txBox="1">
            <a:spLocks noChangeArrowheads="1"/>
          </p:cNvSpPr>
          <p:nvPr userDrawn="1"/>
        </p:nvSpPr>
        <p:spPr bwMode="auto">
          <a:xfrm>
            <a:off x="8458607" y="6483349"/>
            <a:ext cx="548666" cy="242137"/>
          </a:xfrm>
          <a:prstGeom prst="rect">
            <a:avLst/>
          </a:prstGeom>
          <a:noFill/>
          <a:ln w="9525">
            <a:noFill/>
            <a:miter lim="800000"/>
            <a:headEnd/>
            <a:tailEnd/>
          </a:ln>
          <a:effectLst/>
        </p:spPr>
        <p:txBody>
          <a:bodyPr lIns="0" tIns="0" rIns="0" bIns="0" anchor="b"/>
          <a:lstStyle/>
          <a:p>
            <a:pPr defTabSz="873827">
              <a:lnSpc>
                <a:spcPct val="150000"/>
              </a:lnSpc>
              <a:defRPr/>
            </a:pPr>
            <a:endParaRPr lang="en-US" sz="800" b="0" dirty="0"/>
          </a:p>
          <a:p>
            <a:pPr>
              <a:defRPr/>
            </a:pPr>
            <a:fld id="{7D0C031B-65DE-4B2D-B1CB-13C73DEE63F6}" type="slidenum">
              <a:rPr lang="en-US" sz="1000" b="1" smtClean="0"/>
              <a:pPr>
                <a:defRPr/>
              </a:pPr>
              <a:t>‹#›</a:t>
            </a:fld>
            <a:endParaRPr lang="en-US" sz="800" b="1" dirty="0"/>
          </a:p>
        </p:txBody>
      </p:sp>
      <p:pic>
        <p:nvPicPr>
          <p:cNvPr id="9" name="Image 8" descr="Logo etrto.png">
            <a:extLst>
              <a:ext uri="{FF2B5EF4-FFF2-40B4-BE49-F238E27FC236}">
                <a16:creationId xmlns:a16="http://schemas.microsoft.com/office/drawing/2014/main" id="{E8B15BBA-A0B0-4378-BC3F-D028421BDE3B}"/>
              </a:ext>
            </a:extLst>
          </p:cNvPr>
          <p:cNvPicPr>
            <a:picLocks noChangeAspect="1"/>
          </p:cNvPicPr>
          <p:nvPr userDrawn="1"/>
        </p:nvPicPr>
        <p:blipFill>
          <a:blip r:embed="rId3" cstate="print"/>
          <a:stretch>
            <a:fillRect/>
          </a:stretch>
        </p:blipFill>
        <p:spPr>
          <a:xfrm>
            <a:off x="7812360" y="0"/>
            <a:ext cx="1328545" cy="1268760"/>
          </a:xfrm>
          <a:prstGeom prst="rect">
            <a:avLst/>
          </a:prstGeom>
        </p:spPr>
      </p:pic>
      <p:cxnSp>
        <p:nvCxnSpPr>
          <p:cNvPr id="10" name="Connecteur droit 9">
            <a:extLst>
              <a:ext uri="{FF2B5EF4-FFF2-40B4-BE49-F238E27FC236}">
                <a16:creationId xmlns:a16="http://schemas.microsoft.com/office/drawing/2014/main" id="{7C972100-38F0-481C-96CB-901EBBBB23DC}"/>
              </a:ext>
            </a:extLst>
          </p:cNvPr>
          <p:cNvCxnSpPr/>
          <p:nvPr userDrawn="1"/>
        </p:nvCxnSpPr>
        <p:spPr>
          <a:xfrm>
            <a:off x="0" y="6381328"/>
            <a:ext cx="9144000" cy="0"/>
          </a:xfrm>
          <a:prstGeom prst="line">
            <a:avLst/>
          </a:prstGeom>
          <a:ln w="22225">
            <a:solidFill>
              <a:srgbClr val="0000B8"/>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584A14F2-9099-4258-A375-C377F142AD07}"/>
              </a:ext>
            </a:extLst>
          </p:cNvPr>
          <p:cNvCxnSpPr/>
          <p:nvPr userDrawn="1"/>
        </p:nvCxnSpPr>
        <p:spPr>
          <a:xfrm>
            <a:off x="0" y="514496"/>
            <a:ext cx="7956376" cy="0"/>
          </a:xfrm>
          <a:prstGeom prst="line">
            <a:avLst/>
          </a:prstGeom>
          <a:ln w="22225">
            <a:solidFill>
              <a:srgbClr val="0000B8"/>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873125" rtl="0" eaLnBrk="0" fontAlgn="base" hangingPunct="0">
        <a:lnSpc>
          <a:spcPts val="2363"/>
        </a:lnSpc>
        <a:spcBef>
          <a:spcPct val="0"/>
        </a:spcBef>
        <a:spcAft>
          <a:spcPct val="0"/>
        </a:spcAft>
        <a:defRPr sz="2100" b="1">
          <a:solidFill>
            <a:schemeClr val="tx2"/>
          </a:solidFill>
          <a:latin typeface="+mj-lt"/>
          <a:ea typeface="+mj-ea"/>
          <a:cs typeface="+mj-cs"/>
        </a:defRPr>
      </a:lvl1pPr>
      <a:lvl2pPr algn="l" defTabSz="873125" rtl="0" eaLnBrk="0" fontAlgn="base" hangingPunct="0">
        <a:lnSpc>
          <a:spcPts val="2363"/>
        </a:lnSpc>
        <a:spcBef>
          <a:spcPct val="0"/>
        </a:spcBef>
        <a:spcAft>
          <a:spcPct val="0"/>
        </a:spcAft>
        <a:defRPr sz="2100" b="1">
          <a:solidFill>
            <a:schemeClr val="tx2"/>
          </a:solidFill>
          <a:latin typeface="Arial" charset="0"/>
        </a:defRPr>
      </a:lvl2pPr>
      <a:lvl3pPr algn="l" defTabSz="873125" rtl="0" eaLnBrk="0" fontAlgn="base" hangingPunct="0">
        <a:lnSpc>
          <a:spcPts val="2363"/>
        </a:lnSpc>
        <a:spcBef>
          <a:spcPct val="0"/>
        </a:spcBef>
        <a:spcAft>
          <a:spcPct val="0"/>
        </a:spcAft>
        <a:defRPr sz="2100" b="1">
          <a:solidFill>
            <a:schemeClr val="tx2"/>
          </a:solidFill>
          <a:latin typeface="Arial" charset="0"/>
        </a:defRPr>
      </a:lvl3pPr>
      <a:lvl4pPr algn="l" defTabSz="873125" rtl="0" eaLnBrk="0" fontAlgn="base" hangingPunct="0">
        <a:lnSpc>
          <a:spcPts val="2363"/>
        </a:lnSpc>
        <a:spcBef>
          <a:spcPct val="0"/>
        </a:spcBef>
        <a:spcAft>
          <a:spcPct val="0"/>
        </a:spcAft>
        <a:defRPr sz="2100" b="1">
          <a:solidFill>
            <a:schemeClr val="tx2"/>
          </a:solidFill>
          <a:latin typeface="Arial" charset="0"/>
        </a:defRPr>
      </a:lvl4pPr>
      <a:lvl5pPr algn="l" defTabSz="873125" rtl="0" eaLnBrk="0" fontAlgn="base" hangingPunct="0">
        <a:lnSpc>
          <a:spcPts val="2363"/>
        </a:lnSpc>
        <a:spcBef>
          <a:spcPct val="0"/>
        </a:spcBef>
        <a:spcAft>
          <a:spcPct val="0"/>
        </a:spcAft>
        <a:defRPr sz="2100" b="1">
          <a:solidFill>
            <a:schemeClr val="tx2"/>
          </a:solidFill>
          <a:latin typeface="Arial" charset="0"/>
        </a:defRPr>
      </a:lvl5pPr>
      <a:lvl6pPr marL="400736" algn="l" defTabSz="873827" rtl="0" fontAlgn="base">
        <a:lnSpc>
          <a:spcPts val="2367"/>
        </a:lnSpc>
        <a:spcBef>
          <a:spcPct val="0"/>
        </a:spcBef>
        <a:spcAft>
          <a:spcPct val="0"/>
        </a:spcAft>
        <a:defRPr sz="2100" b="1">
          <a:solidFill>
            <a:schemeClr val="tx2"/>
          </a:solidFill>
          <a:latin typeface="Arial" charset="0"/>
        </a:defRPr>
      </a:lvl6pPr>
      <a:lvl7pPr marL="801472" algn="l" defTabSz="873827" rtl="0" fontAlgn="base">
        <a:lnSpc>
          <a:spcPts val="2367"/>
        </a:lnSpc>
        <a:spcBef>
          <a:spcPct val="0"/>
        </a:spcBef>
        <a:spcAft>
          <a:spcPct val="0"/>
        </a:spcAft>
        <a:defRPr sz="2100" b="1">
          <a:solidFill>
            <a:schemeClr val="tx2"/>
          </a:solidFill>
          <a:latin typeface="Arial" charset="0"/>
        </a:defRPr>
      </a:lvl7pPr>
      <a:lvl8pPr marL="1202207" algn="l" defTabSz="873827" rtl="0" fontAlgn="base">
        <a:lnSpc>
          <a:spcPts val="2367"/>
        </a:lnSpc>
        <a:spcBef>
          <a:spcPct val="0"/>
        </a:spcBef>
        <a:spcAft>
          <a:spcPct val="0"/>
        </a:spcAft>
        <a:defRPr sz="2100" b="1">
          <a:solidFill>
            <a:schemeClr val="tx2"/>
          </a:solidFill>
          <a:latin typeface="Arial" charset="0"/>
        </a:defRPr>
      </a:lvl8pPr>
      <a:lvl9pPr marL="1602943" algn="l" defTabSz="873827" rtl="0" fontAlgn="base">
        <a:lnSpc>
          <a:spcPts val="2367"/>
        </a:lnSpc>
        <a:spcBef>
          <a:spcPct val="0"/>
        </a:spcBef>
        <a:spcAft>
          <a:spcPct val="0"/>
        </a:spcAft>
        <a:defRPr sz="2100" b="1">
          <a:solidFill>
            <a:schemeClr val="tx2"/>
          </a:solidFill>
          <a:latin typeface="Arial" charset="0"/>
        </a:defRPr>
      </a:lvl9pPr>
    </p:titleStyle>
    <p:body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stm.org/COMMIT/2019_04_10_E1136%20to%20F2493%20transition%20for%20ASTMF1805.pdf"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A204152-ED85-4291-A372-8F07C227CC12}"/>
              </a:ext>
            </a:extLst>
          </p:cNvPr>
          <p:cNvSpPr txBox="1">
            <a:spLocks/>
          </p:cNvSpPr>
          <p:nvPr/>
        </p:nvSpPr>
        <p:spPr>
          <a:xfrm>
            <a:off x="0" y="6381329"/>
            <a:ext cx="9144000" cy="476672"/>
          </a:xfrm>
          <a:prstGeom prst="rect">
            <a:avLst/>
          </a:prstGeom>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dirty="0">
                <a:ln>
                  <a:noFill/>
                </a:ln>
                <a:solidFill>
                  <a:schemeClr val="tx1">
                    <a:tint val="75000"/>
                  </a:schemeClr>
                </a:solidFill>
                <a:effectLst/>
                <a:uLnTx/>
                <a:uFillTx/>
                <a:latin typeface="+mn-lt"/>
                <a:ea typeface="+mn-ea"/>
                <a:cs typeface="+mn-cs"/>
              </a:rPr>
              <a:t>European </a:t>
            </a:r>
            <a:r>
              <a:rPr kumimoji="0" lang="en-US" sz="1800" b="1" i="0" u="none" strike="noStrike" kern="1200" cap="none" spc="0" normalizeH="0" baseline="0" dirty="0" err="1">
                <a:ln>
                  <a:noFill/>
                </a:ln>
                <a:solidFill>
                  <a:schemeClr val="tx1">
                    <a:tint val="75000"/>
                  </a:schemeClr>
                </a:solidFill>
                <a:effectLst/>
                <a:uLnTx/>
                <a:uFillTx/>
                <a:latin typeface="+mn-lt"/>
                <a:ea typeface="+mn-ea"/>
                <a:cs typeface="+mn-cs"/>
              </a:rPr>
              <a:t>Tyre</a:t>
            </a:r>
            <a:r>
              <a:rPr kumimoji="0" lang="en-US" sz="1800" b="1" i="0" u="none" strike="noStrike" kern="1200" cap="none" spc="0" normalizeH="0" baseline="0" dirty="0">
                <a:ln>
                  <a:noFill/>
                </a:ln>
                <a:solidFill>
                  <a:schemeClr val="tx1">
                    <a:tint val="75000"/>
                  </a:schemeClr>
                </a:solidFill>
                <a:effectLst/>
                <a:uLnTx/>
                <a:uFillTx/>
                <a:latin typeface="+mn-lt"/>
                <a:ea typeface="+mn-ea"/>
                <a:cs typeface="+mn-cs"/>
              </a:rPr>
              <a:t> and Rim Technical </a:t>
            </a:r>
            <a:r>
              <a:rPr kumimoji="0" lang="en-US" sz="1800" b="1" i="0" u="none" strike="noStrike" kern="1200" cap="none" spc="0" normalizeH="0" baseline="0" dirty="0" err="1">
                <a:ln>
                  <a:noFill/>
                </a:ln>
                <a:solidFill>
                  <a:schemeClr val="tx1">
                    <a:tint val="75000"/>
                  </a:schemeClr>
                </a:solidFill>
                <a:effectLst/>
                <a:uLnTx/>
                <a:uFillTx/>
                <a:latin typeface="+mn-lt"/>
                <a:ea typeface="+mn-ea"/>
                <a:cs typeface="+mn-cs"/>
              </a:rPr>
              <a:t>Organisation</a:t>
            </a:r>
            <a:endParaRPr kumimoji="0" lang="en-US" sz="1800" b="1" i="0" u="none" strike="noStrike" kern="1200" cap="none" spc="0" normalizeH="0" baseline="0" dirty="0">
              <a:ln>
                <a:noFill/>
              </a:ln>
              <a:solidFill>
                <a:schemeClr val="tx1">
                  <a:tint val="75000"/>
                </a:schemeClr>
              </a:solidFill>
              <a:effectLst/>
              <a:uLnTx/>
              <a:uFillTx/>
              <a:latin typeface="+mn-lt"/>
              <a:ea typeface="+mn-ea"/>
              <a:cs typeface="+mn-cs"/>
            </a:endParaRPr>
          </a:p>
        </p:txBody>
      </p:sp>
      <p:sp>
        <p:nvSpPr>
          <p:cNvPr id="8" name="ZoneTexte 7">
            <a:extLst>
              <a:ext uri="{FF2B5EF4-FFF2-40B4-BE49-F238E27FC236}">
                <a16:creationId xmlns:a16="http://schemas.microsoft.com/office/drawing/2014/main" id="{86EF4DCE-CF2A-4FBE-955F-2BA798AE8C55}"/>
              </a:ext>
            </a:extLst>
          </p:cNvPr>
          <p:cNvSpPr txBox="1"/>
          <p:nvPr/>
        </p:nvSpPr>
        <p:spPr>
          <a:xfrm>
            <a:off x="4829175" y="851239"/>
            <a:ext cx="3915866" cy="646331"/>
          </a:xfrm>
          <a:prstGeom prst="rect">
            <a:avLst/>
          </a:prstGeom>
          <a:noFill/>
        </p:spPr>
        <p:txBody>
          <a:bodyPr wrap="square" rtlCol="0">
            <a:spAutoFit/>
          </a:bodyPr>
          <a:lstStyle/>
          <a:p>
            <a:pPr fontAlgn="auto">
              <a:spcBef>
                <a:spcPts val="0"/>
              </a:spcBef>
              <a:spcAft>
                <a:spcPts val="0"/>
              </a:spcAft>
            </a:pPr>
            <a:r>
              <a:rPr lang="fr-BE" sz="1800" dirty="0">
                <a:solidFill>
                  <a:prstClr val="black"/>
                </a:solidFill>
                <a:latin typeface="Calibri"/>
              </a:rPr>
              <a:t>Informal document GRBP-71-06</a:t>
            </a:r>
          </a:p>
          <a:p>
            <a:pPr fontAlgn="auto">
              <a:spcBef>
                <a:spcPts val="0"/>
              </a:spcBef>
              <a:spcAft>
                <a:spcPts val="0"/>
              </a:spcAft>
            </a:pPr>
            <a:r>
              <a:rPr lang="fr-BE" sz="1800" dirty="0">
                <a:solidFill>
                  <a:prstClr val="black"/>
                </a:solidFill>
                <a:latin typeface="Calibri"/>
              </a:rPr>
              <a:t>Agenda item 5 (d)</a:t>
            </a:r>
            <a:endParaRPr lang="fr-FR" sz="1800" dirty="0">
              <a:solidFill>
                <a:prstClr val="black"/>
              </a:solidFill>
              <a:latin typeface="Calibri"/>
            </a:endParaRPr>
          </a:p>
        </p:txBody>
      </p:sp>
      <p:sp>
        <p:nvSpPr>
          <p:cNvPr id="4" name="ZoneTexte 3">
            <a:extLst>
              <a:ext uri="{FF2B5EF4-FFF2-40B4-BE49-F238E27FC236}">
                <a16:creationId xmlns:a16="http://schemas.microsoft.com/office/drawing/2014/main" id="{491A9B15-F2D1-4265-8A22-C691A1DED0C1}"/>
              </a:ext>
            </a:extLst>
          </p:cNvPr>
          <p:cNvSpPr txBox="1"/>
          <p:nvPr/>
        </p:nvSpPr>
        <p:spPr>
          <a:xfrm>
            <a:off x="1562100" y="2371725"/>
            <a:ext cx="6000750" cy="1384995"/>
          </a:xfrm>
          <a:prstGeom prst="rect">
            <a:avLst/>
          </a:prstGeom>
          <a:noFill/>
        </p:spPr>
        <p:txBody>
          <a:bodyPr wrap="square" rtlCol="0">
            <a:spAutoFit/>
          </a:bodyPr>
          <a:lstStyle/>
          <a:p>
            <a:pPr algn="ctr"/>
            <a:r>
              <a:rPr lang="en-US" sz="2800" b="1" kern="0" dirty="0">
                <a:solidFill>
                  <a:schemeClr val="tx2"/>
                </a:solidFill>
              </a:rPr>
              <a:t>Standard Reference Test </a:t>
            </a:r>
            <a:r>
              <a:rPr lang="en-US" sz="2800" b="1" kern="0" dirty="0" err="1">
                <a:solidFill>
                  <a:schemeClr val="tx2"/>
                </a:solidFill>
              </a:rPr>
              <a:t>Tyre</a:t>
            </a:r>
            <a:r>
              <a:rPr lang="en-US" sz="2800" b="1" kern="0" dirty="0">
                <a:solidFill>
                  <a:schemeClr val="tx2"/>
                </a:solidFill>
              </a:rPr>
              <a:t> replacement</a:t>
            </a:r>
          </a:p>
          <a:p>
            <a:pPr algn="ctr"/>
            <a:endParaRPr lang="fr-FR" sz="2800" dirty="0"/>
          </a:p>
        </p:txBody>
      </p:sp>
      <p:sp>
        <p:nvSpPr>
          <p:cNvPr id="6" name="ZoneTexte 5">
            <a:extLst>
              <a:ext uri="{FF2B5EF4-FFF2-40B4-BE49-F238E27FC236}">
                <a16:creationId xmlns:a16="http://schemas.microsoft.com/office/drawing/2014/main" id="{F144A72F-E14A-460B-842E-86863DC1A12E}"/>
              </a:ext>
            </a:extLst>
          </p:cNvPr>
          <p:cNvSpPr txBox="1"/>
          <p:nvPr/>
        </p:nvSpPr>
        <p:spPr>
          <a:xfrm>
            <a:off x="1619672" y="5334089"/>
            <a:ext cx="5760640" cy="369332"/>
          </a:xfrm>
          <a:prstGeom prst="rect">
            <a:avLst/>
          </a:prstGeom>
          <a:noFill/>
        </p:spPr>
        <p:txBody>
          <a:bodyPr wrap="square" rtlCol="0">
            <a:spAutoFit/>
          </a:bodyPr>
          <a:lstStyle/>
          <a:p>
            <a:pPr algn="ctr"/>
            <a:r>
              <a:rPr lang="fr-BE" sz="1800" dirty="0">
                <a:solidFill>
                  <a:schemeClr val="bg2">
                    <a:lumMod val="75000"/>
                  </a:schemeClr>
                </a:solidFill>
              </a:rPr>
              <a:t>GRBP session 71, </a:t>
            </a:r>
            <a:r>
              <a:rPr lang="fr-BE" sz="1800" dirty="0" err="1">
                <a:solidFill>
                  <a:schemeClr val="bg2">
                    <a:lumMod val="75000"/>
                  </a:schemeClr>
                </a:solidFill>
              </a:rPr>
              <a:t>January</a:t>
            </a:r>
            <a:r>
              <a:rPr lang="fr-BE" sz="1800" dirty="0">
                <a:solidFill>
                  <a:schemeClr val="bg2">
                    <a:lumMod val="75000"/>
                  </a:schemeClr>
                </a:solidFill>
              </a:rPr>
              <a:t> 2020</a:t>
            </a:r>
            <a:endParaRPr lang="fr-FR" sz="1800" dirty="0">
              <a:solidFill>
                <a:schemeClr val="bg2">
                  <a:lumMod val="75000"/>
                </a:schemeClr>
              </a:solidFill>
            </a:endParaRPr>
          </a:p>
        </p:txBody>
      </p:sp>
    </p:spTree>
    <p:extLst>
      <p:ext uri="{BB962C8B-B14F-4D97-AF65-F5344CB8AC3E}">
        <p14:creationId xmlns:p14="http://schemas.microsoft.com/office/powerpoint/2010/main" val="17035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C4E658-4CD2-4BC5-A8BC-62FEAAD58D4C}"/>
              </a:ext>
            </a:extLst>
          </p:cNvPr>
          <p:cNvSpPr/>
          <p:nvPr/>
        </p:nvSpPr>
        <p:spPr>
          <a:xfrm>
            <a:off x="274320" y="926053"/>
            <a:ext cx="8523798" cy="5455276"/>
          </a:xfrm>
          <a:prstGeom prst="rect">
            <a:avLst/>
          </a:prstGeom>
        </p:spPr>
        <p:txBody>
          <a:bodyPr wrap="square">
            <a:spAutoFit/>
          </a:bodyPr>
          <a:lstStyle/>
          <a:p>
            <a:pPr marL="742950" lvl="1" indent="-285750">
              <a:lnSpc>
                <a:spcPct val="107000"/>
              </a:lnSpc>
              <a:spcAft>
                <a:spcPts val="600"/>
              </a:spcAft>
              <a:buFont typeface="Courier New" panose="02070309020205020404" pitchFamily="49" charset="0"/>
              <a:buChar char="o"/>
            </a:pPr>
            <a:r>
              <a:rPr lang="fi-FI" sz="1400" dirty="0">
                <a:latin typeface="+mn-lt"/>
                <a:ea typeface="Times New Roman" panose="02020603050405020304" pitchFamily="18" charset="0"/>
                <a:cs typeface="Times New Roman" panose="02020603050405020304" pitchFamily="18" charset="0"/>
              </a:rPr>
              <a:t>Use for both test methods (snow braking and spin traction) the calculated corresponding correlation factors (SRTT14 – SRTT16) in order to keep both thresholds </a:t>
            </a:r>
            <a:br>
              <a:rPr lang="fi-FI" sz="1400" dirty="0">
                <a:latin typeface="+mn-lt"/>
                <a:ea typeface="Times New Roman" panose="02020603050405020304" pitchFamily="18" charset="0"/>
                <a:cs typeface="Times New Roman" panose="02020603050405020304" pitchFamily="18" charset="0"/>
              </a:rPr>
            </a:br>
            <a:r>
              <a:rPr lang="fi-FI" sz="1400" dirty="0">
                <a:latin typeface="+mn-lt"/>
                <a:ea typeface="Times New Roman" panose="02020603050405020304" pitchFamily="18" charset="0"/>
                <a:cs typeface="Times New Roman" panose="02020603050405020304" pitchFamily="18" charset="0"/>
              </a:rPr>
              <a:t>(spin traction snow: 110%; snow braking: 107%) untouched!</a:t>
            </a:r>
            <a:br>
              <a:rPr lang="fi-FI" sz="1400" dirty="0">
                <a:latin typeface="+mn-lt"/>
                <a:ea typeface="Times New Roman" panose="02020603050405020304" pitchFamily="18" charset="0"/>
                <a:cs typeface="Times New Roman" panose="02020603050405020304" pitchFamily="18" charset="0"/>
              </a:rPr>
            </a:br>
            <a:endParaRPr lang="de-DE" sz="1400" dirty="0">
              <a:latin typeface="+mn-l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pPr>
            <a:r>
              <a:rPr lang="fi-FI" sz="1400" dirty="0">
                <a:latin typeface="+mn-lt"/>
                <a:ea typeface="Times New Roman" panose="02020603050405020304" pitchFamily="18" charset="0"/>
                <a:cs typeface="Times New Roman" panose="02020603050405020304" pitchFamily="18" charset="0"/>
              </a:rPr>
              <a:t>That means to </a:t>
            </a:r>
            <a:r>
              <a:rPr lang="fi-FI" sz="1400" b="1" dirty="0">
                <a:latin typeface="+mn-lt"/>
                <a:ea typeface="Times New Roman" panose="02020603050405020304" pitchFamily="18" charset="0"/>
                <a:cs typeface="Times New Roman" panose="02020603050405020304" pitchFamily="18" charset="0"/>
              </a:rPr>
              <a:t>introduce a calculation formula for snow braking test </a:t>
            </a:r>
            <a:r>
              <a:rPr lang="fi-FI" sz="1400" dirty="0">
                <a:latin typeface="+mn-lt"/>
                <a:ea typeface="Times New Roman" panose="02020603050405020304" pitchFamily="18" charset="0"/>
                <a:cs typeface="Times New Roman" panose="02020603050405020304" pitchFamily="18" charset="0"/>
              </a:rPr>
              <a:t>with a similar correlation factor than ASTM spin traction test:</a:t>
            </a:r>
          </a:p>
          <a:p>
            <a:pPr marL="857250" lvl="2" indent="0">
              <a:lnSpc>
                <a:spcPct val="107000"/>
              </a:lnSpc>
              <a:spcAft>
                <a:spcPts val="600"/>
              </a:spcAft>
            </a:pPr>
            <a:r>
              <a:rPr lang="fi-FI" sz="1400" b="1" dirty="0">
                <a:solidFill>
                  <a:schemeClr val="accent2"/>
                </a:solidFill>
                <a:latin typeface="+mn-lt"/>
                <a:ea typeface="Times New Roman" panose="02020603050405020304" pitchFamily="18" charset="0"/>
                <a:cs typeface="Times New Roman" panose="02020603050405020304" pitchFamily="18" charset="0"/>
              </a:rPr>
              <a:t>		SGI</a:t>
            </a:r>
            <a:r>
              <a:rPr lang="fi-FI" sz="1400" b="1" baseline="-25000" dirty="0">
                <a:solidFill>
                  <a:schemeClr val="accent2"/>
                </a:solidFill>
                <a:latin typeface="+mn-lt"/>
                <a:ea typeface="Times New Roman" panose="02020603050405020304" pitchFamily="18" charset="0"/>
                <a:cs typeface="Times New Roman" panose="02020603050405020304" pitchFamily="18" charset="0"/>
              </a:rPr>
              <a:t>(14)</a:t>
            </a:r>
            <a:r>
              <a:rPr lang="fi-FI" sz="1400" b="1" dirty="0">
                <a:solidFill>
                  <a:schemeClr val="accent2"/>
                </a:solidFill>
                <a:latin typeface="+mn-lt"/>
                <a:ea typeface="Times New Roman" panose="02020603050405020304" pitchFamily="18" charset="0"/>
                <a:cs typeface="Times New Roman" panose="02020603050405020304" pitchFamily="18" charset="0"/>
              </a:rPr>
              <a:t> = SGI</a:t>
            </a:r>
            <a:r>
              <a:rPr lang="fi-FI" sz="1400" b="1" baseline="-25000" dirty="0">
                <a:solidFill>
                  <a:schemeClr val="accent2"/>
                </a:solidFill>
                <a:latin typeface="+mn-lt"/>
                <a:ea typeface="Times New Roman" panose="02020603050405020304" pitchFamily="18" charset="0"/>
                <a:cs typeface="Times New Roman" panose="02020603050405020304" pitchFamily="18" charset="0"/>
              </a:rPr>
              <a:t>(16)</a:t>
            </a:r>
            <a:r>
              <a:rPr lang="fi-FI" sz="1400" b="1" dirty="0">
                <a:solidFill>
                  <a:schemeClr val="accent2"/>
                </a:solidFill>
                <a:latin typeface="+mn-lt"/>
                <a:ea typeface="Times New Roman" panose="02020603050405020304" pitchFamily="18" charset="0"/>
                <a:cs typeface="Times New Roman" panose="02020603050405020304" pitchFamily="18" charset="0"/>
              </a:rPr>
              <a:t> x 0,980</a:t>
            </a:r>
            <a:br>
              <a:rPr lang="fi-FI" sz="1400" b="1" dirty="0">
                <a:solidFill>
                  <a:schemeClr val="accent2"/>
                </a:solidFill>
                <a:latin typeface="+mn-lt"/>
                <a:ea typeface="Times New Roman" panose="02020603050405020304" pitchFamily="18" charset="0"/>
                <a:cs typeface="Times New Roman" panose="02020603050405020304" pitchFamily="18" charset="0"/>
              </a:rPr>
            </a:br>
            <a:br>
              <a:rPr lang="fi-FI" sz="1400" dirty="0">
                <a:latin typeface="+mn-lt"/>
                <a:ea typeface="Times New Roman" panose="02020603050405020304" pitchFamily="18" charset="0"/>
                <a:cs typeface="Times New Roman" panose="02020603050405020304" pitchFamily="18" charset="0"/>
              </a:rPr>
            </a:br>
            <a:r>
              <a:rPr lang="fi-FI" sz="1400" dirty="0">
                <a:solidFill>
                  <a:schemeClr val="accent2"/>
                </a:solidFill>
                <a:latin typeface="+mn-lt"/>
                <a:ea typeface="Times New Roman" panose="02020603050405020304" pitchFamily="18" charset="0"/>
                <a:cs typeface="Times New Roman" panose="02020603050405020304" pitchFamily="18" charset="0"/>
              </a:rPr>
              <a:t>SGI</a:t>
            </a:r>
            <a:r>
              <a:rPr lang="fi-FI" sz="1400" baseline="-25000" dirty="0">
                <a:solidFill>
                  <a:schemeClr val="accent2"/>
                </a:solidFill>
                <a:latin typeface="+mn-lt"/>
                <a:ea typeface="Times New Roman" panose="02020603050405020304" pitchFamily="18" charset="0"/>
                <a:cs typeface="Times New Roman" panose="02020603050405020304" pitchFamily="18" charset="0"/>
              </a:rPr>
              <a:t>(14)</a:t>
            </a:r>
            <a:r>
              <a:rPr lang="fi-FI" sz="1400" dirty="0">
                <a:solidFill>
                  <a:schemeClr val="accent2"/>
                </a:solidFill>
                <a:latin typeface="+mn-lt"/>
                <a:ea typeface="Times New Roman" panose="02020603050405020304" pitchFamily="18" charset="0"/>
                <a:cs typeface="Times New Roman" panose="02020603050405020304" pitchFamily="18" charset="0"/>
              </a:rPr>
              <a:t> </a:t>
            </a:r>
            <a:r>
              <a:rPr lang="fi-FI" sz="1400" dirty="0">
                <a:latin typeface="+mn-lt"/>
                <a:ea typeface="Times New Roman" panose="02020603050405020304" pitchFamily="18" charset="0"/>
                <a:cs typeface="Times New Roman" panose="02020603050405020304" pitchFamily="18" charset="0"/>
              </a:rPr>
              <a:t>= snow grip index of candidate vs. SRTT14 (calculation reference)</a:t>
            </a:r>
            <a:endParaRPr lang="de-DE" sz="1400" dirty="0">
              <a:latin typeface="+mn-lt"/>
              <a:ea typeface="Times New Roman" panose="02020603050405020304" pitchFamily="18" charset="0"/>
              <a:cs typeface="Times New Roman" panose="02020603050405020304" pitchFamily="18" charset="0"/>
            </a:endParaRPr>
          </a:p>
          <a:p>
            <a:pPr marL="857250" lvl="2" indent="0">
              <a:lnSpc>
                <a:spcPct val="107000"/>
              </a:lnSpc>
              <a:spcAft>
                <a:spcPts val="600"/>
              </a:spcAft>
            </a:pPr>
            <a:r>
              <a:rPr lang="fi-FI" sz="1400" dirty="0">
                <a:solidFill>
                  <a:schemeClr val="accent2"/>
                </a:solidFill>
                <a:latin typeface="+mn-lt"/>
                <a:ea typeface="Times New Roman" panose="02020603050405020304" pitchFamily="18" charset="0"/>
                <a:cs typeface="Times New Roman" panose="02020603050405020304" pitchFamily="18" charset="0"/>
              </a:rPr>
              <a:t>SGI</a:t>
            </a:r>
            <a:r>
              <a:rPr lang="fi-FI" sz="1400" baseline="-25000" dirty="0">
                <a:solidFill>
                  <a:schemeClr val="accent2"/>
                </a:solidFill>
                <a:latin typeface="+mn-lt"/>
                <a:ea typeface="Times New Roman" panose="02020603050405020304" pitchFamily="18" charset="0"/>
                <a:cs typeface="Times New Roman" panose="02020603050405020304" pitchFamily="18" charset="0"/>
              </a:rPr>
              <a:t>(16)</a:t>
            </a:r>
            <a:r>
              <a:rPr lang="fi-FI" sz="1400" dirty="0">
                <a:solidFill>
                  <a:schemeClr val="accent2"/>
                </a:solidFill>
                <a:latin typeface="+mn-lt"/>
                <a:ea typeface="Times New Roman" panose="02020603050405020304" pitchFamily="18" charset="0"/>
                <a:cs typeface="Times New Roman" panose="02020603050405020304" pitchFamily="18" charset="0"/>
              </a:rPr>
              <a:t> </a:t>
            </a:r>
            <a:r>
              <a:rPr lang="fi-FI" sz="1400" dirty="0">
                <a:latin typeface="+mn-lt"/>
                <a:ea typeface="Times New Roman" panose="02020603050405020304" pitchFamily="18" charset="0"/>
                <a:cs typeface="Times New Roman" panose="02020603050405020304" pitchFamily="18" charset="0"/>
              </a:rPr>
              <a:t>= snow grip index of candidate vs. SRTT16 (test reference)</a:t>
            </a:r>
            <a:endParaRPr lang="de-DE" sz="1400" dirty="0">
              <a:latin typeface="+mn-lt"/>
              <a:ea typeface="Times New Roman" panose="02020603050405020304" pitchFamily="18" charset="0"/>
              <a:cs typeface="Times New Roman" panose="02020603050405020304" pitchFamily="18" charset="0"/>
            </a:endParaRPr>
          </a:p>
          <a:p>
            <a:pPr marL="857250" lvl="2" indent="0">
              <a:lnSpc>
                <a:spcPct val="107000"/>
              </a:lnSpc>
              <a:spcAft>
                <a:spcPts val="600"/>
              </a:spcAft>
            </a:pPr>
            <a:r>
              <a:rPr lang="fi-FI" sz="1400" dirty="0">
                <a:solidFill>
                  <a:schemeClr val="accent2"/>
                </a:solidFill>
                <a:latin typeface="+mn-lt"/>
                <a:ea typeface="Times New Roman" panose="02020603050405020304" pitchFamily="18" charset="0"/>
                <a:cs typeface="Times New Roman" panose="02020603050405020304" pitchFamily="18" charset="0"/>
              </a:rPr>
              <a:t>0,980</a:t>
            </a:r>
            <a:r>
              <a:rPr lang="fi-FI" sz="1400" dirty="0">
                <a:latin typeface="+mn-lt"/>
                <a:ea typeface="Times New Roman" panose="02020603050405020304" pitchFamily="18" charset="0"/>
                <a:cs typeface="Times New Roman" panose="02020603050405020304" pitchFamily="18" charset="0"/>
              </a:rPr>
              <a:t> = correlation factor for change to SRTT16 </a:t>
            </a:r>
            <a:br>
              <a:rPr lang="fi-FI" sz="1400" dirty="0">
                <a:latin typeface="+mn-lt"/>
                <a:ea typeface="Times New Roman" panose="02020603050405020304" pitchFamily="18" charset="0"/>
                <a:cs typeface="Times New Roman" panose="02020603050405020304" pitchFamily="18" charset="0"/>
              </a:rPr>
            </a:br>
            <a:endParaRPr lang="fi-FI" sz="1400" dirty="0">
              <a:latin typeface="+mn-lt"/>
              <a:ea typeface="Times New Roman" panose="02020603050405020304" pitchFamily="18" charset="0"/>
              <a:cs typeface="Times New Roman" panose="02020603050405020304" pitchFamily="18" charset="0"/>
            </a:endParaRPr>
          </a:p>
          <a:p>
            <a:pPr marL="714375" lvl="2" indent="-269875">
              <a:lnSpc>
                <a:spcPct val="107000"/>
              </a:lnSpc>
              <a:spcAft>
                <a:spcPts val="600"/>
              </a:spcAft>
              <a:buFont typeface="Courier New" panose="02070309020205020404" pitchFamily="49" charset="0"/>
              <a:buChar char="o"/>
            </a:pPr>
            <a:r>
              <a:rPr lang="fi-FI" sz="1400" dirty="0">
                <a:latin typeface="+mn-lt"/>
                <a:ea typeface="Times New Roman" panose="02020603050405020304" pitchFamily="18" charset="0"/>
                <a:cs typeface="Times New Roman" panose="02020603050405020304" pitchFamily="18" charset="0"/>
              </a:rPr>
              <a:t>Transition provision proposal:</a:t>
            </a:r>
          </a:p>
          <a:p>
            <a:pPr marL="1116013" lvl="3" indent="-269875">
              <a:lnSpc>
                <a:spcPct val="107000"/>
              </a:lnSpc>
              <a:spcAft>
                <a:spcPts val="600"/>
              </a:spcAft>
              <a:buFont typeface="Arial" panose="020B0604020202020204" pitchFamily="34" charset="0"/>
              <a:buChar char="•"/>
            </a:pPr>
            <a:r>
              <a:rPr lang="fi-FI" sz="1400" dirty="0">
                <a:latin typeface="+mn-lt"/>
                <a:ea typeface="Times New Roman" panose="02020603050405020304" pitchFamily="18" charset="0"/>
                <a:cs typeface="Times New Roman" panose="02020603050405020304" pitchFamily="18" charset="0"/>
              </a:rPr>
              <a:t>Adequate transitional provisions need to be considered</a:t>
            </a:r>
            <a:endParaRPr lang="fi-FI" sz="1400" dirty="0">
              <a:highlight>
                <a:srgbClr val="FFFF00"/>
              </a:highlight>
              <a:latin typeface="+mn-lt"/>
              <a:ea typeface="Times New Roman" panose="02020603050405020304" pitchFamily="18" charset="0"/>
              <a:cs typeface="Times New Roman" panose="02020603050405020304" pitchFamily="18" charset="0"/>
            </a:endParaRPr>
          </a:p>
          <a:p>
            <a:pPr marL="1116013" lvl="3" indent="-269875">
              <a:lnSpc>
                <a:spcPct val="107000"/>
              </a:lnSpc>
              <a:spcAft>
                <a:spcPts val="600"/>
              </a:spcAft>
              <a:buFont typeface="Arial" panose="020B0604020202020204" pitchFamily="34" charset="0"/>
              <a:buChar char="•"/>
            </a:pPr>
            <a:r>
              <a:rPr lang="fi-FI" sz="1400" dirty="0">
                <a:latin typeface="+mn-lt"/>
                <a:ea typeface="Times New Roman" panose="02020603050405020304" pitchFamily="18" charset="0"/>
                <a:cs typeface="Times New Roman" panose="02020603050405020304" pitchFamily="18" charset="0"/>
              </a:rPr>
              <a:t>It is recommended to use the SRTT14 not longer than until September 2024</a:t>
            </a:r>
          </a:p>
          <a:p>
            <a:pPr marL="1116013" lvl="3" indent="-269875">
              <a:lnSpc>
                <a:spcPct val="107000"/>
              </a:lnSpc>
              <a:spcAft>
                <a:spcPts val="600"/>
              </a:spcAft>
              <a:buFont typeface="Arial" panose="020B0604020202020204" pitchFamily="34" charset="0"/>
              <a:buChar char="•"/>
            </a:pPr>
            <a:r>
              <a:rPr lang="fi-FI" sz="1400" dirty="0">
                <a:latin typeface="+mn-lt"/>
                <a:ea typeface="Times New Roman" panose="02020603050405020304" pitchFamily="18" charset="0"/>
                <a:cs typeface="Times New Roman" panose="02020603050405020304" pitchFamily="18" charset="0"/>
              </a:rPr>
              <a:t>During this period both SRTTs can be used for performing snow performance tests</a:t>
            </a:r>
            <a:br>
              <a:rPr lang="fi-FI" sz="1400" dirty="0">
                <a:latin typeface="+mn-lt"/>
                <a:ea typeface="Times New Roman" panose="02020603050405020304" pitchFamily="18" charset="0"/>
                <a:cs typeface="Times New Roman" panose="02020603050405020304" pitchFamily="18" charset="0"/>
              </a:rPr>
            </a:br>
            <a:r>
              <a:rPr lang="fi-FI" sz="1400" dirty="0">
                <a:latin typeface="+mn-lt"/>
                <a:ea typeface="Times New Roman" panose="02020603050405020304" pitchFamily="18" charset="0"/>
                <a:cs typeface="Times New Roman" panose="02020603050405020304" pitchFamily="18" charset="0"/>
              </a:rPr>
              <a:t>(in case of using SRTT14: w/o calculation formula)</a:t>
            </a:r>
          </a:p>
          <a:p>
            <a:pPr marL="714375" lvl="2" indent="-269875">
              <a:lnSpc>
                <a:spcPct val="107000"/>
              </a:lnSpc>
              <a:spcAft>
                <a:spcPts val="600"/>
              </a:spcAft>
              <a:buFont typeface="Courier New" panose="02070309020205020404" pitchFamily="49" charset="0"/>
              <a:buChar char="o"/>
            </a:pPr>
            <a:endParaRPr lang="fi-FI" sz="1400" b="1" dirty="0">
              <a:highlight>
                <a:srgbClr val="FFFF00"/>
              </a:highlight>
              <a:latin typeface="+mn-lt"/>
              <a:ea typeface="Times New Roman" panose="02020603050405020304" pitchFamily="18" charset="0"/>
              <a:cs typeface="Times New Roman" panose="02020603050405020304" pitchFamily="18" charset="0"/>
            </a:endParaRPr>
          </a:p>
          <a:p>
            <a:pPr marL="714375" lvl="2" indent="-269875">
              <a:lnSpc>
                <a:spcPct val="107000"/>
              </a:lnSpc>
              <a:spcAft>
                <a:spcPts val="600"/>
              </a:spcAft>
              <a:buFont typeface="Courier New" panose="02070309020205020404" pitchFamily="49" charset="0"/>
              <a:buChar char="o"/>
            </a:pPr>
            <a:r>
              <a:rPr lang="fi-FI" sz="1400" b="1" dirty="0">
                <a:latin typeface="+mn-lt"/>
                <a:ea typeface="Times New Roman" panose="02020603050405020304" pitchFamily="18" charset="0"/>
                <a:cs typeface="Times New Roman" panose="02020603050405020304" pitchFamily="18" charset="0"/>
              </a:rPr>
              <a:t>A working document will be presented at the next  GRBP session in September 2020</a:t>
            </a:r>
            <a:br>
              <a:rPr lang="fi-FI" sz="1400" dirty="0">
                <a:latin typeface="+mn-lt"/>
                <a:ea typeface="Times New Roman" panose="02020603050405020304" pitchFamily="18" charset="0"/>
                <a:cs typeface="Times New Roman" panose="02020603050405020304" pitchFamily="18" charset="0"/>
              </a:rPr>
            </a:br>
            <a:endParaRPr lang="de-DE" sz="1400" dirty="0">
              <a:effectLst/>
              <a:latin typeface="+mn-lt"/>
              <a:ea typeface="Calibri" panose="020F0502020204030204" pitchFamily="34" charset="0"/>
              <a:cs typeface="Times New Roman" panose="02020603050405020304" pitchFamily="18" charset="0"/>
            </a:endParaRPr>
          </a:p>
        </p:txBody>
      </p:sp>
      <p:sp>
        <p:nvSpPr>
          <p:cNvPr id="3" name="Rectangle 15">
            <a:extLst>
              <a:ext uri="{FF2B5EF4-FFF2-40B4-BE49-F238E27FC236}">
                <a16:creationId xmlns:a16="http://schemas.microsoft.com/office/drawing/2014/main" id="{14784508-91E7-4FFD-B1C0-B8AE4C980475}"/>
              </a:ext>
            </a:extLst>
          </p:cNvPr>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4" name="Rectangle 15">
            <a:extLst>
              <a:ext uri="{FF2B5EF4-FFF2-40B4-BE49-F238E27FC236}">
                <a16:creationId xmlns:a16="http://schemas.microsoft.com/office/drawing/2014/main" id="{AD22849D-C8FB-4F5B-97A8-545944B1D403}"/>
              </a:ext>
            </a:extLst>
          </p:cNvPr>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7. </a:t>
            </a:r>
            <a:r>
              <a:rPr lang="en-US" sz="1800" b="1" kern="0" dirty="0">
                <a:solidFill>
                  <a:schemeClr val="tx2"/>
                </a:solidFill>
                <a:latin typeface="+mj-lt"/>
                <a:ea typeface="+mj-ea"/>
                <a:cs typeface="+mj-cs"/>
              </a:rPr>
              <a:t>Recommendations</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Sous-titre 2">
            <a:extLst>
              <a:ext uri="{FF2B5EF4-FFF2-40B4-BE49-F238E27FC236}">
                <a16:creationId xmlns:a16="http://schemas.microsoft.com/office/drawing/2014/main" id="{0AB52261-EB36-4CD4-A7B4-1C1894CECEE1}"/>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411174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8474BBCB-BD34-4FDB-9F84-3E50FEEB51AD}"/>
              </a:ext>
            </a:extLst>
          </p:cNvPr>
          <p:cNvSpPr txBox="1">
            <a:spLocks noChangeArrowheads="1"/>
          </p:cNvSpPr>
          <p:nvPr/>
        </p:nvSpPr>
        <p:spPr bwMode="auto">
          <a:xfrm>
            <a:off x="3509963" y="2943225"/>
            <a:ext cx="1793557"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Appendix</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4" name="Sous-titre 2">
            <a:extLst>
              <a:ext uri="{FF2B5EF4-FFF2-40B4-BE49-F238E27FC236}">
                <a16:creationId xmlns:a16="http://schemas.microsoft.com/office/drawing/2014/main" id="{E5F9229E-CABC-4098-B6ED-D6D12B622CF4}"/>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230200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Motivation</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TextBox 8">
            <a:extLst>
              <a:ext uri="{FF2B5EF4-FFF2-40B4-BE49-F238E27FC236}">
                <a16:creationId xmlns:a16="http://schemas.microsoft.com/office/drawing/2014/main" id="{3F86C96A-33EF-4E63-9751-D5A89685BD69}"/>
              </a:ext>
            </a:extLst>
          </p:cNvPr>
          <p:cNvSpPr txBox="1"/>
          <p:nvPr/>
        </p:nvSpPr>
        <p:spPr>
          <a:xfrm>
            <a:off x="297180" y="1085179"/>
            <a:ext cx="8702040" cy="4909549"/>
          </a:xfrm>
          <a:prstGeom prst="rect">
            <a:avLst/>
          </a:prstGeom>
          <a:noFill/>
        </p:spPr>
        <p:txBody>
          <a:bodyPr wrap="square" rtlCol="0">
            <a:spAutoFit/>
          </a:bodyPr>
          <a:lstStyle/>
          <a:p>
            <a:pPr>
              <a:lnSpc>
                <a:spcPts val="2400"/>
              </a:lnSpc>
            </a:pPr>
            <a:r>
              <a:rPr lang="en-US" sz="1600" b="1" dirty="0"/>
              <a:t>Motivation for Replacement SRTT14</a:t>
            </a:r>
            <a:br>
              <a:rPr lang="en-US" sz="1600" b="1" dirty="0"/>
            </a:br>
            <a:endParaRPr lang="en-US" sz="1600" b="1" dirty="0"/>
          </a:p>
          <a:p>
            <a:pPr marL="285750" indent="-285750">
              <a:lnSpc>
                <a:spcPts val="2400"/>
              </a:lnSpc>
              <a:buFont typeface="Wingdings" panose="05000000000000000000" pitchFamily="2" charset="2"/>
              <a:buChar char="§"/>
            </a:pPr>
            <a:r>
              <a:rPr lang="en-US" sz="1600" dirty="0"/>
              <a:t>C1- SRTT14 will be phased out: </a:t>
            </a:r>
          </a:p>
          <a:p>
            <a:pPr marL="742950" lvl="1" indent="-342900">
              <a:lnSpc>
                <a:spcPts val="2400"/>
              </a:lnSpc>
              <a:buFont typeface="Courier New" panose="02070309020205020404" pitchFamily="49" charset="0"/>
              <a:buChar char="o"/>
            </a:pPr>
            <a:r>
              <a:rPr lang="en-US" sz="1600" dirty="0"/>
              <a:t>Michelin will stop production mid of 2020</a:t>
            </a:r>
          </a:p>
          <a:p>
            <a:pPr marL="742950" lvl="1" indent="-342900">
              <a:lnSpc>
                <a:spcPts val="2400"/>
              </a:lnSpc>
              <a:buFont typeface="Courier New" panose="02070309020205020404" pitchFamily="49" charset="0"/>
              <a:buChar char="o"/>
            </a:pPr>
            <a:r>
              <a:rPr lang="en-US" sz="1600" dirty="0">
                <a:sym typeface="Wingdings" panose="05000000000000000000" pitchFamily="2" charset="2"/>
              </a:rPr>
              <a:t>Sales end is appr. end of 2021 </a:t>
            </a:r>
          </a:p>
          <a:p>
            <a:pPr lvl="1" indent="0">
              <a:lnSpc>
                <a:spcPts val="2400"/>
              </a:lnSpc>
            </a:pPr>
            <a:r>
              <a:rPr lang="en-US" sz="1600" b="1" dirty="0">
                <a:solidFill>
                  <a:srgbClr val="0070C0"/>
                </a:solidFill>
                <a:sym typeface="Wingdings" panose="05000000000000000000" pitchFamily="2" charset="2"/>
              </a:rPr>
              <a:t> replacement is needed</a:t>
            </a:r>
            <a:br>
              <a:rPr lang="en-US" sz="1600" b="1" dirty="0">
                <a:solidFill>
                  <a:srgbClr val="0070C0"/>
                </a:solidFill>
                <a:sym typeface="Wingdings" panose="05000000000000000000" pitchFamily="2" charset="2"/>
              </a:rPr>
            </a:br>
            <a:endParaRPr lang="en-US" sz="1600" b="1" dirty="0">
              <a:solidFill>
                <a:srgbClr val="0070C0"/>
              </a:solidFill>
            </a:endParaRPr>
          </a:p>
          <a:p>
            <a:pPr marL="285750" indent="-285750">
              <a:lnSpc>
                <a:spcPts val="1800"/>
              </a:lnSpc>
              <a:buFont typeface="Wingdings" panose="05000000000000000000" pitchFamily="2" charset="2"/>
              <a:buChar char="§"/>
            </a:pPr>
            <a:r>
              <a:rPr lang="en-US" sz="1600" dirty="0"/>
              <a:t>Feasibility of using (C1) SRTT16 (P225/60R16 Tiger Paw) as replacement of (C1) SRTT14</a:t>
            </a:r>
          </a:p>
          <a:p>
            <a:pPr marL="685800" lvl="1" indent="-285750">
              <a:lnSpc>
                <a:spcPts val="2400"/>
              </a:lnSpc>
              <a:buFont typeface="Courier New" panose="02070309020205020404" pitchFamily="49" charset="0"/>
              <a:buChar char="o"/>
            </a:pPr>
            <a:r>
              <a:rPr lang="en-US" sz="1600" dirty="0"/>
              <a:t>Worldwide availability is given </a:t>
            </a:r>
          </a:p>
          <a:p>
            <a:pPr marL="685800" lvl="1" indent="-285750">
              <a:lnSpc>
                <a:spcPts val="2400"/>
              </a:lnSpc>
              <a:buFont typeface="Courier New" panose="02070309020205020404" pitchFamily="49" charset="0"/>
              <a:buChar char="o"/>
            </a:pPr>
            <a:r>
              <a:rPr lang="en-US" sz="1600" dirty="0"/>
              <a:t>SRTT16 already in use for R117 wet grip testing</a:t>
            </a:r>
            <a:br>
              <a:rPr lang="en-US" sz="1600" dirty="0"/>
            </a:br>
            <a:endParaRPr lang="en-US" sz="1600" dirty="0"/>
          </a:p>
          <a:p>
            <a:pPr marL="285750" indent="-285750">
              <a:lnSpc>
                <a:spcPts val="2400"/>
              </a:lnSpc>
              <a:buFont typeface="Wingdings" panose="05000000000000000000" pitchFamily="2" charset="2"/>
              <a:buChar char="§"/>
            </a:pPr>
            <a:r>
              <a:rPr lang="en-US" sz="1600" dirty="0"/>
              <a:t>Creating data base for assessment (and further correlation with ASTM results)</a:t>
            </a:r>
          </a:p>
          <a:p>
            <a:pPr marL="685800" lvl="1" indent="-285750">
              <a:lnSpc>
                <a:spcPts val="2400"/>
              </a:lnSpc>
              <a:buFont typeface="Courier New" panose="02070309020205020404" pitchFamily="49" charset="0"/>
              <a:buChar char="o"/>
            </a:pPr>
            <a:r>
              <a:rPr lang="en-US" sz="1600" dirty="0"/>
              <a:t>Conduction snow braking tests under different conditions</a:t>
            </a:r>
          </a:p>
          <a:p>
            <a:pPr marL="685800" lvl="1" indent="-285750">
              <a:lnSpc>
                <a:spcPts val="2400"/>
              </a:lnSpc>
              <a:buFont typeface="Courier New" panose="02070309020205020404" pitchFamily="49" charset="0"/>
              <a:buChar char="o"/>
            </a:pPr>
            <a:r>
              <a:rPr lang="en-US" sz="1600" dirty="0"/>
              <a:t>Developing a robust correlation formula/factor for future use</a:t>
            </a:r>
          </a:p>
          <a:p>
            <a:pPr>
              <a:lnSpc>
                <a:spcPts val="2400"/>
              </a:lnSpc>
            </a:pPr>
            <a:endParaRPr lang="en-US" sz="1600" dirty="0"/>
          </a:p>
          <a:p>
            <a:pPr>
              <a:lnSpc>
                <a:spcPts val="2400"/>
              </a:lnSpc>
            </a:pPr>
            <a:endParaRPr lang="en-US" sz="1600" dirty="0"/>
          </a:p>
        </p:txBody>
      </p:sp>
      <p:sp>
        <p:nvSpPr>
          <p:cNvPr id="7" name="Sous-titre 2">
            <a:extLst>
              <a:ext uri="{FF2B5EF4-FFF2-40B4-BE49-F238E27FC236}">
                <a16:creationId xmlns:a16="http://schemas.microsoft.com/office/drawing/2014/main" id="{E6D37A34-3AB4-43C7-972A-094184AD8FC7}"/>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25196848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E5BDFF3-1B07-4742-AB5B-98F38326013B}"/>
              </a:ext>
            </a:extLst>
          </p:cNvPr>
          <p:cNvPicPr>
            <a:picLocks noChangeAspect="1"/>
          </p:cNvPicPr>
          <p:nvPr/>
        </p:nvPicPr>
        <p:blipFill>
          <a:blip r:embed="rId2"/>
          <a:stretch>
            <a:fillRect/>
          </a:stretch>
        </p:blipFill>
        <p:spPr>
          <a:xfrm>
            <a:off x="316196" y="1092778"/>
            <a:ext cx="8524876" cy="4795203"/>
          </a:xfrm>
          <a:prstGeom prst="rect">
            <a:avLst/>
          </a:prstGeom>
        </p:spPr>
      </p:pic>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Result Analysis – Overview Test Results</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Sous-titre 2">
            <a:extLst>
              <a:ext uri="{FF2B5EF4-FFF2-40B4-BE49-F238E27FC236}">
                <a16:creationId xmlns:a16="http://schemas.microsoft.com/office/drawing/2014/main" id="{5D4F533E-BA9B-482C-A32F-BAC1A3A14916}"/>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9090579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Result Analysis – Deeper Statistical Analysis</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pic>
        <p:nvPicPr>
          <p:cNvPr id="3" name="Grafik 2">
            <a:extLst>
              <a:ext uri="{FF2B5EF4-FFF2-40B4-BE49-F238E27FC236}">
                <a16:creationId xmlns:a16="http://schemas.microsoft.com/office/drawing/2014/main" id="{C0285BCE-EB78-4F42-B265-EF0EF36F9F1F}"/>
              </a:ext>
            </a:extLst>
          </p:cNvPr>
          <p:cNvPicPr>
            <a:picLocks noChangeAspect="1"/>
          </p:cNvPicPr>
          <p:nvPr/>
        </p:nvPicPr>
        <p:blipFill rotWithShape="1">
          <a:blip r:embed="rId2"/>
          <a:srcRect l="892" t="16797" b="6460"/>
          <a:stretch/>
        </p:blipFill>
        <p:spPr>
          <a:xfrm>
            <a:off x="58994" y="926426"/>
            <a:ext cx="6334433" cy="2827039"/>
          </a:xfrm>
          <a:prstGeom prst="rect">
            <a:avLst/>
          </a:prstGeom>
          <a:ln>
            <a:noFill/>
          </a:ln>
          <a:effectLst>
            <a:outerShdw blurRad="292100" dist="139700" dir="2700000" algn="tl" rotWithShape="0">
              <a:srgbClr val="333333">
                <a:alpha val="65000"/>
              </a:srgbClr>
            </a:outerShdw>
          </a:effectLst>
        </p:spPr>
      </p:pic>
      <p:pic>
        <p:nvPicPr>
          <p:cNvPr id="9" name="Grafik 8">
            <a:extLst>
              <a:ext uri="{FF2B5EF4-FFF2-40B4-BE49-F238E27FC236}">
                <a16:creationId xmlns:a16="http://schemas.microsoft.com/office/drawing/2014/main" id="{E262A0B2-11FD-4300-998F-B174EFE757FC}"/>
              </a:ext>
            </a:extLst>
          </p:cNvPr>
          <p:cNvPicPr>
            <a:picLocks noChangeAspect="1"/>
          </p:cNvPicPr>
          <p:nvPr/>
        </p:nvPicPr>
        <p:blipFill rotWithShape="1">
          <a:blip r:embed="rId3"/>
          <a:srcRect l="866" t="16028" b="6254"/>
          <a:stretch/>
        </p:blipFill>
        <p:spPr>
          <a:xfrm>
            <a:off x="2750574" y="3170903"/>
            <a:ext cx="6349843" cy="2875935"/>
          </a:xfrm>
          <a:prstGeom prst="rect">
            <a:avLst/>
          </a:prstGeom>
          <a:ln>
            <a:noFill/>
          </a:ln>
          <a:effectLst>
            <a:outerShdw blurRad="292100" dist="139700" dir="2700000" algn="tl" rotWithShape="0">
              <a:srgbClr val="333333">
                <a:alpha val="65000"/>
              </a:srgbClr>
            </a:outerShdw>
          </a:effectLst>
        </p:spPr>
      </p:pic>
      <p:sp>
        <p:nvSpPr>
          <p:cNvPr id="2" name="Rechteck 1">
            <a:extLst>
              <a:ext uri="{FF2B5EF4-FFF2-40B4-BE49-F238E27FC236}">
                <a16:creationId xmlns:a16="http://schemas.microsoft.com/office/drawing/2014/main" id="{D35940F6-97A3-4D2A-BEB0-712F40D361D4}"/>
              </a:ext>
            </a:extLst>
          </p:cNvPr>
          <p:cNvSpPr/>
          <p:nvPr/>
        </p:nvSpPr>
        <p:spPr bwMode="auto">
          <a:xfrm>
            <a:off x="5904411" y="4589416"/>
            <a:ext cx="2743200" cy="200297"/>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a:ln>
                <a:noFill/>
              </a:ln>
              <a:solidFill>
                <a:schemeClr val="tx1"/>
              </a:solidFill>
              <a:effectLst/>
              <a:latin typeface="Arial" charset="0"/>
            </a:endParaRPr>
          </a:p>
        </p:txBody>
      </p:sp>
      <p:sp>
        <p:nvSpPr>
          <p:cNvPr id="6" name="Rechteck 5">
            <a:extLst>
              <a:ext uri="{FF2B5EF4-FFF2-40B4-BE49-F238E27FC236}">
                <a16:creationId xmlns:a16="http://schemas.microsoft.com/office/drawing/2014/main" id="{B52B233B-A596-489A-B0CC-F969FCC74DE1}"/>
              </a:ext>
            </a:extLst>
          </p:cNvPr>
          <p:cNvSpPr/>
          <p:nvPr/>
        </p:nvSpPr>
        <p:spPr bwMode="auto">
          <a:xfrm>
            <a:off x="1733176" y="1165412"/>
            <a:ext cx="537883" cy="78291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Arial" charset="0"/>
              </a:rPr>
              <a:t>A</a:t>
            </a:r>
          </a:p>
          <a:p>
            <a:pPr marL="0" marR="0" indent="0" algn="ctr" defTabSz="996950" rtl="0" eaLnBrk="1" fontAlgn="base" latinLnBrk="0" hangingPunct="1">
              <a:lnSpc>
                <a:spcPct val="100000"/>
              </a:lnSpc>
              <a:spcBef>
                <a:spcPct val="0"/>
              </a:spcBef>
              <a:spcAft>
                <a:spcPct val="0"/>
              </a:spcAft>
              <a:buClrTx/>
              <a:buSzTx/>
              <a:buFontTx/>
              <a:buNone/>
              <a:tabLst/>
            </a:pPr>
            <a:r>
              <a:rPr lang="de-DE" dirty="0"/>
              <a:t>B</a:t>
            </a:r>
          </a:p>
          <a:p>
            <a:pPr marL="0" marR="0" indent="0" algn="ctr" defTabSz="99695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Arial" charset="0"/>
              </a:rPr>
              <a:t>C</a:t>
            </a:r>
          </a:p>
          <a:p>
            <a:pPr marL="0" marR="0" indent="0" algn="ctr" defTabSz="996950" rtl="0" eaLnBrk="1" fontAlgn="base" latinLnBrk="0" hangingPunct="1">
              <a:lnSpc>
                <a:spcPct val="100000"/>
              </a:lnSpc>
              <a:spcBef>
                <a:spcPct val="0"/>
              </a:spcBef>
              <a:spcAft>
                <a:spcPct val="0"/>
              </a:spcAft>
              <a:buClrTx/>
              <a:buSzTx/>
              <a:buFontTx/>
              <a:buNone/>
              <a:tabLst/>
            </a:pPr>
            <a:r>
              <a:rPr lang="de-DE" dirty="0"/>
              <a:t>D</a:t>
            </a:r>
          </a:p>
          <a:p>
            <a:pPr marL="0" marR="0" indent="0" algn="ctr" defTabSz="99695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Arial" charset="0"/>
              </a:rPr>
              <a:t>E</a:t>
            </a:r>
          </a:p>
          <a:p>
            <a:pPr marL="0" marR="0" indent="0" algn="ctr" defTabSz="996950" rtl="0" eaLnBrk="1" fontAlgn="base" latinLnBrk="0" hangingPunct="1">
              <a:lnSpc>
                <a:spcPct val="100000"/>
              </a:lnSpc>
              <a:spcBef>
                <a:spcPct val="0"/>
              </a:spcBef>
              <a:spcAft>
                <a:spcPct val="0"/>
              </a:spcAft>
              <a:buClrTx/>
              <a:buSzTx/>
              <a:buFontTx/>
              <a:buNone/>
              <a:tabLst/>
            </a:pPr>
            <a:r>
              <a:rPr lang="de-DE" dirty="0"/>
              <a:t>F</a:t>
            </a:r>
          </a:p>
          <a:p>
            <a:pPr marL="0" marR="0" indent="0" algn="ctr" defTabSz="99695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a:ln>
                  <a:noFill/>
                </a:ln>
                <a:solidFill>
                  <a:schemeClr val="tx1"/>
                </a:solidFill>
                <a:effectLst/>
                <a:latin typeface="Arial" charset="0"/>
              </a:rPr>
              <a:t>G</a:t>
            </a:r>
          </a:p>
          <a:p>
            <a:pPr marL="0" marR="0" indent="0" algn="ctr" defTabSz="996950" rtl="0" eaLnBrk="1" fontAlgn="base" latinLnBrk="0" hangingPunct="1">
              <a:lnSpc>
                <a:spcPct val="100000"/>
              </a:lnSpc>
              <a:spcBef>
                <a:spcPct val="0"/>
              </a:spcBef>
              <a:spcAft>
                <a:spcPct val="0"/>
              </a:spcAft>
              <a:buClrTx/>
              <a:buSzTx/>
              <a:buFontTx/>
              <a:buNone/>
              <a:tabLst/>
            </a:pPr>
            <a:r>
              <a:rPr lang="de-DE" dirty="0"/>
              <a:t>H</a:t>
            </a:r>
            <a:endParaRPr kumimoji="0" lang="de-DE" b="0" i="0" u="none" strike="noStrike" cap="none" normalizeH="0" baseline="0" dirty="0">
              <a:ln>
                <a:noFill/>
              </a:ln>
              <a:solidFill>
                <a:schemeClr val="tx1"/>
              </a:solidFill>
              <a:effectLst/>
              <a:latin typeface="Arial" charset="0"/>
            </a:endParaRPr>
          </a:p>
        </p:txBody>
      </p:sp>
      <p:sp>
        <p:nvSpPr>
          <p:cNvPr id="8" name="Sous-titre 2">
            <a:extLst>
              <a:ext uri="{FF2B5EF4-FFF2-40B4-BE49-F238E27FC236}">
                <a16:creationId xmlns:a16="http://schemas.microsoft.com/office/drawing/2014/main" id="{54CF1EED-1253-4DC3-8E0B-C2D95C51FDF8}"/>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890640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txBox="1">
            <a:spLocks noChangeArrowheads="1"/>
          </p:cNvSpPr>
          <p:nvPr/>
        </p:nvSpPr>
        <p:spPr bwMode="auto">
          <a:xfrm>
            <a:off x="348277" y="721391"/>
            <a:ext cx="7738448" cy="3932238"/>
          </a:xfrm>
          <a:prstGeom prst="rect">
            <a:avLst/>
          </a:prstGeom>
          <a:solidFill>
            <a:srgbClr val="FFFFFF"/>
          </a:solidFill>
          <a:ln>
            <a:miter lim="800000"/>
            <a:headEnd/>
            <a:tailEnd/>
          </a:ln>
        </p:spPr>
        <p:txBody>
          <a:bodyPr lIns="80147" tIns="40074" rIns="80147" bIns="40074"/>
          <a:lstStyle/>
          <a:p>
            <a:pPr defTabSz="873827">
              <a:lnSpc>
                <a:spcPct val="150000"/>
              </a:lnSpc>
              <a:defRPr/>
            </a:pPr>
            <a:r>
              <a:rPr lang="en-US" sz="2000" b="1" kern="0" dirty="0">
                <a:solidFill>
                  <a:schemeClr val="tx2"/>
                </a:solidFill>
                <a:latin typeface="+mj-lt"/>
                <a:ea typeface="+mj-ea"/>
                <a:cs typeface="+mj-cs"/>
              </a:rPr>
              <a:t>Replacement SRTT</a:t>
            </a:r>
          </a:p>
          <a:p>
            <a:pPr defTabSz="873827">
              <a:lnSpc>
                <a:spcPct val="150000"/>
              </a:lnSpc>
              <a:defRPr/>
            </a:pPr>
            <a:endParaRPr lang="en-US" sz="2000" b="1" kern="0" dirty="0">
              <a:solidFill>
                <a:schemeClr val="tx2"/>
              </a:solidFill>
              <a:latin typeface="+mj-lt"/>
              <a:ea typeface="+mj-ea"/>
              <a:cs typeface="+mj-cs"/>
            </a:endParaRP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Background</a:t>
            </a: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Current Situation</a:t>
            </a: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Activities from ASTM F1805 snow spin traction test</a:t>
            </a: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ETRTO activities for R117 snow braking test – test matrix</a:t>
            </a: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Result analysis</a:t>
            </a: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Conclusions</a:t>
            </a:r>
          </a:p>
          <a:p>
            <a:pPr marL="742950" lvl="1" indent="-342900" defTabSz="873827">
              <a:lnSpc>
                <a:spcPct val="150000"/>
              </a:lnSpc>
              <a:buFont typeface="+mj-lt"/>
              <a:buAutoNum type="arabicPeriod"/>
              <a:defRPr/>
            </a:pPr>
            <a:r>
              <a:rPr lang="en-US" sz="2000" b="1" kern="0" dirty="0">
                <a:solidFill>
                  <a:schemeClr val="tx2"/>
                </a:solidFill>
                <a:latin typeface="+mj-lt"/>
                <a:ea typeface="+mj-ea"/>
                <a:cs typeface="+mj-cs"/>
              </a:rPr>
              <a:t>Recommendations</a:t>
            </a:r>
          </a:p>
          <a:p>
            <a:pPr marL="342900" indent="-342900" defTabSz="873827">
              <a:lnSpc>
                <a:spcPct val="150000"/>
              </a:lnSpc>
              <a:defRPr/>
            </a:pPr>
            <a:endParaRPr lang="en-US" sz="2000" b="1" kern="0" dirty="0">
              <a:solidFill>
                <a:schemeClr val="tx2"/>
              </a:solidFill>
              <a:latin typeface="+mj-lt"/>
              <a:ea typeface="+mj-ea"/>
              <a:cs typeface="+mj-cs"/>
            </a:endParaRPr>
          </a:p>
        </p:txBody>
      </p:sp>
      <p:sp>
        <p:nvSpPr>
          <p:cNvPr id="10" name="Sous-titre 2">
            <a:extLst>
              <a:ext uri="{FF2B5EF4-FFF2-40B4-BE49-F238E27FC236}">
                <a16:creationId xmlns:a16="http://schemas.microsoft.com/office/drawing/2014/main" id="{725CFEAE-CAA8-4CD5-84F4-B6BBE5C05A5A}"/>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830FCB63-818E-4C7B-9A52-21C6A3A78C0B}"/>
              </a:ext>
            </a:extLst>
          </p:cNvPr>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p>
          <a:p>
            <a:pPr lvl="0"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1. Background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3" name="TextBox 8">
            <a:extLst>
              <a:ext uri="{FF2B5EF4-FFF2-40B4-BE49-F238E27FC236}">
                <a16:creationId xmlns:a16="http://schemas.microsoft.com/office/drawing/2014/main" id="{94FC3BD4-E939-45B2-8AB1-DF5184CF3893}"/>
              </a:ext>
            </a:extLst>
          </p:cNvPr>
          <p:cNvSpPr txBox="1"/>
          <p:nvPr/>
        </p:nvSpPr>
        <p:spPr>
          <a:xfrm>
            <a:off x="297180" y="1085179"/>
            <a:ext cx="7932420" cy="4063164"/>
          </a:xfrm>
          <a:prstGeom prst="rect">
            <a:avLst/>
          </a:prstGeom>
          <a:noFill/>
        </p:spPr>
        <p:txBody>
          <a:bodyPr wrap="square" rtlCol="0">
            <a:spAutoFit/>
          </a:bodyPr>
          <a:lstStyle/>
          <a:p>
            <a:pPr marL="285750" indent="-285750">
              <a:lnSpc>
                <a:spcPts val="2400"/>
              </a:lnSpc>
              <a:buFont typeface="Wingdings" panose="05000000000000000000" pitchFamily="2" charset="2"/>
              <a:buChar char="§"/>
            </a:pPr>
            <a:r>
              <a:rPr lang="en-US" sz="1600" b="1" dirty="0"/>
              <a:t>C1- SRTT14 (ASTM E1136) will be phased out: </a:t>
            </a:r>
          </a:p>
          <a:p>
            <a:pPr marL="742950" lvl="1" indent="-342900">
              <a:lnSpc>
                <a:spcPts val="2400"/>
              </a:lnSpc>
              <a:buFont typeface="Courier New" panose="02070309020205020404" pitchFamily="49" charset="0"/>
              <a:buChar char="o"/>
            </a:pPr>
            <a:r>
              <a:rPr lang="en-US" sz="1600" dirty="0"/>
              <a:t>Production will stop mid of 2020</a:t>
            </a:r>
          </a:p>
          <a:p>
            <a:pPr marL="742950" lvl="1" indent="-342900">
              <a:lnSpc>
                <a:spcPts val="2400"/>
              </a:lnSpc>
              <a:buFont typeface="Courier New" panose="02070309020205020404" pitchFamily="49" charset="0"/>
              <a:buChar char="o"/>
            </a:pPr>
            <a:r>
              <a:rPr lang="en-US" sz="1600" dirty="0">
                <a:sym typeface="Wingdings" panose="05000000000000000000" pitchFamily="2" charset="2"/>
              </a:rPr>
              <a:t>Sales end is approximately end of 2021 </a:t>
            </a:r>
          </a:p>
          <a:p>
            <a:pPr lvl="1" indent="0">
              <a:lnSpc>
                <a:spcPts val="2400"/>
              </a:lnSpc>
            </a:pPr>
            <a:endParaRPr lang="en-US" sz="1600" b="1" dirty="0">
              <a:solidFill>
                <a:srgbClr val="0070C0"/>
              </a:solidFill>
              <a:sym typeface="Wingdings" panose="05000000000000000000" pitchFamily="2" charset="2"/>
            </a:endParaRPr>
          </a:p>
          <a:p>
            <a:pPr marL="285750" indent="-285750">
              <a:lnSpc>
                <a:spcPts val="2400"/>
              </a:lnSpc>
              <a:buFont typeface="Wingdings" panose="05000000000000000000" pitchFamily="2" charset="2"/>
              <a:buChar char="§"/>
            </a:pPr>
            <a:r>
              <a:rPr lang="en-US" sz="1600" b="1" dirty="0">
                <a:sym typeface="Wingdings" panose="05000000000000000000" pitchFamily="2" charset="2"/>
              </a:rPr>
              <a:t>Snow performance test in R117 currently requires SRTT14 as a reference </a:t>
            </a:r>
            <a:r>
              <a:rPr lang="en-US" sz="1600" b="1" dirty="0" err="1">
                <a:sym typeface="Wingdings" panose="05000000000000000000" pitchFamily="2" charset="2"/>
              </a:rPr>
              <a:t>tyre</a:t>
            </a:r>
            <a:endParaRPr lang="en-US" sz="1600" b="1" dirty="0">
              <a:sym typeface="Wingdings" panose="05000000000000000000" pitchFamily="2" charset="2"/>
            </a:endParaRPr>
          </a:p>
          <a:p>
            <a:pPr marL="285750" indent="-285750">
              <a:lnSpc>
                <a:spcPts val="2400"/>
              </a:lnSpc>
              <a:buFont typeface="Arial" panose="020B0604020202020204" pitchFamily="34" charset="0"/>
              <a:buChar char="•"/>
            </a:pPr>
            <a:endParaRPr lang="en-US" sz="1600" b="1" dirty="0">
              <a:sym typeface="Wingdings" panose="05000000000000000000" pitchFamily="2" charset="2"/>
            </a:endParaRPr>
          </a:p>
          <a:p>
            <a:pPr>
              <a:lnSpc>
                <a:spcPts val="2400"/>
              </a:lnSpc>
            </a:pPr>
            <a:r>
              <a:rPr lang="en-US" sz="1600" b="1" dirty="0">
                <a:solidFill>
                  <a:srgbClr val="0070C0"/>
                </a:solidFill>
                <a:sym typeface="Wingdings" panose="05000000000000000000" pitchFamily="2" charset="2"/>
              </a:rPr>
              <a:t> SRTT14 needs to be replaced and test procedure amended</a:t>
            </a:r>
          </a:p>
          <a:p>
            <a:pPr marL="285750" indent="-285750">
              <a:lnSpc>
                <a:spcPts val="2400"/>
              </a:lnSpc>
              <a:buFont typeface="Arial" panose="020B0604020202020204" pitchFamily="34" charset="0"/>
              <a:buChar char="•"/>
            </a:pPr>
            <a:endParaRPr lang="en-US" sz="1600" b="1" dirty="0">
              <a:sym typeface="Wingdings" panose="05000000000000000000" pitchFamily="2" charset="2"/>
            </a:endParaRPr>
          </a:p>
          <a:p>
            <a:pPr marL="285750" indent="-285750">
              <a:lnSpc>
                <a:spcPts val="2400"/>
              </a:lnSpc>
              <a:buFont typeface="Wingdings" panose="05000000000000000000" pitchFamily="2" charset="2"/>
              <a:buChar char="§"/>
            </a:pPr>
            <a:r>
              <a:rPr lang="en-US" sz="1600" b="1" dirty="0">
                <a:sym typeface="Wingdings" panose="05000000000000000000" pitchFamily="2" charset="2"/>
              </a:rPr>
              <a:t>SRTT16 (ASTM F2493) is already available and used for Wet Grip test in R117</a:t>
            </a:r>
          </a:p>
          <a:p>
            <a:pPr marL="285750" indent="-285750">
              <a:lnSpc>
                <a:spcPts val="2400"/>
              </a:lnSpc>
              <a:buFont typeface="Wingdings" panose="05000000000000000000" pitchFamily="2" charset="2"/>
              <a:buChar char="§"/>
            </a:pPr>
            <a:r>
              <a:rPr lang="en-US" sz="1600" b="1" dirty="0">
                <a:sym typeface="Wingdings" panose="05000000000000000000" pitchFamily="2" charset="2"/>
              </a:rPr>
              <a:t>Approach is to establish a calculation factor to correlate results vs SRTT16 with those vs SRTT14 and keep current thresholds:</a:t>
            </a:r>
            <a:br>
              <a:rPr lang="en-US" sz="1600" b="1" dirty="0">
                <a:sym typeface="Wingdings" panose="05000000000000000000" pitchFamily="2" charset="2"/>
              </a:rPr>
            </a:br>
            <a:endParaRPr lang="en-US" sz="1600" dirty="0"/>
          </a:p>
        </p:txBody>
      </p:sp>
      <p:pic>
        <p:nvPicPr>
          <p:cNvPr id="4" name="Image 3">
            <a:extLst>
              <a:ext uri="{FF2B5EF4-FFF2-40B4-BE49-F238E27FC236}">
                <a16:creationId xmlns:a16="http://schemas.microsoft.com/office/drawing/2014/main" id="{D8DD2CE2-67B7-40DA-B3CA-78213892E48F}"/>
              </a:ext>
            </a:extLst>
          </p:cNvPr>
          <p:cNvPicPr>
            <a:picLocks noChangeAspect="1"/>
          </p:cNvPicPr>
          <p:nvPr/>
        </p:nvPicPr>
        <p:blipFill>
          <a:blip r:embed="rId2"/>
          <a:stretch>
            <a:fillRect/>
          </a:stretch>
        </p:blipFill>
        <p:spPr>
          <a:xfrm>
            <a:off x="1161288" y="4918029"/>
            <a:ext cx="6632448" cy="936354"/>
          </a:xfrm>
          <a:prstGeom prst="rect">
            <a:avLst/>
          </a:prstGeom>
        </p:spPr>
      </p:pic>
      <p:sp>
        <p:nvSpPr>
          <p:cNvPr id="5" name="Sous-titre 2">
            <a:extLst>
              <a:ext uri="{FF2B5EF4-FFF2-40B4-BE49-F238E27FC236}">
                <a16:creationId xmlns:a16="http://schemas.microsoft.com/office/drawing/2014/main" id="{41F86223-4FAB-4DB5-892B-0D1ADC42E3CB}"/>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35673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CEB8D34-0E7A-4674-8381-41030DFA6A0C}"/>
              </a:ext>
            </a:extLst>
          </p:cNvPr>
          <p:cNvPicPr>
            <a:picLocks noChangeAspect="1"/>
          </p:cNvPicPr>
          <p:nvPr/>
        </p:nvPicPr>
        <p:blipFill rotWithShape="1">
          <a:blip r:embed="rId2">
            <a:alphaModFix amt="70000"/>
          </a:blip>
          <a:srcRect l="16158" t="13453" r="2544"/>
          <a:stretch/>
        </p:blipFill>
        <p:spPr>
          <a:xfrm>
            <a:off x="449580" y="4000500"/>
            <a:ext cx="6096000" cy="1744980"/>
          </a:xfrm>
          <a:prstGeom prst="rect">
            <a:avLst/>
          </a:prstGeom>
          <a:solidFill>
            <a:schemeClr val="bg1">
              <a:lumMod val="85000"/>
              <a:alpha val="0"/>
            </a:schemeClr>
          </a:solidFill>
          <a:ln>
            <a:noFill/>
          </a:ln>
          <a:effectLst/>
        </p:spPr>
      </p:pic>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2. </a:t>
            </a:r>
            <a:r>
              <a:rPr lang="en-US" sz="1800" b="1" kern="0" dirty="0">
                <a:solidFill>
                  <a:schemeClr val="tx2"/>
                </a:solidFill>
                <a:latin typeface="+mj-lt"/>
                <a:ea typeface="+mj-ea"/>
                <a:cs typeface="+mj-cs"/>
              </a:rPr>
              <a:t>Current Situation - </a:t>
            </a:r>
            <a:r>
              <a:rPr lang="en-GB" sz="1800" b="1" dirty="0"/>
              <a:t>Specifications according to UN R117</a:t>
            </a:r>
          </a:p>
          <a:p>
            <a:pPr lvl="0" defTabSz="873125">
              <a:lnSpc>
                <a:spcPts val="2363"/>
              </a:lnSpc>
              <a:defRPr/>
            </a:pP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pic>
        <p:nvPicPr>
          <p:cNvPr id="3" name="Grafik 2">
            <a:extLst>
              <a:ext uri="{FF2B5EF4-FFF2-40B4-BE49-F238E27FC236}">
                <a16:creationId xmlns:a16="http://schemas.microsoft.com/office/drawing/2014/main" id="{4A679C8D-A922-46A3-A21F-D644318B91BC}"/>
              </a:ext>
            </a:extLst>
          </p:cNvPr>
          <p:cNvPicPr>
            <a:picLocks noChangeAspect="1"/>
          </p:cNvPicPr>
          <p:nvPr/>
        </p:nvPicPr>
        <p:blipFill rotWithShape="1">
          <a:blip r:embed="rId3">
            <a:alphaModFix amt="70000"/>
          </a:blip>
          <a:srcRect b="41726"/>
          <a:stretch/>
        </p:blipFill>
        <p:spPr>
          <a:xfrm>
            <a:off x="449580" y="1062982"/>
            <a:ext cx="6096000" cy="2758456"/>
          </a:xfrm>
          <a:prstGeom prst="rect">
            <a:avLst/>
          </a:prstGeom>
          <a:solidFill>
            <a:schemeClr val="bg1">
              <a:lumMod val="85000"/>
              <a:alpha val="0"/>
            </a:schemeClr>
          </a:solidFill>
          <a:ln>
            <a:noFill/>
          </a:ln>
          <a:effectLst/>
        </p:spPr>
      </p:pic>
      <p:pic>
        <p:nvPicPr>
          <p:cNvPr id="9" name="Picture 3">
            <a:extLst>
              <a:ext uri="{FF2B5EF4-FFF2-40B4-BE49-F238E27FC236}">
                <a16:creationId xmlns:a16="http://schemas.microsoft.com/office/drawing/2014/main" id="{E72079CB-C148-4246-B2B4-7AAD9E42C3CC}"/>
              </a:ext>
            </a:extLst>
          </p:cNvPr>
          <p:cNvPicPr>
            <a:picLocks noChangeAspect="1" noChangeArrowheads="1"/>
          </p:cNvPicPr>
          <p:nvPr/>
        </p:nvPicPr>
        <p:blipFill>
          <a:blip r:embed="rId4" cstate="print"/>
          <a:srcRect/>
          <a:stretch>
            <a:fillRect/>
          </a:stretch>
        </p:blipFill>
        <p:spPr bwMode="auto">
          <a:xfrm>
            <a:off x="7217163" y="2616391"/>
            <a:ext cx="1393195" cy="1384109"/>
          </a:xfrm>
          <a:prstGeom prst="rect">
            <a:avLst/>
          </a:prstGeom>
          <a:noFill/>
          <a:ln w="9525">
            <a:noFill/>
            <a:miter lim="800000"/>
            <a:headEnd/>
            <a:tailEnd/>
          </a:ln>
          <a:effectLst/>
        </p:spPr>
      </p:pic>
      <p:sp>
        <p:nvSpPr>
          <p:cNvPr id="10" name="Rechteck 9">
            <a:extLst>
              <a:ext uri="{FF2B5EF4-FFF2-40B4-BE49-F238E27FC236}">
                <a16:creationId xmlns:a16="http://schemas.microsoft.com/office/drawing/2014/main" id="{1AA3E863-0438-43F7-866E-8020479E2F3D}"/>
              </a:ext>
            </a:extLst>
          </p:cNvPr>
          <p:cNvSpPr/>
          <p:nvPr/>
        </p:nvSpPr>
        <p:spPr bwMode="auto">
          <a:xfrm>
            <a:off x="1286577" y="4541520"/>
            <a:ext cx="1250883" cy="594360"/>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dirty="0">
              <a:ln>
                <a:noFill/>
              </a:ln>
              <a:solidFill>
                <a:schemeClr val="tx1"/>
              </a:solidFill>
              <a:effectLst/>
              <a:latin typeface="Arial" charset="0"/>
            </a:endParaRPr>
          </a:p>
        </p:txBody>
      </p:sp>
      <p:sp>
        <p:nvSpPr>
          <p:cNvPr id="11" name="Rechteck 10">
            <a:extLst>
              <a:ext uri="{FF2B5EF4-FFF2-40B4-BE49-F238E27FC236}">
                <a16:creationId xmlns:a16="http://schemas.microsoft.com/office/drawing/2014/main" id="{25591A3B-9D56-4479-AE8B-11DE81F9DF1C}"/>
              </a:ext>
            </a:extLst>
          </p:cNvPr>
          <p:cNvSpPr/>
          <p:nvPr/>
        </p:nvSpPr>
        <p:spPr bwMode="auto">
          <a:xfrm>
            <a:off x="1272540" y="4071887"/>
            <a:ext cx="3383280" cy="408673"/>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dirty="0">
              <a:ln>
                <a:noFill/>
              </a:ln>
              <a:solidFill>
                <a:schemeClr val="tx1"/>
              </a:solidFill>
              <a:effectLst/>
              <a:latin typeface="Arial" charset="0"/>
            </a:endParaRPr>
          </a:p>
        </p:txBody>
      </p:sp>
      <p:sp>
        <p:nvSpPr>
          <p:cNvPr id="12" name="Rechteck 11">
            <a:extLst>
              <a:ext uri="{FF2B5EF4-FFF2-40B4-BE49-F238E27FC236}">
                <a16:creationId xmlns:a16="http://schemas.microsoft.com/office/drawing/2014/main" id="{F6066C13-B1C4-450F-B333-F70476FAB287}"/>
              </a:ext>
            </a:extLst>
          </p:cNvPr>
          <p:cNvSpPr/>
          <p:nvPr/>
        </p:nvSpPr>
        <p:spPr bwMode="auto">
          <a:xfrm>
            <a:off x="3360421" y="4533900"/>
            <a:ext cx="1287780" cy="861060"/>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dirty="0">
              <a:ln>
                <a:noFill/>
              </a:ln>
              <a:solidFill>
                <a:schemeClr val="tx1"/>
              </a:solidFill>
              <a:effectLst/>
              <a:latin typeface="Arial" charset="0"/>
            </a:endParaRPr>
          </a:p>
        </p:txBody>
      </p:sp>
      <p:sp>
        <p:nvSpPr>
          <p:cNvPr id="13" name="Rechteck 10">
            <a:extLst>
              <a:ext uri="{FF2B5EF4-FFF2-40B4-BE49-F238E27FC236}">
                <a16:creationId xmlns:a16="http://schemas.microsoft.com/office/drawing/2014/main" id="{1B782BBD-99F2-4FF0-9276-D9C0C912B31D}"/>
              </a:ext>
            </a:extLst>
          </p:cNvPr>
          <p:cNvSpPr/>
          <p:nvPr/>
        </p:nvSpPr>
        <p:spPr bwMode="auto">
          <a:xfrm>
            <a:off x="1188720" y="1657350"/>
            <a:ext cx="4434840" cy="502920"/>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dirty="0">
              <a:ln>
                <a:noFill/>
              </a:ln>
              <a:solidFill>
                <a:schemeClr val="tx1"/>
              </a:solidFill>
              <a:effectLst/>
              <a:latin typeface="Arial" charset="0"/>
            </a:endParaRPr>
          </a:p>
        </p:txBody>
      </p:sp>
      <p:sp>
        <p:nvSpPr>
          <p:cNvPr id="2" name="Flèche : droite 1">
            <a:extLst>
              <a:ext uri="{FF2B5EF4-FFF2-40B4-BE49-F238E27FC236}">
                <a16:creationId xmlns:a16="http://schemas.microsoft.com/office/drawing/2014/main" id="{9D9B7591-4A93-46CB-B1AF-F635E4F5EA63}"/>
              </a:ext>
            </a:extLst>
          </p:cNvPr>
          <p:cNvSpPr/>
          <p:nvPr/>
        </p:nvSpPr>
        <p:spPr bwMode="auto">
          <a:xfrm>
            <a:off x="5720715" y="1658241"/>
            <a:ext cx="727710" cy="495300"/>
          </a:xfrm>
          <a:prstGeom prst="rightArrow">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en-GB" sz="700" b="0" i="0" u="none" strike="noStrike" cap="none" normalizeH="0" baseline="0" dirty="0">
              <a:ln>
                <a:noFill/>
              </a:ln>
              <a:solidFill>
                <a:schemeClr val="tx1"/>
              </a:solidFill>
              <a:effectLst/>
              <a:latin typeface="Arial" charset="0"/>
            </a:endParaRPr>
          </a:p>
        </p:txBody>
      </p:sp>
      <p:sp>
        <p:nvSpPr>
          <p:cNvPr id="14" name="TextBox 8">
            <a:extLst>
              <a:ext uri="{FF2B5EF4-FFF2-40B4-BE49-F238E27FC236}">
                <a16:creationId xmlns:a16="http://schemas.microsoft.com/office/drawing/2014/main" id="{61E29BB9-DED0-4477-A444-E1C17C90A7EB}"/>
              </a:ext>
            </a:extLst>
          </p:cNvPr>
          <p:cNvSpPr txBox="1"/>
          <p:nvPr/>
        </p:nvSpPr>
        <p:spPr>
          <a:xfrm>
            <a:off x="6448425" y="1569997"/>
            <a:ext cx="2644140" cy="671787"/>
          </a:xfrm>
          <a:prstGeom prst="rect">
            <a:avLst/>
          </a:prstGeom>
          <a:noFill/>
        </p:spPr>
        <p:txBody>
          <a:bodyPr wrap="square" rtlCol="0">
            <a:spAutoFit/>
          </a:bodyPr>
          <a:lstStyle/>
          <a:p>
            <a:pPr marL="342900" indent="-342900">
              <a:lnSpc>
                <a:spcPts val="2400"/>
              </a:lnSpc>
              <a:buAutoNum type="alphaLcParenBoth"/>
            </a:pPr>
            <a:r>
              <a:rPr lang="en-US" sz="1400" b="1" dirty="0"/>
              <a:t>C1 Braking test</a:t>
            </a:r>
          </a:p>
          <a:p>
            <a:pPr marL="342900" indent="-342900">
              <a:lnSpc>
                <a:spcPts val="2400"/>
              </a:lnSpc>
              <a:buAutoNum type="alphaLcParenBoth"/>
            </a:pPr>
            <a:r>
              <a:rPr lang="en-US" sz="1400" b="1" dirty="0"/>
              <a:t>C1/C2 Spin traction test</a:t>
            </a:r>
            <a:endParaRPr lang="en-US" sz="1400" dirty="0"/>
          </a:p>
        </p:txBody>
      </p:sp>
      <p:sp>
        <p:nvSpPr>
          <p:cNvPr id="15" name="Sous-titre 2">
            <a:extLst>
              <a:ext uri="{FF2B5EF4-FFF2-40B4-BE49-F238E27FC236}">
                <a16:creationId xmlns:a16="http://schemas.microsoft.com/office/drawing/2014/main" id="{D1A200E7-621A-417F-9F36-E95C56F2912A}"/>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5"/>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5"/>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5"/>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5"/>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5"/>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5"/>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5"/>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5"/>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5"/>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30926242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19895" y="1068058"/>
            <a:ext cx="8653462" cy="4838269"/>
          </a:xfrm>
          <a:prstGeom prst="rect">
            <a:avLst/>
          </a:prstGeom>
          <a:solidFill>
            <a:srgbClr val="FFFFFF"/>
          </a:solidFill>
          <a:ln w="9525">
            <a:noFill/>
            <a:miter lim="800000"/>
            <a:headEnd/>
            <a:tailEnd/>
          </a:ln>
        </p:spPr>
        <p:txBody>
          <a:bodyPr lIns="80147" tIns="40074" rIns="80147" bIns="40074"/>
          <a:lstStyle/>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000000"/>
                </a:solidFill>
                <a:effectLst/>
                <a:uLnTx/>
                <a:uFillTx/>
              </a:rPr>
              <a:t>Braking on Snow Method for C1 :</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Vehicle:			market available vehicles</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Reference </a:t>
            </a:r>
            <a:r>
              <a:rPr kumimoji="0" lang="en-US" sz="1600" b="0" i="0" u="none" strike="noStrike" kern="0" cap="none" spc="0" normalizeH="0" baseline="0" noProof="0" dirty="0" err="1">
                <a:ln>
                  <a:noFill/>
                </a:ln>
                <a:solidFill>
                  <a:srgbClr val="000000"/>
                </a:solidFill>
                <a:effectLst/>
                <a:uLnTx/>
                <a:uFillTx/>
              </a:rPr>
              <a:t>Tyre</a:t>
            </a:r>
            <a:r>
              <a:rPr kumimoji="0" lang="en-US" sz="1600" b="0" i="0" u="none" strike="noStrike" kern="0" cap="none" spc="0" normalizeH="0" baseline="0" noProof="0" dirty="0">
                <a:ln>
                  <a:noFill/>
                </a:ln>
                <a:solidFill>
                  <a:srgbClr val="000000"/>
                </a:solidFill>
                <a:effectLst/>
                <a:uLnTx/>
                <a:uFillTx/>
              </a:rPr>
              <a:t>:		SRTT14 (P195/75 R 14 Tiger Paw)</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0000"/>
                </a:solidFill>
                <a:effectLst/>
                <a:uLnTx/>
                <a:uFillTx/>
              </a:rPr>
              <a:t>Tyre</a:t>
            </a:r>
            <a:r>
              <a:rPr kumimoji="0" lang="en-US" sz="1600" b="0" i="0" u="none" strike="noStrike" kern="0" cap="none" spc="0" normalizeH="0" baseline="0" noProof="0" dirty="0">
                <a:ln>
                  <a:noFill/>
                </a:ln>
                <a:solidFill>
                  <a:srgbClr val="000000"/>
                </a:solidFill>
                <a:effectLst/>
                <a:uLnTx/>
                <a:uFillTx/>
              </a:rPr>
              <a:t> Configuration:		all axle positions</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000000"/>
                </a:solidFill>
                <a:effectLst/>
                <a:uLnTx/>
                <a:uFillTx/>
              </a:rPr>
              <a:t>Tyre</a:t>
            </a:r>
            <a:r>
              <a:rPr kumimoji="0" lang="en-US" sz="1600" b="0" i="0" u="none" strike="noStrike" kern="0" cap="none" spc="0" normalizeH="0" baseline="0" noProof="0" dirty="0">
                <a:ln>
                  <a:noFill/>
                </a:ln>
                <a:solidFill>
                  <a:srgbClr val="000000"/>
                </a:solidFill>
                <a:effectLst/>
                <a:uLnTx/>
                <a:uFillTx/>
              </a:rPr>
              <a:t> Condition:		broken-in</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Snow surface:		packed snow with CTI 75 – 85 </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Ambient Temperature:	-2°C  to -15°C</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Surface Temperature:	-4°C  to -15°C</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Initial Speed:		higher than 28 km/h</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Braking	down to 		min. 8 km/h or less</a:t>
            </a:r>
          </a:p>
          <a:p>
            <a:pPr marL="342900" marR="0" lvl="0" indent="-342900" algn="l" defTabSz="873125"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Recorded Measure:	Average deceleration</a:t>
            </a:r>
            <a:r>
              <a:rPr kumimoji="0" lang="en-US" sz="1600" b="0" i="0" u="none" strike="noStrike" kern="0" cap="none" spc="0" normalizeH="0" noProof="0" dirty="0">
                <a:ln>
                  <a:noFill/>
                </a:ln>
                <a:solidFill>
                  <a:srgbClr val="000000"/>
                </a:solidFill>
                <a:effectLst/>
                <a:uLnTx/>
                <a:uFillTx/>
              </a:rPr>
              <a:t> </a:t>
            </a:r>
            <a:r>
              <a:rPr kumimoji="0" lang="en-US" sz="1600" b="0" i="0" u="none" strike="noStrike" kern="0" cap="none" spc="0" normalizeH="0" baseline="0" noProof="0" dirty="0">
                <a:ln>
                  <a:noFill/>
                </a:ln>
                <a:solidFill>
                  <a:srgbClr val="000000"/>
                </a:solidFill>
                <a:effectLst/>
                <a:uLnTx/>
                <a:uFillTx/>
              </a:rPr>
              <a:t>form 25 down to 10 km/h</a:t>
            </a:r>
          </a:p>
        </p:txBody>
      </p:sp>
      <p:sp>
        <p:nvSpPr>
          <p:cNvPr id="5" name="Rectangle 15">
            <a:extLst>
              <a:ext uri="{FF2B5EF4-FFF2-40B4-BE49-F238E27FC236}">
                <a16:creationId xmlns:a16="http://schemas.microsoft.com/office/drawing/2014/main" id="{667B0AC4-C9DB-41C9-B365-F9857C545C41}"/>
              </a:ext>
            </a:extLst>
          </p:cNvPr>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7" name="Rectangle 15">
            <a:extLst>
              <a:ext uri="{FF2B5EF4-FFF2-40B4-BE49-F238E27FC236}">
                <a16:creationId xmlns:a16="http://schemas.microsoft.com/office/drawing/2014/main" id="{F9E201E4-2AE9-4EBE-BC58-E2EB7A23EC59}"/>
              </a:ext>
            </a:extLst>
          </p:cNvPr>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2. </a:t>
            </a:r>
            <a:r>
              <a:rPr lang="en-US" sz="1800" b="1" kern="0" dirty="0">
                <a:solidFill>
                  <a:schemeClr val="tx2"/>
                </a:solidFill>
                <a:latin typeface="+mj-lt"/>
                <a:ea typeface="+mj-ea"/>
                <a:cs typeface="+mj-cs"/>
              </a:rPr>
              <a:t>Current Situation - </a:t>
            </a:r>
            <a:r>
              <a:rPr lang="en-GB" sz="1800" b="1" dirty="0"/>
              <a:t>Specifications according to UN R117</a:t>
            </a:r>
          </a:p>
          <a:p>
            <a:pPr lvl="0" defTabSz="873125">
              <a:lnSpc>
                <a:spcPts val="2363"/>
              </a:lnSpc>
              <a:defRPr/>
            </a:pP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6" name="Sous-titre 2">
            <a:extLst>
              <a:ext uri="{FF2B5EF4-FFF2-40B4-BE49-F238E27FC236}">
                <a16:creationId xmlns:a16="http://schemas.microsoft.com/office/drawing/2014/main" id="{2528FE75-72D3-4936-BC77-406C1B8311ED}"/>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3</a:t>
            </a:r>
            <a:r>
              <a:rPr kumimoji="0" lang="en-US" sz="1800" b="1" i="0" u="none" strike="noStrike" kern="0" cap="none" spc="0" normalizeH="0" baseline="0" noProof="0" dirty="0">
                <a:ln>
                  <a:noFill/>
                </a:ln>
                <a:solidFill>
                  <a:schemeClr val="tx2"/>
                </a:solidFill>
                <a:effectLst/>
                <a:uLnTx/>
                <a:uFillTx/>
                <a:latin typeface="+mj-lt"/>
                <a:ea typeface="+mj-ea"/>
                <a:cs typeface="+mj-cs"/>
              </a:rPr>
              <a:t>. </a:t>
            </a:r>
            <a:r>
              <a:rPr lang="en-US" sz="1800" b="1" kern="0" dirty="0">
                <a:solidFill>
                  <a:schemeClr val="tx2"/>
                </a:solidFill>
                <a:latin typeface="+mj-lt"/>
                <a:ea typeface="+mj-ea"/>
                <a:cs typeface="+mj-cs"/>
              </a:rPr>
              <a:t>Activities of ASTM for spin traction test method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7" name="TextBox 7">
            <a:extLst>
              <a:ext uri="{FF2B5EF4-FFF2-40B4-BE49-F238E27FC236}">
                <a16:creationId xmlns:a16="http://schemas.microsoft.com/office/drawing/2014/main" id="{0CC9733A-1233-4D02-ADD7-E70695C56234}"/>
              </a:ext>
            </a:extLst>
          </p:cNvPr>
          <p:cNvSpPr txBox="1"/>
          <p:nvPr/>
        </p:nvSpPr>
        <p:spPr>
          <a:xfrm>
            <a:off x="389576" y="893332"/>
            <a:ext cx="8429472" cy="1677382"/>
          </a:xfrm>
          <a:prstGeom prst="rect">
            <a:avLst/>
          </a:prstGeom>
          <a:noFill/>
        </p:spPr>
        <p:txBody>
          <a:bodyPr wrap="square" rtlCol="0">
            <a:spAutoFit/>
          </a:bodyPr>
          <a:lstStyle/>
          <a:p>
            <a:pPr>
              <a:spcAft>
                <a:spcPts val="600"/>
              </a:spcAft>
            </a:pPr>
            <a:r>
              <a:rPr lang="en-US" sz="1600" b="1" dirty="0"/>
              <a:t>ASTM is going to replace SRTT14 by SRTT16 by establishing </a:t>
            </a:r>
            <a:br>
              <a:rPr lang="en-US" sz="1600" b="1" dirty="0"/>
            </a:br>
            <a:r>
              <a:rPr lang="en-US" sz="1600" b="1" dirty="0"/>
              <a:t>a correlation factor for medium packed snow</a:t>
            </a:r>
          </a:p>
          <a:p>
            <a:pPr marL="536575" indent="-355600">
              <a:spcAft>
                <a:spcPts val="600"/>
              </a:spcAft>
              <a:buFont typeface="Wingdings" panose="05000000000000000000" pitchFamily="2" charset="2"/>
              <a:buChar char="Ø"/>
            </a:pPr>
            <a:r>
              <a:rPr lang="en-US" sz="1400" dirty="0"/>
              <a:t>Considered SRTT16 µ coefficient of 0,23-0,38 an</a:t>
            </a:r>
          </a:p>
          <a:p>
            <a:pPr marL="536575" indent="-355600">
              <a:spcAft>
                <a:spcPts val="600"/>
              </a:spcAft>
              <a:buFont typeface="Wingdings" panose="05000000000000000000" pitchFamily="2" charset="2"/>
              <a:buChar char="Ø"/>
            </a:pPr>
            <a:r>
              <a:rPr lang="en-US" sz="1400" dirty="0"/>
              <a:t>the calculation of the average SRTT16 / SRTT14 ratio yields a value 0,987 as shown in the below</a:t>
            </a:r>
            <a:br>
              <a:rPr lang="en-US" sz="1400" dirty="0"/>
            </a:br>
            <a:r>
              <a:rPr lang="en-US" sz="1400" dirty="0"/>
              <a:t>section from </a:t>
            </a:r>
            <a:r>
              <a:rPr lang="en-US" sz="1400" dirty="0">
                <a:hlinkClick r:id="rId2"/>
              </a:rPr>
              <a:t>ASTM report on E1136 to F2493 SRTT Transition for ASTM F1805 </a:t>
            </a:r>
            <a:endParaRPr lang="en-US" sz="1400" dirty="0"/>
          </a:p>
          <a:p>
            <a:pPr marL="536575" indent="-355600">
              <a:spcAft>
                <a:spcPts val="600"/>
              </a:spcAft>
              <a:buFont typeface="Wingdings" panose="05000000000000000000" pitchFamily="2" charset="2"/>
              <a:buChar char="Ø"/>
            </a:pPr>
            <a:endParaRPr lang="en-US" sz="1400" dirty="0"/>
          </a:p>
        </p:txBody>
      </p:sp>
      <p:sp>
        <p:nvSpPr>
          <p:cNvPr id="3" name="Rechteck 2">
            <a:extLst>
              <a:ext uri="{FF2B5EF4-FFF2-40B4-BE49-F238E27FC236}">
                <a16:creationId xmlns:a16="http://schemas.microsoft.com/office/drawing/2014/main" id="{F40E204D-805B-4CFA-8A35-0A877A4AB8CD}"/>
              </a:ext>
            </a:extLst>
          </p:cNvPr>
          <p:cNvSpPr/>
          <p:nvPr/>
        </p:nvSpPr>
        <p:spPr bwMode="auto">
          <a:xfrm>
            <a:off x="1398050" y="4337732"/>
            <a:ext cx="6899563" cy="377851"/>
          </a:xfrm>
          <a:prstGeom prst="rect">
            <a:avLst/>
          </a:prstGeom>
          <a:solidFill>
            <a:srgbClr val="FFFF00">
              <a:alpha val="6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a:ln>
                <a:noFill/>
              </a:ln>
              <a:solidFill>
                <a:schemeClr val="tx1"/>
              </a:solidFill>
              <a:effectLst/>
              <a:latin typeface="Arial" charset="0"/>
            </a:endParaRPr>
          </a:p>
        </p:txBody>
      </p:sp>
      <p:pic>
        <p:nvPicPr>
          <p:cNvPr id="2" name="Grafik 1">
            <a:extLst>
              <a:ext uri="{FF2B5EF4-FFF2-40B4-BE49-F238E27FC236}">
                <a16:creationId xmlns:a16="http://schemas.microsoft.com/office/drawing/2014/main" id="{F6E7561D-DE90-40E6-B82F-84903ED691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2259" y="2304183"/>
            <a:ext cx="7640153" cy="3692307"/>
          </a:xfrm>
          <a:prstGeom prst="rect">
            <a:avLst/>
          </a:prstGeom>
          <a:solidFill>
            <a:schemeClr val="accent5"/>
          </a:solidFill>
          <a:ln w="28575">
            <a:solidFill>
              <a:srgbClr val="C8C8C8"/>
            </a:solidFill>
          </a:ln>
          <a:effectLst/>
        </p:spPr>
      </p:pic>
      <p:sp>
        <p:nvSpPr>
          <p:cNvPr id="8" name="Rechteck 7">
            <a:extLst>
              <a:ext uri="{FF2B5EF4-FFF2-40B4-BE49-F238E27FC236}">
                <a16:creationId xmlns:a16="http://schemas.microsoft.com/office/drawing/2014/main" id="{8F67EC29-93E3-42B2-AC62-3E22343A93CF}"/>
              </a:ext>
            </a:extLst>
          </p:cNvPr>
          <p:cNvSpPr/>
          <p:nvPr/>
        </p:nvSpPr>
        <p:spPr bwMode="auto">
          <a:xfrm>
            <a:off x="1179625" y="4518184"/>
            <a:ext cx="7130845" cy="362795"/>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de-DE" sz="700" b="0" i="0" u="none" strike="noStrike" cap="none" normalizeH="0" baseline="0" dirty="0">
              <a:ln>
                <a:noFill/>
              </a:ln>
              <a:solidFill>
                <a:schemeClr val="tx1"/>
              </a:solidFill>
              <a:effectLst/>
              <a:latin typeface="Arial" charset="0"/>
            </a:endParaRPr>
          </a:p>
        </p:txBody>
      </p:sp>
      <p:sp>
        <p:nvSpPr>
          <p:cNvPr id="9" name="Sous-titre 2">
            <a:extLst>
              <a:ext uri="{FF2B5EF4-FFF2-40B4-BE49-F238E27FC236}">
                <a16:creationId xmlns:a16="http://schemas.microsoft.com/office/drawing/2014/main" id="{A4E63B7A-9E99-4EF1-A8E4-B1EB52213D38}"/>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4"/>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4"/>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kumimoji="0" lang="en-US" sz="1800" b="1" i="0" u="none" strike="noStrike" kern="0" cap="none" spc="0" normalizeH="0" baseline="0" noProof="0" dirty="0">
                <a:ln>
                  <a:noFill/>
                </a:ln>
                <a:solidFill>
                  <a:schemeClr val="tx2"/>
                </a:solidFill>
                <a:effectLst/>
                <a:uLnTx/>
                <a:uFillTx/>
                <a:latin typeface="+mj-lt"/>
                <a:ea typeface="+mj-ea"/>
                <a:cs typeface="+mj-cs"/>
              </a:rPr>
              <a:t>4. </a:t>
            </a:r>
            <a:r>
              <a:rPr lang="en-US" sz="1800" b="1" kern="0" dirty="0">
                <a:solidFill>
                  <a:schemeClr val="tx2"/>
                </a:solidFill>
                <a:latin typeface="+mj-lt"/>
                <a:ea typeface="+mj-ea"/>
                <a:cs typeface="+mj-cs"/>
              </a:rPr>
              <a:t>ETRTO activities for R117 snow braking test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8" name="TextBox 8">
            <a:extLst>
              <a:ext uri="{FF2B5EF4-FFF2-40B4-BE49-F238E27FC236}">
                <a16:creationId xmlns:a16="http://schemas.microsoft.com/office/drawing/2014/main" id="{F9E23DA5-7F34-432D-ACEC-E785B72162C6}"/>
              </a:ext>
            </a:extLst>
          </p:cNvPr>
          <p:cNvSpPr txBox="1"/>
          <p:nvPr/>
        </p:nvSpPr>
        <p:spPr>
          <a:xfrm>
            <a:off x="260182" y="936919"/>
            <a:ext cx="8481710" cy="5493620"/>
          </a:xfrm>
          <a:prstGeom prst="rect">
            <a:avLst/>
          </a:prstGeom>
          <a:noFill/>
        </p:spPr>
        <p:txBody>
          <a:bodyPr wrap="square" rtlCol="0">
            <a:spAutoFit/>
          </a:bodyPr>
          <a:lstStyle/>
          <a:p>
            <a:pPr>
              <a:lnSpc>
                <a:spcPts val="2400"/>
              </a:lnSpc>
            </a:pPr>
            <a:r>
              <a:rPr lang="en-US" sz="1400" b="1" dirty="0"/>
              <a:t>Test Program with ETRTO Members (SRTT14 replacement by SRTT16) </a:t>
            </a:r>
          </a:p>
          <a:p>
            <a:pPr>
              <a:lnSpc>
                <a:spcPts val="2000"/>
              </a:lnSpc>
            </a:pPr>
            <a:r>
              <a:rPr lang="en-US" sz="1400" b="1" dirty="0">
                <a:sym typeface="Wingdings" panose="05000000000000000000" pitchFamily="2" charset="2"/>
              </a:rPr>
              <a:t>   </a:t>
            </a:r>
            <a:r>
              <a:rPr lang="en-US" sz="1400" dirty="0">
                <a:sym typeface="Wingdings" panose="05000000000000000000" pitchFamily="2" charset="2"/>
              </a:rPr>
              <a:t>(Direct comparison: Reference set is the ASTM SRTT (P195/75 R 14  92S = 100%)</a:t>
            </a:r>
            <a:br>
              <a:rPr lang="en-US" sz="1400" b="1" dirty="0"/>
            </a:br>
            <a:endParaRPr lang="en-US" sz="1400" b="1" dirty="0"/>
          </a:p>
          <a:p>
            <a:pPr marL="285750" indent="-285750">
              <a:lnSpc>
                <a:spcPts val="2400"/>
              </a:lnSpc>
              <a:buFont typeface="Wingdings" panose="05000000000000000000" pitchFamily="2" charset="2"/>
              <a:buChar char="§"/>
            </a:pPr>
            <a:r>
              <a:rPr lang="en-US" sz="1400" dirty="0"/>
              <a:t>Temperature variation: 4 temperature segments are used from -2°C down to &lt; -21°C</a:t>
            </a:r>
          </a:p>
          <a:p>
            <a:pPr marL="285750" indent="-285750">
              <a:lnSpc>
                <a:spcPts val="2400"/>
              </a:lnSpc>
              <a:buFont typeface="Wingdings" panose="05000000000000000000" pitchFamily="2" charset="2"/>
              <a:buChar char="§"/>
            </a:pPr>
            <a:endParaRPr lang="en-US" sz="1400" dirty="0"/>
          </a:p>
          <a:p>
            <a:pPr>
              <a:lnSpc>
                <a:spcPts val="2400"/>
              </a:lnSpc>
            </a:pPr>
            <a:br>
              <a:rPr lang="en-US" sz="1400" dirty="0"/>
            </a:br>
            <a:endParaRPr lang="en-US" sz="1400" dirty="0"/>
          </a:p>
          <a:p>
            <a:pPr marL="285750" indent="-285750">
              <a:lnSpc>
                <a:spcPts val="2400"/>
              </a:lnSpc>
              <a:buFont typeface="Wingdings" panose="05000000000000000000" pitchFamily="2" charset="2"/>
              <a:buChar char="§"/>
            </a:pPr>
            <a:r>
              <a:rPr lang="en-US" sz="1400" dirty="0"/>
              <a:t>Snow compaction (CTI) variations: results are generated in a range from CTI 73 to 88</a:t>
            </a:r>
          </a:p>
          <a:p>
            <a:pPr marL="685800" lvl="1" indent="-285750">
              <a:lnSpc>
                <a:spcPts val="2400"/>
              </a:lnSpc>
              <a:buFont typeface="Courier New" panose="02070309020205020404" pitchFamily="49" charset="0"/>
              <a:buChar char="o"/>
            </a:pPr>
            <a:r>
              <a:rPr lang="en-US" sz="1400" dirty="0"/>
              <a:t>in order to cover the legal R117 range (75 to 85 CTI) </a:t>
            </a:r>
          </a:p>
          <a:p>
            <a:pPr marL="685800" lvl="1" indent="-285750">
              <a:lnSpc>
                <a:spcPts val="2400"/>
              </a:lnSpc>
              <a:buFont typeface="Courier New" panose="02070309020205020404" pitchFamily="49" charset="0"/>
              <a:buChar char="o"/>
            </a:pPr>
            <a:r>
              <a:rPr lang="en-US" sz="1400" dirty="0"/>
              <a:t>and to generate sufficient overlap with the ASTM F1805 test method </a:t>
            </a:r>
          </a:p>
          <a:p>
            <a:pPr marL="1085850" lvl="2" indent="-285750">
              <a:lnSpc>
                <a:spcPts val="1600"/>
              </a:lnSpc>
              <a:buFont typeface="Arial" panose="020B0604020202020204" pitchFamily="34" charset="0"/>
              <a:buChar char="•"/>
              <a:tabLst>
                <a:tab pos="2960688" algn="l"/>
              </a:tabLst>
            </a:pPr>
            <a:r>
              <a:rPr lang="en-US" sz="1400" dirty="0"/>
              <a:t>medium packed snow 	</a:t>
            </a:r>
            <a:r>
              <a:rPr lang="en-US" sz="1400" dirty="0">
                <a:sym typeface="Wingdings" panose="05000000000000000000" pitchFamily="2" charset="2"/>
              </a:rPr>
              <a:t> CTI 70 .. 80</a:t>
            </a:r>
          </a:p>
          <a:p>
            <a:pPr marL="1085850" lvl="2" indent="-285750">
              <a:lnSpc>
                <a:spcPts val="1600"/>
              </a:lnSpc>
              <a:buFont typeface="Arial" panose="020B0604020202020204" pitchFamily="34" charset="0"/>
              <a:buChar char="•"/>
              <a:tabLst>
                <a:tab pos="2960688" algn="l"/>
              </a:tabLst>
            </a:pPr>
            <a:r>
              <a:rPr lang="en-US" sz="1400" dirty="0">
                <a:sym typeface="Wingdings" panose="05000000000000000000" pitchFamily="2" charset="2"/>
              </a:rPr>
              <a:t>medium hard packed snow	 CTI 80 .. 84</a:t>
            </a:r>
          </a:p>
          <a:p>
            <a:pPr marL="1085850" lvl="2" indent="-285750">
              <a:lnSpc>
                <a:spcPts val="1600"/>
              </a:lnSpc>
              <a:buFont typeface="Arial" panose="020B0604020202020204" pitchFamily="34" charset="0"/>
              <a:buChar char="•"/>
              <a:tabLst>
                <a:tab pos="2960688" algn="l"/>
              </a:tabLst>
            </a:pPr>
            <a:r>
              <a:rPr lang="en-US" sz="1400" dirty="0">
                <a:sym typeface="Wingdings" panose="05000000000000000000" pitchFamily="2" charset="2"/>
              </a:rPr>
              <a:t>Hard packed snow	 CTI 84 .. 93</a:t>
            </a:r>
            <a:endParaRPr lang="en-US" sz="1400" dirty="0"/>
          </a:p>
          <a:p>
            <a:pPr marL="285750" indent="-285750">
              <a:lnSpc>
                <a:spcPts val="2400"/>
              </a:lnSpc>
              <a:buFont typeface="Wingdings" panose="05000000000000000000" pitchFamily="2" charset="2"/>
              <a:buChar char="§"/>
            </a:pPr>
            <a:endParaRPr lang="en-US" sz="1400" dirty="0"/>
          </a:p>
          <a:p>
            <a:pPr marL="285750" indent="-285750">
              <a:lnSpc>
                <a:spcPts val="2400"/>
              </a:lnSpc>
              <a:buFont typeface="Wingdings" panose="05000000000000000000" pitchFamily="2" charset="2"/>
              <a:buChar char="§"/>
            </a:pPr>
            <a:r>
              <a:rPr lang="en-US" sz="1400" dirty="0"/>
              <a:t>Indoor / Outdoor (land/lake) test location are used </a:t>
            </a:r>
          </a:p>
          <a:p>
            <a:pPr marL="285750" indent="-285750">
              <a:lnSpc>
                <a:spcPts val="2400"/>
              </a:lnSpc>
              <a:buFont typeface="Wingdings" panose="05000000000000000000" pitchFamily="2" charset="2"/>
              <a:buChar char="§"/>
            </a:pPr>
            <a:r>
              <a:rPr lang="en-US" sz="1400" dirty="0"/>
              <a:t>8 different tire companies produced 55 test results with 38 results within the allowed range of testing conditions for temperature and snow compaction of R117. Temperature range was extended to ensure the stability of the correlation.</a:t>
            </a:r>
          </a:p>
          <a:p>
            <a:pPr>
              <a:lnSpc>
                <a:spcPts val="2400"/>
              </a:lnSpc>
            </a:pPr>
            <a:endParaRPr lang="en-US" sz="1400" dirty="0"/>
          </a:p>
        </p:txBody>
      </p:sp>
      <p:pic>
        <p:nvPicPr>
          <p:cNvPr id="9" name="Grafik 8">
            <a:extLst>
              <a:ext uri="{FF2B5EF4-FFF2-40B4-BE49-F238E27FC236}">
                <a16:creationId xmlns:a16="http://schemas.microsoft.com/office/drawing/2014/main" id="{D635DCBA-36B5-4B23-A9F6-7537BAF163E3}"/>
              </a:ext>
            </a:extLst>
          </p:cNvPr>
          <p:cNvPicPr>
            <a:picLocks noChangeAspect="1"/>
          </p:cNvPicPr>
          <p:nvPr/>
        </p:nvPicPr>
        <p:blipFill>
          <a:blip r:embed="rId2"/>
          <a:stretch>
            <a:fillRect/>
          </a:stretch>
        </p:blipFill>
        <p:spPr>
          <a:xfrm>
            <a:off x="1048057" y="2325516"/>
            <a:ext cx="4838938" cy="585274"/>
          </a:xfrm>
          <a:prstGeom prst="rect">
            <a:avLst/>
          </a:prstGeom>
          <a:solidFill>
            <a:schemeClr val="bg1"/>
          </a:solidFill>
          <a:ln>
            <a:noFill/>
          </a:ln>
          <a:effectLst/>
        </p:spPr>
      </p:pic>
      <p:sp>
        <p:nvSpPr>
          <p:cNvPr id="6" name="Rectangle 5">
            <a:extLst>
              <a:ext uri="{FF2B5EF4-FFF2-40B4-BE49-F238E27FC236}">
                <a16:creationId xmlns:a16="http://schemas.microsoft.com/office/drawing/2014/main" id="{1294B12C-6A4D-49D0-BE05-522C61DF303B}"/>
              </a:ext>
            </a:extLst>
          </p:cNvPr>
          <p:cNvSpPr/>
          <p:nvPr/>
        </p:nvSpPr>
        <p:spPr bwMode="auto">
          <a:xfrm>
            <a:off x="2395539" y="2328439"/>
            <a:ext cx="1752600" cy="583407"/>
          </a:xfrm>
          <a:prstGeom prst="rect">
            <a:avLst/>
          </a:prstGeom>
          <a:noFill/>
          <a:ln w="28575" cap="flat" cmpd="sng" algn="ctr">
            <a:solidFill>
              <a:srgbClr val="3333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96950" rtl="0" eaLnBrk="1" fontAlgn="base" latinLnBrk="0" hangingPunct="1">
              <a:lnSpc>
                <a:spcPct val="100000"/>
              </a:lnSpc>
              <a:spcBef>
                <a:spcPct val="0"/>
              </a:spcBef>
              <a:spcAft>
                <a:spcPct val="0"/>
              </a:spcAft>
              <a:buClrTx/>
              <a:buSzTx/>
              <a:buFontTx/>
              <a:buNone/>
              <a:tabLst/>
            </a:pPr>
            <a:endParaRPr kumimoji="0" lang="en-GB" sz="700" b="0" i="0" u="none" strike="noStrike" cap="none" normalizeH="0" baseline="0">
              <a:ln>
                <a:noFill/>
              </a:ln>
              <a:solidFill>
                <a:schemeClr val="tx1"/>
              </a:solidFill>
              <a:effectLst/>
              <a:latin typeface="Arial" charset="0"/>
            </a:endParaRPr>
          </a:p>
        </p:txBody>
      </p:sp>
      <p:sp>
        <p:nvSpPr>
          <p:cNvPr id="7" name="ZoneTexte 6">
            <a:extLst>
              <a:ext uri="{FF2B5EF4-FFF2-40B4-BE49-F238E27FC236}">
                <a16:creationId xmlns:a16="http://schemas.microsoft.com/office/drawing/2014/main" id="{CBF30D42-82E2-4EDE-B17F-DEC2BD4A1247}"/>
              </a:ext>
            </a:extLst>
          </p:cNvPr>
          <p:cNvSpPr txBox="1"/>
          <p:nvPr/>
        </p:nvSpPr>
        <p:spPr>
          <a:xfrm>
            <a:off x="2751137" y="2095837"/>
            <a:ext cx="922047" cy="261610"/>
          </a:xfrm>
          <a:prstGeom prst="rect">
            <a:avLst/>
          </a:prstGeom>
          <a:noFill/>
        </p:spPr>
        <p:txBody>
          <a:bodyPr wrap="none" rtlCol="0">
            <a:spAutoFit/>
          </a:bodyPr>
          <a:lstStyle/>
          <a:p>
            <a:r>
              <a:rPr lang="fr-BE" sz="1100" dirty="0">
                <a:solidFill>
                  <a:srgbClr val="333399"/>
                </a:solidFill>
              </a:rPr>
              <a:t>R117 range</a:t>
            </a:r>
            <a:endParaRPr lang="en-GB" sz="1100" dirty="0">
              <a:solidFill>
                <a:srgbClr val="333399"/>
              </a:solidFill>
            </a:endParaRPr>
          </a:p>
        </p:txBody>
      </p:sp>
      <p:sp>
        <p:nvSpPr>
          <p:cNvPr id="10" name="Sous-titre 2">
            <a:extLst>
              <a:ext uri="{FF2B5EF4-FFF2-40B4-BE49-F238E27FC236}">
                <a16:creationId xmlns:a16="http://schemas.microsoft.com/office/drawing/2014/main" id="{010C70A6-A779-4429-847F-ECCFCD694D02}"/>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36223350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5</a:t>
            </a:r>
            <a:r>
              <a:rPr kumimoji="0" lang="en-US" sz="1800" b="1" i="0" u="none" strike="noStrike" kern="0" cap="none" spc="0" normalizeH="0" baseline="0" noProof="0" dirty="0">
                <a:ln>
                  <a:noFill/>
                </a:ln>
                <a:solidFill>
                  <a:schemeClr val="tx2"/>
                </a:solidFill>
                <a:effectLst/>
                <a:uLnTx/>
                <a:uFillTx/>
                <a:latin typeface="+mj-lt"/>
                <a:ea typeface="+mj-ea"/>
                <a:cs typeface="+mj-cs"/>
              </a:rPr>
              <a:t>. Result Analysis – Statistical Analysis</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pic>
        <p:nvPicPr>
          <p:cNvPr id="7" name="Image 6">
            <a:extLst>
              <a:ext uri="{FF2B5EF4-FFF2-40B4-BE49-F238E27FC236}">
                <a16:creationId xmlns:a16="http://schemas.microsoft.com/office/drawing/2014/main" id="{956C5DE3-FCF9-484F-ACD3-4772C123D3FA}"/>
              </a:ext>
            </a:extLst>
          </p:cNvPr>
          <p:cNvPicPr>
            <a:picLocks noChangeAspect="1"/>
          </p:cNvPicPr>
          <p:nvPr/>
        </p:nvPicPr>
        <p:blipFill rotWithShape="1">
          <a:blip r:embed="rId2"/>
          <a:srcRect l="4364" t="4589" r="7050" b="19482"/>
          <a:stretch/>
        </p:blipFill>
        <p:spPr>
          <a:xfrm>
            <a:off x="944880" y="1188719"/>
            <a:ext cx="6972300" cy="4249421"/>
          </a:xfrm>
          <a:prstGeom prst="rect">
            <a:avLst/>
          </a:prstGeom>
        </p:spPr>
      </p:pic>
      <p:sp>
        <p:nvSpPr>
          <p:cNvPr id="6" name="Sous-titre 2">
            <a:extLst>
              <a:ext uri="{FF2B5EF4-FFF2-40B4-BE49-F238E27FC236}">
                <a16:creationId xmlns:a16="http://schemas.microsoft.com/office/drawing/2014/main" id="{2A9C7702-E4CB-4992-8B20-66502BB4883A}"/>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3"/>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3"/>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22341754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txBox="1">
            <a:spLocks noChangeArrowheads="1"/>
          </p:cNvSpPr>
          <p:nvPr/>
        </p:nvSpPr>
        <p:spPr bwMode="auto">
          <a:xfrm>
            <a:off x="309563" y="161925"/>
            <a:ext cx="8524875" cy="627063"/>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Replacement SRTT</a:t>
            </a:r>
            <a:r>
              <a:rPr kumimoji="0" lang="en-US" sz="1800" b="1" i="0" u="none" strike="noStrike" kern="0" cap="none" spc="0" normalizeH="0" baseline="0" noProof="0" dirty="0">
                <a:ln>
                  <a:noFill/>
                </a:ln>
                <a:solidFill>
                  <a:schemeClr val="tx2"/>
                </a:solidFill>
                <a:effectLst/>
                <a:uLnTx/>
                <a:uFillTx/>
                <a:latin typeface="+mj-lt"/>
                <a:ea typeface="+mj-ea"/>
                <a:cs typeface="+mj-cs"/>
              </a:rPr>
              <a:t>	</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5" name="Rectangle 15"/>
          <p:cNvSpPr txBox="1">
            <a:spLocks noChangeArrowheads="1"/>
          </p:cNvSpPr>
          <p:nvPr/>
        </p:nvSpPr>
        <p:spPr bwMode="auto">
          <a:xfrm>
            <a:off x="274320" y="466725"/>
            <a:ext cx="8524875" cy="417195"/>
          </a:xfrm>
          <a:prstGeom prst="rect">
            <a:avLst/>
          </a:prstGeom>
          <a:noFill/>
          <a:ln>
            <a:miter lim="800000"/>
            <a:headEnd/>
            <a:tailEnd/>
          </a:ln>
        </p:spPr>
        <p:txBody>
          <a:bodyPr lIns="80147" tIns="40074" rIns="80147" bIns="40074"/>
          <a:lstStyle/>
          <a:p>
            <a:pPr lvl="0" defTabSz="873125">
              <a:lnSpc>
                <a:spcPts val="2363"/>
              </a:lnSpc>
              <a:defRPr/>
            </a:pPr>
            <a:r>
              <a:rPr lang="en-US" sz="1800" b="1" kern="0" dirty="0">
                <a:solidFill>
                  <a:schemeClr val="tx2"/>
                </a:solidFill>
                <a:latin typeface="+mj-lt"/>
                <a:ea typeface="+mj-ea"/>
                <a:cs typeface="+mj-cs"/>
              </a:rPr>
              <a:t>6</a:t>
            </a:r>
            <a:r>
              <a:rPr kumimoji="0" lang="en-US" sz="1800" b="1" i="0" u="none" strike="noStrike" kern="0" cap="none" spc="0" normalizeH="0" baseline="0" noProof="0" dirty="0">
                <a:ln>
                  <a:noFill/>
                </a:ln>
                <a:solidFill>
                  <a:schemeClr val="tx2"/>
                </a:solidFill>
                <a:effectLst/>
                <a:uLnTx/>
                <a:uFillTx/>
                <a:latin typeface="+mj-lt"/>
                <a:ea typeface="+mj-ea"/>
                <a:cs typeface="+mj-cs"/>
              </a:rPr>
              <a:t>. </a:t>
            </a:r>
            <a:r>
              <a:rPr lang="en-US" sz="1800" b="1" kern="0" dirty="0">
                <a:solidFill>
                  <a:schemeClr val="tx2"/>
                </a:solidFill>
                <a:latin typeface="+mj-lt"/>
                <a:ea typeface="+mj-ea"/>
                <a:cs typeface="+mj-cs"/>
              </a:rPr>
              <a:t>Conclusions</a:t>
            </a:r>
            <a:endParaRPr kumimoji="0" lang="en-US" sz="1800" b="1" i="0" u="none" strike="noStrike" kern="0" cap="none" spc="0" normalizeH="0" baseline="0" noProof="0" dirty="0">
              <a:ln>
                <a:noFill/>
              </a:ln>
              <a:solidFill>
                <a:srgbClr val="FF0000"/>
              </a:solidFill>
              <a:effectLst/>
              <a:uLnTx/>
              <a:uFillTx/>
              <a:latin typeface="+mj-lt"/>
              <a:ea typeface="+mj-ea"/>
              <a:cs typeface="+mj-cs"/>
            </a:endParaRPr>
          </a:p>
        </p:txBody>
      </p:sp>
      <p:sp>
        <p:nvSpPr>
          <p:cNvPr id="7" name="Rechteck 6">
            <a:extLst>
              <a:ext uri="{FF2B5EF4-FFF2-40B4-BE49-F238E27FC236}">
                <a16:creationId xmlns:a16="http://schemas.microsoft.com/office/drawing/2014/main" id="{B34BA12E-E1E4-48AA-967A-F222E32BCA7D}"/>
              </a:ext>
            </a:extLst>
          </p:cNvPr>
          <p:cNvSpPr/>
          <p:nvPr/>
        </p:nvSpPr>
        <p:spPr>
          <a:xfrm>
            <a:off x="304610" y="1277222"/>
            <a:ext cx="8138636" cy="3821431"/>
          </a:xfrm>
          <a:prstGeom prst="rect">
            <a:avLst/>
          </a:prstGeom>
        </p:spPr>
        <p:txBody>
          <a:bodyPr wrap="square">
            <a:spAutoFit/>
          </a:bodyPr>
          <a:lstStyle/>
          <a:p>
            <a:pPr lvl="0">
              <a:lnSpc>
                <a:spcPct val="107000"/>
              </a:lnSpc>
              <a:spcAft>
                <a:spcPts val="600"/>
              </a:spcAft>
            </a:pPr>
            <a:r>
              <a:rPr lang="fi-FI" sz="1800" dirty="0">
                <a:latin typeface="+mn-lt"/>
                <a:ea typeface="Times New Roman" panose="02020603050405020304" pitchFamily="18" charset="0"/>
                <a:cs typeface="Times New Roman" panose="02020603050405020304" pitchFamily="18" charset="0"/>
              </a:rPr>
              <a:t>After deep analysis of all available data and taking into consideration the statistical analyses, the following agreed conclusions can be stated:</a:t>
            </a:r>
            <a:endParaRPr lang="de-DE" sz="1800" dirty="0">
              <a:latin typeface="+mn-l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mj-lt"/>
              <a:buAutoNum type="alphaLcPeriod"/>
            </a:pPr>
            <a:r>
              <a:rPr lang="fi-FI" sz="1800" dirty="0">
                <a:latin typeface="+mn-lt"/>
                <a:ea typeface="Times New Roman" panose="02020603050405020304" pitchFamily="18" charset="0"/>
                <a:cs typeface="Times New Roman" panose="02020603050405020304" pitchFamily="18" charset="0"/>
              </a:rPr>
              <a:t>Average snow performance (SGI) of SRTT16 is 0.98 for snow braking method</a:t>
            </a:r>
            <a:br>
              <a:rPr lang="fi-FI" sz="1800" dirty="0">
                <a:latin typeface="+mn-lt"/>
                <a:ea typeface="Times New Roman" panose="02020603050405020304" pitchFamily="18" charset="0"/>
                <a:cs typeface="Times New Roman" panose="02020603050405020304" pitchFamily="18" charset="0"/>
              </a:rPr>
            </a:br>
            <a:r>
              <a:rPr lang="fi-FI" sz="1800" dirty="0">
                <a:latin typeface="+mn-lt"/>
                <a:ea typeface="Times New Roman" panose="02020603050405020304" pitchFamily="18" charset="0"/>
                <a:cs typeface="Times New Roman" panose="02020603050405020304" pitchFamily="18" charset="0"/>
              </a:rPr>
              <a:t>(vs. SRTT14, excl. outliers)</a:t>
            </a:r>
            <a:br>
              <a:rPr lang="fi-FI" sz="1800" dirty="0">
                <a:latin typeface="+mn-lt"/>
                <a:ea typeface="Times New Roman" panose="02020603050405020304" pitchFamily="18" charset="0"/>
                <a:cs typeface="Times New Roman" panose="02020603050405020304" pitchFamily="18" charset="0"/>
              </a:rPr>
            </a:br>
            <a:endParaRPr lang="de-DE" sz="1800" dirty="0">
              <a:latin typeface="+mn-lt"/>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mj-lt"/>
              <a:buAutoNum type="alphaLcPeriod"/>
            </a:pPr>
            <a:r>
              <a:rPr lang="fi-FI" sz="1800" dirty="0">
                <a:latin typeface="+mn-lt"/>
                <a:ea typeface="Times New Roman" panose="02020603050405020304" pitchFamily="18" charset="0"/>
                <a:cs typeface="Times New Roman" panose="02020603050405020304" pitchFamily="18" charset="0"/>
              </a:rPr>
              <a:t>This result is very close to the ASTM spin traction study </a:t>
            </a:r>
            <a:r>
              <a:rPr lang="fi-FI" sz="1800" dirty="0">
                <a:latin typeface="+mn-lt"/>
                <a:ea typeface="Times New Roman" panose="02020603050405020304" pitchFamily="18" charset="0"/>
                <a:cs typeface="Times New Roman" panose="02020603050405020304" pitchFamily="18" charset="0"/>
                <a:sym typeface="Wingdings" panose="05000000000000000000" pitchFamily="2" charset="2"/>
              </a:rPr>
              <a:t></a:t>
            </a:r>
            <a:r>
              <a:rPr lang="fi-FI" sz="1800" dirty="0">
                <a:latin typeface="+mn-lt"/>
                <a:ea typeface="Times New Roman" panose="02020603050405020304" pitchFamily="18" charset="0"/>
                <a:cs typeface="Times New Roman" panose="02020603050405020304" pitchFamily="18" charset="0"/>
              </a:rPr>
              <a:t> factor =  0,987</a:t>
            </a:r>
            <a:br>
              <a:rPr lang="fi-FI" sz="1800" dirty="0">
                <a:highlight>
                  <a:srgbClr val="FFFF00"/>
                </a:highlight>
                <a:latin typeface="+mn-lt"/>
                <a:ea typeface="Times New Roman" panose="02020603050405020304" pitchFamily="18" charset="0"/>
                <a:cs typeface="Times New Roman" panose="02020603050405020304" pitchFamily="18" charset="0"/>
              </a:rPr>
            </a:br>
            <a:endParaRPr lang="de-DE" sz="1800" dirty="0">
              <a:highlight>
                <a:srgbClr val="FFFF00"/>
              </a:highlight>
              <a:latin typeface="+mn-lt"/>
              <a:ea typeface="Calibri" panose="020F0502020204030204" pitchFamily="34" charset="0"/>
              <a:cs typeface="Times New Roman" panose="02020603050405020304" pitchFamily="18" charset="0"/>
            </a:endParaRPr>
          </a:p>
          <a:p>
            <a:pPr>
              <a:spcAft>
                <a:spcPts val="600"/>
              </a:spcAft>
            </a:pPr>
            <a:r>
              <a:rPr lang="fi-FI" sz="1800" dirty="0">
                <a:latin typeface="+mn-lt"/>
                <a:ea typeface="Times New Roman" panose="02020603050405020304" pitchFamily="18" charset="0"/>
                <a:cs typeface="Times New Roman" panose="02020603050405020304" pitchFamily="18" charset="0"/>
                <a:sym typeface="Wingdings" panose="05000000000000000000" pitchFamily="2" charset="2"/>
              </a:rPr>
              <a:t> </a:t>
            </a:r>
            <a:r>
              <a:rPr lang="fi-FI" sz="1800" dirty="0">
                <a:latin typeface="+mn-lt"/>
                <a:ea typeface="Times New Roman" panose="02020603050405020304" pitchFamily="18" charset="0"/>
                <a:cs typeface="Times New Roman" panose="02020603050405020304" pitchFamily="18" charset="0"/>
              </a:rPr>
              <a:t>Calculation factor method is also possible for snow braking test so that exisiting threshold (107% vs. SRTT14) can be kept.</a:t>
            </a:r>
            <a:br>
              <a:rPr lang="fi-FI" sz="1800" dirty="0">
                <a:latin typeface="+mn-lt"/>
                <a:ea typeface="Times New Roman" panose="02020603050405020304" pitchFamily="18" charset="0"/>
                <a:cs typeface="Times New Roman" panose="02020603050405020304" pitchFamily="18" charset="0"/>
              </a:rPr>
            </a:br>
            <a:endParaRPr lang="de-DE" sz="1800" dirty="0">
              <a:latin typeface="+mn-lt"/>
            </a:endParaRPr>
          </a:p>
        </p:txBody>
      </p:sp>
      <p:sp>
        <p:nvSpPr>
          <p:cNvPr id="6" name="Sous-titre 2">
            <a:extLst>
              <a:ext uri="{FF2B5EF4-FFF2-40B4-BE49-F238E27FC236}">
                <a16:creationId xmlns:a16="http://schemas.microsoft.com/office/drawing/2014/main" id="{AE94B2C8-F2C5-42A5-956B-A6616B583E7E}"/>
              </a:ext>
            </a:extLst>
          </p:cNvPr>
          <p:cNvSpPr txBox="1">
            <a:spLocks/>
          </p:cNvSpPr>
          <p:nvPr/>
        </p:nvSpPr>
        <p:spPr>
          <a:xfrm>
            <a:off x="0" y="6381329"/>
            <a:ext cx="9144000" cy="476672"/>
          </a:xfrm>
          <a:prstGeom prst="rect">
            <a:avLst/>
          </a:prstGeom>
        </p:spPr>
        <p:txBody>
          <a:bodyPr anchor="ctr" anchorCtr="0">
            <a:normAutofit/>
          </a:bodyPr>
          <a:lstStyle>
            <a:lvl1pPr marL="155575" indent="-155575"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ea typeface="+mn-ea"/>
                <a:cs typeface="+mn-cs"/>
              </a:defRPr>
            </a:lvl1pPr>
            <a:lvl2pPr marL="474663"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2pPr>
            <a:lvl3pPr marL="784225" indent="-15081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3pPr>
            <a:lvl4pPr marL="11017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4pPr>
            <a:lvl5pPr marL="1419225" indent="-157163" algn="l" defTabSz="873125" rtl="0" eaLnBrk="0" fontAlgn="base" hangingPunct="0">
              <a:lnSpc>
                <a:spcPts val="1575"/>
              </a:lnSpc>
              <a:spcBef>
                <a:spcPct val="0"/>
              </a:spcBef>
              <a:spcAft>
                <a:spcPct val="55000"/>
              </a:spcAft>
              <a:buClr>
                <a:srgbClr val="E19900"/>
              </a:buClr>
              <a:buFont typeface="Arial" charset="0"/>
              <a:buBlip>
                <a:blip r:embed="rId2"/>
              </a:buBlip>
              <a:defRPr sz="1400">
                <a:solidFill>
                  <a:schemeClr val="tx1"/>
                </a:solidFill>
                <a:latin typeface="+mn-lt"/>
              </a:defRPr>
            </a:lvl5pPr>
            <a:lvl6pPr marL="1820008"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6pPr>
            <a:lvl7pPr marL="2220744"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7pPr>
            <a:lvl8pPr marL="2621480"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8pPr>
            <a:lvl9pPr marL="3022216" indent="-158625" algn="l" defTabSz="873827" rtl="0" fontAlgn="base">
              <a:lnSpc>
                <a:spcPts val="1578"/>
              </a:lnSpc>
              <a:spcBef>
                <a:spcPct val="0"/>
              </a:spcBef>
              <a:spcAft>
                <a:spcPct val="55000"/>
              </a:spcAft>
              <a:buClr>
                <a:srgbClr val="E19900"/>
              </a:buClr>
              <a:buFont typeface="Arial" charset="0"/>
              <a:buBlip>
                <a:blip r:embed="rId2"/>
              </a:buBlip>
              <a:defRPr sz="1400">
                <a:solidFill>
                  <a:schemeClr val="tx1"/>
                </a:solidFill>
                <a:latin typeface="+mn-lt"/>
              </a:defRPr>
            </a:lvl9pPr>
          </a:lstStyle>
          <a:p>
            <a:pPr>
              <a:buFont typeface="Arial" charset="0"/>
              <a:buNone/>
            </a:pPr>
            <a:r>
              <a:rPr lang="en-US" sz="1800" b="1" kern="0" dirty="0"/>
              <a:t>European </a:t>
            </a:r>
            <a:r>
              <a:rPr lang="en-US" sz="1800" b="1" kern="0" dirty="0" err="1"/>
              <a:t>Tyre</a:t>
            </a:r>
            <a:r>
              <a:rPr lang="en-US" sz="1800" b="1" kern="0" dirty="0"/>
              <a:t> and Rim Technical </a:t>
            </a:r>
            <a:r>
              <a:rPr lang="en-US" sz="1800" b="1" kern="0" dirty="0" err="1"/>
              <a:t>Organisation</a:t>
            </a:r>
            <a:r>
              <a:rPr lang="en-US" sz="1800" b="1" kern="0" dirty="0"/>
              <a:t>	</a:t>
            </a:r>
          </a:p>
        </p:txBody>
      </p:sp>
    </p:spTree>
    <p:extLst>
      <p:ext uri="{BB962C8B-B14F-4D97-AF65-F5344CB8AC3E}">
        <p14:creationId xmlns:p14="http://schemas.microsoft.com/office/powerpoint/2010/main" val="2458654497"/>
      </p:ext>
    </p:extLst>
  </p:cSld>
  <p:clrMapOvr>
    <a:masterClrMapping/>
  </p:clrMapOvr>
  <p:transition/>
</p:sld>
</file>

<file path=ppt/theme/theme1.xml><?xml version="1.0" encoding="utf-8"?>
<a:theme xmlns:a="http://schemas.openxmlformats.org/drawingml/2006/main" name="Continental_A4">
  <a:themeElements>
    <a:clrScheme name="Continental_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tinental_A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96950" rtl="0" eaLnBrk="1" fontAlgn="base" latinLnBrk="0" hangingPunct="1">
          <a:lnSpc>
            <a:spcPct val="100000"/>
          </a:lnSpc>
          <a:spcBef>
            <a:spcPct val="0"/>
          </a:spcBef>
          <a:spcAft>
            <a:spcPct val="0"/>
          </a:spcAft>
          <a:buClrTx/>
          <a:buSzTx/>
          <a:buFontTx/>
          <a:buNone/>
          <a:tabLst/>
          <a:defRPr kumimoji="0" lang="de-DE" sz="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96950" rtl="0" eaLnBrk="1" fontAlgn="base" latinLnBrk="0" hangingPunct="1">
          <a:lnSpc>
            <a:spcPct val="100000"/>
          </a:lnSpc>
          <a:spcBef>
            <a:spcPct val="0"/>
          </a:spcBef>
          <a:spcAft>
            <a:spcPct val="0"/>
          </a:spcAft>
          <a:buClrTx/>
          <a:buSzTx/>
          <a:buFontTx/>
          <a:buNone/>
          <a:tabLst/>
          <a:defRPr kumimoji="0" lang="de-DE" sz="700" b="0" i="0" u="none" strike="noStrike" cap="none" normalizeH="0" baseline="0" smtClean="0">
            <a:ln>
              <a:noFill/>
            </a:ln>
            <a:solidFill>
              <a:schemeClr val="tx1"/>
            </a:solidFill>
            <a:effectLst/>
            <a:latin typeface="Arial" charset="0"/>
          </a:defRPr>
        </a:defPPr>
      </a:lstStyle>
    </a:lnDef>
  </a:objectDefaults>
  <a:extraClrSchemeLst>
    <a:extraClrScheme>
      <a:clrScheme name="Continental_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inental_A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inental_A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inental_A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inental_A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inental_A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inental_A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inental_A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inental_A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inental_A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inental_A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inental_A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TotalTime>
  <Words>443</Words>
  <Application>Microsoft Office PowerPoint</Application>
  <PresentationFormat>On-screen Show (4:3)</PresentationFormat>
  <Paragraphs>126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Wingdings</vt:lpstr>
      <vt:lpstr>Continental_A4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BOV Aktiengesellschaft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Continental PowerPoint Vorlage Farbe</dc:title>
  <dc:creator>BOV Aktiengesellschaft</dc:creator>
  <cp:lastModifiedBy>Konstantin Glukhenkiy</cp:lastModifiedBy>
  <cp:revision>557</cp:revision>
  <cp:lastPrinted>2018-10-08T14:47:17Z</cp:lastPrinted>
  <dcterms:created xsi:type="dcterms:W3CDTF">2003-12-10T09:43:46Z</dcterms:created>
  <dcterms:modified xsi:type="dcterms:W3CDTF">2020-01-17T10:52:08Z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