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3" r:id="rId1"/>
  </p:sldMasterIdLst>
  <p:notesMasterIdLst>
    <p:notesMasterId r:id="rId8"/>
  </p:notesMasterIdLst>
  <p:sldIdLst>
    <p:sldId id="1102" r:id="rId2"/>
    <p:sldId id="1104" r:id="rId3"/>
    <p:sldId id="1099" r:id="rId4"/>
    <p:sldId id="1098" r:id="rId5"/>
    <p:sldId id="1095" r:id="rId6"/>
    <p:sldId id="1103" r:id="rId7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Alburno" initials="PA" lastIdx="1" clrIdx="0">
    <p:extLst>
      <p:ext uri="{19B8F6BF-5375-455C-9EA6-DF929625EA0E}">
        <p15:presenceInfo xmlns:p15="http://schemas.microsoft.com/office/powerpoint/2012/main" userId="S::p.alburno@clepa.be::65c5e6bd-40b4-4d51-87ea-d5ebb1e975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99C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1" autoAdjust="0"/>
    <p:restoredTop sz="99512" autoAdjust="0"/>
  </p:normalViewPr>
  <p:slideViewPr>
    <p:cSldViewPr>
      <p:cViewPr varScale="1">
        <p:scale>
          <a:sx n="68" d="100"/>
          <a:sy n="68" d="100"/>
        </p:scale>
        <p:origin x="1260" y="66"/>
      </p:cViewPr>
      <p:guideLst>
        <p:guide orient="horz" pos="482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/>
            </a:lvl1pPr>
          </a:lstStyle>
          <a:p>
            <a:fld id="{41F9FFDE-4C0B-45EF-8777-4C5FAA56532C}" type="datetimeFigureOut">
              <a:rPr lang="sv-SE" smtClean="0"/>
              <a:pPr/>
              <a:t>2019-09-23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0" tIns="47850" rIns="95700" bIns="4785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0" tIns="47850" rIns="95700" bIns="4785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/>
            </a:lvl1pPr>
          </a:lstStyle>
          <a:p>
            <a:fld id="{E6E3C341-EB09-41BB-8F47-B831E8481C5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95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600" b="1">
                <a:solidFill>
                  <a:schemeClr val="tx1"/>
                </a:solidFill>
                <a:latin typeface="Arial" pitchFamily="34" charset="0"/>
              </a:defRPr>
            </a:lvl1pPr>
            <a:lvl2pPr marL="741761" indent="-285293">
              <a:defRPr kumimoji="1" sz="1600" b="1">
                <a:solidFill>
                  <a:schemeClr val="tx1"/>
                </a:solidFill>
                <a:latin typeface="Arial" pitchFamily="34" charset="0"/>
              </a:defRPr>
            </a:lvl2pPr>
            <a:lvl3pPr marL="1141171" indent="-228234">
              <a:defRPr kumimoji="1" sz="1600" b="1">
                <a:solidFill>
                  <a:schemeClr val="tx1"/>
                </a:solidFill>
                <a:latin typeface="Arial" pitchFamily="34" charset="0"/>
              </a:defRPr>
            </a:lvl3pPr>
            <a:lvl4pPr marL="1597640" indent="-228234">
              <a:defRPr kumimoji="1" sz="1600" b="1">
                <a:solidFill>
                  <a:schemeClr val="tx1"/>
                </a:solidFill>
                <a:latin typeface="Arial" pitchFamily="34" charset="0"/>
              </a:defRPr>
            </a:lvl4pPr>
            <a:lvl5pPr marL="2054108" indent="-228234">
              <a:defRPr kumimoji="1" sz="1600" b="1">
                <a:solidFill>
                  <a:schemeClr val="tx1"/>
                </a:solidFill>
                <a:latin typeface="Arial" pitchFamily="34" charset="0"/>
              </a:defRPr>
            </a:lvl5pPr>
            <a:lvl6pPr marL="2510577" indent="-228234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</a:defRPr>
            </a:lvl6pPr>
            <a:lvl7pPr marL="2967045" indent="-228234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</a:defRPr>
            </a:lvl7pPr>
            <a:lvl8pPr marL="3423514" indent="-228234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</a:defRPr>
            </a:lvl8pPr>
            <a:lvl9pPr marL="3879982" indent="-228234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22E9FAD-08D3-4D22-BBF9-15CF243EB054}" type="datetime1">
              <a:rPr kumimoji="0" lang="sv-SE" altLang="en-US" sz="1200" b="0"/>
              <a:pPr/>
              <a:t>2019-09-23</a:t>
            </a:fld>
            <a:endParaRPr kumimoji="0" lang="en-US" altLang="en-US" sz="1200" b="0"/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600" b="1">
                <a:solidFill>
                  <a:schemeClr val="tx1"/>
                </a:solidFill>
                <a:latin typeface="Arial" pitchFamily="34" charset="0"/>
              </a:defRPr>
            </a:lvl1pPr>
            <a:lvl2pPr marL="741761" indent="-285293">
              <a:defRPr kumimoji="1" sz="1600" b="1">
                <a:solidFill>
                  <a:schemeClr val="tx1"/>
                </a:solidFill>
                <a:latin typeface="Arial" pitchFamily="34" charset="0"/>
              </a:defRPr>
            </a:lvl2pPr>
            <a:lvl3pPr marL="1141171" indent="-228234">
              <a:defRPr kumimoji="1" sz="1600" b="1">
                <a:solidFill>
                  <a:schemeClr val="tx1"/>
                </a:solidFill>
                <a:latin typeface="Arial" pitchFamily="34" charset="0"/>
              </a:defRPr>
            </a:lvl3pPr>
            <a:lvl4pPr marL="1597640" indent="-228234">
              <a:defRPr kumimoji="1" sz="1600" b="1">
                <a:solidFill>
                  <a:schemeClr val="tx1"/>
                </a:solidFill>
                <a:latin typeface="Arial" pitchFamily="34" charset="0"/>
              </a:defRPr>
            </a:lvl4pPr>
            <a:lvl5pPr marL="2054108" indent="-228234">
              <a:defRPr kumimoji="1" sz="1600" b="1">
                <a:solidFill>
                  <a:schemeClr val="tx1"/>
                </a:solidFill>
                <a:latin typeface="Arial" pitchFamily="34" charset="0"/>
              </a:defRPr>
            </a:lvl5pPr>
            <a:lvl6pPr marL="2510577" indent="-228234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</a:defRPr>
            </a:lvl6pPr>
            <a:lvl7pPr marL="2967045" indent="-228234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</a:defRPr>
            </a:lvl7pPr>
            <a:lvl8pPr marL="3423514" indent="-228234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</a:defRPr>
            </a:lvl8pPr>
            <a:lvl9pPr marL="3879982" indent="-228234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9AC51B9-3053-433D-BF74-60DE8D85CBD3}" type="slidenum">
              <a:rPr kumimoji="0" lang="en-US" altLang="en-US" sz="1200" b="0"/>
              <a:pPr/>
              <a:t>3</a:t>
            </a:fld>
            <a:endParaRPr kumimoji="0" lang="en-US" altLang="en-US" sz="1200" b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6913"/>
            <a:ext cx="4643437" cy="3482975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431" y="4412526"/>
            <a:ext cx="5144048" cy="41824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98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8F1-62A9-4C93-98ED-F0FCC347D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C89F0-D6B6-426A-BF8D-AB6A15B2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C770-CB30-4A63-96D1-BF792102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9EC0C-96AB-47E2-87B3-C7E23853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DC24C-B868-478B-AC4F-F33B734B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9361411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00AAC-E11A-4601-8210-3D5C1D3D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CF313-16AD-4563-A4CF-9A872B5E1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D74ED-0391-44C3-8985-9A6A25C7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822C4-98E6-4F8A-B6F6-1008ABF9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7A2AC-896B-4B81-A6A6-A09CD923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0557344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019BC-DF55-463D-8FDF-436E3712A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3E47B-B1F5-4332-A8E6-5FC6A875C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3A0C7-6BA3-4313-92AF-C15D20AB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926B1-A90B-466E-8C97-80E3B5ED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CAFC9-9F2B-4F6D-999C-CAFFDE1B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0703210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447484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D6A4-2151-4F6B-8277-C30ECE2251D8}" type="datetime1">
              <a:rPr lang="en-US" smtClean="0"/>
              <a:pPr/>
              <a:t>9/23/2019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19700" y="1484313"/>
            <a:ext cx="3924300" cy="460851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285132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15888"/>
            <a:ext cx="8229600" cy="6010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43663" y="6381750"/>
            <a:ext cx="1738312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65392-68D9-465D-9FA0-0C99ACAF730C}" type="datetime1">
              <a:rPr lang="en-US" smtClean="0"/>
              <a:t>9/23/2019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8313" y="6381750"/>
            <a:ext cx="3751262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sv-SE" altLang="zh-CN"/>
              <a:t>Presentation Title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2450" y="6381750"/>
            <a:ext cx="514350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6C63ADA-9B4B-4EBD-AC9A-E2E20DF712D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1387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4839295"/>
            <a:ext cx="8208912" cy="533921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5301208"/>
            <a:ext cx="6696744" cy="337592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27584" y="6633376"/>
            <a:ext cx="828000" cy="180000"/>
          </a:xfrm>
        </p:spPr>
        <p:txBody>
          <a:bodyPr/>
          <a:lstStyle/>
          <a:p>
            <a:fld id="{FC89AB02-2710-4909-B553-E92CB9D25D75}" type="datetime1">
              <a:rPr lang="en-US" smtClean="0"/>
              <a:pPr/>
              <a:t>9/23/2019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76400" y="6633376"/>
            <a:ext cx="2895600" cy="180000"/>
          </a:xfrm>
        </p:spPr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67544" y="6633376"/>
            <a:ext cx="360000" cy="180000"/>
          </a:xfrm>
        </p:spPr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5805265"/>
            <a:ext cx="3527425" cy="576064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Presented by &lt;&lt; Name of presenter &gt;&gt;</a:t>
            </a:r>
          </a:p>
          <a:p>
            <a:pPr lvl="0"/>
            <a:r>
              <a:rPr lang="sv-SE" dirty="0" err="1"/>
              <a:t>Location</a:t>
            </a:r>
            <a:r>
              <a:rPr lang="sv-SE" dirty="0"/>
              <a:t>, YYYY-MM-DD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47244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688211"/>
            <a:ext cx="1151952" cy="661220"/>
          </a:xfrm>
          <a:prstGeom prst="rect">
            <a:avLst/>
          </a:prstGeom>
        </p:spPr>
      </p:pic>
      <p:sp>
        <p:nvSpPr>
          <p:cNvPr id="13" name="Rektangel 12"/>
          <p:cNvSpPr/>
          <p:nvPr userDrawn="1"/>
        </p:nvSpPr>
        <p:spPr>
          <a:xfrm>
            <a:off x="0" y="6583254"/>
            <a:ext cx="9144000" cy="274746"/>
          </a:xfrm>
          <a:prstGeom prst="rect">
            <a:avLst/>
          </a:prstGeom>
          <a:gradFill>
            <a:gsLst>
              <a:gs pos="0">
                <a:srgbClr val="99C3D9"/>
              </a:gs>
              <a:gs pos="100000">
                <a:srgbClr val="F0F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 userDrawn="1"/>
        </p:nvSpPr>
        <p:spPr>
          <a:xfrm>
            <a:off x="7308480" y="6612905"/>
            <a:ext cx="158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/>
              <a:t>Innovative </a:t>
            </a:r>
            <a:r>
              <a:rPr lang="sv-SE" sz="800" b="1" dirty="0" err="1"/>
              <a:t>Vehicle</a:t>
            </a:r>
            <a:r>
              <a:rPr lang="sv-SE" sz="800" b="1" dirty="0"/>
              <a:t> Solutions</a:t>
            </a:r>
          </a:p>
        </p:txBody>
      </p:sp>
    </p:spTree>
    <p:extLst>
      <p:ext uri="{BB962C8B-B14F-4D97-AF65-F5344CB8AC3E}">
        <p14:creationId xmlns:p14="http://schemas.microsoft.com/office/powerpoint/2010/main" val="2582511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1484313"/>
            <a:ext cx="9144000" cy="460851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B257-452E-4F5D-9448-44320ECAFB99}" type="datetime1">
              <a:rPr lang="en-US" smtClean="0"/>
              <a:pPr/>
              <a:t>9/23/2019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/>
          </p:nvPr>
        </p:nvSpPr>
        <p:spPr>
          <a:xfrm>
            <a:off x="467544" y="2504877"/>
            <a:ext cx="8280920" cy="3228379"/>
          </a:xfrm>
        </p:spPr>
        <p:txBody>
          <a:bodyPr anchor="b">
            <a:noAutofit/>
          </a:bodyPr>
          <a:lstStyle>
            <a:lvl1pPr marL="0" indent="0" algn="r">
              <a:lnSpc>
                <a:spcPts val="6000"/>
              </a:lnSpc>
              <a:spcAft>
                <a:spcPts val="0"/>
              </a:spcAft>
              <a:buNone/>
              <a:defRPr sz="600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6509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1691680" y="1484313"/>
            <a:ext cx="7452320" cy="3240831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1228" y="5157192"/>
            <a:ext cx="6707088" cy="100811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8946-DEE4-4725-903B-AE3FB65055AB}" type="datetime1">
              <a:rPr lang="en-US" smtClean="0"/>
              <a:pPr/>
              <a:t>9/23/2019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895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vå kolumn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396000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611D-C66C-4387-BA5E-FB0ADEFAD4F4}" type="datetime1">
              <a:rPr lang="en-US" smtClean="0"/>
              <a:pPr/>
              <a:t>9/23/2019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2"/>
          <p:cNvSpPr>
            <a:spLocks noGrp="1"/>
          </p:cNvSpPr>
          <p:nvPr>
            <p:ph idx="13"/>
          </p:nvPr>
        </p:nvSpPr>
        <p:spPr>
          <a:xfrm>
            <a:off x="4679634" y="1340768"/>
            <a:ext cx="396000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2344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BDE09-056F-448D-AB17-A769B211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69972-D3B2-4001-B022-999E33F9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BA940-5AA5-4A7F-AB2F-AC149681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936DC-BDD6-45A1-9E55-FCEE91B6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47D25-FA0B-4D28-BD58-A2BD3BC6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911927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0CBB-CFC7-498C-9C38-8EB44BA2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8EE5F-0AB1-47CE-AF90-B6137F3F1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A191C-EDD1-4F63-834A-6EE13AAE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D782A-D52F-4638-8777-6B4FAB5B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AC0D8-8F94-41F2-9AD8-EDAA9390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0091866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2940-2226-4933-9763-08D8B6D5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F6C90-2931-4C25-9899-3BCA34840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87EEA-86DB-41DC-850C-4F692189C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C7E33-5525-41DB-B4EB-7F783ABC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AB409-B013-489A-8BE1-7287B25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B6D1B-9BC5-49A4-9F17-339FD726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987632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7EEB-0E9A-4215-9F3E-7CE42DFC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E54A1-3B80-44DE-A19B-43598395D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59CBE-4D82-4218-9547-BB563304A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A4833-1751-4B0B-85A4-9F3211CC0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4A920-8A2D-4210-B4BD-BE75418EE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426D36-7823-4704-B954-CF1DFB980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3B3CD-63F6-4DAD-8B08-C90EDFC4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4C8F9-16FA-45F8-AF49-7C8CB9AB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110844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411C-B8B8-41A0-BDB1-30925D7B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048EDE-775D-4231-9390-40EEA59E0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38CF59-BD43-47D9-ACF0-18744BAB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E86467-4F11-4020-A1EA-9FDA3136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840573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67F58-E800-49F2-801B-FBA995E1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8FA059-0546-4047-AC95-65ABDF23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E9968-D549-4116-AF62-E94095C7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620602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267E-2596-499F-A958-F18EB9CF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2337-472E-4FAB-A179-CEFBA32D3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CCA1D-6668-488A-BD70-793CF5F96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36549-DA79-4E3B-A27A-BC303FC9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50FF6-4E1B-4AB7-92EC-24388254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2DDC1-4B27-4196-9BEB-885C10BF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441223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8B21-4976-4722-83D9-21EDCACE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90A26-E011-448B-B068-E680A5F2C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BA099-3BA1-40D4-810E-5E94299EE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1F9E-20C1-4722-A6DF-E7DD968A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64D9F-E6CE-438F-A7EA-337D2992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445C4-37F5-4AD8-A090-1AF73E97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1644524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40D01-AB09-4ED4-9217-3A04C173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7D64A-4B39-4413-B4F4-B7511BB3E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7A4B0-AA6E-4746-AA31-11D3BA60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4A93-A894-46E9-9B99-1E7FE4BCD187}" type="datetime1">
              <a:rPr lang="en-US" smtClean="0"/>
              <a:pPr/>
              <a:t>9/23/2019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50146-0440-4EF3-AEC8-19A7444FB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9BEAC-4E4D-40D5-8108-6BCCF46CE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743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49" r:id="rId14"/>
    <p:sldLayoutId id="2147483657" r:id="rId15"/>
    <p:sldLayoutId id="2147483658" r:id="rId16"/>
    <p:sldLayoutId id="2147483660" r:id="rId1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7AAF951-2FB1-4600-9B0B-4D33A264EB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332" y="5822900"/>
            <a:ext cx="2116148" cy="55842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1500F4C-DD41-4605-A2E6-2845AEA6EFA7}"/>
              </a:ext>
            </a:extLst>
          </p:cNvPr>
          <p:cNvSpPr/>
          <p:nvPr/>
        </p:nvSpPr>
        <p:spPr>
          <a:xfrm>
            <a:off x="2411760" y="2636912"/>
            <a:ext cx="3865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UN R13 and Electro Mechanical Brakes</a:t>
            </a:r>
            <a:endParaRPr lang="en-US" dirty="0"/>
          </a:p>
        </p:txBody>
      </p:sp>
      <p:graphicFrame>
        <p:nvGraphicFramePr>
          <p:cNvPr id="7" name="Tabelle 5">
            <a:extLst>
              <a:ext uri="{FF2B5EF4-FFF2-40B4-BE49-F238E27FC236}">
                <a16:creationId xmlns:a16="http://schemas.microsoft.com/office/drawing/2014/main" id="{EF0F5B32-04AE-4DE9-B12B-EAE26FECA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65993"/>
              </p:ext>
            </p:extLst>
          </p:nvPr>
        </p:nvGraphicFramePr>
        <p:xfrm>
          <a:off x="422246" y="209725"/>
          <a:ext cx="8470234" cy="17700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15736">
                  <a:extLst>
                    <a:ext uri="{9D8B030D-6E8A-4147-A177-3AD203B41FA5}">
                      <a16:colId xmlns:a16="http://schemas.microsoft.com/office/drawing/2014/main" val="191903829"/>
                    </a:ext>
                  </a:extLst>
                </a:gridCol>
                <a:gridCol w="4454498">
                  <a:extLst>
                    <a:ext uri="{9D8B030D-6E8A-4147-A177-3AD203B41FA5}">
                      <a16:colId xmlns:a16="http://schemas.microsoft.com/office/drawing/2014/main" val="2871414919"/>
                    </a:ext>
                  </a:extLst>
                </a:gridCol>
              </a:tblGrid>
              <a:tr h="1770077">
                <a:tc>
                  <a:txBody>
                    <a:bodyPr/>
                    <a:lstStyle/>
                    <a:p>
                      <a:pPr marR="227965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Submitted by the experts from CLEPA</a:t>
                      </a:r>
                      <a:endParaRPr lang="de-DE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32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400" b="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Informal document</a:t>
                      </a:r>
                      <a:r>
                        <a:rPr lang="fr-FR" sz="1400" b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GRAV-04-27</a:t>
                      </a:r>
                      <a:endParaRPr lang="de-DE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032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GRAV-04, 23 -27 September 2019</a:t>
                      </a:r>
                    </a:p>
                    <a:p>
                      <a:pPr marL="203200" algn="r" defTabSz="852488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Agenda item 8(c)</a:t>
                      </a:r>
                      <a:endParaRPr lang="de-DE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76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50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C03C39F-6F35-4A61-B293-F2183B2BA1E1}"/>
              </a:ext>
            </a:extLst>
          </p:cNvPr>
          <p:cNvSpPr/>
          <p:nvPr/>
        </p:nvSpPr>
        <p:spPr>
          <a:xfrm>
            <a:off x="323528" y="1245528"/>
            <a:ext cx="8280920" cy="2185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2000" dirty="0"/>
              <a:t>UN Regulation 13 defines: </a:t>
            </a:r>
            <a:endParaRPr lang="en-GB" altLang="en-US" sz="1600" b="1" dirty="0"/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endParaRPr lang="en-GB" altLang="en-US" sz="1200" b="1" dirty="0"/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sz="1400" b="1" dirty="0"/>
              <a:t>Transmission </a:t>
            </a:r>
            <a:r>
              <a:rPr lang="en-GB" sz="1400" dirty="0"/>
              <a:t>means the combination of components comprised between the control and the brake and linking them functionally. </a:t>
            </a:r>
            <a:r>
              <a:rPr lang="en-GB" sz="1400" b="1" i="1" dirty="0"/>
              <a:t>The transmission </a:t>
            </a:r>
            <a:r>
              <a:rPr lang="en-GB" sz="1400" b="1" i="1" dirty="0">
                <a:solidFill>
                  <a:srgbClr val="00B050"/>
                </a:solidFill>
              </a:rPr>
              <a:t>may be mechanical, hydraulic, pneumatic, electric or mixed</a:t>
            </a:r>
            <a:r>
              <a:rPr lang="en-GB" sz="1400" dirty="0"/>
              <a:t>.</a:t>
            </a:r>
            <a:endParaRPr lang="en-GB" altLang="en-US" sz="1400" b="1" dirty="0"/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400" b="1" dirty="0"/>
              <a:t>Control Transmission </a:t>
            </a:r>
            <a:r>
              <a:rPr lang="en-GB" altLang="en-US" sz="1400" dirty="0"/>
              <a:t>- means the combination of the components of the transmission which control the operation of the brakes, including the control function and the necessary reserve(s) of energy.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400" b="1" dirty="0"/>
              <a:t>Energy Transmission </a:t>
            </a:r>
            <a:r>
              <a:rPr lang="en-GB" altLang="en-US" sz="1400" dirty="0"/>
              <a:t>- means the combination of the components which supply to the brakes the necessary energy for their function, including the reserve(s) of energy necessary for the operation of the brakes.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BA3953-76EC-44BC-B30F-DE97585608D2}"/>
              </a:ext>
            </a:extLst>
          </p:cNvPr>
          <p:cNvSpPr txBox="1">
            <a:spLocks/>
          </p:cNvSpPr>
          <p:nvPr/>
        </p:nvSpPr>
        <p:spPr>
          <a:xfrm>
            <a:off x="323528" y="8053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5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Introduction</a:t>
            </a:r>
            <a:endParaRPr lang="en-US" sz="3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ktangel 7">
            <a:extLst>
              <a:ext uri="{FF2B5EF4-FFF2-40B4-BE49-F238E27FC236}">
                <a16:creationId xmlns:a16="http://schemas.microsoft.com/office/drawing/2014/main" id="{65800920-0F5F-468F-B003-EA89E29CE6AD}"/>
              </a:ext>
            </a:extLst>
          </p:cNvPr>
          <p:cNvSpPr/>
          <p:nvPr/>
        </p:nvSpPr>
        <p:spPr>
          <a:xfrm>
            <a:off x="323528" y="4336387"/>
            <a:ext cx="8280920" cy="19009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en-GB" sz="1600" b="1" i="1" dirty="0">
                <a:sym typeface="Wingdings" panose="05000000000000000000" pitchFamily="2" charset="2"/>
              </a:rPr>
              <a:t> </a:t>
            </a:r>
            <a:r>
              <a:rPr lang="en-GB" sz="1600" b="1" i="1" dirty="0"/>
              <a:t>The transmission </a:t>
            </a:r>
            <a:r>
              <a:rPr lang="en-GB" sz="1600" b="1" i="1" dirty="0">
                <a:solidFill>
                  <a:srgbClr val="00B050"/>
                </a:solidFill>
              </a:rPr>
              <a:t>may be mechanical, hydraulic, pneumatic, electric or mixed</a:t>
            </a:r>
            <a:r>
              <a:rPr lang="en-GB" sz="1600" dirty="0"/>
              <a:t>.</a:t>
            </a:r>
            <a:endParaRPr lang="de-DE" sz="1600" dirty="0"/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1600" dirty="0"/>
              <a:t>UN R13 was updated in 1990s to account for an electronic “Control Transmission” but still assumes Pneumatic “Energy Transmission” in the service braking system.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600" b="1" dirty="0"/>
              <a:t>Pneumatic Energy limitation is shown in two ways</a:t>
            </a:r>
            <a:r>
              <a:rPr lang="en-GB" altLang="en-US" sz="1600" dirty="0"/>
              <a:t>:</a:t>
            </a:r>
            <a:br>
              <a:rPr lang="en-GB" altLang="en-US" sz="1600" dirty="0"/>
            </a:br>
            <a:r>
              <a:rPr lang="en-GB" altLang="en-US" sz="1600" dirty="0"/>
              <a:t>	</a:t>
            </a:r>
            <a:r>
              <a:rPr lang="en-GB" altLang="en-US" sz="1600" u="sng" dirty="0"/>
              <a:t>Design Specifications </a:t>
            </a:r>
            <a:r>
              <a:rPr lang="en-GB" altLang="en-US" sz="1600" dirty="0"/>
              <a:t>– E.g. Where limits are in kPa.</a:t>
            </a:r>
            <a:br>
              <a:rPr lang="en-GB" altLang="en-US" sz="1600" dirty="0"/>
            </a:br>
            <a:r>
              <a:rPr lang="en-GB" altLang="en-US" sz="1600" dirty="0"/>
              <a:t>	</a:t>
            </a:r>
            <a:r>
              <a:rPr lang="en-GB" altLang="en-US" sz="1600" u="sng" dirty="0"/>
              <a:t>Design Limitations </a:t>
            </a:r>
            <a:r>
              <a:rPr lang="en-GB" altLang="en-US" sz="1600" dirty="0"/>
              <a:t>– E.g. Where it is assumed air is the medium.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7AAF951-2FB1-4600-9B0B-4D33A264EB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8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46" y="1083065"/>
            <a:ext cx="8486470" cy="504056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811760C5-08B9-4DD4-85EE-7D8FBF106DC7}"/>
              </a:ext>
            </a:extLst>
          </p:cNvPr>
          <p:cNvSpPr txBox="1"/>
          <p:nvPr/>
        </p:nvSpPr>
        <p:spPr>
          <a:xfrm>
            <a:off x="3635896" y="1114230"/>
            <a:ext cx="1368152" cy="10906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487025D-D063-4CA6-A6BD-ECB5E9B9F7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048" y="5067200"/>
            <a:ext cx="753188" cy="951500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B6B04DE8-EF45-4611-8465-4B8A134B4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8922" y="5099173"/>
            <a:ext cx="753188" cy="9515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9BD3D9FC-E5A8-49C9-A379-7D377FD35B72}"/>
              </a:ext>
            </a:extLst>
          </p:cNvPr>
          <p:cNvSpPr txBox="1">
            <a:spLocks/>
          </p:cNvSpPr>
          <p:nvPr/>
        </p:nvSpPr>
        <p:spPr>
          <a:xfrm>
            <a:off x="323528" y="116632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Development steps comparison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46EBC7-1E88-4397-8292-75982B3DC081}"/>
              </a:ext>
            </a:extLst>
          </p:cNvPr>
          <p:cNvSpPr txBox="1"/>
          <p:nvPr/>
        </p:nvSpPr>
        <p:spPr>
          <a:xfrm>
            <a:off x="179512" y="6165304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i="1" dirty="0"/>
              <a:t>* Other architectures or different Energy storage strategy are possible (e.g. EHB - </a:t>
            </a:r>
            <a:r>
              <a:rPr lang="en-US" sz="1600" i="1" dirty="0"/>
              <a:t>Electro-Hydraulic Brake, EMB double axle and double battery)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581E8-EFF3-4C7B-82BC-7DB4D208CA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1196752"/>
            <a:ext cx="1683780" cy="7920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DA34AC-B88D-4CA5-AD62-483C1D7339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6114" y="5039407"/>
            <a:ext cx="774198" cy="774579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B93F5943-0C7B-4BC1-8247-7D53FB5F4C6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73CF77-59E1-4235-B2F6-57BA43DE32A3}"/>
              </a:ext>
            </a:extLst>
          </p:cNvPr>
          <p:cNvSpPr txBox="1"/>
          <p:nvPr/>
        </p:nvSpPr>
        <p:spPr>
          <a:xfrm>
            <a:off x="7675754" y="5754293"/>
            <a:ext cx="41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082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35DF40-4F06-4B92-96D3-B552D5416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04431"/>
            <a:ext cx="8100392" cy="5420913"/>
          </a:xfrm>
          <a:prstGeom prst="rect">
            <a:avLst/>
          </a:prstGeom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09FE4954-A2E3-435F-B25C-84C5CC13549E}"/>
              </a:ext>
            </a:extLst>
          </p:cNvPr>
          <p:cNvSpPr txBox="1">
            <a:spLocks/>
          </p:cNvSpPr>
          <p:nvPr/>
        </p:nvSpPr>
        <p:spPr>
          <a:xfrm>
            <a:off x="467544" y="6630627"/>
            <a:ext cx="3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>
              <a:defRPr sz="80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/>
              <a:pPr/>
              <a:t>4</a:t>
            </a:fld>
            <a:endParaRPr lang="sv-S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429D3C-FF3A-4DA4-8C59-E911D355CB99}"/>
              </a:ext>
            </a:extLst>
          </p:cNvPr>
          <p:cNvSpPr txBox="1">
            <a:spLocks/>
          </p:cNvSpPr>
          <p:nvPr/>
        </p:nvSpPr>
        <p:spPr>
          <a:xfrm>
            <a:off x="251520" y="116632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Schematics of brake Systems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484006-EE81-436A-91C6-C2A320AB6621}"/>
              </a:ext>
            </a:extLst>
          </p:cNvPr>
          <p:cNvSpPr txBox="1"/>
          <p:nvPr/>
        </p:nvSpPr>
        <p:spPr>
          <a:xfrm>
            <a:off x="755576" y="1369052"/>
            <a:ext cx="1137684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sv-SE" sz="1400" dirty="0"/>
              <a:t>Compressor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957D3D-56D1-4385-975E-81FCDD7B24AE}"/>
              </a:ext>
            </a:extLst>
          </p:cNvPr>
          <p:cNvSpPr txBox="1"/>
          <p:nvPr/>
        </p:nvSpPr>
        <p:spPr>
          <a:xfrm>
            <a:off x="2011783" y="1377604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E-APU</a:t>
            </a:r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FCD62D-DE56-4425-8EA1-8B04904ED108}"/>
              </a:ext>
            </a:extLst>
          </p:cNvPr>
          <p:cNvSpPr txBox="1"/>
          <p:nvPr/>
        </p:nvSpPr>
        <p:spPr>
          <a:xfrm>
            <a:off x="3347864" y="1268760"/>
            <a:ext cx="1148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Air reservoir</a:t>
            </a:r>
          </a:p>
          <a:p>
            <a:r>
              <a:rPr lang="sv-SE" sz="1400" dirty="0"/>
              <a:t>storage</a:t>
            </a:r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6A6F7A-5BD3-4225-A798-6AA3664E8EDD}"/>
              </a:ext>
            </a:extLst>
          </p:cNvPr>
          <p:cNvSpPr txBox="1"/>
          <p:nvPr/>
        </p:nvSpPr>
        <p:spPr>
          <a:xfrm>
            <a:off x="5148064" y="1268760"/>
            <a:ext cx="103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EBS Modulator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487184-EB5D-41F2-A38F-7E07B547C414}"/>
              </a:ext>
            </a:extLst>
          </p:cNvPr>
          <p:cNvSpPr txBox="1"/>
          <p:nvPr/>
        </p:nvSpPr>
        <p:spPr>
          <a:xfrm>
            <a:off x="6587788" y="1340768"/>
            <a:ext cx="864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Actuator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3A4F41-1FF8-4D64-9927-6A838675C91E}"/>
              </a:ext>
            </a:extLst>
          </p:cNvPr>
          <p:cNvSpPr txBox="1"/>
          <p:nvPr/>
        </p:nvSpPr>
        <p:spPr>
          <a:xfrm>
            <a:off x="7884368" y="1321023"/>
            <a:ext cx="73609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sv-SE" sz="1400" dirty="0"/>
              <a:t>Caliper</a:t>
            </a:r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1AD4A0-65BD-4E6D-9B58-D640FC881F2C}"/>
              </a:ext>
            </a:extLst>
          </p:cNvPr>
          <p:cNvSpPr txBox="1"/>
          <p:nvPr/>
        </p:nvSpPr>
        <p:spPr>
          <a:xfrm>
            <a:off x="5003951" y="5974424"/>
            <a:ext cx="1512265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v-SE" sz="1400" dirty="0"/>
              <a:t>Drive and Motor</a:t>
            </a:r>
            <a:endParaRPr 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7C8161-941D-4426-9CCF-0E155D32BCC0}"/>
              </a:ext>
            </a:extLst>
          </p:cNvPr>
          <p:cNvSpPr txBox="1"/>
          <p:nvPr/>
        </p:nvSpPr>
        <p:spPr>
          <a:xfrm>
            <a:off x="6804248" y="5962961"/>
            <a:ext cx="634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Gears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D7FC3F-3D75-4DE7-B5A1-C34A2BE5A697}"/>
              </a:ext>
            </a:extLst>
          </p:cNvPr>
          <p:cNvSpPr txBox="1"/>
          <p:nvPr/>
        </p:nvSpPr>
        <p:spPr>
          <a:xfrm>
            <a:off x="7884368" y="5960883"/>
            <a:ext cx="73609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sv-SE" sz="1400" dirty="0"/>
              <a:t>Caliper</a:t>
            </a:r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1F84F3-27A1-4270-9E41-2970ECF50D79}"/>
              </a:ext>
            </a:extLst>
          </p:cNvPr>
          <p:cNvSpPr txBox="1"/>
          <p:nvPr/>
        </p:nvSpPr>
        <p:spPr>
          <a:xfrm>
            <a:off x="1394041" y="5960882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DC/DC</a:t>
            </a:r>
            <a:endParaRPr lang="en-US" sz="1400" dirty="0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5B08876D-C056-4EB0-8882-7589141A5CC1}"/>
              </a:ext>
            </a:extLst>
          </p:cNvPr>
          <p:cNvCxnSpPr>
            <a:cxnSpLocks/>
          </p:cNvCxnSpPr>
          <p:nvPr/>
        </p:nvCxnSpPr>
        <p:spPr>
          <a:xfrm>
            <a:off x="4932040" y="2601115"/>
            <a:ext cx="0" cy="2433526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3CC65345-209E-43CF-89BB-5B5331FDAAD2}"/>
              </a:ext>
            </a:extLst>
          </p:cNvPr>
          <p:cNvSpPr txBox="1"/>
          <p:nvPr/>
        </p:nvSpPr>
        <p:spPr>
          <a:xfrm>
            <a:off x="3085314" y="3600077"/>
            <a:ext cx="170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Energy storage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B765E69-E964-4D64-9632-557FE7D41372}"/>
              </a:ext>
            </a:extLst>
          </p:cNvPr>
          <p:cNvSpPr txBox="1"/>
          <p:nvPr/>
        </p:nvSpPr>
        <p:spPr>
          <a:xfrm rot="16200000">
            <a:off x="-159002" y="1762726"/>
            <a:ext cx="11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Pneumatic</a:t>
            </a:r>
          </a:p>
          <a:p>
            <a:r>
              <a:rPr lang="de-DE" dirty="0"/>
              <a:t>Energy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AA519B7-4D93-479C-9F0A-FB7F0651EB9B}"/>
              </a:ext>
            </a:extLst>
          </p:cNvPr>
          <p:cNvSpPr txBox="1"/>
          <p:nvPr/>
        </p:nvSpPr>
        <p:spPr>
          <a:xfrm rot="16200000">
            <a:off x="-6203" y="5250102"/>
            <a:ext cx="877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Electric</a:t>
            </a:r>
          </a:p>
          <a:p>
            <a:r>
              <a:rPr lang="de-DE" dirty="0" err="1"/>
              <a:t>Energy</a:t>
            </a:r>
            <a:endParaRPr lang="de-DE" dirty="0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188787F4-859C-489A-ACD8-33550FB13824}"/>
              </a:ext>
            </a:extLst>
          </p:cNvPr>
          <p:cNvSpPr/>
          <p:nvPr/>
        </p:nvSpPr>
        <p:spPr>
          <a:xfrm>
            <a:off x="2051720" y="2781760"/>
            <a:ext cx="1696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Annex 7 part A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43507B1-CFD0-42A2-80FB-8C558FD08785}"/>
              </a:ext>
            </a:extLst>
          </p:cNvPr>
          <p:cNvSpPr/>
          <p:nvPr/>
        </p:nvSpPr>
        <p:spPr>
          <a:xfrm>
            <a:off x="1979712" y="4499828"/>
            <a:ext cx="2042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Annex 7 </a:t>
            </a:r>
            <a:r>
              <a:rPr lang="de-DE" b="1" u="sng" dirty="0"/>
              <a:t>new</a:t>
            </a:r>
            <a:r>
              <a:rPr lang="de-DE" dirty="0"/>
              <a:t> part D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96632A5-9B98-4508-B63A-0522DE2B4FF1}"/>
              </a:ext>
            </a:extLst>
          </p:cNvPr>
          <p:cNvSpPr txBox="1"/>
          <p:nvPr/>
        </p:nvSpPr>
        <p:spPr>
          <a:xfrm>
            <a:off x="3203848" y="5842168"/>
            <a:ext cx="1348546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sv-SE"/>
            </a:defPPr>
            <a:lvl1pPr>
              <a:defRPr sz="1400"/>
            </a:lvl1pPr>
          </a:lstStyle>
          <a:p>
            <a:r>
              <a:rPr lang="de-DE" dirty="0"/>
              <a:t>Electric energy storage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feld 27">
            <a:extLst>
              <a:ext uri="{FF2B5EF4-FFF2-40B4-BE49-F238E27FC236}">
                <a16:creationId xmlns:a16="http://schemas.microsoft.com/office/drawing/2014/main" id="{56CBE869-8EED-4075-98B3-D523F32220F2}"/>
              </a:ext>
            </a:extLst>
          </p:cNvPr>
          <p:cNvSpPr txBox="1"/>
          <p:nvPr/>
        </p:nvSpPr>
        <p:spPr>
          <a:xfrm>
            <a:off x="5852391" y="3573016"/>
            <a:ext cx="10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Actuation</a:t>
            </a:r>
          </a:p>
        </p:txBody>
      </p:sp>
      <p:cxnSp>
        <p:nvCxnSpPr>
          <p:cNvPr id="41" name="Gerader Verbinder 4">
            <a:extLst>
              <a:ext uri="{FF2B5EF4-FFF2-40B4-BE49-F238E27FC236}">
                <a16:creationId xmlns:a16="http://schemas.microsoft.com/office/drawing/2014/main" id="{D1BEE355-20DB-42A2-9513-D769A3F712EF}"/>
              </a:ext>
            </a:extLst>
          </p:cNvPr>
          <p:cNvCxnSpPr>
            <a:cxnSpLocks/>
          </p:cNvCxnSpPr>
          <p:nvPr/>
        </p:nvCxnSpPr>
        <p:spPr>
          <a:xfrm>
            <a:off x="2915816" y="3284984"/>
            <a:ext cx="0" cy="108012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26">
            <a:extLst>
              <a:ext uri="{FF2B5EF4-FFF2-40B4-BE49-F238E27FC236}">
                <a16:creationId xmlns:a16="http://schemas.microsoft.com/office/drawing/2014/main" id="{3F8C93E4-CFBC-462F-B4AF-9D5B15F45A9E}"/>
              </a:ext>
            </a:extLst>
          </p:cNvPr>
          <p:cNvSpPr txBox="1"/>
          <p:nvPr/>
        </p:nvSpPr>
        <p:spPr>
          <a:xfrm>
            <a:off x="947451" y="3573016"/>
            <a:ext cx="160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Energy supply</a:t>
            </a:r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A1F385-56C0-40EB-8ED4-D9BD40546F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D47677-A2F3-4C79-9693-B9F553AD6ABB}"/>
              </a:ext>
            </a:extLst>
          </p:cNvPr>
          <p:cNvSpPr txBox="1"/>
          <p:nvPr/>
        </p:nvSpPr>
        <p:spPr>
          <a:xfrm>
            <a:off x="827544" y="283087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EBS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7E6182-BF80-41A8-ABBF-3DC4E5E783BE}"/>
              </a:ext>
            </a:extLst>
          </p:cNvPr>
          <p:cNvSpPr txBox="1"/>
          <p:nvPr/>
        </p:nvSpPr>
        <p:spPr>
          <a:xfrm>
            <a:off x="827544" y="448201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EMB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04265F-EEEF-40CB-8022-2F6EAAA7F070}"/>
              </a:ext>
            </a:extLst>
          </p:cNvPr>
          <p:cNvSpPr txBox="1"/>
          <p:nvPr/>
        </p:nvSpPr>
        <p:spPr>
          <a:xfrm>
            <a:off x="5652120" y="4482017"/>
            <a:ext cx="149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New</a:t>
            </a:r>
            <a:r>
              <a:rPr lang="en-GB" i="1" dirty="0"/>
              <a:t> 5.2.1.</a:t>
            </a:r>
            <a:r>
              <a:rPr lang="en-GB" b="1" i="1" dirty="0"/>
              <a:t>34</a:t>
            </a:r>
            <a:r>
              <a:rPr lang="en-GB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725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C03C39F-6F35-4A61-B293-F2183B2BA1E1}"/>
              </a:ext>
            </a:extLst>
          </p:cNvPr>
          <p:cNvSpPr/>
          <p:nvPr/>
        </p:nvSpPr>
        <p:spPr>
          <a:xfrm>
            <a:off x="353540" y="1424970"/>
            <a:ext cx="828092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r>
              <a:rPr lang="en-GB" sz="1600" dirty="0"/>
              <a:t>2. Definitions</a:t>
            </a:r>
          </a:p>
          <a:p>
            <a:pPr>
              <a:buClr>
                <a:srgbClr val="0070C0"/>
              </a:buClr>
            </a:pPr>
            <a:endParaRPr lang="en-GB" sz="1200" b="1" dirty="0"/>
          </a:p>
          <a:p>
            <a:pPr>
              <a:buClr>
                <a:srgbClr val="0070C0"/>
              </a:buClr>
            </a:pPr>
            <a:r>
              <a:rPr lang="en-GB" sz="1200" dirty="0"/>
              <a:t>New paragraphs defining </a:t>
            </a:r>
            <a:r>
              <a:rPr lang="en-GB" sz="1200" b="1" dirty="0"/>
              <a:t>Electric Energy Transmission </a:t>
            </a:r>
            <a:r>
              <a:rPr lang="en-GB" sz="1200" dirty="0"/>
              <a:t>( </a:t>
            </a:r>
            <a:r>
              <a:rPr lang="en-GB" sz="1200" dirty="0" err="1"/>
              <a:t>e,g</a:t>
            </a:r>
            <a:r>
              <a:rPr lang="en-GB" sz="1200" dirty="0"/>
              <a:t> </a:t>
            </a:r>
            <a:r>
              <a:rPr lang="en-GB" sz="1200" b="1" dirty="0"/>
              <a:t>Energy Source</a:t>
            </a:r>
            <a:r>
              <a:rPr lang="en-GB" sz="1200" dirty="0"/>
              <a:t>, </a:t>
            </a:r>
            <a:r>
              <a:rPr lang="en-GB" sz="1200" b="1" dirty="0"/>
              <a:t>Electrical Storage device</a:t>
            </a:r>
            <a:r>
              <a:rPr lang="en-GB" sz="1200" dirty="0"/>
              <a:t>, </a:t>
            </a:r>
            <a:r>
              <a:rPr lang="en-GB" sz="1200" b="1" dirty="0"/>
              <a:t>Electrical Supply device</a:t>
            </a:r>
            <a:r>
              <a:rPr lang="en-GB" sz="1200" dirty="0"/>
              <a:t>)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857702B7-B860-4B87-9DAF-CFE20924728F}"/>
              </a:ext>
            </a:extLst>
          </p:cNvPr>
          <p:cNvSpPr/>
          <p:nvPr/>
        </p:nvSpPr>
        <p:spPr>
          <a:xfrm>
            <a:off x="353540" y="2420888"/>
            <a:ext cx="828092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>
              <a:buClr>
                <a:srgbClr val="0070C0"/>
              </a:buClr>
            </a:pPr>
            <a:r>
              <a:rPr lang="en-GB" sz="1600" dirty="0"/>
              <a:t>5.1.4.6 Reference Braking forces</a:t>
            </a:r>
          </a:p>
          <a:p>
            <a:pPr>
              <a:buClr>
                <a:srgbClr val="0070C0"/>
              </a:buClr>
            </a:pPr>
            <a:endParaRPr lang="en-GB" sz="1600" i="1" dirty="0"/>
          </a:p>
          <a:p>
            <a:pPr>
              <a:buClr>
                <a:srgbClr val="0070C0"/>
              </a:buClr>
            </a:pPr>
            <a:r>
              <a:rPr lang="en-GB" sz="1600" i="1" dirty="0"/>
              <a:t>New paragraph 5.1.4.6.</a:t>
            </a:r>
            <a:r>
              <a:rPr lang="en-GB" sz="1600" b="1" i="1" dirty="0"/>
              <a:t>2</a:t>
            </a:r>
            <a:r>
              <a:rPr lang="en-GB" sz="1600" i="1" dirty="0"/>
              <a:t>. </a:t>
            </a:r>
          </a:p>
          <a:p>
            <a:pPr>
              <a:buClr>
                <a:srgbClr val="0070C0"/>
              </a:buClr>
            </a:pPr>
            <a:r>
              <a:rPr lang="en-GB" sz="1200" dirty="0"/>
              <a:t>Reference braking forces for electro-mechanical braking system using a roller brake tester shall be defined according to the following requirements.</a:t>
            </a:r>
            <a:endParaRPr lang="sv-SE" sz="1200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A484428-F6CE-4D17-A1DA-A037851E98F5}"/>
              </a:ext>
            </a:extLst>
          </p:cNvPr>
          <p:cNvSpPr/>
          <p:nvPr/>
        </p:nvSpPr>
        <p:spPr>
          <a:xfrm>
            <a:off x="353540" y="3925505"/>
            <a:ext cx="828092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r>
              <a:rPr lang="en-GB" sz="1600" dirty="0"/>
              <a:t>5.2 Characteristics of Braking Systems.</a:t>
            </a:r>
          </a:p>
          <a:p>
            <a:pPr>
              <a:buClr>
                <a:srgbClr val="0070C0"/>
              </a:buClr>
            </a:pPr>
            <a:endParaRPr lang="en-GB" sz="1600" i="1" dirty="0"/>
          </a:p>
          <a:p>
            <a:pPr>
              <a:buClr>
                <a:srgbClr val="0070C0"/>
              </a:buClr>
            </a:pPr>
            <a:r>
              <a:rPr lang="en-GB" sz="1600" i="1" dirty="0"/>
              <a:t>New paragraph 5.2.1.</a:t>
            </a:r>
            <a:r>
              <a:rPr lang="en-GB" sz="1600" b="1" i="1" dirty="0"/>
              <a:t>34</a:t>
            </a:r>
            <a:r>
              <a:rPr lang="en-GB" sz="1600" i="1" dirty="0"/>
              <a:t>. </a:t>
            </a:r>
            <a:r>
              <a:rPr lang="en-GB" sz="1600" dirty="0"/>
              <a:t>	</a:t>
            </a:r>
          </a:p>
          <a:p>
            <a:pPr>
              <a:buClr>
                <a:srgbClr val="0070C0"/>
              </a:buClr>
            </a:pPr>
            <a:r>
              <a:rPr lang="en-GB" sz="1200" dirty="0"/>
              <a:t>Special additional requirements for service braking systems with electric control and energy transmissions.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E4083D5-3226-43F6-BD80-508F83176BAD}"/>
              </a:ext>
            </a:extLst>
          </p:cNvPr>
          <p:cNvSpPr/>
          <p:nvPr/>
        </p:nvSpPr>
        <p:spPr>
          <a:xfrm>
            <a:off x="353540" y="5188658"/>
            <a:ext cx="828092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r>
              <a:rPr lang="en-US" sz="1600" dirty="0"/>
              <a:t>Annex 7, (provisions relating to energy supply and storage) </a:t>
            </a:r>
          </a:p>
          <a:p>
            <a:pPr>
              <a:buClr>
                <a:srgbClr val="0070C0"/>
              </a:buClr>
            </a:pPr>
            <a:endParaRPr lang="en-US" sz="1600" i="1" dirty="0"/>
          </a:p>
          <a:p>
            <a:pPr>
              <a:buClr>
                <a:srgbClr val="0070C0"/>
              </a:buClr>
            </a:pPr>
            <a:r>
              <a:rPr lang="en-US" sz="1600" i="1" dirty="0"/>
              <a:t>New Part </a:t>
            </a:r>
            <a:r>
              <a:rPr lang="en-US" sz="1600" b="1" i="1" dirty="0"/>
              <a:t>D</a:t>
            </a:r>
          </a:p>
          <a:p>
            <a:pPr>
              <a:buClr>
                <a:srgbClr val="0070C0"/>
              </a:buClr>
            </a:pPr>
            <a:r>
              <a:rPr lang="en-US" sz="1200" dirty="0"/>
              <a:t>Electro-mechanical Braking system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BA3953-76EC-44BC-B30F-DE97585608D2}"/>
              </a:ext>
            </a:extLst>
          </p:cNvPr>
          <p:cNvSpPr txBox="1">
            <a:spLocks/>
          </p:cNvSpPr>
          <p:nvPr/>
        </p:nvSpPr>
        <p:spPr>
          <a:xfrm>
            <a:off x="251520" y="8053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ECE-R13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Main parts to be amended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574BB053-AFCB-44D0-8954-16154FC25C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4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A484428-F6CE-4D17-A1DA-A037851E98F5}"/>
              </a:ext>
            </a:extLst>
          </p:cNvPr>
          <p:cNvSpPr/>
          <p:nvPr/>
        </p:nvSpPr>
        <p:spPr>
          <a:xfrm>
            <a:off x="353540" y="1700808"/>
            <a:ext cx="8280920" cy="1308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1600" dirty="0"/>
              <a:t>Expected advantages by introducing Electric Energy Transmission to UN R13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600" b="1" dirty="0"/>
              <a:t>Improved energy efficiency in EV´s (vs. air compressor).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600" b="1" dirty="0"/>
              <a:t>Improved braking control.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600" b="1" dirty="0"/>
              <a:t>Elimination of noise from pneumatics.</a:t>
            </a:r>
            <a:r>
              <a:rPr lang="en-GB" altLang="en-US" sz="1200" dirty="0"/>
              <a:t>	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E4083D5-3226-43F6-BD80-508F83176BAD}"/>
              </a:ext>
            </a:extLst>
          </p:cNvPr>
          <p:cNvSpPr/>
          <p:nvPr/>
        </p:nvSpPr>
        <p:spPr>
          <a:xfrm>
            <a:off x="343062" y="3429000"/>
            <a:ext cx="8280920" cy="1231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1600" dirty="0"/>
              <a:t>A proposal for amending the text of UN R13 is in preparation by the Industry (brake system suppliers supported by vehicle manufacturers )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600" b="1" dirty="0"/>
              <a:t>Initial focus on motor vehicles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600" b="1" dirty="0"/>
              <a:t>Inclusion of Electric Energy Transmission in service braking systems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BA3953-76EC-44BC-B30F-DE97585608D2}"/>
              </a:ext>
            </a:extLst>
          </p:cNvPr>
          <p:cNvSpPr txBox="1">
            <a:spLocks/>
          </p:cNvSpPr>
          <p:nvPr/>
        </p:nvSpPr>
        <p:spPr>
          <a:xfrm>
            <a:off x="251520" y="68360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Summary and outlook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21FE12D-B2F0-49B0-970E-AA98ECC203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7" name="Rektangel 13">
            <a:extLst>
              <a:ext uri="{FF2B5EF4-FFF2-40B4-BE49-F238E27FC236}">
                <a16:creationId xmlns:a16="http://schemas.microsoft.com/office/drawing/2014/main" id="{6615D807-28D0-4DCC-A39A-FE4F36CD399C}"/>
              </a:ext>
            </a:extLst>
          </p:cNvPr>
          <p:cNvSpPr/>
          <p:nvPr/>
        </p:nvSpPr>
        <p:spPr>
          <a:xfrm>
            <a:off x="373613" y="5125245"/>
            <a:ext cx="8280920" cy="6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1600" b="1" dirty="0"/>
              <a:t>Comments from the delegates of GRVA are welcome before end of November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1600" b="1" dirty="0"/>
              <a:t>Industry will introduce an informal document for GRVA 05 in February 2020</a:t>
            </a:r>
          </a:p>
        </p:txBody>
      </p:sp>
    </p:spTree>
    <p:extLst>
      <p:ext uri="{BB962C8B-B14F-4D97-AF65-F5344CB8AC3E}">
        <p14:creationId xmlns:p14="http://schemas.microsoft.com/office/powerpoint/2010/main" val="171476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488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Segoe UI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Haldex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offering</dc:title>
  <dc:creator>Paulcén, Catharina</dc:creator>
  <cp:lastModifiedBy>Francois E. Guichard</cp:lastModifiedBy>
  <cp:revision>460</cp:revision>
  <cp:lastPrinted>2015-07-15T11:37:08Z</cp:lastPrinted>
  <dcterms:created xsi:type="dcterms:W3CDTF">2014-09-17T12:44:48Z</dcterms:created>
  <dcterms:modified xsi:type="dcterms:W3CDTF">2019-09-23T07:42:23Z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