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 id="2147484138" r:id="rId2"/>
  </p:sldMasterIdLst>
  <p:notesMasterIdLst>
    <p:notesMasterId r:id="rId21"/>
  </p:notesMasterIdLst>
  <p:sldIdLst>
    <p:sldId id="281" r:id="rId3"/>
    <p:sldId id="282" r:id="rId4"/>
    <p:sldId id="283" r:id="rId5"/>
    <p:sldId id="284" r:id="rId6"/>
    <p:sldId id="295" r:id="rId7"/>
    <p:sldId id="293" r:id="rId8"/>
    <p:sldId id="285" r:id="rId9"/>
    <p:sldId id="286" r:id="rId10"/>
    <p:sldId id="297" r:id="rId11"/>
    <p:sldId id="287" r:id="rId12"/>
    <p:sldId id="289" r:id="rId13"/>
    <p:sldId id="288" r:id="rId14"/>
    <p:sldId id="299" r:id="rId15"/>
    <p:sldId id="292" r:id="rId16"/>
    <p:sldId id="291" r:id="rId17"/>
    <p:sldId id="294" r:id="rId18"/>
    <p:sldId id="298" r:id="rId19"/>
    <p:sldId id="296"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1" d="100"/>
          <a:sy n="111" d="100"/>
        </p:scale>
        <p:origin x="396"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44E7F-540B-4657-B523-E85D8B4575F9}" type="datetimeFigureOut">
              <a:rPr kumimoji="1" lang="ja-JP" altLang="en-US" smtClean="0"/>
              <a:t>2019/1/30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524012-FBFD-417F-BC9F-563E3CD2931A}" type="slidenum">
              <a:rPr kumimoji="1" lang="ja-JP" altLang="en-US" smtClean="0"/>
              <a:t>‹#›</a:t>
            </a:fld>
            <a:endParaRPr kumimoji="1" lang="ja-JP" altLang="en-US"/>
          </a:p>
        </p:txBody>
      </p:sp>
    </p:spTree>
    <p:extLst>
      <p:ext uri="{BB962C8B-B14F-4D97-AF65-F5344CB8AC3E}">
        <p14:creationId xmlns:p14="http://schemas.microsoft.com/office/powerpoint/2010/main" val="38444048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E9727B-679D-4922-879E-A51487129BB9}" type="datetime1">
              <a:rPr kumimoji="1" lang="ja-JP" altLang="en-US" smtClean="0"/>
              <a:t>2019/1/30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288544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C08207D-A4F6-46AC-A98D-1B3470FB1196}" type="datetime1">
              <a:rPr kumimoji="1" lang="ja-JP" altLang="en-US" smtClean="0"/>
              <a:t>2019/1/30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60526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1C1A383-7A61-4BDE-A272-A72CBE7DD27C}" type="datetime1">
              <a:rPr kumimoji="1" lang="ja-JP" altLang="en-US" smtClean="0"/>
              <a:t>2019/1/30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3694070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31B3A3-C04B-457B-B548-EAD6F805E3DA}" type="datetime1">
              <a:rPr kumimoji="1" lang="ja-JP" altLang="en-US" smtClean="0"/>
              <a:t>2019/1/30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3104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97280" y="205323"/>
            <a:ext cx="10058400" cy="1450757"/>
          </a:xfrm>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a:xfrm>
            <a:off x="1068387" y="1876214"/>
            <a:ext cx="1005840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04A1DB-B1B9-4699-8F44-59D366596EFC}" type="datetime1">
              <a:rPr kumimoji="1" lang="ja-JP" altLang="en-US" smtClean="0"/>
              <a:t>2019/1/30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293370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1774328-B8A6-4BCC-B8EF-127BD5B0AE62}" type="datetime1">
              <a:rPr kumimoji="1" lang="ja-JP" altLang="en-US" smtClean="0"/>
              <a:t>2019/1/30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914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321FF2-AF9F-430D-AC48-3BC632117230}" type="datetime1">
              <a:rPr kumimoji="1" lang="ja-JP" altLang="en-US" smtClean="0"/>
              <a:t>2019/1/30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008188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7280" y="2582335"/>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7920" y="2582334"/>
            <a:ext cx="4937760" cy="32867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6260B64-647F-4EDC-8939-569667C4F55B}" type="datetime1">
              <a:rPr kumimoji="1" lang="ja-JP" altLang="en-US" smtClean="0"/>
              <a:t>2019/1/30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432847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BE62472-AECC-466D-80D2-368BCF30907F}" type="datetime1">
              <a:rPr kumimoji="1" lang="ja-JP" altLang="en-US" smtClean="0"/>
              <a:t>2019/1/30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304439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1CE0D8D-4849-4E53-AEB6-AB2EB10BEF63}" type="datetime1">
              <a:rPr kumimoji="1" lang="ja-JP" altLang="en-US" smtClean="0"/>
              <a:t>2019/1/30</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591152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D51CB71-5E17-44EC-8640-EEC5E69892D5}" type="datetime1">
              <a:rPr kumimoji="1" lang="ja-JP" altLang="en-US" smtClean="0"/>
              <a:t>2019/1/30</a:t>
            </a:fld>
            <a:endParaRPr kumimoji="1" lang="ja-JP"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126687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1AA31A-E4A5-4333-8473-235C72DA4FFF}" type="datetime1">
              <a:rPr kumimoji="1" lang="ja-JP" altLang="en-US" smtClean="0"/>
              <a:t>2019/1/30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960223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79ECCB5-F348-4F23-BCFC-5713AC1446D2}" type="datetime1">
              <a:rPr kumimoji="1" lang="ja-JP" altLang="en-US" smtClean="0"/>
              <a:t>2019/1/30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7999340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6DAE57-2392-4AE1-8650-41AB18FD5059}" type="datetime1">
              <a:rPr kumimoji="1" lang="ja-JP" altLang="en-US" smtClean="0"/>
              <a:t>2019/1/30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41965184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7894A4B-2C4C-461F-8136-E27B9BE0C0CF}" type="datetime1">
              <a:rPr kumimoji="1" lang="ja-JP" altLang="en-US" smtClean="0"/>
              <a:t>2019/1/30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4282743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FDBAFAA-EF8B-40C9-96C1-5FB901643676}" type="datetime1">
              <a:rPr kumimoji="1" lang="ja-JP" altLang="en-US" smtClean="0"/>
              <a:t>2019/1/30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358082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AE6FE1E-79EA-47E2-939D-B02C2E3E04BD}" type="datetime1">
              <a:rPr kumimoji="1" lang="ja-JP" altLang="en-US" smtClean="0"/>
              <a:t>2019/1/30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83544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0306A374-EFAD-438C-A7F1-C658CC2E04E0}" type="datetime1">
              <a:rPr kumimoji="1" lang="ja-JP" altLang="en-US" smtClean="0"/>
              <a:t>2019/1/30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093840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D827A7-0D61-4C38-B1ED-A2213B149EA5}" type="datetime1">
              <a:rPr kumimoji="1" lang="ja-JP" altLang="en-US" smtClean="0"/>
              <a:t>2019/1/30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58126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FD5AC-060B-45E5-9E28-4738016F9993}" type="datetime1">
              <a:rPr kumimoji="1" lang="ja-JP" altLang="en-US" smtClean="0"/>
              <a:t>2019/1/30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256413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1C8FF3-722F-4841-9B21-CDC2BA8ADB22}" type="datetime1">
              <a:rPr kumimoji="1" lang="ja-JP" altLang="en-US" smtClean="0"/>
              <a:t>2019/1/30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3015953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DA18943-F2A4-4C4F-877E-5C63AB352277}" type="datetime1">
              <a:rPr kumimoji="1" lang="ja-JP" altLang="en-US" smtClean="0"/>
              <a:t>2019/1/30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46292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80E573C-88F2-481B-9D04-902DE2BB7073}" type="datetime1">
              <a:rPr kumimoji="1" lang="ja-JP" altLang="en-US" smtClean="0"/>
              <a:t>2019/1/30</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990747890"/>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3B58C93-FA00-4803-9BAA-2337245478F9}" type="datetime1">
              <a:rPr kumimoji="1" lang="ja-JP" altLang="en-US" smtClean="0"/>
              <a:t>2019/1/30</a:t>
            </a:fld>
            <a:endParaRPr kumimoji="1" lang="ja-JP"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1" y="6459785"/>
            <a:ext cx="426720" cy="365125"/>
          </a:xfrm>
          <a:prstGeom prst="rect">
            <a:avLst/>
          </a:prstGeom>
        </p:spPr>
        <p:txBody>
          <a:bodyPr vert="horz" lIns="91440" tIns="45720" rIns="91440" bIns="45720" rtlCol="0" anchor="ctr"/>
          <a:lstStyle>
            <a:lvl1pPr algn="r">
              <a:defRPr sz="1050">
                <a:solidFill>
                  <a:srgbClr val="FFFFFF"/>
                </a:solidFill>
              </a:defRPr>
            </a:lvl1pPr>
          </a:lstStyle>
          <a:p>
            <a:fld id="{35A469A7-D8F0-4CD9-B84B-3A79413A6802}" type="slidenum">
              <a:rPr kumimoji="1" lang="ja-JP" altLang="en-US" smtClean="0"/>
              <a:t>‹#›</a:t>
            </a:fld>
            <a:endParaRPr kumimoji="1" lang="ja-JP" altLang="en-US"/>
          </a:p>
        </p:txBody>
      </p:sp>
    </p:spTree>
    <p:extLst>
      <p:ext uri="{BB962C8B-B14F-4D97-AF65-F5344CB8AC3E}">
        <p14:creationId xmlns:p14="http://schemas.microsoft.com/office/powerpoint/2010/main" val="3624162145"/>
      </p:ext>
    </p:extLst>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hf hdr="0" ftr="0" dt="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10.bin"/><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oleObject" Target="../embeddings/oleObject1.bin"/><Relationship Id="rId7"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image" Target="../media/image2.png"/><Relationship Id="rId9"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4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3200" y="1930400"/>
            <a:ext cx="11531600" cy="1734312"/>
          </a:xfrm>
        </p:spPr>
        <p:txBody>
          <a:bodyPr>
            <a:normAutofit/>
          </a:bodyPr>
          <a:lstStyle/>
          <a:p>
            <a:pPr algn="ctr"/>
            <a:r>
              <a:rPr kumimoji="1" lang="en-US" altLang="ja-JP" sz="6000" dirty="0">
                <a:latin typeface="Tahoma" panose="020B0604030504040204" pitchFamily="34" charset="0"/>
                <a:ea typeface="Tahoma" panose="020B0604030504040204" pitchFamily="34" charset="0"/>
                <a:cs typeface="Tahoma" panose="020B0604030504040204" pitchFamily="34" charset="0"/>
              </a:rPr>
              <a:t>Proposals from the </a:t>
            </a:r>
            <a:br>
              <a:rPr kumimoji="1" lang="en-US" altLang="ja-JP" sz="6000" dirty="0">
                <a:latin typeface="Tahoma" panose="020B0604030504040204" pitchFamily="34" charset="0"/>
                <a:ea typeface="Tahoma" panose="020B0604030504040204" pitchFamily="34" charset="0"/>
                <a:cs typeface="Tahoma" panose="020B0604030504040204" pitchFamily="34" charset="0"/>
              </a:rPr>
            </a:br>
            <a:r>
              <a:rPr kumimoji="1" lang="en-US" altLang="ja-JP" sz="6000" dirty="0">
                <a:latin typeface="Tahoma" panose="020B0604030504040204" pitchFamily="34" charset="0"/>
                <a:ea typeface="Tahoma" panose="020B0604030504040204" pitchFamily="34" charset="0"/>
                <a:cs typeface="Tahoma" panose="020B0604030504040204" pitchFamily="34" charset="0"/>
              </a:rPr>
              <a:t>Informal Working Group on AEBS</a:t>
            </a:r>
            <a:endParaRPr kumimoji="1" lang="ja-JP" altLang="en-US" sz="6000" dirty="0">
              <a:latin typeface="Tahoma" panose="020B0604030504040204" pitchFamily="34" charset="0"/>
              <a:cs typeface="Tahoma" panose="020B0604030504040204" pitchFamily="34" charset="0"/>
            </a:endParaRPr>
          </a:p>
        </p:txBody>
      </p:sp>
      <p:sp>
        <p:nvSpPr>
          <p:cNvPr id="4" name="テキスト ボックス 3"/>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New</a:t>
            </a:r>
            <a:r>
              <a:rPr lang="ja-JP" altLang="en-US" sz="2800" dirty="0">
                <a:solidFill>
                  <a:schemeClr val="bg1"/>
                </a:solidFill>
                <a:latin typeface="Tahoma" panose="020B0604030504040204" pitchFamily="34" charset="0"/>
                <a:cs typeface="Tahoma" panose="020B0604030504040204" pitchFamily="34" charset="0"/>
              </a:rPr>
              <a:t> </a:t>
            </a:r>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Regulation</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5" name="テキスト ボックス 4"/>
          <p:cNvSpPr txBox="1"/>
          <p:nvPr/>
        </p:nvSpPr>
        <p:spPr>
          <a:xfrm>
            <a:off x="8463280" y="0"/>
            <a:ext cx="3728720" cy="923330"/>
          </a:xfrm>
          <a:prstGeom prst="rect">
            <a:avLst/>
          </a:prstGeom>
          <a:solidFill>
            <a:schemeClr val="accent2"/>
          </a:solidFill>
        </p:spPr>
        <p:txBody>
          <a:bodyPr wrap="square" rtlCol="0">
            <a:spAutoFit/>
          </a:bodyPr>
          <a:lstStyle/>
          <a:p>
            <a:r>
              <a:rPr kumimoji="1" lang="en-US" altLang="ja-JP" u="sng"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u="sng" dirty="0">
                <a:solidFill>
                  <a:schemeClr val="bg1"/>
                </a:solidFill>
                <a:latin typeface="Tahoma" panose="020B0604030504040204" pitchFamily="34" charset="0"/>
                <a:cs typeface="Tahoma" panose="020B0604030504040204" pitchFamily="34" charset="0"/>
              </a:rPr>
              <a:t> </a:t>
            </a:r>
            <a:r>
              <a:rPr kumimoji="1" lang="en-US" altLang="ja-JP" u="sng" dirty="0">
                <a:solidFill>
                  <a:schemeClr val="bg1"/>
                </a:solidFill>
                <a:latin typeface="Tahoma" panose="020B0604030504040204" pitchFamily="34" charset="0"/>
                <a:ea typeface="Tahoma" panose="020B0604030504040204" pitchFamily="34" charset="0"/>
                <a:cs typeface="Tahoma" panose="020B0604030504040204" pitchFamily="34" charset="0"/>
              </a:rPr>
              <a:t>document</a:t>
            </a:r>
            <a:r>
              <a:rPr kumimoji="1" lang="ja-JP" altLang="en-US" u="sng" dirty="0">
                <a:solidFill>
                  <a:schemeClr val="bg1"/>
                </a:solidFill>
                <a:latin typeface="Tahoma" panose="020B0604030504040204" pitchFamily="34" charset="0"/>
                <a:cs typeface="Tahoma" panose="020B0604030504040204" pitchFamily="34" charset="0"/>
              </a:rPr>
              <a:t> </a:t>
            </a:r>
            <a:r>
              <a:rPr kumimoji="1" lang="en-US" altLang="ja-JP" b="1" dirty="0">
                <a:solidFill>
                  <a:schemeClr val="bg1"/>
                </a:solidFill>
                <a:latin typeface="Tahoma" panose="020B0604030504040204" pitchFamily="34" charset="0"/>
                <a:ea typeface="Tahoma" panose="020B0604030504040204" pitchFamily="34" charset="0"/>
                <a:cs typeface="Tahoma" panose="020B0604030504040204" pitchFamily="34" charset="0"/>
              </a:rPr>
              <a:t>GRVA-02-28</a:t>
            </a:r>
          </a:p>
          <a:p>
            <a:r>
              <a:rPr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2</a:t>
            </a:r>
            <a:r>
              <a:rPr lang="en-US" altLang="ja-JP" baseline="30000" dirty="0">
                <a:solidFill>
                  <a:schemeClr val="bg1"/>
                </a:solidFill>
                <a:latin typeface="Tahoma" panose="020B0604030504040204" pitchFamily="34" charset="0"/>
                <a:ea typeface="Tahoma" panose="020B0604030504040204" pitchFamily="34" charset="0"/>
                <a:cs typeface="Tahoma" panose="020B0604030504040204" pitchFamily="34" charset="0"/>
              </a:rPr>
              <a:t>nd</a:t>
            </a:r>
            <a:r>
              <a:rPr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 GRVA, 28 Jan. - 1 Feb. 2019, </a:t>
            </a: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Agenda item 6</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6" name="テキスト ボックス 5"/>
          <p:cNvSpPr txBox="1"/>
          <p:nvPr/>
        </p:nvSpPr>
        <p:spPr>
          <a:xfrm>
            <a:off x="1249680" y="4641005"/>
            <a:ext cx="9855200" cy="1077218"/>
          </a:xfrm>
          <a:prstGeom prst="rect">
            <a:avLst/>
          </a:prstGeom>
          <a:noFill/>
        </p:spPr>
        <p:txBody>
          <a:bodyPr wrap="square" rtlCol="0">
            <a:spAutoFit/>
          </a:bodyPr>
          <a:lstStyle/>
          <a:p>
            <a:pPr algn="ctr"/>
            <a:r>
              <a:rPr lang="en-US" altLang="ja-JP" sz="3200">
                <a:latin typeface="Tahoma" panose="020B0604030504040204" pitchFamily="34" charset="0"/>
                <a:ea typeface="Tahoma" panose="020B0604030504040204" pitchFamily="34" charset="0"/>
                <a:cs typeface="Tahoma" panose="020B0604030504040204" pitchFamily="34" charset="0"/>
              </a:rPr>
              <a:t>For a </a:t>
            </a:r>
            <a:endParaRPr kumimoji="1" lang="en-US" altLang="ja-JP" sz="3200" dirty="0">
              <a:latin typeface="Tahoma" panose="020B0604030504040204" pitchFamily="34" charset="0"/>
              <a:ea typeface="Tahoma" panose="020B0604030504040204" pitchFamily="34" charset="0"/>
              <a:cs typeface="Tahoma" panose="020B0604030504040204" pitchFamily="34" charset="0"/>
            </a:endParaRPr>
          </a:p>
          <a:p>
            <a:pPr algn="ctr"/>
            <a:r>
              <a:rPr kumimoji="1" lang="en-US" altLang="ja-JP" sz="3200" dirty="0">
                <a:latin typeface="Tahoma" panose="020B0604030504040204" pitchFamily="34" charset="0"/>
                <a:ea typeface="Tahoma" panose="020B0604030504040204" pitchFamily="34" charset="0"/>
                <a:cs typeface="Tahoma" panose="020B0604030504040204" pitchFamily="34" charset="0"/>
              </a:rPr>
              <a:t>New UN Regulation</a:t>
            </a:r>
            <a:endParaRPr kumimoji="1" lang="ja-JP" altLang="en-US" sz="3200" dirty="0">
              <a:latin typeface="Tahoma" panose="020B0604030504040204" pitchFamily="34" charset="0"/>
              <a:cs typeface="Tahoma" panose="020B0604030504040204" pitchFamily="34" charset="0"/>
            </a:endParaRPr>
          </a:p>
        </p:txBody>
      </p:sp>
      <p:sp>
        <p:nvSpPr>
          <p:cNvPr id="7" name="テキスト ボックス 6"/>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8" name="スライド番号プレースホルダー 7"/>
          <p:cNvSpPr>
            <a:spLocks noGrp="1"/>
          </p:cNvSpPr>
          <p:nvPr>
            <p:ph type="sldNum" sz="quarter" idx="12"/>
          </p:nvPr>
        </p:nvSpPr>
        <p:spPr/>
        <p:txBody>
          <a:bodyPr/>
          <a:lstStyle/>
          <a:p>
            <a:fld id="{35A469A7-D8F0-4CD9-B84B-3A79413A6802}" type="slidenum">
              <a:rPr kumimoji="1" lang="ja-JP" altLang="en-US" smtClean="0"/>
              <a:t>1</a:t>
            </a:fld>
            <a:endParaRPr kumimoji="1" lang="ja-JP" altLang="en-US"/>
          </a:p>
        </p:txBody>
      </p:sp>
    </p:spTree>
    <p:extLst>
      <p:ext uri="{BB962C8B-B14F-4D97-AF65-F5344CB8AC3E}">
        <p14:creationId xmlns:p14="http://schemas.microsoft.com/office/powerpoint/2010/main" val="52824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10</a:t>
            </a:fld>
            <a:endParaRPr kumimoji="1" lang="ja-JP" altLang="en-US"/>
          </a:p>
        </p:txBody>
      </p:sp>
      <p:sp>
        <p:nvSpPr>
          <p:cNvPr id="5" name="テキスト ボックス 4"/>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Specifications - Car to pedestrian scenario</a:t>
            </a:r>
            <a:r>
              <a:rPr lang="ja-JP" alt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 Crossing collision</a:t>
            </a:r>
          </a:p>
        </p:txBody>
      </p:sp>
      <p:sp>
        <p:nvSpPr>
          <p:cNvPr id="6" name="テキスト ボックス 5"/>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grpSp>
        <p:nvGrpSpPr>
          <p:cNvPr id="7" name="Group 3"/>
          <p:cNvGrpSpPr>
            <a:grpSpLocks/>
          </p:cNvGrpSpPr>
          <p:nvPr/>
        </p:nvGrpSpPr>
        <p:grpSpPr bwMode="auto">
          <a:xfrm rot="16200000">
            <a:off x="454629" y="3079721"/>
            <a:ext cx="1823232" cy="831023"/>
            <a:chOff x="272" y="351"/>
            <a:chExt cx="2424" cy="1010"/>
          </a:xfrm>
        </p:grpSpPr>
        <p:grpSp>
          <p:nvGrpSpPr>
            <p:cNvPr id="8" name="Group 4"/>
            <p:cNvGrpSpPr>
              <a:grpSpLocks/>
            </p:cNvGrpSpPr>
            <p:nvPr/>
          </p:nvGrpSpPr>
          <p:grpSpPr bwMode="auto">
            <a:xfrm>
              <a:off x="272" y="351"/>
              <a:ext cx="2424" cy="1010"/>
              <a:chOff x="1168" y="1446"/>
              <a:chExt cx="3173" cy="1302"/>
            </a:xfrm>
          </p:grpSpPr>
          <p:sp>
            <p:nvSpPr>
              <p:cNvPr id="24" name="Freeform 5"/>
              <p:cNvSpPr>
                <a:spLocks noChangeAspect="1"/>
              </p:cNvSpPr>
              <p:nvPr/>
            </p:nvSpPr>
            <p:spPr bwMode="auto">
              <a:xfrm>
                <a:off x="1168" y="1496"/>
                <a:ext cx="3173" cy="1192"/>
              </a:xfrm>
              <a:custGeom>
                <a:avLst/>
                <a:gdLst>
                  <a:gd name="T0" fmla="*/ 91 w 3173"/>
                  <a:gd name="T1" fmla="*/ 104 h 1192"/>
                  <a:gd name="T2" fmla="*/ 928 w 3173"/>
                  <a:gd name="T3" fmla="*/ 16 h 1192"/>
                  <a:gd name="T4" fmla="*/ 1872 w 3173"/>
                  <a:gd name="T5" fmla="*/ 13 h 1192"/>
                  <a:gd name="T6" fmla="*/ 3067 w 3173"/>
                  <a:gd name="T7" fmla="*/ 92 h 1192"/>
                  <a:gd name="T8" fmla="*/ 3168 w 3173"/>
                  <a:gd name="T9" fmla="*/ 572 h 1192"/>
                  <a:gd name="T10" fmla="*/ 3072 w 3173"/>
                  <a:gd name="T11" fmla="*/ 1085 h 1192"/>
                  <a:gd name="T12" fmla="*/ 2208 w 3173"/>
                  <a:gd name="T13" fmla="*/ 1177 h 1192"/>
                  <a:gd name="T14" fmla="*/ 885 w 3173"/>
                  <a:gd name="T15" fmla="*/ 1175 h 1192"/>
                  <a:gd name="T16" fmla="*/ 128 w 3173"/>
                  <a:gd name="T17" fmla="*/ 1117 h 1192"/>
                  <a:gd name="T18" fmla="*/ 91 w 3173"/>
                  <a:gd name="T19" fmla="*/ 104 h 11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73"/>
                  <a:gd name="T31" fmla="*/ 0 h 1192"/>
                  <a:gd name="T32" fmla="*/ 3173 w 3173"/>
                  <a:gd name="T33" fmla="*/ 1192 h 11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73" h="1192">
                    <a:moveTo>
                      <a:pt x="91" y="104"/>
                    </a:moveTo>
                    <a:cubicBezTo>
                      <a:pt x="152" y="12"/>
                      <a:pt x="672" y="16"/>
                      <a:pt x="928" y="16"/>
                    </a:cubicBezTo>
                    <a:cubicBezTo>
                      <a:pt x="1184" y="16"/>
                      <a:pt x="1508" y="12"/>
                      <a:pt x="1872" y="13"/>
                    </a:cubicBezTo>
                    <a:cubicBezTo>
                      <a:pt x="2268" y="14"/>
                      <a:pt x="2971" y="0"/>
                      <a:pt x="3067" y="92"/>
                    </a:cubicBezTo>
                    <a:cubicBezTo>
                      <a:pt x="3163" y="184"/>
                      <a:pt x="3163" y="380"/>
                      <a:pt x="3168" y="572"/>
                    </a:cubicBezTo>
                    <a:cubicBezTo>
                      <a:pt x="3173" y="764"/>
                      <a:pt x="3163" y="1004"/>
                      <a:pt x="3072" y="1085"/>
                    </a:cubicBezTo>
                    <a:cubicBezTo>
                      <a:pt x="2981" y="1166"/>
                      <a:pt x="2702" y="1173"/>
                      <a:pt x="2208" y="1177"/>
                    </a:cubicBezTo>
                    <a:cubicBezTo>
                      <a:pt x="1843" y="1192"/>
                      <a:pt x="1227" y="1171"/>
                      <a:pt x="885" y="1175"/>
                    </a:cubicBezTo>
                    <a:cubicBezTo>
                      <a:pt x="537" y="1175"/>
                      <a:pt x="256" y="1144"/>
                      <a:pt x="128" y="1117"/>
                    </a:cubicBezTo>
                    <a:cubicBezTo>
                      <a:pt x="0" y="1090"/>
                      <a:pt x="30" y="196"/>
                      <a:pt x="91" y="104"/>
                    </a:cubicBezTo>
                    <a:close/>
                  </a:path>
                </a:pathLst>
              </a:custGeom>
              <a:gradFill rotWithShape="1">
                <a:gsLst>
                  <a:gs pos="0">
                    <a:srgbClr val="BB0000"/>
                  </a:gs>
                  <a:gs pos="50000">
                    <a:srgbClr val="FF0000"/>
                  </a:gs>
                  <a:gs pos="100000">
                    <a:srgbClr val="BB0000"/>
                  </a:gs>
                </a:gsLst>
                <a:lin ang="5400000" scaled="1"/>
              </a:gradFill>
              <a:ln w="3175" cmpd="sng">
                <a:solidFill>
                  <a:schemeClr val="tx1"/>
                </a:solidFill>
                <a:round/>
                <a:headEnd/>
                <a:tailEnd/>
              </a:ln>
            </p:spPr>
            <p:txBody>
              <a:bodyPr wrap="none" anchor="ctr"/>
              <a:lstStyle/>
              <a:p>
                <a:endParaRPr lang="ja-JP" altLang="en-US"/>
              </a:p>
            </p:txBody>
          </p:sp>
          <p:sp>
            <p:nvSpPr>
              <p:cNvPr id="25" name="Freeform 6"/>
              <p:cNvSpPr>
                <a:spLocks/>
              </p:cNvSpPr>
              <p:nvPr/>
            </p:nvSpPr>
            <p:spPr bwMode="auto">
              <a:xfrm>
                <a:off x="1269" y="1565"/>
                <a:ext cx="670" cy="1048"/>
              </a:xfrm>
              <a:custGeom>
                <a:avLst/>
                <a:gdLst>
                  <a:gd name="T0" fmla="*/ 670 w 670"/>
                  <a:gd name="T1" fmla="*/ 6 h 1048"/>
                  <a:gd name="T2" fmla="*/ 78 w 670"/>
                  <a:gd name="T3" fmla="*/ 78 h 1048"/>
                  <a:gd name="T4" fmla="*/ 11 w 670"/>
                  <a:gd name="T5" fmla="*/ 552 h 1048"/>
                  <a:gd name="T6" fmla="*/ 75 w 670"/>
                  <a:gd name="T7" fmla="*/ 979 h 1048"/>
                  <a:gd name="T8" fmla="*/ 670 w 670"/>
                  <a:gd name="T9" fmla="*/ 1048 h 1048"/>
                  <a:gd name="T10" fmla="*/ 0 60000 65536"/>
                  <a:gd name="T11" fmla="*/ 0 60000 65536"/>
                  <a:gd name="T12" fmla="*/ 0 60000 65536"/>
                  <a:gd name="T13" fmla="*/ 0 60000 65536"/>
                  <a:gd name="T14" fmla="*/ 0 60000 65536"/>
                  <a:gd name="T15" fmla="*/ 0 w 670"/>
                  <a:gd name="T16" fmla="*/ 0 h 1048"/>
                  <a:gd name="T17" fmla="*/ 670 w 670"/>
                  <a:gd name="T18" fmla="*/ 1048 h 1048"/>
                </a:gdLst>
                <a:ahLst/>
                <a:cxnLst>
                  <a:cxn ang="T10">
                    <a:pos x="T0" y="T1"/>
                  </a:cxn>
                  <a:cxn ang="T11">
                    <a:pos x="T2" y="T3"/>
                  </a:cxn>
                  <a:cxn ang="T12">
                    <a:pos x="T4" y="T5"/>
                  </a:cxn>
                  <a:cxn ang="T13">
                    <a:pos x="T6" y="T7"/>
                  </a:cxn>
                  <a:cxn ang="T14">
                    <a:pos x="T8" y="T9"/>
                  </a:cxn>
                </a:cxnLst>
                <a:rect l="T15" t="T16" r="T17" b="T18"/>
                <a:pathLst>
                  <a:path w="670" h="1048">
                    <a:moveTo>
                      <a:pt x="670" y="6"/>
                    </a:moveTo>
                    <a:cubicBezTo>
                      <a:pt x="598" y="0"/>
                      <a:pt x="142" y="36"/>
                      <a:pt x="78" y="78"/>
                    </a:cubicBezTo>
                    <a:cubicBezTo>
                      <a:pt x="14" y="120"/>
                      <a:pt x="0" y="394"/>
                      <a:pt x="11" y="552"/>
                    </a:cubicBezTo>
                    <a:cubicBezTo>
                      <a:pt x="22" y="710"/>
                      <a:pt x="11" y="931"/>
                      <a:pt x="75" y="979"/>
                    </a:cubicBezTo>
                    <a:cubicBezTo>
                      <a:pt x="139" y="1027"/>
                      <a:pt x="539" y="1048"/>
                      <a:pt x="670" y="1048"/>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26" name="Freeform 7"/>
              <p:cNvSpPr>
                <a:spLocks/>
              </p:cNvSpPr>
              <p:nvPr/>
            </p:nvSpPr>
            <p:spPr bwMode="auto">
              <a:xfrm>
                <a:off x="3237" y="1568"/>
                <a:ext cx="1062" cy="283"/>
              </a:xfrm>
              <a:custGeom>
                <a:avLst/>
                <a:gdLst>
                  <a:gd name="T0" fmla="*/ 0 w 1062"/>
                  <a:gd name="T1" fmla="*/ 0 h 283"/>
                  <a:gd name="T2" fmla="*/ 198 w 1062"/>
                  <a:gd name="T3" fmla="*/ 35 h 283"/>
                  <a:gd name="T4" fmla="*/ 350 w 1062"/>
                  <a:gd name="T5" fmla="*/ 171 h 283"/>
                  <a:gd name="T6" fmla="*/ 1062 w 1062"/>
                  <a:gd name="T7" fmla="*/ 283 h 283"/>
                  <a:gd name="T8" fmla="*/ 0 60000 65536"/>
                  <a:gd name="T9" fmla="*/ 0 60000 65536"/>
                  <a:gd name="T10" fmla="*/ 0 60000 65536"/>
                  <a:gd name="T11" fmla="*/ 0 60000 65536"/>
                  <a:gd name="T12" fmla="*/ 0 w 1062"/>
                  <a:gd name="T13" fmla="*/ 0 h 283"/>
                  <a:gd name="T14" fmla="*/ 1062 w 1062"/>
                  <a:gd name="T15" fmla="*/ 283 h 283"/>
                </a:gdLst>
                <a:ahLst/>
                <a:cxnLst>
                  <a:cxn ang="T8">
                    <a:pos x="T0" y="T1"/>
                  </a:cxn>
                  <a:cxn ang="T9">
                    <a:pos x="T2" y="T3"/>
                  </a:cxn>
                  <a:cxn ang="T10">
                    <a:pos x="T4" y="T5"/>
                  </a:cxn>
                  <a:cxn ang="T11">
                    <a:pos x="T6" y="T7"/>
                  </a:cxn>
                </a:cxnLst>
                <a:rect l="T12" t="T13" r="T14" b="T15"/>
                <a:pathLst>
                  <a:path w="1062" h="283">
                    <a:moveTo>
                      <a:pt x="0" y="0"/>
                    </a:moveTo>
                    <a:cubicBezTo>
                      <a:pt x="43" y="8"/>
                      <a:pt x="139" y="6"/>
                      <a:pt x="198" y="35"/>
                    </a:cubicBezTo>
                    <a:cubicBezTo>
                      <a:pt x="297" y="75"/>
                      <a:pt x="267" y="152"/>
                      <a:pt x="350" y="171"/>
                    </a:cubicBezTo>
                    <a:cubicBezTo>
                      <a:pt x="433" y="190"/>
                      <a:pt x="916" y="260"/>
                      <a:pt x="1062" y="283"/>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27" name="Freeform 8"/>
              <p:cNvSpPr>
                <a:spLocks/>
              </p:cNvSpPr>
              <p:nvPr/>
            </p:nvSpPr>
            <p:spPr bwMode="auto">
              <a:xfrm>
                <a:off x="1291" y="1635"/>
                <a:ext cx="469" cy="40"/>
              </a:xfrm>
              <a:custGeom>
                <a:avLst/>
                <a:gdLst>
                  <a:gd name="T0" fmla="*/ 0 w 469"/>
                  <a:gd name="T1" fmla="*/ 40 h 40"/>
                  <a:gd name="T2" fmla="*/ 346 w 469"/>
                  <a:gd name="T3" fmla="*/ 16 h 40"/>
                  <a:gd name="T4" fmla="*/ 469 w 469"/>
                  <a:gd name="T5" fmla="*/ 24 h 40"/>
                  <a:gd name="T6" fmla="*/ 0 60000 65536"/>
                  <a:gd name="T7" fmla="*/ 0 60000 65536"/>
                  <a:gd name="T8" fmla="*/ 0 60000 65536"/>
                  <a:gd name="T9" fmla="*/ 0 w 469"/>
                  <a:gd name="T10" fmla="*/ 0 h 40"/>
                  <a:gd name="T11" fmla="*/ 469 w 469"/>
                  <a:gd name="T12" fmla="*/ 40 h 40"/>
                </a:gdLst>
                <a:ahLst/>
                <a:cxnLst>
                  <a:cxn ang="T6">
                    <a:pos x="T0" y="T1"/>
                  </a:cxn>
                  <a:cxn ang="T7">
                    <a:pos x="T2" y="T3"/>
                  </a:cxn>
                  <a:cxn ang="T8">
                    <a:pos x="T4" y="T5"/>
                  </a:cxn>
                </a:cxnLst>
                <a:rect l="T9" t="T10" r="T11" b="T12"/>
                <a:pathLst>
                  <a:path w="469" h="40">
                    <a:moveTo>
                      <a:pt x="0" y="40"/>
                    </a:moveTo>
                    <a:cubicBezTo>
                      <a:pt x="57" y="35"/>
                      <a:pt x="268" y="19"/>
                      <a:pt x="346" y="16"/>
                    </a:cubicBezTo>
                    <a:cubicBezTo>
                      <a:pt x="424" y="13"/>
                      <a:pt x="445" y="0"/>
                      <a:pt x="469" y="24"/>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28" name="Freeform 9"/>
              <p:cNvSpPr>
                <a:spLocks/>
              </p:cNvSpPr>
              <p:nvPr/>
            </p:nvSpPr>
            <p:spPr bwMode="auto">
              <a:xfrm flipV="1">
                <a:off x="1293" y="2511"/>
                <a:ext cx="469" cy="40"/>
              </a:xfrm>
              <a:custGeom>
                <a:avLst/>
                <a:gdLst>
                  <a:gd name="T0" fmla="*/ 0 w 469"/>
                  <a:gd name="T1" fmla="*/ 40 h 40"/>
                  <a:gd name="T2" fmla="*/ 346 w 469"/>
                  <a:gd name="T3" fmla="*/ 16 h 40"/>
                  <a:gd name="T4" fmla="*/ 469 w 469"/>
                  <a:gd name="T5" fmla="*/ 24 h 40"/>
                  <a:gd name="T6" fmla="*/ 0 60000 65536"/>
                  <a:gd name="T7" fmla="*/ 0 60000 65536"/>
                  <a:gd name="T8" fmla="*/ 0 60000 65536"/>
                  <a:gd name="T9" fmla="*/ 0 w 469"/>
                  <a:gd name="T10" fmla="*/ 0 h 40"/>
                  <a:gd name="T11" fmla="*/ 469 w 469"/>
                  <a:gd name="T12" fmla="*/ 40 h 40"/>
                </a:gdLst>
                <a:ahLst/>
                <a:cxnLst>
                  <a:cxn ang="T6">
                    <a:pos x="T0" y="T1"/>
                  </a:cxn>
                  <a:cxn ang="T7">
                    <a:pos x="T2" y="T3"/>
                  </a:cxn>
                  <a:cxn ang="T8">
                    <a:pos x="T4" y="T5"/>
                  </a:cxn>
                </a:cxnLst>
                <a:rect l="T9" t="T10" r="T11" b="T12"/>
                <a:pathLst>
                  <a:path w="469" h="40">
                    <a:moveTo>
                      <a:pt x="0" y="40"/>
                    </a:moveTo>
                    <a:cubicBezTo>
                      <a:pt x="57" y="35"/>
                      <a:pt x="268" y="19"/>
                      <a:pt x="346" y="16"/>
                    </a:cubicBezTo>
                    <a:cubicBezTo>
                      <a:pt x="424" y="13"/>
                      <a:pt x="445" y="0"/>
                      <a:pt x="469" y="24"/>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29" name="Freeform 10"/>
              <p:cNvSpPr>
                <a:spLocks/>
              </p:cNvSpPr>
              <p:nvPr/>
            </p:nvSpPr>
            <p:spPr bwMode="auto">
              <a:xfrm>
                <a:off x="1234" y="1562"/>
                <a:ext cx="178" cy="1056"/>
              </a:xfrm>
              <a:custGeom>
                <a:avLst/>
                <a:gdLst>
                  <a:gd name="T0" fmla="*/ 62 w 178"/>
                  <a:gd name="T1" fmla="*/ 84 h 1056"/>
                  <a:gd name="T2" fmla="*/ 22 w 178"/>
                  <a:gd name="T3" fmla="*/ 328 h 1056"/>
                  <a:gd name="T4" fmla="*/ 28 w 178"/>
                  <a:gd name="T5" fmla="*/ 760 h 1056"/>
                  <a:gd name="T6" fmla="*/ 72 w 178"/>
                  <a:gd name="T7" fmla="*/ 988 h 1056"/>
                  <a:gd name="T8" fmla="*/ 162 w 178"/>
                  <a:gd name="T9" fmla="*/ 1036 h 1056"/>
                  <a:gd name="T10" fmla="*/ 160 w 178"/>
                  <a:gd name="T11" fmla="*/ 1054 h 1056"/>
                  <a:gd name="T12" fmla="*/ 66 w 178"/>
                  <a:gd name="T13" fmla="*/ 1004 h 1056"/>
                  <a:gd name="T14" fmla="*/ 12 w 178"/>
                  <a:gd name="T15" fmla="*/ 754 h 1056"/>
                  <a:gd name="T16" fmla="*/ 10 w 178"/>
                  <a:gd name="T17" fmla="*/ 292 h 1056"/>
                  <a:gd name="T18" fmla="*/ 48 w 178"/>
                  <a:gd name="T19" fmla="*/ 76 h 1056"/>
                  <a:gd name="T20" fmla="*/ 142 w 178"/>
                  <a:gd name="T21" fmla="*/ 8 h 1056"/>
                  <a:gd name="T22" fmla="*/ 150 w 178"/>
                  <a:gd name="T23" fmla="*/ 24 h 1056"/>
                  <a:gd name="T24" fmla="*/ 62 w 178"/>
                  <a:gd name="T25" fmla="*/ 84 h 10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8"/>
                  <a:gd name="T40" fmla="*/ 0 h 1056"/>
                  <a:gd name="T41" fmla="*/ 178 w 178"/>
                  <a:gd name="T42" fmla="*/ 1056 h 10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8" h="1056">
                    <a:moveTo>
                      <a:pt x="62" y="84"/>
                    </a:moveTo>
                    <a:cubicBezTo>
                      <a:pt x="38" y="134"/>
                      <a:pt x="30" y="226"/>
                      <a:pt x="22" y="328"/>
                    </a:cubicBezTo>
                    <a:cubicBezTo>
                      <a:pt x="14" y="430"/>
                      <a:pt x="19" y="650"/>
                      <a:pt x="28" y="760"/>
                    </a:cubicBezTo>
                    <a:cubicBezTo>
                      <a:pt x="36" y="870"/>
                      <a:pt x="49" y="942"/>
                      <a:pt x="72" y="988"/>
                    </a:cubicBezTo>
                    <a:cubicBezTo>
                      <a:pt x="102" y="1020"/>
                      <a:pt x="146" y="1030"/>
                      <a:pt x="162" y="1036"/>
                    </a:cubicBezTo>
                    <a:cubicBezTo>
                      <a:pt x="178" y="1042"/>
                      <a:pt x="174" y="1056"/>
                      <a:pt x="160" y="1054"/>
                    </a:cubicBezTo>
                    <a:cubicBezTo>
                      <a:pt x="146" y="1052"/>
                      <a:pt x="87" y="1023"/>
                      <a:pt x="66" y="1004"/>
                    </a:cubicBezTo>
                    <a:cubicBezTo>
                      <a:pt x="45" y="985"/>
                      <a:pt x="22" y="876"/>
                      <a:pt x="12" y="754"/>
                    </a:cubicBezTo>
                    <a:cubicBezTo>
                      <a:pt x="4" y="625"/>
                      <a:pt x="0" y="390"/>
                      <a:pt x="10" y="292"/>
                    </a:cubicBezTo>
                    <a:cubicBezTo>
                      <a:pt x="20" y="194"/>
                      <a:pt x="30" y="114"/>
                      <a:pt x="48" y="76"/>
                    </a:cubicBezTo>
                    <a:cubicBezTo>
                      <a:pt x="70" y="29"/>
                      <a:pt x="118" y="16"/>
                      <a:pt x="142" y="8"/>
                    </a:cubicBezTo>
                    <a:cubicBezTo>
                      <a:pt x="166" y="0"/>
                      <a:pt x="178" y="18"/>
                      <a:pt x="150" y="24"/>
                    </a:cubicBezTo>
                    <a:cubicBezTo>
                      <a:pt x="122" y="30"/>
                      <a:pt x="85" y="33"/>
                      <a:pt x="62" y="84"/>
                    </a:cubicBezTo>
                    <a:close/>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0" name="Freeform 11"/>
              <p:cNvSpPr>
                <a:spLocks/>
              </p:cNvSpPr>
              <p:nvPr/>
            </p:nvSpPr>
            <p:spPr bwMode="auto">
              <a:xfrm>
                <a:off x="3245" y="2320"/>
                <a:ext cx="1046" cy="294"/>
              </a:xfrm>
              <a:custGeom>
                <a:avLst/>
                <a:gdLst>
                  <a:gd name="T0" fmla="*/ 0 w 1046"/>
                  <a:gd name="T1" fmla="*/ 294 h 294"/>
                  <a:gd name="T2" fmla="*/ 198 w 1046"/>
                  <a:gd name="T3" fmla="*/ 259 h 294"/>
                  <a:gd name="T4" fmla="*/ 350 w 1046"/>
                  <a:gd name="T5" fmla="*/ 123 h 294"/>
                  <a:gd name="T6" fmla="*/ 1046 w 1046"/>
                  <a:gd name="T7" fmla="*/ 0 h 294"/>
                  <a:gd name="T8" fmla="*/ 0 60000 65536"/>
                  <a:gd name="T9" fmla="*/ 0 60000 65536"/>
                  <a:gd name="T10" fmla="*/ 0 60000 65536"/>
                  <a:gd name="T11" fmla="*/ 0 60000 65536"/>
                  <a:gd name="T12" fmla="*/ 0 w 1046"/>
                  <a:gd name="T13" fmla="*/ 0 h 294"/>
                  <a:gd name="T14" fmla="*/ 1046 w 1046"/>
                  <a:gd name="T15" fmla="*/ 294 h 294"/>
                </a:gdLst>
                <a:ahLst/>
                <a:cxnLst>
                  <a:cxn ang="T8">
                    <a:pos x="T0" y="T1"/>
                  </a:cxn>
                  <a:cxn ang="T9">
                    <a:pos x="T2" y="T3"/>
                  </a:cxn>
                  <a:cxn ang="T10">
                    <a:pos x="T4" y="T5"/>
                  </a:cxn>
                  <a:cxn ang="T11">
                    <a:pos x="T6" y="T7"/>
                  </a:cxn>
                </a:cxnLst>
                <a:rect l="T12" t="T13" r="T14" b="T15"/>
                <a:pathLst>
                  <a:path w="1046" h="294">
                    <a:moveTo>
                      <a:pt x="0" y="294"/>
                    </a:moveTo>
                    <a:cubicBezTo>
                      <a:pt x="43" y="286"/>
                      <a:pt x="139" y="288"/>
                      <a:pt x="198" y="259"/>
                    </a:cubicBezTo>
                    <a:cubicBezTo>
                      <a:pt x="297" y="219"/>
                      <a:pt x="267" y="142"/>
                      <a:pt x="350" y="123"/>
                    </a:cubicBezTo>
                    <a:cubicBezTo>
                      <a:pt x="433" y="104"/>
                      <a:pt x="901" y="25"/>
                      <a:pt x="1046" y="0"/>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1" name="Freeform 12"/>
              <p:cNvSpPr>
                <a:spLocks/>
              </p:cNvSpPr>
              <p:nvPr/>
            </p:nvSpPr>
            <p:spPr bwMode="auto">
              <a:xfrm>
                <a:off x="4050" y="1545"/>
                <a:ext cx="267" cy="1085"/>
              </a:xfrm>
              <a:custGeom>
                <a:avLst/>
                <a:gdLst>
                  <a:gd name="T0" fmla="*/ 241 w 267"/>
                  <a:gd name="T1" fmla="*/ 463 h 1085"/>
                  <a:gd name="T2" fmla="*/ 228 w 267"/>
                  <a:gd name="T3" fmla="*/ 761 h 1085"/>
                  <a:gd name="T4" fmla="*/ 164 w 267"/>
                  <a:gd name="T5" fmla="*/ 1001 h 1085"/>
                  <a:gd name="T6" fmla="*/ 38 w 267"/>
                  <a:gd name="T7" fmla="*/ 1059 h 1085"/>
                  <a:gd name="T8" fmla="*/ 42 w 267"/>
                  <a:gd name="T9" fmla="*/ 1077 h 1085"/>
                  <a:gd name="T10" fmla="*/ 176 w 267"/>
                  <a:gd name="T11" fmla="*/ 1015 h 1085"/>
                  <a:gd name="T12" fmla="*/ 246 w 267"/>
                  <a:gd name="T13" fmla="*/ 777 h 1085"/>
                  <a:gd name="T14" fmla="*/ 259 w 267"/>
                  <a:gd name="T15" fmla="*/ 410 h 1085"/>
                  <a:gd name="T16" fmla="*/ 195 w 267"/>
                  <a:gd name="T17" fmla="*/ 92 h 1085"/>
                  <a:gd name="T18" fmla="*/ 30 w 267"/>
                  <a:gd name="T19" fmla="*/ 9 h 1085"/>
                  <a:gd name="T20" fmla="*/ 24 w 267"/>
                  <a:gd name="T21" fmla="*/ 27 h 1085"/>
                  <a:gd name="T22" fmla="*/ 177 w 267"/>
                  <a:gd name="T23" fmla="*/ 108 h 1085"/>
                  <a:gd name="T24" fmla="*/ 241 w 267"/>
                  <a:gd name="T25" fmla="*/ 463 h 10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7"/>
                  <a:gd name="T40" fmla="*/ 0 h 1085"/>
                  <a:gd name="T41" fmla="*/ 267 w 267"/>
                  <a:gd name="T42" fmla="*/ 1085 h 10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7" h="1085">
                    <a:moveTo>
                      <a:pt x="241" y="463"/>
                    </a:moveTo>
                    <a:cubicBezTo>
                      <a:pt x="242" y="579"/>
                      <a:pt x="240" y="671"/>
                      <a:pt x="228" y="761"/>
                    </a:cubicBezTo>
                    <a:cubicBezTo>
                      <a:pt x="215" y="850"/>
                      <a:pt x="195" y="951"/>
                      <a:pt x="164" y="1001"/>
                    </a:cubicBezTo>
                    <a:cubicBezTo>
                      <a:pt x="134" y="1033"/>
                      <a:pt x="74" y="1053"/>
                      <a:pt x="38" y="1059"/>
                    </a:cubicBezTo>
                    <a:cubicBezTo>
                      <a:pt x="2" y="1065"/>
                      <a:pt x="8" y="1085"/>
                      <a:pt x="42" y="1077"/>
                    </a:cubicBezTo>
                    <a:cubicBezTo>
                      <a:pt x="76" y="1069"/>
                      <a:pt x="154" y="1043"/>
                      <a:pt x="176" y="1015"/>
                    </a:cubicBezTo>
                    <a:cubicBezTo>
                      <a:pt x="198" y="987"/>
                      <a:pt x="233" y="896"/>
                      <a:pt x="246" y="777"/>
                    </a:cubicBezTo>
                    <a:cubicBezTo>
                      <a:pt x="259" y="658"/>
                      <a:pt x="267" y="524"/>
                      <a:pt x="259" y="410"/>
                    </a:cubicBezTo>
                    <a:cubicBezTo>
                      <a:pt x="250" y="295"/>
                      <a:pt x="232" y="159"/>
                      <a:pt x="195" y="92"/>
                    </a:cubicBezTo>
                    <a:cubicBezTo>
                      <a:pt x="157" y="24"/>
                      <a:pt x="59" y="18"/>
                      <a:pt x="30" y="9"/>
                    </a:cubicBezTo>
                    <a:cubicBezTo>
                      <a:pt x="1" y="0"/>
                      <a:pt x="0" y="23"/>
                      <a:pt x="24" y="27"/>
                    </a:cubicBezTo>
                    <a:cubicBezTo>
                      <a:pt x="39" y="36"/>
                      <a:pt x="139" y="39"/>
                      <a:pt x="177" y="108"/>
                    </a:cubicBezTo>
                    <a:cubicBezTo>
                      <a:pt x="215" y="177"/>
                      <a:pt x="240" y="347"/>
                      <a:pt x="241" y="463"/>
                    </a:cubicBezTo>
                    <a:close/>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2" name="Freeform 13"/>
              <p:cNvSpPr>
                <a:spLocks/>
              </p:cNvSpPr>
              <p:nvPr/>
            </p:nvSpPr>
            <p:spPr bwMode="auto">
              <a:xfrm>
                <a:off x="1933" y="1520"/>
                <a:ext cx="1595" cy="1149"/>
              </a:xfrm>
              <a:custGeom>
                <a:avLst/>
                <a:gdLst>
                  <a:gd name="T0" fmla="*/ 107 w 1595"/>
                  <a:gd name="T1" fmla="*/ 0 h 1149"/>
                  <a:gd name="T2" fmla="*/ 331 w 1595"/>
                  <a:gd name="T3" fmla="*/ 208 h 1149"/>
                  <a:gd name="T4" fmla="*/ 1001 w 1595"/>
                  <a:gd name="T5" fmla="*/ 210 h 1149"/>
                  <a:gd name="T6" fmla="*/ 1446 w 1595"/>
                  <a:gd name="T7" fmla="*/ 91 h 1149"/>
                  <a:gd name="T8" fmla="*/ 1579 w 1595"/>
                  <a:gd name="T9" fmla="*/ 323 h 1149"/>
                  <a:gd name="T10" fmla="*/ 1571 w 1595"/>
                  <a:gd name="T11" fmla="*/ 832 h 1149"/>
                  <a:gd name="T12" fmla="*/ 1440 w 1595"/>
                  <a:gd name="T13" fmla="*/ 1056 h 1149"/>
                  <a:gd name="T14" fmla="*/ 931 w 1595"/>
                  <a:gd name="T15" fmla="*/ 931 h 1149"/>
                  <a:gd name="T16" fmla="*/ 374 w 1595"/>
                  <a:gd name="T17" fmla="*/ 939 h 1149"/>
                  <a:gd name="T18" fmla="*/ 110 w 1595"/>
                  <a:gd name="T19" fmla="*/ 1075 h 1149"/>
                  <a:gd name="T20" fmla="*/ 107 w 1595"/>
                  <a:gd name="T21" fmla="*/ 1149 h 11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95"/>
                  <a:gd name="T34" fmla="*/ 0 h 1149"/>
                  <a:gd name="T35" fmla="*/ 1595 w 1595"/>
                  <a:gd name="T36" fmla="*/ 1149 h 11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95" h="1149">
                    <a:moveTo>
                      <a:pt x="107" y="0"/>
                    </a:moveTo>
                    <a:cubicBezTo>
                      <a:pt x="0" y="96"/>
                      <a:pt x="318" y="195"/>
                      <a:pt x="331" y="208"/>
                    </a:cubicBezTo>
                    <a:cubicBezTo>
                      <a:pt x="344" y="221"/>
                      <a:pt x="898" y="227"/>
                      <a:pt x="1001" y="210"/>
                    </a:cubicBezTo>
                    <a:cubicBezTo>
                      <a:pt x="1104" y="193"/>
                      <a:pt x="1369" y="73"/>
                      <a:pt x="1446" y="91"/>
                    </a:cubicBezTo>
                    <a:cubicBezTo>
                      <a:pt x="1523" y="109"/>
                      <a:pt x="1563" y="237"/>
                      <a:pt x="1579" y="323"/>
                    </a:cubicBezTo>
                    <a:cubicBezTo>
                      <a:pt x="1595" y="409"/>
                      <a:pt x="1594" y="708"/>
                      <a:pt x="1571" y="832"/>
                    </a:cubicBezTo>
                    <a:cubicBezTo>
                      <a:pt x="1548" y="959"/>
                      <a:pt x="1507" y="1042"/>
                      <a:pt x="1440" y="1056"/>
                    </a:cubicBezTo>
                    <a:cubicBezTo>
                      <a:pt x="1373" y="1070"/>
                      <a:pt x="1118" y="942"/>
                      <a:pt x="931" y="931"/>
                    </a:cubicBezTo>
                    <a:cubicBezTo>
                      <a:pt x="744" y="920"/>
                      <a:pt x="475" y="923"/>
                      <a:pt x="374" y="939"/>
                    </a:cubicBezTo>
                    <a:cubicBezTo>
                      <a:pt x="273" y="955"/>
                      <a:pt x="142" y="1046"/>
                      <a:pt x="110" y="1075"/>
                    </a:cubicBezTo>
                    <a:cubicBezTo>
                      <a:pt x="78" y="1104"/>
                      <a:pt x="94" y="1144"/>
                      <a:pt x="107" y="1149"/>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3" name="Freeform 14"/>
              <p:cNvSpPr>
                <a:spLocks/>
              </p:cNvSpPr>
              <p:nvPr/>
            </p:nvSpPr>
            <p:spPr bwMode="auto">
              <a:xfrm>
                <a:off x="3349" y="1517"/>
                <a:ext cx="54" cy="91"/>
              </a:xfrm>
              <a:custGeom>
                <a:avLst/>
                <a:gdLst>
                  <a:gd name="T0" fmla="*/ 0 w 54"/>
                  <a:gd name="T1" fmla="*/ 91 h 91"/>
                  <a:gd name="T2" fmla="*/ 54 w 54"/>
                  <a:gd name="T3" fmla="*/ 0 h 91"/>
                  <a:gd name="T4" fmla="*/ 0 60000 65536"/>
                  <a:gd name="T5" fmla="*/ 0 60000 65536"/>
                  <a:gd name="T6" fmla="*/ 0 w 54"/>
                  <a:gd name="T7" fmla="*/ 0 h 91"/>
                  <a:gd name="T8" fmla="*/ 54 w 54"/>
                  <a:gd name="T9" fmla="*/ 91 h 91"/>
                </a:gdLst>
                <a:ahLst/>
                <a:cxnLst>
                  <a:cxn ang="T4">
                    <a:pos x="T0" y="T1"/>
                  </a:cxn>
                  <a:cxn ang="T5">
                    <a:pos x="T2" y="T3"/>
                  </a:cxn>
                </a:cxnLst>
                <a:rect l="T6" t="T7" r="T8" b="T9"/>
                <a:pathLst>
                  <a:path w="54" h="91">
                    <a:moveTo>
                      <a:pt x="0" y="91"/>
                    </a:moveTo>
                    <a:cubicBezTo>
                      <a:pt x="9" y="75"/>
                      <a:pt x="42" y="19"/>
                      <a:pt x="54" y="0"/>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4" name="Freeform 15"/>
              <p:cNvSpPr>
                <a:spLocks/>
              </p:cNvSpPr>
              <p:nvPr/>
            </p:nvSpPr>
            <p:spPr bwMode="auto">
              <a:xfrm>
                <a:off x="3373" y="1576"/>
                <a:ext cx="848" cy="69"/>
              </a:xfrm>
              <a:custGeom>
                <a:avLst/>
                <a:gdLst>
                  <a:gd name="T0" fmla="*/ 848 w 848"/>
                  <a:gd name="T1" fmla="*/ 69 h 69"/>
                  <a:gd name="T2" fmla="*/ 0 w 848"/>
                  <a:gd name="T3" fmla="*/ 56 h 69"/>
                  <a:gd name="T4" fmla="*/ 0 60000 65536"/>
                  <a:gd name="T5" fmla="*/ 0 60000 65536"/>
                  <a:gd name="T6" fmla="*/ 0 w 848"/>
                  <a:gd name="T7" fmla="*/ 0 h 69"/>
                  <a:gd name="T8" fmla="*/ 848 w 848"/>
                  <a:gd name="T9" fmla="*/ 69 h 69"/>
                </a:gdLst>
                <a:ahLst/>
                <a:cxnLst>
                  <a:cxn ang="T4">
                    <a:pos x="T0" y="T1"/>
                  </a:cxn>
                  <a:cxn ang="T5">
                    <a:pos x="T2" y="T3"/>
                  </a:cxn>
                </a:cxnLst>
                <a:rect l="T6" t="T7" r="T8" b="T9"/>
                <a:pathLst>
                  <a:path w="848" h="69">
                    <a:moveTo>
                      <a:pt x="848" y="69"/>
                    </a:moveTo>
                    <a:cubicBezTo>
                      <a:pt x="706" y="66"/>
                      <a:pt x="110" y="0"/>
                      <a:pt x="0" y="56"/>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5" name="Freeform 16"/>
              <p:cNvSpPr>
                <a:spLocks/>
              </p:cNvSpPr>
              <p:nvPr/>
            </p:nvSpPr>
            <p:spPr bwMode="auto">
              <a:xfrm>
                <a:off x="3235" y="1549"/>
                <a:ext cx="954" cy="67"/>
              </a:xfrm>
              <a:custGeom>
                <a:avLst/>
                <a:gdLst>
                  <a:gd name="T0" fmla="*/ 954 w 954"/>
                  <a:gd name="T1" fmla="*/ 67 h 67"/>
                  <a:gd name="T2" fmla="*/ 477 w 954"/>
                  <a:gd name="T3" fmla="*/ 14 h 67"/>
                  <a:gd name="T4" fmla="*/ 0 w 954"/>
                  <a:gd name="T5" fmla="*/ 3 h 67"/>
                  <a:gd name="T6" fmla="*/ 0 60000 65536"/>
                  <a:gd name="T7" fmla="*/ 0 60000 65536"/>
                  <a:gd name="T8" fmla="*/ 0 60000 65536"/>
                  <a:gd name="T9" fmla="*/ 0 w 954"/>
                  <a:gd name="T10" fmla="*/ 0 h 67"/>
                  <a:gd name="T11" fmla="*/ 954 w 954"/>
                  <a:gd name="T12" fmla="*/ 67 h 67"/>
                </a:gdLst>
                <a:ahLst/>
                <a:cxnLst>
                  <a:cxn ang="T6">
                    <a:pos x="T0" y="T1"/>
                  </a:cxn>
                  <a:cxn ang="T7">
                    <a:pos x="T2" y="T3"/>
                  </a:cxn>
                  <a:cxn ang="T8">
                    <a:pos x="T4" y="T5"/>
                  </a:cxn>
                </a:cxnLst>
                <a:rect l="T9" t="T10" r="T11" b="T12"/>
                <a:pathLst>
                  <a:path w="954" h="67">
                    <a:moveTo>
                      <a:pt x="954" y="67"/>
                    </a:moveTo>
                    <a:cubicBezTo>
                      <a:pt x="880" y="35"/>
                      <a:pt x="645" y="16"/>
                      <a:pt x="477" y="14"/>
                    </a:cubicBezTo>
                    <a:cubicBezTo>
                      <a:pt x="309" y="12"/>
                      <a:pt x="169" y="0"/>
                      <a:pt x="0" y="3"/>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6" name="Freeform 17"/>
              <p:cNvSpPr>
                <a:spLocks/>
              </p:cNvSpPr>
              <p:nvPr/>
            </p:nvSpPr>
            <p:spPr bwMode="auto">
              <a:xfrm flipV="1">
                <a:off x="3354" y="2576"/>
                <a:ext cx="54" cy="91"/>
              </a:xfrm>
              <a:custGeom>
                <a:avLst/>
                <a:gdLst>
                  <a:gd name="T0" fmla="*/ 0 w 54"/>
                  <a:gd name="T1" fmla="*/ 91 h 91"/>
                  <a:gd name="T2" fmla="*/ 54 w 54"/>
                  <a:gd name="T3" fmla="*/ 0 h 91"/>
                  <a:gd name="T4" fmla="*/ 0 60000 65536"/>
                  <a:gd name="T5" fmla="*/ 0 60000 65536"/>
                  <a:gd name="T6" fmla="*/ 0 w 54"/>
                  <a:gd name="T7" fmla="*/ 0 h 91"/>
                  <a:gd name="T8" fmla="*/ 54 w 54"/>
                  <a:gd name="T9" fmla="*/ 91 h 91"/>
                </a:gdLst>
                <a:ahLst/>
                <a:cxnLst>
                  <a:cxn ang="T4">
                    <a:pos x="T0" y="T1"/>
                  </a:cxn>
                  <a:cxn ang="T5">
                    <a:pos x="T2" y="T3"/>
                  </a:cxn>
                </a:cxnLst>
                <a:rect l="T6" t="T7" r="T8" b="T9"/>
                <a:pathLst>
                  <a:path w="54" h="91">
                    <a:moveTo>
                      <a:pt x="0" y="91"/>
                    </a:moveTo>
                    <a:cubicBezTo>
                      <a:pt x="9" y="75"/>
                      <a:pt x="42" y="19"/>
                      <a:pt x="54" y="0"/>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7" name="Freeform 18"/>
              <p:cNvSpPr>
                <a:spLocks/>
              </p:cNvSpPr>
              <p:nvPr/>
            </p:nvSpPr>
            <p:spPr bwMode="auto">
              <a:xfrm>
                <a:off x="3381" y="2531"/>
                <a:ext cx="838" cy="74"/>
              </a:xfrm>
              <a:custGeom>
                <a:avLst/>
                <a:gdLst>
                  <a:gd name="T0" fmla="*/ 838 w 838"/>
                  <a:gd name="T1" fmla="*/ 0 h 74"/>
                  <a:gd name="T2" fmla="*/ 0 w 838"/>
                  <a:gd name="T3" fmla="*/ 24 h 74"/>
                  <a:gd name="T4" fmla="*/ 0 60000 65536"/>
                  <a:gd name="T5" fmla="*/ 0 60000 65536"/>
                  <a:gd name="T6" fmla="*/ 0 w 838"/>
                  <a:gd name="T7" fmla="*/ 0 h 74"/>
                  <a:gd name="T8" fmla="*/ 838 w 838"/>
                  <a:gd name="T9" fmla="*/ 74 h 74"/>
                </a:gdLst>
                <a:ahLst/>
                <a:cxnLst>
                  <a:cxn ang="T4">
                    <a:pos x="T0" y="T1"/>
                  </a:cxn>
                  <a:cxn ang="T5">
                    <a:pos x="T2" y="T3"/>
                  </a:cxn>
                </a:cxnLst>
                <a:rect l="T6" t="T7" r="T8" b="T9"/>
                <a:pathLst>
                  <a:path w="838" h="74">
                    <a:moveTo>
                      <a:pt x="838" y="0"/>
                    </a:moveTo>
                    <a:cubicBezTo>
                      <a:pt x="670" y="34"/>
                      <a:pt x="115" y="74"/>
                      <a:pt x="0" y="24"/>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8" name="Freeform 19"/>
              <p:cNvSpPr>
                <a:spLocks/>
              </p:cNvSpPr>
              <p:nvPr/>
            </p:nvSpPr>
            <p:spPr bwMode="auto">
              <a:xfrm>
                <a:off x="3241" y="2552"/>
                <a:ext cx="964" cy="85"/>
              </a:xfrm>
              <a:custGeom>
                <a:avLst/>
                <a:gdLst>
                  <a:gd name="T0" fmla="*/ 964 w 964"/>
                  <a:gd name="T1" fmla="*/ 0 h 85"/>
                  <a:gd name="T2" fmla="*/ 477 w 964"/>
                  <a:gd name="T3" fmla="*/ 71 h 85"/>
                  <a:gd name="T4" fmla="*/ 0 w 964"/>
                  <a:gd name="T5" fmla="*/ 82 h 85"/>
                  <a:gd name="T6" fmla="*/ 0 60000 65536"/>
                  <a:gd name="T7" fmla="*/ 0 60000 65536"/>
                  <a:gd name="T8" fmla="*/ 0 60000 65536"/>
                  <a:gd name="T9" fmla="*/ 0 w 964"/>
                  <a:gd name="T10" fmla="*/ 0 h 85"/>
                  <a:gd name="T11" fmla="*/ 964 w 964"/>
                  <a:gd name="T12" fmla="*/ 85 h 85"/>
                </a:gdLst>
                <a:ahLst/>
                <a:cxnLst>
                  <a:cxn ang="T6">
                    <a:pos x="T0" y="T1"/>
                  </a:cxn>
                  <a:cxn ang="T7">
                    <a:pos x="T2" y="T3"/>
                  </a:cxn>
                  <a:cxn ang="T8">
                    <a:pos x="T4" y="T5"/>
                  </a:cxn>
                </a:cxnLst>
                <a:rect l="T9" t="T10" r="T11" b="T12"/>
                <a:pathLst>
                  <a:path w="964" h="85">
                    <a:moveTo>
                      <a:pt x="964" y="0"/>
                    </a:moveTo>
                    <a:cubicBezTo>
                      <a:pt x="890" y="32"/>
                      <a:pt x="645" y="69"/>
                      <a:pt x="477" y="71"/>
                    </a:cubicBezTo>
                    <a:cubicBezTo>
                      <a:pt x="309" y="73"/>
                      <a:pt x="169" y="85"/>
                      <a:pt x="0" y="82"/>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9" name="Freeform 20"/>
              <p:cNvSpPr>
                <a:spLocks/>
              </p:cNvSpPr>
              <p:nvPr/>
            </p:nvSpPr>
            <p:spPr bwMode="auto">
              <a:xfrm>
                <a:off x="3182" y="1572"/>
                <a:ext cx="102" cy="44"/>
              </a:xfrm>
              <a:custGeom>
                <a:avLst/>
                <a:gdLst>
                  <a:gd name="T0" fmla="*/ 0 w 102"/>
                  <a:gd name="T1" fmla="*/ 44 h 44"/>
                  <a:gd name="T2" fmla="*/ 98 w 102"/>
                  <a:gd name="T3" fmla="*/ 22 h 44"/>
                  <a:gd name="T4" fmla="*/ 102 w 102"/>
                  <a:gd name="T5" fmla="*/ 0 h 44"/>
                  <a:gd name="T6" fmla="*/ 0 60000 65536"/>
                  <a:gd name="T7" fmla="*/ 0 60000 65536"/>
                  <a:gd name="T8" fmla="*/ 0 60000 65536"/>
                  <a:gd name="T9" fmla="*/ 0 w 102"/>
                  <a:gd name="T10" fmla="*/ 0 h 44"/>
                  <a:gd name="T11" fmla="*/ 102 w 102"/>
                  <a:gd name="T12" fmla="*/ 44 h 44"/>
                </a:gdLst>
                <a:ahLst/>
                <a:cxnLst>
                  <a:cxn ang="T6">
                    <a:pos x="T0" y="T1"/>
                  </a:cxn>
                  <a:cxn ang="T7">
                    <a:pos x="T2" y="T3"/>
                  </a:cxn>
                  <a:cxn ang="T8">
                    <a:pos x="T4" y="T5"/>
                  </a:cxn>
                </a:cxnLst>
                <a:rect l="T9" t="T10" r="T11" b="T12"/>
                <a:pathLst>
                  <a:path w="102" h="44">
                    <a:moveTo>
                      <a:pt x="0" y="44"/>
                    </a:moveTo>
                    <a:lnTo>
                      <a:pt x="98" y="22"/>
                    </a:lnTo>
                    <a:lnTo>
                      <a:pt x="102" y="0"/>
                    </a:lnTo>
                  </a:path>
                </a:pathLst>
              </a:custGeom>
              <a:solidFill>
                <a:srgbClr val="FF3300"/>
              </a:solidFill>
              <a:ln w="3175" cap="flat" cmpd="sng">
                <a:solidFill>
                  <a:schemeClr val="tx1"/>
                </a:solidFill>
                <a:prstDash val="solid"/>
                <a:round/>
                <a:headEnd type="none" w="med" len="med"/>
                <a:tailEnd type="none" w="med" len="med"/>
              </a:ln>
            </p:spPr>
            <p:txBody>
              <a:bodyPr wrap="none" anchor="ctr"/>
              <a:lstStyle/>
              <a:p>
                <a:endParaRPr lang="ja-JP" altLang="en-US"/>
              </a:p>
            </p:txBody>
          </p:sp>
          <p:sp>
            <p:nvSpPr>
              <p:cNvPr id="40" name="Freeform 21"/>
              <p:cNvSpPr>
                <a:spLocks/>
              </p:cNvSpPr>
              <p:nvPr/>
            </p:nvSpPr>
            <p:spPr bwMode="auto">
              <a:xfrm>
                <a:off x="2082" y="1561"/>
                <a:ext cx="1088" cy="55"/>
              </a:xfrm>
              <a:custGeom>
                <a:avLst/>
                <a:gdLst>
                  <a:gd name="T0" fmla="*/ 22 w 1088"/>
                  <a:gd name="T1" fmla="*/ 55 h 55"/>
                  <a:gd name="T2" fmla="*/ 158 w 1088"/>
                  <a:gd name="T3" fmla="*/ 3 h 55"/>
                  <a:gd name="T4" fmla="*/ 1088 w 1088"/>
                  <a:gd name="T5" fmla="*/ 1 h 55"/>
                  <a:gd name="T6" fmla="*/ 0 60000 65536"/>
                  <a:gd name="T7" fmla="*/ 0 60000 65536"/>
                  <a:gd name="T8" fmla="*/ 0 60000 65536"/>
                  <a:gd name="T9" fmla="*/ 0 w 1088"/>
                  <a:gd name="T10" fmla="*/ 0 h 55"/>
                  <a:gd name="T11" fmla="*/ 1088 w 1088"/>
                  <a:gd name="T12" fmla="*/ 55 h 55"/>
                </a:gdLst>
                <a:ahLst/>
                <a:cxnLst>
                  <a:cxn ang="T6">
                    <a:pos x="T0" y="T1"/>
                  </a:cxn>
                  <a:cxn ang="T7">
                    <a:pos x="T2" y="T3"/>
                  </a:cxn>
                  <a:cxn ang="T8">
                    <a:pos x="T4" y="T5"/>
                  </a:cxn>
                </a:cxnLst>
                <a:rect l="T9" t="T10" r="T11" b="T12"/>
                <a:pathLst>
                  <a:path w="1088" h="55">
                    <a:moveTo>
                      <a:pt x="22" y="55"/>
                    </a:moveTo>
                    <a:cubicBezTo>
                      <a:pt x="0" y="13"/>
                      <a:pt x="6" y="0"/>
                      <a:pt x="158" y="3"/>
                    </a:cubicBezTo>
                    <a:cubicBezTo>
                      <a:pt x="310" y="6"/>
                      <a:pt x="893" y="3"/>
                      <a:pt x="1088" y="1"/>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41" name="Freeform 22"/>
              <p:cNvSpPr>
                <a:spLocks/>
              </p:cNvSpPr>
              <p:nvPr/>
            </p:nvSpPr>
            <p:spPr bwMode="auto">
              <a:xfrm>
                <a:off x="3093" y="1446"/>
                <a:ext cx="145" cy="167"/>
              </a:xfrm>
              <a:custGeom>
                <a:avLst/>
                <a:gdLst>
                  <a:gd name="T0" fmla="*/ 142 w 145"/>
                  <a:gd name="T1" fmla="*/ 119 h 167"/>
                  <a:gd name="T2" fmla="*/ 88 w 145"/>
                  <a:gd name="T3" fmla="*/ 138 h 167"/>
                  <a:gd name="T4" fmla="*/ 27 w 145"/>
                  <a:gd name="T5" fmla="*/ 53 h 167"/>
                  <a:gd name="T6" fmla="*/ 59 w 145"/>
                  <a:gd name="T7" fmla="*/ 13 h 167"/>
                  <a:gd name="T8" fmla="*/ 142 w 145"/>
                  <a:gd name="T9" fmla="*/ 119 h 167"/>
                  <a:gd name="T10" fmla="*/ 0 60000 65536"/>
                  <a:gd name="T11" fmla="*/ 0 60000 65536"/>
                  <a:gd name="T12" fmla="*/ 0 60000 65536"/>
                  <a:gd name="T13" fmla="*/ 0 60000 65536"/>
                  <a:gd name="T14" fmla="*/ 0 60000 65536"/>
                  <a:gd name="T15" fmla="*/ 0 w 145"/>
                  <a:gd name="T16" fmla="*/ 0 h 167"/>
                  <a:gd name="T17" fmla="*/ 145 w 145"/>
                  <a:gd name="T18" fmla="*/ 167 h 167"/>
                </a:gdLst>
                <a:ahLst/>
                <a:cxnLst>
                  <a:cxn ang="T10">
                    <a:pos x="T0" y="T1"/>
                  </a:cxn>
                  <a:cxn ang="T11">
                    <a:pos x="T2" y="T3"/>
                  </a:cxn>
                  <a:cxn ang="T12">
                    <a:pos x="T4" y="T5"/>
                  </a:cxn>
                  <a:cxn ang="T13">
                    <a:pos x="T6" y="T7"/>
                  </a:cxn>
                  <a:cxn ang="T14">
                    <a:pos x="T8" y="T9"/>
                  </a:cxn>
                </a:cxnLst>
                <a:rect l="T15" t="T16" r="T17" b="T18"/>
                <a:pathLst>
                  <a:path w="145" h="167">
                    <a:moveTo>
                      <a:pt x="142" y="119"/>
                    </a:moveTo>
                    <a:cubicBezTo>
                      <a:pt x="145" y="121"/>
                      <a:pt x="98" y="167"/>
                      <a:pt x="88" y="138"/>
                    </a:cubicBezTo>
                    <a:cubicBezTo>
                      <a:pt x="78" y="109"/>
                      <a:pt x="31" y="73"/>
                      <a:pt x="27" y="53"/>
                    </a:cubicBezTo>
                    <a:cubicBezTo>
                      <a:pt x="14" y="18"/>
                      <a:pt x="0" y="0"/>
                      <a:pt x="59" y="13"/>
                    </a:cubicBezTo>
                    <a:cubicBezTo>
                      <a:pt x="118" y="26"/>
                      <a:pt x="139" y="117"/>
                      <a:pt x="142" y="119"/>
                    </a:cubicBezTo>
                    <a:close/>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42" name="Freeform 23"/>
              <p:cNvSpPr>
                <a:spLocks/>
              </p:cNvSpPr>
              <p:nvPr/>
            </p:nvSpPr>
            <p:spPr bwMode="auto">
              <a:xfrm>
                <a:off x="3134" y="2580"/>
                <a:ext cx="112" cy="168"/>
              </a:xfrm>
              <a:custGeom>
                <a:avLst/>
                <a:gdLst>
                  <a:gd name="T0" fmla="*/ 109 w 112"/>
                  <a:gd name="T1" fmla="*/ 48 h 168"/>
                  <a:gd name="T2" fmla="*/ 55 w 112"/>
                  <a:gd name="T3" fmla="*/ 29 h 168"/>
                  <a:gd name="T4" fmla="*/ 12 w 112"/>
                  <a:gd name="T5" fmla="*/ 118 h 168"/>
                  <a:gd name="T6" fmla="*/ 42 w 112"/>
                  <a:gd name="T7" fmla="*/ 160 h 168"/>
                  <a:gd name="T8" fmla="*/ 109 w 112"/>
                  <a:gd name="T9" fmla="*/ 48 h 168"/>
                  <a:gd name="T10" fmla="*/ 0 60000 65536"/>
                  <a:gd name="T11" fmla="*/ 0 60000 65536"/>
                  <a:gd name="T12" fmla="*/ 0 60000 65536"/>
                  <a:gd name="T13" fmla="*/ 0 60000 65536"/>
                  <a:gd name="T14" fmla="*/ 0 60000 65536"/>
                  <a:gd name="T15" fmla="*/ 0 w 112"/>
                  <a:gd name="T16" fmla="*/ 0 h 168"/>
                  <a:gd name="T17" fmla="*/ 112 w 112"/>
                  <a:gd name="T18" fmla="*/ 168 h 168"/>
                </a:gdLst>
                <a:ahLst/>
                <a:cxnLst>
                  <a:cxn ang="T10">
                    <a:pos x="T0" y="T1"/>
                  </a:cxn>
                  <a:cxn ang="T11">
                    <a:pos x="T2" y="T3"/>
                  </a:cxn>
                  <a:cxn ang="T12">
                    <a:pos x="T4" y="T5"/>
                  </a:cxn>
                  <a:cxn ang="T13">
                    <a:pos x="T6" y="T7"/>
                  </a:cxn>
                  <a:cxn ang="T14">
                    <a:pos x="T8" y="T9"/>
                  </a:cxn>
                </a:cxnLst>
                <a:rect l="T15" t="T16" r="T17" b="T18"/>
                <a:pathLst>
                  <a:path w="112" h="168">
                    <a:moveTo>
                      <a:pt x="109" y="48"/>
                    </a:moveTo>
                    <a:cubicBezTo>
                      <a:pt x="106" y="32"/>
                      <a:pt x="65" y="0"/>
                      <a:pt x="55" y="29"/>
                    </a:cubicBezTo>
                    <a:cubicBezTo>
                      <a:pt x="45" y="58"/>
                      <a:pt x="24" y="72"/>
                      <a:pt x="12" y="118"/>
                    </a:cubicBezTo>
                    <a:cubicBezTo>
                      <a:pt x="0" y="164"/>
                      <a:pt x="8" y="168"/>
                      <a:pt x="42" y="160"/>
                    </a:cubicBezTo>
                    <a:cubicBezTo>
                      <a:pt x="76" y="152"/>
                      <a:pt x="112" y="64"/>
                      <a:pt x="109" y="48"/>
                    </a:cubicBezTo>
                    <a:close/>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43" name="Freeform 24"/>
              <p:cNvSpPr>
                <a:spLocks/>
              </p:cNvSpPr>
              <p:nvPr/>
            </p:nvSpPr>
            <p:spPr bwMode="auto">
              <a:xfrm flipV="1">
                <a:off x="3186" y="2566"/>
                <a:ext cx="102" cy="44"/>
              </a:xfrm>
              <a:custGeom>
                <a:avLst/>
                <a:gdLst>
                  <a:gd name="T0" fmla="*/ 0 w 102"/>
                  <a:gd name="T1" fmla="*/ 44 h 44"/>
                  <a:gd name="T2" fmla="*/ 98 w 102"/>
                  <a:gd name="T3" fmla="*/ 22 h 44"/>
                  <a:gd name="T4" fmla="*/ 102 w 102"/>
                  <a:gd name="T5" fmla="*/ 0 h 44"/>
                  <a:gd name="T6" fmla="*/ 0 60000 65536"/>
                  <a:gd name="T7" fmla="*/ 0 60000 65536"/>
                  <a:gd name="T8" fmla="*/ 0 60000 65536"/>
                  <a:gd name="T9" fmla="*/ 0 w 102"/>
                  <a:gd name="T10" fmla="*/ 0 h 44"/>
                  <a:gd name="T11" fmla="*/ 102 w 102"/>
                  <a:gd name="T12" fmla="*/ 44 h 44"/>
                </a:gdLst>
                <a:ahLst/>
                <a:cxnLst>
                  <a:cxn ang="T6">
                    <a:pos x="T0" y="T1"/>
                  </a:cxn>
                  <a:cxn ang="T7">
                    <a:pos x="T2" y="T3"/>
                  </a:cxn>
                  <a:cxn ang="T8">
                    <a:pos x="T4" y="T5"/>
                  </a:cxn>
                </a:cxnLst>
                <a:rect l="T9" t="T10" r="T11" b="T12"/>
                <a:pathLst>
                  <a:path w="102" h="44">
                    <a:moveTo>
                      <a:pt x="0" y="44"/>
                    </a:moveTo>
                    <a:lnTo>
                      <a:pt x="98" y="22"/>
                    </a:lnTo>
                    <a:lnTo>
                      <a:pt x="102" y="0"/>
                    </a:lnTo>
                  </a:path>
                </a:pathLst>
              </a:custGeom>
              <a:solidFill>
                <a:srgbClr val="FF3300"/>
              </a:solidFill>
              <a:ln w="3175" cap="flat" cmpd="sng">
                <a:solidFill>
                  <a:schemeClr val="tx1"/>
                </a:solidFill>
                <a:prstDash val="solid"/>
                <a:round/>
                <a:headEnd type="none" w="med" len="med"/>
                <a:tailEnd type="none" w="med" len="med"/>
              </a:ln>
            </p:spPr>
            <p:txBody>
              <a:bodyPr wrap="none" anchor="ctr"/>
              <a:lstStyle/>
              <a:p>
                <a:endParaRPr lang="ja-JP" altLang="en-US"/>
              </a:p>
            </p:txBody>
          </p:sp>
          <p:sp>
            <p:nvSpPr>
              <p:cNvPr id="44" name="Freeform 25"/>
              <p:cNvSpPr>
                <a:spLocks/>
              </p:cNvSpPr>
              <p:nvPr/>
            </p:nvSpPr>
            <p:spPr bwMode="auto">
              <a:xfrm>
                <a:off x="2078" y="2573"/>
                <a:ext cx="1096" cy="56"/>
              </a:xfrm>
              <a:custGeom>
                <a:avLst/>
                <a:gdLst>
                  <a:gd name="T0" fmla="*/ 47 w 1096"/>
                  <a:gd name="T1" fmla="*/ 0 h 56"/>
                  <a:gd name="T2" fmla="*/ 166 w 1096"/>
                  <a:gd name="T3" fmla="*/ 53 h 56"/>
                  <a:gd name="T4" fmla="*/ 1096 w 1096"/>
                  <a:gd name="T5" fmla="*/ 55 h 56"/>
                  <a:gd name="T6" fmla="*/ 0 60000 65536"/>
                  <a:gd name="T7" fmla="*/ 0 60000 65536"/>
                  <a:gd name="T8" fmla="*/ 0 60000 65536"/>
                  <a:gd name="T9" fmla="*/ 0 w 1096"/>
                  <a:gd name="T10" fmla="*/ 0 h 56"/>
                  <a:gd name="T11" fmla="*/ 1096 w 1096"/>
                  <a:gd name="T12" fmla="*/ 56 h 56"/>
                </a:gdLst>
                <a:ahLst/>
                <a:cxnLst>
                  <a:cxn ang="T6">
                    <a:pos x="T0" y="T1"/>
                  </a:cxn>
                  <a:cxn ang="T7">
                    <a:pos x="T2" y="T3"/>
                  </a:cxn>
                  <a:cxn ang="T8">
                    <a:pos x="T4" y="T5"/>
                  </a:cxn>
                </a:cxnLst>
                <a:rect l="T9" t="T10" r="T11" b="T12"/>
                <a:pathLst>
                  <a:path w="1096" h="56">
                    <a:moveTo>
                      <a:pt x="47" y="0"/>
                    </a:moveTo>
                    <a:cubicBezTo>
                      <a:pt x="0" y="45"/>
                      <a:pt x="14" y="56"/>
                      <a:pt x="166" y="53"/>
                    </a:cubicBezTo>
                    <a:cubicBezTo>
                      <a:pt x="318" y="50"/>
                      <a:pt x="901" y="53"/>
                      <a:pt x="1096" y="55"/>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grpSp>
        <p:grpSp>
          <p:nvGrpSpPr>
            <p:cNvPr id="9" name="Group 26"/>
            <p:cNvGrpSpPr>
              <a:grpSpLocks/>
            </p:cNvGrpSpPr>
            <p:nvPr/>
          </p:nvGrpSpPr>
          <p:grpSpPr bwMode="auto">
            <a:xfrm>
              <a:off x="627" y="400"/>
              <a:ext cx="1414" cy="906"/>
              <a:chOff x="1632" y="1509"/>
              <a:chExt cx="1853" cy="1168"/>
            </a:xfrm>
          </p:grpSpPr>
          <p:sp>
            <p:nvSpPr>
              <p:cNvPr id="10" name="Freeform 27"/>
              <p:cNvSpPr>
                <a:spLocks/>
              </p:cNvSpPr>
              <p:nvPr/>
            </p:nvSpPr>
            <p:spPr bwMode="auto">
              <a:xfrm>
                <a:off x="1680" y="1628"/>
                <a:ext cx="513" cy="934"/>
              </a:xfrm>
              <a:custGeom>
                <a:avLst/>
                <a:gdLst/>
                <a:ahLst/>
                <a:cxnLst>
                  <a:cxn ang="0">
                    <a:pos x="490" y="115"/>
                  </a:cxn>
                  <a:cxn ang="0">
                    <a:pos x="200" y="9"/>
                  </a:cxn>
                  <a:cxn ang="0">
                    <a:pos x="37" y="177"/>
                  </a:cxn>
                  <a:cxn ang="0">
                    <a:pos x="32" y="723"/>
                  </a:cxn>
                  <a:cxn ang="0">
                    <a:pos x="203" y="926"/>
                  </a:cxn>
                  <a:cxn ang="0">
                    <a:pos x="493" y="843"/>
                  </a:cxn>
                  <a:cxn ang="0">
                    <a:pos x="477" y="678"/>
                  </a:cxn>
                  <a:cxn ang="0">
                    <a:pos x="461" y="446"/>
                  </a:cxn>
                  <a:cxn ang="0">
                    <a:pos x="490" y="115"/>
                  </a:cxn>
                </a:cxnLst>
                <a:rect l="0" t="0" r="r" b="b"/>
                <a:pathLst>
                  <a:path w="514" h="934">
                    <a:moveTo>
                      <a:pt x="490" y="115"/>
                    </a:moveTo>
                    <a:cubicBezTo>
                      <a:pt x="493" y="75"/>
                      <a:pt x="277" y="0"/>
                      <a:pt x="200" y="9"/>
                    </a:cubicBezTo>
                    <a:cubicBezTo>
                      <a:pt x="123" y="18"/>
                      <a:pt x="69" y="86"/>
                      <a:pt x="37" y="177"/>
                    </a:cubicBezTo>
                    <a:cubicBezTo>
                      <a:pt x="5" y="268"/>
                      <a:pt x="0" y="579"/>
                      <a:pt x="32" y="723"/>
                    </a:cubicBezTo>
                    <a:cubicBezTo>
                      <a:pt x="64" y="867"/>
                      <a:pt x="145" y="918"/>
                      <a:pt x="203" y="926"/>
                    </a:cubicBezTo>
                    <a:cubicBezTo>
                      <a:pt x="261" y="934"/>
                      <a:pt x="472" y="859"/>
                      <a:pt x="493" y="843"/>
                    </a:cubicBezTo>
                    <a:cubicBezTo>
                      <a:pt x="514" y="827"/>
                      <a:pt x="482" y="743"/>
                      <a:pt x="477" y="678"/>
                    </a:cubicBezTo>
                    <a:cubicBezTo>
                      <a:pt x="471" y="611"/>
                      <a:pt x="458" y="539"/>
                      <a:pt x="461" y="446"/>
                    </a:cubicBezTo>
                    <a:cubicBezTo>
                      <a:pt x="463" y="352"/>
                      <a:pt x="484" y="183"/>
                      <a:pt x="490" y="115"/>
                    </a:cubicBezTo>
                    <a:close/>
                  </a:path>
                </a:pathLst>
              </a:custGeom>
              <a:gradFill rotWithShape="1">
                <a:gsLst>
                  <a:gs pos="0">
                    <a:schemeClr val="accent1">
                      <a:gamma/>
                      <a:shade val="46275"/>
                      <a:invGamma/>
                    </a:schemeClr>
                  </a:gs>
                  <a:gs pos="100000">
                    <a:schemeClr val="accent1"/>
                  </a:gs>
                </a:gsLst>
                <a:lin ang="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sp>
            <p:nvSpPr>
              <p:cNvPr id="11" name="Freeform 28"/>
              <p:cNvSpPr>
                <a:spLocks/>
              </p:cNvSpPr>
              <p:nvPr/>
            </p:nvSpPr>
            <p:spPr bwMode="auto">
              <a:xfrm>
                <a:off x="2983" y="1605"/>
                <a:ext cx="502" cy="975"/>
              </a:xfrm>
              <a:custGeom>
                <a:avLst/>
                <a:gdLst/>
                <a:ahLst/>
                <a:cxnLst>
                  <a:cxn ang="0">
                    <a:pos x="3" y="134"/>
                  </a:cxn>
                  <a:cxn ang="0">
                    <a:pos x="331" y="27"/>
                  </a:cxn>
                  <a:cxn ang="0">
                    <a:pos x="451" y="120"/>
                  </a:cxn>
                  <a:cxn ang="0">
                    <a:pos x="499" y="491"/>
                  </a:cxn>
                  <a:cxn ang="0">
                    <a:pos x="437" y="888"/>
                  </a:cxn>
                  <a:cxn ang="0">
                    <a:pos x="307" y="942"/>
                  </a:cxn>
                  <a:cxn ang="0">
                    <a:pos x="8" y="848"/>
                  </a:cxn>
                  <a:cxn ang="0">
                    <a:pos x="48" y="507"/>
                  </a:cxn>
                  <a:cxn ang="0">
                    <a:pos x="3" y="134"/>
                  </a:cxn>
                </a:cxnLst>
                <a:rect l="0" t="0" r="r" b="b"/>
                <a:pathLst>
                  <a:path w="501" h="974">
                    <a:moveTo>
                      <a:pt x="3" y="134"/>
                    </a:moveTo>
                    <a:cubicBezTo>
                      <a:pt x="3" y="126"/>
                      <a:pt x="261" y="54"/>
                      <a:pt x="331" y="27"/>
                    </a:cubicBezTo>
                    <a:cubicBezTo>
                      <a:pt x="401" y="0"/>
                      <a:pt x="413" y="40"/>
                      <a:pt x="451" y="120"/>
                    </a:cubicBezTo>
                    <a:cubicBezTo>
                      <a:pt x="489" y="200"/>
                      <a:pt x="501" y="363"/>
                      <a:pt x="499" y="491"/>
                    </a:cubicBezTo>
                    <a:cubicBezTo>
                      <a:pt x="496" y="619"/>
                      <a:pt x="471" y="802"/>
                      <a:pt x="437" y="888"/>
                    </a:cubicBezTo>
                    <a:cubicBezTo>
                      <a:pt x="403" y="974"/>
                      <a:pt x="378" y="948"/>
                      <a:pt x="307" y="942"/>
                    </a:cubicBezTo>
                    <a:cubicBezTo>
                      <a:pt x="280" y="928"/>
                      <a:pt x="16" y="850"/>
                      <a:pt x="8" y="848"/>
                    </a:cubicBezTo>
                    <a:cubicBezTo>
                      <a:pt x="0" y="846"/>
                      <a:pt x="49" y="626"/>
                      <a:pt x="48" y="507"/>
                    </a:cubicBezTo>
                    <a:cubicBezTo>
                      <a:pt x="47" y="388"/>
                      <a:pt x="3" y="142"/>
                      <a:pt x="3" y="134"/>
                    </a:cubicBezTo>
                    <a:close/>
                  </a:path>
                </a:pathLst>
              </a:custGeom>
              <a:gradFill rotWithShape="1">
                <a:gsLst>
                  <a:gs pos="0">
                    <a:schemeClr val="accent1"/>
                  </a:gs>
                  <a:gs pos="100000">
                    <a:schemeClr val="accent1">
                      <a:gamma/>
                      <a:shade val="46275"/>
                      <a:invGamma/>
                    </a:schemeClr>
                  </a:gs>
                </a:gsLst>
                <a:lin ang="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grpSp>
            <p:nvGrpSpPr>
              <p:cNvPr id="12" name="Group 29"/>
              <p:cNvGrpSpPr>
                <a:grpSpLocks/>
              </p:cNvGrpSpPr>
              <p:nvPr/>
            </p:nvGrpSpPr>
            <p:grpSpPr bwMode="auto">
              <a:xfrm>
                <a:off x="2022" y="1509"/>
                <a:ext cx="1170" cy="230"/>
                <a:chOff x="2022" y="1509"/>
                <a:chExt cx="1170" cy="230"/>
              </a:xfrm>
            </p:grpSpPr>
            <p:sp>
              <p:nvSpPr>
                <p:cNvPr id="19" name="Freeform 30"/>
                <p:cNvSpPr>
                  <a:spLocks/>
                </p:cNvSpPr>
                <p:nvPr/>
              </p:nvSpPr>
              <p:spPr bwMode="auto">
                <a:xfrm>
                  <a:off x="2661" y="1597"/>
                  <a:ext cx="548" cy="143"/>
                </a:xfrm>
                <a:custGeom>
                  <a:avLst/>
                  <a:gdLst/>
                  <a:ahLst/>
                  <a:cxnLst>
                    <a:cxn ang="0">
                      <a:pos x="530" y="2"/>
                    </a:cxn>
                    <a:cxn ang="0">
                      <a:pos x="516" y="42"/>
                    </a:cxn>
                    <a:cxn ang="0">
                      <a:pos x="243" y="125"/>
                    </a:cxn>
                    <a:cxn ang="0">
                      <a:pos x="4" y="132"/>
                    </a:cxn>
                    <a:cxn ang="0">
                      <a:pos x="56" y="8"/>
                    </a:cxn>
                    <a:cxn ang="0">
                      <a:pos x="528" y="0"/>
                    </a:cxn>
                  </a:cxnLst>
                  <a:rect l="0" t="0" r="r" b="b"/>
                  <a:pathLst>
                    <a:path w="544" h="138">
                      <a:moveTo>
                        <a:pt x="530" y="2"/>
                      </a:moveTo>
                      <a:cubicBezTo>
                        <a:pt x="532" y="18"/>
                        <a:pt x="544" y="32"/>
                        <a:pt x="516" y="42"/>
                      </a:cubicBezTo>
                      <a:cubicBezTo>
                        <a:pt x="488" y="52"/>
                        <a:pt x="387" y="111"/>
                        <a:pt x="243" y="125"/>
                      </a:cubicBezTo>
                      <a:cubicBezTo>
                        <a:pt x="194" y="138"/>
                        <a:pt x="8" y="130"/>
                        <a:pt x="4" y="132"/>
                      </a:cubicBezTo>
                      <a:cubicBezTo>
                        <a:pt x="0" y="134"/>
                        <a:pt x="42" y="6"/>
                        <a:pt x="56" y="8"/>
                      </a:cubicBezTo>
                      <a:cubicBezTo>
                        <a:pt x="70" y="10"/>
                        <a:pt x="296" y="8"/>
                        <a:pt x="528" y="0"/>
                      </a:cubicBezTo>
                    </a:path>
                  </a:pathLst>
                </a:custGeom>
                <a:gradFill rotWithShape="1">
                  <a:gsLst>
                    <a:gs pos="0">
                      <a:schemeClr val="accent1">
                        <a:gamma/>
                        <a:shade val="46275"/>
                        <a:invGamma/>
                      </a:schemeClr>
                    </a:gs>
                    <a:gs pos="100000">
                      <a:schemeClr val="accent1"/>
                    </a:gs>
                  </a:gsLst>
                  <a:lin ang="540000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sp>
              <p:nvSpPr>
                <p:cNvPr id="20" name="Freeform 31"/>
                <p:cNvSpPr>
                  <a:spLocks/>
                </p:cNvSpPr>
                <p:nvPr/>
              </p:nvSpPr>
              <p:spPr bwMode="auto">
                <a:xfrm>
                  <a:off x="2616" y="1509"/>
                  <a:ext cx="53" cy="230"/>
                </a:xfrm>
                <a:custGeom>
                  <a:avLst/>
                  <a:gdLst>
                    <a:gd name="T0" fmla="*/ 0 w 53"/>
                    <a:gd name="T1" fmla="*/ 230 h 230"/>
                    <a:gd name="T2" fmla="*/ 53 w 53"/>
                    <a:gd name="T3" fmla="*/ 0 h 230"/>
                    <a:gd name="T4" fmla="*/ 0 60000 65536"/>
                    <a:gd name="T5" fmla="*/ 0 60000 65536"/>
                    <a:gd name="T6" fmla="*/ 0 w 53"/>
                    <a:gd name="T7" fmla="*/ 0 h 230"/>
                    <a:gd name="T8" fmla="*/ 53 w 53"/>
                    <a:gd name="T9" fmla="*/ 230 h 230"/>
                  </a:gdLst>
                  <a:ahLst/>
                  <a:cxnLst>
                    <a:cxn ang="T4">
                      <a:pos x="T0" y="T1"/>
                    </a:cxn>
                    <a:cxn ang="T5">
                      <a:pos x="T2" y="T3"/>
                    </a:cxn>
                  </a:cxnLst>
                  <a:rect l="T6" t="T7" r="T8" b="T9"/>
                  <a:pathLst>
                    <a:path w="53" h="230">
                      <a:moveTo>
                        <a:pt x="0" y="230"/>
                      </a:moveTo>
                      <a:cubicBezTo>
                        <a:pt x="21" y="128"/>
                        <a:pt x="45" y="51"/>
                        <a:pt x="53" y="0"/>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sp>
              <p:nvSpPr>
                <p:cNvPr id="21" name="Freeform 32"/>
                <p:cNvSpPr>
                  <a:spLocks/>
                </p:cNvSpPr>
                <p:nvPr/>
              </p:nvSpPr>
              <p:spPr bwMode="auto">
                <a:xfrm>
                  <a:off x="2021" y="1580"/>
                  <a:ext cx="635" cy="143"/>
                </a:xfrm>
                <a:custGeom>
                  <a:avLst/>
                  <a:gdLst/>
                  <a:ahLst/>
                  <a:cxnLst>
                    <a:cxn ang="0">
                      <a:pos x="632" y="14"/>
                    </a:cxn>
                    <a:cxn ang="0">
                      <a:pos x="598" y="136"/>
                    </a:cxn>
                    <a:cxn ang="0">
                      <a:pos x="276" y="127"/>
                    </a:cxn>
                    <a:cxn ang="0">
                      <a:pos x="118" y="12"/>
                    </a:cxn>
                    <a:cxn ang="0">
                      <a:pos x="632" y="14"/>
                    </a:cxn>
                  </a:cxnLst>
                  <a:rect l="0" t="0" r="r" b="b"/>
                  <a:pathLst>
                    <a:path w="632" h="141">
                      <a:moveTo>
                        <a:pt x="632" y="14"/>
                      </a:moveTo>
                      <a:cubicBezTo>
                        <a:pt x="614" y="66"/>
                        <a:pt x="604" y="138"/>
                        <a:pt x="598" y="136"/>
                      </a:cubicBezTo>
                      <a:cubicBezTo>
                        <a:pt x="592" y="134"/>
                        <a:pt x="361" y="141"/>
                        <a:pt x="276" y="127"/>
                      </a:cubicBezTo>
                      <a:cubicBezTo>
                        <a:pt x="191" y="113"/>
                        <a:pt x="0" y="24"/>
                        <a:pt x="118" y="12"/>
                      </a:cubicBezTo>
                      <a:cubicBezTo>
                        <a:pt x="236" y="0"/>
                        <a:pt x="390" y="10"/>
                        <a:pt x="632" y="14"/>
                      </a:cubicBezTo>
                    </a:path>
                  </a:pathLst>
                </a:custGeom>
                <a:gradFill rotWithShape="1">
                  <a:gsLst>
                    <a:gs pos="0">
                      <a:schemeClr val="accent1">
                        <a:gamma/>
                        <a:shade val="46275"/>
                        <a:invGamma/>
                      </a:schemeClr>
                    </a:gs>
                    <a:gs pos="100000">
                      <a:schemeClr val="accent1"/>
                    </a:gs>
                  </a:gsLst>
                  <a:lin ang="540000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sp>
              <p:nvSpPr>
                <p:cNvPr id="22" name="Freeform 33"/>
                <p:cNvSpPr>
                  <a:spLocks/>
                </p:cNvSpPr>
                <p:nvPr/>
              </p:nvSpPr>
              <p:spPr bwMode="auto">
                <a:xfrm>
                  <a:off x="2656" y="1594"/>
                  <a:ext cx="46" cy="2"/>
                </a:xfrm>
                <a:custGeom>
                  <a:avLst/>
                  <a:gdLst>
                    <a:gd name="T0" fmla="*/ 0 w 46"/>
                    <a:gd name="T1" fmla="*/ 0 h 2"/>
                    <a:gd name="T2" fmla="*/ 46 w 46"/>
                    <a:gd name="T3" fmla="*/ 2 h 2"/>
                    <a:gd name="T4" fmla="*/ 0 60000 65536"/>
                    <a:gd name="T5" fmla="*/ 0 60000 65536"/>
                    <a:gd name="T6" fmla="*/ 0 w 46"/>
                    <a:gd name="T7" fmla="*/ 0 h 2"/>
                    <a:gd name="T8" fmla="*/ 46 w 46"/>
                    <a:gd name="T9" fmla="*/ 2 h 2"/>
                  </a:gdLst>
                  <a:ahLst/>
                  <a:cxnLst>
                    <a:cxn ang="T4">
                      <a:pos x="T0" y="T1"/>
                    </a:cxn>
                    <a:cxn ang="T5">
                      <a:pos x="T2" y="T3"/>
                    </a:cxn>
                  </a:cxnLst>
                  <a:rect l="T6" t="T7" r="T8" b="T9"/>
                  <a:pathLst>
                    <a:path w="46" h="2">
                      <a:moveTo>
                        <a:pt x="0" y="0"/>
                      </a:moveTo>
                      <a:cubicBezTo>
                        <a:pt x="19" y="0"/>
                        <a:pt x="38" y="1"/>
                        <a:pt x="46" y="2"/>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sp>
              <p:nvSpPr>
                <p:cNvPr id="23" name="Freeform 34"/>
                <p:cNvSpPr>
                  <a:spLocks/>
                </p:cNvSpPr>
                <p:nvPr/>
              </p:nvSpPr>
              <p:spPr bwMode="auto">
                <a:xfrm>
                  <a:off x="2624" y="1720"/>
                  <a:ext cx="28" cy="1"/>
                </a:xfrm>
                <a:custGeom>
                  <a:avLst/>
                  <a:gdLst>
                    <a:gd name="T0" fmla="*/ 0 w 28"/>
                    <a:gd name="T1" fmla="*/ 0 h 1"/>
                    <a:gd name="T2" fmla="*/ 28 w 28"/>
                    <a:gd name="T3" fmla="*/ 0 h 1"/>
                    <a:gd name="T4" fmla="*/ 0 60000 65536"/>
                    <a:gd name="T5" fmla="*/ 0 60000 65536"/>
                    <a:gd name="T6" fmla="*/ 0 w 28"/>
                    <a:gd name="T7" fmla="*/ 0 h 1"/>
                    <a:gd name="T8" fmla="*/ 28 w 28"/>
                    <a:gd name="T9" fmla="*/ 1 h 1"/>
                  </a:gdLst>
                  <a:ahLst/>
                  <a:cxnLst>
                    <a:cxn ang="T4">
                      <a:pos x="T0" y="T1"/>
                    </a:cxn>
                    <a:cxn ang="T5">
                      <a:pos x="T2" y="T3"/>
                    </a:cxn>
                  </a:cxnLst>
                  <a:rect l="T6" t="T7" r="T8" b="T9"/>
                  <a:pathLst>
                    <a:path w="28" h="1">
                      <a:moveTo>
                        <a:pt x="0" y="0"/>
                      </a:moveTo>
                      <a:cubicBezTo>
                        <a:pt x="0" y="0"/>
                        <a:pt x="14" y="0"/>
                        <a:pt x="28" y="0"/>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grpSp>
          <p:grpSp>
            <p:nvGrpSpPr>
              <p:cNvPr id="13" name="Group 35"/>
              <p:cNvGrpSpPr>
                <a:grpSpLocks/>
              </p:cNvGrpSpPr>
              <p:nvPr/>
            </p:nvGrpSpPr>
            <p:grpSpPr bwMode="auto">
              <a:xfrm>
                <a:off x="2056" y="2448"/>
                <a:ext cx="1142" cy="229"/>
                <a:chOff x="2056" y="2448"/>
                <a:chExt cx="1142" cy="229"/>
              </a:xfrm>
            </p:grpSpPr>
            <p:sp>
              <p:nvSpPr>
                <p:cNvPr id="14" name="Freeform 36"/>
                <p:cNvSpPr>
                  <a:spLocks/>
                </p:cNvSpPr>
                <p:nvPr/>
              </p:nvSpPr>
              <p:spPr bwMode="auto">
                <a:xfrm>
                  <a:off x="2621" y="2448"/>
                  <a:ext cx="62" cy="229"/>
                </a:xfrm>
                <a:custGeom>
                  <a:avLst/>
                  <a:gdLst>
                    <a:gd name="T0" fmla="*/ 0 w 62"/>
                    <a:gd name="T1" fmla="*/ 0 h 229"/>
                    <a:gd name="T2" fmla="*/ 62 w 62"/>
                    <a:gd name="T3" fmla="*/ 229 h 229"/>
                    <a:gd name="T4" fmla="*/ 0 60000 65536"/>
                    <a:gd name="T5" fmla="*/ 0 60000 65536"/>
                    <a:gd name="T6" fmla="*/ 0 w 62"/>
                    <a:gd name="T7" fmla="*/ 0 h 229"/>
                    <a:gd name="T8" fmla="*/ 62 w 62"/>
                    <a:gd name="T9" fmla="*/ 229 h 229"/>
                  </a:gdLst>
                  <a:ahLst/>
                  <a:cxnLst>
                    <a:cxn ang="T4">
                      <a:pos x="T0" y="T1"/>
                    </a:cxn>
                    <a:cxn ang="T5">
                      <a:pos x="T2" y="T3"/>
                    </a:cxn>
                  </a:cxnLst>
                  <a:rect l="T6" t="T7" r="T8" b="T9"/>
                  <a:pathLst>
                    <a:path w="62" h="229">
                      <a:moveTo>
                        <a:pt x="0" y="0"/>
                      </a:moveTo>
                      <a:cubicBezTo>
                        <a:pt x="25" y="103"/>
                        <a:pt x="54" y="187"/>
                        <a:pt x="62" y="229"/>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sp>
              <p:nvSpPr>
                <p:cNvPr id="15" name="Freeform 37"/>
                <p:cNvSpPr>
                  <a:spLocks/>
                </p:cNvSpPr>
                <p:nvPr/>
              </p:nvSpPr>
              <p:spPr bwMode="auto">
                <a:xfrm>
                  <a:off x="2654" y="2462"/>
                  <a:ext cx="543" cy="139"/>
                </a:xfrm>
                <a:custGeom>
                  <a:avLst/>
                  <a:gdLst/>
                  <a:ahLst/>
                  <a:cxnLst>
                    <a:cxn ang="0">
                      <a:pos x="533" y="138"/>
                    </a:cxn>
                    <a:cxn ang="0">
                      <a:pos x="516" y="96"/>
                    </a:cxn>
                    <a:cxn ang="0">
                      <a:pos x="243" y="13"/>
                    </a:cxn>
                    <a:cxn ang="0">
                      <a:pos x="4" y="6"/>
                    </a:cxn>
                    <a:cxn ang="0">
                      <a:pos x="56" y="130"/>
                    </a:cxn>
                    <a:cxn ang="0">
                      <a:pos x="528" y="138"/>
                    </a:cxn>
                  </a:cxnLst>
                  <a:rect l="0" t="0" r="r" b="b"/>
                  <a:pathLst>
                    <a:path w="544" h="138">
                      <a:moveTo>
                        <a:pt x="533" y="138"/>
                      </a:moveTo>
                      <a:cubicBezTo>
                        <a:pt x="535" y="122"/>
                        <a:pt x="544" y="106"/>
                        <a:pt x="516" y="96"/>
                      </a:cubicBezTo>
                      <a:cubicBezTo>
                        <a:pt x="488" y="86"/>
                        <a:pt x="387" y="27"/>
                        <a:pt x="243" y="13"/>
                      </a:cubicBezTo>
                      <a:cubicBezTo>
                        <a:pt x="194" y="0"/>
                        <a:pt x="8" y="8"/>
                        <a:pt x="4" y="6"/>
                      </a:cubicBezTo>
                      <a:cubicBezTo>
                        <a:pt x="0" y="4"/>
                        <a:pt x="42" y="132"/>
                        <a:pt x="56" y="130"/>
                      </a:cubicBezTo>
                      <a:cubicBezTo>
                        <a:pt x="70" y="128"/>
                        <a:pt x="296" y="130"/>
                        <a:pt x="528" y="138"/>
                      </a:cubicBezTo>
                    </a:path>
                  </a:pathLst>
                </a:custGeom>
                <a:gradFill rotWithShape="1">
                  <a:gsLst>
                    <a:gs pos="0">
                      <a:schemeClr val="accent1"/>
                    </a:gs>
                    <a:gs pos="100000">
                      <a:schemeClr val="accent1">
                        <a:gamma/>
                        <a:shade val="46275"/>
                        <a:invGamma/>
                      </a:schemeClr>
                    </a:gs>
                  </a:gsLst>
                  <a:lin ang="540000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sp>
              <p:nvSpPr>
                <p:cNvPr id="16" name="Freeform 38"/>
                <p:cNvSpPr>
                  <a:spLocks/>
                </p:cNvSpPr>
                <p:nvPr/>
              </p:nvSpPr>
              <p:spPr bwMode="auto">
                <a:xfrm>
                  <a:off x="2101" y="2466"/>
                  <a:ext cx="601" cy="135"/>
                </a:xfrm>
                <a:custGeom>
                  <a:avLst/>
                  <a:gdLst/>
                  <a:ahLst/>
                  <a:cxnLst>
                    <a:cxn ang="0">
                      <a:pos x="604" y="127"/>
                    </a:cxn>
                    <a:cxn ang="0">
                      <a:pos x="570" y="5"/>
                    </a:cxn>
                    <a:cxn ang="0">
                      <a:pos x="248" y="14"/>
                    </a:cxn>
                    <a:cxn ang="0">
                      <a:pos x="90" y="129"/>
                    </a:cxn>
                    <a:cxn ang="0">
                      <a:pos x="604" y="127"/>
                    </a:cxn>
                  </a:cxnLst>
                  <a:rect l="0" t="0" r="r" b="b"/>
                  <a:pathLst>
                    <a:path w="604" h="133">
                      <a:moveTo>
                        <a:pt x="604" y="127"/>
                      </a:moveTo>
                      <a:cubicBezTo>
                        <a:pt x="586" y="75"/>
                        <a:pt x="576" y="3"/>
                        <a:pt x="570" y="5"/>
                      </a:cubicBezTo>
                      <a:cubicBezTo>
                        <a:pt x="564" y="7"/>
                        <a:pt x="333" y="0"/>
                        <a:pt x="248" y="14"/>
                      </a:cubicBezTo>
                      <a:cubicBezTo>
                        <a:pt x="163" y="28"/>
                        <a:pt x="0" y="125"/>
                        <a:pt x="90" y="129"/>
                      </a:cubicBezTo>
                      <a:cubicBezTo>
                        <a:pt x="180" y="133"/>
                        <a:pt x="362" y="131"/>
                        <a:pt x="604" y="127"/>
                      </a:cubicBezTo>
                    </a:path>
                  </a:pathLst>
                </a:custGeom>
                <a:gradFill rotWithShape="1">
                  <a:gsLst>
                    <a:gs pos="0">
                      <a:schemeClr val="accent1"/>
                    </a:gs>
                    <a:gs pos="100000">
                      <a:schemeClr val="accent1">
                        <a:gamma/>
                        <a:shade val="46275"/>
                        <a:invGamma/>
                      </a:schemeClr>
                    </a:gs>
                  </a:gsLst>
                  <a:lin ang="540000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sp>
              <p:nvSpPr>
                <p:cNvPr id="17" name="Freeform 39"/>
                <p:cNvSpPr>
                  <a:spLocks/>
                </p:cNvSpPr>
                <p:nvPr/>
              </p:nvSpPr>
              <p:spPr bwMode="auto">
                <a:xfrm flipV="1">
                  <a:off x="2662" y="2590"/>
                  <a:ext cx="46" cy="2"/>
                </a:xfrm>
                <a:custGeom>
                  <a:avLst/>
                  <a:gdLst>
                    <a:gd name="T0" fmla="*/ 0 w 46"/>
                    <a:gd name="T1" fmla="*/ 0 h 2"/>
                    <a:gd name="T2" fmla="*/ 46 w 46"/>
                    <a:gd name="T3" fmla="*/ 2 h 2"/>
                    <a:gd name="T4" fmla="*/ 0 60000 65536"/>
                    <a:gd name="T5" fmla="*/ 0 60000 65536"/>
                    <a:gd name="T6" fmla="*/ 0 w 46"/>
                    <a:gd name="T7" fmla="*/ 0 h 2"/>
                    <a:gd name="T8" fmla="*/ 46 w 46"/>
                    <a:gd name="T9" fmla="*/ 2 h 2"/>
                  </a:gdLst>
                  <a:ahLst/>
                  <a:cxnLst>
                    <a:cxn ang="T4">
                      <a:pos x="T0" y="T1"/>
                    </a:cxn>
                    <a:cxn ang="T5">
                      <a:pos x="T2" y="T3"/>
                    </a:cxn>
                  </a:cxnLst>
                  <a:rect l="T6" t="T7" r="T8" b="T9"/>
                  <a:pathLst>
                    <a:path w="46" h="2">
                      <a:moveTo>
                        <a:pt x="0" y="0"/>
                      </a:moveTo>
                      <a:cubicBezTo>
                        <a:pt x="19" y="0"/>
                        <a:pt x="38" y="1"/>
                        <a:pt x="46" y="2"/>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sp>
              <p:nvSpPr>
                <p:cNvPr id="18" name="Freeform 40"/>
                <p:cNvSpPr>
                  <a:spLocks/>
                </p:cNvSpPr>
                <p:nvPr/>
              </p:nvSpPr>
              <p:spPr bwMode="auto">
                <a:xfrm>
                  <a:off x="2628" y="2470"/>
                  <a:ext cx="34" cy="2"/>
                </a:xfrm>
                <a:custGeom>
                  <a:avLst/>
                  <a:gdLst>
                    <a:gd name="T0" fmla="*/ 0 w 34"/>
                    <a:gd name="T1" fmla="*/ 2 h 2"/>
                    <a:gd name="T2" fmla="*/ 34 w 34"/>
                    <a:gd name="T3" fmla="*/ 0 h 2"/>
                    <a:gd name="T4" fmla="*/ 0 60000 65536"/>
                    <a:gd name="T5" fmla="*/ 0 60000 65536"/>
                    <a:gd name="T6" fmla="*/ 0 w 34"/>
                    <a:gd name="T7" fmla="*/ 0 h 2"/>
                    <a:gd name="T8" fmla="*/ 34 w 34"/>
                    <a:gd name="T9" fmla="*/ 2 h 2"/>
                  </a:gdLst>
                  <a:ahLst/>
                  <a:cxnLst>
                    <a:cxn ang="T4">
                      <a:pos x="T0" y="T1"/>
                    </a:cxn>
                    <a:cxn ang="T5">
                      <a:pos x="T2" y="T3"/>
                    </a:cxn>
                  </a:cxnLst>
                  <a:rect l="T6" t="T7" r="T8" b="T9"/>
                  <a:pathLst>
                    <a:path w="34" h="2">
                      <a:moveTo>
                        <a:pt x="0" y="2"/>
                      </a:moveTo>
                      <a:cubicBezTo>
                        <a:pt x="5" y="1"/>
                        <a:pt x="27" y="0"/>
                        <a:pt x="34" y="0"/>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grpSp>
        </p:grpSp>
      </p:grpSp>
      <p:sp>
        <p:nvSpPr>
          <p:cNvPr id="45" name="AutoShape 2"/>
          <p:cNvSpPr>
            <a:spLocks noChangeArrowheads="1"/>
          </p:cNvSpPr>
          <p:nvPr/>
        </p:nvSpPr>
        <p:spPr bwMode="auto">
          <a:xfrm>
            <a:off x="3997877" y="1483271"/>
            <a:ext cx="294623" cy="437311"/>
          </a:xfrm>
          <a:prstGeom prst="bevel">
            <a:avLst>
              <a:gd name="adj" fmla="val 20181"/>
            </a:avLst>
          </a:prstGeom>
          <a:solidFill>
            <a:srgbClr val="DDDDDD"/>
          </a:solidFill>
          <a:ln w="9525">
            <a:solidFill>
              <a:schemeClr val="tx1"/>
            </a:solidFill>
            <a:miter lim="800000"/>
            <a:headEnd/>
            <a:tailEnd/>
          </a:ln>
        </p:spPr>
        <p:txBody>
          <a:bodyPr wrap="none" anchor="ct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ja-JP"/>
          </a:p>
        </p:txBody>
      </p:sp>
      <p:sp>
        <p:nvSpPr>
          <p:cNvPr id="46" name="Line 43"/>
          <p:cNvSpPr>
            <a:spLocks noChangeShapeType="1"/>
          </p:cNvSpPr>
          <p:nvPr/>
        </p:nvSpPr>
        <p:spPr bwMode="auto">
          <a:xfrm rot="16200000">
            <a:off x="985581" y="3651332"/>
            <a:ext cx="4658489" cy="0"/>
          </a:xfrm>
          <a:prstGeom prst="line">
            <a:avLst/>
          </a:prstGeom>
          <a:noFill/>
          <a:ln w="57150">
            <a:solidFill>
              <a:srgbClr val="969696"/>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 name="Line 43"/>
          <p:cNvSpPr>
            <a:spLocks noChangeShapeType="1"/>
          </p:cNvSpPr>
          <p:nvPr/>
        </p:nvSpPr>
        <p:spPr bwMode="auto">
          <a:xfrm rot="16200000">
            <a:off x="1263029" y="3651332"/>
            <a:ext cx="4658489" cy="0"/>
          </a:xfrm>
          <a:prstGeom prst="line">
            <a:avLst/>
          </a:prstGeom>
          <a:noFill/>
          <a:ln w="57150">
            <a:solidFill>
              <a:srgbClr val="969696"/>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9" name="Line 43"/>
          <p:cNvSpPr>
            <a:spLocks noChangeShapeType="1"/>
          </p:cNvSpPr>
          <p:nvPr/>
        </p:nvSpPr>
        <p:spPr bwMode="auto">
          <a:xfrm rot="16200000">
            <a:off x="-940703" y="3684362"/>
            <a:ext cx="4658489" cy="0"/>
          </a:xfrm>
          <a:prstGeom prst="line">
            <a:avLst/>
          </a:prstGeom>
          <a:noFill/>
          <a:ln w="38100">
            <a:solidFill>
              <a:srgbClr val="808080"/>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0" name="Line 44"/>
          <p:cNvSpPr>
            <a:spLocks noChangeShapeType="1"/>
          </p:cNvSpPr>
          <p:nvPr/>
        </p:nvSpPr>
        <p:spPr bwMode="auto">
          <a:xfrm flipH="1" flipV="1">
            <a:off x="1462527" y="1684412"/>
            <a:ext cx="2667467" cy="17514"/>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51" name="Oval 46"/>
          <p:cNvSpPr>
            <a:spLocks noChangeArrowheads="1"/>
          </p:cNvSpPr>
          <p:nvPr/>
        </p:nvSpPr>
        <p:spPr bwMode="auto">
          <a:xfrm>
            <a:off x="1314555" y="1618069"/>
            <a:ext cx="150615" cy="150615"/>
          </a:xfrm>
          <a:prstGeom prst="ellipse">
            <a:avLst/>
          </a:prstGeom>
          <a:solidFill>
            <a:srgbClr val="3366FF"/>
          </a:solidFill>
          <a:ln w="9525">
            <a:solidFill>
              <a:schemeClr val="tx1"/>
            </a:solidFill>
            <a:round/>
            <a:headEnd/>
            <a:tailEnd/>
          </a:ln>
        </p:spPr>
        <p:txBody>
          <a:bodyPr wrap="none" anchor="ct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ja-JP"/>
          </a:p>
        </p:txBody>
      </p:sp>
      <p:sp>
        <p:nvSpPr>
          <p:cNvPr id="52" name="Line 47"/>
          <p:cNvSpPr>
            <a:spLocks noChangeShapeType="1"/>
          </p:cNvSpPr>
          <p:nvPr/>
        </p:nvSpPr>
        <p:spPr bwMode="auto">
          <a:xfrm>
            <a:off x="3606807" y="1829421"/>
            <a:ext cx="0" cy="367289"/>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5" name="Line 43"/>
          <p:cNvSpPr>
            <a:spLocks noChangeShapeType="1"/>
          </p:cNvSpPr>
          <p:nvPr/>
        </p:nvSpPr>
        <p:spPr bwMode="auto">
          <a:xfrm rot="16200000">
            <a:off x="-1902524" y="3651332"/>
            <a:ext cx="4658489" cy="0"/>
          </a:xfrm>
          <a:prstGeom prst="line">
            <a:avLst/>
          </a:prstGeom>
          <a:noFill/>
          <a:ln w="57150">
            <a:solidFill>
              <a:srgbClr val="969696"/>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6" name="Line 43"/>
          <p:cNvSpPr>
            <a:spLocks noChangeShapeType="1"/>
          </p:cNvSpPr>
          <p:nvPr/>
        </p:nvSpPr>
        <p:spPr bwMode="auto">
          <a:xfrm rot="16200000">
            <a:off x="-264258" y="3651332"/>
            <a:ext cx="4658489" cy="0"/>
          </a:xfrm>
          <a:prstGeom prst="line">
            <a:avLst/>
          </a:prstGeom>
          <a:noFill/>
          <a:ln w="57150">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7" name="Line 43"/>
          <p:cNvSpPr>
            <a:spLocks noChangeShapeType="1"/>
          </p:cNvSpPr>
          <p:nvPr/>
        </p:nvSpPr>
        <p:spPr bwMode="auto">
          <a:xfrm rot="16200000">
            <a:off x="-1622433" y="3651332"/>
            <a:ext cx="4658489" cy="0"/>
          </a:xfrm>
          <a:prstGeom prst="line">
            <a:avLst/>
          </a:prstGeom>
          <a:noFill/>
          <a:ln w="57150">
            <a:solidFill>
              <a:srgbClr val="969696"/>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8" name="Line 45"/>
          <p:cNvSpPr>
            <a:spLocks noChangeShapeType="1"/>
          </p:cNvSpPr>
          <p:nvPr/>
        </p:nvSpPr>
        <p:spPr bwMode="auto">
          <a:xfrm>
            <a:off x="4148492" y="1341905"/>
            <a:ext cx="0" cy="85480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5" name="Text Box 56"/>
          <p:cNvSpPr txBox="1">
            <a:spLocks noChangeArrowheads="1"/>
          </p:cNvSpPr>
          <p:nvPr/>
        </p:nvSpPr>
        <p:spPr bwMode="auto">
          <a:xfrm>
            <a:off x="527312" y="890390"/>
            <a:ext cx="4433523"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lnSpc>
                <a:spcPct val="120000"/>
              </a:lnSpc>
            </a:pPr>
            <a:r>
              <a:rPr lang="en-US" altLang="ja-JP" sz="2400" b="1" dirty="0">
                <a:latin typeface="Tahoma" panose="020B0604030504040204" pitchFamily="34" charset="0"/>
                <a:ea typeface="Tahoma" panose="020B0604030504040204" pitchFamily="34" charset="0"/>
                <a:cs typeface="Tahoma" panose="020B0604030504040204" pitchFamily="34" charset="0"/>
              </a:rPr>
              <a:t>Walking speed: </a:t>
            </a:r>
            <a:r>
              <a:rPr lang="en-US" altLang="ja-JP" sz="2400" b="1" u="sng" dirty="0">
                <a:solidFill>
                  <a:srgbClr val="FF0000"/>
                </a:solidFill>
                <a:latin typeface="Tahoma" panose="020B0604030504040204" pitchFamily="34" charset="0"/>
                <a:ea typeface="Tahoma" panose="020B0604030504040204" pitchFamily="34" charset="0"/>
                <a:cs typeface="Tahoma" panose="020B0604030504040204" pitchFamily="34" charset="0"/>
              </a:rPr>
              <a:t>5  km/h</a:t>
            </a:r>
          </a:p>
        </p:txBody>
      </p:sp>
      <p:sp>
        <p:nvSpPr>
          <p:cNvPr id="131" name="Text Box 26"/>
          <p:cNvSpPr txBox="1">
            <a:spLocks noChangeArrowheads="1"/>
          </p:cNvSpPr>
          <p:nvPr/>
        </p:nvSpPr>
        <p:spPr bwMode="auto">
          <a:xfrm>
            <a:off x="4781335" y="1029290"/>
            <a:ext cx="7288745" cy="2677656"/>
          </a:xfrm>
          <a:prstGeom prst="rect">
            <a:avLst/>
          </a:prstGeom>
          <a:noFill/>
          <a:ln w="3175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r>
              <a:rPr lang="en-US" altLang="ja-JP" sz="2400" b="1" dirty="0">
                <a:solidFill>
                  <a:srgbClr val="0070C0"/>
                </a:solidFill>
                <a:latin typeface="Tahoma" panose="020B0604030504040204" pitchFamily="34" charset="0"/>
              </a:rPr>
              <a:t>Collision Warning:</a:t>
            </a:r>
          </a:p>
          <a:p>
            <a:pPr marL="274638">
              <a:spcBef>
                <a:spcPct val="0"/>
              </a:spcBef>
              <a:buNone/>
            </a:pPr>
            <a:r>
              <a:rPr lang="en-US" altLang="ja-JP" sz="2400" b="1" dirty="0">
                <a:solidFill>
                  <a:srgbClr val="0070C0"/>
                </a:solidFill>
                <a:latin typeface="Tahoma" panose="020B0604030504040204" pitchFamily="34" charset="0"/>
              </a:rPr>
              <a:t>When the AEBS has detected the possibility of a collision with a pedestrian crossing the road at a constant speed of 5 km/h, a collision warning shall be provided, and shall be provided no later than the start of emergency braking intervention.</a:t>
            </a:r>
          </a:p>
        </p:txBody>
      </p:sp>
      <p:sp>
        <p:nvSpPr>
          <p:cNvPr id="132" name="Text Box 26"/>
          <p:cNvSpPr txBox="1">
            <a:spLocks noChangeArrowheads="1"/>
          </p:cNvSpPr>
          <p:nvPr/>
        </p:nvSpPr>
        <p:spPr bwMode="auto">
          <a:xfrm>
            <a:off x="4781335" y="3930246"/>
            <a:ext cx="7288745" cy="2308324"/>
          </a:xfrm>
          <a:prstGeom prst="rect">
            <a:avLst/>
          </a:prstGeom>
          <a:noFill/>
          <a:ln w="3175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r>
              <a:rPr lang="en-US" altLang="ja-JP" sz="2400" b="1" dirty="0">
                <a:solidFill>
                  <a:srgbClr val="0070C0"/>
                </a:solidFill>
                <a:latin typeface="Tahoma" panose="020B0604030504040204" pitchFamily="34" charset="0"/>
              </a:rPr>
              <a:t>Emergency Braking:</a:t>
            </a:r>
          </a:p>
          <a:p>
            <a:pPr marL="274638">
              <a:spcBef>
                <a:spcPct val="0"/>
              </a:spcBef>
              <a:buNone/>
            </a:pPr>
            <a:r>
              <a:rPr lang="en-US" altLang="ja-JP" sz="2400" b="1" dirty="0">
                <a:solidFill>
                  <a:srgbClr val="0070C0"/>
                </a:solidFill>
                <a:latin typeface="Tahoma" panose="020B0604030504040204" pitchFamily="34" charset="0"/>
              </a:rPr>
              <a:t>When the system has detected the possibility of an imminent collision. there shall be a braking demand of at least 5.0 m/s² to the service braking system of the vehicle.</a:t>
            </a:r>
          </a:p>
        </p:txBody>
      </p:sp>
      <p:sp>
        <p:nvSpPr>
          <p:cNvPr id="133" name="テキスト ボックス 132"/>
          <p:cNvSpPr txBox="1"/>
          <p:nvPr/>
        </p:nvSpPr>
        <p:spPr>
          <a:xfrm>
            <a:off x="169327" y="4607354"/>
            <a:ext cx="4480494" cy="1631216"/>
          </a:xfrm>
          <a:prstGeom prst="rect">
            <a:avLst/>
          </a:prstGeom>
          <a:solidFill>
            <a:schemeClr val="bg1"/>
          </a:solidFill>
          <a:ln w="31750">
            <a:solidFill>
              <a:srgbClr val="0070C0"/>
            </a:solidFill>
          </a:ln>
        </p:spPr>
        <p:txBody>
          <a:bodyPr wrap="square" rtlCol="0">
            <a:spAutoFit/>
          </a:bodyPr>
          <a:lstStyle/>
          <a:p>
            <a:r>
              <a:rPr lang="en-GB" altLang="ja-JP" sz="2000" dirty="0">
                <a:latin typeface="Tahoma" panose="020B0604030504040204" pitchFamily="34" charset="0"/>
                <a:ea typeface="Tahoma" panose="020B0604030504040204" pitchFamily="34" charset="0"/>
                <a:cs typeface="Tahoma" panose="020B0604030504040204" pitchFamily="34" charset="0"/>
              </a:rPr>
              <a:t>Activation Speed:</a:t>
            </a:r>
            <a:endParaRPr lang="ja-JP" altLang="ja-JP" sz="2000" dirty="0">
              <a:latin typeface="Tahoma" panose="020B0604030504040204" pitchFamily="34" charset="0"/>
              <a:cs typeface="Tahoma" panose="020B0604030504040204" pitchFamily="34" charset="0"/>
            </a:endParaRPr>
          </a:p>
          <a:p>
            <a:r>
              <a:rPr lang="en-GB" altLang="ja-JP" sz="2000" dirty="0">
                <a:latin typeface="Tahoma" panose="020B0604030504040204" pitchFamily="34" charset="0"/>
                <a:ea typeface="Tahoma" panose="020B0604030504040204" pitchFamily="34" charset="0"/>
                <a:cs typeface="Tahoma" panose="020B0604030504040204" pitchFamily="34" charset="0"/>
              </a:rPr>
              <a:t>The system shall be active at least within the vehicle speed range between 20 km/h and 60 km/h and at all vehicle load conditions</a:t>
            </a:r>
            <a:endParaRPr kumimoji="1" lang="ja-JP" altLang="en-US" sz="20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90722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11</a:t>
            </a:fld>
            <a:endParaRPr kumimoji="1" lang="ja-JP" altLang="en-US"/>
          </a:p>
        </p:txBody>
      </p:sp>
      <p:sp>
        <p:nvSpPr>
          <p:cNvPr id="5" name="テキスト ボックス 4"/>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6" name="テキスト ボックス 5"/>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Specifications - Car to pedestrian scenario</a:t>
            </a:r>
            <a:r>
              <a:rPr lang="ja-JP" alt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ja-JP" sz="2400" dirty="0">
                <a:solidFill>
                  <a:schemeClr val="bg1"/>
                </a:solidFill>
                <a:latin typeface="Tahoma" panose="020B0604030504040204" pitchFamily="34" charset="0"/>
                <a:ea typeface="Tahoma" panose="020B0604030504040204" pitchFamily="34" charset="0"/>
                <a:cs typeface="Tahoma" panose="020B0604030504040204" pitchFamily="34" charset="0"/>
              </a:rPr>
              <a:t>Speed reduction by braking demand</a:t>
            </a:r>
          </a:p>
        </p:txBody>
      </p:sp>
      <p:sp>
        <p:nvSpPr>
          <p:cNvPr id="9" name="テキスト ボックス 8"/>
          <p:cNvSpPr txBox="1"/>
          <p:nvPr/>
        </p:nvSpPr>
        <p:spPr>
          <a:xfrm>
            <a:off x="850218" y="5681071"/>
            <a:ext cx="9976667" cy="523220"/>
          </a:xfrm>
          <a:prstGeom prst="rect">
            <a:avLst/>
          </a:prstGeom>
          <a:noFill/>
          <a:ln w="31750">
            <a:solidFill>
              <a:srgbClr val="FF0000"/>
            </a:solidFill>
          </a:ln>
        </p:spPr>
        <p:txBody>
          <a:bodyPr wrap="square" rtlCol="0">
            <a:spAutoFit/>
          </a:bodyPr>
          <a:lstStyle/>
          <a:p>
            <a:r>
              <a:rPr lang="en-US" altLang="ja-JP" sz="2800" dirty="0">
                <a:latin typeface="Tahoma" panose="020B0604030504040204" pitchFamily="34" charset="0"/>
                <a:ea typeface="Tahoma" panose="020B0604030504040204" pitchFamily="34" charset="0"/>
                <a:cs typeface="Tahoma" panose="020B0604030504040204" pitchFamily="34" charset="0"/>
              </a:rPr>
              <a:t>N1 full cab vehicle are also issues of </a:t>
            </a:r>
            <a:r>
              <a:rPr lang="en-US" altLang="ja-JP" sz="2800" b="1" dirty="0">
                <a:solidFill>
                  <a:srgbClr val="FF0000"/>
                </a:solidFill>
                <a:latin typeface="Tahoma" panose="020B0604030504040204" pitchFamily="34" charset="0"/>
                <a:ea typeface="Tahoma" panose="020B0604030504040204" pitchFamily="34" charset="0"/>
                <a:cs typeface="Tahoma" panose="020B0604030504040204" pitchFamily="34" charset="0"/>
              </a:rPr>
              <a:t>Guidance from GRVA</a:t>
            </a:r>
            <a:r>
              <a:rPr lang="en-US" altLang="ja-JP" sz="2800" dirty="0">
                <a:latin typeface="Tahoma" panose="020B0604030504040204" pitchFamily="34" charset="0"/>
                <a:ea typeface="Tahoma" panose="020B0604030504040204" pitchFamily="34" charset="0"/>
                <a:cs typeface="Tahoma" panose="020B0604030504040204" pitchFamily="34" charset="0"/>
              </a:rPr>
              <a:t>.</a:t>
            </a:r>
            <a:endParaRPr lang="ja-JP" altLang="en-US" sz="2800" dirty="0">
              <a:latin typeface="Tahoma" panose="020B0604030504040204" pitchFamily="34" charset="0"/>
              <a:cs typeface="Tahoma" panose="020B0604030504040204" pitchFamily="34" charset="0"/>
            </a:endParaRPr>
          </a:p>
        </p:txBody>
      </p:sp>
      <p:sp>
        <p:nvSpPr>
          <p:cNvPr id="11" name="テキスト ボックス 10"/>
          <p:cNvSpPr txBox="1"/>
          <p:nvPr/>
        </p:nvSpPr>
        <p:spPr>
          <a:xfrm>
            <a:off x="870131" y="1029290"/>
            <a:ext cx="11066496" cy="3970318"/>
          </a:xfrm>
          <a:prstGeom prst="rect">
            <a:avLst/>
          </a:prstGeom>
          <a:noFill/>
          <a:ln w="31750">
            <a:solidFill>
              <a:srgbClr val="0070C0"/>
            </a:solidFill>
          </a:ln>
        </p:spPr>
        <p:txBody>
          <a:bodyPr wrap="square" rtlCol="0">
            <a:spAutoFit/>
          </a:bodyPr>
          <a:lstStyle/>
          <a:p>
            <a:r>
              <a:rPr lang="en-US" altLang="ja-JP" sz="2800" dirty="0">
                <a:latin typeface="Tahoma" panose="020B0604030504040204" pitchFamily="34" charset="0"/>
                <a:ea typeface="Tahoma" panose="020B0604030504040204" pitchFamily="34" charset="0"/>
                <a:cs typeface="Tahoma" panose="020B0604030504040204" pitchFamily="34" charset="0"/>
              </a:rPr>
              <a:t>C</a:t>
            </a:r>
            <a:r>
              <a:rPr kumimoji="1" lang="en-US" altLang="ja-JP" sz="2800" dirty="0">
                <a:latin typeface="Tahoma" panose="020B0604030504040204" pitchFamily="34" charset="0"/>
                <a:ea typeface="Tahoma" panose="020B0604030504040204" pitchFamily="34" charset="0"/>
                <a:cs typeface="Tahoma" panose="020B0604030504040204" pitchFamily="34" charset="0"/>
              </a:rPr>
              <a:t>ollision avoidance </a:t>
            </a:r>
            <a:r>
              <a:rPr lang="en-US" altLang="ja-JP" sz="2800" dirty="0">
                <a:latin typeface="Tahoma" panose="020B0604030504040204" pitchFamily="34" charset="0"/>
                <a:ea typeface="Tahoma" panose="020B0604030504040204" pitchFamily="34" charset="0"/>
                <a:cs typeface="Tahoma" panose="020B0604030504040204" pitchFamily="34" charset="0"/>
              </a:rPr>
              <a:t>for </a:t>
            </a:r>
            <a:r>
              <a:rPr lang="en-US" altLang="ja-JP" sz="2800" b="1" dirty="0">
                <a:solidFill>
                  <a:srgbClr val="0070C0"/>
                </a:solidFill>
                <a:latin typeface="Tahoma" panose="020B0604030504040204" pitchFamily="34" charset="0"/>
                <a:ea typeface="Tahoma" panose="020B0604030504040204" pitchFamily="34" charset="0"/>
                <a:cs typeface="Tahoma" panose="020B0604030504040204" pitchFamily="34" charset="0"/>
              </a:rPr>
              <a:t>M1</a:t>
            </a:r>
            <a:r>
              <a:rPr lang="en-US" altLang="ja-JP" sz="2800" dirty="0">
                <a:latin typeface="Tahoma" panose="020B0604030504040204" pitchFamily="34" charset="0"/>
                <a:ea typeface="Tahoma" panose="020B0604030504040204" pitchFamily="34" charset="0"/>
                <a:cs typeface="Tahoma" panose="020B0604030504040204" pitchFamily="34" charset="0"/>
              </a:rPr>
              <a:t> vehicle:</a:t>
            </a:r>
            <a:endParaRPr kumimoji="1" lang="en-US" altLang="ja-JP" sz="2800" dirty="0">
              <a:latin typeface="Tahoma" panose="020B0604030504040204" pitchFamily="34" charset="0"/>
              <a:ea typeface="Tahoma" panose="020B0604030504040204" pitchFamily="34" charset="0"/>
              <a:cs typeface="Tahoma" panose="020B0604030504040204" pitchFamily="34" charset="0"/>
            </a:endParaRPr>
          </a:p>
          <a:p>
            <a:pPr marL="449263"/>
            <a:r>
              <a:rPr lang="en-US" altLang="ja-JP" sz="2800" dirty="0">
                <a:latin typeface="Tahoma" panose="020B0604030504040204" pitchFamily="34" charset="0"/>
                <a:ea typeface="Tahoma" panose="020B0604030504040204" pitchFamily="34" charset="0"/>
                <a:cs typeface="Tahoma" panose="020B0604030504040204" pitchFamily="34" charset="0"/>
              </a:rPr>
              <a:t> Requirement</a:t>
            </a:r>
            <a:r>
              <a:rPr lang="ja-JP" altLang="en-US" sz="2800" dirty="0">
                <a:latin typeface="Tahoma" panose="020B0604030504040204" pitchFamily="34" charset="0"/>
                <a:ea typeface="Tahoma" panose="020B0604030504040204" pitchFamily="34" charset="0"/>
                <a:cs typeface="Tahoma" panose="020B0604030504040204" pitchFamily="34" charset="0"/>
              </a:rPr>
              <a:t> </a:t>
            </a:r>
            <a:r>
              <a:rPr lang="en-US" altLang="ja-JP" sz="2800" dirty="0">
                <a:latin typeface="Tahoma" panose="020B0604030504040204" pitchFamily="34" charset="0"/>
                <a:ea typeface="Tahoma" panose="020B0604030504040204" pitchFamily="34" charset="0"/>
                <a:cs typeface="Tahoma" panose="020B0604030504040204" pitchFamily="34" charset="0"/>
              </a:rPr>
              <a:t>A :</a:t>
            </a:r>
            <a:r>
              <a:rPr lang="ja-JP" altLang="en-US" sz="2800" dirty="0">
                <a:latin typeface="Tahoma" panose="020B0604030504040204" pitchFamily="34" charset="0"/>
                <a:ea typeface="Tahoma" panose="020B0604030504040204" pitchFamily="34" charset="0"/>
                <a:cs typeface="Tahoma" panose="020B0604030504040204" pitchFamily="34" charset="0"/>
              </a:rPr>
              <a:t> </a:t>
            </a:r>
            <a:r>
              <a:rPr lang="en-US" altLang="ja-JP" sz="2800" dirty="0">
                <a:latin typeface="Tahoma" panose="020B0604030504040204" pitchFamily="34" charset="0"/>
                <a:ea typeface="Tahoma" panose="020B0604030504040204" pitchFamily="34" charset="0"/>
                <a:cs typeface="Tahoma" panose="020B0604030504040204" pitchFamily="34" charset="0"/>
              </a:rPr>
              <a:t>until 30km/h (Laden), until 30km/h (</a:t>
            </a:r>
            <a:r>
              <a:rPr lang="en-US" altLang="ja-JP" sz="2800" dirty="0" err="1">
                <a:latin typeface="Tahoma" panose="020B0604030504040204" pitchFamily="34" charset="0"/>
                <a:ea typeface="Tahoma" panose="020B0604030504040204" pitchFamily="34" charset="0"/>
                <a:cs typeface="Tahoma" panose="020B0604030504040204" pitchFamily="34" charset="0"/>
              </a:rPr>
              <a:t>Unladen</a:t>
            </a:r>
            <a:r>
              <a:rPr lang="en-US" altLang="ja-JP" sz="2800" dirty="0">
                <a:latin typeface="Tahoma" panose="020B0604030504040204" pitchFamily="34" charset="0"/>
                <a:ea typeface="Tahoma" panose="020B0604030504040204" pitchFamily="34" charset="0"/>
                <a:cs typeface="Tahoma" panose="020B0604030504040204" pitchFamily="34" charset="0"/>
              </a:rPr>
              <a:t>)</a:t>
            </a:r>
          </a:p>
          <a:p>
            <a:pPr marL="449263"/>
            <a:r>
              <a:rPr kumimoji="1" lang="en-US" altLang="ja-JP" sz="2800" dirty="0">
                <a:latin typeface="Tahoma" panose="020B0604030504040204" pitchFamily="34" charset="0"/>
                <a:ea typeface="Tahoma" panose="020B0604030504040204" pitchFamily="34" charset="0"/>
                <a:cs typeface="Tahoma" panose="020B0604030504040204" pitchFamily="34" charset="0"/>
              </a:rPr>
              <a:t> </a:t>
            </a:r>
            <a:r>
              <a:rPr lang="en-US" altLang="ja-JP" sz="2800" dirty="0">
                <a:latin typeface="Tahoma" panose="020B0604030504040204" pitchFamily="34" charset="0"/>
                <a:ea typeface="Tahoma" panose="020B0604030504040204" pitchFamily="34" charset="0"/>
                <a:cs typeface="Tahoma" panose="020B0604030504040204" pitchFamily="34" charset="0"/>
              </a:rPr>
              <a:t>Requirement</a:t>
            </a:r>
            <a:r>
              <a:rPr lang="ja-JP" altLang="en-US" sz="2800" dirty="0">
                <a:latin typeface="Tahoma" panose="020B0604030504040204" pitchFamily="34" charset="0"/>
                <a:ea typeface="Tahoma" panose="020B0604030504040204" pitchFamily="34" charset="0"/>
                <a:cs typeface="Tahoma" panose="020B0604030504040204" pitchFamily="34" charset="0"/>
              </a:rPr>
              <a:t> </a:t>
            </a:r>
            <a:r>
              <a:rPr lang="en-US" altLang="ja-JP" sz="2800" dirty="0">
                <a:latin typeface="Tahoma" panose="020B0604030504040204" pitchFamily="34" charset="0"/>
                <a:ea typeface="Tahoma" panose="020B0604030504040204" pitchFamily="34" charset="0"/>
                <a:cs typeface="Tahoma" panose="020B0604030504040204" pitchFamily="34" charset="0"/>
              </a:rPr>
              <a:t>B </a:t>
            </a:r>
            <a:r>
              <a:rPr kumimoji="1" lang="en-US" altLang="ja-JP" sz="2800" dirty="0">
                <a:latin typeface="Tahoma" panose="020B0604030504040204" pitchFamily="34" charset="0"/>
                <a:ea typeface="Tahoma" panose="020B0604030504040204" pitchFamily="34" charset="0"/>
                <a:cs typeface="Tahoma" panose="020B0604030504040204" pitchFamily="34" charset="0"/>
              </a:rPr>
              <a:t>: until </a:t>
            </a:r>
            <a:r>
              <a:rPr lang="en-US" altLang="ja-JP" sz="2800" dirty="0">
                <a:latin typeface="Tahoma" panose="020B0604030504040204" pitchFamily="34" charset="0"/>
                <a:ea typeface="Tahoma" panose="020B0604030504040204" pitchFamily="34" charset="0"/>
                <a:cs typeface="Tahoma" panose="020B0604030504040204" pitchFamily="34" charset="0"/>
              </a:rPr>
              <a:t>40km/h (Laden), until 42km/h (</a:t>
            </a:r>
            <a:r>
              <a:rPr lang="en-US" altLang="ja-JP" sz="2800" dirty="0" err="1">
                <a:latin typeface="Tahoma" panose="020B0604030504040204" pitchFamily="34" charset="0"/>
                <a:ea typeface="Tahoma" panose="020B0604030504040204" pitchFamily="34" charset="0"/>
                <a:cs typeface="Tahoma" panose="020B0604030504040204" pitchFamily="34" charset="0"/>
              </a:rPr>
              <a:t>Unladen</a:t>
            </a:r>
            <a:r>
              <a:rPr lang="en-US" altLang="ja-JP" sz="2800" dirty="0">
                <a:latin typeface="Tahoma" panose="020B0604030504040204" pitchFamily="34" charset="0"/>
                <a:ea typeface="Tahoma" panose="020B0604030504040204" pitchFamily="34" charset="0"/>
                <a:cs typeface="Tahoma" panose="020B0604030504040204" pitchFamily="34" charset="0"/>
              </a:rPr>
              <a:t>)</a:t>
            </a:r>
          </a:p>
          <a:p>
            <a:r>
              <a:rPr lang="en-US" altLang="ja-JP" sz="2800" dirty="0">
                <a:latin typeface="Tahoma" panose="020B0604030504040204" pitchFamily="34" charset="0"/>
                <a:ea typeface="Tahoma" panose="020B0604030504040204" pitchFamily="34" charset="0"/>
                <a:cs typeface="Tahoma" panose="020B0604030504040204" pitchFamily="34" charset="0"/>
              </a:rPr>
              <a:t>Collision avoidance for </a:t>
            </a:r>
            <a:r>
              <a:rPr lang="en-US" altLang="ja-JP" sz="2800" b="1" dirty="0">
                <a:solidFill>
                  <a:srgbClr val="0070C0"/>
                </a:solidFill>
                <a:latin typeface="Tahoma" panose="020B0604030504040204" pitchFamily="34" charset="0"/>
                <a:ea typeface="Tahoma" panose="020B0604030504040204" pitchFamily="34" charset="0"/>
                <a:cs typeface="Tahoma" panose="020B0604030504040204" pitchFamily="34" charset="0"/>
              </a:rPr>
              <a:t>N1</a:t>
            </a:r>
            <a:r>
              <a:rPr lang="en-US" altLang="ja-JP" sz="2800" dirty="0">
                <a:latin typeface="Tahoma" panose="020B0604030504040204" pitchFamily="34" charset="0"/>
                <a:ea typeface="Tahoma" panose="020B0604030504040204" pitchFamily="34" charset="0"/>
                <a:cs typeface="Tahoma" panose="020B0604030504040204" pitchFamily="34" charset="0"/>
              </a:rPr>
              <a:t> vehicle:</a:t>
            </a:r>
          </a:p>
          <a:p>
            <a:pPr marL="449263"/>
            <a:r>
              <a:rPr lang="en-US" altLang="ja-JP" sz="2800" dirty="0">
                <a:latin typeface="Tahoma" panose="020B0604030504040204" pitchFamily="34" charset="0"/>
                <a:ea typeface="Tahoma" panose="020B0604030504040204" pitchFamily="34" charset="0"/>
                <a:cs typeface="Tahoma" panose="020B0604030504040204" pitchFamily="34" charset="0"/>
              </a:rPr>
              <a:t> Requirement</a:t>
            </a:r>
            <a:r>
              <a:rPr lang="ja-JP" altLang="en-US" sz="2800" dirty="0">
                <a:latin typeface="Tahoma" panose="020B0604030504040204" pitchFamily="34" charset="0"/>
                <a:ea typeface="Tahoma" panose="020B0604030504040204" pitchFamily="34" charset="0"/>
                <a:cs typeface="Tahoma" panose="020B0604030504040204" pitchFamily="34" charset="0"/>
              </a:rPr>
              <a:t> </a:t>
            </a:r>
            <a:r>
              <a:rPr lang="en-US" altLang="ja-JP" sz="2800" dirty="0">
                <a:latin typeface="Tahoma" panose="020B0604030504040204" pitchFamily="34" charset="0"/>
                <a:ea typeface="Tahoma" panose="020B0604030504040204" pitchFamily="34" charset="0"/>
                <a:cs typeface="Tahoma" panose="020B0604030504040204" pitchFamily="34" charset="0"/>
              </a:rPr>
              <a:t>A :</a:t>
            </a:r>
            <a:r>
              <a:rPr lang="ja-JP" altLang="en-US" sz="2800" dirty="0">
                <a:latin typeface="Tahoma" panose="020B0604030504040204" pitchFamily="34" charset="0"/>
                <a:ea typeface="Tahoma" panose="020B0604030504040204" pitchFamily="34" charset="0"/>
                <a:cs typeface="Tahoma" panose="020B0604030504040204" pitchFamily="34" charset="0"/>
              </a:rPr>
              <a:t> </a:t>
            </a:r>
            <a:r>
              <a:rPr lang="en-US" altLang="ja-JP" sz="2800" dirty="0">
                <a:latin typeface="Tahoma" panose="020B0604030504040204" pitchFamily="34" charset="0"/>
                <a:ea typeface="Tahoma" panose="020B0604030504040204" pitchFamily="34" charset="0"/>
                <a:cs typeface="Tahoma" panose="020B0604030504040204" pitchFamily="34" charset="0"/>
              </a:rPr>
              <a:t>until 30km/h (Laden), until 30km/h (</a:t>
            </a:r>
            <a:r>
              <a:rPr lang="en-US" altLang="ja-JP" sz="2800" dirty="0" err="1">
                <a:latin typeface="Tahoma" panose="020B0604030504040204" pitchFamily="34" charset="0"/>
                <a:ea typeface="Tahoma" panose="020B0604030504040204" pitchFamily="34" charset="0"/>
                <a:cs typeface="Tahoma" panose="020B0604030504040204" pitchFamily="34" charset="0"/>
              </a:rPr>
              <a:t>Unladen</a:t>
            </a:r>
            <a:r>
              <a:rPr lang="en-US" altLang="ja-JP" sz="2800" dirty="0">
                <a:latin typeface="Tahoma" panose="020B0604030504040204" pitchFamily="34" charset="0"/>
                <a:ea typeface="Tahoma" panose="020B0604030504040204" pitchFamily="34" charset="0"/>
                <a:cs typeface="Tahoma" panose="020B0604030504040204" pitchFamily="34" charset="0"/>
              </a:rPr>
              <a:t>)</a:t>
            </a:r>
          </a:p>
          <a:p>
            <a:pPr marL="449263"/>
            <a:r>
              <a:rPr lang="en-US" altLang="ja-JP" sz="2800" dirty="0">
                <a:latin typeface="Tahoma" panose="020B0604030504040204" pitchFamily="34" charset="0"/>
                <a:ea typeface="Tahoma" panose="020B0604030504040204" pitchFamily="34" charset="0"/>
                <a:cs typeface="Tahoma" panose="020B0604030504040204" pitchFamily="34" charset="0"/>
              </a:rPr>
              <a:t> Requirement</a:t>
            </a:r>
            <a:r>
              <a:rPr lang="ja-JP" altLang="en-US" sz="2800" dirty="0">
                <a:latin typeface="Tahoma" panose="020B0604030504040204" pitchFamily="34" charset="0"/>
                <a:ea typeface="Tahoma" panose="020B0604030504040204" pitchFamily="34" charset="0"/>
                <a:cs typeface="Tahoma" panose="020B0604030504040204" pitchFamily="34" charset="0"/>
              </a:rPr>
              <a:t> </a:t>
            </a:r>
            <a:r>
              <a:rPr lang="en-US" altLang="ja-JP" sz="2800" dirty="0">
                <a:latin typeface="Tahoma" panose="020B0604030504040204" pitchFamily="34" charset="0"/>
                <a:ea typeface="Tahoma" panose="020B0604030504040204" pitchFamily="34" charset="0"/>
                <a:cs typeface="Tahoma" panose="020B0604030504040204" pitchFamily="34" charset="0"/>
              </a:rPr>
              <a:t>B :</a:t>
            </a:r>
            <a:r>
              <a:rPr lang="ja-JP" altLang="en-US" sz="2800" dirty="0">
                <a:latin typeface="Tahoma" panose="020B0604030504040204" pitchFamily="34" charset="0"/>
                <a:ea typeface="Tahoma" panose="020B0604030504040204" pitchFamily="34" charset="0"/>
                <a:cs typeface="Tahoma" panose="020B0604030504040204" pitchFamily="34" charset="0"/>
              </a:rPr>
              <a:t> </a:t>
            </a:r>
            <a:r>
              <a:rPr lang="en-US" altLang="ja-JP" sz="2800" dirty="0">
                <a:latin typeface="Tahoma" panose="020B0604030504040204" pitchFamily="34" charset="0"/>
                <a:ea typeface="Tahoma" panose="020B0604030504040204" pitchFamily="34" charset="0"/>
                <a:cs typeface="Tahoma" panose="020B0604030504040204" pitchFamily="34" charset="0"/>
              </a:rPr>
              <a:t>until 40km/h (Laden), until 42km/h (</a:t>
            </a:r>
            <a:r>
              <a:rPr lang="en-US" altLang="ja-JP" sz="2800" dirty="0" err="1">
                <a:latin typeface="Tahoma" panose="020B0604030504040204" pitchFamily="34" charset="0"/>
                <a:ea typeface="Tahoma" panose="020B0604030504040204" pitchFamily="34" charset="0"/>
                <a:cs typeface="Tahoma" panose="020B0604030504040204" pitchFamily="34" charset="0"/>
              </a:rPr>
              <a:t>Unladen</a:t>
            </a:r>
            <a:r>
              <a:rPr lang="en-US" altLang="ja-JP" sz="2800" dirty="0">
                <a:latin typeface="Tahoma" panose="020B0604030504040204" pitchFamily="34" charset="0"/>
                <a:ea typeface="Tahoma" panose="020B0604030504040204" pitchFamily="34" charset="0"/>
                <a:cs typeface="Tahoma" panose="020B0604030504040204" pitchFamily="34" charset="0"/>
              </a:rPr>
              <a:t>)</a:t>
            </a:r>
          </a:p>
          <a:p>
            <a:r>
              <a:rPr lang="en-US" altLang="ja-JP" sz="2800" dirty="0">
                <a:latin typeface="Tahoma" panose="020B0604030504040204" pitchFamily="34" charset="0"/>
                <a:ea typeface="Tahoma" panose="020B0604030504040204" pitchFamily="34" charset="0"/>
                <a:cs typeface="Tahoma" panose="020B0604030504040204" pitchFamily="34" charset="0"/>
              </a:rPr>
              <a:t>Collision avoidance for </a:t>
            </a:r>
            <a:r>
              <a:rPr lang="en-US" altLang="ja-JP" sz="2800" b="1" dirty="0">
                <a:solidFill>
                  <a:srgbClr val="0070C0"/>
                </a:solidFill>
                <a:latin typeface="Tahoma" panose="020B0604030504040204" pitchFamily="34" charset="0"/>
                <a:ea typeface="Tahoma" panose="020B0604030504040204" pitchFamily="34" charset="0"/>
                <a:cs typeface="Tahoma" panose="020B0604030504040204" pitchFamily="34" charset="0"/>
              </a:rPr>
              <a:t>N1 Full Cab</a:t>
            </a:r>
            <a:r>
              <a:rPr lang="en-US" altLang="ja-JP" sz="2800" dirty="0">
                <a:latin typeface="Tahoma" panose="020B0604030504040204" pitchFamily="34" charset="0"/>
                <a:ea typeface="Tahoma" panose="020B0604030504040204" pitchFamily="34" charset="0"/>
                <a:cs typeface="Tahoma" panose="020B0604030504040204" pitchFamily="34" charset="0"/>
              </a:rPr>
              <a:t> vehicle:</a:t>
            </a:r>
          </a:p>
          <a:p>
            <a:pPr marL="449263"/>
            <a:r>
              <a:rPr lang="en-US" altLang="ja-JP" sz="2800" dirty="0">
                <a:latin typeface="Tahoma" panose="020B0604030504040204" pitchFamily="34" charset="0"/>
                <a:ea typeface="Tahoma" panose="020B0604030504040204" pitchFamily="34" charset="0"/>
                <a:cs typeface="Tahoma" panose="020B0604030504040204" pitchFamily="34" charset="0"/>
              </a:rPr>
              <a:t> Requirement</a:t>
            </a:r>
            <a:r>
              <a:rPr lang="ja-JP" altLang="en-US" sz="2800" dirty="0">
                <a:latin typeface="Tahoma" panose="020B0604030504040204" pitchFamily="34" charset="0"/>
                <a:ea typeface="Tahoma" panose="020B0604030504040204" pitchFamily="34" charset="0"/>
                <a:cs typeface="Tahoma" panose="020B0604030504040204" pitchFamily="34" charset="0"/>
              </a:rPr>
              <a:t> </a:t>
            </a:r>
            <a:r>
              <a:rPr lang="en-US" altLang="ja-JP" sz="2800" dirty="0">
                <a:latin typeface="Tahoma" panose="020B0604030504040204" pitchFamily="34" charset="0"/>
                <a:ea typeface="Tahoma" panose="020B0604030504040204" pitchFamily="34" charset="0"/>
                <a:cs typeface="Tahoma" panose="020B0604030504040204" pitchFamily="34" charset="0"/>
              </a:rPr>
              <a:t>A :</a:t>
            </a:r>
            <a:r>
              <a:rPr lang="ja-JP" altLang="en-US" sz="2800" dirty="0">
                <a:latin typeface="Tahoma" panose="020B0604030504040204" pitchFamily="34" charset="0"/>
                <a:ea typeface="Tahoma" panose="020B0604030504040204" pitchFamily="34" charset="0"/>
                <a:cs typeface="Tahoma" panose="020B0604030504040204" pitchFamily="34" charset="0"/>
              </a:rPr>
              <a:t> </a:t>
            </a:r>
            <a:r>
              <a:rPr lang="en-US" altLang="ja-JP" sz="2800" dirty="0">
                <a:latin typeface="Tahoma" panose="020B0604030504040204" pitchFamily="34" charset="0"/>
                <a:ea typeface="Tahoma" panose="020B0604030504040204" pitchFamily="34" charset="0"/>
                <a:cs typeface="Tahoma" panose="020B0604030504040204" pitchFamily="34" charset="0"/>
              </a:rPr>
              <a:t>until 20km/h (Laden), until 25km/h (</a:t>
            </a:r>
            <a:r>
              <a:rPr lang="en-US" altLang="ja-JP" sz="2800" dirty="0" err="1">
                <a:latin typeface="Tahoma" panose="020B0604030504040204" pitchFamily="34" charset="0"/>
                <a:ea typeface="Tahoma" panose="020B0604030504040204" pitchFamily="34" charset="0"/>
                <a:cs typeface="Tahoma" panose="020B0604030504040204" pitchFamily="34" charset="0"/>
              </a:rPr>
              <a:t>Unladen</a:t>
            </a:r>
            <a:r>
              <a:rPr lang="en-US" altLang="ja-JP" sz="2800" dirty="0">
                <a:latin typeface="Tahoma" panose="020B0604030504040204" pitchFamily="34" charset="0"/>
                <a:ea typeface="Tahoma" panose="020B0604030504040204" pitchFamily="34" charset="0"/>
                <a:cs typeface="Tahoma" panose="020B0604030504040204" pitchFamily="34" charset="0"/>
              </a:rPr>
              <a:t>)</a:t>
            </a:r>
          </a:p>
          <a:p>
            <a:pPr marL="449263"/>
            <a:r>
              <a:rPr lang="en-US" altLang="ja-JP" sz="2800" dirty="0">
                <a:latin typeface="Tahoma" panose="020B0604030504040204" pitchFamily="34" charset="0"/>
                <a:ea typeface="Tahoma" panose="020B0604030504040204" pitchFamily="34" charset="0"/>
                <a:cs typeface="Tahoma" panose="020B0604030504040204" pitchFamily="34" charset="0"/>
              </a:rPr>
              <a:t> Requirement</a:t>
            </a:r>
            <a:r>
              <a:rPr lang="ja-JP" altLang="en-US" sz="2800" dirty="0">
                <a:latin typeface="Tahoma" panose="020B0604030504040204" pitchFamily="34" charset="0"/>
                <a:ea typeface="Tahoma" panose="020B0604030504040204" pitchFamily="34" charset="0"/>
                <a:cs typeface="Tahoma" panose="020B0604030504040204" pitchFamily="34" charset="0"/>
              </a:rPr>
              <a:t> </a:t>
            </a:r>
            <a:r>
              <a:rPr lang="en-US" altLang="ja-JP" sz="2800" dirty="0">
                <a:latin typeface="Tahoma" panose="020B0604030504040204" pitchFamily="34" charset="0"/>
                <a:ea typeface="Tahoma" panose="020B0604030504040204" pitchFamily="34" charset="0"/>
                <a:cs typeface="Tahoma" panose="020B0604030504040204" pitchFamily="34" charset="0"/>
              </a:rPr>
              <a:t>B :</a:t>
            </a:r>
            <a:r>
              <a:rPr lang="ja-JP" altLang="en-US" sz="2800" dirty="0">
                <a:latin typeface="Tahoma" panose="020B0604030504040204" pitchFamily="34" charset="0"/>
                <a:ea typeface="Tahoma" panose="020B0604030504040204" pitchFamily="34" charset="0"/>
                <a:cs typeface="Tahoma" panose="020B0604030504040204" pitchFamily="34" charset="0"/>
              </a:rPr>
              <a:t> </a:t>
            </a:r>
            <a:r>
              <a:rPr lang="en-US" altLang="ja-JP" sz="2800" dirty="0">
                <a:latin typeface="Tahoma" panose="020B0604030504040204" pitchFamily="34" charset="0"/>
                <a:ea typeface="Tahoma" panose="020B0604030504040204" pitchFamily="34" charset="0"/>
                <a:cs typeface="Tahoma" panose="020B0604030504040204" pitchFamily="34" charset="0"/>
              </a:rPr>
              <a:t>until 30km/h (Laden), until 35km/h (</a:t>
            </a:r>
            <a:r>
              <a:rPr lang="en-US" altLang="ja-JP" sz="2800" dirty="0" err="1">
                <a:latin typeface="Tahoma" panose="020B0604030504040204" pitchFamily="34" charset="0"/>
                <a:ea typeface="Tahoma" panose="020B0604030504040204" pitchFamily="34" charset="0"/>
                <a:cs typeface="Tahoma" panose="020B0604030504040204" pitchFamily="34" charset="0"/>
              </a:rPr>
              <a:t>Unladen</a:t>
            </a:r>
            <a:r>
              <a:rPr lang="en-US" altLang="ja-JP" sz="2800" dirty="0">
                <a:latin typeface="Tahoma" panose="020B0604030504040204" pitchFamily="34" charset="0"/>
                <a:ea typeface="Tahoma" panose="020B0604030504040204" pitchFamily="34" charset="0"/>
                <a:cs typeface="Tahoma" panose="020B0604030504040204" pitchFamily="34" charset="0"/>
              </a:rPr>
              <a:t>)</a:t>
            </a:r>
          </a:p>
        </p:txBody>
      </p:sp>
      <p:sp>
        <p:nvSpPr>
          <p:cNvPr id="2" name="正方形/長方形 1"/>
          <p:cNvSpPr/>
          <p:nvPr/>
        </p:nvSpPr>
        <p:spPr>
          <a:xfrm>
            <a:off x="929122" y="3632886"/>
            <a:ext cx="10623341" cy="1301579"/>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762669" y="5157851"/>
            <a:ext cx="3948517" cy="523220"/>
          </a:xfrm>
          <a:prstGeom prst="rect">
            <a:avLst/>
          </a:prstGeom>
        </p:spPr>
        <p:txBody>
          <a:bodyPr wrap="none">
            <a:spAutoFit/>
          </a:bodyPr>
          <a:lstStyle/>
          <a:p>
            <a:r>
              <a:rPr lang="en-US" altLang="ja-JP" sz="2800" b="1" dirty="0">
                <a:solidFill>
                  <a:srgbClr val="FF0000"/>
                </a:solidFill>
                <a:latin typeface="Tahoma" panose="020B0604030504040204" pitchFamily="34" charset="0"/>
                <a:ea typeface="Tahoma" panose="020B0604030504040204" pitchFamily="34" charset="0"/>
                <a:cs typeface="Tahoma" panose="020B0604030504040204" pitchFamily="34" charset="0"/>
              </a:rPr>
              <a:t>Guidance from GRVA</a:t>
            </a:r>
            <a:endParaRPr lang="ja-JP" altLang="en-US" sz="2800" dirty="0"/>
          </a:p>
        </p:txBody>
      </p:sp>
    </p:spTree>
    <p:extLst>
      <p:ext uri="{BB962C8B-B14F-4D97-AF65-F5344CB8AC3E}">
        <p14:creationId xmlns:p14="http://schemas.microsoft.com/office/powerpoint/2010/main" val="3137237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12</a:t>
            </a:fld>
            <a:endParaRPr kumimoji="1" lang="ja-JP" altLang="en-US"/>
          </a:p>
        </p:txBody>
      </p:sp>
      <p:sp>
        <p:nvSpPr>
          <p:cNvPr id="5" name="テキスト ボックス 4"/>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6" name="テキスト ボックス 5"/>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Specifications - Car to pedestrian scenario</a:t>
            </a:r>
            <a:r>
              <a:rPr lang="ja-JP" alt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ja-JP" sz="2400" dirty="0">
                <a:solidFill>
                  <a:schemeClr val="bg1"/>
                </a:solidFill>
                <a:latin typeface="Tahoma" panose="020B0604030504040204" pitchFamily="34" charset="0"/>
                <a:ea typeface="Tahoma" panose="020B0604030504040204" pitchFamily="34" charset="0"/>
                <a:cs typeface="Tahoma" panose="020B0604030504040204" pitchFamily="34" charset="0"/>
              </a:rPr>
              <a:t>Speed reduction by braking demand</a:t>
            </a:r>
          </a:p>
        </p:txBody>
      </p:sp>
      <p:sp>
        <p:nvSpPr>
          <p:cNvPr id="15" name="テキスト ボックス 14"/>
          <p:cNvSpPr txBox="1"/>
          <p:nvPr/>
        </p:nvSpPr>
        <p:spPr>
          <a:xfrm>
            <a:off x="426721" y="1172463"/>
            <a:ext cx="8920479" cy="523220"/>
          </a:xfrm>
          <a:prstGeom prst="rect">
            <a:avLst/>
          </a:prstGeom>
          <a:noFill/>
          <a:ln w="31750">
            <a:solidFill>
              <a:srgbClr val="0070C0"/>
            </a:solidFill>
          </a:ln>
        </p:spPr>
        <p:txBody>
          <a:bodyPr wrap="square" rtlCol="0">
            <a:spAutoFit/>
          </a:bodyPr>
          <a:lstStyle/>
          <a:p>
            <a:r>
              <a:rPr kumimoji="1" lang="en-US" altLang="ja-JP" sz="2800" dirty="0">
                <a:latin typeface="Tahoma" panose="020B0604030504040204" pitchFamily="34" charset="0"/>
                <a:ea typeface="Tahoma" panose="020B0604030504040204" pitchFamily="34" charset="0"/>
                <a:cs typeface="Tahoma" panose="020B0604030504040204" pitchFamily="34" charset="0"/>
              </a:rPr>
              <a:t>IWG discussed two requirements for car to pedestrian</a:t>
            </a:r>
            <a:r>
              <a:rPr lang="en-US" altLang="ja-JP" sz="2800" dirty="0">
                <a:latin typeface="Tahoma" panose="020B0604030504040204" pitchFamily="34" charset="0"/>
                <a:ea typeface="Tahoma" panose="020B0604030504040204" pitchFamily="34" charset="0"/>
                <a:cs typeface="Tahoma" panose="020B0604030504040204" pitchFamily="34" charset="0"/>
              </a:rPr>
              <a:t>.</a:t>
            </a:r>
            <a:endParaRPr kumimoji="1" lang="en-US" altLang="ja-JP" sz="2800" dirty="0">
              <a:latin typeface="Tahoma" panose="020B0604030504040204" pitchFamily="34" charset="0"/>
              <a:ea typeface="Tahoma" panose="020B0604030504040204" pitchFamily="34" charset="0"/>
              <a:cs typeface="Tahoma" panose="020B0604030504040204" pitchFamily="34" charset="0"/>
            </a:endParaRPr>
          </a:p>
        </p:txBody>
      </p:sp>
      <p:sp>
        <p:nvSpPr>
          <p:cNvPr id="8" name="正方形/長方形 7"/>
          <p:cNvSpPr/>
          <p:nvPr/>
        </p:nvSpPr>
        <p:spPr>
          <a:xfrm>
            <a:off x="426721" y="2281203"/>
            <a:ext cx="11329471" cy="3970318"/>
          </a:xfrm>
          <a:prstGeom prst="rect">
            <a:avLst/>
          </a:prstGeom>
          <a:ln w="31750">
            <a:solidFill>
              <a:srgbClr val="FF0000"/>
            </a:solidFill>
          </a:ln>
        </p:spPr>
        <p:txBody>
          <a:bodyPr wrap="square">
            <a:spAutoFit/>
          </a:bodyPr>
          <a:lstStyle/>
          <a:p>
            <a:r>
              <a:rPr lang="en-US" altLang="ja-JP" sz="2800" dirty="0">
                <a:latin typeface="Tahoma" panose="020B0604030504040204" pitchFamily="34" charset="0"/>
                <a:ea typeface="Tahoma" panose="020B0604030504040204" pitchFamily="34" charset="0"/>
                <a:cs typeface="Tahoma" panose="020B0604030504040204" pitchFamily="34" charset="0"/>
              </a:rPr>
              <a:t>There are 2 options.</a:t>
            </a:r>
          </a:p>
          <a:p>
            <a:pPr marL="963613" indent="-514350">
              <a:buAutoNum type="arabicParenBoth"/>
            </a:pPr>
            <a:endParaRPr lang="en-US" altLang="ja-JP" sz="2800" dirty="0">
              <a:latin typeface="Tahoma" panose="020B0604030504040204" pitchFamily="34" charset="0"/>
              <a:ea typeface="Tahoma" panose="020B0604030504040204" pitchFamily="34" charset="0"/>
              <a:cs typeface="Tahoma" panose="020B0604030504040204" pitchFamily="34" charset="0"/>
            </a:endParaRPr>
          </a:p>
          <a:p>
            <a:pPr marL="963613" indent="-514350">
              <a:buFontTx/>
              <a:buAutoNum type="arabicParenBoth"/>
            </a:pPr>
            <a:r>
              <a:rPr lang="en-US" altLang="ja-JP" sz="2800" dirty="0">
                <a:latin typeface="Tahoma" panose="020B0604030504040204" pitchFamily="34" charset="0"/>
                <a:ea typeface="Tahoma" panose="020B0604030504040204" pitchFamily="34" charset="0"/>
                <a:cs typeface="Tahoma" panose="020B0604030504040204" pitchFamily="34" charset="0"/>
              </a:rPr>
              <a:t>Requirement B</a:t>
            </a:r>
            <a:r>
              <a:rPr lang="en-US" altLang="ja-JP" sz="2800" baseline="30000" dirty="0">
                <a:latin typeface="Tahoma" panose="020B0604030504040204" pitchFamily="34" charset="0"/>
                <a:ea typeface="Tahoma" panose="020B0604030504040204" pitchFamily="34" charset="0"/>
                <a:cs typeface="Tahoma" panose="020B0604030504040204" pitchFamily="34" charset="0"/>
              </a:rPr>
              <a:t>*  </a:t>
            </a:r>
            <a:r>
              <a:rPr lang="en-US" altLang="ja-JP" sz="2800" dirty="0">
                <a:latin typeface="Tahoma" panose="020B0604030504040204" pitchFamily="34" charset="0"/>
                <a:ea typeface="Tahoma" panose="020B0604030504040204" pitchFamily="34" charset="0"/>
                <a:cs typeface="Tahoma" panose="020B0604030504040204" pitchFamily="34" charset="0"/>
              </a:rPr>
              <a:t>apply from 2023.</a:t>
            </a:r>
          </a:p>
          <a:p>
            <a:pPr marL="449263"/>
            <a:r>
              <a:rPr lang="en-US" altLang="ja-JP" sz="2800" dirty="0">
                <a:latin typeface="Tahoma" panose="020B0604030504040204" pitchFamily="34" charset="0"/>
                <a:ea typeface="Tahoma" panose="020B0604030504040204" pitchFamily="34" charset="0"/>
                <a:cs typeface="Tahoma" panose="020B0604030504040204" pitchFamily="34" charset="0"/>
              </a:rPr>
              <a:t>(2) Two requirements as step approach</a:t>
            </a:r>
          </a:p>
          <a:p>
            <a:pPr marL="1616075" indent="-457200">
              <a:buFont typeface="Arial" panose="020B0604020202020204" pitchFamily="34" charset="0"/>
              <a:buChar char="•"/>
            </a:pPr>
            <a:r>
              <a:rPr lang="en-US" altLang="ja-JP" sz="2800" dirty="0">
                <a:latin typeface="Tahoma" panose="020B0604030504040204" pitchFamily="34" charset="0"/>
                <a:ea typeface="Tahoma" panose="020B0604030504040204" pitchFamily="34" charset="0"/>
                <a:cs typeface="Tahoma" panose="020B0604030504040204" pitchFamily="34" charset="0"/>
              </a:rPr>
              <a:t>Requirement A</a:t>
            </a:r>
            <a:r>
              <a:rPr lang="ja-JP" altLang="en-US" sz="2800" dirty="0">
                <a:latin typeface="Tahoma" panose="020B0604030504040204" pitchFamily="34" charset="0"/>
                <a:ea typeface="Tahoma" panose="020B0604030504040204" pitchFamily="34" charset="0"/>
                <a:cs typeface="Tahoma" panose="020B0604030504040204" pitchFamily="34" charset="0"/>
              </a:rPr>
              <a:t> </a:t>
            </a:r>
            <a:r>
              <a:rPr lang="en-US" altLang="ja-JP" sz="2800" dirty="0">
                <a:latin typeface="Tahoma" panose="020B0604030504040204" pitchFamily="34" charset="0"/>
                <a:ea typeface="Tahoma" panose="020B0604030504040204" pitchFamily="34" charset="0"/>
                <a:cs typeface="Tahoma" panose="020B0604030504040204" pitchFamily="34" charset="0"/>
              </a:rPr>
              <a:t>apply from 2020.</a:t>
            </a:r>
          </a:p>
          <a:p>
            <a:pPr marL="1616075" indent="-457200">
              <a:buFont typeface="Arial" panose="020B0604020202020204" pitchFamily="34" charset="0"/>
              <a:buChar char="•"/>
            </a:pPr>
            <a:r>
              <a:rPr lang="en-US" altLang="ja-JP" sz="2800" dirty="0">
                <a:latin typeface="Tahoma" panose="020B0604030504040204" pitchFamily="34" charset="0"/>
                <a:ea typeface="Tahoma" panose="020B0604030504040204" pitchFamily="34" charset="0"/>
                <a:cs typeface="Tahoma" panose="020B0604030504040204" pitchFamily="34" charset="0"/>
              </a:rPr>
              <a:t>Requirement B</a:t>
            </a:r>
            <a:r>
              <a:rPr lang="ja-JP" altLang="en-US" sz="2800" dirty="0">
                <a:latin typeface="Tahoma" panose="020B0604030504040204" pitchFamily="34" charset="0"/>
                <a:ea typeface="Tahoma" panose="020B0604030504040204" pitchFamily="34" charset="0"/>
                <a:cs typeface="Tahoma" panose="020B0604030504040204" pitchFamily="34" charset="0"/>
              </a:rPr>
              <a:t> </a:t>
            </a:r>
            <a:r>
              <a:rPr lang="en-US" altLang="ja-JP" sz="2800" dirty="0">
                <a:latin typeface="Tahoma" panose="020B0604030504040204" pitchFamily="34" charset="0"/>
                <a:ea typeface="Tahoma" panose="020B0604030504040204" pitchFamily="34" charset="0"/>
                <a:cs typeface="Tahoma" panose="020B0604030504040204" pitchFamily="34" charset="0"/>
              </a:rPr>
              <a:t>apply from 2023.</a:t>
            </a:r>
          </a:p>
          <a:p>
            <a:endParaRPr lang="en-US" altLang="ja-JP" sz="2800" dirty="0">
              <a:latin typeface="Tahoma" panose="020B0604030504040204" pitchFamily="34" charset="0"/>
              <a:ea typeface="Tahoma" panose="020B0604030504040204" pitchFamily="34" charset="0"/>
              <a:cs typeface="Tahoma" panose="020B0604030504040204" pitchFamily="34" charset="0"/>
            </a:endParaRPr>
          </a:p>
          <a:p>
            <a:r>
              <a:rPr lang="en-US" altLang="ja-JP" sz="2800" dirty="0">
                <a:latin typeface="Tahoma" panose="020B0604030504040204" pitchFamily="34" charset="0"/>
                <a:ea typeface="Tahoma" panose="020B0604030504040204" pitchFamily="34" charset="0"/>
                <a:cs typeface="Tahoma" panose="020B0604030504040204" pitchFamily="34" charset="0"/>
              </a:rPr>
              <a:t>Industry hopes option (2) in order to have more technical development term for the requirement B.</a:t>
            </a:r>
          </a:p>
        </p:txBody>
      </p:sp>
      <p:sp>
        <p:nvSpPr>
          <p:cNvPr id="9" name="テキスト ボックス 8"/>
          <p:cNvSpPr txBox="1"/>
          <p:nvPr/>
        </p:nvSpPr>
        <p:spPr>
          <a:xfrm>
            <a:off x="422178" y="1799593"/>
            <a:ext cx="5172891" cy="523220"/>
          </a:xfrm>
          <a:prstGeom prst="rect">
            <a:avLst/>
          </a:prstGeom>
          <a:noFill/>
        </p:spPr>
        <p:txBody>
          <a:bodyPr wrap="square" rtlCol="0">
            <a:spAutoFit/>
          </a:bodyPr>
          <a:lstStyle/>
          <a:p>
            <a:r>
              <a:rPr kumimoji="1" lang="en-US" altLang="ja-JP" sz="2800" b="1" dirty="0">
                <a:solidFill>
                  <a:srgbClr val="FF0000"/>
                </a:solidFill>
                <a:latin typeface="Tahoma" panose="020B0604030504040204" pitchFamily="34" charset="0"/>
                <a:ea typeface="Tahoma" panose="020B0604030504040204" pitchFamily="34" charset="0"/>
                <a:cs typeface="Tahoma" panose="020B0604030504040204" pitchFamily="34" charset="0"/>
              </a:rPr>
              <a:t>Guidance from GRVA</a:t>
            </a:r>
            <a:endParaRPr kumimoji="1" lang="ja-JP" altLang="en-US" sz="2800" b="1" dirty="0">
              <a:solidFill>
                <a:srgbClr val="FF0000"/>
              </a:solidFill>
              <a:latin typeface="Tahoma" panose="020B0604030504040204" pitchFamily="34" charset="0"/>
              <a:cs typeface="Tahoma" panose="020B0604030504040204" pitchFamily="34" charset="0"/>
            </a:endParaRPr>
          </a:p>
        </p:txBody>
      </p:sp>
      <p:sp>
        <p:nvSpPr>
          <p:cNvPr id="10" name="テキスト ボックス 9"/>
          <p:cNvSpPr txBox="1"/>
          <p:nvPr/>
        </p:nvSpPr>
        <p:spPr>
          <a:xfrm>
            <a:off x="8681277" y="3604642"/>
            <a:ext cx="2932440" cy="1323439"/>
          </a:xfrm>
          <a:prstGeom prst="rect">
            <a:avLst/>
          </a:prstGeom>
          <a:noFill/>
          <a:ln w="31750">
            <a:noFill/>
          </a:ln>
        </p:spPr>
        <p:txBody>
          <a:bodyPr wrap="square" rtlCol="0">
            <a:spAutoFit/>
          </a:bodyPr>
          <a:lstStyle/>
          <a:p>
            <a:pPr marL="93663" indent="-93663"/>
            <a:r>
              <a:rPr kumimoji="1" lang="en-US" altLang="ja-JP" sz="2000" baseline="30000" dirty="0">
                <a:latin typeface="Tahoma" panose="020B0604030504040204" pitchFamily="34" charset="0"/>
                <a:ea typeface="Tahoma" panose="020B0604030504040204" pitchFamily="34" charset="0"/>
                <a:cs typeface="Tahoma" panose="020B0604030504040204" pitchFamily="34" charset="0"/>
              </a:rPr>
              <a:t>*</a:t>
            </a:r>
            <a:r>
              <a:rPr kumimoji="1" lang="en-US" altLang="ja-JP" sz="2000" dirty="0">
                <a:latin typeface="Tahoma" panose="020B0604030504040204" pitchFamily="34" charset="0"/>
                <a:ea typeface="Tahoma" panose="020B0604030504040204" pitchFamily="34" charset="0"/>
                <a:cs typeface="Tahoma" panose="020B0604030504040204" pitchFamily="34" charset="0"/>
              </a:rPr>
              <a:t>Difference between the requirement A and B is the volume of speed reduction</a:t>
            </a:r>
            <a:r>
              <a:rPr lang="en-US" altLang="ja-JP" sz="2000" dirty="0">
                <a:latin typeface="Tahoma" panose="020B0604030504040204" pitchFamily="34" charset="0"/>
                <a:ea typeface="Tahoma" panose="020B0604030504040204" pitchFamily="34" charset="0"/>
                <a:cs typeface="Tahoma" panose="020B0604030504040204" pitchFamily="34" charset="0"/>
              </a:rPr>
              <a:t>.</a:t>
            </a:r>
            <a:endParaRPr kumimoji="1" lang="en-US" altLang="ja-JP"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41974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13</a:t>
            </a:fld>
            <a:endParaRPr kumimoji="1" lang="ja-JP" altLang="en-US"/>
          </a:p>
        </p:txBody>
      </p:sp>
      <p:sp>
        <p:nvSpPr>
          <p:cNvPr id="6" name="テキスト ボックス 5"/>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7" name="テキスト ボックス 6"/>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Specifications - Car to pedestrian scenario</a:t>
            </a:r>
            <a:r>
              <a:rPr lang="ja-JP" alt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ja-JP" sz="2400" dirty="0">
                <a:solidFill>
                  <a:schemeClr val="bg1"/>
                </a:solidFill>
                <a:latin typeface="Tahoma" panose="020B0604030504040204" pitchFamily="34" charset="0"/>
                <a:ea typeface="Tahoma" panose="020B0604030504040204" pitchFamily="34" charset="0"/>
                <a:cs typeface="Tahoma" panose="020B0604030504040204" pitchFamily="34" charset="0"/>
              </a:rPr>
              <a:t>Speed reduction by braking demand</a:t>
            </a:r>
          </a:p>
        </p:txBody>
      </p:sp>
      <p:sp>
        <p:nvSpPr>
          <p:cNvPr id="8" name="テキスト ボックス 7"/>
          <p:cNvSpPr txBox="1"/>
          <p:nvPr/>
        </p:nvSpPr>
        <p:spPr>
          <a:xfrm>
            <a:off x="213361" y="5689912"/>
            <a:ext cx="11901616" cy="523220"/>
          </a:xfrm>
          <a:prstGeom prst="rect">
            <a:avLst/>
          </a:prstGeom>
          <a:noFill/>
          <a:ln w="31750">
            <a:solidFill>
              <a:srgbClr val="FF0000"/>
            </a:solidFill>
          </a:ln>
        </p:spPr>
        <p:txBody>
          <a:bodyPr wrap="square" rtlCol="0">
            <a:spAutoFit/>
          </a:bodyPr>
          <a:lstStyle/>
          <a:p>
            <a:r>
              <a:rPr lang="en-US" altLang="ja-JP" sz="2800" dirty="0">
                <a:latin typeface="Tahoma" panose="020B0604030504040204" pitchFamily="34" charset="0"/>
                <a:ea typeface="Tahoma" panose="020B0604030504040204" pitchFamily="34" charset="0"/>
                <a:cs typeface="Tahoma" panose="020B0604030504040204" pitchFamily="34" charset="0"/>
              </a:rPr>
              <a:t>Maximum Impact Speed above 45 km/h in 2</a:t>
            </a:r>
            <a:r>
              <a:rPr lang="en-US" altLang="ja-JP" sz="2800" baseline="30000" dirty="0">
                <a:latin typeface="Tahoma" panose="020B0604030504040204" pitchFamily="34" charset="0"/>
                <a:ea typeface="Tahoma" panose="020B0604030504040204" pitchFamily="34" charset="0"/>
                <a:cs typeface="Tahoma" panose="020B0604030504040204" pitchFamily="34" charset="0"/>
              </a:rPr>
              <a:t>nd</a:t>
            </a:r>
            <a:r>
              <a:rPr lang="en-US" altLang="ja-JP" sz="2800" dirty="0">
                <a:latin typeface="Tahoma" panose="020B0604030504040204" pitchFamily="34" charset="0"/>
                <a:ea typeface="Tahoma" panose="020B0604030504040204" pitchFamily="34" charset="0"/>
                <a:cs typeface="Tahoma" panose="020B0604030504040204" pitchFamily="34" charset="0"/>
              </a:rPr>
              <a:t> step have a square bracket.</a:t>
            </a:r>
            <a:endParaRPr lang="ja-JP" altLang="en-US" sz="2800" dirty="0">
              <a:latin typeface="Tahoma" panose="020B0604030504040204" pitchFamily="34" charset="0"/>
              <a:cs typeface="Tahoma" panose="020B0604030504040204" pitchFamily="34" charset="0"/>
            </a:endParaRPr>
          </a:p>
        </p:txBody>
      </p:sp>
      <p:pic>
        <p:nvPicPr>
          <p:cNvPr id="12" name="図 11"/>
          <p:cNvPicPr>
            <a:picLocks noChangeAspect="1"/>
          </p:cNvPicPr>
          <p:nvPr/>
        </p:nvPicPr>
        <p:blipFill rotWithShape="1">
          <a:blip r:embed="rId2"/>
          <a:srcRect l="10761" t="-776" r="29484" b="7054"/>
          <a:stretch/>
        </p:blipFill>
        <p:spPr>
          <a:xfrm>
            <a:off x="176980" y="1495343"/>
            <a:ext cx="5919020" cy="3522638"/>
          </a:xfrm>
          <a:prstGeom prst="rect">
            <a:avLst/>
          </a:prstGeom>
        </p:spPr>
      </p:pic>
      <p:pic>
        <p:nvPicPr>
          <p:cNvPr id="13" name="図 12"/>
          <p:cNvPicPr>
            <a:picLocks noChangeAspect="1"/>
          </p:cNvPicPr>
          <p:nvPr/>
        </p:nvPicPr>
        <p:blipFill rotWithShape="1">
          <a:blip r:embed="rId3"/>
          <a:srcRect l="11250" r="30858" b="6972"/>
          <a:stretch/>
        </p:blipFill>
        <p:spPr>
          <a:xfrm>
            <a:off x="6241850" y="1495343"/>
            <a:ext cx="5758775" cy="3529781"/>
          </a:xfrm>
          <a:prstGeom prst="rect">
            <a:avLst/>
          </a:prstGeom>
        </p:spPr>
      </p:pic>
      <p:sp>
        <p:nvSpPr>
          <p:cNvPr id="14" name="正方形/長方形 13"/>
          <p:cNvSpPr/>
          <p:nvPr/>
        </p:nvSpPr>
        <p:spPr>
          <a:xfrm>
            <a:off x="213361" y="1088442"/>
            <a:ext cx="5361404" cy="369332"/>
          </a:xfrm>
          <a:prstGeom prst="rect">
            <a:avLst/>
          </a:prstGeom>
        </p:spPr>
        <p:txBody>
          <a:bodyPr wrap="none">
            <a:spAutoFit/>
          </a:bodyPr>
          <a:lstStyle/>
          <a:p>
            <a:r>
              <a:rPr lang="en-GB" altLang="ja-JP" b="1" kern="100" dirty="0">
                <a:latin typeface="Times New Roman" panose="02020603050405020304" pitchFamily="18" charset="0"/>
                <a:ea typeface="ＭＳ 明朝" panose="02020609040205080304" pitchFamily="17" charset="-128"/>
              </a:rPr>
              <a:t>Maximum Impact Speed (km/h) for M</a:t>
            </a:r>
            <a:r>
              <a:rPr lang="en-GB" altLang="ja-JP" b="1" kern="100" baseline="-25000" dirty="0">
                <a:latin typeface="Times New Roman" panose="02020603050405020304" pitchFamily="18" charset="0"/>
                <a:ea typeface="ＭＳ 明朝" panose="02020609040205080304" pitchFamily="17" charset="-128"/>
              </a:rPr>
              <a:t>1</a:t>
            </a:r>
            <a:r>
              <a:rPr lang="en-GB" altLang="ja-JP" b="1" kern="100" dirty="0">
                <a:latin typeface="Times New Roman" panose="02020603050405020304" pitchFamily="18" charset="0"/>
                <a:ea typeface="ＭＳ 明朝" panose="02020609040205080304" pitchFamily="17" charset="-128"/>
              </a:rPr>
              <a:t> - second step</a:t>
            </a:r>
            <a:endParaRPr lang="ja-JP" altLang="en-US" dirty="0"/>
          </a:p>
        </p:txBody>
      </p:sp>
      <p:sp>
        <p:nvSpPr>
          <p:cNvPr id="15" name="正方形/長方形 14"/>
          <p:cNvSpPr/>
          <p:nvPr/>
        </p:nvSpPr>
        <p:spPr>
          <a:xfrm>
            <a:off x="6241850" y="1116049"/>
            <a:ext cx="5310108" cy="369332"/>
          </a:xfrm>
          <a:prstGeom prst="rect">
            <a:avLst/>
          </a:prstGeom>
        </p:spPr>
        <p:txBody>
          <a:bodyPr wrap="none">
            <a:spAutoFit/>
          </a:bodyPr>
          <a:lstStyle/>
          <a:p>
            <a:r>
              <a:rPr lang="en-GB" altLang="ja-JP" b="1" kern="100" dirty="0">
                <a:latin typeface="Times New Roman" panose="02020603050405020304" pitchFamily="18" charset="0"/>
                <a:ea typeface="ＭＳ 明朝" panose="02020609040205080304" pitchFamily="17" charset="-128"/>
              </a:rPr>
              <a:t>Maximum Impact Speed (km/h) for N</a:t>
            </a:r>
            <a:r>
              <a:rPr lang="en-GB" altLang="ja-JP" b="1" kern="100" baseline="-25000" dirty="0">
                <a:latin typeface="Times New Roman" panose="02020603050405020304" pitchFamily="18" charset="0"/>
                <a:ea typeface="ＭＳ 明朝" panose="02020609040205080304" pitchFamily="17" charset="-128"/>
              </a:rPr>
              <a:t>1</a:t>
            </a:r>
            <a:r>
              <a:rPr lang="en-GB" altLang="ja-JP" b="1" kern="100" dirty="0">
                <a:latin typeface="Times New Roman" panose="02020603050405020304" pitchFamily="18" charset="0"/>
                <a:ea typeface="ＭＳ 明朝" panose="02020609040205080304" pitchFamily="17" charset="-128"/>
              </a:rPr>
              <a:t> - second step</a:t>
            </a:r>
            <a:endParaRPr lang="ja-JP" altLang="en-US" dirty="0"/>
          </a:p>
        </p:txBody>
      </p:sp>
      <p:sp>
        <p:nvSpPr>
          <p:cNvPr id="16" name="正方形/長方形 15"/>
          <p:cNvSpPr/>
          <p:nvPr/>
        </p:nvSpPr>
        <p:spPr>
          <a:xfrm>
            <a:off x="104810" y="5125281"/>
            <a:ext cx="3948517" cy="523220"/>
          </a:xfrm>
          <a:prstGeom prst="rect">
            <a:avLst/>
          </a:prstGeom>
        </p:spPr>
        <p:txBody>
          <a:bodyPr wrap="none">
            <a:spAutoFit/>
          </a:bodyPr>
          <a:lstStyle/>
          <a:p>
            <a:r>
              <a:rPr lang="en-US" altLang="ja-JP" sz="2800" b="1" dirty="0">
                <a:solidFill>
                  <a:srgbClr val="FF0000"/>
                </a:solidFill>
                <a:latin typeface="Tahoma" panose="020B0604030504040204" pitchFamily="34" charset="0"/>
                <a:ea typeface="Tahoma" panose="020B0604030504040204" pitchFamily="34" charset="0"/>
                <a:cs typeface="Tahoma" panose="020B0604030504040204" pitchFamily="34" charset="0"/>
              </a:rPr>
              <a:t>Guidance from GRVA</a:t>
            </a:r>
            <a:endParaRPr lang="ja-JP" altLang="en-US" sz="2800" dirty="0"/>
          </a:p>
        </p:txBody>
      </p:sp>
    </p:spTree>
    <p:extLst>
      <p:ext uri="{BB962C8B-B14F-4D97-AF65-F5344CB8AC3E}">
        <p14:creationId xmlns:p14="http://schemas.microsoft.com/office/powerpoint/2010/main" val="2489223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14</a:t>
            </a:fld>
            <a:endParaRPr kumimoji="1" lang="ja-JP" altLang="en-US"/>
          </a:p>
        </p:txBody>
      </p:sp>
      <p:sp>
        <p:nvSpPr>
          <p:cNvPr id="7" name="テキスト ボックス 6"/>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8" name="テキスト ボックス 7"/>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Specifications - Car to bicycle scenario</a:t>
            </a:r>
          </a:p>
        </p:txBody>
      </p:sp>
      <p:sp>
        <p:nvSpPr>
          <p:cNvPr id="9" name="正方形/長方形 8"/>
          <p:cNvSpPr/>
          <p:nvPr/>
        </p:nvSpPr>
        <p:spPr>
          <a:xfrm>
            <a:off x="644433" y="1052388"/>
            <a:ext cx="10981508" cy="1938992"/>
          </a:xfrm>
          <a:prstGeom prst="rect">
            <a:avLst/>
          </a:prstGeom>
          <a:ln w="31750">
            <a:solidFill>
              <a:srgbClr val="0070C0"/>
            </a:solidFill>
          </a:ln>
        </p:spPr>
        <p:txBody>
          <a:bodyPr wrap="square">
            <a:spAutoFit/>
          </a:bodyPr>
          <a:lstStyle/>
          <a:p>
            <a:r>
              <a:rPr lang="en-US" altLang="ja-JP" sz="2400" dirty="0">
                <a:latin typeface="Tahoma" panose="020B0604030504040204" pitchFamily="34" charset="0"/>
                <a:ea typeface="Tahoma" panose="020B0604030504040204" pitchFamily="34" charset="0"/>
                <a:cs typeface="Tahoma" panose="020B0604030504040204" pitchFamily="34" charset="0"/>
              </a:rPr>
              <a:t>For car to cyclist, the group agreed from accident data that the two most relevant scenarios are a cyclist crossing (similar to pedestrian scenario) and a cyclist driving in the same direction as the car (similar to car to car scenario). However, for the latter, it seems that steering is much more efficient than braking, so the usefulness of such a braking test needs to be checked again. </a:t>
            </a:r>
          </a:p>
        </p:txBody>
      </p:sp>
      <p:sp>
        <p:nvSpPr>
          <p:cNvPr id="10" name="正方形/長方形 9"/>
          <p:cNvSpPr/>
          <p:nvPr/>
        </p:nvSpPr>
        <p:spPr>
          <a:xfrm>
            <a:off x="644433" y="3126183"/>
            <a:ext cx="10981508" cy="1200329"/>
          </a:xfrm>
          <a:prstGeom prst="rect">
            <a:avLst/>
          </a:prstGeom>
          <a:ln w="31750">
            <a:solidFill>
              <a:srgbClr val="0070C0"/>
            </a:solidFill>
          </a:ln>
        </p:spPr>
        <p:txBody>
          <a:bodyPr wrap="square">
            <a:spAutoFit/>
          </a:bodyPr>
          <a:lstStyle/>
          <a:p>
            <a:pPr algn="just">
              <a:spcAft>
                <a:spcPts val="600"/>
              </a:spcAft>
            </a:pPr>
            <a:r>
              <a:rPr lang="en-US" altLang="ja-JP" sz="2400" dirty="0">
                <a:latin typeface="Tahoma" panose="020B0604030504040204" pitchFamily="34" charset="0"/>
                <a:ea typeface="Tahoma" panose="020B0604030504040204" pitchFamily="34" charset="0"/>
                <a:cs typeface="Tahoma" panose="020B0604030504040204" pitchFamily="34" charset="0"/>
              </a:rPr>
              <a:t>The group still faces difficulty in agreeing on performance requirements for the car to bicycle collision given the lack of vehicles with this technology on the market (only several vehicle was tested under </a:t>
            </a:r>
            <a:r>
              <a:rPr lang="en-US" altLang="ja-JP" sz="2400" dirty="0" err="1">
                <a:latin typeface="Tahoma" panose="020B0604030504040204" pitchFamily="34" charset="0"/>
                <a:ea typeface="Tahoma" panose="020B0604030504040204" pitchFamily="34" charset="0"/>
                <a:cs typeface="Tahoma" panose="020B0604030504040204" pitchFamily="34" charset="0"/>
              </a:rPr>
              <a:t>EuroNcap</a:t>
            </a:r>
            <a:r>
              <a:rPr lang="en-US" altLang="ja-JP" sz="2400" dirty="0">
                <a:latin typeface="Tahoma" panose="020B0604030504040204" pitchFamily="34" charset="0"/>
                <a:ea typeface="Tahoma" panose="020B0604030504040204" pitchFamily="34" charset="0"/>
                <a:cs typeface="Tahoma" panose="020B0604030504040204" pitchFamily="34" charset="0"/>
              </a:rPr>
              <a:t> in 2018). </a:t>
            </a:r>
            <a:endParaRPr lang="ja-JP" altLang="ja-JP" sz="2400" dirty="0">
              <a:latin typeface="Tahoma" panose="020B0604030504040204" pitchFamily="34" charset="0"/>
              <a:ea typeface="游明朝" panose="02020400000000000000" pitchFamily="18" charset="-128"/>
              <a:cs typeface="Tahoma" panose="020B0604030504040204" pitchFamily="34" charset="0"/>
            </a:endParaRPr>
          </a:p>
        </p:txBody>
      </p:sp>
      <p:sp>
        <p:nvSpPr>
          <p:cNvPr id="11" name="テキスト ボックス 10"/>
          <p:cNvSpPr txBox="1"/>
          <p:nvPr/>
        </p:nvSpPr>
        <p:spPr>
          <a:xfrm>
            <a:off x="329444" y="4572032"/>
            <a:ext cx="3882633" cy="584775"/>
          </a:xfrm>
          <a:prstGeom prst="rect">
            <a:avLst/>
          </a:prstGeom>
          <a:noFill/>
        </p:spPr>
        <p:txBody>
          <a:bodyPr wrap="square" rtlCol="0">
            <a:spAutoFit/>
          </a:bodyPr>
          <a:lstStyle/>
          <a:p>
            <a:r>
              <a:rPr kumimoji="1" lang="en-US" altLang="ja-JP" sz="3200" b="1" dirty="0">
                <a:solidFill>
                  <a:srgbClr val="0070C0"/>
                </a:solidFill>
                <a:latin typeface="Tahoma" panose="020B0604030504040204" pitchFamily="34" charset="0"/>
                <a:ea typeface="Tahoma" panose="020B0604030504040204" pitchFamily="34" charset="0"/>
                <a:cs typeface="Tahoma" panose="020B0604030504040204" pitchFamily="34" charset="0"/>
              </a:rPr>
              <a:t>Proposal to GRVA</a:t>
            </a:r>
            <a:endParaRPr kumimoji="1" lang="ja-JP" altLang="en-US" sz="3200" b="1" dirty="0">
              <a:solidFill>
                <a:srgbClr val="0070C0"/>
              </a:solidFill>
              <a:latin typeface="Tahoma" panose="020B0604030504040204" pitchFamily="34" charset="0"/>
              <a:cs typeface="Tahoma" panose="020B0604030504040204" pitchFamily="34" charset="0"/>
            </a:endParaRPr>
          </a:p>
        </p:txBody>
      </p:sp>
      <p:sp>
        <p:nvSpPr>
          <p:cNvPr id="2" name="正方形/長方形 1"/>
          <p:cNvSpPr/>
          <p:nvPr/>
        </p:nvSpPr>
        <p:spPr>
          <a:xfrm>
            <a:off x="426721" y="5156807"/>
            <a:ext cx="11431296" cy="954107"/>
          </a:xfrm>
          <a:prstGeom prst="rect">
            <a:avLst/>
          </a:prstGeom>
          <a:ln w="34925">
            <a:solidFill>
              <a:srgbClr val="0070C0"/>
            </a:solidFill>
          </a:ln>
        </p:spPr>
        <p:txBody>
          <a:bodyPr wrap="square">
            <a:spAutoFit/>
          </a:bodyPr>
          <a:lstStyle/>
          <a:p>
            <a:r>
              <a:rPr lang="en-US" altLang="ja-JP" sz="2800" dirty="0">
                <a:latin typeface="Tahoma" panose="020B0604030504040204" pitchFamily="34" charset="0"/>
                <a:ea typeface="Tahoma" panose="020B0604030504040204" pitchFamily="34" charset="0"/>
                <a:cs typeface="Tahoma" panose="020B0604030504040204" pitchFamily="34" charset="0"/>
              </a:rPr>
              <a:t>The informal working group agreed to consider Car to Bicycle at a later stage (e.g. 3</a:t>
            </a:r>
            <a:r>
              <a:rPr lang="en-US" altLang="ja-JP" sz="2800" baseline="30000" dirty="0">
                <a:latin typeface="Tahoma" panose="020B0604030504040204" pitchFamily="34" charset="0"/>
                <a:ea typeface="Tahoma" panose="020B0604030504040204" pitchFamily="34" charset="0"/>
                <a:cs typeface="Tahoma" panose="020B0604030504040204" pitchFamily="34" charset="0"/>
              </a:rPr>
              <a:t>rd</a:t>
            </a:r>
            <a:r>
              <a:rPr lang="en-US" altLang="ja-JP" sz="2800" dirty="0">
                <a:latin typeface="Tahoma" panose="020B0604030504040204" pitchFamily="34" charset="0"/>
                <a:ea typeface="Tahoma" panose="020B0604030504040204" pitchFamily="34" charset="0"/>
                <a:cs typeface="Tahoma" panose="020B0604030504040204" pitchFamily="34" charset="0"/>
              </a:rPr>
              <a:t> GRVA: September 2019), when more data is available. </a:t>
            </a:r>
            <a:endParaRPr lang="ja-JP" altLang="en-US" sz="2800" dirty="0"/>
          </a:p>
        </p:txBody>
      </p:sp>
    </p:spTree>
    <p:extLst>
      <p:ext uri="{BB962C8B-B14F-4D97-AF65-F5344CB8AC3E}">
        <p14:creationId xmlns:p14="http://schemas.microsoft.com/office/powerpoint/2010/main" val="2281328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15</a:t>
            </a:fld>
            <a:endParaRPr kumimoji="1" lang="ja-JP" altLang="en-US"/>
          </a:p>
        </p:txBody>
      </p:sp>
      <p:sp>
        <p:nvSpPr>
          <p:cNvPr id="5" name="テキスト ボックス 4"/>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6" name="テキスト ボックス 5"/>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Specifications - Car to bicycle scenario</a:t>
            </a:r>
            <a:r>
              <a:rPr lang="ja-JP" alt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 Crossing and Same direction</a:t>
            </a:r>
          </a:p>
        </p:txBody>
      </p:sp>
      <p:grpSp>
        <p:nvGrpSpPr>
          <p:cNvPr id="9" name="Group 3"/>
          <p:cNvGrpSpPr>
            <a:grpSpLocks/>
          </p:cNvGrpSpPr>
          <p:nvPr/>
        </p:nvGrpSpPr>
        <p:grpSpPr bwMode="auto">
          <a:xfrm rot="16200000">
            <a:off x="471640" y="3838611"/>
            <a:ext cx="1823232" cy="831023"/>
            <a:chOff x="272" y="351"/>
            <a:chExt cx="2424" cy="1010"/>
          </a:xfrm>
        </p:grpSpPr>
        <p:grpSp>
          <p:nvGrpSpPr>
            <p:cNvPr id="10" name="Group 4"/>
            <p:cNvGrpSpPr>
              <a:grpSpLocks/>
            </p:cNvGrpSpPr>
            <p:nvPr/>
          </p:nvGrpSpPr>
          <p:grpSpPr bwMode="auto">
            <a:xfrm>
              <a:off x="272" y="351"/>
              <a:ext cx="2424" cy="1010"/>
              <a:chOff x="1168" y="1446"/>
              <a:chExt cx="3173" cy="1302"/>
            </a:xfrm>
          </p:grpSpPr>
          <p:sp>
            <p:nvSpPr>
              <p:cNvPr id="26" name="Freeform 5"/>
              <p:cNvSpPr>
                <a:spLocks noChangeAspect="1"/>
              </p:cNvSpPr>
              <p:nvPr/>
            </p:nvSpPr>
            <p:spPr bwMode="auto">
              <a:xfrm>
                <a:off x="1168" y="1496"/>
                <a:ext cx="3173" cy="1192"/>
              </a:xfrm>
              <a:custGeom>
                <a:avLst/>
                <a:gdLst>
                  <a:gd name="T0" fmla="*/ 91 w 3173"/>
                  <a:gd name="T1" fmla="*/ 104 h 1192"/>
                  <a:gd name="T2" fmla="*/ 928 w 3173"/>
                  <a:gd name="T3" fmla="*/ 16 h 1192"/>
                  <a:gd name="T4" fmla="*/ 1872 w 3173"/>
                  <a:gd name="T5" fmla="*/ 13 h 1192"/>
                  <a:gd name="T6" fmla="*/ 3067 w 3173"/>
                  <a:gd name="T7" fmla="*/ 92 h 1192"/>
                  <a:gd name="T8" fmla="*/ 3168 w 3173"/>
                  <a:gd name="T9" fmla="*/ 572 h 1192"/>
                  <a:gd name="T10" fmla="*/ 3072 w 3173"/>
                  <a:gd name="T11" fmla="*/ 1085 h 1192"/>
                  <a:gd name="T12" fmla="*/ 2208 w 3173"/>
                  <a:gd name="T13" fmla="*/ 1177 h 1192"/>
                  <a:gd name="T14" fmla="*/ 885 w 3173"/>
                  <a:gd name="T15" fmla="*/ 1175 h 1192"/>
                  <a:gd name="T16" fmla="*/ 128 w 3173"/>
                  <a:gd name="T17" fmla="*/ 1117 h 1192"/>
                  <a:gd name="T18" fmla="*/ 91 w 3173"/>
                  <a:gd name="T19" fmla="*/ 104 h 11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73"/>
                  <a:gd name="T31" fmla="*/ 0 h 1192"/>
                  <a:gd name="T32" fmla="*/ 3173 w 3173"/>
                  <a:gd name="T33" fmla="*/ 1192 h 11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73" h="1192">
                    <a:moveTo>
                      <a:pt x="91" y="104"/>
                    </a:moveTo>
                    <a:cubicBezTo>
                      <a:pt x="152" y="12"/>
                      <a:pt x="672" y="16"/>
                      <a:pt x="928" y="16"/>
                    </a:cubicBezTo>
                    <a:cubicBezTo>
                      <a:pt x="1184" y="16"/>
                      <a:pt x="1508" y="12"/>
                      <a:pt x="1872" y="13"/>
                    </a:cubicBezTo>
                    <a:cubicBezTo>
                      <a:pt x="2268" y="14"/>
                      <a:pt x="2971" y="0"/>
                      <a:pt x="3067" y="92"/>
                    </a:cubicBezTo>
                    <a:cubicBezTo>
                      <a:pt x="3163" y="184"/>
                      <a:pt x="3163" y="380"/>
                      <a:pt x="3168" y="572"/>
                    </a:cubicBezTo>
                    <a:cubicBezTo>
                      <a:pt x="3173" y="764"/>
                      <a:pt x="3163" y="1004"/>
                      <a:pt x="3072" y="1085"/>
                    </a:cubicBezTo>
                    <a:cubicBezTo>
                      <a:pt x="2981" y="1166"/>
                      <a:pt x="2702" y="1173"/>
                      <a:pt x="2208" y="1177"/>
                    </a:cubicBezTo>
                    <a:cubicBezTo>
                      <a:pt x="1843" y="1192"/>
                      <a:pt x="1227" y="1171"/>
                      <a:pt x="885" y="1175"/>
                    </a:cubicBezTo>
                    <a:cubicBezTo>
                      <a:pt x="537" y="1175"/>
                      <a:pt x="256" y="1144"/>
                      <a:pt x="128" y="1117"/>
                    </a:cubicBezTo>
                    <a:cubicBezTo>
                      <a:pt x="0" y="1090"/>
                      <a:pt x="30" y="196"/>
                      <a:pt x="91" y="104"/>
                    </a:cubicBezTo>
                    <a:close/>
                  </a:path>
                </a:pathLst>
              </a:custGeom>
              <a:gradFill rotWithShape="1">
                <a:gsLst>
                  <a:gs pos="0">
                    <a:srgbClr val="BB0000"/>
                  </a:gs>
                  <a:gs pos="50000">
                    <a:srgbClr val="FF0000"/>
                  </a:gs>
                  <a:gs pos="100000">
                    <a:srgbClr val="BB0000"/>
                  </a:gs>
                </a:gsLst>
                <a:lin ang="5400000" scaled="1"/>
              </a:gradFill>
              <a:ln w="3175" cmpd="sng">
                <a:solidFill>
                  <a:schemeClr val="tx1"/>
                </a:solidFill>
                <a:round/>
                <a:headEnd/>
                <a:tailEnd/>
              </a:ln>
            </p:spPr>
            <p:txBody>
              <a:bodyPr wrap="none" anchor="ctr"/>
              <a:lstStyle/>
              <a:p>
                <a:endParaRPr lang="ja-JP" altLang="en-US"/>
              </a:p>
            </p:txBody>
          </p:sp>
          <p:sp>
            <p:nvSpPr>
              <p:cNvPr id="27" name="Freeform 6"/>
              <p:cNvSpPr>
                <a:spLocks/>
              </p:cNvSpPr>
              <p:nvPr/>
            </p:nvSpPr>
            <p:spPr bwMode="auto">
              <a:xfrm>
                <a:off x="1269" y="1565"/>
                <a:ext cx="670" cy="1048"/>
              </a:xfrm>
              <a:custGeom>
                <a:avLst/>
                <a:gdLst>
                  <a:gd name="T0" fmla="*/ 670 w 670"/>
                  <a:gd name="T1" fmla="*/ 6 h 1048"/>
                  <a:gd name="T2" fmla="*/ 78 w 670"/>
                  <a:gd name="T3" fmla="*/ 78 h 1048"/>
                  <a:gd name="T4" fmla="*/ 11 w 670"/>
                  <a:gd name="T5" fmla="*/ 552 h 1048"/>
                  <a:gd name="T6" fmla="*/ 75 w 670"/>
                  <a:gd name="T7" fmla="*/ 979 h 1048"/>
                  <a:gd name="T8" fmla="*/ 670 w 670"/>
                  <a:gd name="T9" fmla="*/ 1048 h 1048"/>
                  <a:gd name="T10" fmla="*/ 0 60000 65536"/>
                  <a:gd name="T11" fmla="*/ 0 60000 65536"/>
                  <a:gd name="T12" fmla="*/ 0 60000 65536"/>
                  <a:gd name="T13" fmla="*/ 0 60000 65536"/>
                  <a:gd name="T14" fmla="*/ 0 60000 65536"/>
                  <a:gd name="T15" fmla="*/ 0 w 670"/>
                  <a:gd name="T16" fmla="*/ 0 h 1048"/>
                  <a:gd name="T17" fmla="*/ 670 w 670"/>
                  <a:gd name="T18" fmla="*/ 1048 h 1048"/>
                </a:gdLst>
                <a:ahLst/>
                <a:cxnLst>
                  <a:cxn ang="T10">
                    <a:pos x="T0" y="T1"/>
                  </a:cxn>
                  <a:cxn ang="T11">
                    <a:pos x="T2" y="T3"/>
                  </a:cxn>
                  <a:cxn ang="T12">
                    <a:pos x="T4" y="T5"/>
                  </a:cxn>
                  <a:cxn ang="T13">
                    <a:pos x="T6" y="T7"/>
                  </a:cxn>
                  <a:cxn ang="T14">
                    <a:pos x="T8" y="T9"/>
                  </a:cxn>
                </a:cxnLst>
                <a:rect l="T15" t="T16" r="T17" b="T18"/>
                <a:pathLst>
                  <a:path w="670" h="1048">
                    <a:moveTo>
                      <a:pt x="670" y="6"/>
                    </a:moveTo>
                    <a:cubicBezTo>
                      <a:pt x="598" y="0"/>
                      <a:pt x="142" y="36"/>
                      <a:pt x="78" y="78"/>
                    </a:cubicBezTo>
                    <a:cubicBezTo>
                      <a:pt x="14" y="120"/>
                      <a:pt x="0" y="394"/>
                      <a:pt x="11" y="552"/>
                    </a:cubicBezTo>
                    <a:cubicBezTo>
                      <a:pt x="22" y="710"/>
                      <a:pt x="11" y="931"/>
                      <a:pt x="75" y="979"/>
                    </a:cubicBezTo>
                    <a:cubicBezTo>
                      <a:pt x="139" y="1027"/>
                      <a:pt x="539" y="1048"/>
                      <a:pt x="670" y="1048"/>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28" name="Freeform 7"/>
              <p:cNvSpPr>
                <a:spLocks/>
              </p:cNvSpPr>
              <p:nvPr/>
            </p:nvSpPr>
            <p:spPr bwMode="auto">
              <a:xfrm>
                <a:off x="3237" y="1568"/>
                <a:ext cx="1062" cy="283"/>
              </a:xfrm>
              <a:custGeom>
                <a:avLst/>
                <a:gdLst>
                  <a:gd name="T0" fmla="*/ 0 w 1062"/>
                  <a:gd name="T1" fmla="*/ 0 h 283"/>
                  <a:gd name="T2" fmla="*/ 198 w 1062"/>
                  <a:gd name="T3" fmla="*/ 35 h 283"/>
                  <a:gd name="T4" fmla="*/ 350 w 1062"/>
                  <a:gd name="T5" fmla="*/ 171 h 283"/>
                  <a:gd name="T6" fmla="*/ 1062 w 1062"/>
                  <a:gd name="T7" fmla="*/ 283 h 283"/>
                  <a:gd name="T8" fmla="*/ 0 60000 65536"/>
                  <a:gd name="T9" fmla="*/ 0 60000 65536"/>
                  <a:gd name="T10" fmla="*/ 0 60000 65536"/>
                  <a:gd name="T11" fmla="*/ 0 60000 65536"/>
                  <a:gd name="T12" fmla="*/ 0 w 1062"/>
                  <a:gd name="T13" fmla="*/ 0 h 283"/>
                  <a:gd name="T14" fmla="*/ 1062 w 1062"/>
                  <a:gd name="T15" fmla="*/ 283 h 283"/>
                </a:gdLst>
                <a:ahLst/>
                <a:cxnLst>
                  <a:cxn ang="T8">
                    <a:pos x="T0" y="T1"/>
                  </a:cxn>
                  <a:cxn ang="T9">
                    <a:pos x="T2" y="T3"/>
                  </a:cxn>
                  <a:cxn ang="T10">
                    <a:pos x="T4" y="T5"/>
                  </a:cxn>
                  <a:cxn ang="T11">
                    <a:pos x="T6" y="T7"/>
                  </a:cxn>
                </a:cxnLst>
                <a:rect l="T12" t="T13" r="T14" b="T15"/>
                <a:pathLst>
                  <a:path w="1062" h="283">
                    <a:moveTo>
                      <a:pt x="0" y="0"/>
                    </a:moveTo>
                    <a:cubicBezTo>
                      <a:pt x="43" y="8"/>
                      <a:pt x="139" y="6"/>
                      <a:pt x="198" y="35"/>
                    </a:cubicBezTo>
                    <a:cubicBezTo>
                      <a:pt x="297" y="75"/>
                      <a:pt x="267" y="152"/>
                      <a:pt x="350" y="171"/>
                    </a:cubicBezTo>
                    <a:cubicBezTo>
                      <a:pt x="433" y="190"/>
                      <a:pt x="916" y="260"/>
                      <a:pt x="1062" y="283"/>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29" name="Freeform 8"/>
              <p:cNvSpPr>
                <a:spLocks/>
              </p:cNvSpPr>
              <p:nvPr/>
            </p:nvSpPr>
            <p:spPr bwMode="auto">
              <a:xfrm>
                <a:off x="1291" y="1635"/>
                <a:ext cx="469" cy="40"/>
              </a:xfrm>
              <a:custGeom>
                <a:avLst/>
                <a:gdLst>
                  <a:gd name="T0" fmla="*/ 0 w 469"/>
                  <a:gd name="T1" fmla="*/ 40 h 40"/>
                  <a:gd name="T2" fmla="*/ 346 w 469"/>
                  <a:gd name="T3" fmla="*/ 16 h 40"/>
                  <a:gd name="T4" fmla="*/ 469 w 469"/>
                  <a:gd name="T5" fmla="*/ 24 h 40"/>
                  <a:gd name="T6" fmla="*/ 0 60000 65536"/>
                  <a:gd name="T7" fmla="*/ 0 60000 65536"/>
                  <a:gd name="T8" fmla="*/ 0 60000 65536"/>
                  <a:gd name="T9" fmla="*/ 0 w 469"/>
                  <a:gd name="T10" fmla="*/ 0 h 40"/>
                  <a:gd name="T11" fmla="*/ 469 w 469"/>
                  <a:gd name="T12" fmla="*/ 40 h 40"/>
                </a:gdLst>
                <a:ahLst/>
                <a:cxnLst>
                  <a:cxn ang="T6">
                    <a:pos x="T0" y="T1"/>
                  </a:cxn>
                  <a:cxn ang="T7">
                    <a:pos x="T2" y="T3"/>
                  </a:cxn>
                  <a:cxn ang="T8">
                    <a:pos x="T4" y="T5"/>
                  </a:cxn>
                </a:cxnLst>
                <a:rect l="T9" t="T10" r="T11" b="T12"/>
                <a:pathLst>
                  <a:path w="469" h="40">
                    <a:moveTo>
                      <a:pt x="0" y="40"/>
                    </a:moveTo>
                    <a:cubicBezTo>
                      <a:pt x="57" y="35"/>
                      <a:pt x="268" y="19"/>
                      <a:pt x="346" y="16"/>
                    </a:cubicBezTo>
                    <a:cubicBezTo>
                      <a:pt x="424" y="13"/>
                      <a:pt x="445" y="0"/>
                      <a:pt x="469" y="24"/>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0" name="Freeform 9"/>
              <p:cNvSpPr>
                <a:spLocks/>
              </p:cNvSpPr>
              <p:nvPr/>
            </p:nvSpPr>
            <p:spPr bwMode="auto">
              <a:xfrm flipV="1">
                <a:off x="1293" y="2511"/>
                <a:ext cx="469" cy="40"/>
              </a:xfrm>
              <a:custGeom>
                <a:avLst/>
                <a:gdLst>
                  <a:gd name="T0" fmla="*/ 0 w 469"/>
                  <a:gd name="T1" fmla="*/ 40 h 40"/>
                  <a:gd name="T2" fmla="*/ 346 w 469"/>
                  <a:gd name="T3" fmla="*/ 16 h 40"/>
                  <a:gd name="T4" fmla="*/ 469 w 469"/>
                  <a:gd name="T5" fmla="*/ 24 h 40"/>
                  <a:gd name="T6" fmla="*/ 0 60000 65536"/>
                  <a:gd name="T7" fmla="*/ 0 60000 65536"/>
                  <a:gd name="T8" fmla="*/ 0 60000 65536"/>
                  <a:gd name="T9" fmla="*/ 0 w 469"/>
                  <a:gd name="T10" fmla="*/ 0 h 40"/>
                  <a:gd name="T11" fmla="*/ 469 w 469"/>
                  <a:gd name="T12" fmla="*/ 40 h 40"/>
                </a:gdLst>
                <a:ahLst/>
                <a:cxnLst>
                  <a:cxn ang="T6">
                    <a:pos x="T0" y="T1"/>
                  </a:cxn>
                  <a:cxn ang="T7">
                    <a:pos x="T2" y="T3"/>
                  </a:cxn>
                  <a:cxn ang="T8">
                    <a:pos x="T4" y="T5"/>
                  </a:cxn>
                </a:cxnLst>
                <a:rect l="T9" t="T10" r="T11" b="T12"/>
                <a:pathLst>
                  <a:path w="469" h="40">
                    <a:moveTo>
                      <a:pt x="0" y="40"/>
                    </a:moveTo>
                    <a:cubicBezTo>
                      <a:pt x="57" y="35"/>
                      <a:pt x="268" y="19"/>
                      <a:pt x="346" y="16"/>
                    </a:cubicBezTo>
                    <a:cubicBezTo>
                      <a:pt x="424" y="13"/>
                      <a:pt x="445" y="0"/>
                      <a:pt x="469" y="24"/>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1" name="Freeform 10"/>
              <p:cNvSpPr>
                <a:spLocks/>
              </p:cNvSpPr>
              <p:nvPr/>
            </p:nvSpPr>
            <p:spPr bwMode="auto">
              <a:xfrm>
                <a:off x="1234" y="1562"/>
                <a:ext cx="178" cy="1056"/>
              </a:xfrm>
              <a:custGeom>
                <a:avLst/>
                <a:gdLst>
                  <a:gd name="T0" fmla="*/ 62 w 178"/>
                  <a:gd name="T1" fmla="*/ 84 h 1056"/>
                  <a:gd name="T2" fmla="*/ 22 w 178"/>
                  <a:gd name="T3" fmla="*/ 328 h 1056"/>
                  <a:gd name="T4" fmla="*/ 28 w 178"/>
                  <a:gd name="T5" fmla="*/ 760 h 1056"/>
                  <a:gd name="T6" fmla="*/ 72 w 178"/>
                  <a:gd name="T7" fmla="*/ 988 h 1056"/>
                  <a:gd name="T8" fmla="*/ 162 w 178"/>
                  <a:gd name="T9" fmla="*/ 1036 h 1056"/>
                  <a:gd name="T10" fmla="*/ 160 w 178"/>
                  <a:gd name="T11" fmla="*/ 1054 h 1056"/>
                  <a:gd name="T12" fmla="*/ 66 w 178"/>
                  <a:gd name="T13" fmla="*/ 1004 h 1056"/>
                  <a:gd name="T14" fmla="*/ 12 w 178"/>
                  <a:gd name="T15" fmla="*/ 754 h 1056"/>
                  <a:gd name="T16" fmla="*/ 10 w 178"/>
                  <a:gd name="T17" fmla="*/ 292 h 1056"/>
                  <a:gd name="T18" fmla="*/ 48 w 178"/>
                  <a:gd name="T19" fmla="*/ 76 h 1056"/>
                  <a:gd name="T20" fmla="*/ 142 w 178"/>
                  <a:gd name="T21" fmla="*/ 8 h 1056"/>
                  <a:gd name="T22" fmla="*/ 150 w 178"/>
                  <a:gd name="T23" fmla="*/ 24 h 1056"/>
                  <a:gd name="T24" fmla="*/ 62 w 178"/>
                  <a:gd name="T25" fmla="*/ 84 h 10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8"/>
                  <a:gd name="T40" fmla="*/ 0 h 1056"/>
                  <a:gd name="T41" fmla="*/ 178 w 178"/>
                  <a:gd name="T42" fmla="*/ 1056 h 10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8" h="1056">
                    <a:moveTo>
                      <a:pt x="62" y="84"/>
                    </a:moveTo>
                    <a:cubicBezTo>
                      <a:pt x="38" y="134"/>
                      <a:pt x="30" y="226"/>
                      <a:pt x="22" y="328"/>
                    </a:cubicBezTo>
                    <a:cubicBezTo>
                      <a:pt x="14" y="430"/>
                      <a:pt x="19" y="650"/>
                      <a:pt x="28" y="760"/>
                    </a:cubicBezTo>
                    <a:cubicBezTo>
                      <a:pt x="36" y="870"/>
                      <a:pt x="49" y="942"/>
                      <a:pt x="72" y="988"/>
                    </a:cubicBezTo>
                    <a:cubicBezTo>
                      <a:pt x="102" y="1020"/>
                      <a:pt x="146" y="1030"/>
                      <a:pt x="162" y="1036"/>
                    </a:cubicBezTo>
                    <a:cubicBezTo>
                      <a:pt x="178" y="1042"/>
                      <a:pt x="174" y="1056"/>
                      <a:pt x="160" y="1054"/>
                    </a:cubicBezTo>
                    <a:cubicBezTo>
                      <a:pt x="146" y="1052"/>
                      <a:pt x="87" y="1023"/>
                      <a:pt x="66" y="1004"/>
                    </a:cubicBezTo>
                    <a:cubicBezTo>
                      <a:pt x="45" y="985"/>
                      <a:pt x="22" y="876"/>
                      <a:pt x="12" y="754"/>
                    </a:cubicBezTo>
                    <a:cubicBezTo>
                      <a:pt x="4" y="625"/>
                      <a:pt x="0" y="390"/>
                      <a:pt x="10" y="292"/>
                    </a:cubicBezTo>
                    <a:cubicBezTo>
                      <a:pt x="20" y="194"/>
                      <a:pt x="30" y="114"/>
                      <a:pt x="48" y="76"/>
                    </a:cubicBezTo>
                    <a:cubicBezTo>
                      <a:pt x="70" y="29"/>
                      <a:pt x="118" y="16"/>
                      <a:pt x="142" y="8"/>
                    </a:cubicBezTo>
                    <a:cubicBezTo>
                      <a:pt x="166" y="0"/>
                      <a:pt x="178" y="18"/>
                      <a:pt x="150" y="24"/>
                    </a:cubicBezTo>
                    <a:cubicBezTo>
                      <a:pt x="122" y="30"/>
                      <a:pt x="85" y="33"/>
                      <a:pt x="62" y="84"/>
                    </a:cubicBezTo>
                    <a:close/>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2" name="Freeform 11"/>
              <p:cNvSpPr>
                <a:spLocks/>
              </p:cNvSpPr>
              <p:nvPr/>
            </p:nvSpPr>
            <p:spPr bwMode="auto">
              <a:xfrm>
                <a:off x="3245" y="2320"/>
                <a:ext cx="1046" cy="294"/>
              </a:xfrm>
              <a:custGeom>
                <a:avLst/>
                <a:gdLst>
                  <a:gd name="T0" fmla="*/ 0 w 1046"/>
                  <a:gd name="T1" fmla="*/ 294 h 294"/>
                  <a:gd name="T2" fmla="*/ 198 w 1046"/>
                  <a:gd name="T3" fmla="*/ 259 h 294"/>
                  <a:gd name="T4" fmla="*/ 350 w 1046"/>
                  <a:gd name="T5" fmla="*/ 123 h 294"/>
                  <a:gd name="T6" fmla="*/ 1046 w 1046"/>
                  <a:gd name="T7" fmla="*/ 0 h 294"/>
                  <a:gd name="T8" fmla="*/ 0 60000 65536"/>
                  <a:gd name="T9" fmla="*/ 0 60000 65536"/>
                  <a:gd name="T10" fmla="*/ 0 60000 65536"/>
                  <a:gd name="T11" fmla="*/ 0 60000 65536"/>
                  <a:gd name="T12" fmla="*/ 0 w 1046"/>
                  <a:gd name="T13" fmla="*/ 0 h 294"/>
                  <a:gd name="T14" fmla="*/ 1046 w 1046"/>
                  <a:gd name="T15" fmla="*/ 294 h 294"/>
                </a:gdLst>
                <a:ahLst/>
                <a:cxnLst>
                  <a:cxn ang="T8">
                    <a:pos x="T0" y="T1"/>
                  </a:cxn>
                  <a:cxn ang="T9">
                    <a:pos x="T2" y="T3"/>
                  </a:cxn>
                  <a:cxn ang="T10">
                    <a:pos x="T4" y="T5"/>
                  </a:cxn>
                  <a:cxn ang="T11">
                    <a:pos x="T6" y="T7"/>
                  </a:cxn>
                </a:cxnLst>
                <a:rect l="T12" t="T13" r="T14" b="T15"/>
                <a:pathLst>
                  <a:path w="1046" h="294">
                    <a:moveTo>
                      <a:pt x="0" y="294"/>
                    </a:moveTo>
                    <a:cubicBezTo>
                      <a:pt x="43" y="286"/>
                      <a:pt x="139" y="288"/>
                      <a:pt x="198" y="259"/>
                    </a:cubicBezTo>
                    <a:cubicBezTo>
                      <a:pt x="297" y="219"/>
                      <a:pt x="267" y="142"/>
                      <a:pt x="350" y="123"/>
                    </a:cubicBezTo>
                    <a:cubicBezTo>
                      <a:pt x="433" y="104"/>
                      <a:pt x="901" y="25"/>
                      <a:pt x="1046" y="0"/>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3" name="Freeform 12"/>
              <p:cNvSpPr>
                <a:spLocks/>
              </p:cNvSpPr>
              <p:nvPr/>
            </p:nvSpPr>
            <p:spPr bwMode="auto">
              <a:xfrm>
                <a:off x="4050" y="1545"/>
                <a:ext cx="267" cy="1085"/>
              </a:xfrm>
              <a:custGeom>
                <a:avLst/>
                <a:gdLst>
                  <a:gd name="T0" fmla="*/ 241 w 267"/>
                  <a:gd name="T1" fmla="*/ 463 h 1085"/>
                  <a:gd name="T2" fmla="*/ 228 w 267"/>
                  <a:gd name="T3" fmla="*/ 761 h 1085"/>
                  <a:gd name="T4" fmla="*/ 164 w 267"/>
                  <a:gd name="T5" fmla="*/ 1001 h 1085"/>
                  <a:gd name="T6" fmla="*/ 38 w 267"/>
                  <a:gd name="T7" fmla="*/ 1059 h 1085"/>
                  <a:gd name="T8" fmla="*/ 42 w 267"/>
                  <a:gd name="T9" fmla="*/ 1077 h 1085"/>
                  <a:gd name="T10" fmla="*/ 176 w 267"/>
                  <a:gd name="T11" fmla="*/ 1015 h 1085"/>
                  <a:gd name="T12" fmla="*/ 246 w 267"/>
                  <a:gd name="T13" fmla="*/ 777 h 1085"/>
                  <a:gd name="T14" fmla="*/ 259 w 267"/>
                  <a:gd name="T15" fmla="*/ 410 h 1085"/>
                  <a:gd name="T16" fmla="*/ 195 w 267"/>
                  <a:gd name="T17" fmla="*/ 92 h 1085"/>
                  <a:gd name="T18" fmla="*/ 30 w 267"/>
                  <a:gd name="T19" fmla="*/ 9 h 1085"/>
                  <a:gd name="T20" fmla="*/ 24 w 267"/>
                  <a:gd name="T21" fmla="*/ 27 h 1085"/>
                  <a:gd name="T22" fmla="*/ 177 w 267"/>
                  <a:gd name="T23" fmla="*/ 108 h 1085"/>
                  <a:gd name="T24" fmla="*/ 241 w 267"/>
                  <a:gd name="T25" fmla="*/ 463 h 10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7"/>
                  <a:gd name="T40" fmla="*/ 0 h 1085"/>
                  <a:gd name="T41" fmla="*/ 267 w 267"/>
                  <a:gd name="T42" fmla="*/ 1085 h 10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7" h="1085">
                    <a:moveTo>
                      <a:pt x="241" y="463"/>
                    </a:moveTo>
                    <a:cubicBezTo>
                      <a:pt x="242" y="579"/>
                      <a:pt x="240" y="671"/>
                      <a:pt x="228" y="761"/>
                    </a:cubicBezTo>
                    <a:cubicBezTo>
                      <a:pt x="215" y="850"/>
                      <a:pt x="195" y="951"/>
                      <a:pt x="164" y="1001"/>
                    </a:cubicBezTo>
                    <a:cubicBezTo>
                      <a:pt x="134" y="1033"/>
                      <a:pt x="74" y="1053"/>
                      <a:pt x="38" y="1059"/>
                    </a:cubicBezTo>
                    <a:cubicBezTo>
                      <a:pt x="2" y="1065"/>
                      <a:pt x="8" y="1085"/>
                      <a:pt x="42" y="1077"/>
                    </a:cubicBezTo>
                    <a:cubicBezTo>
                      <a:pt x="76" y="1069"/>
                      <a:pt x="154" y="1043"/>
                      <a:pt x="176" y="1015"/>
                    </a:cubicBezTo>
                    <a:cubicBezTo>
                      <a:pt x="198" y="987"/>
                      <a:pt x="233" y="896"/>
                      <a:pt x="246" y="777"/>
                    </a:cubicBezTo>
                    <a:cubicBezTo>
                      <a:pt x="259" y="658"/>
                      <a:pt x="267" y="524"/>
                      <a:pt x="259" y="410"/>
                    </a:cubicBezTo>
                    <a:cubicBezTo>
                      <a:pt x="250" y="295"/>
                      <a:pt x="232" y="159"/>
                      <a:pt x="195" y="92"/>
                    </a:cubicBezTo>
                    <a:cubicBezTo>
                      <a:pt x="157" y="24"/>
                      <a:pt x="59" y="18"/>
                      <a:pt x="30" y="9"/>
                    </a:cubicBezTo>
                    <a:cubicBezTo>
                      <a:pt x="1" y="0"/>
                      <a:pt x="0" y="23"/>
                      <a:pt x="24" y="27"/>
                    </a:cubicBezTo>
                    <a:cubicBezTo>
                      <a:pt x="39" y="36"/>
                      <a:pt x="139" y="39"/>
                      <a:pt x="177" y="108"/>
                    </a:cubicBezTo>
                    <a:cubicBezTo>
                      <a:pt x="215" y="177"/>
                      <a:pt x="240" y="347"/>
                      <a:pt x="241" y="463"/>
                    </a:cubicBezTo>
                    <a:close/>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4" name="Freeform 13"/>
              <p:cNvSpPr>
                <a:spLocks/>
              </p:cNvSpPr>
              <p:nvPr/>
            </p:nvSpPr>
            <p:spPr bwMode="auto">
              <a:xfrm>
                <a:off x="1933" y="1520"/>
                <a:ext cx="1595" cy="1149"/>
              </a:xfrm>
              <a:custGeom>
                <a:avLst/>
                <a:gdLst>
                  <a:gd name="T0" fmla="*/ 107 w 1595"/>
                  <a:gd name="T1" fmla="*/ 0 h 1149"/>
                  <a:gd name="T2" fmla="*/ 331 w 1595"/>
                  <a:gd name="T3" fmla="*/ 208 h 1149"/>
                  <a:gd name="T4" fmla="*/ 1001 w 1595"/>
                  <a:gd name="T5" fmla="*/ 210 h 1149"/>
                  <a:gd name="T6" fmla="*/ 1446 w 1595"/>
                  <a:gd name="T7" fmla="*/ 91 h 1149"/>
                  <a:gd name="T8" fmla="*/ 1579 w 1595"/>
                  <a:gd name="T9" fmla="*/ 323 h 1149"/>
                  <a:gd name="T10" fmla="*/ 1571 w 1595"/>
                  <a:gd name="T11" fmla="*/ 832 h 1149"/>
                  <a:gd name="T12" fmla="*/ 1440 w 1595"/>
                  <a:gd name="T13" fmla="*/ 1056 h 1149"/>
                  <a:gd name="T14" fmla="*/ 931 w 1595"/>
                  <a:gd name="T15" fmla="*/ 931 h 1149"/>
                  <a:gd name="T16" fmla="*/ 374 w 1595"/>
                  <a:gd name="T17" fmla="*/ 939 h 1149"/>
                  <a:gd name="T18" fmla="*/ 110 w 1595"/>
                  <a:gd name="T19" fmla="*/ 1075 h 1149"/>
                  <a:gd name="T20" fmla="*/ 107 w 1595"/>
                  <a:gd name="T21" fmla="*/ 1149 h 11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95"/>
                  <a:gd name="T34" fmla="*/ 0 h 1149"/>
                  <a:gd name="T35" fmla="*/ 1595 w 1595"/>
                  <a:gd name="T36" fmla="*/ 1149 h 11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95" h="1149">
                    <a:moveTo>
                      <a:pt x="107" y="0"/>
                    </a:moveTo>
                    <a:cubicBezTo>
                      <a:pt x="0" y="96"/>
                      <a:pt x="318" y="195"/>
                      <a:pt x="331" y="208"/>
                    </a:cubicBezTo>
                    <a:cubicBezTo>
                      <a:pt x="344" y="221"/>
                      <a:pt x="898" y="227"/>
                      <a:pt x="1001" y="210"/>
                    </a:cubicBezTo>
                    <a:cubicBezTo>
                      <a:pt x="1104" y="193"/>
                      <a:pt x="1369" y="73"/>
                      <a:pt x="1446" y="91"/>
                    </a:cubicBezTo>
                    <a:cubicBezTo>
                      <a:pt x="1523" y="109"/>
                      <a:pt x="1563" y="237"/>
                      <a:pt x="1579" y="323"/>
                    </a:cubicBezTo>
                    <a:cubicBezTo>
                      <a:pt x="1595" y="409"/>
                      <a:pt x="1594" y="708"/>
                      <a:pt x="1571" y="832"/>
                    </a:cubicBezTo>
                    <a:cubicBezTo>
                      <a:pt x="1548" y="959"/>
                      <a:pt x="1507" y="1042"/>
                      <a:pt x="1440" y="1056"/>
                    </a:cubicBezTo>
                    <a:cubicBezTo>
                      <a:pt x="1373" y="1070"/>
                      <a:pt x="1118" y="942"/>
                      <a:pt x="931" y="931"/>
                    </a:cubicBezTo>
                    <a:cubicBezTo>
                      <a:pt x="744" y="920"/>
                      <a:pt x="475" y="923"/>
                      <a:pt x="374" y="939"/>
                    </a:cubicBezTo>
                    <a:cubicBezTo>
                      <a:pt x="273" y="955"/>
                      <a:pt x="142" y="1046"/>
                      <a:pt x="110" y="1075"/>
                    </a:cubicBezTo>
                    <a:cubicBezTo>
                      <a:pt x="78" y="1104"/>
                      <a:pt x="94" y="1144"/>
                      <a:pt x="107" y="1149"/>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5" name="Freeform 14"/>
              <p:cNvSpPr>
                <a:spLocks/>
              </p:cNvSpPr>
              <p:nvPr/>
            </p:nvSpPr>
            <p:spPr bwMode="auto">
              <a:xfrm>
                <a:off x="3349" y="1517"/>
                <a:ext cx="54" cy="91"/>
              </a:xfrm>
              <a:custGeom>
                <a:avLst/>
                <a:gdLst>
                  <a:gd name="T0" fmla="*/ 0 w 54"/>
                  <a:gd name="T1" fmla="*/ 91 h 91"/>
                  <a:gd name="T2" fmla="*/ 54 w 54"/>
                  <a:gd name="T3" fmla="*/ 0 h 91"/>
                  <a:gd name="T4" fmla="*/ 0 60000 65536"/>
                  <a:gd name="T5" fmla="*/ 0 60000 65536"/>
                  <a:gd name="T6" fmla="*/ 0 w 54"/>
                  <a:gd name="T7" fmla="*/ 0 h 91"/>
                  <a:gd name="T8" fmla="*/ 54 w 54"/>
                  <a:gd name="T9" fmla="*/ 91 h 91"/>
                </a:gdLst>
                <a:ahLst/>
                <a:cxnLst>
                  <a:cxn ang="T4">
                    <a:pos x="T0" y="T1"/>
                  </a:cxn>
                  <a:cxn ang="T5">
                    <a:pos x="T2" y="T3"/>
                  </a:cxn>
                </a:cxnLst>
                <a:rect l="T6" t="T7" r="T8" b="T9"/>
                <a:pathLst>
                  <a:path w="54" h="91">
                    <a:moveTo>
                      <a:pt x="0" y="91"/>
                    </a:moveTo>
                    <a:cubicBezTo>
                      <a:pt x="9" y="75"/>
                      <a:pt x="42" y="19"/>
                      <a:pt x="54" y="0"/>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6" name="Freeform 15"/>
              <p:cNvSpPr>
                <a:spLocks/>
              </p:cNvSpPr>
              <p:nvPr/>
            </p:nvSpPr>
            <p:spPr bwMode="auto">
              <a:xfrm>
                <a:off x="3373" y="1576"/>
                <a:ext cx="848" cy="69"/>
              </a:xfrm>
              <a:custGeom>
                <a:avLst/>
                <a:gdLst>
                  <a:gd name="T0" fmla="*/ 848 w 848"/>
                  <a:gd name="T1" fmla="*/ 69 h 69"/>
                  <a:gd name="T2" fmla="*/ 0 w 848"/>
                  <a:gd name="T3" fmla="*/ 56 h 69"/>
                  <a:gd name="T4" fmla="*/ 0 60000 65536"/>
                  <a:gd name="T5" fmla="*/ 0 60000 65536"/>
                  <a:gd name="T6" fmla="*/ 0 w 848"/>
                  <a:gd name="T7" fmla="*/ 0 h 69"/>
                  <a:gd name="T8" fmla="*/ 848 w 848"/>
                  <a:gd name="T9" fmla="*/ 69 h 69"/>
                </a:gdLst>
                <a:ahLst/>
                <a:cxnLst>
                  <a:cxn ang="T4">
                    <a:pos x="T0" y="T1"/>
                  </a:cxn>
                  <a:cxn ang="T5">
                    <a:pos x="T2" y="T3"/>
                  </a:cxn>
                </a:cxnLst>
                <a:rect l="T6" t="T7" r="T8" b="T9"/>
                <a:pathLst>
                  <a:path w="848" h="69">
                    <a:moveTo>
                      <a:pt x="848" y="69"/>
                    </a:moveTo>
                    <a:cubicBezTo>
                      <a:pt x="706" y="66"/>
                      <a:pt x="110" y="0"/>
                      <a:pt x="0" y="56"/>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7" name="Freeform 16"/>
              <p:cNvSpPr>
                <a:spLocks/>
              </p:cNvSpPr>
              <p:nvPr/>
            </p:nvSpPr>
            <p:spPr bwMode="auto">
              <a:xfrm>
                <a:off x="3235" y="1549"/>
                <a:ext cx="954" cy="67"/>
              </a:xfrm>
              <a:custGeom>
                <a:avLst/>
                <a:gdLst>
                  <a:gd name="T0" fmla="*/ 954 w 954"/>
                  <a:gd name="T1" fmla="*/ 67 h 67"/>
                  <a:gd name="T2" fmla="*/ 477 w 954"/>
                  <a:gd name="T3" fmla="*/ 14 h 67"/>
                  <a:gd name="T4" fmla="*/ 0 w 954"/>
                  <a:gd name="T5" fmla="*/ 3 h 67"/>
                  <a:gd name="T6" fmla="*/ 0 60000 65536"/>
                  <a:gd name="T7" fmla="*/ 0 60000 65536"/>
                  <a:gd name="T8" fmla="*/ 0 60000 65536"/>
                  <a:gd name="T9" fmla="*/ 0 w 954"/>
                  <a:gd name="T10" fmla="*/ 0 h 67"/>
                  <a:gd name="T11" fmla="*/ 954 w 954"/>
                  <a:gd name="T12" fmla="*/ 67 h 67"/>
                </a:gdLst>
                <a:ahLst/>
                <a:cxnLst>
                  <a:cxn ang="T6">
                    <a:pos x="T0" y="T1"/>
                  </a:cxn>
                  <a:cxn ang="T7">
                    <a:pos x="T2" y="T3"/>
                  </a:cxn>
                  <a:cxn ang="T8">
                    <a:pos x="T4" y="T5"/>
                  </a:cxn>
                </a:cxnLst>
                <a:rect l="T9" t="T10" r="T11" b="T12"/>
                <a:pathLst>
                  <a:path w="954" h="67">
                    <a:moveTo>
                      <a:pt x="954" y="67"/>
                    </a:moveTo>
                    <a:cubicBezTo>
                      <a:pt x="880" y="35"/>
                      <a:pt x="645" y="16"/>
                      <a:pt x="477" y="14"/>
                    </a:cubicBezTo>
                    <a:cubicBezTo>
                      <a:pt x="309" y="12"/>
                      <a:pt x="169" y="0"/>
                      <a:pt x="0" y="3"/>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8" name="Freeform 17"/>
              <p:cNvSpPr>
                <a:spLocks/>
              </p:cNvSpPr>
              <p:nvPr/>
            </p:nvSpPr>
            <p:spPr bwMode="auto">
              <a:xfrm flipV="1">
                <a:off x="3354" y="2576"/>
                <a:ext cx="54" cy="91"/>
              </a:xfrm>
              <a:custGeom>
                <a:avLst/>
                <a:gdLst>
                  <a:gd name="T0" fmla="*/ 0 w 54"/>
                  <a:gd name="T1" fmla="*/ 91 h 91"/>
                  <a:gd name="T2" fmla="*/ 54 w 54"/>
                  <a:gd name="T3" fmla="*/ 0 h 91"/>
                  <a:gd name="T4" fmla="*/ 0 60000 65536"/>
                  <a:gd name="T5" fmla="*/ 0 60000 65536"/>
                  <a:gd name="T6" fmla="*/ 0 w 54"/>
                  <a:gd name="T7" fmla="*/ 0 h 91"/>
                  <a:gd name="T8" fmla="*/ 54 w 54"/>
                  <a:gd name="T9" fmla="*/ 91 h 91"/>
                </a:gdLst>
                <a:ahLst/>
                <a:cxnLst>
                  <a:cxn ang="T4">
                    <a:pos x="T0" y="T1"/>
                  </a:cxn>
                  <a:cxn ang="T5">
                    <a:pos x="T2" y="T3"/>
                  </a:cxn>
                </a:cxnLst>
                <a:rect l="T6" t="T7" r="T8" b="T9"/>
                <a:pathLst>
                  <a:path w="54" h="91">
                    <a:moveTo>
                      <a:pt x="0" y="91"/>
                    </a:moveTo>
                    <a:cubicBezTo>
                      <a:pt x="9" y="75"/>
                      <a:pt x="42" y="19"/>
                      <a:pt x="54" y="0"/>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39" name="Freeform 18"/>
              <p:cNvSpPr>
                <a:spLocks/>
              </p:cNvSpPr>
              <p:nvPr/>
            </p:nvSpPr>
            <p:spPr bwMode="auto">
              <a:xfrm>
                <a:off x="3381" y="2531"/>
                <a:ext cx="838" cy="74"/>
              </a:xfrm>
              <a:custGeom>
                <a:avLst/>
                <a:gdLst>
                  <a:gd name="T0" fmla="*/ 838 w 838"/>
                  <a:gd name="T1" fmla="*/ 0 h 74"/>
                  <a:gd name="T2" fmla="*/ 0 w 838"/>
                  <a:gd name="T3" fmla="*/ 24 h 74"/>
                  <a:gd name="T4" fmla="*/ 0 60000 65536"/>
                  <a:gd name="T5" fmla="*/ 0 60000 65536"/>
                  <a:gd name="T6" fmla="*/ 0 w 838"/>
                  <a:gd name="T7" fmla="*/ 0 h 74"/>
                  <a:gd name="T8" fmla="*/ 838 w 838"/>
                  <a:gd name="T9" fmla="*/ 74 h 74"/>
                </a:gdLst>
                <a:ahLst/>
                <a:cxnLst>
                  <a:cxn ang="T4">
                    <a:pos x="T0" y="T1"/>
                  </a:cxn>
                  <a:cxn ang="T5">
                    <a:pos x="T2" y="T3"/>
                  </a:cxn>
                </a:cxnLst>
                <a:rect l="T6" t="T7" r="T8" b="T9"/>
                <a:pathLst>
                  <a:path w="838" h="74">
                    <a:moveTo>
                      <a:pt x="838" y="0"/>
                    </a:moveTo>
                    <a:cubicBezTo>
                      <a:pt x="670" y="34"/>
                      <a:pt x="115" y="74"/>
                      <a:pt x="0" y="24"/>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40" name="Freeform 19"/>
              <p:cNvSpPr>
                <a:spLocks/>
              </p:cNvSpPr>
              <p:nvPr/>
            </p:nvSpPr>
            <p:spPr bwMode="auto">
              <a:xfrm>
                <a:off x="3241" y="2552"/>
                <a:ext cx="964" cy="85"/>
              </a:xfrm>
              <a:custGeom>
                <a:avLst/>
                <a:gdLst>
                  <a:gd name="T0" fmla="*/ 964 w 964"/>
                  <a:gd name="T1" fmla="*/ 0 h 85"/>
                  <a:gd name="T2" fmla="*/ 477 w 964"/>
                  <a:gd name="T3" fmla="*/ 71 h 85"/>
                  <a:gd name="T4" fmla="*/ 0 w 964"/>
                  <a:gd name="T5" fmla="*/ 82 h 85"/>
                  <a:gd name="T6" fmla="*/ 0 60000 65536"/>
                  <a:gd name="T7" fmla="*/ 0 60000 65536"/>
                  <a:gd name="T8" fmla="*/ 0 60000 65536"/>
                  <a:gd name="T9" fmla="*/ 0 w 964"/>
                  <a:gd name="T10" fmla="*/ 0 h 85"/>
                  <a:gd name="T11" fmla="*/ 964 w 964"/>
                  <a:gd name="T12" fmla="*/ 85 h 85"/>
                </a:gdLst>
                <a:ahLst/>
                <a:cxnLst>
                  <a:cxn ang="T6">
                    <a:pos x="T0" y="T1"/>
                  </a:cxn>
                  <a:cxn ang="T7">
                    <a:pos x="T2" y="T3"/>
                  </a:cxn>
                  <a:cxn ang="T8">
                    <a:pos x="T4" y="T5"/>
                  </a:cxn>
                </a:cxnLst>
                <a:rect l="T9" t="T10" r="T11" b="T12"/>
                <a:pathLst>
                  <a:path w="964" h="85">
                    <a:moveTo>
                      <a:pt x="964" y="0"/>
                    </a:moveTo>
                    <a:cubicBezTo>
                      <a:pt x="890" y="32"/>
                      <a:pt x="645" y="69"/>
                      <a:pt x="477" y="71"/>
                    </a:cubicBezTo>
                    <a:cubicBezTo>
                      <a:pt x="309" y="73"/>
                      <a:pt x="169" y="85"/>
                      <a:pt x="0" y="82"/>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41" name="Freeform 20"/>
              <p:cNvSpPr>
                <a:spLocks/>
              </p:cNvSpPr>
              <p:nvPr/>
            </p:nvSpPr>
            <p:spPr bwMode="auto">
              <a:xfrm>
                <a:off x="3182" y="1572"/>
                <a:ext cx="102" cy="44"/>
              </a:xfrm>
              <a:custGeom>
                <a:avLst/>
                <a:gdLst>
                  <a:gd name="T0" fmla="*/ 0 w 102"/>
                  <a:gd name="T1" fmla="*/ 44 h 44"/>
                  <a:gd name="T2" fmla="*/ 98 w 102"/>
                  <a:gd name="T3" fmla="*/ 22 h 44"/>
                  <a:gd name="T4" fmla="*/ 102 w 102"/>
                  <a:gd name="T5" fmla="*/ 0 h 44"/>
                  <a:gd name="T6" fmla="*/ 0 60000 65536"/>
                  <a:gd name="T7" fmla="*/ 0 60000 65536"/>
                  <a:gd name="T8" fmla="*/ 0 60000 65536"/>
                  <a:gd name="T9" fmla="*/ 0 w 102"/>
                  <a:gd name="T10" fmla="*/ 0 h 44"/>
                  <a:gd name="T11" fmla="*/ 102 w 102"/>
                  <a:gd name="T12" fmla="*/ 44 h 44"/>
                </a:gdLst>
                <a:ahLst/>
                <a:cxnLst>
                  <a:cxn ang="T6">
                    <a:pos x="T0" y="T1"/>
                  </a:cxn>
                  <a:cxn ang="T7">
                    <a:pos x="T2" y="T3"/>
                  </a:cxn>
                  <a:cxn ang="T8">
                    <a:pos x="T4" y="T5"/>
                  </a:cxn>
                </a:cxnLst>
                <a:rect l="T9" t="T10" r="T11" b="T12"/>
                <a:pathLst>
                  <a:path w="102" h="44">
                    <a:moveTo>
                      <a:pt x="0" y="44"/>
                    </a:moveTo>
                    <a:lnTo>
                      <a:pt x="98" y="22"/>
                    </a:lnTo>
                    <a:lnTo>
                      <a:pt x="102" y="0"/>
                    </a:lnTo>
                  </a:path>
                </a:pathLst>
              </a:custGeom>
              <a:solidFill>
                <a:srgbClr val="FF3300"/>
              </a:solidFill>
              <a:ln w="3175" cap="flat" cmpd="sng">
                <a:solidFill>
                  <a:schemeClr val="tx1"/>
                </a:solidFill>
                <a:prstDash val="solid"/>
                <a:round/>
                <a:headEnd type="none" w="med" len="med"/>
                <a:tailEnd type="none" w="med" len="med"/>
              </a:ln>
            </p:spPr>
            <p:txBody>
              <a:bodyPr wrap="none" anchor="ctr"/>
              <a:lstStyle/>
              <a:p>
                <a:endParaRPr lang="ja-JP" altLang="en-US"/>
              </a:p>
            </p:txBody>
          </p:sp>
          <p:sp>
            <p:nvSpPr>
              <p:cNvPr id="42" name="Freeform 21"/>
              <p:cNvSpPr>
                <a:spLocks/>
              </p:cNvSpPr>
              <p:nvPr/>
            </p:nvSpPr>
            <p:spPr bwMode="auto">
              <a:xfrm>
                <a:off x="2082" y="1561"/>
                <a:ext cx="1088" cy="55"/>
              </a:xfrm>
              <a:custGeom>
                <a:avLst/>
                <a:gdLst>
                  <a:gd name="T0" fmla="*/ 22 w 1088"/>
                  <a:gd name="T1" fmla="*/ 55 h 55"/>
                  <a:gd name="T2" fmla="*/ 158 w 1088"/>
                  <a:gd name="T3" fmla="*/ 3 h 55"/>
                  <a:gd name="T4" fmla="*/ 1088 w 1088"/>
                  <a:gd name="T5" fmla="*/ 1 h 55"/>
                  <a:gd name="T6" fmla="*/ 0 60000 65536"/>
                  <a:gd name="T7" fmla="*/ 0 60000 65536"/>
                  <a:gd name="T8" fmla="*/ 0 60000 65536"/>
                  <a:gd name="T9" fmla="*/ 0 w 1088"/>
                  <a:gd name="T10" fmla="*/ 0 h 55"/>
                  <a:gd name="T11" fmla="*/ 1088 w 1088"/>
                  <a:gd name="T12" fmla="*/ 55 h 55"/>
                </a:gdLst>
                <a:ahLst/>
                <a:cxnLst>
                  <a:cxn ang="T6">
                    <a:pos x="T0" y="T1"/>
                  </a:cxn>
                  <a:cxn ang="T7">
                    <a:pos x="T2" y="T3"/>
                  </a:cxn>
                  <a:cxn ang="T8">
                    <a:pos x="T4" y="T5"/>
                  </a:cxn>
                </a:cxnLst>
                <a:rect l="T9" t="T10" r="T11" b="T12"/>
                <a:pathLst>
                  <a:path w="1088" h="55">
                    <a:moveTo>
                      <a:pt x="22" y="55"/>
                    </a:moveTo>
                    <a:cubicBezTo>
                      <a:pt x="0" y="13"/>
                      <a:pt x="6" y="0"/>
                      <a:pt x="158" y="3"/>
                    </a:cubicBezTo>
                    <a:cubicBezTo>
                      <a:pt x="310" y="6"/>
                      <a:pt x="893" y="3"/>
                      <a:pt x="1088" y="1"/>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43" name="Freeform 22"/>
              <p:cNvSpPr>
                <a:spLocks/>
              </p:cNvSpPr>
              <p:nvPr/>
            </p:nvSpPr>
            <p:spPr bwMode="auto">
              <a:xfrm>
                <a:off x="3093" y="1446"/>
                <a:ext cx="145" cy="167"/>
              </a:xfrm>
              <a:custGeom>
                <a:avLst/>
                <a:gdLst>
                  <a:gd name="T0" fmla="*/ 142 w 145"/>
                  <a:gd name="T1" fmla="*/ 119 h 167"/>
                  <a:gd name="T2" fmla="*/ 88 w 145"/>
                  <a:gd name="T3" fmla="*/ 138 h 167"/>
                  <a:gd name="T4" fmla="*/ 27 w 145"/>
                  <a:gd name="T5" fmla="*/ 53 h 167"/>
                  <a:gd name="T6" fmla="*/ 59 w 145"/>
                  <a:gd name="T7" fmla="*/ 13 h 167"/>
                  <a:gd name="T8" fmla="*/ 142 w 145"/>
                  <a:gd name="T9" fmla="*/ 119 h 167"/>
                  <a:gd name="T10" fmla="*/ 0 60000 65536"/>
                  <a:gd name="T11" fmla="*/ 0 60000 65536"/>
                  <a:gd name="T12" fmla="*/ 0 60000 65536"/>
                  <a:gd name="T13" fmla="*/ 0 60000 65536"/>
                  <a:gd name="T14" fmla="*/ 0 60000 65536"/>
                  <a:gd name="T15" fmla="*/ 0 w 145"/>
                  <a:gd name="T16" fmla="*/ 0 h 167"/>
                  <a:gd name="T17" fmla="*/ 145 w 145"/>
                  <a:gd name="T18" fmla="*/ 167 h 167"/>
                </a:gdLst>
                <a:ahLst/>
                <a:cxnLst>
                  <a:cxn ang="T10">
                    <a:pos x="T0" y="T1"/>
                  </a:cxn>
                  <a:cxn ang="T11">
                    <a:pos x="T2" y="T3"/>
                  </a:cxn>
                  <a:cxn ang="T12">
                    <a:pos x="T4" y="T5"/>
                  </a:cxn>
                  <a:cxn ang="T13">
                    <a:pos x="T6" y="T7"/>
                  </a:cxn>
                  <a:cxn ang="T14">
                    <a:pos x="T8" y="T9"/>
                  </a:cxn>
                </a:cxnLst>
                <a:rect l="T15" t="T16" r="T17" b="T18"/>
                <a:pathLst>
                  <a:path w="145" h="167">
                    <a:moveTo>
                      <a:pt x="142" y="119"/>
                    </a:moveTo>
                    <a:cubicBezTo>
                      <a:pt x="145" y="121"/>
                      <a:pt x="98" y="167"/>
                      <a:pt x="88" y="138"/>
                    </a:cubicBezTo>
                    <a:cubicBezTo>
                      <a:pt x="78" y="109"/>
                      <a:pt x="31" y="73"/>
                      <a:pt x="27" y="53"/>
                    </a:cubicBezTo>
                    <a:cubicBezTo>
                      <a:pt x="14" y="18"/>
                      <a:pt x="0" y="0"/>
                      <a:pt x="59" y="13"/>
                    </a:cubicBezTo>
                    <a:cubicBezTo>
                      <a:pt x="118" y="26"/>
                      <a:pt x="139" y="117"/>
                      <a:pt x="142" y="119"/>
                    </a:cubicBezTo>
                    <a:close/>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44" name="Freeform 23"/>
              <p:cNvSpPr>
                <a:spLocks/>
              </p:cNvSpPr>
              <p:nvPr/>
            </p:nvSpPr>
            <p:spPr bwMode="auto">
              <a:xfrm>
                <a:off x="3134" y="2580"/>
                <a:ext cx="112" cy="168"/>
              </a:xfrm>
              <a:custGeom>
                <a:avLst/>
                <a:gdLst>
                  <a:gd name="T0" fmla="*/ 109 w 112"/>
                  <a:gd name="T1" fmla="*/ 48 h 168"/>
                  <a:gd name="T2" fmla="*/ 55 w 112"/>
                  <a:gd name="T3" fmla="*/ 29 h 168"/>
                  <a:gd name="T4" fmla="*/ 12 w 112"/>
                  <a:gd name="T5" fmla="*/ 118 h 168"/>
                  <a:gd name="T6" fmla="*/ 42 w 112"/>
                  <a:gd name="T7" fmla="*/ 160 h 168"/>
                  <a:gd name="T8" fmla="*/ 109 w 112"/>
                  <a:gd name="T9" fmla="*/ 48 h 168"/>
                  <a:gd name="T10" fmla="*/ 0 60000 65536"/>
                  <a:gd name="T11" fmla="*/ 0 60000 65536"/>
                  <a:gd name="T12" fmla="*/ 0 60000 65536"/>
                  <a:gd name="T13" fmla="*/ 0 60000 65536"/>
                  <a:gd name="T14" fmla="*/ 0 60000 65536"/>
                  <a:gd name="T15" fmla="*/ 0 w 112"/>
                  <a:gd name="T16" fmla="*/ 0 h 168"/>
                  <a:gd name="T17" fmla="*/ 112 w 112"/>
                  <a:gd name="T18" fmla="*/ 168 h 168"/>
                </a:gdLst>
                <a:ahLst/>
                <a:cxnLst>
                  <a:cxn ang="T10">
                    <a:pos x="T0" y="T1"/>
                  </a:cxn>
                  <a:cxn ang="T11">
                    <a:pos x="T2" y="T3"/>
                  </a:cxn>
                  <a:cxn ang="T12">
                    <a:pos x="T4" y="T5"/>
                  </a:cxn>
                  <a:cxn ang="T13">
                    <a:pos x="T6" y="T7"/>
                  </a:cxn>
                  <a:cxn ang="T14">
                    <a:pos x="T8" y="T9"/>
                  </a:cxn>
                </a:cxnLst>
                <a:rect l="T15" t="T16" r="T17" b="T18"/>
                <a:pathLst>
                  <a:path w="112" h="168">
                    <a:moveTo>
                      <a:pt x="109" y="48"/>
                    </a:moveTo>
                    <a:cubicBezTo>
                      <a:pt x="106" y="32"/>
                      <a:pt x="65" y="0"/>
                      <a:pt x="55" y="29"/>
                    </a:cubicBezTo>
                    <a:cubicBezTo>
                      <a:pt x="45" y="58"/>
                      <a:pt x="24" y="72"/>
                      <a:pt x="12" y="118"/>
                    </a:cubicBezTo>
                    <a:cubicBezTo>
                      <a:pt x="0" y="164"/>
                      <a:pt x="8" y="168"/>
                      <a:pt x="42" y="160"/>
                    </a:cubicBezTo>
                    <a:cubicBezTo>
                      <a:pt x="76" y="152"/>
                      <a:pt x="112" y="64"/>
                      <a:pt x="109" y="48"/>
                    </a:cubicBezTo>
                    <a:close/>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45" name="Freeform 24"/>
              <p:cNvSpPr>
                <a:spLocks/>
              </p:cNvSpPr>
              <p:nvPr/>
            </p:nvSpPr>
            <p:spPr bwMode="auto">
              <a:xfrm flipV="1">
                <a:off x="3186" y="2566"/>
                <a:ext cx="102" cy="44"/>
              </a:xfrm>
              <a:custGeom>
                <a:avLst/>
                <a:gdLst>
                  <a:gd name="T0" fmla="*/ 0 w 102"/>
                  <a:gd name="T1" fmla="*/ 44 h 44"/>
                  <a:gd name="T2" fmla="*/ 98 w 102"/>
                  <a:gd name="T3" fmla="*/ 22 h 44"/>
                  <a:gd name="T4" fmla="*/ 102 w 102"/>
                  <a:gd name="T5" fmla="*/ 0 h 44"/>
                  <a:gd name="T6" fmla="*/ 0 60000 65536"/>
                  <a:gd name="T7" fmla="*/ 0 60000 65536"/>
                  <a:gd name="T8" fmla="*/ 0 60000 65536"/>
                  <a:gd name="T9" fmla="*/ 0 w 102"/>
                  <a:gd name="T10" fmla="*/ 0 h 44"/>
                  <a:gd name="T11" fmla="*/ 102 w 102"/>
                  <a:gd name="T12" fmla="*/ 44 h 44"/>
                </a:gdLst>
                <a:ahLst/>
                <a:cxnLst>
                  <a:cxn ang="T6">
                    <a:pos x="T0" y="T1"/>
                  </a:cxn>
                  <a:cxn ang="T7">
                    <a:pos x="T2" y="T3"/>
                  </a:cxn>
                  <a:cxn ang="T8">
                    <a:pos x="T4" y="T5"/>
                  </a:cxn>
                </a:cxnLst>
                <a:rect l="T9" t="T10" r="T11" b="T12"/>
                <a:pathLst>
                  <a:path w="102" h="44">
                    <a:moveTo>
                      <a:pt x="0" y="44"/>
                    </a:moveTo>
                    <a:lnTo>
                      <a:pt x="98" y="22"/>
                    </a:lnTo>
                    <a:lnTo>
                      <a:pt x="102" y="0"/>
                    </a:lnTo>
                  </a:path>
                </a:pathLst>
              </a:custGeom>
              <a:solidFill>
                <a:srgbClr val="FF3300"/>
              </a:solidFill>
              <a:ln w="3175" cap="flat" cmpd="sng">
                <a:solidFill>
                  <a:schemeClr val="tx1"/>
                </a:solidFill>
                <a:prstDash val="solid"/>
                <a:round/>
                <a:headEnd type="none" w="med" len="med"/>
                <a:tailEnd type="none" w="med" len="med"/>
              </a:ln>
            </p:spPr>
            <p:txBody>
              <a:bodyPr wrap="none" anchor="ctr"/>
              <a:lstStyle/>
              <a:p>
                <a:endParaRPr lang="ja-JP" altLang="en-US"/>
              </a:p>
            </p:txBody>
          </p:sp>
          <p:sp>
            <p:nvSpPr>
              <p:cNvPr id="46" name="Freeform 25"/>
              <p:cNvSpPr>
                <a:spLocks/>
              </p:cNvSpPr>
              <p:nvPr/>
            </p:nvSpPr>
            <p:spPr bwMode="auto">
              <a:xfrm>
                <a:off x="2078" y="2573"/>
                <a:ext cx="1096" cy="56"/>
              </a:xfrm>
              <a:custGeom>
                <a:avLst/>
                <a:gdLst>
                  <a:gd name="T0" fmla="*/ 47 w 1096"/>
                  <a:gd name="T1" fmla="*/ 0 h 56"/>
                  <a:gd name="T2" fmla="*/ 166 w 1096"/>
                  <a:gd name="T3" fmla="*/ 53 h 56"/>
                  <a:gd name="T4" fmla="*/ 1096 w 1096"/>
                  <a:gd name="T5" fmla="*/ 55 h 56"/>
                  <a:gd name="T6" fmla="*/ 0 60000 65536"/>
                  <a:gd name="T7" fmla="*/ 0 60000 65536"/>
                  <a:gd name="T8" fmla="*/ 0 60000 65536"/>
                  <a:gd name="T9" fmla="*/ 0 w 1096"/>
                  <a:gd name="T10" fmla="*/ 0 h 56"/>
                  <a:gd name="T11" fmla="*/ 1096 w 1096"/>
                  <a:gd name="T12" fmla="*/ 56 h 56"/>
                </a:gdLst>
                <a:ahLst/>
                <a:cxnLst>
                  <a:cxn ang="T6">
                    <a:pos x="T0" y="T1"/>
                  </a:cxn>
                  <a:cxn ang="T7">
                    <a:pos x="T2" y="T3"/>
                  </a:cxn>
                  <a:cxn ang="T8">
                    <a:pos x="T4" y="T5"/>
                  </a:cxn>
                </a:cxnLst>
                <a:rect l="T9" t="T10" r="T11" b="T12"/>
                <a:pathLst>
                  <a:path w="1096" h="56">
                    <a:moveTo>
                      <a:pt x="47" y="0"/>
                    </a:moveTo>
                    <a:cubicBezTo>
                      <a:pt x="0" y="45"/>
                      <a:pt x="14" y="56"/>
                      <a:pt x="166" y="53"/>
                    </a:cubicBezTo>
                    <a:cubicBezTo>
                      <a:pt x="318" y="50"/>
                      <a:pt x="901" y="53"/>
                      <a:pt x="1096" y="55"/>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grpSp>
        <p:grpSp>
          <p:nvGrpSpPr>
            <p:cNvPr id="11" name="Group 26"/>
            <p:cNvGrpSpPr>
              <a:grpSpLocks/>
            </p:cNvGrpSpPr>
            <p:nvPr/>
          </p:nvGrpSpPr>
          <p:grpSpPr bwMode="auto">
            <a:xfrm>
              <a:off x="627" y="400"/>
              <a:ext cx="1414" cy="906"/>
              <a:chOff x="1632" y="1509"/>
              <a:chExt cx="1853" cy="1168"/>
            </a:xfrm>
          </p:grpSpPr>
          <p:sp>
            <p:nvSpPr>
              <p:cNvPr id="12" name="Freeform 27"/>
              <p:cNvSpPr>
                <a:spLocks/>
              </p:cNvSpPr>
              <p:nvPr/>
            </p:nvSpPr>
            <p:spPr bwMode="auto">
              <a:xfrm>
                <a:off x="1680" y="1628"/>
                <a:ext cx="513" cy="934"/>
              </a:xfrm>
              <a:custGeom>
                <a:avLst/>
                <a:gdLst/>
                <a:ahLst/>
                <a:cxnLst>
                  <a:cxn ang="0">
                    <a:pos x="490" y="115"/>
                  </a:cxn>
                  <a:cxn ang="0">
                    <a:pos x="200" y="9"/>
                  </a:cxn>
                  <a:cxn ang="0">
                    <a:pos x="37" y="177"/>
                  </a:cxn>
                  <a:cxn ang="0">
                    <a:pos x="32" y="723"/>
                  </a:cxn>
                  <a:cxn ang="0">
                    <a:pos x="203" y="926"/>
                  </a:cxn>
                  <a:cxn ang="0">
                    <a:pos x="493" y="843"/>
                  </a:cxn>
                  <a:cxn ang="0">
                    <a:pos x="477" y="678"/>
                  </a:cxn>
                  <a:cxn ang="0">
                    <a:pos x="461" y="446"/>
                  </a:cxn>
                  <a:cxn ang="0">
                    <a:pos x="490" y="115"/>
                  </a:cxn>
                </a:cxnLst>
                <a:rect l="0" t="0" r="r" b="b"/>
                <a:pathLst>
                  <a:path w="514" h="934">
                    <a:moveTo>
                      <a:pt x="490" y="115"/>
                    </a:moveTo>
                    <a:cubicBezTo>
                      <a:pt x="493" y="75"/>
                      <a:pt x="277" y="0"/>
                      <a:pt x="200" y="9"/>
                    </a:cubicBezTo>
                    <a:cubicBezTo>
                      <a:pt x="123" y="18"/>
                      <a:pt x="69" y="86"/>
                      <a:pt x="37" y="177"/>
                    </a:cubicBezTo>
                    <a:cubicBezTo>
                      <a:pt x="5" y="268"/>
                      <a:pt x="0" y="579"/>
                      <a:pt x="32" y="723"/>
                    </a:cubicBezTo>
                    <a:cubicBezTo>
                      <a:pt x="64" y="867"/>
                      <a:pt x="145" y="918"/>
                      <a:pt x="203" y="926"/>
                    </a:cubicBezTo>
                    <a:cubicBezTo>
                      <a:pt x="261" y="934"/>
                      <a:pt x="472" y="859"/>
                      <a:pt x="493" y="843"/>
                    </a:cubicBezTo>
                    <a:cubicBezTo>
                      <a:pt x="514" y="827"/>
                      <a:pt x="482" y="743"/>
                      <a:pt x="477" y="678"/>
                    </a:cubicBezTo>
                    <a:cubicBezTo>
                      <a:pt x="471" y="611"/>
                      <a:pt x="458" y="539"/>
                      <a:pt x="461" y="446"/>
                    </a:cubicBezTo>
                    <a:cubicBezTo>
                      <a:pt x="463" y="352"/>
                      <a:pt x="484" y="183"/>
                      <a:pt x="490" y="115"/>
                    </a:cubicBezTo>
                    <a:close/>
                  </a:path>
                </a:pathLst>
              </a:custGeom>
              <a:gradFill rotWithShape="1">
                <a:gsLst>
                  <a:gs pos="0">
                    <a:schemeClr val="accent1">
                      <a:gamma/>
                      <a:shade val="46275"/>
                      <a:invGamma/>
                    </a:schemeClr>
                  </a:gs>
                  <a:gs pos="100000">
                    <a:schemeClr val="accent1"/>
                  </a:gs>
                </a:gsLst>
                <a:lin ang="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sp>
            <p:nvSpPr>
              <p:cNvPr id="13" name="Freeform 28"/>
              <p:cNvSpPr>
                <a:spLocks/>
              </p:cNvSpPr>
              <p:nvPr/>
            </p:nvSpPr>
            <p:spPr bwMode="auto">
              <a:xfrm>
                <a:off x="2983" y="1605"/>
                <a:ext cx="502" cy="975"/>
              </a:xfrm>
              <a:custGeom>
                <a:avLst/>
                <a:gdLst/>
                <a:ahLst/>
                <a:cxnLst>
                  <a:cxn ang="0">
                    <a:pos x="3" y="134"/>
                  </a:cxn>
                  <a:cxn ang="0">
                    <a:pos x="331" y="27"/>
                  </a:cxn>
                  <a:cxn ang="0">
                    <a:pos x="451" y="120"/>
                  </a:cxn>
                  <a:cxn ang="0">
                    <a:pos x="499" y="491"/>
                  </a:cxn>
                  <a:cxn ang="0">
                    <a:pos x="437" y="888"/>
                  </a:cxn>
                  <a:cxn ang="0">
                    <a:pos x="307" y="942"/>
                  </a:cxn>
                  <a:cxn ang="0">
                    <a:pos x="8" y="848"/>
                  </a:cxn>
                  <a:cxn ang="0">
                    <a:pos x="48" y="507"/>
                  </a:cxn>
                  <a:cxn ang="0">
                    <a:pos x="3" y="134"/>
                  </a:cxn>
                </a:cxnLst>
                <a:rect l="0" t="0" r="r" b="b"/>
                <a:pathLst>
                  <a:path w="501" h="974">
                    <a:moveTo>
                      <a:pt x="3" y="134"/>
                    </a:moveTo>
                    <a:cubicBezTo>
                      <a:pt x="3" y="126"/>
                      <a:pt x="261" y="54"/>
                      <a:pt x="331" y="27"/>
                    </a:cubicBezTo>
                    <a:cubicBezTo>
                      <a:pt x="401" y="0"/>
                      <a:pt x="413" y="40"/>
                      <a:pt x="451" y="120"/>
                    </a:cubicBezTo>
                    <a:cubicBezTo>
                      <a:pt x="489" y="200"/>
                      <a:pt x="501" y="363"/>
                      <a:pt x="499" y="491"/>
                    </a:cubicBezTo>
                    <a:cubicBezTo>
                      <a:pt x="496" y="619"/>
                      <a:pt x="471" y="802"/>
                      <a:pt x="437" y="888"/>
                    </a:cubicBezTo>
                    <a:cubicBezTo>
                      <a:pt x="403" y="974"/>
                      <a:pt x="378" y="948"/>
                      <a:pt x="307" y="942"/>
                    </a:cubicBezTo>
                    <a:cubicBezTo>
                      <a:pt x="280" y="928"/>
                      <a:pt x="16" y="850"/>
                      <a:pt x="8" y="848"/>
                    </a:cubicBezTo>
                    <a:cubicBezTo>
                      <a:pt x="0" y="846"/>
                      <a:pt x="49" y="626"/>
                      <a:pt x="48" y="507"/>
                    </a:cubicBezTo>
                    <a:cubicBezTo>
                      <a:pt x="47" y="388"/>
                      <a:pt x="3" y="142"/>
                      <a:pt x="3" y="134"/>
                    </a:cubicBezTo>
                    <a:close/>
                  </a:path>
                </a:pathLst>
              </a:custGeom>
              <a:gradFill rotWithShape="1">
                <a:gsLst>
                  <a:gs pos="0">
                    <a:schemeClr val="accent1"/>
                  </a:gs>
                  <a:gs pos="100000">
                    <a:schemeClr val="accent1">
                      <a:gamma/>
                      <a:shade val="46275"/>
                      <a:invGamma/>
                    </a:schemeClr>
                  </a:gs>
                </a:gsLst>
                <a:lin ang="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grpSp>
            <p:nvGrpSpPr>
              <p:cNvPr id="14" name="Group 29"/>
              <p:cNvGrpSpPr>
                <a:grpSpLocks/>
              </p:cNvGrpSpPr>
              <p:nvPr/>
            </p:nvGrpSpPr>
            <p:grpSpPr bwMode="auto">
              <a:xfrm>
                <a:off x="2022" y="1509"/>
                <a:ext cx="1170" cy="230"/>
                <a:chOff x="2022" y="1509"/>
                <a:chExt cx="1170" cy="230"/>
              </a:xfrm>
            </p:grpSpPr>
            <p:sp>
              <p:nvSpPr>
                <p:cNvPr id="21" name="Freeform 30"/>
                <p:cNvSpPr>
                  <a:spLocks/>
                </p:cNvSpPr>
                <p:nvPr/>
              </p:nvSpPr>
              <p:spPr bwMode="auto">
                <a:xfrm>
                  <a:off x="2661" y="1597"/>
                  <a:ext cx="548" cy="143"/>
                </a:xfrm>
                <a:custGeom>
                  <a:avLst/>
                  <a:gdLst/>
                  <a:ahLst/>
                  <a:cxnLst>
                    <a:cxn ang="0">
                      <a:pos x="530" y="2"/>
                    </a:cxn>
                    <a:cxn ang="0">
                      <a:pos x="516" y="42"/>
                    </a:cxn>
                    <a:cxn ang="0">
                      <a:pos x="243" y="125"/>
                    </a:cxn>
                    <a:cxn ang="0">
                      <a:pos x="4" y="132"/>
                    </a:cxn>
                    <a:cxn ang="0">
                      <a:pos x="56" y="8"/>
                    </a:cxn>
                    <a:cxn ang="0">
                      <a:pos x="528" y="0"/>
                    </a:cxn>
                  </a:cxnLst>
                  <a:rect l="0" t="0" r="r" b="b"/>
                  <a:pathLst>
                    <a:path w="544" h="138">
                      <a:moveTo>
                        <a:pt x="530" y="2"/>
                      </a:moveTo>
                      <a:cubicBezTo>
                        <a:pt x="532" y="18"/>
                        <a:pt x="544" y="32"/>
                        <a:pt x="516" y="42"/>
                      </a:cubicBezTo>
                      <a:cubicBezTo>
                        <a:pt x="488" y="52"/>
                        <a:pt x="387" y="111"/>
                        <a:pt x="243" y="125"/>
                      </a:cubicBezTo>
                      <a:cubicBezTo>
                        <a:pt x="194" y="138"/>
                        <a:pt x="8" y="130"/>
                        <a:pt x="4" y="132"/>
                      </a:cubicBezTo>
                      <a:cubicBezTo>
                        <a:pt x="0" y="134"/>
                        <a:pt x="42" y="6"/>
                        <a:pt x="56" y="8"/>
                      </a:cubicBezTo>
                      <a:cubicBezTo>
                        <a:pt x="70" y="10"/>
                        <a:pt x="296" y="8"/>
                        <a:pt x="528" y="0"/>
                      </a:cubicBezTo>
                    </a:path>
                  </a:pathLst>
                </a:custGeom>
                <a:gradFill rotWithShape="1">
                  <a:gsLst>
                    <a:gs pos="0">
                      <a:schemeClr val="accent1">
                        <a:gamma/>
                        <a:shade val="46275"/>
                        <a:invGamma/>
                      </a:schemeClr>
                    </a:gs>
                    <a:gs pos="100000">
                      <a:schemeClr val="accent1"/>
                    </a:gs>
                  </a:gsLst>
                  <a:lin ang="540000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sp>
              <p:nvSpPr>
                <p:cNvPr id="22" name="Freeform 31"/>
                <p:cNvSpPr>
                  <a:spLocks/>
                </p:cNvSpPr>
                <p:nvPr/>
              </p:nvSpPr>
              <p:spPr bwMode="auto">
                <a:xfrm>
                  <a:off x="2616" y="1509"/>
                  <a:ext cx="53" cy="230"/>
                </a:xfrm>
                <a:custGeom>
                  <a:avLst/>
                  <a:gdLst>
                    <a:gd name="T0" fmla="*/ 0 w 53"/>
                    <a:gd name="T1" fmla="*/ 230 h 230"/>
                    <a:gd name="T2" fmla="*/ 53 w 53"/>
                    <a:gd name="T3" fmla="*/ 0 h 230"/>
                    <a:gd name="T4" fmla="*/ 0 60000 65536"/>
                    <a:gd name="T5" fmla="*/ 0 60000 65536"/>
                    <a:gd name="T6" fmla="*/ 0 w 53"/>
                    <a:gd name="T7" fmla="*/ 0 h 230"/>
                    <a:gd name="T8" fmla="*/ 53 w 53"/>
                    <a:gd name="T9" fmla="*/ 230 h 230"/>
                  </a:gdLst>
                  <a:ahLst/>
                  <a:cxnLst>
                    <a:cxn ang="T4">
                      <a:pos x="T0" y="T1"/>
                    </a:cxn>
                    <a:cxn ang="T5">
                      <a:pos x="T2" y="T3"/>
                    </a:cxn>
                  </a:cxnLst>
                  <a:rect l="T6" t="T7" r="T8" b="T9"/>
                  <a:pathLst>
                    <a:path w="53" h="230">
                      <a:moveTo>
                        <a:pt x="0" y="230"/>
                      </a:moveTo>
                      <a:cubicBezTo>
                        <a:pt x="21" y="128"/>
                        <a:pt x="45" y="51"/>
                        <a:pt x="53" y="0"/>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sp>
              <p:nvSpPr>
                <p:cNvPr id="23" name="Freeform 32"/>
                <p:cNvSpPr>
                  <a:spLocks/>
                </p:cNvSpPr>
                <p:nvPr/>
              </p:nvSpPr>
              <p:spPr bwMode="auto">
                <a:xfrm>
                  <a:off x="2021" y="1580"/>
                  <a:ext cx="635" cy="143"/>
                </a:xfrm>
                <a:custGeom>
                  <a:avLst/>
                  <a:gdLst/>
                  <a:ahLst/>
                  <a:cxnLst>
                    <a:cxn ang="0">
                      <a:pos x="632" y="14"/>
                    </a:cxn>
                    <a:cxn ang="0">
                      <a:pos x="598" y="136"/>
                    </a:cxn>
                    <a:cxn ang="0">
                      <a:pos x="276" y="127"/>
                    </a:cxn>
                    <a:cxn ang="0">
                      <a:pos x="118" y="12"/>
                    </a:cxn>
                    <a:cxn ang="0">
                      <a:pos x="632" y="14"/>
                    </a:cxn>
                  </a:cxnLst>
                  <a:rect l="0" t="0" r="r" b="b"/>
                  <a:pathLst>
                    <a:path w="632" h="141">
                      <a:moveTo>
                        <a:pt x="632" y="14"/>
                      </a:moveTo>
                      <a:cubicBezTo>
                        <a:pt x="614" y="66"/>
                        <a:pt x="604" y="138"/>
                        <a:pt x="598" y="136"/>
                      </a:cubicBezTo>
                      <a:cubicBezTo>
                        <a:pt x="592" y="134"/>
                        <a:pt x="361" y="141"/>
                        <a:pt x="276" y="127"/>
                      </a:cubicBezTo>
                      <a:cubicBezTo>
                        <a:pt x="191" y="113"/>
                        <a:pt x="0" y="24"/>
                        <a:pt x="118" y="12"/>
                      </a:cubicBezTo>
                      <a:cubicBezTo>
                        <a:pt x="236" y="0"/>
                        <a:pt x="390" y="10"/>
                        <a:pt x="632" y="14"/>
                      </a:cubicBezTo>
                    </a:path>
                  </a:pathLst>
                </a:custGeom>
                <a:gradFill rotWithShape="1">
                  <a:gsLst>
                    <a:gs pos="0">
                      <a:schemeClr val="accent1">
                        <a:gamma/>
                        <a:shade val="46275"/>
                        <a:invGamma/>
                      </a:schemeClr>
                    </a:gs>
                    <a:gs pos="100000">
                      <a:schemeClr val="accent1"/>
                    </a:gs>
                  </a:gsLst>
                  <a:lin ang="540000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sp>
              <p:nvSpPr>
                <p:cNvPr id="24" name="Freeform 33"/>
                <p:cNvSpPr>
                  <a:spLocks/>
                </p:cNvSpPr>
                <p:nvPr/>
              </p:nvSpPr>
              <p:spPr bwMode="auto">
                <a:xfrm>
                  <a:off x="2656" y="1594"/>
                  <a:ext cx="46" cy="2"/>
                </a:xfrm>
                <a:custGeom>
                  <a:avLst/>
                  <a:gdLst>
                    <a:gd name="T0" fmla="*/ 0 w 46"/>
                    <a:gd name="T1" fmla="*/ 0 h 2"/>
                    <a:gd name="T2" fmla="*/ 46 w 46"/>
                    <a:gd name="T3" fmla="*/ 2 h 2"/>
                    <a:gd name="T4" fmla="*/ 0 60000 65536"/>
                    <a:gd name="T5" fmla="*/ 0 60000 65536"/>
                    <a:gd name="T6" fmla="*/ 0 w 46"/>
                    <a:gd name="T7" fmla="*/ 0 h 2"/>
                    <a:gd name="T8" fmla="*/ 46 w 46"/>
                    <a:gd name="T9" fmla="*/ 2 h 2"/>
                  </a:gdLst>
                  <a:ahLst/>
                  <a:cxnLst>
                    <a:cxn ang="T4">
                      <a:pos x="T0" y="T1"/>
                    </a:cxn>
                    <a:cxn ang="T5">
                      <a:pos x="T2" y="T3"/>
                    </a:cxn>
                  </a:cxnLst>
                  <a:rect l="T6" t="T7" r="T8" b="T9"/>
                  <a:pathLst>
                    <a:path w="46" h="2">
                      <a:moveTo>
                        <a:pt x="0" y="0"/>
                      </a:moveTo>
                      <a:cubicBezTo>
                        <a:pt x="19" y="0"/>
                        <a:pt x="38" y="1"/>
                        <a:pt x="46" y="2"/>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sp>
              <p:nvSpPr>
                <p:cNvPr id="25" name="Freeform 34"/>
                <p:cNvSpPr>
                  <a:spLocks/>
                </p:cNvSpPr>
                <p:nvPr/>
              </p:nvSpPr>
              <p:spPr bwMode="auto">
                <a:xfrm>
                  <a:off x="2624" y="1720"/>
                  <a:ext cx="28" cy="1"/>
                </a:xfrm>
                <a:custGeom>
                  <a:avLst/>
                  <a:gdLst>
                    <a:gd name="T0" fmla="*/ 0 w 28"/>
                    <a:gd name="T1" fmla="*/ 0 h 1"/>
                    <a:gd name="T2" fmla="*/ 28 w 28"/>
                    <a:gd name="T3" fmla="*/ 0 h 1"/>
                    <a:gd name="T4" fmla="*/ 0 60000 65536"/>
                    <a:gd name="T5" fmla="*/ 0 60000 65536"/>
                    <a:gd name="T6" fmla="*/ 0 w 28"/>
                    <a:gd name="T7" fmla="*/ 0 h 1"/>
                    <a:gd name="T8" fmla="*/ 28 w 28"/>
                    <a:gd name="T9" fmla="*/ 1 h 1"/>
                  </a:gdLst>
                  <a:ahLst/>
                  <a:cxnLst>
                    <a:cxn ang="T4">
                      <a:pos x="T0" y="T1"/>
                    </a:cxn>
                    <a:cxn ang="T5">
                      <a:pos x="T2" y="T3"/>
                    </a:cxn>
                  </a:cxnLst>
                  <a:rect l="T6" t="T7" r="T8" b="T9"/>
                  <a:pathLst>
                    <a:path w="28" h="1">
                      <a:moveTo>
                        <a:pt x="0" y="0"/>
                      </a:moveTo>
                      <a:cubicBezTo>
                        <a:pt x="0" y="0"/>
                        <a:pt x="14" y="0"/>
                        <a:pt x="28" y="0"/>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grpSp>
          <p:grpSp>
            <p:nvGrpSpPr>
              <p:cNvPr id="15" name="Group 35"/>
              <p:cNvGrpSpPr>
                <a:grpSpLocks/>
              </p:cNvGrpSpPr>
              <p:nvPr/>
            </p:nvGrpSpPr>
            <p:grpSpPr bwMode="auto">
              <a:xfrm>
                <a:off x="2056" y="2448"/>
                <a:ext cx="1142" cy="229"/>
                <a:chOff x="2056" y="2448"/>
                <a:chExt cx="1142" cy="229"/>
              </a:xfrm>
            </p:grpSpPr>
            <p:sp>
              <p:nvSpPr>
                <p:cNvPr id="16" name="Freeform 36"/>
                <p:cNvSpPr>
                  <a:spLocks/>
                </p:cNvSpPr>
                <p:nvPr/>
              </p:nvSpPr>
              <p:spPr bwMode="auto">
                <a:xfrm>
                  <a:off x="2621" y="2448"/>
                  <a:ext cx="62" cy="229"/>
                </a:xfrm>
                <a:custGeom>
                  <a:avLst/>
                  <a:gdLst>
                    <a:gd name="T0" fmla="*/ 0 w 62"/>
                    <a:gd name="T1" fmla="*/ 0 h 229"/>
                    <a:gd name="T2" fmla="*/ 62 w 62"/>
                    <a:gd name="T3" fmla="*/ 229 h 229"/>
                    <a:gd name="T4" fmla="*/ 0 60000 65536"/>
                    <a:gd name="T5" fmla="*/ 0 60000 65536"/>
                    <a:gd name="T6" fmla="*/ 0 w 62"/>
                    <a:gd name="T7" fmla="*/ 0 h 229"/>
                    <a:gd name="T8" fmla="*/ 62 w 62"/>
                    <a:gd name="T9" fmla="*/ 229 h 229"/>
                  </a:gdLst>
                  <a:ahLst/>
                  <a:cxnLst>
                    <a:cxn ang="T4">
                      <a:pos x="T0" y="T1"/>
                    </a:cxn>
                    <a:cxn ang="T5">
                      <a:pos x="T2" y="T3"/>
                    </a:cxn>
                  </a:cxnLst>
                  <a:rect l="T6" t="T7" r="T8" b="T9"/>
                  <a:pathLst>
                    <a:path w="62" h="229">
                      <a:moveTo>
                        <a:pt x="0" y="0"/>
                      </a:moveTo>
                      <a:cubicBezTo>
                        <a:pt x="25" y="103"/>
                        <a:pt x="54" y="187"/>
                        <a:pt x="62" y="229"/>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sp>
              <p:nvSpPr>
                <p:cNvPr id="17" name="Freeform 37"/>
                <p:cNvSpPr>
                  <a:spLocks/>
                </p:cNvSpPr>
                <p:nvPr/>
              </p:nvSpPr>
              <p:spPr bwMode="auto">
                <a:xfrm>
                  <a:off x="2654" y="2462"/>
                  <a:ext cx="543" cy="139"/>
                </a:xfrm>
                <a:custGeom>
                  <a:avLst/>
                  <a:gdLst/>
                  <a:ahLst/>
                  <a:cxnLst>
                    <a:cxn ang="0">
                      <a:pos x="533" y="138"/>
                    </a:cxn>
                    <a:cxn ang="0">
                      <a:pos x="516" y="96"/>
                    </a:cxn>
                    <a:cxn ang="0">
                      <a:pos x="243" y="13"/>
                    </a:cxn>
                    <a:cxn ang="0">
                      <a:pos x="4" y="6"/>
                    </a:cxn>
                    <a:cxn ang="0">
                      <a:pos x="56" y="130"/>
                    </a:cxn>
                    <a:cxn ang="0">
                      <a:pos x="528" y="138"/>
                    </a:cxn>
                  </a:cxnLst>
                  <a:rect l="0" t="0" r="r" b="b"/>
                  <a:pathLst>
                    <a:path w="544" h="138">
                      <a:moveTo>
                        <a:pt x="533" y="138"/>
                      </a:moveTo>
                      <a:cubicBezTo>
                        <a:pt x="535" y="122"/>
                        <a:pt x="544" y="106"/>
                        <a:pt x="516" y="96"/>
                      </a:cubicBezTo>
                      <a:cubicBezTo>
                        <a:pt x="488" y="86"/>
                        <a:pt x="387" y="27"/>
                        <a:pt x="243" y="13"/>
                      </a:cubicBezTo>
                      <a:cubicBezTo>
                        <a:pt x="194" y="0"/>
                        <a:pt x="8" y="8"/>
                        <a:pt x="4" y="6"/>
                      </a:cubicBezTo>
                      <a:cubicBezTo>
                        <a:pt x="0" y="4"/>
                        <a:pt x="42" y="132"/>
                        <a:pt x="56" y="130"/>
                      </a:cubicBezTo>
                      <a:cubicBezTo>
                        <a:pt x="70" y="128"/>
                        <a:pt x="296" y="130"/>
                        <a:pt x="528" y="138"/>
                      </a:cubicBezTo>
                    </a:path>
                  </a:pathLst>
                </a:custGeom>
                <a:gradFill rotWithShape="1">
                  <a:gsLst>
                    <a:gs pos="0">
                      <a:schemeClr val="accent1"/>
                    </a:gs>
                    <a:gs pos="100000">
                      <a:schemeClr val="accent1">
                        <a:gamma/>
                        <a:shade val="46275"/>
                        <a:invGamma/>
                      </a:schemeClr>
                    </a:gs>
                  </a:gsLst>
                  <a:lin ang="540000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sp>
              <p:nvSpPr>
                <p:cNvPr id="18" name="Freeform 38"/>
                <p:cNvSpPr>
                  <a:spLocks/>
                </p:cNvSpPr>
                <p:nvPr/>
              </p:nvSpPr>
              <p:spPr bwMode="auto">
                <a:xfrm>
                  <a:off x="2101" y="2466"/>
                  <a:ext cx="601" cy="135"/>
                </a:xfrm>
                <a:custGeom>
                  <a:avLst/>
                  <a:gdLst/>
                  <a:ahLst/>
                  <a:cxnLst>
                    <a:cxn ang="0">
                      <a:pos x="604" y="127"/>
                    </a:cxn>
                    <a:cxn ang="0">
                      <a:pos x="570" y="5"/>
                    </a:cxn>
                    <a:cxn ang="0">
                      <a:pos x="248" y="14"/>
                    </a:cxn>
                    <a:cxn ang="0">
                      <a:pos x="90" y="129"/>
                    </a:cxn>
                    <a:cxn ang="0">
                      <a:pos x="604" y="127"/>
                    </a:cxn>
                  </a:cxnLst>
                  <a:rect l="0" t="0" r="r" b="b"/>
                  <a:pathLst>
                    <a:path w="604" h="133">
                      <a:moveTo>
                        <a:pt x="604" y="127"/>
                      </a:moveTo>
                      <a:cubicBezTo>
                        <a:pt x="586" y="75"/>
                        <a:pt x="576" y="3"/>
                        <a:pt x="570" y="5"/>
                      </a:cubicBezTo>
                      <a:cubicBezTo>
                        <a:pt x="564" y="7"/>
                        <a:pt x="333" y="0"/>
                        <a:pt x="248" y="14"/>
                      </a:cubicBezTo>
                      <a:cubicBezTo>
                        <a:pt x="163" y="28"/>
                        <a:pt x="0" y="125"/>
                        <a:pt x="90" y="129"/>
                      </a:cubicBezTo>
                      <a:cubicBezTo>
                        <a:pt x="180" y="133"/>
                        <a:pt x="362" y="131"/>
                        <a:pt x="604" y="127"/>
                      </a:cubicBezTo>
                    </a:path>
                  </a:pathLst>
                </a:custGeom>
                <a:gradFill rotWithShape="1">
                  <a:gsLst>
                    <a:gs pos="0">
                      <a:schemeClr val="accent1"/>
                    </a:gs>
                    <a:gs pos="100000">
                      <a:schemeClr val="accent1">
                        <a:gamma/>
                        <a:shade val="46275"/>
                        <a:invGamma/>
                      </a:schemeClr>
                    </a:gs>
                  </a:gsLst>
                  <a:lin ang="540000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sp>
              <p:nvSpPr>
                <p:cNvPr id="19" name="Freeform 39"/>
                <p:cNvSpPr>
                  <a:spLocks/>
                </p:cNvSpPr>
                <p:nvPr/>
              </p:nvSpPr>
              <p:spPr bwMode="auto">
                <a:xfrm flipV="1">
                  <a:off x="2662" y="2590"/>
                  <a:ext cx="46" cy="2"/>
                </a:xfrm>
                <a:custGeom>
                  <a:avLst/>
                  <a:gdLst>
                    <a:gd name="T0" fmla="*/ 0 w 46"/>
                    <a:gd name="T1" fmla="*/ 0 h 2"/>
                    <a:gd name="T2" fmla="*/ 46 w 46"/>
                    <a:gd name="T3" fmla="*/ 2 h 2"/>
                    <a:gd name="T4" fmla="*/ 0 60000 65536"/>
                    <a:gd name="T5" fmla="*/ 0 60000 65536"/>
                    <a:gd name="T6" fmla="*/ 0 w 46"/>
                    <a:gd name="T7" fmla="*/ 0 h 2"/>
                    <a:gd name="T8" fmla="*/ 46 w 46"/>
                    <a:gd name="T9" fmla="*/ 2 h 2"/>
                  </a:gdLst>
                  <a:ahLst/>
                  <a:cxnLst>
                    <a:cxn ang="T4">
                      <a:pos x="T0" y="T1"/>
                    </a:cxn>
                    <a:cxn ang="T5">
                      <a:pos x="T2" y="T3"/>
                    </a:cxn>
                  </a:cxnLst>
                  <a:rect l="T6" t="T7" r="T8" b="T9"/>
                  <a:pathLst>
                    <a:path w="46" h="2">
                      <a:moveTo>
                        <a:pt x="0" y="0"/>
                      </a:moveTo>
                      <a:cubicBezTo>
                        <a:pt x="19" y="0"/>
                        <a:pt x="38" y="1"/>
                        <a:pt x="46" y="2"/>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sp>
              <p:nvSpPr>
                <p:cNvPr id="20" name="Freeform 40"/>
                <p:cNvSpPr>
                  <a:spLocks/>
                </p:cNvSpPr>
                <p:nvPr/>
              </p:nvSpPr>
              <p:spPr bwMode="auto">
                <a:xfrm>
                  <a:off x="2628" y="2470"/>
                  <a:ext cx="34" cy="2"/>
                </a:xfrm>
                <a:custGeom>
                  <a:avLst/>
                  <a:gdLst>
                    <a:gd name="T0" fmla="*/ 0 w 34"/>
                    <a:gd name="T1" fmla="*/ 2 h 2"/>
                    <a:gd name="T2" fmla="*/ 34 w 34"/>
                    <a:gd name="T3" fmla="*/ 0 h 2"/>
                    <a:gd name="T4" fmla="*/ 0 60000 65536"/>
                    <a:gd name="T5" fmla="*/ 0 60000 65536"/>
                    <a:gd name="T6" fmla="*/ 0 w 34"/>
                    <a:gd name="T7" fmla="*/ 0 h 2"/>
                    <a:gd name="T8" fmla="*/ 34 w 34"/>
                    <a:gd name="T9" fmla="*/ 2 h 2"/>
                  </a:gdLst>
                  <a:ahLst/>
                  <a:cxnLst>
                    <a:cxn ang="T4">
                      <a:pos x="T0" y="T1"/>
                    </a:cxn>
                    <a:cxn ang="T5">
                      <a:pos x="T2" y="T3"/>
                    </a:cxn>
                  </a:cxnLst>
                  <a:rect l="T6" t="T7" r="T8" b="T9"/>
                  <a:pathLst>
                    <a:path w="34" h="2">
                      <a:moveTo>
                        <a:pt x="0" y="2"/>
                      </a:moveTo>
                      <a:cubicBezTo>
                        <a:pt x="5" y="1"/>
                        <a:pt x="27" y="0"/>
                        <a:pt x="34" y="0"/>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grpSp>
        </p:grpSp>
      </p:grpSp>
      <p:sp>
        <p:nvSpPr>
          <p:cNvPr id="48" name="Line 43"/>
          <p:cNvSpPr>
            <a:spLocks noChangeShapeType="1"/>
          </p:cNvSpPr>
          <p:nvPr/>
        </p:nvSpPr>
        <p:spPr bwMode="auto">
          <a:xfrm rot="16200000">
            <a:off x="985581" y="3651332"/>
            <a:ext cx="4658489" cy="0"/>
          </a:xfrm>
          <a:prstGeom prst="line">
            <a:avLst/>
          </a:prstGeom>
          <a:noFill/>
          <a:ln w="57150">
            <a:solidFill>
              <a:srgbClr val="969696"/>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9" name="Line 43"/>
          <p:cNvSpPr>
            <a:spLocks noChangeShapeType="1"/>
          </p:cNvSpPr>
          <p:nvPr/>
        </p:nvSpPr>
        <p:spPr bwMode="auto">
          <a:xfrm rot="16200000">
            <a:off x="1263029" y="3651332"/>
            <a:ext cx="4658489" cy="0"/>
          </a:xfrm>
          <a:prstGeom prst="line">
            <a:avLst/>
          </a:prstGeom>
          <a:noFill/>
          <a:ln w="57150">
            <a:solidFill>
              <a:srgbClr val="969696"/>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0" name="Line 43"/>
          <p:cNvSpPr>
            <a:spLocks noChangeShapeType="1"/>
          </p:cNvSpPr>
          <p:nvPr/>
        </p:nvSpPr>
        <p:spPr bwMode="auto">
          <a:xfrm rot="16200000">
            <a:off x="-940703" y="3684362"/>
            <a:ext cx="4658489" cy="0"/>
          </a:xfrm>
          <a:prstGeom prst="line">
            <a:avLst/>
          </a:prstGeom>
          <a:noFill/>
          <a:ln w="38100">
            <a:solidFill>
              <a:srgbClr val="808080"/>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1" name="Line 44"/>
          <p:cNvSpPr>
            <a:spLocks noChangeShapeType="1"/>
          </p:cNvSpPr>
          <p:nvPr/>
        </p:nvSpPr>
        <p:spPr bwMode="auto">
          <a:xfrm flipH="1" flipV="1">
            <a:off x="1462527" y="1684412"/>
            <a:ext cx="2667467" cy="17514"/>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52" name="Oval 46"/>
          <p:cNvSpPr>
            <a:spLocks noChangeArrowheads="1"/>
          </p:cNvSpPr>
          <p:nvPr/>
        </p:nvSpPr>
        <p:spPr bwMode="auto">
          <a:xfrm>
            <a:off x="1314555" y="1618069"/>
            <a:ext cx="150615" cy="150615"/>
          </a:xfrm>
          <a:prstGeom prst="ellipse">
            <a:avLst/>
          </a:prstGeom>
          <a:solidFill>
            <a:srgbClr val="3366FF"/>
          </a:solidFill>
          <a:ln w="9525">
            <a:solidFill>
              <a:schemeClr val="tx1"/>
            </a:solidFill>
            <a:round/>
            <a:headEnd/>
            <a:tailEnd/>
          </a:ln>
        </p:spPr>
        <p:txBody>
          <a:bodyPr wrap="none" anchor="ct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ja-JP"/>
          </a:p>
        </p:txBody>
      </p:sp>
      <p:sp>
        <p:nvSpPr>
          <p:cNvPr id="54" name="Line 43"/>
          <p:cNvSpPr>
            <a:spLocks noChangeShapeType="1"/>
          </p:cNvSpPr>
          <p:nvPr/>
        </p:nvSpPr>
        <p:spPr bwMode="auto">
          <a:xfrm rot="16200000">
            <a:off x="-1902524" y="3651332"/>
            <a:ext cx="4658489" cy="0"/>
          </a:xfrm>
          <a:prstGeom prst="line">
            <a:avLst/>
          </a:prstGeom>
          <a:noFill/>
          <a:ln w="57150">
            <a:solidFill>
              <a:srgbClr val="969696"/>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5" name="Line 43"/>
          <p:cNvSpPr>
            <a:spLocks noChangeShapeType="1"/>
          </p:cNvSpPr>
          <p:nvPr/>
        </p:nvSpPr>
        <p:spPr bwMode="auto">
          <a:xfrm rot="16200000">
            <a:off x="-264258" y="3651332"/>
            <a:ext cx="4658489" cy="0"/>
          </a:xfrm>
          <a:prstGeom prst="line">
            <a:avLst/>
          </a:prstGeom>
          <a:noFill/>
          <a:ln w="57150">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6" name="Line 43"/>
          <p:cNvSpPr>
            <a:spLocks noChangeShapeType="1"/>
          </p:cNvSpPr>
          <p:nvPr/>
        </p:nvSpPr>
        <p:spPr bwMode="auto">
          <a:xfrm rot="16200000">
            <a:off x="-1622433" y="3651332"/>
            <a:ext cx="4658489" cy="0"/>
          </a:xfrm>
          <a:prstGeom prst="line">
            <a:avLst/>
          </a:prstGeom>
          <a:noFill/>
          <a:ln w="57150">
            <a:solidFill>
              <a:srgbClr val="969696"/>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8" name="Text Box 56"/>
          <p:cNvSpPr txBox="1">
            <a:spLocks noChangeArrowheads="1"/>
          </p:cNvSpPr>
          <p:nvPr/>
        </p:nvSpPr>
        <p:spPr bwMode="auto">
          <a:xfrm>
            <a:off x="499710" y="889453"/>
            <a:ext cx="458026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lnSpc>
                <a:spcPct val="120000"/>
              </a:lnSpc>
            </a:pPr>
            <a:r>
              <a:rPr lang="en-US" altLang="ja-JP" sz="2400" b="1" dirty="0">
                <a:latin typeface="Tahoma" panose="020B0604030504040204" pitchFamily="34" charset="0"/>
                <a:ea typeface="Tahoma" panose="020B0604030504040204" pitchFamily="34" charset="0"/>
                <a:cs typeface="Tahoma" panose="020B0604030504040204" pitchFamily="34" charset="0"/>
              </a:rPr>
              <a:t>Speed of bicycle: </a:t>
            </a:r>
            <a:r>
              <a:rPr lang="en-US" altLang="ja-JP" sz="2400" b="1" u="sng" dirty="0">
                <a:solidFill>
                  <a:srgbClr val="FF0000"/>
                </a:solidFill>
                <a:latin typeface="Tahoma" panose="020B0604030504040204" pitchFamily="34" charset="0"/>
                <a:ea typeface="Tahoma" panose="020B0604030504040204" pitchFamily="34" charset="0"/>
                <a:cs typeface="Tahoma" panose="020B0604030504040204" pitchFamily="34" charset="0"/>
              </a:rPr>
              <a:t>15  km/h</a:t>
            </a:r>
          </a:p>
        </p:txBody>
      </p:sp>
      <p:graphicFrame>
        <p:nvGraphicFramePr>
          <p:cNvPr id="60" name="オブジェクト 59"/>
          <p:cNvGraphicFramePr>
            <a:graphicFrameLocks noChangeAspect="1"/>
          </p:cNvGraphicFramePr>
          <p:nvPr>
            <p:extLst>
              <p:ext uri="{D42A27DB-BD31-4B8C-83A1-F6EECF244321}">
                <p14:modId xmlns:p14="http://schemas.microsoft.com/office/powerpoint/2010/main" val="3293250016"/>
              </p:ext>
            </p:extLst>
          </p:nvPr>
        </p:nvGraphicFramePr>
        <p:xfrm>
          <a:off x="3835568" y="1469309"/>
          <a:ext cx="1231900" cy="546100"/>
        </p:xfrm>
        <a:graphic>
          <a:graphicData uri="http://schemas.openxmlformats.org/presentationml/2006/ole">
            <mc:AlternateContent xmlns:mc="http://schemas.openxmlformats.org/markup-compatibility/2006">
              <mc:Choice xmlns:v="urn:schemas-microsoft-com:vml" Requires="v">
                <p:oleObj spid="_x0000_s17484" r:id="rId3" imgW="1231560" imgH="545760" progId="">
                  <p:embed/>
                </p:oleObj>
              </mc:Choice>
              <mc:Fallback>
                <p:oleObj r:id="rId3" imgW="1231560" imgH="545760" progId="">
                  <p:embed/>
                  <p:pic>
                    <p:nvPicPr>
                      <p:cNvPr id="60" name="オブジェクト 59"/>
                      <p:cNvPicPr/>
                      <p:nvPr/>
                    </p:nvPicPr>
                    <p:blipFill>
                      <a:blip r:embed="rId4"/>
                      <a:stretch>
                        <a:fillRect/>
                      </a:stretch>
                    </p:blipFill>
                    <p:spPr>
                      <a:xfrm>
                        <a:off x="3835568" y="1469309"/>
                        <a:ext cx="1231900" cy="546100"/>
                      </a:xfrm>
                      <a:prstGeom prst="rect">
                        <a:avLst/>
                      </a:prstGeom>
                    </p:spPr>
                  </p:pic>
                </p:oleObj>
              </mc:Fallback>
            </mc:AlternateContent>
          </a:graphicData>
        </a:graphic>
      </p:graphicFrame>
      <p:graphicFrame>
        <p:nvGraphicFramePr>
          <p:cNvPr id="61" name="オブジェクト 60"/>
          <p:cNvGraphicFramePr>
            <a:graphicFrameLocks noChangeAspect="1"/>
          </p:cNvGraphicFramePr>
          <p:nvPr>
            <p:extLst>
              <p:ext uri="{D42A27DB-BD31-4B8C-83A1-F6EECF244321}">
                <p14:modId xmlns:p14="http://schemas.microsoft.com/office/powerpoint/2010/main" val="669018342"/>
              </p:ext>
            </p:extLst>
          </p:nvPr>
        </p:nvGraphicFramePr>
        <p:xfrm>
          <a:off x="7691025" y="1887335"/>
          <a:ext cx="546100" cy="1231900"/>
        </p:xfrm>
        <a:graphic>
          <a:graphicData uri="http://schemas.openxmlformats.org/presentationml/2006/ole">
            <mc:AlternateContent xmlns:mc="http://schemas.openxmlformats.org/markup-compatibility/2006">
              <mc:Choice xmlns:v="urn:schemas-microsoft-com:vml" Requires="v">
                <p:oleObj spid="_x0000_s17485" r:id="rId5" imgW="545760" imgH="1231560" progId="">
                  <p:embed/>
                </p:oleObj>
              </mc:Choice>
              <mc:Fallback>
                <p:oleObj r:id="rId5" imgW="545760" imgH="1231560" progId="">
                  <p:embed/>
                  <p:pic>
                    <p:nvPicPr>
                      <p:cNvPr id="61" name="オブジェクト 60"/>
                      <p:cNvPicPr/>
                      <p:nvPr/>
                    </p:nvPicPr>
                    <p:blipFill>
                      <a:blip r:embed="rId6"/>
                      <a:stretch>
                        <a:fillRect/>
                      </a:stretch>
                    </p:blipFill>
                    <p:spPr>
                      <a:xfrm>
                        <a:off x="7691025" y="1887335"/>
                        <a:ext cx="546100" cy="1231900"/>
                      </a:xfrm>
                      <a:prstGeom prst="rect">
                        <a:avLst/>
                      </a:prstGeom>
                    </p:spPr>
                  </p:pic>
                </p:oleObj>
              </mc:Fallback>
            </mc:AlternateContent>
          </a:graphicData>
        </a:graphic>
      </p:graphicFrame>
      <p:grpSp>
        <p:nvGrpSpPr>
          <p:cNvPr id="62" name="Group 3"/>
          <p:cNvGrpSpPr>
            <a:grpSpLocks/>
          </p:cNvGrpSpPr>
          <p:nvPr/>
        </p:nvGrpSpPr>
        <p:grpSpPr bwMode="auto">
          <a:xfrm rot="16200000">
            <a:off x="7454130" y="3944121"/>
            <a:ext cx="1823232" cy="831023"/>
            <a:chOff x="272" y="351"/>
            <a:chExt cx="2424" cy="1010"/>
          </a:xfrm>
        </p:grpSpPr>
        <p:grpSp>
          <p:nvGrpSpPr>
            <p:cNvPr id="63" name="Group 4"/>
            <p:cNvGrpSpPr>
              <a:grpSpLocks/>
            </p:cNvGrpSpPr>
            <p:nvPr/>
          </p:nvGrpSpPr>
          <p:grpSpPr bwMode="auto">
            <a:xfrm>
              <a:off x="272" y="351"/>
              <a:ext cx="2424" cy="1010"/>
              <a:chOff x="1168" y="1446"/>
              <a:chExt cx="3173" cy="1302"/>
            </a:xfrm>
          </p:grpSpPr>
          <p:sp>
            <p:nvSpPr>
              <p:cNvPr id="79" name="Freeform 5"/>
              <p:cNvSpPr>
                <a:spLocks noChangeAspect="1"/>
              </p:cNvSpPr>
              <p:nvPr/>
            </p:nvSpPr>
            <p:spPr bwMode="auto">
              <a:xfrm>
                <a:off x="1168" y="1496"/>
                <a:ext cx="3173" cy="1192"/>
              </a:xfrm>
              <a:custGeom>
                <a:avLst/>
                <a:gdLst>
                  <a:gd name="T0" fmla="*/ 91 w 3173"/>
                  <a:gd name="T1" fmla="*/ 104 h 1192"/>
                  <a:gd name="T2" fmla="*/ 928 w 3173"/>
                  <a:gd name="T3" fmla="*/ 16 h 1192"/>
                  <a:gd name="T4" fmla="*/ 1872 w 3173"/>
                  <a:gd name="T5" fmla="*/ 13 h 1192"/>
                  <a:gd name="T6" fmla="*/ 3067 w 3173"/>
                  <a:gd name="T7" fmla="*/ 92 h 1192"/>
                  <a:gd name="T8" fmla="*/ 3168 w 3173"/>
                  <a:gd name="T9" fmla="*/ 572 h 1192"/>
                  <a:gd name="T10" fmla="*/ 3072 w 3173"/>
                  <a:gd name="T11" fmla="*/ 1085 h 1192"/>
                  <a:gd name="T12" fmla="*/ 2208 w 3173"/>
                  <a:gd name="T13" fmla="*/ 1177 h 1192"/>
                  <a:gd name="T14" fmla="*/ 885 w 3173"/>
                  <a:gd name="T15" fmla="*/ 1175 h 1192"/>
                  <a:gd name="T16" fmla="*/ 128 w 3173"/>
                  <a:gd name="T17" fmla="*/ 1117 h 1192"/>
                  <a:gd name="T18" fmla="*/ 91 w 3173"/>
                  <a:gd name="T19" fmla="*/ 104 h 119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73"/>
                  <a:gd name="T31" fmla="*/ 0 h 1192"/>
                  <a:gd name="T32" fmla="*/ 3173 w 3173"/>
                  <a:gd name="T33" fmla="*/ 1192 h 119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73" h="1192">
                    <a:moveTo>
                      <a:pt x="91" y="104"/>
                    </a:moveTo>
                    <a:cubicBezTo>
                      <a:pt x="152" y="12"/>
                      <a:pt x="672" y="16"/>
                      <a:pt x="928" y="16"/>
                    </a:cubicBezTo>
                    <a:cubicBezTo>
                      <a:pt x="1184" y="16"/>
                      <a:pt x="1508" y="12"/>
                      <a:pt x="1872" y="13"/>
                    </a:cubicBezTo>
                    <a:cubicBezTo>
                      <a:pt x="2268" y="14"/>
                      <a:pt x="2971" y="0"/>
                      <a:pt x="3067" y="92"/>
                    </a:cubicBezTo>
                    <a:cubicBezTo>
                      <a:pt x="3163" y="184"/>
                      <a:pt x="3163" y="380"/>
                      <a:pt x="3168" y="572"/>
                    </a:cubicBezTo>
                    <a:cubicBezTo>
                      <a:pt x="3173" y="764"/>
                      <a:pt x="3163" y="1004"/>
                      <a:pt x="3072" y="1085"/>
                    </a:cubicBezTo>
                    <a:cubicBezTo>
                      <a:pt x="2981" y="1166"/>
                      <a:pt x="2702" y="1173"/>
                      <a:pt x="2208" y="1177"/>
                    </a:cubicBezTo>
                    <a:cubicBezTo>
                      <a:pt x="1843" y="1192"/>
                      <a:pt x="1227" y="1171"/>
                      <a:pt x="885" y="1175"/>
                    </a:cubicBezTo>
                    <a:cubicBezTo>
                      <a:pt x="537" y="1175"/>
                      <a:pt x="256" y="1144"/>
                      <a:pt x="128" y="1117"/>
                    </a:cubicBezTo>
                    <a:cubicBezTo>
                      <a:pt x="0" y="1090"/>
                      <a:pt x="30" y="196"/>
                      <a:pt x="91" y="104"/>
                    </a:cubicBezTo>
                    <a:close/>
                  </a:path>
                </a:pathLst>
              </a:custGeom>
              <a:gradFill rotWithShape="1">
                <a:gsLst>
                  <a:gs pos="0">
                    <a:srgbClr val="BB0000"/>
                  </a:gs>
                  <a:gs pos="50000">
                    <a:srgbClr val="FF0000"/>
                  </a:gs>
                  <a:gs pos="100000">
                    <a:srgbClr val="BB0000"/>
                  </a:gs>
                </a:gsLst>
                <a:lin ang="5400000" scaled="1"/>
              </a:gradFill>
              <a:ln w="3175" cmpd="sng">
                <a:solidFill>
                  <a:schemeClr val="tx1"/>
                </a:solidFill>
                <a:round/>
                <a:headEnd/>
                <a:tailEnd/>
              </a:ln>
            </p:spPr>
            <p:txBody>
              <a:bodyPr wrap="none" anchor="ctr"/>
              <a:lstStyle/>
              <a:p>
                <a:endParaRPr lang="ja-JP" altLang="en-US"/>
              </a:p>
            </p:txBody>
          </p:sp>
          <p:sp>
            <p:nvSpPr>
              <p:cNvPr id="80" name="Freeform 6"/>
              <p:cNvSpPr>
                <a:spLocks/>
              </p:cNvSpPr>
              <p:nvPr/>
            </p:nvSpPr>
            <p:spPr bwMode="auto">
              <a:xfrm>
                <a:off x="1269" y="1565"/>
                <a:ext cx="670" cy="1048"/>
              </a:xfrm>
              <a:custGeom>
                <a:avLst/>
                <a:gdLst>
                  <a:gd name="T0" fmla="*/ 670 w 670"/>
                  <a:gd name="T1" fmla="*/ 6 h 1048"/>
                  <a:gd name="T2" fmla="*/ 78 w 670"/>
                  <a:gd name="T3" fmla="*/ 78 h 1048"/>
                  <a:gd name="T4" fmla="*/ 11 w 670"/>
                  <a:gd name="T5" fmla="*/ 552 h 1048"/>
                  <a:gd name="T6" fmla="*/ 75 w 670"/>
                  <a:gd name="T7" fmla="*/ 979 h 1048"/>
                  <a:gd name="T8" fmla="*/ 670 w 670"/>
                  <a:gd name="T9" fmla="*/ 1048 h 1048"/>
                  <a:gd name="T10" fmla="*/ 0 60000 65536"/>
                  <a:gd name="T11" fmla="*/ 0 60000 65536"/>
                  <a:gd name="T12" fmla="*/ 0 60000 65536"/>
                  <a:gd name="T13" fmla="*/ 0 60000 65536"/>
                  <a:gd name="T14" fmla="*/ 0 60000 65536"/>
                  <a:gd name="T15" fmla="*/ 0 w 670"/>
                  <a:gd name="T16" fmla="*/ 0 h 1048"/>
                  <a:gd name="T17" fmla="*/ 670 w 670"/>
                  <a:gd name="T18" fmla="*/ 1048 h 1048"/>
                </a:gdLst>
                <a:ahLst/>
                <a:cxnLst>
                  <a:cxn ang="T10">
                    <a:pos x="T0" y="T1"/>
                  </a:cxn>
                  <a:cxn ang="T11">
                    <a:pos x="T2" y="T3"/>
                  </a:cxn>
                  <a:cxn ang="T12">
                    <a:pos x="T4" y="T5"/>
                  </a:cxn>
                  <a:cxn ang="T13">
                    <a:pos x="T6" y="T7"/>
                  </a:cxn>
                  <a:cxn ang="T14">
                    <a:pos x="T8" y="T9"/>
                  </a:cxn>
                </a:cxnLst>
                <a:rect l="T15" t="T16" r="T17" b="T18"/>
                <a:pathLst>
                  <a:path w="670" h="1048">
                    <a:moveTo>
                      <a:pt x="670" y="6"/>
                    </a:moveTo>
                    <a:cubicBezTo>
                      <a:pt x="598" y="0"/>
                      <a:pt x="142" y="36"/>
                      <a:pt x="78" y="78"/>
                    </a:cubicBezTo>
                    <a:cubicBezTo>
                      <a:pt x="14" y="120"/>
                      <a:pt x="0" y="394"/>
                      <a:pt x="11" y="552"/>
                    </a:cubicBezTo>
                    <a:cubicBezTo>
                      <a:pt x="22" y="710"/>
                      <a:pt x="11" y="931"/>
                      <a:pt x="75" y="979"/>
                    </a:cubicBezTo>
                    <a:cubicBezTo>
                      <a:pt x="139" y="1027"/>
                      <a:pt x="539" y="1048"/>
                      <a:pt x="670" y="1048"/>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81" name="Freeform 7"/>
              <p:cNvSpPr>
                <a:spLocks/>
              </p:cNvSpPr>
              <p:nvPr/>
            </p:nvSpPr>
            <p:spPr bwMode="auto">
              <a:xfrm>
                <a:off x="3237" y="1568"/>
                <a:ext cx="1062" cy="283"/>
              </a:xfrm>
              <a:custGeom>
                <a:avLst/>
                <a:gdLst>
                  <a:gd name="T0" fmla="*/ 0 w 1062"/>
                  <a:gd name="T1" fmla="*/ 0 h 283"/>
                  <a:gd name="T2" fmla="*/ 198 w 1062"/>
                  <a:gd name="T3" fmla="*/ 35 h 283"/>
                  <a:gd name="T4" fmla="*/ 350 w 1062"/>
                  <a:gd name="T5" fmla="*/ 171 h 283"/>
                  <a:gd name="T6" fmla="*/ 1062 w 1062"/>
                  <a:gd name="T7" fmla="*/ 283 h 283"/>
                  <a:gd name="T8" fmla="*/ 0 60000 65536"/>
                  <a:gd name="T9" fmla="*/ 0 60000 65536"/>
                  <a:gd name="T10" fmla="*/ 0 60000 65536"/>
                  <a:gd name="T11" fmla="*/ 0 60000 65536"/>
                  <a:gd name="T12" fmla="*/ 0 w 1062"/>
                  <a:gd name="T13" fmla="*/ 0 h 283"/>
                  <a:gd name="T14" fmla="*/ 1062 w 1062"/>
                  <a:gd name="T15" fmla="*/ 283 h 283"/>
                </a:gdLst>
                <a:ahLst/>
                <a:cxnLst>
                  <a:cxn ang="T8">
                    <a:pos x="T0" y="T1"/>
                  </a:cxn>
                  <a:cxn ang="T9">
                    <a:pos x="T2" y="T3"/>
                  </a:cxn>
                  <a:cxn ang="T10">
                    <a:pos x="T4" y="T5"/>
                  </a:cxn>
                  <a:cxn ang="T11">
                    <a:pos x="T6" y="T7"/>
                  </a:cxn>
                </a:cxnLst>
                <a:rect l="T12" t="T13" r="T14" b="T15"/>
                <a:pathLst>
                  <a:path w="1062" h="283">
                    <a:moveTo>
                      <a:pt x="0" y="0"/>
                    </a:moveTo>
                    <a:cubicBezTo>
                      <a:pt x="43" y="8"/>
                      <a:pt x="139" y="6"/>
                      <a:pt x="198" y="35"/>
                    </a:cubicBezTo>
                    <a:cubicBezTo>
                      <a:pt x="297" y="75"/>
                      <a:pt x="267" y="152"/>
                      <a:pt x="350" y="171"/>
                    </a:cubicBezTo>
                    <a:cubicBezTo>
                      <a:pt x="433" y="190"/>
                      <a:pt x="916" y="260"/>
                      <a:pt x="1062" y="283"/>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82" name="Freeform 8"/>
              <p:cNvSpPr>
                <a:spLocks/>
              </p:cNvSpPr>
              <p:nvPr/>
            </p:nvSpPr>
            <p:spPr bwMode="auto">
              <a:xfrm>
                <a:off x="1291" y="1635"/>
                <a:ext cx="469" cy="40"/>
              </a:xfrm>
              <a:custGeom>
                <a:avLst/>
                <a:gdLst>
                  <a:gd name="T0" fmla="*/ 0 w 469"/>
                  <a:gd name="T1" fmla="*/ 40 h 40"/>
                  <a:gd name="T2" fmla="*/ 346 w 469"/>
                  <a:gd name="T3" fmla="*/ 16 h 40"/>
                  <a:gd name="T4" fmla="*/ 469 w 469"/>
                  <a:gd name="T5" fmla="*/ 24 h 40"/>
                  <a:gd name="T6" fmla="*/ 0 60000 65536"/>
                  <a:gd name="T7" fmla="*/ 0 60000 65536"/>
                  <a:gd name="T8" fmla="*/ 0 60000 65536"/>
                  <a:gd name="T9" fmla="*/ 0 w 469"/>
                  <a:gd name="T10" fmla="*/ 0 h 40"/>
                  <a:gd name="T11" fmla="*/ 469 w 469"/>
                  <a:gd name="T12" fmla="*/ 40 h 40"/>
                </a:gdLst>
                <a:ahLst/>
                <a:cxnLst>
                  <a:cxn ang="T6">
                    <a:pos x="T0" y="T1"/>
                  </a:cxn>
                  <a:cxn ang="T7">
                    <a:pos x="T2" y="T3"/>
                  </a:cxn>
                  <a:cxn ang="T8">
                    <a:pos x="T4" y="T5"/>
                  </a:cxn>
                </a:cxnLst>
                <a:rect l="T9" t="T10" r="T11" b="T12"/>
                <a:pathLst>
                  <a:path w="469" h="40">
                    <a:moveTo>
                      <a:pt x="0" y="40"/>
                    </a:moveTo>
                    <a:cubicBezTo>
                      <a:pt x="57" y="35"/>
                      <a:pt x="268" y="19"/>
                      <a:pt x="346" y="16"/>
                    </a:cubicBezTo>
                    <a:cubicBezTo>
                      <a:pt x="424" y="13"/>
                      <a:pt x="445" y="0"/>
                      <a:pt x="469" y="24"/>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83" name="Freeform 9"/>
              <p:cNvSpPr>
                <a:spLocks/>
              </p:cNvSpPr>
              <p:nvPr/>
            </p:nvSpPr>
            <p:spPr bwMode="auto">
              <a:xfrm flipV="1">
                <a:off x="1293" y="2511"/>
                <a:ext cx="469" cy="40"/>
              </a:xfrm>
              <a:custGeom>
                <a:avLst/>
                <a:gdLst>
                  <a:gd name="T0" fmla="*/ 0 w 469"/>
                  <a:gd name="T1" fmla="*/ 40 h 40"/>
                  <a:gd name="T2" fmla="*/ 346 w 469"/>
                  <a:gd name="T3" fmla="*/ 16 h 40"/>
                  <a:gd name="T4" fmla="*/ 469 w 469"/>
                  <a:gd name="T5" fmla="*/ 24 h 40"/>
                  <a:gd name="T6" fmla="*/ 0 60000 65536"/>
                  <a:gd name="T7" fmla="*/ 0 60000 65536"/>
                  <a:gd name="T8" fmla="*/ 0 60000 65536"/>
                  <a:gd name="T9" fmla="*/ 0 w 469"/>
                  <a:gd name="T10" fmla="*/ 0 h 40"/>
                  <a:gd name="T11" fmla="*/ 469 w 469"/>
                  <a:gd name="T12" fmla="*/ 40 h 40"/>
                </a:gdLst>
                <a:ahLst/>
                <a:cxnLst>
                  <a:cxn ang="T6">
                    <a:pos x="T0" y="T1"/>
                  </a:cxn>
                  <a:cxn ang="T7">
                    <a:pos x="T2" y="T3"/>
                  </a:cxn>
                  <a:cxn ang="T8">
                    <a:pos x="T4" y="T5"/>
                  </a:cxn>
                </a:cxnLst>
                <a:rect l="T9" t="T10" r="T11" b="T12"/>
                <a:pathLst>
                  <a:path w="469" h="40">
                    <a:moveTo>
                      <a:pt x="0" y="40"/>
                    </a:moveTo>
                    <a:cubicBezTo>
                      <a:pt x="57" y="35"/>
                      <a:pt x="268" y="19"/>
                      <a:pt x="346" y="16"/>
                    </a:cubicBezTo>
                    <a:cubicBezTo>
                      <a:pt x="424" y="13"/>
                      <a:pt x="445" y="0"/>
                      <a:pt x="469" y="24"/>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84" name="Freeform 10"/>
              <p:cNvSpPr>
                <a:spLocks/>
              </p:cNvSpPr>
              <p:nvPr/>
            </p:nvSpPr>
            <p:spPr bwMode="auto">
              <a:xfrm>
                <a:off x="1234" y="1562"/>
                <a:ext cx="178" cy="1056"/>
              </a:xfrm>
              <a:custGeom>
                <a:avLst/>
                <a:gdLst>
                  <a:gd name="T0" fmla="*/ 62 w 178"/>
                  <a:gd name="T1" fmla="*/ 84 h 1056"/>
                  <a:gd name="T2" fmla="*/ 22 w 178"/>
                  <a:gd name="T3" fmla="*/ 328 h 1056"/>
                  <a:gd name="T4" fmla="*/ 28 w 178"/>
                  <a:gd name="T5" fmla="*/ 760 h 1056"/>
                  <a:gd name="T6" fmla="*/ 72 w 178"/>
                  <a:gd name="T7" fmla="*/ 988 h 1056"/>
                  <a:gd name="T8" fmla="*/ 162 w 178"/>
                  <a:gd name="T9" fmla="*/ 1036 h 1056"/>
                  <a:gd name="T10" fmla="*/ 160 w 178"/>
                  <a:gd name="T11" fmla="*/ 1054 h 1056"/>
                  <a:gd name="T12" fmla="*/ 66 w 178"/>
                  <a:gd name="T13" fmla="*/ 1004 h 1056"/>
                  <a:gd name="T14" fmla="*/ 12 w 178"/>
                  <a:gd name="T15" fmla="*/ 754 h 1056"/>
                  <a:gd name="T16" fmla="*/ 10 w 178"/>
                  <a:gd name="T17" fmla="*/ 292 h 1056"/>
                  <a:gd name="T18" fmla="*/ 48 w 178"/>
                  <a:gd name="T19" fmla="*/ 76 h 1056"/>
                  <a:gd name="T20" fmla="*/ 142 w 178"/>
                  <a:gd name="T21" fmla="*/ 8 h 1056"/>
                  <a:gd name="T22" fmla="*/ 150 w 178"/>
                  <a:gd name="T23" fmla="*/ 24 h 1056"/>
                  <a:gd name="T24" fmla="*/ 62 w 178"/>
                  <a:gd name="T25" fmla="*/ 84 h 10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8"/>
                  <a:gd name="T40" fmla="*/ 0 h 1056"/>
                  <a:gd name="T41" fmla="*/ 178 w 178"/>
                  <a:gd name="T42" fmla="*/ 1056 h 10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8" h="1056">
                    <a:moveTo>
                      <a:pt x="62" y="84"/>
                    </a:moveTo>
                    <a:cubicBezTo>
                      <a:pt x="38" y="134"/>
                      <a:pt x="30" y="226"/>
                      <a:pt x="22" y="328"/>
                    </a:cubicBezTo>
                    <a:cubicBezTo>
                      <a:pt x="14" y="430"/>
                      <a:pt x="19" y="650"/>
                      <a:pt x="28" y="760"/>
                    </a:cubicBezTo>
                    <a:cubicBezTo>
                      <a:pt x="36" y="870"/>
                      <a:pt x="49" y="942"/>
                      <a:pt x="72" y="988"/>
                    </a:cubicBezTo>
                    <a:cubicBezTo>
                      <a:pt x="102" y="1020"/>
                      <a:pt x="146" y="1030"/>
                      <a:pt x="162" y="1036"/>
                    </a:cubicBezTo>
                    <a:cubicBezTo>
                      <a:pt x="178" y="1042"/>
                      <a:pt x="174" y="1056"/>
                      <a:pt x="160" y="1054"/>
                    </a:cubicBezTo>
                    <a:cubicBezTo>
                      <a:pt x="146" y="1052"/>
                      <a:pt x="87" y="1023"/>
                      <a:pt x="66" y="1004"/>
                    </a:cubicBezTo>
                    <a:cubicBezTo>
                      <a:pt x="45" y="985"/>
                      <a:pt x="22" y="876"/>
                      <a:pt x="12" y="754"/>
                    </a:cubicBezTo>
                    <a:cubicBezTo>
                      <a:pt x="4" y="625"/>
                      <a:pt x="0" y="390"/>
                      <a:pt x="10" y="292"/>
                    </a:cubicBezTo>
                    <a:cubicBezTo>
                      <a:pt x="20" y="194"/>
                      <a:pt x="30" y="114"/>
                      <a:pt x="48" y="76"/>
                    </a:cubicBezTo>
                    <a:cubicBezTo>
                      <a:pt x="70" y="29"/>
                      <a:pt x="118" y="16"/>
                      <a:pt x="142" y="8"/>
                    </a:cubicBezTo>
                    <a:cubicBezTo>
                      <a:pt x="166" y="0"/>
                      <a:pt x="178" y="18"/>
                      <a:pt x="150" y="24"/>
                    </a:cubicBezTo>
                    <a:cubicBezTo>
                      <a:pt x="122" y="30"/>
                      <a:pt x="85" y="33"/>
                      <a:pt x="62" y="84"/>
                    </a:cubicBezTo>
                    <a:close/>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85" name="Freeform 11"/>
              <p:cNvSpPr>
                <a:spLocks/>
              </p:cNvSpPr>
              <p:nvPr/>
            </p:nvSpPr>
            <p:spPr bwMode="auto">
              <a:xfrm>
                <a:off x="3245" y="2320"/>
                <a:ext cx="1046" cy="294"/>
              </a:xfrm>
              <a:custGeom>
                <a:avLst/>
                <a:gdLst>
                  <a:gd name="T0" fmla="*/ 0 w 1046"/>
                  <a:gd name="T1" fmla="*/ 294 h 294"/>
                  <a:gd name="T2" fmla="*/ 198 w 1046"/>
                  <a:gd name="T3" fmla="*/ 259 h 294"/>
                  <a:gd name="T4" fmla="*/ 350 w 1046"/>
                  <a:gd name="T5" fmla="*/ 123 h 294"/>
                  <a:gd name="T6" fmla="*/ 1046 w 1046"/>
                  <a:gd name="T7" fmla="*/ 0 h 294"/>
                  <a:gd name="T8" fmla="*/ 0 60000 65536"/>
                  <a:gd name="T9" fmla="*/ 0 60000 65536"/>
                  <a:gd name="T10" fmla="*/ 0 60000 65536"/>
                  <a:gd name="T11" fmla="*/ 0 60000 65536"/>
                  <a:gd name="T12" fmla="*/ 0 w 1046"/>
                  <a:gd name="T13" fmla="*/ 0 h 294"/>
                  <a:gd name="T14" fmla="*/ 1046 w 1046"/>
                  <a:gd name="T15" fmla="*/ 294 h 294"/>
                </a:gdLst>
                <a:ahLst/>
                <a:cxnLst>
                  <a:cxn ang="T8">
                    <a:pos x="T0" y="T1"/>
                  </a:cxn>
                  <a:cxn ang="T9">
                    <a:pos x="T2" y="T3"/>
                  </a:cxn>
                  <a:cxn ang="T10">
                    <a:pos x="T4" y="T5"/>
                  </a:cxn>
                  <a:cxn ang="T11">
                    <a:pos x="T6" y="T7"/>
                  </a:cxn>
                </a:cxnLst>
                <a:rect l="T12" t="T13" r="T14" b="T15"/>
                <a:pathLst>
                  <a:path w="1046" h="294">
                    <a:moveTo>
                      <a:pt x="0" y="294"/>
                    </a:moveTo>
                    <a:cubicBezTo>
                      <a:pt x="43" y="286"/>
                      <a:pt x="139" y="288"/>
                      <a:pt x="198" y="259"/>
                    </a:cubicBezTo>
                    <a:cubicBezTo>
                      <a:pt x="297" y="219"/>
                      <a:pt x="267" y="142"/>
                      <a:pt x="350" y="123"/>
                    </a:cubicBezTo>
                    <a:cubicBezTo>
                      <a:pt x="433" y="104"/>
                      <a:pt x="901" y="25"/>
                      <a:pt x="1046" y="0"/>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86" name="Freeform 12"/>
              <p:cNvSpPr>
                <a:spLocks/>
              </p:cNvSpPr>
              <p:nvPr/>
            </p:nvSpPr>
            <p:spPr bwMode="auto">
              <a:xfrm>
                <a:off x="4050" y="1545"/>
                <a:ext cx="267" cy="1085"/>
              </a:xfrm>
              <a:custGeom>
                <a:avLst/>
                <a:gdLst>
                  <a:gd name="T0" fmla="*/ 241 w 267"/>
                  <a:gd name="T1" fmla="*/ 463 h 1085"/>
                  <a:gd name="T2" fmla="*/ 228 w 267"/>
                  <a:gd name="T3" fmla="*/ 761 h 1085"/>
                  <a:gd name="T4" fmla="*/ 164 w 267"/>
                  <a:gd name="T5" fmla="*/ 1001 h 1085"/>
                  <a:gd name="T6" fmla="*/ 38 w 267"/>
                  <a:gd name="T7" fmla="*/ 1059 h 1085"/>
                  <a:gd name="T8" fmla="*/ 42 w 267"/>
                  <a:gd name="T9" fmla="*/ 1077 h 1085"/>
                  <a:gd name="T10" fmla="*/ 176 w 267"/>
                  <a:gd name="T11" fmla="*/ 1015 h 1085"/>
                  <a:gd name="T12" fmla="*/ 246 w 267"/>
                  <a:gd name="T13" fmla="*/ 777 h 1085"/>
                  <a:gd name="T14" fmla="*/ 259 w 267"/>
                  <a:gd name="T15" fmla="*/ 410 h 1085"/>
                  <a:gd name="T16" fmla="*/ 195 w 267"/>
                  <a:gd name="T17" fmla="*/ 92 h 1085"/>
                  <a:gd name="T18" fmla="*/ 30 w 267"/>
                  <a:gd name="T19" fmla="*/ 9 h 1085"/>
                  <a:gd name="T20" fmla="*/ 24 w 267"/>
                  <a:gd name="T21" fmla="*/ 27 h 1085"/>
                  <a:gd name="T22" fmla="*/ 177 w 267"/>
                  <a:gd name="T23" fmla="*/ 108 h 1085"/>
                  <a:gd name="T24" fmla="*/ 241 w 267"/>
                  <a:gd name="T25" fmla="*/ 463 h 10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7"/>
                  <a:gd name="T40" fmla="*/ 0 h 1085"/>
                  <a:gd name="T41" fmla="*/ 267 w 267"/>
                  <a:gd name="T42" fmla="*/ 1085 h 10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7" h="1085">
                    <a:moveTo>
                      <a:pt x="241" y="463"/>
                    </a:moveTo>
                    <a:cubicBezTo>
                      <a:pt x="242" y="579"/>
                      <a:pt x="240" y="671"/>
                      <a:pt x="228" y="761"/>
                    </a:cubicBezTo>
                    <a:cubicBezTo>
                      <a:pt x="215" y="850"/>
                      <a:pt x="195" y="951"/>
                      <a:pt x="164" y="1001"/>
                    </a:cubicBezTo>
                    <a:cubicBezTo>
                      <a:pt x="134" y="1033"/>
                      <a:pt x="74" y="1053"/>
                      <a:pt x="38" y="1059"/>
                    </a:cubicBezTo>
                    <a:cubicBezTo>
                      <a:pt x="2" y="1065"/>
                      <a:pt x="8" y="1085"/>
                      <a:pt x="42" y="1077"/>
                    </a:cubicBezTo>
                    <a:cubicBezTo>
                      <a:pt x="76" y="1069"/>
                      <a:pt x="154" y="1043"/>
                      <a:pt x="176" y="1015"/>
                    </a:cubicBezTo>
                    <a:cubicBezTo>
                      <a:pt x="198" y="987"/>
                      <a:pt x="233" y="896"/>
                      <a:pt x="246" y="777"/>
                    </a:cubicBezTo>
                    <a:cubicBezTo>
                      <a:pt x="259" y="658"/>
                      <a:pt x="267" y="524"/>
                      <a:pt x="259" y="410"/>
                    </a:cubicBezTo>
                    <a:cubicBezTo>
                      <a:pt x="250" y="295"/>
                      <a:pt x="232" y="159"/>
                      <a:pt x="195" y="92"/>
                    </a:cubicBezTo>
                    <a:cubicBezTo>
                      <a:pt x="157" y="24"/>
                      <a:pt x="59" y="18"/>
                      <a:pt x="30" y="9"/>
                    </a:cubicBezTo>
                    <a:cubicBezTo>
                      <a:pt x="1" y="0"/>
                      <a:pt x="0" y="23"/>
                      <a:pt x="24" y="27"/>
                    </a:cubicBezTo>
                    <a:cubicBezTo>
                      <a:pt x="39" y="36"/>
                      <a:pt x="139" y="39"/>
                      <a:pt x="177" y="108"/>
                    </a:cubicBezTo>
                    <a:cubicBezTo>
                      <a:pt x="215" y="177"/>
                      <a:pt x="240" y="347"/>
                      <a:pt x="241" y="463"/>
                    </a:cubicBezTo>
                    <a:close/>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87" name="Freeform 13"/>
              <p:cNvSpPr>
                <a:spLocks/>
              </p:cNvSpPr>
              <p:nvPr/>
            </p:nvSpPr>
            <p:spPr bwMode="auto">
              <a:xfrm>
                <a:off x="1933" y="1520"/>
                <a:ext cx="1595" cy="1149"/>
              </a:xfrm>
              <a:custGeom>
                <a:avLst/>
                <a:gdLst>
                  <a:gd name="T0" fmla="*/ 107 w 1595"/>
                  <a:gd name="T1" fmla="*/ 0 h 1149"/>
                  <a:gd name="T2" fmla="*/ 331 w 1595"/>
                  <a:gd name="T3" fmla="*/ 208 h 1149"/>
                  <a:gd name="T4" fmla="*/ 1001 w 1595"/>
                  <a:gd name="T5" fmla="*/ 210 h 1149"/>
                  <a:gd name="T6" fmla="*/ 1446 w 1595"/>
                  <a:gd name="T7" fmla="*/ 91 h 1149"/>
                  <a:gd name="T8" fmla="*/ 1579 w 1595"/>
                  <a:gd name="T9" fmla="*/ 323 h 1149"/>
                  <a:gd name="T10" fmla="*/ 1571 w 1595"/>
                  <a:gd name="T11" fmla="*/ 832 h 1149"/>
                  <a:gd name="T12" fmla="*/ 1440 w 1595"/>
                  <a:gd name="T13" fmla="*/ 1056 h 1149"/>
                  <a:gd name="T14" fmla="*/ 931 w 1595"/>
                  <a:gd name="T15" fmla="*/ 931 h 1149"/>
                  <a:gd name="T16" fmla="*/ 374 w 1595"/>
                  <a:gd name="T17" fmla="*/ 939 h 1149"/>
                  <a:gd name="T18" fmla="*/ 110 w 1595"/>
                  <a:gd name="T19" fmla="*/ 1075 h 1149"/>
                  <a:gd name="T20" fmla="*/ 107 w 1595"/>
                  <a:gd name="T21" fmla="*/ 1149 h 11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95"/>
                  <a:gd name="T34" fmla="*/ 0 h 1149"/>
                  <a:gd name="T35" fmla="*/ 1595 w 1595"/>
                  <a:gd name="T36" fmla="*/ 1149 h 11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95" h="1149">
                    <a:moveTo>
                      <a:pt x="107" y="0"/>
                    </a:moveTo>
                    <a:cubicBezTo>
                      <a:pt x="0" y="96"/>
                      <a:pt x="318" y="195"/>
                      <a:pt x="331" y="208"/>
                    </a:cubicBezTo>
                    <a:cubicBezTo>
                      <a:pt x="344" y="221"/>
                      <a:pt x="898" y="227"/>
                      <a:pt x="1001" y="210"/>
                    </a:cubicBezTo>
                    <a:cubicBezTo>
                      <a:pt x="1104" y="193"/>
                      <a:pt x="1369" y="73"/>
                      <a:pt x="1446" y="91"/>
                    </a:cubicBezTo>
                    <a:cubicBezTo>
                      <a:pt x="1523" y="109"/>
                      <a:pt x="1563" y="237"/>
                      <a:pt x="1579" y="323"/>
                    </a:cubicBezTo>
                    <a:cubicBezTo>
                      <a:pt x="1595" y="409"/>
                      <a:pt x="1594" y="708"/>
                      <a:pt x="1571" y="832"/>
                    </a:cubicBezTo>
                    <a:cubicBezTo>
                      <a:pt x="1548" y="959"/>
                      <a:pt x="1507" y="1042"/>
                      <a:pt x="1440" y="1056"/>
                    </a:cubicBezTo>
                    <a:cubicBezTo>
                      <a:pt x="1373" y="1070"/>
                      <a:pt x="1118" y="942"/>
                      <a:pt x="931" y="931"/>
                    </a:cubicBezTo>
                    <a:cubicBezTo>
                      <a:pt x="744" y="920"/>
                      <a:pt x="475" y="923"/>
                      <a:pt x="374" y="939"/>
                    </a:cubicBezTo>
                    <a:cubicBezTo>
                      <a:pt x="273" y="955"/>
                      <a:pt x="142" y="1046"/>
                      <a:pt x="110" y="1075"/>
                    </a:cubicBezTo>
                    <a:cubicBezTo>
                      <a:pt x="78" y="1104"/>
                      <a:pt x="94" y="1144"/>
                      <a:pt x="107" y="1149"/>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88" name="Freeform 14"/>
              <p:cNvSpPr>
                <a:spLocks/>
              </p:cNvSpPr>
              <p:nvPr/>
            </p:nvSpPr>
            <p:spPr bwMode="auto">
              <a:xfrm>
                <a:off x="3349" y="1517"/>
                <a:ext cx="54" cy="91"/>
              </a:xfrm>
              <a:custGeom>
                <a:avLst/>
                <a:gdLst>
                  <a:gd name="T0" fmla="*/ 0 w 54"/>
                  <a:gd name="T1" fmla="*/ 91 h 91"/>
                  <a:gd name="T2" fmla="*/ 54 w 54"/>
                  <a:gd name="T3" fmla="*/ 0 h 91"/>
                  <a:gd name="T4" fmla="*/ 0 60000 65536"/>
                  <a:gd name="T5" fmla="*/ 0 60000 65536"/>
                  <a:gd name="T6" fmla="*/ 0 w 54"/>
                  <a:gd name="T7" fmla="*/ 0 h 91"/>
                  <a:gd name="T8" fmla="*/ 54 w 54"/>
                  <a:gd name="T9" fmla="*/ 91 h 91"/>
                </a:gdLst>
                <a:ahLst/>
                <a:cxnLst>
                  <a:cxn ang="T4">
                    <a:pos x="T0" y="T1"/>
                  </a:cxn>
                  <a:cxn ang="T5">
                    <a:pos x="T2" y="T3"/>
                  </a:cxn>
                </a:cxnLst>
                <a:rect l="T6" t="T7" r="T8" b="T9"/>
                <a:pathLst>
                  <a:path w="54" h="91">
                    <a:moveTo>
                      <a:pt x="0" y="91"/>
                    </a:moveTo>
                    <a:cubicBezTo>
                      <a:pt x="9" y="75"/>
                      <a:pt x="42" y="19"/>
                      <a:pt x="54" y="0"/>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89" name="Freeform 15"/>
              <p:cNvSpPr>
                <a:spLocks/>
              </p:cNvSpPr>
              <p:nvPr/>
            </p:nvSpPr>
            <p:spPr bwMode="auto">
              <a:xfrm>
                <a:off x="3373" y="1576"/>
                <a:ext cx="848" cy="69"/>
              </a:xfrm>
              <a:custGeom>
                <a:avLst/>
                <a:gdLst>
                  <a:gd name="T0" fmla="*/ 848 w 848"/>
                  <a:gd name="T1" fmla="*/ 69 h 69"/>
                  <a:gd name="T2" fmla="*/ 0 w 848"/>
                  <a:gd name="T3" fmla="*/ 56 h 69"/>
                  <a:gd name="T4" fmla="*/ 0 60000 65536"/>
                  <a:gd name="T5" fmla="*/ 0 60000 65536"/>
                  <a:gd name="T6" fmla="*/ 0 w 848"/>
                  <a:gd name="T7" fmla="*/ 0 h 69"/>
                  <a:gd name="T8" fmla="*/ 848 w 848"/>
                  <a:gd name="T9" fmla="*/ 69 h 69"/>
                </a:gdLst>
                <a:ahLst/>
                <a:cxnLst>
                  <a:cxn ang="T4">
                    <a:pos x="T0" y="T1"/>
                  </a:cxn>
                  <a:cxn ang="T5">
                    <a:pos x="T2" y="T3"/>
                  </a:cxn>
                </a:cxnLst>
                <a:rect l="T6" t="T7" r="T8" b="T9"/>
                <a:pathLst>
                  <a:path w="848" h="69">
                    <a:moveTo>
                      <a:pt x="848" y="69"/>
                    </a:moveTo>
                    <a:cubicBezTo>
                      <a:pt x="706" y="66"/>
                      <a:pt x="110" y="0"/>
                      <a:pt x="0" y="56"/>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90" name="Freeform 16"/>
              <p:cNvSpPr>
                <a:spLocks/>
              </p:cNvSpPr>
              <p:nvPr/>
            </p:nvSpPr>
            <p:spPr bwMode="auto">
              <a:xfrm>
                <a:off x="3235" y="1549"/>
                <a:ext cx="954" cy="67"/>
              </a:xfrm>
              <a:custGeom>
                <a:avLst/>
                <a:gdLst>
                  <a:gd name="T0" fmla="*/ 954 w 954"/>
                  <a:gd name="T1" fmla="*/ 67 h 67"/>
                  <a:gd name="T2" fmla="*/ 477 w 954"/>
                  <a:gd name="T3" fmla="*/ 14 h 67"/>
                  <a:gd name="T4" fmla="*/ 0 w 954"/>
                  <a:gd name="T5" fmla="*/ 3 h 67"/>
                  <a:gd name="T6" fmla="*/ 0 60000 65536"/>
                  <a:gd name="T7" fmla="*/ 0 60000 65536"/>
                  <a:gd name="T8" fmla="*/ 0 60000 65536"/>
                  <a:gd name="T9" fmla="*/ 0 w 954"/>
                  <a:gd name="T10" fmla="*/ 0 h 67"/>
                  <a:gd name="T11" fmla="*/ 954 w 954"/>
                  <a:gd name="T12" fmla="*/ 67 h 67"/>
                </a:gdLst>
                <a:ahLst/>
                <a:cxnLst>
                  <a:cxn ang="T6">
                    <a:pos x="T0" y="T1"/>
                  </a:cxn>
                  <a:cxn ang="T7">
                    <a:pos x="T2" y="T3"/>
                  </a:cxn>
                  <a:cxn ang="T8">
                    <a:pos x="T4" y="T5"/>
                  </a:cxn>
                </a:cxnLst>
                <a:rect l="T9" t="T10" r="T11" b="T12"/>
                <a:pathLst>
                  <a:path w="954" h="67">
                    <a:moveTo>
                      <a:pt x="954" y="67"/>
                    </a:moveTo>
                    <a:cubicBezTo>
                      <a:pt x="880" y="35"/>
                      <a:pt x="645" y="16"/>
                      <a:pt x="477" y="14"/>
                    </a:cubicBezTo>
                    <a:cubicBezTo>
                      <a:pt x="309" y="12"/>
                      <a:pt x="169" y="0"/>
                      <a:pt x="0" y="3"/>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91" name="Freeform 17"/>
              <p:cNvSpPr>
                <a:spLocks/>
              </p:cNvSpPr>
              <p:nvPr/>
            </p:nvSpPr>
            <p:spPr bwMode="auto">
              <a:xfrm flipV="1">
                <a:off x="3354" y="2576"/>
                <a:ext cx="54" cy="91"/>
              </a:xfrm>
              <a:custGeom>
                <a:avLst/>
                <a:gdLst>
                  <a:gd name="T0" fmla="*/ 0 w 54"/>
                  <a:gd name="T1" fmla="*/ 91 h 91"/>
                  <a:gd name="T2" fmla="*/ 54 w 54"/>
                  <a:gd name="T3" fmla="*/ 0 h 91"/>
                  <a:gd name="T4" fmla="*/ 0 60000 65536"/>
                  <a:gd name="T5" fmla="*/ 0 60000 65536"/>
                  <a:gd name="T6" fmla="*/ 0 w 54"/>
                  <a:gd name="T7" fmla="*/ 0 h 91"/>
                  <a:gd name="T8" fmla="*/ 54 w 54"/>
                  <a:gd name="T9" fmla="*/ 91 h 91"/>
                </a:gdLst>
                <a:ahLst/>
                <a:cxnLst>
                  <a:cxn ang="T4">
                    <a:pos x="T0" y="T1"/>
                  </a:cxn>
                  <a:cxn ang="T5">
                    <a:pos x="T2" y="T3"/>
                  </a:cxn>
                </a:cxnLst>
                <a:rect l="T6" t="T7" r="T8" b="T9"/>
                <a:pathLst>
                  <a:path w="54" h="91">
                    <a:moveTo>
                      <a:pt x="0" y="91"/>
                    </a:moveTo>
                    <a:cubicBezTo>
                      <a:pt x="9" y="75"/>
                      <a:pt x="42" y="19"/>
                      <a:pt x="54" y="0"/>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92" name="Freeform 18"/>
              <p:cNvSpPr>
                <a:spLocks/>
              </p:cNvSpPr>
              <p:nvPr/>
            </p:nvSpPr>
            <p:spPr bwMode="auto">
              <a:xfrm>
                <a:off x="3381" y="2531"/>
                <a:ext cx="838" cy="74"/>
              </a:xfrm>
              <a:custGeom>
                <a:avLst/>
                <a:gdLst>
                  <a:gd name="T0" fmla="*/ 838 w 838"/>
                  <a:gd name="T1" fmla="*/ 0 h 74"/>
                  <a:gd name="T2" fmla="*/ 0 w 838"/>
                  <a:gd name="T3" fmla="*/ 24 h 74"/>
                  <a:gd name="T4" fmla="*/ 0 60000 65536"/>
                  <a:gd name="T5" fmla="*/ 0 60000 65536"/>
                  <a:gd name="T6" fmla="*/ 0 w 838"/>
                  <a:gd name="T7" fmla="*/ 0 h 74"/>
                  <a:gd name="T8" fmla="*/ 838 w 838"/>
                  <a:gd name="T9" fmla="*/ 74 h 74"/>
                </a:gdLst>
                <a:ahLst/>
                <a:cxnLst>
                  <a:cxn ang="T4">
                    <a:pos x="T0" y="T1"/>
                  </a:cxn>
                  <a:cxn ang="T5">
                    <a:pos x="T2" y="T3"/>
                  </a:cxn>
                </a:cxnLst>
                <a:rect l="T6" t="T7" r="T8" b="T9"/>
                <a:pathLst>
                  <a:path w="838" h="74">
                    <a:moveTo>
                      <a:pt x="838" y="0"/>
                    </a:moveTo>
                    <a:cubicBezTo>
                      <a:pt x="670" y="34"/>
                      <a:pt x="115" y="74"/>
                      <a:pt x="0" y="24"/>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93" name="Freeform 19"/>
              <p:cNvSpPr>
                <a:spLocks/>
              </p:cNvSpPr>
              <p:nvPr/>
            </p:nvSpPr>
            <p:spPr bwMode="auto">
              <a:xfrm>
                <a:off x="3241" y="2552"/>
                <a:ext cx="964" cy="85"/>
              </a:xfrm>
              <a:custGeom>
                <a:avLst/>
                <a:gdLst>
                  <a:gd name="T0" fmla="*/ 964 w 964"/>
                  <a:gd name="T1" fmla="*/ 0 h 85"/>
                  <a:gd name="T2" fmla="*/ 477 w 964"/>
                  <a:gd name="T3" fmla="*/ 71 h 85"/>
                  <a:gd name="T4" fmla="*/ 0 w 964"/>
                  <a:gd name="T5" fmla="*/ 82 h 85"/>
                  <a:gd name="T6" fmla="*/ 0 60000 65536"/>
                  <a:gd name="T7" fmla="*/ 0 60000 65536"/>
                  <a:gd name="T8" fmla="*/ 0 60000 65536"/>
                  <a:gd name="T9" fmla="*/ 0 w 964"/>
                  <a:gd name="T10" fmla="*/ 0 h 85"/>
                  <a:gd name="T11" fmla="*/ 964 w 964"/>
                  <a:gd name="T12" fmla="*/ 85 h 85"/>
                </a:gdLst>
                <a:ahLst/>
                <a:cxnLst>
                  <a:cxn ang="T6">
                    <a:pos x="T0" y="T1"/>
                  </a:cxn>
                  <a:cxn ang="T7">
                    <a:pos x="T2" y="T3"/>
                  </a:cxn>
                  <a:cxn ang="T8">
                    <a:pos x="T4" y="T5"/>
                  </a:cxn>
                </a:cxnLst>
                <a:rect l="T9" t="T10" r="T11" b="T12"/>
                <a:pathLst>
                  <a:path w="964" h="85">
                    <a:moveTo>
                      <a:pt x="964" y="0"/>
                    </a:moveTo>
                    <a:cubicBezTo>
                      <a:pt x="890" y="32"/>
                      <a:pt x="645" y="69"/>
                      <a:pt x="477" y="71"/>
                    </a:cubicBezTo>
                    <a:cubicBezTo>
                      <a:pt x="309" y="73"/>
                      <a:pt x="169" y="85"/>
                      <a:pt x="0" y="82"/>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94" name="Freeform 20"/>
              <p:cNvSpPr>
                <a:spLocks/>
              </p:cNvSpPr>
              <p:nvPr/>
            </p:nvSpPr>
            <p:spPr bwMode="auto">
              <a:xfrm>
                <a:off x="3182" y="1572"/>
                <a:ext cx="102" cy="44"/>
              </a:xfrm>
              <a:custGeom>
                <a:avLst/>
                <a:gdLst>
                  <a:gd name="T0" fmla="*/ 0 w 102"/>
                  <a:gd name="T1" fmla="*/ 44 h 44"/>
                  <a:gd name="T2" fmla="*/ 98 w 102"/>
                  <a:gd name="T3" fmla="*/ 22 h 44"/>
                  <a:gd name="T4" fmla="*/ 102 w 102"/>
                  <a:gd name="T5" fmla="*/ 0 h 44"/>
                  <a:gd name="T6" fmla="*/ 0 60000 65536"/>
                  <a:gd name="T7" fmla="*/ 0 60000 65536"/>
                  <a:gd name="T8" fmla="*/ 0 60000 65536"/>
                  <a:gd name="T9" fmla="*/ 0 w 102"/>
                  <a:gd name="T10" fmla="*/ 0 h 44"/>
                  <a:gd name="T11" fmla="*/ 102 w 102"/>
                  <a:gd name="T12" fmla="*/ 44 h 44"/>
                </a:gdLst>
                <a:ahLst/>
                <a:cxnLst>
                  <a:cxn ang="T6">
                    <a:pos x="T0" y="T1"/>
                  </a:cxn>
                  <a:cxn ang="T7">
                    <a:pos x="T2" y="T3"/>
                  </a:cxn>
                  <a:cxn ang="T8">
                    <a:pos x="T4" y="T5"/>
                  </a:cxn>
                </a:cxnLst>
                <a:rect l="T9" t="T10" r="T11" b="T12"/>
                <a:pathLst>
                  <a:path w="102" h="44">
                    <a:moveTo>
                      <a:pt x="0" y="44"/>
                    </a:moveTo>
                    <a:lnTo>
                      <a:pt x="98" y="22"/>
                    </a:lnTo>
                    <a:lnTo>
                      <a:pt x="102" y="0"/>
                    </a:lnTo>
                  </a:path>
                </a:pathLst>
              </a:custGeom>
              <a:solidFill>
                <a:srgbClr val="FF3300"/>
              </a:solidFill>
              <a:ln w="3175" cap="flat" cmpd="sng">
                <a:solidFill>
                  <a:schemeClr val="tx1"/>
                </a:solidFill>
                <a:prstDash val="solid"/>
                <a:round/>
                <a:headEnd type="none" w="med" len="med"/>
                <a:tailEnd type="none" w="med" len="med"/>
              </a:ln>
            </p:spPr>
            <p:txBody>
              <a:bodyPr wrap="none" anchor="ctr"/>
              <a:lstStyle/>
              <a:p>
                <a:endParaRPr lang="ja-JP" altLang="en-US"/>
              </a:p>
            </p:txBody>
          </p:sp>
          <p:sp>
            <p:nvSpPr>
              <p:cNvPr id="95" name="Freeform 21"/>
              <p:cNvSpPr>
                <a:spLocks/>
              </p:cNvSpPr>
              <p:nvPr/>
            </p:nvSpPr>
            <p:spPr bwMode="auto">
              <a:xfrm>
                <a:off x="2082" y="1561"/>
                <a:ext cx="1088" cy="55"/>
              </a:xfrm>
              <a:custGeom>
                <a:avLst/>
                <a:gdLst>
                  <a:gd name="T0" fmla="*/ 22 w 1088"/>
                  <a:gd name="T1" fmla="*/ 55 h 55"/>
                  <a:gd name="T2" fmla="*/ 158 w 1088"/>
                  <a:gd name="T3" fmla="*/ 3 h 55"/>
                  <a:gd name="T4" fmla="*/ 1088 w 1088"/>
                  <a:gd name="T5" fmla="*/ 1 h 55"/>
                  <a:gd name="T6" fmla="*/ 0 60000 65536"/>
                  <a:gd name="T7" fmla="*/ 0 60000 65536"/>
                  <a:gd name="T8" fmla="*/ 0 60000 65536"/>
                  <a:gd name="T9" fmla="*/ 0 w 1088"/>
                  <a:gd name="T10" fmla="*/ 0 h 55"/>
                  <a:gd name="T11" fmla="*/ 1088 w 1088"/>
                  <a:gd name="T12" fmla="*/ 55 h 55"/>
                </a:gdLst>
                <a:ahLst/>
                <a:cxnLst>
                  <a:cxn ang="T6">
                    <a:pos x="T0" y="T1"/>
                  </a:cxn>
                  <a:cxn ang="T7">
                    <a:pos x="T2" y="T3"/>
                  </a:cxn>
                  <a:cxn ang="T8">
                    <a:pos x="T4" y="T5"/>
                  </a:cxn>
                </a:cxnLst>
                <a:rect l="T9" t="T10" r="T11" b="T12"/>
                <a:pathLst>
                  <a:path w="1088" h="55">
                    <a:moveTo>
                      <a:pt x="22" y="55"/>
                    </a:moveTo>
                    <a:cubicBezTo>
                      <a:pt x="0" y="13"/>
                      <a:pt x="6" y="0"/>
                      <a:pt x="158" y="3"/>
                    </a:cubicBezTo>
                    <a:cubicBezTo>
                      <a:pt x="310" y="6"/>
                      <a:pt x="893" y="3"/>
                      <a:pt x="1088" y="1"/>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96" name="Freeform 22"/>
              <p:cNvSpPr>
                <a:spLocks/>
              </p:cNvSpPr>
              <p:nvPr/>
            </p:nvSpPr>
            <p:spPr bwMode="auto">
              <a:xfrm>
                <a:off x="3093" y="1446"/>
                <a:ext cx="145" cy="167"/>
              </a:xfrm>
              <a:custGeom>
                <a:avLst/>
                <a:gdLst>
                  <a:gd name="T0" fmla="*/ 142 w 145"/>
                  <a:gd name="T1" fmla="*/ 119 h 167"/>
                  <a:gd name="T2" fmla="*/ 88 w 145"/>
                  <a:gd name="T3" fmla="*/ 138 h 167"/>
                  <a:gd name="T4" fmla="*/ 27 w 145"/>
                  <a:gd name="T5" fmla="*/ 53 h 167"/>
                  <a:gd name="T6" fmla="*/ 59 w 145"/>
                  <a:gd name="T7" fmla="*/ 13 h 167"/>
                  <a:gd name="T8" fmla="*/ 142 w 145"/>
                  <a:gd name="T9" fmla="*/ 119 h 167"/>
                  <a:gd name="T10" fmla="*/ 0 60000 65536"/>
                  <a:gd name="T11" fmla="*/ 0 60000 65536"/>
                  <a:gd name="T12" fmla="*/ 0 60000 65536"/>
                  <a:gd name="T13" fmla="*/ 0 60000 65536"/>
                  <a:gd name="T14" fmla="*/ 0 60000 65536"/>
                  <a:gd name="T15" fmla="*/ 0 w 145"/>
                  <a:gd name="T16" fmla="*/ 0 h 167"/>
                  <a:gd name="T17" fmla="*/ 145 w 145"/>
                  <a:gd name="T18" fmla="*/ 167 h 167"/>
                </a:gdLst>
                <a:ahLst/>
                <a:cxnLst>
                  <a:cxn ang="T10">
                    <a:pos x="T0" y="T1"/>
                  </a:cxn>
                  <a:cxn ang="T11">
                    <a:pos x="T2" y="T3"/>
                  </a:cxn>
                  <a:cxn ang="T12">
                    <a:pos x="T4" y="T5"/>
                  </a:cxn>
                  <a:cxn ang="T13">
                    <a:pos x="T6" y="T7"/>
                  </a:cxn>
                  <a:cxn ang="T14">
                    <a:pos x="T8" y="T9"/>
                  </a:cxn>
                </a:cxnLst>
                <a:rect l="T15" t="T16" r="T17" b="T18"/>
                <a:pathLst>
                  <a:path w="145" h="167">
                    <a:moveTo>
                      <a:pt x="142" y="119"/>
                    </a:moveTo>
                    <a:cubicBezTo>
                      <a:pt x="145" y="121"/>
                      <a:pt x="98" y="167"/>
                      <a:pt x="88" y="138"/>
                    </a:cubicBezTo>
                    <a:cubicBezTo>
                      <a:pt x="78" y="109"/>
                      <a:pt x="31" y="73"/>
                      <a:pt x="27" y="53"/>
                    </a:cubicBezTo>
                    <a:cubicBezTo>
                      <a:pt x="14" y="18"/>
                      <a:pt x="0" y="0"/>
                      <a:pt x="59" y="13"/>
                    </a:cubicBezTo>
                    <a:cubicBezTo>
                      <a:pt x="118" y="26"/>
                      <a:pt x="139" y="117"/>
                      <a:pt x="142" y="119"/>
                    </a:cubicBezTo>
                    <a:close/>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97" name="Freeform 23"/>
              <p:cNvSpPr>
                <a:spLocks/>
              </p:cNvSpPr>
              <p:nvPr/>
            </p:nvSpPr>
            <p:spPr bwMode="auto">
              <a:xfrm>
                <a:off x="3134" y="2580"/>
                <a:ext cx="112" cy="168"/>
              </a:xfrm>
              <a:custGeom>
                <a:avLst/>
                <a:gdLst>
                  <a:gd name="T0" fmla="*/ 109 w 112"/>
                  <a:gd name="T1" fmla="*/ 48 h 168"/>
                  <a:gd name="T2" fmla="*/ 55 w 112"/>
                  <a:gd name="T3" fmla="*/ 29 h 168"/>
                  <a:gd name="T4" fmla="*/ 12 w 112"/>
                  <a:gd name="T5" fmla="*/ 118 h 168"/>
                  <a:gd name="T6" fmla="*/ 42 w 112"/>
                  <a:gd name="T7" fmla="*/ 160 h 168"/>
                  <a:gd name="T8" fmla="*/ 109 w 112"/>
                  <a:gd name="T9" fmla="*/ 48 h 168"/>
                  <a:gd name="T10" fmla="*/ 0 60000 65536"/>
                  <a:gd name="T11" fmla="*/ 0 60000 65536"/>
                  <a:gd name="T12" fmla="*/ 0 60000 65536"/>
                  <a:gd name="T13" fmla="*/ 0 60000 65536"/>
                  <a:gd name="T14" fmla="*/ 0 60000 65536"/>
                  <a:gd name="T15" fmla="*/ 0 w 112"/>
                  <a:gd name="T16" fmla="*/ 0 h 168"/>
                  <a:gd name="T17" fmla="*/ 112 w 112"/>
                  <a:gd name="T18" fmla="*/ 168 h 168"/>
                </a:gdLst>
                <a:ahLst/>
                <a:cxnLst>
                  <a:cxn ang="T10">
                    <a:pos x="T0" y="T1"/>
                  </a:cxn>
                  <a:cxn ang="T11">
                    <a:pos x="T2" y="T3"/>
                  </a:cxn>
                  <a:cxn ang="T12">
                    <a:pos x="T4" y="T5"/>
                  </a:cxn>
                  <a:cxn ang="T13">
                    <a:pos x="T6" y="T7"/>
                  </a:cxn>
                  <a:cxn ang="T14">
                    <a:pos x="T8" y="T9"/>
                  </a:cxn>
                </a:cxnLst>
                <a:rect l="T15" t="T16" r="T17" b="T18"/>
                <a:pathLst>
                  <a:path w="112" h="168">
                    <a:moveTo>
                      <a:pt x="109" y="48"/>
                    </a:moveTo>
                    <a:cubicBezTo>
                      <a:pt x="106" y="32"/>
                      <a:pt x="65" y="0"/>
                      <a:pt x="55" y="29"/>
                    </a:cubicBezTo>
                    <a:cubicBezTo>
                      <a:pt x="45" y="58"/>
                      <a:pt x="24" y="72"/>
                      <a:pt x="12" y="118"/>
                    </a:cubicBezTo>
                    <a:cubicBezTo>
                      <a:pt x="0" y="164"/>
                      <a:pt x="8" y="168"/>
                      <a:pt x="42" y="160"/>
                    </a:cubicBezTo>
                    <a:cubicBezTo>
                      <a:pt x="76" y="152"/>
                      <a:pt x="112" y="64"/>
                      <a:pt x="109" y="48"/>
                    </a:cubicBezTo>
                    <a:close/>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sp>
            <p:nvSpPr>
              <p:cNvPr id="98" name="Freeform 24"/>
              <p:cNvSpPr>
                <a:spLocks/>
              </p:cNvSpPr>
              <p:nvPr/>
            </p:nvSpPr>
            <p:spPr bwMode="auto">
              <a:xfrm flipV="1">
                <a:off x="3186" y="2566"/>
                <a:ext cx="102" cy="44"/>
              </a:xfrm>
              <a:custGeom>
                <a:avLst/>
                <a:gdLst>
                  <a:gd name="T0" fmla="*/ 0 w 102"/>
                  <a:gd name="T1" fmla="*/ 44 h 44"/>
                  <a:gd name="T2" fmla="*/ 98 w 102"/>
                  <a:gd name="T3" fmla="*/ 22 h 44"/>
                  <a:gd name="T4" fmla="*/ 102 w 102"/>
                  <a:gd name="T5" fmla="*/ 0 h 44"/>
                  <a:gd name="T6" fmla="*/ 0 60000 65536"/>
                  <a:gd name="T7" fmla="*/ 0 60000 65536"/>
                  <a:gd name="T8" fmla="*/ 0 60000 65536"/>
                  <a:gd name="T9" fmla="*/ 0 w 102"/>
                  <a:gd name="T10" fmla="*/ 0 h 44"/>
                  <a:gd name="T11" fmla="*/ 102 w 102"/>
                  <a:gd name="T12" fmla="*/ 44 h 44"/>
                </a:gdLst>
                <a:ahLst/>
                <a:cxnLst>
                  <a:cxn ang="T6">
                    <a:pos x="T0" y="T1"/>
                  </a:cxn>
                  <a:cxn ang="T7">
                    <a:pos x="T2" y="T3"/>
                  </a:cxn>
                  <a:cxn ang="T8">
                    <a:pos x="T4" y="T5"/>
                  </a:cxn>
                </a:cxnLst>
                <a:rect l="T9" t="T10" r="T11" b="T12"/>
                <a:pathLst>
                  <a:path w="102" h="44">
                    <a:moveTo>
                      <a:pt x="0" y="44"/>
                    </a:moveTo>
                    <a:lnTo>
                      <a:pt x="98" y="22"/>
                    </a:lnTo>
                    <a:lnTo>
                      <a:pt x="102" y="0"/>
                    </a:lnTo>
                  </a:path>
                </a:pathLst>
              </a:custGeom>
              <a:solidFill>
                <a:srgbClr val="FF3300"/>
              </a:solidFill>
              <a:ln w="3175" cap="flat" cmpd="sng">
                <a:solidFill>
                  <a:schemeClr val="tx1"/>
                </a:solidFill>
                <a:prstDash val="solid"/>
                <a:round/>
                <a:headEnd type="none" w="med" len="med"/>
                <a:tailEnd type="none" w="med" len="med"/>
              </a:ln>
            </p:spPr>
            <p:txBody>
              <a:bodyPr wrap="none" anchor="ctr"/>
              <a:lstStyle/>
              <a:p>
                <a:endParaRPr lang="ja-JP" altLang="en-US"/>
              </a:p>
            </p:txBody>
          </p:sp>
          <p:sp>
            <p:nvSpPr>
              <p:cNvPr id="99" name="Freeform 25"/>
              <p:cNvSpPr>
                <a:spLocks/>
              </p:cNvSpPr>
              <p:nvPr/>
            </p:nvSpPr>
            <p:spPr bwMode="auto">
              <a:xfrm>
                <a:off x="2078" y="2573"/>
                <a:ext cx="1096" cy="56"/>
              </a:xfrm>
              <a:custGeom>
                <a:avLst/>
                <a:gdLst>
                  <a:gd name="T0" fmla="*/ 47 w 1096"/>
                  <a:gd name="T1" fmla="*/ 0 h 56"/>
                  <a:gd name="T2" fmla="*/ 166 w 1096"/>
                  <a:gd name="T3" fmla="*/ 53 h 56"/>
                  <a:gd name="T4" fmla="*/ 1096 w 1096"/>
                  <a:gd name="T5" fmla="*/ 55 h 56"/>
                  <a:gd name="T6" fmla="*/ 0 60000 65536"/>
                  <a:gd name="T7" fmla="*/ 0 60000 65536"/>
                  <a:gd name="T8" fmla="*/ 0 60000 65536"/>
                  <a:gd name="T9" fmla="*/ 0 w 1096"/>
                  <a:gd name="T10" fmla="*/ 0 h 56"/>
                  <a:gd name="T11" fmla="*/ 1096 w 1096"/>
                  <a:gd name="T12" fmla="*/ 56 h 56"/>
                </a:gdLst>
                <a:ahLst/>
                <a:cxnLst>
                  <a:cxn ang="T6">
                    <a:pos x="T0" y="T1"/>
                  </a:cxn>
                  <a:cxn ang="T7">
                    <a:pos x="T2" y="T3"/>
                  </a:cxn>
                  <a:cxn ang="T8">
                    <a:pos x="T4" y="T5"/>
                  </a:cxn>
                </a:cxnLst>
                <a:rect l="T9" t="T10" r="T11" b="T12"/>
                <a:pathLst>
                  <a:path w="1096" h="56">
                    <a:moveTo>
                      <a:pt x="47" y="0"/>
                    </a:moveTo>
                    <a:cubicBezTo>
                      <a:pt x="0" y="45"/>
                      <a:pt x="14" y="56"/>
                      <a:pt x="166" y="53"/>
                    </a:cubicBezTo>
                    <a:cubicBezTo>
                      <a:pt x="318" y="50"/>
                      <a:pt x="901" y="53"/>
                      <a:pt x="1096" y="55"/>
                    </a:cubicBezTo>
                  </a:path>
                </a:pathLst>
              </a:custGeom>
              <a:solidFill>
                <a:srgbClr val="FF3300"/>
              </a:solidFill>
              <a:ln w="3175" cap="flat" cmpd="sng">
                <a:solidFill>
                  <a:schemeClr val="tx1"/>
                </a:solidFill>
                <a:prstDash val="solid"/>
                <a:round/>
                <a:headEnd/>
                <a:tailEnd/>
              </a:ln>
            </p:spPr>
            <p:txBody>
              <a:bodyPr wrap="none" anchor="ctr"/>
              <a:lstStyle/>
              <a:p>
                <a:endParaRPr lang="ja-JP" altLang="en-US"/>
              </a:p>
            </p:txBody>
          </p:sp>
        </p:grpSp>
        <p:grpSp>
          <p:nvGrpSpPr>
            <p:cNvPr id="64" name="Group 26"/>
            <p:cNvGrpSpPr>
              <a:grpSpLocks/>
            </p:cNvGrpSpPr>
            <p:nvPr/>
          </p:nvGrpSpPr>
          <p:grpSpPr bwMode="auto">
            <a:xfrm>
              <a:off x="627" y="400"/>
              <a:ext cx="1414" cy="906"/>
              <a:chOff x="1632" y="1509"/>
              <a:chExt cx="1853" cy="1168"/>
            </a:xfrm>
          </p:grpSpPr>
          <p:sp>
            <p:nvSpPr>
              <p:cNvPr id="65" name="Freeform 27"/>
              <p:cNvSpPr>
                <a:spLocks/>
              </p:cNvSpPr>
              <p:nvPr/>
            </p:nvSpPr>
            <p:spPr bwMode="auto">
              <a:xfrm>
                <a:off x="1680" y="1628"/>
                <a:ext cx="513" cy="934"/>
              </a:xfrm>
              <a:custGeom>
                <a:avLst/>
                <a:gdLst/>
                <a:ahLst/>
                <a:cxnLst>
                  <a:cxn ang="0">
                    <a:pos x="490" y="115"/>
                  </a:cxn>
                  <a:cxn ang="0">
                    <a:pos x="200" y="9"/>
                  </a:cxn>
                  <a:cxn ang="0">
                    <a:pos x="37" y="177"/>
                  </a:cxn>
                  <a:cxn ang="0">
                    <a:pos x="32" y="723"/>
                  </a:cxn>
                  <a:cxn ang="0">
                    <a:pos x="203" y="926"/>
                  </a:cxn>
                  <a:cxn ang="0">
                    <a:pos x="493" y="843"/>
                  </a:cxn>
                  <a:cxn ang="0">
                    <a:pos x="477" y="678"/>
                  </a:cxn>
                  <a:cxn ang="0">
                    <a:pos x="461" y="446"/>
                  </a:cxn>
                  <a:cxn ang="0">
                    <a:pos x="490" y="115"/>
                  </a:cxn>
                </a:cxnLst>
                <a:rect l="0" t="0" r="r" b="b"/>
                <a:pathLst>
                  <a:path w="514" h="934">
                    <a:moveTo>
                      <a:pt x="490" y="115"/>
                    </a:moveTo>
                    <a:cubicBezTo>
                      <a:pt x="493" y="75"/>
                      <a:pt x="277" y="0"/>
                      <a:pt x="200" y="9"/>
                    </a:cubicBezTo>
                    <a:cubicBezTo>
                      <a:pt x="123" y="18"/>
                      <a:pt x="69" y="86"/>
                      <a:pt x="37" y="177"/>
                    </a:cubicBezTo>
                    <a:cubicBezTo>
                      <a:pt x="5" y="268"/>
                      <a:pt x="0" y="579"/>
                      <a:pt x="32" y="723"/>
                    </a:cubicBezTo>
                    <a:cubicBezTo>
                      <a:pt x="64" y="867"/>
                      <a:pt x="145" y="918"/>
                      <a:pt x="203" y="926"/>
                    </a:cubicBezTo>
                    <a:cubicBezTo>
                      <a:pt x="261" y="934"/>
                      <a:pt x="472" y="859"/>
                      <a:pt x="493" y="843"/>
                    </a:cubicBezTo>
                    <a:cubicBezTo>
                      <a:pt x="514" y="827"/>
                      <a:pt x="482" y="743"/>
                      <a:pt x="477" y="678"/>
                    </a:cubicBezTo>
                    <a:cubicBezTo>
                      <a:pt x="471" y="611"/>
                      <a:pt x="458" y="539"/>
                      <a:pt x="461" y="446"/>
                    </a:cubicBezTo>
                    <a:cubicBezTo>
                      <a:pt x="463" y="352"/>
                      <a:pt x="484" y="183"/>
                      <a:pt x="490" y="115"/>
                    </a:cubicBezTo>
                    <a:close/>
                  </a:path>
                </a:pathLst>
              </a:custGeom>
              <a:gradFill rotWithShape="1">
                <a:gsLst>
                  <a:gs pos="0">
                    <a:schemeClr val="accent1">
                      <a:gamma/>
                      <a:shade val="46275"/>
                      <a:invGamma/>
                    </a:schemeClr>
                  </a:gs>
                  <a:gs pos="100000">
                    <a:schemeClr val="accent1"/>
                  </a:gs>
                </a:gsLst>
                <a:lin ang="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sp>
            <p:nvSpPr>
              <p:cNvPr id="66" name="Freeform 28"/>
              <p:cNvSpPr>
                <a:spLocks/>
              </p:cNvSpPr>
              <p:nvPr/>
            </p:nvSpPr>
            <p:spPr bwMode="auto">
              <a:xfrm>
                <a:off x="2983" y="1605"/>
                <a:ext cx="502" cy="975"/>
              </a:xfrm>
              <a:custGeom>
                <a:avLst/>
                <a:gdLst/>
                <a:ahLst/>
                <a:cxnLst>
                  <a:cxn ang="0">
                    <a:pos x="3" y="134"/>
                  </a:cxn>
                  <a:cxn ang="0">
                    <a:pos x="331" y="27"/>
                  </a:cxn>
                  <a:cxn ang="0">
                    <a:pos x="451" y="120"/>
                  </a:cxn>
                  <a:cxn ang="0">
                    <a:pos x="499" y="491"/>
                  </a:cxn>
                  <a:cxn ang="0">
                    <a:pos x="437" y="888"/>
                  </a:cxn>
                  <a:cxn ang="0">
                    <a:pos x="307" y="942"/>
                  </a:cxn>
                  <a:cxn ang="0">
                    <a:pos x="8" y="848"/>
                  </a:cxn>
                  <a:cxn ang="0">
                    <a:pos x="48" y="507"/>
                  </a:cxn>
                  <a:cxn ang="0">
                    <a:pos x="3" y="134"/>
                  </a:cxn>
                </a:cxnLst>
                <a:rect l="0" t="0" r="r" b="b"/>
                <a:pathLst>
                  <a:path w="501" h="974">
                    <a:moveTo>
                      <a:pt x="3" y="134"/>
                    </a:moveTo>
                    <a:cubicBezTo>
                      <a:pt x="3" y="126"/>
                      <a:pt x="261" y="54"/>
                      <a:pt x="331" y="27"/>
                    </a:cubicBezTo>
                    <a:cubicBezTo>
                      <a:pt x="401" y="0"/>
                      <a:pt x="413" y="40"/>
                      <a:pt x="451" y="120"/>
                    </a:cubicBezTo>
                    <a:cubicBezTo>
                      <a:pt x="489" y="200"/>
                      <a:pt x="501" y="363"/>
                      <a:pt x="499" y="491"/>
                    </a:cubicBezTo>
                    <a:cubicBezTo>
                      <a:pt x="496" y="619"/>
                      <a:pt x="471" y="802"/>
                      <a:pt x="437" y="888"/>
                    </a:cubicBezTo>
                    <a:cubicBezTo>
                      <a:pt x="403" y="974"/>
                      <a:pt x="378" y="948"/>
                      <a:pt x="307" y="942"/>
                    </a:cubicBezTo>
                    <a:cubicBezTo>
                      <a:pt x="280" y="928"/>
                      <a:pt x="16" y="850"/>
                      <a:pt x="8" y="848"/>
                    </a:cubicBezTo>
                    <a:cubicBezTo>
                      <a:pt x="0" y="846"/>
                      <a:pt x="49" y="626"/>
                      <a:pt x="48" y="507"/>
                    </a:cubicBezTo>
                    <a:cubicBezTo>
                      <a:pt x="47" y="388"/>
                      <a:pt x="3" y="142"/>
                      <a:pt x="3" y="134"/>
                    </a:cubicBezTo>
                    <a:close/>
                  </a:path>
                </a:pathLst>
              </a:custGeom>
              <a:gradFill rotWithShape="1">
                <a:gsLst>
                  <a:gs pos="0">
                    <a:schemeClr val="accent1"/>
                  </a:gs>
                  <a:gs pos="100000">
                    <a:schemeClr val="accent1">
                      <a:gamma/>
                      <a:shade val="46275"/>
                      <a:invGamma/>
                    </a:schemeClr>
                  </a:gs>
                </a:gsLst>
                <a:lin ang="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grpSp>
            <p:nvGrpSpPr>
              <p:cNvPr id="67" name="Group 29"/>
              <p:cNvGrpSpPr>
                <a:grpSpLocks/>
              </p:cNvGrpSpPr>
              <p:nvPr/>
            </p:nvGrpSpPr>
            <p:grpSpPr bwMode="auto">
              <a:xfrm>
                <a:off x="2022" y="1509"/>
                <a:ext cx="1170" cy="230"/>
                <a:chOff x="2022" y="1509"/>
                <a:chExt cx="1170" cy="230"/>
              </a:xfrm>
            </p:grpSpPr>
            <p:sp>
              <p:nvSpPr>
                <p:cNvPr id="74" name="Freeform 30"/>
                <p:cNvSpPr>
                  <a:spLocks/>
                </p:cNvSpPr>
                <p:nvPr/>
              </p:nvSpPr>
              <p:spPr bwMode="auto">
                <a:xfrm>
                  <a:off x="2661" y="1597"/>
                  <a:ext cx="548" cy="143"/>
                </a:xfrm>
                <a:custGeom>
                  <a:avLst/>
                  <a:gdLst/>
                  <a:ahLst/>
                  <a:cxnLst>
                    <a:cxn ang="0">
                      <a:pos x="530" y="2"/>
                    </a:cxn>
                    <a:cxn ang="0">
                      <a:pos x="516" y="42"/>
                    </a:cxn>
                    <a:cxn ang="0">
                      <a:pos x="243" y="125"/>
                    </a:cxn>
                    <a:cxn ang="0">
                      <a:pos x="4" y="132"/>
                    </a:cxn>
                    <a:cxn ang="0">
                      <a:pos x="56" y="8"/>
                    </a:cxn>
                    <a:cxn ang="0">
                      <a:pos x="528" y="0"/>
                    </a:cxn>
                  </a:cxnLst>
                  <a:rect l="0" t="0" r="r" b="b"/>
                  <a:pathLst>
                    <a:path w="544" h="138">
                      <a:moveTo>
                        <a:pt x="530" y="2"/>
                      </a:moveTo>
                      <a:cubicBezTo>
                        <a:pt x="532" y="18"/>
                        <a:pt x="544" y="32"/>
                        <a:pt x="516" y="42"/>
                      </a:cubicBezTo>
                      <a:cubicBezTo>
                        <a:pt x="488" y="52"/>
                        <a:pt x="387" y="111"/>
                        <a:pt x="243" y="125"/>
                      </a:cubicBezTo>
                      <a:cubicBezTo>
                        <a:pt x="194" y="138"/>
                        <a:pt x="8" y="130"/>
                        <a:pt x="4" y="132"/>
                      </a:cubicBezTo>
                      <a:cubicBezTo>
                        <a:pt x="0" y="134"/>
                        <a:pt x="42" y="6"/>
                        <a:pt x="56" y="8"/>
                      </a:cubicBezTo>
                      <a:cubicBezTo>
                        <a:pt x="70" y="10"/>
                        <a:pt x="296" y="8"/>
                        <a:pt x="528" y="0"/>
                      </a:cubicBezTo>
                    </a:path>
                  </a:pathLst>
                </a:custGeom>
                <a:gradFill rotWithShape="1">
                  <a:gsLst>
                    <a:gs pos="0">
                      <a:schemeClr val="accent1">
                        <a:gamma/>
                        <a:shade val="46275"/>
                        <a:invGamma/>
                      </a:schemeClr>
                    </a:gs>
                    <a:gs pos="100000">
                      <a:schemeClr val="accent1"/>
                    </a:gs>
                  </a:gsLst>
                  <a:lin ang="540000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sp>
              <p:nvSpPr>
                <p:cNvPr id="75" name="Freeform 31"/>
                <p:cNvSpPr>
                  <a:spLocks/>
                </p:cNvSpPr>
                <p:nvPr/>
              </p:nvSpPr>
              <p:spPr bwMode="auto">
                <a:xfrm>
                  <a:off x="2616" y="1509"/>
                  <a:ext cx="53" cy="230"/>
                </a:xfrm>
                <a:custGeom>
                  <a:avLst/>
                  <a:gdLst>
                    <a:gd name="T0" fmla="*/ 0 w 53"/>
                    <a:gd name="T1" fmla="*/ 230 h 230"/>
                    <a:gd name="T2" fmla="*/ 53 w 53"/>
                    <a:gd name="T3" fmla="*/ 0 h 230"/>
                    <a:gd name="T4" fmla="*/ 0 60000 65536"/>
                    <a:gd name="T5" fmla="*/ 0 60000 65536"/>
                    <a:gd name="T6" fmla="*/ 0 w 53"/>
                    <a:gd name="T7" fmla="*/ 0 h 230"/>
                    <a:gd name="T8" fmla="*/ 53 w 53"/>
                    <a:gd name="T9" fmla="*/ 230 h 230"/>
                  </a:gdLst>
                  <a:ahLst/>
                  <a:cxnLst>
                    <a:cxn ang="T4">
                      <a:pos x="T0" y="T1"/>
                    </a:cxn>
                    <a:cxn ang="T5">
                      <a:pos x="T2" y="T3"/>
                    </a:cxn>
                  </a:cxnLst>
                  <a:rect l="T6" t="T7" r="T8" b="T9"/>
                  <a:pathLst>
                    <a:path w="53" h="230">
                      <a:moveTo>
                        <a:pt x="0" y="230"/>
                      </a:moveTo>
                      <a:cubicBezTo>
                        <a:pt x="21" y="128"/>
                        <a:pt x="45" y="51"/>
                        <a:pt x="53" y="0"/>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sp>
              <p:nvSpPr>
                <p:cNvPr id="76" name="Freeform 32"/>
                <p:cNvSpPr>
                  <a:spLocks/>
                </p:cNvSpPr>
                <p:nvPr/>
              </p:nvSpPr>
              <p:spPr bwMode="auto">
                <a:xfrm>
                  <a:off x="2021" y="1580"/>
                  <a:ext cx="635" cy="143"/>
                </a:xfrm>
                <a:custGeom>
                  <a:avLst/>
                  <a:gdLst/>
                  <a:ahLst/>
                  <a:cxnLst>
                    <a:cxn ang="0">
                      <a:pos x="632" y="14"/>
                    </a:cxn>
                    <a:cxn ang="0">
                      <a:pos x="598" y="136"/>
                    </a:cxn>
                    <a:cxn ang="0">
                      <a:pos x="276" y="127"/>
                    </a:cxn>
                    <a:cxn ang="0">
                      <a:pos x="118" y="12"/>
                    </a:cxn>
                    <a:cxn ang="0">
                      <a:pos x="632" y="14"/>
                    </a:cxn>
                  </a:cxnLst>
                  <a:rect l="0" t="0" r="r" b="b"/>
                  <a:pathLst>
                    <a:path w="632" h="141">
                      <a:moveTo>
                        <a:pt x="632" y="14"/>
                      </a:moveTo>
                      <a:cubicBezTo>
                        <a:pt x="614" y="66"/>
                        <a:pt x="604" y="138"/>
                        <a:pt x="598" y="136"/>
                      </a:cubicBezTo>
                      <a:cubicBezTo>
                        <a:pt x="592" y="134"/>
                        <a:pt x="361" y="141"/>
                        <a:pt x="276" y="127"/>
                      </a:cubicBezTo>
                      <a:cubicBezTo>
                        <a:pt x="191" y="113"/>
                        <a:pt x="0" y="24"/>
                        <a:pt x="118" y="12"/>
                      </a:cubicBezTo>
                      <a:cubicBezTo>
                        <a:pt x="236" y="0"/>
                        <a:pt x="390" y="10"/>
                        <a:pt x="632" y="14"/>
                      </a:cubicBezTo>
                    </a:path>
                  </a:pathLst>
                </a:custGeom>
                <a:gradFill rotWithShape="1">
                  <a:gsLst>
                    <a:gs pos="0">
                      <a:schemeClr val="accent1">
                        <a:gamma/>
                        <a:shade val="46275"/>
                        <a:invGamma/>
                      </a:schemeClr>
                    </a:gs>
                    <a:gs pos="100000">
                      <a:schemeClr val="accent1"/>
                    </a:gs>
                  </a:gsLst>
                  <a:lin ang="540000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sp>
              <p:nvSpPr>
                <p:cNvPr id="77" name="Freeform 33"/>
                <p:cNvSpPr>
                  <a:spLocks/>
                </p:cNvSpPr>
                <p:nvPr/>
              </p:nvSpPr>
              <p:spPr bwMode="auto">
                <a:xfrm>
                  <a:off x="2656" y="1594"/>
                  <a:ext cx="46" cy="2"/>
                </a:xfrm>
                <a:custGeom>
                  <a:avLst/>
                  <a:gdLst>
                    <a:gd name="T0" fmla="*/ 0 w 46"/>
                    <a:gd name="T1" fmla="*/ 0 h 2"/>
                    <a:gd name="T2" fmla="*/ 46 w 46"/>
                    <a:gd name="T3" fmla="*/ 2 h 2"/>
                    <a:gd name="T4" fmla="*/ 0 60000 65536"/>
                    <a:gd name="T5" fmla="*/ 0 60000 65536"/>
                    <a:gd name="T6" fmla="*/ 0 w 46"/>
                    <a:gd name="T7" fmla="*/ 0 h 2"/>
                    <a:gd name="T8" fmla="*/ 46 w 46"/>
                    <a:gd name="T9" fmla="*/ 2 h 2"/>
                  </a:gdLst>
                  <a:ahLst/>
                  <a:cxnLst>
                    <a:cxn ang="T4">
                      <a:pos x="T0" y="T1"/>
                    </a:cxn>
                    <a:cxn ang="T5">
                      <a:pos x="T2" y="T3"/>
                    </a:cxn>
                  </a:cxnLst>
                  <a:rect l="T6" t="T7" r="T8" b="T9"/>
                  <a:pathLst>
                    <a:path w="46" h="2">
                      <a:moveTo>
                        <a:pt x="0" y="0"/>
                      </a:moveTo>
                      <a:cubicBezTo>
                        <a:pt x="19" y="0"/>
                        <a:pt x="38" y="1"/>
                        <a:pt x="46" y="2"/>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sp>
              <p:nvSpPr>
                <p:cNvPr id="78" name="Freeform 34"/>
                <p:cNvSpPr>
                  <a:spLocks/>
                </p:cNvSpPr>
                <p:nvPr/>
              </p:nvSpPr>
              <p:spPr bwMode="auto">
                <a:xfrm>
                  <a:off x="2624" y="1720"/>
                  <a:ext cx="28" cy="1"/>
                </a:xfrm>
                <a:custGeom>
                  <a:avLst/>
                  <a:gdLst>
                    <a:gd name="T0" fmla="*/ 0 w 28"/>
                    <a:gd name="T1" fmla="*/ 0 h 1"/>
                    <a:gd name="T2" fmla="*/ 28 w 28"/>
                    <a:gd name="T3" fmla="*/ 0 h 1"/>
                    <a:gd name="T4" fmla="*/ 0 60000 65536"/>
                    <a:gd name="T5" fmla="*/ 0 60000 65536"/>
                    <a:gd name="T6" fmla="*/ 0 w 28"/>
                    <a:gd name="T7" fmla="*/ 0 h 1"/>
                    <a:gd name="T8" fmla="*/ 28 w 28"/>
                    <a:gd name="T9" fmla="*/ 1 h 1"/>
                  </a:gdLst>
                  <a:ahLst/>
                  <a:cxnLst>
                    <a:cxn ang="T4">
                      <a:pos x="T0" y="T1"/>
                    </a:cxn>
                    <a:cxn ang="T5">
                      <a:pos x="T2" y="T3"/>
                    </a:cxn>
                  </a:cxnLst>
                  <a:rect l="T6" t="T7" r="T8" b="T9"/>
                  <a:pathLst>
                    <a:path w="28" h="1">
                      <a:moveTo>
                        <a:pt x="0" y="0"/>
                      </a:moveTo>
                      <a:cubicBezTo>
                        <a:pt x="0" y="0"/>
                        <a:pt x="14" y="0"/>
                        <a:pt x="28" y="0"/>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grpSp>
          <p:grpSp>
            <p:nvGrpSpPr>
              <p:cNvPr id="68" name="Group 35"/>
              <p:cNvGrpSpPr>
                <a:grpSpLocks/>
              </p:cNvGrpSpPr>
              <p:nvPr/>
            </p:nvGrpSpPr>
            <p:grpSpPr bwMode="auto">
              <a:xfrm>
                <a:off x="2056" y="2448"/>
                <a:ext cx="1142" cy="229"/>
                <a:chOff x="2056" y="2448"/>
                <a:chExt cx="1142" cy="229"/>
              </a:xfrm>
            </p:grpSpPr>
            <p:sp>
              <p:nvSpPr>
                <p:cNvPr id="69" name="Freeform 36"/>
                <p:cNvSpPr>
                  <a:spLocks/>
                </p:cNvSpPr>
                <p:nvPr/>
              </p:nvSpPr>
              <p:spPr bwMode="auto">
                <a:xfrm>
                  <a:off x="2621" y="2448"/>
                  <a:ext cx="62" cy="229"/>
                </a:xfrm>
                <a:custGeom>
                  <a:avLst/>
                  <a:gdLst>
                    <a:gd name="T0" fmla="*/ 0 w 62"/>
                    <a:gd name="T1" fmla="*/ 0 h 229"/>
                    <a:gd name="T2" fmla="*/ 62 w 62"/>
                    <a:gd name="T3" fmla="*/ 229 h 229"/>
                    <a:gd name="T4" fmla="*/ 0 60000 65536"/>
                    <a:gd name="T5" fmla="*/ 0 60000 65536"/>
                    <a:gd name="T6" fmla="*/ 0 w 62"/>
                    <a:gd name="T7" fmla="*/ 0 h 229"/>
                    <a:gd name="T8" fmla="*/ 62 w 62"/>
                    <a:gd name="T9" fmla="*/ 229 h 229"/>
                  </a:gdLst>
                  <a:ahLst/>
                  <a:cxnLst>
                    <a:cxn ang="T4">
                      <a:pos x="T0" y="T1"/>
                    </a:cxn>
                    <a:cxn ang="T5">
                      <a:pos x="T2" y="T3"/>
                    </a:cxn>
                  </a:cxnLst>
                  <a:rect l="T6" t="T7" r="T8" b="T9"/>
                  <a:pathLst>
                    <a:path w="62" h="229">
                      <a:moveTo>
                        <a:pt x="0" y="0"/>
                      </a:moveTo>
                      <a:cubicBezTo>
                        <a:pt x="25" y="103"/>
                        <a:pt x="54" y="187"/>
                        <a:pt x="62" y="229"/>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sp>
              <p:nvSpPr>
                <p:cNvPr id="70" name="Freeform 37"/>
                <p:cNvSpPr>
                  <a:spLocks/>
                </p:cNvSpPr>
                <p:nvPr/>
              </p:nvSpPr>
              <p:spPr bwMode="auto">
                <a:xfrm>
                  <a:off x="2654" y="2462"/>
                  <a:ext cx="543" cy="139"/>
                </a:xfrm>
                <a:custGeom>
                  <a:avLst/>
                  <a:gdLst/>
                  <a:ahLst/>
                  <a:cxnLst>
                    <a:cxn ang="0">
                      <a:pos x="533" y="138"/>
                    </a:cxn>
                    <a:cxn ang="0">
                      <a:pos x="516" y="96"/>
                    </a:cxn>
                    <a:cxn ang="0">
                      <a:pos x="243" y="13"/>
                    </a:cxn>
                    <a:cxn ang="0">
                      <a:pos x="4" y="6"/>
                    </a:cxn>
                    <a:cxn ang="0">
                      <a:pos x="56" y="130"/>
                    </a:cxn>
                    <a:cxn ang="0">
                      <a:pos x="528" y="138"/>
                    </a:cxn>
                  </a:cxnLst>
                  <a:rect l="0" t="0" r="r" b="b"/>
                  <a:pathLst>
                    <a:path w="544" h="138">
                      <a:moveTo>
                        <a:pt x="533" y="138"/>
                      </a:moveTo>
                      <a:cubicBezTo>
                        <a:pt x="535" y="122"/>
                        <a:pt x="544" y="106"/>
                        <a:pt x="516" y="96"/>
                      </a:cubicBezTo>
                      <a:cubicBezTo>
                        <a:pt x="488" y="86"/>
                        <a:pt x="387" y="27"/>
                        <a:pt x="243" y="13"/>
                      </a:cubicBezTo>
                      <a:cubicBezTo>
                        <a:pt x="194" y="0"/>
                        <a:pt x="8" y="8"/>
                        <a:pt x="4" y="6"/>
                      </a:cubicBezTo>
                      <a:cubicBezTo>
                        <a:pt x="0" y="4"/>
                        <a:pt x="42" y="132"/>
                        <a:pt x="56" y="130"/>
                      </a:cubicBezTo>
                      <a:cubicBezTo>
                        <a:pt x="70" y="128"/>
                        <a:pt x="296" y="130"/>
                        <a:pt x="528" y="138"/>
                      </a:cubicBezTo>
                    </a:path>
                  </a:pathLst>
                </a:custGeom>
                <a:gradFill rotWithShape="1">
                  <a:gsLst>
                    <a:gs pos="0">
                      <a:schemeClr val="accent1"/>
                    </a:gs>
                    <a:gs pos="100000">
                      <a:schemeClr val="accent1">
                        <a:gamma/>
                        <a:shade val="46275"/>
                        <a:invGamma/>
                      </a:schemeClr>
                    </a:gs>
                  </a:gsLst>
                  <a:lin ang="540000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sp>
              <p:nvSpPr>
                <p:cNvPr id="71" name="Freeform 38"/>
                <p:cNvSpPr>
                  <a:spLocks/>
                </p:cNvSpPr>
                <p:nvPr/>
              </p:nvSpPr>
              <p:spPr bwMode="auto">
                <a:xfrm>
                  <a:off x="2101" y="2466"/>
                  <a:ext cx="601" cy="135"/>
                </a:xfrm>
                <a:custGeom>
                  <a:avLst/>
                  <a:gdLst/>
                  <a:ahLst/>
                  <a:cxnLst>
                    <a:cxn ang="0">
                      <a:pos x="604" y="127"/>
                    </a:cxn>
                    <a:cxn ang="0">
                      <a:pos x="570" y="5"/>
                    </a:cxn>
                    <a:cxn ang="0">
                      <a:pos x="248" y="14"/>
                    </a:cxn>
                    <a:cxn ang="0">
                      <a:pos x="90" y="129"/>
                    </a:cxn>
                    <a:cxn ang="0">
                      <a:pos x="604" y="127"/>
                    </a:cxn>
                  </a:cxnLst>
                  <a:rect l="0" t="0" r="r" b="b"/>
                  <a:pathLst>
                    <a:path w="604" h="133">
                      <a:moveTo>
                        <a:pt x="604" y="127"/>
                      </a:moveTo>
                      <a:cubicBezTo>
                        <a:pt x="586" y="75"/>
                        <a:pt x="576" y="3"/>
                        <a:pt x="570" y="5"/>
                      </a:cubicBezTo>
                      <a:cubicBezTo>
                        <a:pt x="564" y="7"/>
                        <a:pt x="333" y="0"/>
                        <a:pt x="248" y="14"/>
                      </a:cubicBezTo>
                      <a:cubicBezTo>
                        <a:pt x="163" y="28"/>
                        <a:pt x="0" y="125"/>
                        <a:pt x="90" y="129"/>
                      </a:cubicBezTo>
                      <a:cubicBezTo>
                        <a:pt x="180" y="133"/>
                        <a:pt x="362" y="131"/>
                        <a:pt x="604" y="127"/>
                      </a:cubicBezTo>
                    </a:path>
                  </a:pathLst>
                </a:custGeom>
                <a:gradFill rotWithShape="1">
                  <a:gsLst>
                    <a:gs pos="0">
                      <a:schemeClr val="accent1"/>
                    </a:gs>
                    <a:gs pos="100000">
                      <a:schemeClr val="accent1">
                        <a:gamma/>
                        <a:shade val="46275"/>
                        <a:invGamma/>
                      </a:schemeClr>
                    </a:gs>
                  </a:gsLst>
                  <a:lin ang="5400000" scaled="1"/>
                </a:gradFill>
                <a:ln w="3175" cap="flat" cmpd="sng">
                  <a:solidFill>
                    <a:schemeClr val="tx1"/>
                  </a:solidFill>
                  <a:prstDash val="solid"/>
                  <a:round/>
                  <a:headEnd/>
                  <a:tailEnd/>
                </a:ln>
                <a:effectLst/>
              </p:spPr>
              <p:txBody>
                <a:bodyPr wrap="none" anchor="ctr"/>
                <a:lstStyle/>
                <a:p>
                  <a:pPr eaLnBrk="1" hangingPunct="1">
                    <a:defRPr/>
                  </a:pPr>
                  <a:endParaRPr lang="ja-JP" altLang="en-US">
                    <a:ea typeface="ＭＳ Ｐゴシック" panose="020B0600070205080204" pitchFamily="50" charset="-128"/>
                  </a:endParaRPr>
                </a:p>
              </p:txBody>
            </p:sp>
            <p:sp>
              <p:nvSpPr>
                <p:cNvPr id="72" name="Freeform 39"/>
                <p:cNvSpPr>
                  <a:spLocks/>
                </p:cNvSpPr>
                <p:nvPr/>
              </p:nvSpPr>
              <p:spPr bwMode="auto">
                <a:xfrm flipV="1">
                  <a:off x="2662" y="2590"/>
                  <a:ext cx="46" cy="2"/>
                </a:xfrm>
                <a:custGeom>
                  <a:avLst/>
                  <a:gdLst>
                    <a:gd name="T0" fmla="*/ 0 w 46"/>
                    <a:gd name="T1" fmla="*/ 0 h 2"/>
                    <a:gd name="T2" fmla="*/ 46 w 46"/>
                    <a:gd name="T3" fmla="*/ 2 h 2"/>
                    <a:gd name="T4" fmla="*/ 0 60000 65536"/>
                    <a:gd name="T5" fmla="*/ 0 60000 65536"/>
                    <a:gd name="T6" fmla="*/ 0 w 46"/>
                    <a:gd name="T7" fmla="*/ 0 h 2"/>
                    <a:gd name="T8" fmla="*/ 46 w 46"/>
                    <a:gd name="T9" fmla="*/ 2 h 2"/>
                  </a:gdLst>
                  <a:ahLst/>
                  <a:cxnLst>
                    <a:cxn ang="T4">
                      <a:pos x="T0" y="T1"/>
                    </a:cxn>
                    <a:cxn ang="T5">
                      <a:pos x="T2" y="T3"/>
                    </a:cxn>
                  </a:cxnLst>
                  <a:rect l="T6" t="T7" r="T8" b="T9"/>
                  <a:pathLst>
                    <a:path w="46" h="2">
                      <a:moveTo>
                        <a:pt x="0" y="0"/>
                      </a:moveTo>
                      <a:cubicBezTo>
                        <a:pt x="19" y="0"/>
                        <a:pt x="38" y="1"/>
                        <a:pt x="46" y="2"/>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sp>
              <p:nvSpPr>
                <p:cNvPr id="73" name="Freeform 40"/>
                <p:cNvSpPr>
                  <a:spLocks/>
                </p:cNvSpPr>
                <p:nvPr/>
              </p:nvSpPr>
              <p:spPr bwMode="auto">
                <a:xfrm>
                  <a:off x="2628" y="2470"/>
                  <a:ext cx="34" cy="2"/>
                </a:xfrm>
                <a:custGeom>
                  <a:avLst/>
                  <a:gdLst>
                    <a:gd name="T0" fmla="*/ 0 w 34"/>
                    <a:gd name="T1" fmla="*/ 2 h 2"/>
                    <a:gd name="T2" fmla="*/ 34 w 34"/>
                    <a:gd name="T3" fmla="*/ 0 h 2"/>
                    <a:gd name="T4" fmla="*/ 0 60000 65536"/>
                    <a:gd name="T5" fmla="*/ 0 60000 65536"/>
                    <a:gd name="T6" fmla="*/ 0 w 34"/>
                    <a:gd name="T7" fmla="*/ 0 h 2"/>
                    <a:gd name="T8" fmla="*/ 34 w 34"/>
                    <a:gd name="T9" fmla="*/ 2 h 2"/>
                  </a:gdLst>
                  <a:ahLst/>
                  <a:cxnLst>
                    <a:cxn ang="T4">
                      <a:pos x="T0" y="T1"/>
                    </a:cxn>
                    <a:cxn ang="T5">
                      <a:pos x="T2" y="T3"/>
                    </a:cxn>
                  </a:cxnLst>
                  <a:rect l="T6" t="T7" r="T8" b="T9"/>
                  <a:pathLst>
                    <a:path w="34" h="2">
                      <a:moveTo>
                        <a:pt x="0" y="2"/>
                      </a:moveTo>
                      <a:cubicBezTo>
                        <a:pt x="5" y="1"/>
                        <a:pt x="27" y="0"/>
                        <a:pt x="34" y="0"/>
                      </a:cubicBezTo>
                    </a:path>
                  </a:pathLst>
                </a:custGeom>
                <a:solidFill>
                  <a:schemeClr val="bg1"/>
                </a:solidFill>
                <a:ln w="3175" cap="flat" cmpd="sng">
                  <a:solidFill>
                    <a:schemeClr val="tx1"/>
                  </a:solidFill>
                  <a:prstDash val="solid"/>
                  <a:round/>
                  <a:headEnd/>
                  <a:tailEnd/>
                </a:ln>
              </p:spPr>
              <p:txBody>
                <a:bodyPr wrap="none" anchor="ctr"/>
                <a:lstStyle/>
                <a:p>
                  <a:endParaRPr lang="ja-JP" altLang="en-US"/>
                </a:p>
              </p:txBody>
            </p:sp>
          </p:grpSp>
        </p:grpSp>
      </p:grpSp>
      <p:sp>
        <p:nvSpPr>
          <p:cNvPr id="100" name="Line 43"/>
          <p:cNvSpPr>
            <a:spLocks noChangeShapeType="1"/>
          </p:cNvSpPr>
          <p:nvPr/>
        </p:nvSpPr>
        <p:spPr bwMode="auto">
          <a:xfrm rot="16200000">
            <a:off x="7982918" y="3732447"/>
            <a:ext cx="4658489" cy="0"/>
          </a:xfrm>
          <a:prstGeom prst="line">
            <a:avLst/>
          </a:prstGeom>
          <a:noFill/>
          <a:ln w="57150">
            <a:solidFill>
              <a:srgbClr val="969696"/>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1" name="Line 43"/>
          <p:cNvSpPr>
            <a:spLocks noChangeShapeType="1"/>
          </p:cNvSpPr>
          <p:nvPr/>
        </p:nvSpPr>
        <p:spPr bwMode="auto">
          <a:xfrm rot="16200000">
            <a:off x="8260366" y="3732447"/>
            <a:ext cx="4658489" cy="0"/>
          </a:xfrm>
          <a:prstGeom prst="line">
            <a:avLst/>
          </a:prstGeom>
          <a:noFill/>
          <a:ln w="57150">
            <a:solidFill>
              <a:srgbClr val="969696"/>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 name="Line 43"/>
          <p:cNvSpPr>
            <a:spLocks noChangeShapeType="1"/>
          </p:cNvSpPr>
          <p:nvPr/>
        </p:nvSpPr>
        <p:spPr bwMode="auto">
          <a:xfrm rot="16200000">
            <a:off x="6056634" y="3765477"/>
            <a:ext cx="4658489" cy="0"/>
          </a:xfrm>
          <a:prstGeom prst="line">
            <a:avLst/>
          </a:prstGeom>
          <a:noFill/>
          <a:ln w="38100">
            <a:solidFill>
              <a:srgbClr val="808080"/>
            </a:solidFill>
            <a:prstDash val="dash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6" name="Line 43"/>
          <p:cNvSpPr>
            <a:spLocks noChangeShapeType="1"/>
          </p:cNvSpPr>
          <p:nvPr/>
        </p:nvSpPr>
        <p:spPr bwMode="auto">
          <a:xfrm rot="16200000">
            <a:off x="5094813" y="3732447"/>
            <a:ext cx="4658489" cy="0"/>
          </a:xfrm>
          <a:prstGeom prst="line">
            <a:avLst/>
          </a:prstGeom>
          <a:noFill/>
          <a:ln w="57150">
            <a:solidFill>
              <a:srgbClr val="969696"/>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7" name="Line 43"/>
          <p:cNvSpPr>
            <a:spLocks noChangeShapeType="1"/>
          </p:cNvSpPr>
          <p:nvPr/>
        </p:nvSpPr>
        <p:spPr bwMode="auto">
          <a:xfrm rot="16200000">
            <a:off x="6733079" y="3732447"/>
            <a:ext cx="4658489" cy="0"/>
          </a:xfrm>
          <a:prstGeom prst="line">
            <a:avLst/>
          </a:prstGeom>
          <a:noFill/>
          <a:ln w="57150">
            <a:solidFill>
              <a:srgbClr val="969696"/>
            </a:solidFill>
            <a:prstDash val="lgDash"/>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8" name="Line 43"/>
          <p:cNvSpPr>
            <a:spLocks noChangeShapeType="1"/>
          </p:cNvSpPr>
          <p:nvPr/>
        </p:nvSpPr>
        <p:spPr bwMode="auto">
          <a:xfrm rot="16200000">
            <a:off x="5374904" y="3732447"/>
            <a:ext cx="4658489" cy="0"/>
          </a:xfrm>
          <a:prstGeom prst="line">
            <a:avLst/>
          </a:prstGeom>
          <a:noFill/>
          <a:ln w="57150">
            <a:solidFill>
              <a:srgbClr val="969696"/>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11" name="Line 44"/>
          <p:cNvSpPr>
            <a:spLocks noChangeShapeType="1"/>
          </p:cNvSpPr>
          <p:nvPr/>
        </p:nvSpPr>
        <p:spPr bwMode="auto">
          <a:xfrm flipH="1" flipV="1">
            <a:off x="7996992" y="1402880"/>
            <a:ext cx="1" cy="507655"/>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59" name="テキスト ボックス 58"/>
          <p:cNvSpPr txBox="1"/>
          <p:nvPr/>
        </p:nvSpPr>
        <p:spPr>
          <a:xfrm>
            <a:off x="2549120" y="4872241"/>
            <a:ext cx="5288288" cy="1323439"/>
          </a:xfrm>
          <a:prstGeom prst="rect">
            <a:avLst/>
          </a:prstGeom>
          <a:solidFill>
            <a:schemeClr val="bg1"/>
          </a:solidFill>
          <a:ln w="31750">
            <a:solidFill>
              <a:srgbClr val="0070C0"/>
            </a:solidFill>
          </a:ln>
        </p:spPr>
        <p:txBody>
          <a:bodyPr wrap="square" rtlCol="0">
            <a:spAutoFit/>
          </a:bodyPr>
          <a:lstStyle/>
          <a:p>
            <a:r>
              <a:rPr lang="en-GB" altLang="ja-JP" sz="2000" dirty="0">
                <a:latin typeface="Tahoma" panose="020B0604030504040204" pitchFamily="34" charset="0"/>
                <a:ea typeface="Tahoma" panose="020B0604030504040204" pitchFamily="34" charset="0"/>
                <a:cs typeface="Tahoma" panose="020B0604030504040204" pitchFamily="34" charset="0"/>
              </a:rPr>
              <a:t>Activation Speed:</a:t>
            </a:r>
            <a:endParaRPr lang="ja-JP" altLang="ja-JP" sz="2000" dirty="0">
              <a:latin typeface="Tahoma" panose="020B0604030504040204" pitchFamily="34" charset="0"/>
              <a:cs typeface="Tahoma" panose="020B0604030504040204" pitchFamily="34" charset="0"/>
            </a:endParaRPr>
          </a:p>
          <a:p>
            <a:r>
              <a:rPr lang="en-GB" altLang="ja-JP" sz="2000" dirty="0">
                <a:latin typeface="Tahoma" panose="020B0604030504040204" pitchFamily="34" charset="0"/>
                <a:ea typeface="Tahoma" panose="020B0604030504040204" pitchFamily="34" charset="0"/>
                <a:cs typeface="Tahoma" panose="020B0604030504040204" pitchFamily="34" charset="0"/>
              </a:rPr>
              <a:t>The system shall be active at least within the vehicle speed range between </a:t>
            </a:r>
            <a:r>
              <a:rPr lang="pt-BR" altLang="ja-JP" sz="2000" dirty="0">
                <a:latin typeface="Tahoma" panose="020B0604030504040204" pitchFamily="34" charset="0"/>
                <a:ea typeface="Tahoma" panose="020B0604030504040204" pitchFamily="34" charset="0"/>
                <a:cs typeface="Tahoma" panose="020B0604030504040204" pitchFamily="34" charset="0"/>
              </a:rPr>
              <a:t>20 km/h and 60 km/h </a:t>
            </a:r>
            <a:r>
              <a:rPr lang="en-GB" altLang="ja-JP" sz="2000" dirty="0">
                <a:latin typeface="Tahoma" panose="020B0604030504040204" pitchFamily="34" charset="0"/>
                <a:ea typeface="Tahoma" panose="020B0604030504040204" pitchFamily="34" charset="0"/>
                <a:cs typeface="Tahoma" panose="020B0604030504040204" pitchFamily="34" charset="0"/>
              </a:rPr>
              <a:t>and at all vehicle load conditions</a:t>
            </a:r>
            <a:endParaRPr kumimoji="1" lang="ja-JP" altLang="en-US" sz="2000" dirty="0">
              <a:latin typeface="Tahoma" panose="020B0604030504040204" pitchFamily="34" charset="0"/>
              <a:cs typeface="Tahoma" panose="020B0604030504040204" pitchFamily="34" charset="0"/>
            </a:endParaRPr>
          </a:p>
        </p:txBody>
      </p:sp>
      <p:sp>
        <p:nvSpPr>
          <p:cNvPr id="112" name="テキスト ボックス 111"/>
          <p:cNvSpPr txBox="1"/>
          <p:nvPr/>
        </p:nvSpPr>
        <p:spPr>
          <a:xfrm>
            <a:off x="2312882" y="2084286"/>
            <a:ext cx="1875920" cy="523220"/>
          </a:xfrm>
          <a:prstGeom prst="rect">
            <a:avLst/>
          </a:prstGeom>
          <a:solidFill>
            <a:schemeClr val="bg1"/>
          </a:solidFill>
          <a:ln w="31750">
            <a:solidFill>
              <a:srgbClr val="0070C0"/>
            </a:solidFill>
          </a:ln>
        </p:spPr>
        <p:txBody>
          <a:bodyPr wrap="square" rtlCol="0">
            <a:spAutoFit/>
          </a:bodyPr>
          <a:lstStyle/>
          <a:p>
            <a:pPr algn="ctr"/>
            <a:r>
              <a:rPr lang="en-US" altLang="ja-JP" sz="2800" dirty="0">
                <a:latin typeface="Tahoma" panose="020B0604030504040204" pitchFamily="34" charset="0"/>
                <a:ea typeface="Tahoma" panose="020B0604030504040204" pitchFamily="34" charset="0"/>
                <a:cs typeface="Tahoma" panose="020B0604030504040204" pitchFamily="34" charset="0"/>
              </a:rPr>
              <a:t>Crossing</a:t>
            </a:r>
            <a:endParaRPr kumimoji="1" lang="ja-JP" altLang="en-US" sz="2800" dirty="0">
              <a:latin typeface="Tahoma" panose="020B0604030504040204" pitchFamily="34" charset="0"/>
              <a:cs typeface="Tahoma" panose="020B0604030504040204" pitchFamily="34" charset="0"/>
            </a:endParaRPr>
          </a:p>
        </p:txBody>
      </p:sp>
      <p:sp>
        <p:nvSpPr>
          <p:cNvPr id="113" name="テキスト ボックス 112"/>
          <p:cNvSpPr txBox="1"/>
          <p:nvPr/>
        </p:nvSpPr>
        <p:spPr>
          <a:xfrm>
            <a:off x="9302455" y="2031814"/>
            <a:ext cx="2516880" cy="523220"/>
          </a:xfrm>
          <a:prstGeom prst="rect">
            <a:avLst/>
          </a:prstGeom>
          <a:solidFill>
            <a:schemeClr val="bg1"/>
          </a:solidFill>
          <a:ln w="31750">
            <a:solidFill>
              <a:srgbClr val="0070C0"/>
            </a:solidFill>
          </a:ln>
        </p:spPr>
        <p:txBody>
          <a:bodyPr wrap="square" rtlCol="0">
            <a:spAutoFit/>
          </a:bodyPr>
          <a:lstStyle/>
          <a:p>
            <a:pPr algn="ctr"/>
            <a:r>
              <a:rPr lang="en-US" altLang="ja-JP" sz="2800" dirty="0">
                <a:latin typeface="Tahoma" panose="020B0604030504040204" pitchFamily="34" charset="0"/>
                <a:ea typeface="Tahoma" panose="020B0604030504040204" pitchFamily="34" charset="0"/>
                <a:cs typeface="Tahoma" panose="020B0604030504040204" pitchFamily="34" charset="0"/>
              </a:rPr>
              <a:t>Same direction</a:t>
            </a:r>
            <a:endParaRPr kumimoji="1" lang="ja-JP" altLang="en-US" sz="28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57189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16</a:t>
            </a:fld>
            <a:endParaRPr kumimoji="1" lang="ja-JP" altLang="en-US"/>
          </a:p>
        </p:txBody>
      </p:sp>
      <p:sp>
        <p:nvSpPr>
          <p:cNvPr id="5" name="テキスト ボックス 4"/>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6" name="テキスト ボックス 5"/>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Outside test conditions</a:t>
            </a:r>
          </a:p>
        </p:txBody>
      </p:sp>
      <p:sp>
        <p:nvSpPr>
          <p:cNvPr id="10" name="正方形/長方形 9"/>
          <p:cNvSpPr/>
          <p:nvPr/>
        </p:nvSpPr>
        <p:spPr>
          <a:xfrm>
            <a:off x="491005" y="1399011"/>
            <a:ext cx="11329850" cy="1384995"/>
          </a:xfrm>
          <a:prstGeom prst="rect">
            <a:avLst/>
          </a:prstGeom>
          <a:ln w="31750">
            <a:solidFill>
              <a:srgbClr val="0070C0"/>
            </a:solidFill>
          </a:ln>
        </p:spPr>
        <p:txBody>
          <a:bodyPr wrap="square">
            <a:spAutoFit/>
          </a:bodyPr>
          <a:lstStyle/>
          <a:p>
            <a:r>
              <a:rPr lang="en-US" altLang="ja-JP" sz="2800" dirty="0">
                <a:latin typeface="Tahoma" panose="020B0604030504040204" pitchFamily="34" charset="0"/>
                <a:ea typeface="Tahoma" panose="020B0604030504040204" pitchFamily="34" charset="0"/>
                <a:cs typeface="Tahoma" panose="020B0604030504040204" pitchFamily="34" charset="0"/>
              </a:rPr>
              <a:t>One major issue is the minimum requirements that shall be required when the vehicle is outside test conditions (e.g. different mass, different road conditions). </a:t>
            </a:r>
            <a:endParaRPr lang="ja-JP" altLang="en-US" sz="2800" dirty="0">
              <a:latin typeface="Tahoma" panose="020B0604030504040204" pitchFamily="34" charset="0"/>
              <a:cs typeface="Tahoma" panose="020B0604030504040204" pitchFamily="34" charset="0"/>
            </a:endParaRPr>
          </a:p>
        </p:txBody>
      </p:sp>
      <p:sp>
        <p:nvSpPr>
          <p:cNvPr id="11" name="テキスト ボックス 10"/>
          <p:cNvSpPr txBox="1"/>
          <p:nvPr/>
        </p:nvSpPr>
        <p:spPr>
          <a:xfrm>
            <a:off x="1785855" y="3228910"/>
            <a:ext cx="9318749" cy="2246769"/>
          </a:xfrm>
          <a:prstGeom prst="rect">
            <a:avLst/>
          </a:prstGeom>
          <a:noFill/>
          <a:ln w="31750">
            <a:solidFill>
              <a:srgbClr val="0070C0"/>
            </a:solidFill>
          </a:ln>
        </p:spPr>
        <p:txBody>
          <a:bodyPr wrap="square" rtlCol="0">
            <a:spAutoFit/>
          </a:bodyPr>
          <a:lstStyle/>
          <a:p>
            <a:r>
              <a:rPr lang="en-US" altLang="ja-JP" sz="2800" b="1" dirty="0">
                <a:latin typeface="Tahoma" panose="020B0604030504040204" pitchFamily="34" charset="0"/>
                <a:ea typeface="Tahoma" panose="020B0604030504040204" pitchFamily="34" charset="0"/>
                <a:cs typeface="Tahoma" panose="020B0604030504040204" pitchFamily="34" charset="0"/>
              </a:rPr>
              <a:t>Part of Para. 5.2.1.4.</a:t>
            </a:r>
          </a:p>
          <a:p>
            <a:pPr marL="449263"/>
            <a:r>
              <a:rPr lang="en-US" altLang="ja-JP" sz="2800" b="1" dirty="0">
                <a:latin typeface="Tahoma" panose="020B0604030504040204" pitchFamily="34" charset="0"/>
                <a:ea typeface="Tahoma" panose="020B0604030504040204" pitchFamily="34" charset="0"/>
                <a:cs typeface="Tahoma" panose="020B0604030504040204" pitchFamily="34" charset="0"/>
              </a:rPr>
              <a:t>The system shall not deactivate or drastically change the control strategy in these other conditions. This shall be demonstrated in accordance with Annex 3 of this Regulation.</a:t>
            </a:r>
            <a:endParaRPr kumimoji="1" lang="en-US" altLang="ja-JP" sz="2800" b="1" dirty="0">
              <a:latin typeface="Tahoma" panose="020B0604030504040204" pitchFamily="34" charset="0"/>
              <a:ea typeface="Tahoma" panose="020B0604030504040204" pitchFamily="34" charset="0"/>
              <a:cs typeface="Tahoma" panose="020B0604030504040204" pitchFamily="34" charset="0"/>
            </a:endParaRPr>
          </a:p>
        </p:txBody>
      </p:sp>
      <p:sp>
        <p:nvSpPr>
          <p:cNvPr id="12" name="下矢印 11"/>
          <p:cNvSpPr/>
          <p:nvPr/>
        </p:nvSpPr>
        <p:spPr>
          <a:xfrm rot="16200000">
            <a:off x="778410" y="3239819"/>
            <a:ext cx="680720" cy="1136465"/>
          </a:xfrm>
          <a:prstGeom prst="downArrow">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Tree>
    <p:extLst>
      <p:ext uri="{BB962C8B-B14F-4D97-AF65-F5344CB8AC3E}">
        <p14:creationId xmlns:p14="http://schemas.microsoft.com/office/powerpoint/2010/main" val="1200887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17</a:t>
            </a:fld>
            <a:endParaRPr kumimoji="1" lang="ja-JP" altLang="en-US"/>
          </a:p>
        </p:txBody>
      </p:sp>
      <p:sp>
        <p:nvSpPr>
          <p:cNvPr id="6" name="テキスト ボックス 5"/>
          <p:cNvSpPr txBox="1"/>
          <p:nvPr/>
        </p:nvSpPr>
        <p:spPr>
          <a:xfrm>
            <a:off x="7701281"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10" name="テキスト ボックス 9"/>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Test procedure - Targets</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11" name="テキスト ボックス 10"/>
          <p:cNvSpPr txBox="1"/>
          <p:nvPr/>
        </p:nvSpPr>
        <p:spPr>
          <a:xfrm>
            <a:off x="837082" y="4359675"/>
            <a:ext cx="10894423" cy="1938992"/>
          </a:xfrm>
          <a:prstGeom prst="rect">
            <a:avLst/>
          </a:prstGeom>
          <a:noFill/>
          <a:ln w="31750">
            <a:solidFill>
              <a:srgbClr val="FF0000"/>
            </a:solidFill>
          </a:ln>
        </p:spPr>
        <p:txBody>
          <a:bodyPr wrap="square" rtlCol="0">
            <a:spAutoFit/>
          </a:bodyPr>
          <a:lstStyle/>
          <a:p>
            <a:r>
              <a:rPr kumimoji="1" lang="en-US" altLang="ja-JP" sz="2400" dirty="0">
                <a:latin typeface="Tahoma" panose="020B0604030504040204" pitchFamily="34" charset="0"/>
                <a:ea typeface="Tahoma" panose="020B0604030504040204" pitchFamily="34" charset="0"/>
                <a:cs typeface="Tahoma" panose="020B0604030504040204" pitchFamily="34" charset="0"/>
              </a:rPr>
              <a:t>Reference of standard</a:t>
            </a:r>
            <a:r>
              <a:rPr lang="en-US" altLang="ja-JP" sz="2400" dirty="0">
                <a:latin typeface="Tahoma" panose="020B0604030504040204" pitchFamily="34" charset="0"/>
                <a:ea typeface="Tahoma" panose="020B0604030504040204" pitchFamily="34" charset="0"/>
                <a:cs typeface="Tahoma" panose="020B0604030504040204" pitchFamily="34" charset="0"/>
              </a:rPr>
              <a:t>:</a:t>
            </a:r>
          </a:p>
          <a:p>
            <a:pPr marL="354013"/>
            <a:r>
              <a:rPr lang="en-US" altLang="ja-JP" sz="2400" dirty="0">
                <a:latin typeface="Tahoma" panose="020B0604030504040204" pitchFamily="34" charset="0"/>
                <a:ea typeface="Tahoma" panose="020B0604030504040204" pitchFamily="34" charset="0"/>
                <a:cs typeface="Tahoma" panose="020B0604030504040204" pitchFamily="34" charset="0"/>
              </a:rPr>
              <a:t>The group would also need guidance on the way to refer to targets (ISO standard or copy/paste requirements) to ensure a coherent practice across the different GRs (e.g. target used for cyclist detection by trucks currently discussed in GRSG).</a:t>
            </a:r>
            <a:endParaRPr kumimoji="1" lang="ja-JP" altLang="en-US" sz="2400" dirty="0">
              <a:latin typeface="Tahoma" panose="020B0604030504040204" pitchFamily="34" charset="0"/>
              <a:cs typeface="Tahoma" panose="020B0604030504040204" pitchFamily="34" charset="0"/>
            </a:endParaRPr>
          </a:p>
        </p:txBody>
      </p:sp>
      <p:sp>
        <p:nvSpPr>
          <p:cNvPr id="12" name="テキスト ボックス 11"/>
          <p:cNvSpPr txBox="1"/>
          <p:nvPr/>
        </p:nvSpPr>
        <p:spPr>
          <a:xfrm>
            <a:off x="706453" y="3869115"/>
            <a:ext cx="5172891" cy="523220"/>
          </a:xfrm>
          <a:prstGeom prst="rect">
            <a:avLst/>
          </a:prstGeom>
          <a:noFill/>
        </p:spPr>
        <p:txBody>
          <a:bodyPr wrap="square" rtlCol="0">
            <a:spAutoFit/>
          </a:bodyPr>
          <a:lstStyle/>
          <a:p>
            <a:r>
              <a:rPr kumimoji="1" lang="en-US" altLang="ja-JP" sz="2800" b="1" dirty="0">
                <a:solidFill>
                  <a:srgbClr val="FF0000"/>
                </a:solidFill>
                <a:latin typeface="Tahoma" panose="020B0604030504040204" pitchFamily="34" charset="0"/>
                <a:ea typeface="Tahoma" panose="020B0604030504040204" pitchFamily="34" charset="0"/>
                <a:cs typeface="Tahoma" panose="020B0604030504040204" pitchFamily="34" charset="0"/>
              </a:rPr>
              <a:t>Guidance from GRVA</a:t>
            </a:r>
            <a:endParaRPr kumimoji="1" lang="ja-JP" altLang="en-US" sz="2800" b="1" dirty="0">
              <a:solidFill>
                <a:srgbClr val="FF0000"/>
              </a:solidFill>
              <a:latin typeface="Tahoma" panose="020B0604030504040204" pitchFamily="34" charset="0"/>
              <a:cs typeface="Tahoma" panose="020B0604030504040204" pitchFamily="34" charset="0"/>
            </a:endParaRPr>
          </a:p>
        </p:txBody>
      </p:sp>
      <p:graphicFrame>
        <p:nvGraphicFramePr>
          <p:cNvPr id="2" name="表 1"/>
          <p:cNvGraphicFramePr>
            <a:graphicFrameLocks noGrp="1"/>
          </p:cNvGraphicFramePr>
          <p:nvPr>
            <p:extLst>
              <p:ext uri="{D42A27DB-BD31-4B8C-83A1-F6EECF244321}">
                <p14:modId xmlns:p14="http://schemas.microsoft.com/office/powerpoint/2010/main" val="1890927484"/>
              </p:ext>
            </p:extLst>
          </p:nvPr>
        </p:nvGraphicFramePr>
        <p:xfrm>
          <a:off x="163287" y="992940"/>
          <a:ext cx="6213020" cy="2926080"/>
        </p:xfrm>
        <a:graphic>
          <a:graphicData uri="http://schemas.openxmlformats.org/drawingml/2006/table">
            <a:tbl>
              <a:tblPr firstRow="1" bandRow="1">
                <a:tableStyleId>{5940675A-B579-460E-94D1-54222C63F5DA}</a:tableStyleId>
              </a:tblPr>
              <a:tblGrid>
                <a:gridCol w="2057444">
                  <a:extLst>
                    <a:ext uri="{9D8B030D-6E8A-4147-A177-3AD203B41FA5}">
                      <a16:colId xmlns:a16="http://schemas.microsoft.com/office/drawing/2014/main" val="3210281639"/>
                    </a:ext>
                  </a:extLst>
                </a:gridCol>
                <a:gridCol w="4155576">
                  <a:extLst>
                    <a:ext uri="{9D8B030D-6E8A-4147-A177-3AD203B41FA5}">
                      <a16:colId xmlns:a16="http://schemas.microsoft.com/office/drawing/2014/main" val="4096026667"/>
                    </a:ext>
                  </a:extLst>
                </a:gridCol>
              </a:tblGrid>
              <a:tr h="370840">
                <a:tc>
                  <a:txBody>
                    <a:bodyPr/>
                    <a:lstStyle/>
                    <a:p>
                      <a:r>
                        <a:rPr kumimoji="1" lang="en-US" altLang="ja-JP" sz="2400" dirty="0">
                          <a:latin typeface="Tahoma" panose="020B0604030504040204" pitchFamily="34" charset="0"/>
                          <a:ea typeface="Tahoma" panose="020B0604030504040204" pitchFamily="34" charset="0"/>
                          <a:cs typeface="Tahoma" panose="020B0604030504040204" pitchFamily="34" charset="0"/>
                        </a:rPr>
                        <a:t>Target</a:t>
                      </a:r>
                      <a:endParaRPr kumimoji="1" lang="ja-JP" altLang="en-US" sz="2400" dirty="0">
                        <a:latin typeface="Tahoma" panose="020B0604030504040204" pitchFamily="34" charset="0"/>
                        <a:cs typeface="Tahoma" panose="020B0604030504040204" pitchFamily="34" charset="0"/>
                      </a:endParaRPr>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r>
                        <a:rPr kumimoji="1" lang="en-US" altLang="ja-JP" sz="2400" dirty="0">
                          <a:latin typeface="Tahoma" panose="020B0604030504040204" pitchFamily="34" charset="0"/>
                          <a:ea typeface="Tahoma" panose="020B0604030504040204" pitchFamily="34" charset="0"/>
                          <a:cs typeface="Tahoma" panose="020B0604030504040204" pitchFamily="34" charset="0"/>
                        </a:rPr>
                        <a:t>ISO Number</a:t>
                      </a:r>
                      <a:endParaRPr kumimoji="1" lang="ja-JP" altLang="en-US" sz="2400" dirty="0">
                        <a:latin typeface="Tahoma" panose="020B0604030504040204" pitchFamily="34" charset="0"/>
                        <a:cs typeface="Tahoma" panose="020B0604030504040204" pitchFamily="34" charset="0"/>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1527318"/>
                  </a:ext>
                </a:extLst>
              </a:tr>
              <a:tr h="370840">
                <a:tc>
                  <a:txBody>
                    <a:bodyPr/>
                    <a:lstStyle/>
                    <a:p>
                      <a:r>
                        <a:rPr kumimoji="1" lang="en-US" altLang="ja-JP" sz="2400" dirty="0">
                          <a:latin typeface="Tahoma" panose="020B0604030504040204" pitchFamily="34" charset="0"/>
                          <a:ea typeface="Tahoma" panose="020B0604030504040204" pitchFamily="34" charset="0"/>
                          <a:cs typeface="Tahoma" panose="020B0604030504040204" pitchFamily="34" charset="0"/>
                        </a:rPr>
                        <a:t>Car</a:t>
                      </a:r>
                      <a:endParaRPr kumimoji="1" lang="ja-JP" altLang="en-US" sz="2400" dirty="0">
                        <a:latin typeface="Tahoma" panose="020B0604030504040204" pitchFamily="34" charset="0"/>
                        <a:cs typeface="Tahoma" panose="020B0604030504040204" pitchFamily="34" charset="0"/>
                      </a:endParaRP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r>
                        <a:rPr kumimoji="1" lang="en-US" altLang="ja-JP" sz="2400" dirty="0">
                          <a:latin typeface="Tahoma" panose="020B0604030504040204" pitchFamily="34" charset="0"/>
                          <a:ea typeface="Tahoma" panose="020B0604030504040204" pitchFamily="34" charset="0"/>
                          <a:cs typeface="Tahoma" panose="020B0604030504040204" pitchFamily="34" charset="0"/>
                        </a:rPr>
                        <a:t>ISO 19206-1</a:t>
                      </a:r>
                    </a:p>
                    <a:p>
                      <a:r>
                        <a:rPr kumimoji="1" lang="en-US" altLang="ja-JP" sz="2400" dirty="0">
                          <a:latin typeface="Tahoma" panose="020B0604030504040204" pitchFamily="34" charset="0"/>
                          <a:ea typeface="Tahoma" panose="020B0604030504040204" pitchFamily="34" charset="0"/>
                          <a:cs typeface="Tahoma" panose="020B0604030504040204" pitchFamily="34" charset="0"/>
                        </a:rPr>
                        <a:t>(Publication date: 2018-12)</a:t>
                      </a:r>
                      <a:endParaRPr kumimoji="1" lang="ja-JP" altLang="en-US" sz="2400" dirty="0">
                        <a:latin typeface="Tahoma" panose="020B0604030504040204" pitchFamily="34" charset="0"/>
                        <a:cs typeface="Tahoma" panose="020B0604030504040204" pitchFamily="34" charset="0"/>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75146574"/>
                  </a:ext>
                </a:extLst>
              </a:tr>
              <a:tr h="370840">
                <a:tc>
                  <a:txBody>
                    <a:bodyPr/>
                    <a:lstStyle/>
                    <a:p>
                      <a:r>
                        <a:rPr kumimoji="1" lang="en-US" altLang="ja-JP" sz="2400" dirty="0">
                          <a:latin typeface="Tahoma" panose="020B0604030504040204" pitchFamily="34" charset="0"/>
                          <a:ea typeface="Tahoma" panose="020B0604030504040204" pitchFamily="34" charset="0"/>
                          <a:cs typeface="Tahoma" panose="020B0604030504040204" pitchFamily="34" charset="0"/>
                        </a:rPr>
                        <a:t>Pedestrian</a:t>
                      </a:r>
                      <a:endParaRPr kumimoji="1" lang="ja-JP" altLang="en-US" sz="2400" dirty="0">
                        <a:latin typeface="Tahoma" panose="020B0604030504040204" pitchFamily="34" charset="0"/>
                        <a:cs typeface="Tahoma" panose="020B0604030504040204" pitchFamily="34" charset="0"/>
                      </a:endParaRPr>
                    </a:p>
                  </a:txBody>
                  <a:tcPr>
                    <a:lnR w="28575" cap="flat" cmpd="sng" algn="ctr">
                      <a:solidFill>
                        <a:schemeClr val="tx1"/>
                      </a:solidFill>
                      <a:prstDash val="solid"/>
                      <a:round/>
                      <a:headEnd type="none" w="med" len="med"/>
                      <a:tailEnd type="none" w="med" len="med"/>
                    </a:lnR>
                  </a:tcPr>
                </a:tc>
                <a:tc>
                  <a:txBody>
                    <a:bodyPr/>
                    <a:lstStyle/>
                    <a:p>
                      <a:r>
                        <a:rPr kumimoji="1" lang="en-US" altLang="ja-JP" sz="2400" dirty="0">
                          <a:latin typeface="Tahoma" panose="020B0604030504040204" pitchFamily="34" charset="0"/>
                          <a:ea typeface="Tahoma" panose="020B0604030504040204" pitchFamily="34" charset="0"/>
                          <a:cs typeface="Tahoma" panose="020B0604030504040204" pitchFamily="34" charset="0"/>
                        </a:rPr>
                        <a:t>ISO 19206-2</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a:latin typeface="Tahoma" panose="020B0604030504040204" pitchFamily="34" charset="0"/>
                          <a:ea typeface="Tahoma" panose="020B0604030504040204" pitchFamily="34" charset="0"/>
                          <a:cs typeface="Tahoma" panose="020B0604030504040204" pitchFamily="34" charset="0"/>
                        </a:rPr>
                        <a:t>(Publication date: 2018-12)</a:t>
                      </a:r>
                      <a:endParaRPr kumimoji="1" lang="ja-JP" altLang="en-US" sz="2400" dirty="0">
                        <a:latin typeface="Tahoma" panose="020B0604030504040204" pitchFamily="34" charset="0"/>
                        <a:cs typeface="Tahoma" panose="020B0604030504040204" pitchFamily="34" charset="0"/>
                      </a:endParaRPr>
                    </a:p>
                  </a:txBody>
                  <a:tcPr>
                    <a:lnL w="285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40536864"/>
                  </a:ext>
                </a:extLst>
              </a:tr>
              <a:tr h="370840">
                <a:tc>
                  <a:txBody>
                    <a:bodyPr/>
                    <a:lstStyle/>
                    <a:p>
                      <a:r>
                        <a:rPr kumimoji="1" lang="en-US" altLang="ja-JP" sz="2400" dirty="0">
                          <a:latin typeface="Tahoma" panose="020B0604030504040204" pitchFamily="34" charset="0"/>
                          <a:ea typeface="Tahoma" panose="020B0604030504040204" pitchFamily="34" charset="0"/>
                          <a:cs typeface="Tahoma" panose="020B0604030504040204" pitchFamily="34" charset="0"/>
                        </a:rPr>
                        <a:t>Bicycle</a:t>
                      </a:r>
                      <a:endParaRPr kumimoji="1" lang="ja-JP" altLang="en-US" sz="2400" dirty="0">
                        <a:latin typeface="Tahoma" panose="020B0604030504040204" pitchFamily="34" charset="0"/>
                        <a:cs typeface="Tahoma" panose="020B0604030504040204" pitchFamily="34" charset="0"/>
                      </a:endParaRPr>
                    </a:p>
                  </a:txBody>
                  <a:tcPr>
                    <a:lnR w="28575" cap="flat" cmpd="sng" algn="ctr">
                      <a:solidFill>
                        <a:schemeClr val="tx1"/>
                      </a:solidFill>
                      <a:prstDash val="solid"/>
                      <a:round/>
                      <a:headEnd type="none" w="med" len="med"/>
                      <a:tailEnd type="none" w="med" len="med"/>
                    </a:lnR>
                  </a:tcPr>
                </a:tc>
                <a:tc>
                  <a:txBody>
                    <a:bodyPr/>
                    <a:lstStyle/>
                    <a:p>
                      <a:r>
                        <a:rPr kumimoji="1" lang="en-US" altLang="ja-JP" sz="2400" dirty="0">
                          <a:latin typeface="Tahoma" panose="020B0604030504040204" pitchFamily="34" charset="0"/>
                          <a:ea typeface="Tahoma" panose="020B0604030504040204" pitchFamily="34" charset="0"/>
                          <a:cs typeface="Tahoma" panose="020B0604030504040204" pitchFamily="34" charset="0"/>
                        </a:rPr>
                        <a:t>ISO/CD 19206-4 </a:t>
                      </a:r>
                    </a:p>
                    <a:p>
                      <a:r>
                        <a:rPr kumimoji="1" lang="en-US" altLang="ja-JP" sz="2400" dirty="0">
                          <a:latin typeface="Tahoma" panose="020B0604030504040204" pitchFamily="34" charset="0"/>
                          <a:ea typeface="Tahoma" panose="020B0604030504040204" pitchFamily="34" charset="0"/>
                          <a:cs typeface="Tahoma" panose="020B0604030504040204" pitchFamily="34" charset="0"/>
                        </a:rPr>
                        <a:t>(This isn’t final</a:t>
                      </a:r>
                      <a:r>
                        <a:rPr kumimoji="1" lang="en-US" altLang="ja-JP" sz="2400" baseline="0" dirty="0">
                          <a:latin typeface="Tahoma" panose="020B0604030504040204" pitchFamily="34" charset="0"/>
                          <a:ea typeface="Tahoma" panose="020B0604030504040204" pitchFamily="34" charset="0"/>
                          <a:cs typeface="Tahoma" panose="020B0604030504040204" pitchFamily="34" charset="0"/>
                        </a:rPr>
                        <a:t> version</a:t>
                      </a:r>
                      <a:r>
                        <a:rPr kumimoji="1" lang="en-US" altLang="ja-JP" sz="2400" dirty="0">
                          <a:latin typeface="Tahoma" panose="020B0604030504040204" pitchFamily="34" charset="0"/>
                          <a:ea typeface="Tahoma" panose="020B0604030504040204" pitchFamily="34" charset="0"/>
                          <a:cs typeface="Tahoma" panose="020B0604030504040204" pitchFamily="34" charset="0"/>
                        </a:rPr>
                        <a:t>)</a:t>
                      </a:r>
                      <a:endParaRPr kumimoji="1" lang="ja-JP" altLang="en-US" sz="2400" dirty="0">
                        <a:latin typeface="Tahoma" panose="020B0604030504040204" pitchFamily="34" charset="0"/>
                        <a:cs typeface="Tahoma" panose="020B0604030504040204" pitchFamily="34" charset="0"/>
                      </a:endParaRPr>
                    </a:p>
                  </a:txBody>
                  <a:tcPr>
                    <a:lnL w="28575"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63396519"/>
                  </a:ext>
                </a:extLst>
              </a:tr>
            </a:tbl>
          </a:graphicData>
        </a:graphic>
      </p:graphicFrame>
      <p:sp>
        <p:nvSpPr>
          <p:cNvPr id="9" name="テキスト ボックス 8"/>
          <p:cNvSpPr txBox="1"/>
          <p:nvPr/>
        </p:nvSpPr>
        <p:spPr>
          <a:xfrm>
            <a:off x="6508955" y="1120429"/>
            <a:ext cx="5555226" cy="2677656"/>
          </a:xfrm>
          <a:prstGeom prst="rect">
            <a:avLst/>
          </a:prstGeom>
          <a:noFill/>
          <a:ln w="31750">
            <a:solidFill>
              <a:srgbClr val="0070C0"/>
            </a:solidFill>
          </a:ln>
        </p:spPr>
        <p:txBody>
          <a:bodyPr wrap="square" rtlCol="0">
            <a:spAutoFit/>
          </a:bodyPr>
          <a:lstStyle/>
          <a:p>
            <a:r>
              <a:rPr lang="en-US" altLang="ja-JP" sz="2800" b="1" dirty="0">
                <a:latin typeface="Tahoma" panose="020B0604030504040204" pitchFamily="34" charset="0"/>
                <a:ea typeface="Tahoma" panose="020B0604030504040204" pitchFamily="34" charset="0"/>
                <a:cs typeface="Tahoma" panose="020B0604030504040204" pitchFamily="34" charset="0"/>
              </a:rPr>
              <a:t>Reference to ISO standards:</a:t>
            </a:r>
          </a:p>
          <a:p>
            <a:pPr marL="265113"/>
            <a:r>
              <a:rPr lang="en-US" altLang="ja-JP" sz="2800" b="1" dirty="0">
                <a:latin typeface="Tahoma" panose="020B0604030504040204" pitchFamily="34" charset="0"/>
                <a:ea typeface="Tahoma" panose="020B0604030504040204" pitchFamily="34" charset="0"/>
                <a:cs typeface="Tahoma" panose="020B0604030504040204" pitchFamily="34" charset="0"/>
              </a:rPr>
              <a:t>The group agreed to refer a fix version of ISO, and copy/paste in the regulation the content of the ISO standard.</a:t>
            </a:r>
            <a:endParaRPr kumimoji="1" lang="en-US" altLang="ja-JP" sz="28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38414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18</a:t>
            </a:fld>
            <a:endParaRPr kumimoji="1" lang="ja-JP" altLang="en-US"/>
          </a:p>
        </p:txBody>
      </p:sp>
      <p:sp>
        <p:nvSpPr>
          <p:cNvPr id="5" name="テキスト ボックス 4"/>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p:txBody>
      </p:sp>
      <p:sp>
        <p:nvSpPr>
          <p:cNvPr id="6" name="テキスト ボックス 5"/>
          <p:cNvSpPr txBox="1"/>
          <p:nvPr/>
        </p:nvSpPr>
        <p:spPr>
          <a:xfrm>
            <a:off x="132805" y="1162594"/>
            <a:ext cx="11926389" cy="3046988"/>
          </a:xfrm>
          <a:prstGeom prst="rect">
            <a:avLst/>
          </a:prstGeom>
          <a:noFill/>
        </p:spPr>
        <p:txBody>
          <a:bodyPr wrap="square" rtlCol="0">
            <a:spAutoFit/>
          </a:bodyPr>
          <a:lstStyle/>
          <a:p>
            <a:pPr algn="ctr"/>
            <a:r>
              <a:rPr kumimoji="1" lang="en-US" altLang="ja-JP" sz="9600" b="1" dirty="0">
                <a:solidFill>
                  <a:srgbClr val="0070C0"/>
                </a:solidFill>
                <a:latin typeface="Tahoma" panose="020B0604030504040204" pitchFamily="34" charset="0"/>
                <a:ea typeface="Tahoma" panose="020B0604030504040204" pitchFamily="34" charset="0"/>
                <a:cs typeface="Tahoma" panose="020B0604030504040204" pitchFamily="34" charset="0"/>
              </a:rPr>
              <a:t>Thank you </a:t>
            </a:r>
          </a:p>
          <a:p>
            <a:pPr algn="ctr"/>
            <a:r>
              <a:rPr kumimoji="1" lang="en-US" altLang="ja-JP" sz="9600" b="1" dirty="0">
                <a:solidFill>
                  <a:srgbClr val="0070C0"/>
                </a:solidFill>
                <a:latin typeface="Tahoma" panose="020B0604030504040204" pitchFamily="34" charset="0"/>
                <a:ea typeface="Tahoma" panose="020B0604030504040204" pitchFamily="34" charset="0"/>
                <a:cs typeface="Tahoma" panose="020B0604030504040204" pitchFamily="34" charset="0"/>
              </a:rPr>
              <a:t>for your attention</a:t>
            </a:r>
            <a:endParaRPr kumimoji="1" lang="ja-JP" altLang="en-US" sz="9600" b="1" dirty="0">
              <a:solidFill>
                <a:srgbClr val="0070C0"/>
              </a:solidFill>
              <a:latin typeface="Tahoma" panose="020B0604030504040204" pitchFamily="34" charset="0"/>
              <a:cs typeface="Tahoma" panose="020B0604030504040204" pitchFamily="34" charset="0"/>
            </a:endParaRPr>
          </a:p>
        </p:txBody>
      </p:sp>
      <p:sp>
        <p:nvSpPr>
          <p:cNvPr id="7" name="正方形/長方形 6"/>
          <p:cNvSpPr/>
          <p:nvPr/>
        </p:nvSpPr>
        <p:spPr>
          <a:xfrm>
            <a:off x="1833318" y="5076478"/>
            <a:ext cx="9496510" cy="1077218"/>
          </a:xfrm>
          <a:prstGeom prst="rect">
            <a:avLst/>
          </a:prstGeom>
        </p:spPr>
        <p:txBody>
          <a:bodyPr wrap="none">
            <a:spAutoFit/>
          </a:bodyPr>
          <a:lstStyle/>
          <a:p>
            <a:r>
              <a:rPr lang="en-GB" altLang="ja-JP" sz="3200" b="1" dirty="0">
                <a:latin typeface="Tahoma" panose="020B0604030504040204" pitchFamily="34" charset="0"/>
                <a:ea typeface="Tahoma" panose="020B0604030504040204" pitchFamily="34" charset="0"/>
                <a:cs typeface="Tahoma" panose="020B0604030504040204" pitchFamily="34" charset="0"/>
              </a:rPr>
              <a:t>IWG meetings  8</a:t>
            </a:r>
            <a:r>
              <a:rPr lang="en-GB" altLang="ja-JP" sz="3200" b="1" baseline="30000" dirty="0">
                <a:latin typeface="Tahoma" panose="020B0604030504040204" pitchFamily="34" charset="0"/>
                <a:ea typeface="Tahoma" panose="020B0604030504040204" pitchFamily="34" charset="0"/>
                <a:cs typeface="Tahoma" panose="020B0604030504040204" pitchFamily="34" charset="0"/>
              </a:rPr>
              <a:t>th</a:t>
            </a:r>
            <a:r>
              <a:rPr lang="en-GB" altLang="ja-JP" sz="3200" b="1" dirty="0">
                <a:latin typeface="Tahoma" panose="020B0604030504040204" pitchFamily="34" charset="0"/>
                <a:ea typeface="Tahoma" panose="020B0604030504040204" pitchFamily="34" charset="0"/>
                <a:cs typeface="Tahoma" panose="020B0604030504040204" pitchFamily="34" charset="0"/>
              </a:rPr>
              <a:t> meeting in Japan (Tokyo)</a:t>
            </a:r>
          </a:p>
          <a:p>
            <a:pPr algn="r"/>
            <a:r>
              <a:rPr lang="en-GB" altLang="ja-JP" sz="3200" b="1" dirty="0">
                <a:latin typeface="Tahoma" panose="020B0604030504040204" pitchFamily="34" charset="0"/>
                <a:ea typeface="Tahoma" panose="020B0604030504040204" pitchFamily="34" charset="0"/>
                <a:cs typeface="Tahoma" panose="020B0604030504040204" pitchFamily="34" charset="0"/>
              </a:rPr>
              <a:t> (15-16 May 2019)</a:t>
            </a:r>
          </a:p>
        </p:txBody>
      </p:sp>
      <p:sp>
        <p:nvSpPr>
          <p:cNvPr id="8" name="テキスト ボックス 7"/>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79741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8" name="テキスト ボックス 7"/>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New</a:t>
            </a:r>
            <a:r>
              <a:rPr lang="ja-JP" altLang="en-US" sz="2800" dirty="0">
                <a:solidFill>
                  <a:schemeClr val="bg1"/>
                </a:solidFill>
                <a:latin typeface="Tahoma" panose="020B0604030504040204" pitchFamily="34" charset="0"/>
                <a:cs typeface="Tahoma" panose="020B0604030504040204" pitchFamily="34" charset="0"/>
              </a:rPr>
              <a:t> </a:t>
            </a:r>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Regulation</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9" name="テキスト ボックス 8"/>
          <p:cNvSpPr txBox="1"/>
          <p:nvPr/>
        </p:nvSpPr>
        <p:spPr>
          <a:xfrm>
            <a:off x="1088209" y="1246962"/>
            <a:ext cx="9601200" cy="1200329"/>
          </a:xfrm>
          <a:prstGeom prst="rect">
            <a:avLst/>
          </a:prstGeom>
          <a:noFill/>
        </p:spPr>
        <p:txBody>
          <a:bodyPr wrap="square" rtlCol="0">
            <a:spAutoFit/>
          </a:bodyPr>
          <a:lstStyle/>
          <a:p>
            <a:pPr algn="ctr"/>
            <a:r>
              <a:rPr kumimoji="1" lang="en-US" altLang="ja-JP" sz="3600" dirty="0">
                <a:latin typeface="Tahoma" panose="020B0604030504040204" pitchFamily="34" charset="0"/>
                <a:ea typeface="Tahoma" panose="020B0604030504040204" pitchFamily="34" charset="0"/>
                <a:cs typeface="Tahoma" panose="020B0604030504040204" pitchFamily="34" charset="0"/>
              </a:rPr>
              <a:t>This presentation </a:t>
            </a:r>
            <a:r>
              <a:rPr lang="en-US" altLang="ja-JP" sz="3600" dirty="0">
                <a:latin typeface="Tahoma" panose="020B0604030504040204" pitchFamily="34" charset="0"/>
                <a:ea typeface="Tahoma" panose="020B0604030504040204" pitchFamily="34" charset="0"/>
                <a:cs typeface="Tahoma" panose="020B0604030504040204" pitchFamily="34" charset="0"/>
              </a:rPr>
              <a:t>show the proposal for a new UN Regulation on AEBS (GRVA-2019-05) </a:t>
            </a:r>
            <a:endParaRPr kumimoji="1" lang="ja-JP" altLang="en-US" sz="3600" dirty="0">
              <a:latin typeface="Tahoma" panose="020B0604030504040204" pitchFamily="34" charset="0"/>
              <a:cs typeface="Tahoma" panose="020B0604030504040204" pitchFamily="34" charset="0"/>
            </a:endParaRPr>
          </a:p>
        </p:txBody>
      </p:sp>
      <p:sp>
        <p:nvSpPr>
          <p:cNvPr id="10" name="スライド番号プレースホルダー 9"/>
          <p:cNvSpPr>
            <a:spLocks noGrp="1"/>
          </p:cNvSpPr>
          <p:nvPr>
            <p:ph type="sldNum" sz="quarter" idx="12"/>
          </p:nvPr>
        </p:nvSpPr>
        <p:spPr/>
        <p:txBody>
          <a:bodyPr/>
          <a:lstStyle/>
          <a:p>
            <a:fld id="{35A469A7-D8F0-4CD9-B84B-3A79413A6802}" type="slidenum">
              <a:rPr kumimoji="1" lang="ja-JP" altLang="en-US" smtClean="0"/>
              <a:t>2</a:t>
            </a:fld>
            <a:endParaRPr kumimoji="1" lang="ja-JP" altLang="en-US"/>
          </a:p>
        </p:txBody>
      </p:sp>
      <p:sp>
        <p:nvSpPr>
          <p:cNvPr id="2" name="テキスト ボックス 1"/>
          <p:cNvSpPr txBox="1"/>
          <p:nvPr/>
        </p:nvSpPr>
        <p:spPr>
          <a:xfrm>
            <a:off x="2978331" y="4898571"/>
            <a:ext cx="8921932" cy="1200329"/>
          </a:xfrm>
          <a:prstGeom prst="rect">
            <a:avLst/>
          </a:prstGeom>
          <a:noFill/>
          <a:ln w="31750">
            <a:solidFill>
              <a:srgbClr val="FF0000"/>
            </a:solidFill>
          </a:ln>
        </p:spPr>
        <p:txBody>
          <a:bodyPr wrap="square" rtlCol="0">
            <a:spAutoFit/>
          </a:bodyPr>
          <a:lstStyle/>
          <a:p>
            <a:r>
              <a:rPr lang="en-US" altLang="ja-JP" sz="3600" dirty="0">
                <a:latin typeface="Tahoma" panose="020B0604030504040204" pitchFamily="34" charset="0"/>
                <a:ea typeface="Tahoma" panose="020B0604030504040204" pitchFamily="34" charset="0"/>
                <a:cs typeface="Tahoma" panose="020B0604030504040204" pitchFamily="34" charset="0"/>
              </a:rPr>
              <a:t>Especially the red frame in this </a:t>
            </a:r>
            <a:r>
              <a:rPr lang="en-US" altLang="ja-JP" sz="3600" dirty="0" err="1">
                <a:latin typeface="Tahoma" panose="020B0604030504040204" pitchFamily="34" charset="0"/>
                <a:ea typeface="Tahoma" panose="020B0604030504040204" pitchFamily="34" charset="0"/>
                <a:cs typeface="Tahoma" panose="020B0604030504040204" pitchFamily="34" charset="0"/>
              </a:rPr>
              <a:t>ppt</a:t>
            </a:r>
            <a:r>
              <a:rPr lang="en-US" altLang="ja-JP" sz="3600" dirty="0">
                <a:latin typeface="Tahoma" panose="020B0604030504040204" pitchFamily="34" charset="0"/>
                <a:ea typeface="Tahoma" panose="020B0604030504040204" pitchFamily="34" charset="0"/>
                <a:cs typeface="Tahoma" panose="020B0604030504040204" pitchFamily="34" charset="0"/>
              </a:rPr>
              <a:t> shows that guidance from GRVA is necessary.</a:t>
            </a:r>
            <a:endParaRPr kumimoji="1" lang="ja-JP" altLang="en-US" sz="3600" dirty="0"/>
          </a:p>
        </p:txBody>
      </p:sp>
      <p:sp>
        <p:nvSpPr>
          <p:cNvPr id="7" name="テキスト ボックス 6"/>
          <p:cNvSpPr txBox="1"/>
          <p:nvPr/>
        </p:nvSpPr>
        <p:spPr>
          <a:xfrm>
            <a:off x="2978331" y="4232865"/>
            <a:ext cx="5172891" cy="646331"/>
          </a:xfrm>
          <a:prstGeom prst="rect">
            <a:avLst/>
          </a:prstGeom>
          <a:noFill/>
        </p:spPr>
        <p:txBody>
          <a:bodyPr wrap="square" rtlCol="0">
            <a:spAutoFit/>
          </a:bodyPr>
          <a:lstStyle/>
          <a:p>
            <a:r>
              <a:rPr kumimoji="1" lang="en-US" altLang="ja-JP" sz="3600" b="1" dirty="0">
                <a:solidFill>
                  <a:srgbClr val="FF0000"/>
                </a:solidFill>
                <a:latin typeface="Tahoma" panose="020B0604030504040204" pitchFamily="34" charset="0"/>
                <a:ea typeface="Tahoma" panose="020B0604030504040204" pitchFamily="34" charset="0"/>
                <a:cs typeface="Tahoma" panose="020B0604030504040204" pitchFamily="34" charset="0"/>
              </a:rPr>
              <a:t>Guidance from GRVA</a:t>
            </a:r>
            <a:endParaRPr kumimoji="1" lang="ja-JP" altLang="en-US" sz="3600" b="1" dirty="0">
              <a:solidFill>
                <a:srgbClr val="FF0000"/>
              </a:solidFill>
              <a:latin typeface="Tahoma" panose="020B0604030504040204" pitchFamily="34" charset="0"/>
              <a:cs typeface="Tahoma" panose="020B0604030504040204" pitchFamily="34" charset="0"/>
            </a:endParaRPr>
          </a:p>
        </p:txBody>
      </p:sp>
      <p:sp>
        <p:nvSpPr>
          <p:cNvPr id="11" name="テキスト ボックス 10"/>
          <p:cNvSpPr txBox="1"/>
          <p:nvPr/>
        </p:nvSpPr>
        <p:spPr>
          <a:xfrm>
            <a:off x="2978331" y="2740147"/>
            <a:ext cx="8921932" cy="1384995"/>
          </a:xfrm>
          <a:prstGeom prst="rect">
            <a:avLst/>
          </a:prstGeom>
          <a:noFill/>
          <a:ln w="31750">
            <a:solidFill>
              <a:srgbClr val="0070C0"/>
            </a:solidFill>
          </a:ln>
        </p:spPr>
        <p:txBody>
          <a:bodyPr wrap="square" rtlCol="0">
            <a:spAutoFit/>
          </a:bodyPr>
          <a:lstStyle/>
          <a:p>
            <a:r>
              <a:rPr lang="en-US" altLang="ja-JP" sz="2800" b="1" dirty="0">
                <a:latin typeface="Tahoma" panose="020B0604030504040204" pitchFamily="34" charset="0"/>
                <a:ea typeface="Tahoma" panose="020B0604030504040204" pitchFamily="34" charset="0"/>
                <a:cs typeface="Tahoma" panose="020B0604030504040204" pitchFamily="34" charset="0"/>
              </a:rPr>
              <a:t>The objective is a vote in GRVA in January 2019 for the first stage of this Regulation. Pending and open issues are clarified by GRVA.</a:t>
            </a:r>
            <a:endParaRPr kumimoji="1" lang="en-US" altLang="ja-JP" sz="28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7945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3</a:t>
            </a:fld>
            <a:endParaRPr kumimoji="1" lang="ja-JP" altLang="en-US"/>
          </a:p>
        </p:txBody>
      </p:sp>
      <p:sp>
        <p:nvSpPr>
          <p:cNvPr id="5" name="テキスト ボックス 4"/>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Activities based on TOR (GRRF-84-03)</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6" name="テキスト ボックス 5"/>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8" name="正方形/長方形 7"/>
          <p:cNvSpPr/>
          <p:nvPr/>
        </p:nvSpPr>
        <p:spPr>
          <a:xfrm>
            <a:off x="1481365" y="1250839"/>
            <a:ext cx="9885680" cy="1200329"/>
          </a:xfrm>
          <a:prstGeom prst="rect">
            <a:avLst/>
          </a:prstGeom>
        </p:spPr>
        <p:txBody>
          <a:bodyPr wrap="square">
            <a:spAutoFit/>
          </a:bodyPr>
          <a:lstStyle/>
          <a:p>
            <a:r>
              <a:rPr lang="en-GB" altLang="ja-JP" sz="2400" dirty="0">
                <a:latin typeface="Tahoma" panose="020B0604030504040204" pitchFamily="34" charset="0"/>
                <a:ea typeface="Tahoma" panose="020B0604030504040204" pitchFamily="34" charset="0"/>
                <a:cs typeface="Tahoma" panose="020B0604030504040204" pitchFamily="34" charset="0"/>
              </a:rPr>
              <a:t>IWG meetings   3</a:t>
            </a:r>
            <a:r>
              <a:rPr lang="en-GB" altLang="ja-JP" sz="2400" baseline="30000" dirty="0">
                <a:latin typeface="Tahoma" panose="020B0604030504040204" pitchFamily="34" charset="0"/>
                <a:ea typeface="Tahoma" panose="020B0604030504040204" pitchFamily="34" charset="0"/>
                <a:cs typeface="Tahoma" panose="020B0604030504040204" pitchFamily="34" charset="0"/>
              </a:rPr>
              <a:t>rd</a:t>
            </a:r>
            <a:r>
              <a:rPr lang="en-GB" altLang="ja-JP" sz="2400" dirty="0">
                <a:latin typeface="Tahoma" panose="020B0604030504040204" pitchFamily="34" charset="0"/>
                <a:ea typeface="Tahoma" panose="020B0604030504040204" pitchFamily="34" charset="0"/>
                <a:cs typeface="Tahoma" panose="020B0604030504040204" pitchFamily="34" charset="0"/>
              </a:rPr>
              <a:t> meeting in Brussels (19-20 February 2018)</a:t>
            </a:r>
          </a:p>
          <a:p>
            <a:pPr marL="2193925"/>
            <a:r>
              <a:rPr lang="en-GB" altLang="ja-JP" sz="2400" dirty="0">
                <a:latin typeface="Tahoma" panose="020B0604030504040204" pitchFamily="34" charset="0"/>
                <a:ea typeface="Tahoma" panose="020B0604030504040204" pitchFamily="34" charset="0"/>
                <a:cs typeface="Tahoma" panose="020B0604030504040204" pitchFamily="34" charset="0"/>
              </a:rPr>
              <a:t>4</a:t>
            </a:r>
            <a:r>
              <a:rPr lang="en-GB" altLang="ja-JP" sz="2400" baseline="30000" dirty="0">
                <a:latin typeface="Tahoma" panose="020B0604030504040204" pitchFamily="34" charset="0"/>
                <a:ea typeface="Tahoma" panose="020B0604030504040204" pitchFamily="34" charset="0"/>
                <a:cs typeface="Tahoma" panose="020B0604030504040204" pitchFamily="34" charset="0"/>
              </a:rPr>
              <a:t>th</a:t>
            </a:r>
            <a:r>
              <a:rPr lang="en-GB" altLang="ja-JP" sz="2400" dirty="0">
                <a:latin typeface="Tahoma" panose="020B0604030504040204" pitchFamily="34" charset="0"/>
                <a:ea typeface="Tahoma" panose="020B0604030504040204" pitchFamily="34" charset="0"/>
                <a:cs typeface="Tahoma" panose="020B0604030504040204" pitchFamily="34" charset="0"/>
              </a:rPr>
              <a:t> meeting in Tokyo (16-17 May 2018)</a:t>
            </a:r>
          </a:p>
          <a:p>
            <a:pPr marL="2193925"/>
            <a:r>
              <a:rPr lang="en-GB" altLang="ja-JP" sz="2400" dirty="0">
                <a:latin typeface="Tahoma" panose="020B0604030504040204" pitchFamily="34" charset="0"/>
                <a:ea typeface="Tahoma" panose="020B0604030504040204" pitchFamily="34" charset="0"/>
                <a:cs typeface="Tahoma" panose="020B0604030504040204" pitchFamily="34" charset="0"/>
              </a:rPr>
              <a:t>5</a:t>
            </a:r>
            <a:r>
              <a:rPr lang="en-GB" altLang="ja-JP" sz="2400" baseline="30000" dirty="0">
                <a:latin typeface="Tahoma" panose="020B0604030504040204" pitchFamily="34" charset="0"/>
                <a:ea typeface="Tahoma" panose="020B0604030504040204" pitchFamily="34" charset="0"/>
                <a:cs typeface="Tahoma" panose="020B0604030504040204" pitchFamily="34" charset="0"/>
              </a:rPr>
              <a:t>th</a:t>
            </a:r>
            <a:r>
              <a:rPr lang="en-GB" altLang="ja-JP" sz="2400" dirty="0">
                <a:latin typeface="Tahoma" panose="020B0604030504040204" pitchFamily="34" charset="0"/>
                <a:ea typeface="Tahoma" panose="020B0604030504040204" pitchFamily="34" charset="0"/>
                <a:cs typeface="Tahoma" panose="020B0604030504040204" pitchFamily="34" charset="0"/>
              </a:rPr>
              <a:t> meeting in London (26-27 June 2018)</a:t>
            </a:r>
            <a:endParaRPr lang="ja-JP" altLang="en-US" sz="2400" dirty="0">
              <a:latin typeface="Tahoma" panose="020B0604030504040204" pitchFamily="34" charset="0"/>
              <a:cs typeface="Tahoma" panose="020B0604030504040204" pitchFamily="34" charset="0"/>
            </a:endParaRPr>
          </a:p>
        </p:txBody>
      </p:sp>
      <p:sp>
        <p:nvSpPr>
          <p:cNvPr id="10" name="正方形/長方形 9"/>
          <p:cNvSpPr/>
          <p:nvPr/>
        </p:nvSpPr>
        <p:spPr>
          <a:xfrm>
            <a:off x="1677001" y="2451168"/>
            <a:ext cx="6684135" cy="830997"/>
          </a:xfrm>
          <a:prstGeom prst="rect">
            <a:avLst/>
          </a:prstGeom>
          <a:ln w="31750">
            <a:solidFill>
              <a:srgbClr val="00B050"/>
            </a:solidFill>
          </a:ln>
        </p:spPr>
        <p:txBody>
          <a:bodyPr wrap="square">
            <a:spAutoFit/>
          </a:bodyPr>
          <a:lstStyle/>
          <a:p>
            <a:r>
              <a:rPr lang="en-US" altLang="ja-JP" sz="2400" dirty="0">
                <a:latin typeface="Tahoma" panose="020B0604030504040204" pitchFamily="34" charset="0"/>
                <a:ea typeface="Tahoma" panose="020B0604030504040204" pitchFamily="34" charset="0"/>
                <a:cs typeface="Tahoma" panose="020B0604030504040204" pitchFamily="34" charset="0"/>
              </a:rPr>
              <a:t>Draft proposal for 1</a:t>
            </a:r>
            <a:r>
              <a:rPr lang="en-US" altLang="ja-JP" sz="2400" baseline="30000" dirty="0">
                <a:latin typeface="Tahoma" panose="020B0604030504040204" pitchFamily="34" charset="0"/>
                <a:ea typeface="Tahoma" panose="020B0604030504040204" pitchFamily="34" charset="0"/>
                <a:cs typeface="Tahoma" panose="020B0604030504040204" pitchFamily="34" charset="0"/>
              </a:rPr>
              <a:t>st</a:t>
            </a:r>
            <a:r>
              <a:rPr lang="en-US" altLang="ja-JP" sz="2400" dirty="0">
                <a:latin typeface="Tahoma" panose="020B0604030504040204" pitchFamily="34" charset="0"/>
                <a:ea typeface="Tahoma" panose="020B0604030504040204" pitchFamily="34" charset="0"/>
                <a:cs typeface="Tahoma" panose="020B0604030504040204" pitchFamily="34" charset="0"/>
              </a:rPr>
              <a:t> GRVA in September 2018</a:t>
            </a:r>
          </a:p>
          <a:p>
            <a:r>
              <a:rPr lang="en-US" altLang="ja-JP" sz="2400" dirty="0">
                <a:latin typeface="Tahoma" panose="020B0604030504040204" pitchFamily="34" charset="0"/>
                <a:ea typeface="Tahoma" panose="020B0604030504040204" pitchFamily="34" charset="0"/>
                <a:cs typeface="Tahoma" panose="020B0604030504040204" pitchFamily="34" charset="0"/>
              </a:rPr>
              <a:t> (Informal document GRVA-01-02)</a:t>
            </a:r>
            <a:endParaRPr lang="ja-JP" altLang="en-US" sz="2400" dirty="0">
              <a:latin typeface="Tahoma" panose="020B0604030504040204" pitchFamily="34" charset="0"/>
              <a:cs typeface="Tahoma" panose="020B0604030504040204" pitchFamily="34" charset="0"/>
            </a:endParaRPr>
          </a:p>
        </p:txBody>
      </p:sp>
      <p:sp>
        <p:nvSpPr>
          <p:cNvPr id="11" name="正方形/長方形 10"/>
          <p:cNvSpPr/>
          <p:nvPr/>
        </p:nvSpPr>
        <p:spPr>
          <a:xfrm>
            <a:off x="838744" y="3861445"/>
            <a:ext cx="9474200" cy="830997"/>
          </a:xfrm>
          <a:prstGeom prst="rect">
            <a:avLst/>
          </a:prstGeom>
        </p:spPr>
        <p:txBody>
          <a:bodyPr wrap="square">
            <a:spAutoFit/>
          </a:bodyPr>
          <a:lstStyle/>
          <a:p>
            <a:r>
              <a:rPr lang="en-GB" altLang="ja-JP" sz="2400" dirty="0">
                <a:latin typeface="Tahoma" panose="020B0604030504040204" pitchFamily="34" charset="0"/>
                <a:ea typeface="Tahoma" panose="020B0604030504040204" pitchFamily="34" charset="0"/>
                <a:cs typeface="Tahoma" panose="020B0604030504040204" pitchFamily="34" charset="0"/>
              </a:rPr>
              <a:t>IWG meetings  6</a:t>
            </a:r>
            <a:r>
              <a:rPr lang="en-GB" altLang="ja-JP" sz="2400" baseline="30000" dirty="0">
                <a:latin typeface="Tahoma" panose="020B0604030504040204" pitchFamily="34" charset="0"/>
                <a:ea typeface="Tahoma" panose="020B0604030504040204" pitchFamily="34" charset="0"/>
                <a:cs typeface="Tahoma" panose="020B0604030504040204" pitchFamily="34" charset="0"/>
              </a:rPr>
              <a:t>th</a:t>
            </a:r>
            <a:r>
              <a:rPr lang="en-GB" altLang="ja-JP" sz="2400" dirty="0">
                <a:latin typeface="Tahoma" panose="020B0604030504040204" pitchFamily="34" charset="0"/>
                <a:ea typeface="Tahoma" panose="020B0604030504040204" pitchFamily="34" charset="0"/>
                <a:cs typeface="Tahoma" panose="020B0604030504040204" pitchFamily="34" charset="0"/>
              </a:rPr>
              <a:t> meeting in Paris (1-2 October 2018)</a:t>
            </a:r>
          </a:p>
          <a:p>
            <a:pPr marL="2112963"/>
            <a:r>
              <a:rPr lang="en-GB" altLang="ja-JP" sz="2400" dirty="0">
                <a:latin typeface="Tahoma" panose="020B0604030504040204" pitchFamily="34" charset="0"/>
                <a:ea typeface="Tahoma" panose="020B0604030504040204" pitchFamily="34" charset="0"/>
                <a:cs typeface="Tahoma" panose="020B0604030504040204" pitchFamily="34" charset="0"/>
              </a:rPr>
              <a:t>7</a:t>
            </a:r>
            <a:r>
              <a:rPr lang="en-GB" altLang="ja-JP" sz="2400" baseline="30000" dirty="0">
                <a:latin typeface="Tahoma" panose="020B0604030504040204" pitchFamily="34" charset="0"/>
                <a:ea typeface="Tahoma" panose="020B0604030504040204" pitchFamily="34" charset="0"/>
                <a:cs typeface="Tahoma" panose="020B0604030504040204" pitchFamily="34" charset="0"/>
              </a:rPr>
              <a:t>th</a:t>
            </a:r>
            <a:r>
              <a:rPr lang="en-GB" altLang="ja-JP" sz="2400" dirty="0">
                <a:latin typeface="Tahoma" panose="020B0604030504040204" pitchFamily="34" charset="0"/>
                <a:ea typeface="Tahoma" panose="020B0604030504040204" pitchFamily="34" charset="0"/>
                <a:cs typeface="Tahoma" panose="020B0604030504040204" pitchFamily="34" charset="0"/>
              </a:rPr>
              <a:t> meeting in Geneva (13-14 November 2018)</a:t>
            </a:r>
          </a:p>
        </p:txBody>
      </p:sp>
      <p:sp>
        <p:nvSpPr>
          <p:cNvPr id="12" name="下矢印 11"/>
          <p:cNvSpPr/>
          <p:nvPr/>
        </p:nvSpPr>
        <p:spPr>
          <a:xfrm>
            <a:off x="5235484" y="4719589"/>
            <a:ext cx="680720" cy="600314"/>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3" name="正方形/長方形 12"/>
          <p:cNvSpPr/>
          <p:nvPr/>
        </p:nvSpPr>
        <p:spPr>
          <a:xfrm>
            <a:off x="892083" y="5319903"/>
            <a:ext cx="10799001" cy="461665"/>
          </a:xfrm>
          <a:prstGeom prst="rect">
            <a:avLst/>
          </a:prstGeom>
          <a:ln w="31750">
            <a:solidFill>
              <a:srgbClr val="00B050"/>
            </a:solidFill>
          </a:ln>
        </p:spPr>
        <p:txBody>
          <a:bodyPr wrap="square">
            <a:spAutoFit/>
          </a:bodyPr>
          <a:lstStyle/>
          <a:p>
            <a:r>
              <a:rPr lang="en-US" altLang="ja-JP" sz="2400" dirty="0">
                <a:latin typeface="Tahoma" panose="020B0604030504040204" pitchFamily="34" charset="0"/>
                <a:ea typeface="Tahoma" panose="020B0604030504040204" pitchFamily="34" charset="0"/>
                <a:cs typeface="Tahoma" panose="020B0604030504040204" pitchFamily="34" charset="0"/>
              </a:rPr>
              <a:t>Proposal for 2</a:t>
            </a:r>
            <a:r>
              <a:rPr lang="en-US" altLang="ja-JP" sz="2400" baseline="30000" dirty="0">
                <a:latin typeface="Tahoma" panose="020B0604030504040204" pitchFamily="34" charset="0"/>
                <a:ea typeface="Tahoma" panose="020B0604030504040204" pitchFamily="34" charset="0"/>
                <a:cs typeface="Tahoma" panose="020B0604030504040204" pitchFamily="34" charset="0"/>
              </a:rPr>
              <a:t>nd</a:t>
            </a:r>
            <a:r>
              <a:rPr lang="en-US" altLang="ja-JP" sz="2400" dirty="0">
                <a:latin typeface="Tahoma" panose="020B0604030504040204" pitchFamily="34" charset="0"/>
                <a:ea typeface="Tahoma" panose="020B0604030504040204" pitchFamily="34" charset="0"/>
                <a:cs typeface="Tahoma" panose="020B0604030504040204" pitchFamily="34" charset="0"/>
              </a:rPr>
              <a:t> GRVA in January 2019 as Working document (GRVA-2019-05)</a:t>
            </a:r>
            <a:endParaRPr lang="ja-JP" altLang="en-US" sz="2400" dirty="0">
              <a:latin typeface="Tahoma" panose="020B0604030504040204" pitchFamily="34" charset="0"/>
              <a:cs typeface="Tahoma" panose="020B0604030504040204" pitchFamily="34" charset="0"/>
            </a:endParaRPr>
          </a:p>
        </p:txBody>
      </p:sp>
      <p:sp>
        <p:nvSpPr>
          <p:cNvPr id="14" name="下矢印 13"/>
          <p:cNvSpPr/>
          <p:nvPr/>
        </p:nvSpPr>
        <p:spPr>
          <a:xfrm>
            <a:off x="5235484" y="3301803"/>
            <a:ext cx="680720" cy="600314"/>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Tree>
    <p:extLst>
      <p:ext uri="{BB962C8B-B14F-4D97-AF65-F5344CB8AC3E}">
        <p14:creationId xmlns:p14="http://schemas.microsoft.com/office/powerpoint/2010/main" val="1531060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GRVA-2019-05 - Draft Proposal for a new UN Regulation on AEBS (M1/N1)</a:t>
            </a:r>
            <a:endParaRPr kumimoji="1" lang="ja-JP" altLang="en-US" sz="2800" dirty="0">
              <a:solidFill>
                <a:schemeClr val="bg1"/>
              </a:solidFill>
              <a:latin typeface="Tahoma" panose="020B0604030504040204" pitchFamily="34" charset="0"/>
              <a:cs typeface="Tahoma" panose="020B0604030504040204" pitchFamily="34" charset="0"/>
            </a:endParaRPr>
          </a:p>
        </p:txBody>
      </p:sp>
      <p:sp>
        <p:nvSpPr>
          <p:cNvPr id="5" name="テキスト ボックス 4"/>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6" name="テキスト ボックス 5"/>
          <p:cNvSpPr txBox="1"/>
          <p:nvPr/>
        </p:nvSpPr>
        <p:spPr>
          <a:xfrm>
            <a:off x="386080" y="1126827"/>
            <a:ext cx="11551920" cy="4893647"/>
          </a:xfrm>
          <a:prstGeom prst="rect">
            <a:avLst/>
          </a:prstGeom>
          <a:noFill/>
        </p:spPr>
        <p:txBody>
          <a:bodyPr wrap="square" rtlCol="0">
            <a:spAutoFit/>
          </a:bodyPr>
          <a:lstStyle/>
          <a:p>
            <a:pPr marL="342900" indent="-342900">
              <a:buFont typeface="Wingdings" panose="05000000000000000000" pitchFamily="2" charset="2"/>
              <a:buChar char="ü"/>
            </a:pPr>
            <a:r>
              <a:rPr kumimoji="1" lang="en-US" altLang="ja-JP" sz="2400" dirty="0">
                <a:latin typeface="Tahoma" panose="020B0604030504040204" pitchFamily="34" charset="0"/>
                <a:ea typeface="Tahoma" panose="020B0604030504040204" pitchFamily="34" charset="0"/>
                <a:cs typeface="Tahoma" panose="020B0604030504040204" pitchFamily="34" charset="0"/>
              </a:rPr>
              <a:t>Scope</a:t>
            </a:r>
          </a:p>
          <a:p>
            <a:pPr marL="342900" indent="-342900">
              <a:buFont typeface="Wingdings" panose="05000000000000000000" pitchFamily="2" charset="2"/>
              <a:buChar char="ü"/>
            </a:pPr>
            <a:r>
              <a:rPr lang="en-US" altLang="ja-JP" sz="2400" dirty="0">
                <a:latin typeface="Tahoma" panose="020B0604030504040204" pitchFamily="34" charset="0"/>
                <a:ea typeface="Tahoma" panose="020B0604030504040204" pitchFamily="34" charset="0"/>
                <a:cs typeface="Tahoma" panose="020B0604030504040204" pitchFamily="34" charset="0"/>
              </a:rPr>
              <a:t>Definitions</a:t>
            </a:r>
          </a:p>
          <a:p>
            <a:pPr marL="342900" indent="-342900">
              <a:buFont typeface="Wingdings" panose="05000000000000000000" pitchFamily="2" charset="2"/>
              <a:buChar char="ü"/>
            </a:pPr>
            <a:r>
              <a:rPr kumimoji="1" lang="en-US" altLang="ja-JP" sz="2400" dirty="0">
                <a:latin typeface="Tahoma" panose="020B0604030504040204" pitchFamily="34" charset="0"/>
                <a:ea typeface="Tahoma" panose="020B0604030504040204" pitchFamily="34" charset="0"/>
                <a:cs typeface="Tahoma" panose="020B0604030504040204" pitchFamily="34" charset="0"/>
              </a:rPr>
              <a:t>Specifications</a:t>
            </a:r>
          </a:p>
          <a:p>
            <a:pPr marL="720725" indent="-342900">
              <a:buFont typeface="Arial" panose="020B0604020202020204" pitchFamily="34" charset="0"/>
              <a:buChar char="•"/>
            </a:pPr>
            <a:r>
              <a:rPr lang="en-US" altLang="ja-JP" sz="2400" dirty="0">
                <a:solidFill>
                  <a:srgbClr val="00B050"/>
                </a:solidFill>
                <a:latin typeface="Tahoma" panose="020B0604030504040204" pitchFamily="34" charset="0"/>
                <a:ea typeface="Tahoma" panose="020B0604030504040204" pitchFamily="34" charset="0"/>
                <a:cs typeface="Tahoma" panose="020B0604030504040204" pitchFamily="34" charset="0"/>
              </a:rPr>
              <a:t>General</a:t>
            </a:r>
          </a:p>
          <a:p>
            <a:pPr marL="720725" indent="-342900">
              <a:buFont typeface="Arial" panose="020B0604020202020204" pitchFamily="34" charset="0"/>
              <a:buChar char="•"/>
            </a:pPr>
            <a:r>
              <a:rPr lang="en-US" altLang="ja-JP" sz="2400" dirty="0">
                <a:latin typeface="Tahoma" panose="020B0604030504040204" pitchFamily="34" charset="0"/>
                <a:ea typeface="Tahoma" panose="020B0604030504040204" pitchFamily="34" charset="0"/>
                <a:cs typeface="Tahoma" panose="020B0604030504040204" pitchFamily="34" charset="0"/>
              </a:rPr>
              <a:t>Car to Car (C2C) scenario</a:t>
            </a:r>
          </a:p>
          <a:p>
            <a:pPr marL="720725" indent="-342900">
              <a:buFont typeface="Arial" panose="020B0604020202020204" pitchFamily="34" charset="0"/>
              <a:buChar char="•"/>
            </a:pPr>
            <a:r>
              <a:rPr lang="en-US" altLang="ja-JP" sz="2400" dirty="0">
                <a:latin typeface="Tahoma" panose="020B0604030504040204" pitchFamily="34" charset="0"/>
                <a:ea typeface="Tahoma" panose="020B0604030504040204" pitchFamily="34" charset="0"/>
                <a:cs typeface="Tahoma" panose="020B0604030504040204" pitchFamily="34" charset="0"/>
              </a:rPr>
              <a:t>Car to Pedestrian (C2P) scenario</a:t>
            </a:r>
          </a:p>
          <a:p>
            <a:pPr marL="720725" indent="-342900">
              <a:buFont typeface="Arial" panose="020B0604020202020204" pitchFamily="34" charset="0"/>
              <a:buChar char="•"/>
            </a:pPr>
            <a:r>
              <a:rPr lang="en-US" altLang="ja-JP" sz="2400" dirty="0">
                <a:latin typeface="Tahoma" panose="020B0604030504040204" pitchFamily="34" charset="0"/>
                <a:ea typeface="Tahoma" panose="020B0604030504040204" pitchFamily="34" charset="0"/>
                <a:cs typeface="Tahoma" panose="020B0604030504040204" pitchFamily="34" charset="0"/>
              </a:rPr>
              <a:t>Car to Bicycle (C2B) scenario</a:t>
            </a:r>
          </a:p>
          <a:p>
            <a:pPr marL="720725" indent="-342900">
              <a:buFont typeface="Arial" panose="020B0604020202020204" pitchFamily="34" charset="0"/>
              <a:buChar char="•"/>
            </a:pPr>
            <a:r>
              <a:rPr lang="en-US" altLang="ja-JP" sz="2400" dirty="0">
                <a:solidFill>
                  <a:srgbClr val="00B050"/>
                </a:solidFill>
                <a:latin typeface="Tahoma" panose="020B0604030504040204" pitchFamily="34" charset="0"/>
                <a:ea typeface="Tahoma" panose="020B0604030504040204" pitchFamily="34" charset="0"/>
                <a:cs typeface="Tahoma" panose="020B0604030504040204" pitchFamily="34" charset="0"/>
              </a:rPr>
              <a:t>Interruption by the Driver</a:t>
            </a:r>
          </a:p>
          <a:p>
            <a:pPr marL="720725" indent="-342900">
              <a:buFont typeface="Arial" panose="020B0604020202020204" pitchFamily="34" charset="0"/>
              <a:buChar char="•"/>
            </a:pPr>
            <a:r>
              <a:rPr lang="en-US" altLang="ja-JP" sz="2400" dirty="0">
                <a:solidFill>
                  <a:srgbClr val="00B050"/>
                </a:solidFill>
                <a:latin typeface="Tahoma" panose="020B0604030504040204" pitchFamily="34" charset="0"/>
                <a:ea typeface="Tahoma" panose="020B0604030504040204" pitchFamily="34" charset="0"/>
                <a:cs typeface="Tahoma" panose="020B0604030504040204" pitchFamily="34" charset="0"/>
              </a:rPr>
              <a:t>Manual deactivation</a:t>
            </a:r>
          </a:p>
          <a:p>
            <a:pPr marL="720725" indent="-342900">
              <a:buFont typeface="Arial" panose="020B0604020202020204" pitchFamily="34" charset="0"/>
              <a:buChar char="•"/>
            </a:pPr>
            <a:r>
              <a:rPr lang="en-US" altLang="ja-JP" sz="2400" dirty="0">
                <a:solidFill>
                  <a:srgbClr val="00B050"/>
                </a:solidFill>
                <a:latin typeface="Tahoma" panose="020B0604030504040204" pitchFamily="34" charset="0"/>
                <a:ea typeface="Tahoma" panose="020B0604030504040204" pitchFamily="34" charset="0"/>
                <a:cs typeface="Tahoma" panose="020B0604030504040204" pitchFamily="34" charset="0"/>
              </a:rPr>
              <a:t>Warning Indication</a:t>
            </a:r>
          </a:p>
          <a:p>
            <a:pPr marL="720725" indent="-342900">
              <a:buFont typeface="Arial" panose="020B0604020202020204" pitchFamily="34" charset="0"/>
              <a:buChar char="•"/>
            </a:pPr>
            <a:r>
              <a:rPr lang="en-US" altLang="ja-JP" sz="2400" dirty="0">
                <a:solidFill>
                  <a:srgbClr val="00B050"/>
                </a:solidFill>
                <a:latin typeface="Tahoma" panose="020B0604030504040204" pitchFamily="34" charset="0"/>
                <a:ea typeface="Tahoma" panose="020B0604030504040204" pitchFamily="34" charset="0"/>
                <a:cs typeface="Tahoma" panose="020B0604030504040204" pitchFamily="34" charset="0"/>
              </a:rPr>
              <a:t>Provisions for the Periodic Technical Inspection</a:t>
            </a:r>
          </a:p>
          <a:p>
            <a:pPr marL="342900" indent="-342900">
              <a:buFont typeface="Wingdings" panose="05000000000000000000" pitchFamily="2" charset="2"/>
              <a:buChar char="ü"/>
            </a:pPr>
            <a:r>
              <a:rPr lang="en-US" altLang="ja-JP" sz="2400" dirty="0">
                <a:latin typeface="Tahoma" panose="020B0604030504040204" pitchFamily="34" charset="0"/>
                <a:ea typeface="Tahoma" panose="020B0604030504040204" pitchFamily="34" charset="0"/>
                <a:cs typeface="Tahoma" panose="020B0604030504040204" pitchFamily="34" charset="0"/>
              </a:rPr>
              <a:t>Test Procedure for each scenario</a:t>
            </a:r>
          </a:p>
          <a:p>
            <a:pPr marL="342900" indent="-342900">
              <a:buFont typeface="Wingdings" panose="05000000000000000000" pitchFamily="2" charset="2"/>
              <a:buChar char="ü"/>
            </a:pPr>
            <a:r>
              <a:rPr lang="en-US" altLang="ja-JP" sz="2400" dirty="0">
                <a:solidFill>
                  <a:srgbClr val="00B050"/>
                </a:solidFill>
                <a:latin typeface="Tahoma" panose="020B0604030504040204" pitchFamily="34" charset="0"/>
                <a:ea typeface="Tahoma" panose="020B0604030504040204" pitchFamily="34" charset="0"/>
                <a:cs typeface="Tahoma" panose="020B0604030504040204" pitchFamily="34" charset="0"/>
              </a:rPr>
              <a:t>Failure Detection Test , Deactivation Test</a:t>
            </a:r>
          </a:p>
        </p:txBody>
      </p:sp>
      <p:sp>
        <p:nvSpPr>
          <p:cNvPr id="7" name="テキスト ボックス 6"/>
          <p:cNvSpPr txBox="1"/>
          <p:nvPr/>
        </p:nvSpPr>
        <p:spPr>
          <a:xfrm>
            <a:off x="7680960" y="1152456"/>
            <a:ext cx="4277360" cy="830997"/>
          </a:xfrm>
          <a:prstGeom prst="rect">
            <a:avLst/>
          </a:prstGeom>
          <a:noFill/>
        </p:spPr>
        <p:txBody>
          <a:bodyPr wrap="square" rtlCol="0">
            <a:spAutoFit/>
          </a:bodyPr>
          <a:lstStyle/>
          <a:p>
            <a:r>
              <a:rPr kumimoji="1" lang="en-US" altLang="ja-JP" sz="2400" dirty="0">
                <a:solidFill>
                  <a:srgbClr val="00B050"/>
                </a:solidFill>
                <a:latin typeface="Tahoma" panose="020B0604030504040204" pitchFamily="34" charset="0"/>
                <a:ea typeface="Tahoma" panose="020B0604030504040204" pitchFamily="34" charset="0"/>
                <a:cs typeface="Tahoma" panose="020B0604030504040204" pitchFamily="34" charset="0"/>
              </a:rPr>
              <a:t>Green means common specifications in each scenario</a:t>
            </a:r>
            <a:endParaRPr kumimoji="1" lang="ja-JP" altLang="en-US" sz="2400" dirty="0">
              <a:solidFill>
                <a:srgbClr val="00B050"/>
              </a:solidFill>
              <a:latin typeface="Tahoma" panose="020B0604030504040204" pitchFamily="34" charset="0"/>
              <a:cs typeface="Tahoma" panose="020B0604030504040204" pitchFamily="34" charset="0"/>
            </a:endParaRPr>
          </a:p>
        </p:txBody>
      </p:sp>
      <p:sp>
        <p:nvSpPr>
          <p:cNvPr id="8" name="スライド番号プレースホルダー 7"/>
          <p:cNvSpPr>
            <a:spLocks noGrp="1"/>
          </p:cNvSpPr>
          <p:nvPr>
            <p:ph type="sldNum" sz="quarter" idx="12"/>
          </p:nvPr>
        </p:nvSpPr>
        <p:spPr/>
        <p:txBody>
          <a:bodyPr/>
          <a:lstStyle/>
          <a:p>
            <a:fld id="{35A469A7-D8F0-4CD9-B84B-3A79413A6802}" type="slidenum">
              <a:rPr kumimoji="1" lang="ja-JP" altLang="en-US" smtClean="0"/>
              <a:t>4</a:t>
            </a:fld>
            <a:endParaRPr kumimoji="1" lang="ja-JP" altLang="en-US"/>
          </a:p>
        </p:txBody>
      </p:sp>
    </p:spTree>
    <p:extLst>
      <p:ext uri="{BB962C8B-B14F-4D97-AF65-F5344CB8AC3E}">
        <p14:creationId xmlns:p14="http://schemas.microsoft.com/office/powerpoint/2010/main" val="2248580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5</a:t>
            </a:fld>
            <a:endParaRPr kumimoji="1" lang="ja-JP" altLang="en-US"/>
          </a:p>
        </p:txBody>
      </p:sp>
      <p:sp>
        <p:nvSpPr>
          <p:cNvPr id="5" name="テキスト ボックス 4"/>
          <p:cNvSpPr txBox="1"/>
          <p:nvPr/>
        </p:nvSpPr>
        <p:spPr>
          <a:xfrm>
            <a:off x="0" y="0"/>
            <a:ext cx="12192000" cy="523220"/>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Summary of Guidance from GRVA</a:t>
            </a:r>
            <a:endPar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 name="テキスト ボックス 5"/>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9" name="テキスト ボックス 8"/>
          <p:cNvSpPr txBox="1"/>
          <p:nvPr/>
        </p:nvSpPr>
        <p:spPr>
          <a:xfrm>
            <a:off x="527003" y="853255"/>
            <a:ext cx="10151883" cy="5016758"/>
          </a:xfrm>
          <a:prstGeom prst="rect">
            <a:avLst/>
          </a:prstGeom>
          <a:noFill/>
        </p:spPr>
        <p:txBody>
          <a:bodyPr wrap="square" rtlCol="0">
            <a:spAutoFit/>
          </a:bodyPr>
          <a:lstStyle/>
          <a:p>
            <a:pPr marL="514350" indent="-514350">
              <a:buAutoNum type="arabicPeriod"/>
            </a:pPr>
            <a:r>
              <a:rPr lang="en-US" altLang="ja-JP" sz="3200" b="1" dirty="0">
                <a:latin typeface="Tahoma" panose="020B0604030504040204" pitchFamily="34" charset="0"/>
                <a:ea typeface="Tahoma" panose="020B0604030504040204" pitchFamily="34" charset="0"/>
                <a:cs typeface="Tahoma" panose="020B0604030504040204" pitchFamily="34" charset="0"/>
              </a:rPr>
              <a:t>Manual deactivation</a:t>
            </a:r>
          </a:p>
          <a:p>
            <a:pPr marL="514350" indent="-514350">
              <a:buAutoNum type="arabicPeriod"/>
            </a:pPr>
            <a:endParaRPr lang="en-US" altLang="ja-JP" sz="3200" b="1" dirty="0">
              <a:latin typeface="Tahoma" panose="020B0604030504040204" pitchFamily="34" charset="0"/>
              <a:ea typeface="Tahoma" panose="020B0604030504040204" pitchFamily="34" charset="0"/>
              <a:cs typeface="Tahoma" panose="020B0604030504040204" pitchFamily="34" charset="0"/>
            </a:endParaRPr>
          </a:p>
          <a:p>
            <a:pPr marL="514350" indent="-514350">
              <a:buAutoNum type="arabicPeriod"/>
            </a:pPr>
            <a:r>
              <a:rPr lang="en-US" altLang="ja-JP" sz="3200" b="1" dirty="0">
                <a:latin typeface="Tahoma" panose="020B0604030504040204" pitchFamily="34" charset="0"/>
                <a:ea typeface="Tahoma" panose="020B0604030504040204" pitchFamily="34" charset="0"/>
                <a:cs typeface="Tahoma" panose="020B0604030504040204" pitchFamily="34" charset="0"/>
              </a:rPr>
              <a:t>Requirement of N1 full cab vehicle</a:t>
            </a:r>
            <a:endParaRPr lang="en-US" altLang="ja-JP" sz="3200" dirty="0">
              <a:latin typeface="Tahoma" panose="020B0604030504040204" pitchFamily="34" charset="0"/>
              <a:ea typeface="Tahoma" panose="020B0604030504040204" pitchFamily="34" charset="0"/>
              <a:cs typeface="Tahoma" panose="020B0604030504040204" pitchFamily="34" charset="0"/>
            </a:endParaRPr>
          </a:p>
          <a:p>
            <a:endParaRPr lang="en-US" altLang="ja-JP" sz="3200" dirty="0">
              <a:latin typeface="Tahoma" panose="020B0604030504040204" pitchFamily="34" charset="0"/>
              <a:ea typeface="Tahoma" panose="020B0604030504040204" pitchFamily="34" charset="0"/>
              <a:cs typeface="Tahoma" panose="020B0604030504040204" pitchFamily="34" charset="0"/>
            </a:endParaRPr>
          </a:p>
          <a:p>
            <a:pPr marL="541338" indent="-541338"/>
            <a:r>
              <a:rPr lang="en-US" altLang="ja-JP" sz="3200" b="1" dirty="0">
                <a:latin typeface="Tahoma" panose="020B0604030504040204" pitchFamily="34" charset="0"/>
                <a:ea typeface="Tahoma" panose="020B0604030504040204" pitchFamily="34" charset="0"/>
                <a:cs typeface="Tahoma" panose="020B0604030504040204" pitchFamily="34" charset="0"/>
              </a:rPr>
              <a:t>3. Implementation of Car to Pedestrian scenario</a:t>
            </a:r>
          </a:p>
          <a:p>
            <a:pPr marL="541338" indent="-541338"/>
            <a:endParaRPr lang="en-US" altLang="ja-JP" sz="3200" b="1" dirty="0">
              <a:latin typeface="Tahoma" panose="020B0604030504040204" pitchFamily="34" charset="0"/>
              <a:ea typeface="Tahoma" panose="020B0604030504040204" pitchFamily="34" charset="0"/>
              <a:cs typeface="Tahoma" panose="020B0604030504040204" pitchFamily="34" charset="0"/>
            </a:endParaRPr>
          </a:p>
          <a:p>
            <a:pPr marL="541338" indent="-541338"/>
            <a:r>
              <a:rPr lang="en-US" altLang="ja-JP" sz="3200" b="1" dirty="0">
                <a:latin typeface="Tahoma" panose="020B0604030504040204" pitchFamily="34" charset="0"/>
                <a:ea typeface="Tahoma" panose="020B0604030504040204" pitchFamily="34" charset="0"/>
                <a:cs typeface="Tahoma" panose="020B0604030504040204" pitchFamily="34" charset="0"/>
              </a:rPr>
              <a:t>4. Maximum Impact Speed above 45 km/h </a:t>
            </a:r>
          </a:p>
          <a:p>
            <a:pPr marL="541338" indent="-541338"/>
            <a:r>
              <a:rPr lang="en-US" altLang="ja-JP" sz="3200" b="1" dirty="0">
                <a:latin typeface="Tahoma" panose="020B0604030504040204" pitchFamily="34" charset="0"/>
                <a:ea typeface="Tahoma" panose="020B0604030504040204" pitchFamily="34" charset="0"/>
                <a:cs typeface="Tahoma" panose="020B0604030504040204" pitchFamily="34" charset="0"/>
              </a:rPr>
              <a:t>    for Car to Pedestrian scenario in 2</a:t>
            </a:r>
            <a:r>
              <a:rPr lang="en-US" altLang="ja-JP" sz="3200" b="1" baseline="30000" dirty="0">
                <a:latin typeface="Tahoma" panose="020B0604030504040204" pitchFamily="34" charset="0"/>
                <a:ea typeface="Tahoma" panose="020B0604030504040204" pitchFamily="34" charset="0"/>
                <a:cs typeface="Tahoma" panose="020B0604030504040204" pitchFamily="34" charset="0"/>
              </a:rPr>
              <a:t>nd</a:t>
            </a:r>
            <a:r>
              <a:rPr lang="en-US" altLang="ja-JP" sz="3200" b="1" dirty="0">
                <a:latin typeface="Tahoma" panose="020B0604030504040204" pitchFamily="34" charset="0"/>
                <a:ea typeface="Tahoma" panose="020B0604030504040204" pitchFamily="34" charset="0"/>
                <a:cs typeface="Tahoma" panose="020B0604030504040204" pitchFamily="34" charset="0"/>
              </a:rPr>
              <a:t> step</a:t>
            </a:r>
          </a:p>
          <a:p>
            <a:pPr marL="541338" indent="-541338"/>
            <a:endParaRPr lang="en-US" altLang="ja-JP" sz="3200" b="1" dirty="0">
              <a:latin typeface="Tahoma" panose="020B0604030504040204" pitchFamily="34" charset="0"/>
              <a:ea typeface="Tahoma" panose="020B0604030504040204" pitchFamily="34" charset="0"/>
              <a:cs typeface="Tahoma" panose="020B0604030504040204" pitchFamily="34" charset="0"/>
            </a:endParaRPr>
          </a:p>
          <a:p>
            <a:r>
              <a:rPr lang="en-US" altLang="ja-JP" sz="3200" b="1" dirty="0">
                <a:latin typeface="Tahoma" panose="020B0604030504040204" pitchFamily="34" charset="0"/>
                <a:ea typeface="Tahoma" panose="020B0604030504040204" pitchFamily="34" charset="0"/>
                <a:cs typeface="Tahoma" panose="020B0604030504040204" pitchFamily="34" charset="0"/>
              </a:rPr>
              <a:t>5. Reference of standards</a:t>
            </a:r>
          </a:p>
        </p:txBody>
      </p:sp>
    </p:spTree>
    <p:extLst>
      <p:ext uri="{BB962C8B-B14F-4D97-AF65-F5344CB8AC3E}">
        <p14:creationId xmlns:p14="http://schemas.microsoft.com/office/powerpoint/2010/main" val="2380712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6</a:t>
            </a:fld>
            <a:endParaRPr kumimoji="1" lang="ja-JP" altLang="en-US"/>
          </a:p>
        </p:txBody>
      </p:sp>
      <p:sp>
        <p:nvSpPr>
          <p:cNvPr id="7" name="テキスト ボックス 6"/>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8" name="テキスト ボックス 7"/>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Specifications - Manual deactivation</a:t>
            </a:r>
          </a:p>
        </p:txBody>
      </p:sp>
      <p:sp>
        <p:nvSpPr>
          <p:cNvPr id="9" name="正方形/長方形 8"/>
          <p:cNvSpPr/>
          <p:nvPr/>
        </p:nvSpPr>
        <p:spPr>
          <a:xfrm>
            <a:off x="6673488" y="1443544"/>
            <a:ext cx="4999063" cy="4832092"/>
          </a:xfrm>
          <a:prstGeom prst="rect">
            <a:avLst/>
          </a:prstGeom>
          <a:ln w="31750">
            <a:solidFill>
              <a:srgbClr val="FF0000"/>
            </a:solidFill>
          </a:ln>
        </p:spPr>
        <p:txBody>
          <a:bodyPr wrap="square">
            <a:spAutoFit/>
          </a:bodyPr>
          <a:lstStyle/>
          <a:p>
            <a:r>
              <a:rPr lang="en-US" altLang="ja-JP" sz="2800" dirty="0">
                <a:latin typeface="Tahoma" panose="020B0604030504040204" pitchFamily="34" charset="0"/>
                <a:ea typeface="Tahoma" panose="020B0604030504040204" pitchFamily="34" charset="0"/>
                <a:cs typeface="Tahoma" panose="020B0604030504040204" pitchFamily="34" charset="0"/>
              </a:rPr>
              <a:t>The group also discussed the possibility of a manual deactivation of the AEBS function. The compromise reached was that such a switch could be allowed but switching off  the AEBS should not be too easy. However this compromise was not unanimously supported by all Contracting parties.</a:t>
            </a:r>
            <a:endParaRPr lang="ja-JP" altLang="en-US" sz="2800" dirty="0">
              <a:latin typeface="Tahoma" panose="020B0604030504040204" pitchFamily="34" charset="0"/>
              <a:cs typeface="Tahoma" panose="020B0604030504040204" pitchFamily="34" charset="0"/>
            </a:endParaRPr>
          </a:p>
        </p:txBody>
      </p:sp>
      <p:sp>
        <p:nvSpPr>
          <p:cNvPr id="11" name="テキスト ボックス 10"/>
          <p:cNvSpPr txBox="1"/>
          <p:nvPr/>
        </p:nvSpPr>
        <p:spPr>
          <a:xfrm>
            <a:off x="6564975" y="887018"/>
            <a:ext cx="5172891" cy="584775"/>
          </a:xfrm>
          <a:prstGeom prst="rect">
            <a:avLst/>
          </a:prstGeom>
          <a:noFill/>
        </p:spPr>
        <p:txBody>
          <a:bodyPr wrap="square" rtlCol="0">
            <a:spAutoFit/>
          </a:bodyPr>
          <a:lstStyle/>
          <a:p>
            <a:r>
              <a:rPr kumimoji="1" lang="en-US" altLang="ja-JP" sz="3200" b="1" dirty="0">
                <a:solidFill>
                  <a:srgbClr val="FF0000"/>
                </a:solidFill>
                <a:latin typeface="Tahoma" panose="020B0604030504040204" pitchFamily="34" charset="0"/>
                <a:ea typeface="Tahoma" panose="020B0604030504040204" pitchFamily="34" charset="0"/>
                <a:cs typeface="Tahoma" panose="020B0604030504040204" pitchFamily="34" charset="0"/>
              </a:rPr>
              <a:t>Guidance from GRVA</a:t>
            </a:r>
            <a:endParaRPr kumimoji="1" lang="ja-JP" altLang="en-US" sz="3200" b="1" dirty="0">
              <a:solidFill>
                <a:srgbClr val="FF0000"/>
              </a:solidFill>
              <a:latin typeface="Tahoma" panose="020B0604030504040204" pitchFamily="34" charset="0"/>
              <a:cs typeface="Tahoma" panose="020B0604030504040204" pitchFamily="34" charset="0"/>
            </a:endParaRPr>
          </a:p>
        </p:txBody>
      </p:sp>
      <p:pic>
        <p:nvPicPr>
          <p:cNvPr id="2" name="図 1"/>
          <p:cNvPicPr>
            <a:picLocks noChangeAspect="1"/>
          </p:cNvPicPr>
          <p:nvPr/>
        </p:nvPicPr>
        <p:blipFill>
          <a:blip r:embed="rId2"/>
          <a:stretch>
            <a:fillRect/>
          </a:stretch>
        </p:blipFill>
        <p:spPr>
          <a:xfrm>
            <a:off x="-171450" y="972014"/>
            <a:ext cx="6512191" cy="5404294"/>
          </a:xfrm>
          <a:prstGeom prst="rect">
            <a:avLst/>
          </a:prstGeom>
        </p:spPr>
      </p:pic>
    </p:spTree>
    <p:extLst>
      <p:ext uri="{BB962C8B-B14F-4D97-AF65-F5344CB8AC3E}">
        <p14:creationId xmlns:p14="http://schemas.microsoft.com/office/powerpoint/2010/main" val="1766296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7</a:t>
            </a:fld>
            <a:endParaRPr kumimoji="1" lang="ja-JP" altLang="en-US"/>
          </a:p>
        </p:txBody>
      </p:sp>
      <p:sp>
        <p:nvSpPr>
          <p:cNvPr id="3" name="テキスト ボックス 2"/>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5" name="テキスト ボックス 4"/>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Specifications - Car to car scenario</a:t>
            </a:r>
            <a:r>
              <a:rPr lang="ja-JP" alt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 Rear-end collision</a:t>
            </a:r>
          </a:p>
        </p:txBody>
      </p:sp>
      <p:sp>
        <p:nvSpPr>
          <p:cNvPr id="6" name="AutoShape 25"/>
          <p:cNvSpPr>
            <a:spLocks noChangeArrowheads="1"/>
          </p:cNvSpPr>
          <p:nvPr/>
        </p:nvSpPr>
        <p:spPr bwMode="auto">
          <a:xfrm rot="6260533">
            <a:off x="4205129" y="3025001"/>
            <a:ext cx="1090613" cy="1304925"/>
          </a:xfrm>
          <a:prstGeom prst="lightningBolt">
            <a:avLst/>
          </a:prstGeom>
          <a:solidFill>
            <a:srgbClr val="FF0000"/>
          </a:solidFill>
          <a:ln w="9525">
            <a:solidFill>
              <a:schemeClr val="tx1"/>
            </a:solidFill>
            <a:miter lim="800000"/>
            <a:headEnd/>
            <a:tailEnd/>
          </a:ln>
        </p:spPr>
        <p:txBody>
          <a:bodyPr rot="10800000" vert="eaVert"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algn="ctr" eaLnBrk="1" hangingPunct="1">
              <a:spcBef>
                <a:spcPct val="0"/>
              </a:spcBef>
              <a:buFontTx/>
              <a:buNone/>
            </a:pPr>
            <a:endParaRPr lang="ja-JP" altLang="ja-JP" sz="1800"/>
          </a:p>
        </p:txBody>
      </p:sp>
      <p:graphicFrame>
        <p:nvGraphicFramePr>
          <p:cNvPr id="7" name="Object 59"/>
          <p:cNvGraphicFramePr>
            <a:graphicFrameLocks noChangeAspect="1"/>
          </p:cNvGraphicFramePr>
          <p:nvPr>
            <p:extLst>
              <p:ext uri="{D42A27DB-BD31-4B8C-83A1-F6EECF244321}">
                <p14:modId xmlns:p14="http://schemas.microsoft.com/office/powerpoint/2010/main" val="1325181643"/>
              </p:ext>
            </p:extLst>
          </p:nvPr>
        </p:nvGraphicFramePr>
        <p:xfrm>
          <a:off x="1896110" y="2865457"/>
          <a:ext cx="1054100" cy="349250"/>
        </p:xfrm>
        <a:graphic>
          <a:graphicData uri="http://schemas.openxmlformats.org/presentationml/2006/ole">
            <mc:AlternateContent xmlns:mc="http://schemas.openxmlformats.org/markup-compatibility/2006">
              <mc:Choice xmlns:v="urn:schemas-microsoft-com:vml" Requires="v">
                <p:oleObj spid="_x0000_s14634" name="Image" r:id="rId3" imgW="7657143" imgH="2539683" progId="">
                  <p:embed/>
                </p:oleObj>
              </mc:Choice>
              <mc:Fallback>
                <p:oleObj name="Image" r:id="rId3" imgW="7657143" imgH="2539683" progId="">
                  <p:embed/>
                  <p:pic>
                    <p:nvPicPr>
                      <p:cNvPr id="7" name="Object 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6110" y="2865457"/>
                        <a:ext cx="10541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 name="Object 60"/>
          <p:cNvGraphicFramePr>
            <a:graphicFrameLocks noChangeAspect="1"/>
          </p:cNvGraphicFramePr>
          <p:nvPr>
            <p:extLst>
              <p:ext uri="{D42A27DB-BD31-4B8C-83A1-F6EECF244321}">
                <p14:modId xmlns:p14="http://schemas.microsoft.com/office/powerpoint/2010/main" val="2457399447"/>
              </p:ext>
            </p:extLst>
          </p:nvPr>
        </p:nvGraphicFramePr>
        <p:xfrm>
          <a:off x="1870710" y="1425595"/>
          <a:ext cx="1054100" cy="349250"/>
        </p:xfrm>
        <a:graphic>
          <a:graphicData uri="http://schemas.openxmlformats.org/presentationml/2006/ole">
            <mc:AlternateContent xmlns:mc="http://schemas.openxmlformats.org/markup-compatibility/2006">
              <mc:Choice xmlns:v="urn:schemas-microsoft-com:vml" Requires="v">
                <p:oleObj spid="_x0000_s14635" name="Image" r:id="rId5" imgW="7657143" imgH="2539683" progId="">
                  <p:embed/>
                </p:oleObj>
              </mc:Choice>
              <mc:Fallback>
                <p:oleObj name="Image" r:id="rId5" imgW="7657143" imgH="2539683" progId="">
                  <p:embed/>
                  <p:pic>
                    <p:nvPicPr>
                      <p:cNvPr id="8" name="Object 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0710" y="1425595"/>
                        <a:ext cx="10541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Line 13"/>
          <p:cNvSpPr>
            <a:spLocks noChangeShapeType="1"/>
          </p:cNvSpPr>
          <p:nvPr/>
        </p:nvSpPr>
        <p:spPr bwMode="auto">
          <a:xfrm>
            <a:off x="1005523" y="1768495"/>
            <a:ext cx="5975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 name="Line 16"/>
          <p:cNvSpPr>
            <a:spLocks noChangeShapeType="1"/>
          </p:cNvSpPr>
          <p:nvPr/>
        </p:nvSpPr>
        <p:spPr bwMode="auto">
          <a:xfrm>
            <a:off x="1005523" y="3208357"/>
            <a:ext cx="5976937"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nvGrpSpPr>
          <p:cNvPr id="11" name="Group 17"/>
          <p:cNvGrpSpPr>
            <a:grpSpLocks/>
          </p:cNvGrpSpPr>
          <p:nvPr/>
        </p:nvGrpSpPr>
        <p:grpSpPr bwMode="auto">
          <a:xfrm>
            <a:off x="4213860" y="1258907"/>
            <a:ext cx="1081088" cy="576263"/>
            <a:chOff x="2653" y="2931"/>
            <a:chExt cx="681" cy="544"/>
          </a:xfrm>
        </p:grpSpPr>
        <p:sp>
          <p:nvSpPr>
            <p:cNvPr id="12" name="AutoShape 18"/>
            <p:cNvSpPr>
              <a:spLocks noChangeArrowheads="1"/>
            </p:cNvSpPr>
            <p:nvPr/>
          </p:nvSpPr>
          <p:spPr bwMode="auto">
            <a:xfrm>
              <a:off x="3015" y="3067"/>
              <a:ext cx="46" cy="272"/>
            </a:xfrm>
            <a:prstGeom prst="moon">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sp>
          <p:nvSpPr>
            <p:cNvPr id="13" name="AutoShape 19"/>
            <p:cNvSpPr>
              <a:spLocks noChangeArrowheads="1"/>
            </p:cNvSpPr>
            <p:nvPr/>
          </p:nvSpPr>
          <p:spPr bwMode="auto">
            <a:xfrm>
              <a:off x="3107" y="3158"/>
              <a:ext cx="44" cy="92"/>
            </a:xfrm>
            <a:prstGeom prst="moon">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sp>
          <p:nvSpPr>
            <p:cNvPr id="14" name="AutoShape 20"/>
            <p:cNvSpPr>
              <a:spLocks noChangeArrowheads="1"/>
            </p:cNvSpPr>
            <p:nvPr/>
          </p:nvSpPr>
          <p:spPr bwMode="auto">
            <a:xfrm>
              <a:off x="2925" y="3022"/>
              <a:ext cx="91" cy="363"/>
            </a:xfrm>
            <a:prstGeom prst="moon">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sp>
          <p:nvSpPr>
            <p:cNvPr id="15" name="AutoShape 21"/>
            <p:cNvSpPr>
              <a:spLocks noChangeArrowheads="1"/>
            </p:cNvSpPr>
            <p:nvPr/>
          </p:nvSpPr>
          <p:spPr bwMode="auto">
            <a:xfrm>
              <a:off x="3059" y="3113"/>
              <a:ext cx="48" cy="181"/>
            </a:xfrm>
            <a:prstGeom prst="moon">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sp>
          <p:nvSpPr>
            <p:cNvPr id="16" name="AutoShape 22"/>
            <p:cNvSpPr>
              <a:spLocks noChangeArrowheads="1"/>
            </p:cNvSpPr>
            <p:nvPr/>
          </p:nvSpPr>
          <p:spPr bwMode="auto">
            <a:xfrm rot="5400000">
              <a:off x="3243" y="3129"/>
              <a:ext cx="45" cy="136"/>
            </a:xfrm>
            <a:prstGeom prst="triangle">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algn="ctr" eaLnBrk="1" hangingPunct="1">
                <a:spcBef>
                  <a:spcPct val="0"/>
                </a:spcBef>
                <a:buFontTx/>
                <a:buNone/>
              </a:pPr>
              <a:endParaRPr lang="ja-JP" altLang="ja-JP" sz="1800"/>
            </a:p>
          </p:txBody>
        </p:sp>
        <p:sp>
          <p:nvSpPr>
            <p:cNvPr id="17" name="AutoShape 23"/>
            <p:cNvSpPr>
              <a:spLocks noChangeArrowheads="1"/>
            </p:cNvSpPr>
            <p:nvPr/>
          </p:nvSpPr>
          <p:spPr bwMode="auto">
            <a:xfrm>
              <a:off x="2653" y="2931"/>
              <a:ext cx="181" cy="544"/>
            </a:xfrm>
            <a:prstGeom prst="moon">
              <a:avLst>
                <a:gd name="adj" fmla="val 33019"/>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sp>
          <p:nvSpPr>
            <p:cNvPr id="18" name="AutoShape 24"/>
            <p:cNvSpPr>
              <a:spLocks noChangeArrowheads="1"/>
            </p:cNvSpPr>
            <p:nvPr/>
          </p:nvSpPr>
          <p:spPr bwMode="auto">
            <a:xfrm>
              <a:off x="2789" y="2976"/>
              <a:ext cx="136" cy="454"/>
            </a:xfrm>
            <a:prstGeom prst="moon">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grpSp>
      <p:sp>
        <p:nvSpPr>
          <p:cNvPr id="19" name="AutoShape 25"/>
          <p:cNvSpPr>
            <a:spLocks noChangeArrowheads="1"/>
          </p:cNvSpPr>
          <p:nvPr/>
        </p:nvSpPr>
        <p:spPr bwMode="auto">
          <a:xfrm rot="6260533">
            <a:off x="4813141" y="1586726"/>
            <a:ext cx="1090613" cy="1304925"/>
          </a:xfrm>
          <a:prstGeom prst="lightningBolt">
            <a:avLst/>
          </a:prstGeom>
          <a:solidFill>
            <a:srgbClr val="FF0000"/>
          </a:solidFill>
          <a:ln w="9525">
            <a:solidFill>
              <a:schemeClr val="tx1"/>
            </a:solidFill>
            <a:miter lim="800000"/>
            <a:headEnd/>
            <a:tailEnd/>
          </a:ln>
        </p:spPr>
        <p:txBody>
          <a:bodyPr rot="10800000" vert="eaVert"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algn="ctr" eaLnBrk="1" hangingPunct="1">
              <a:spcBef>
                <a:spcPct val="0"/>
              </a:spcBef>
              <a:buFontTx/>
              <a:buNone/>
            </a:pPr>
            <a:endParaRPr lang="ja-JP" altLang="ja-JP" sz="1800"/>
          </a:p>
        </p:txBody>
      </p:sp>
      <p:sp>
        <p:nvSpPr>
          <p:cNvPr id="20" name="Text Box 26"/>
          <p:cNvSpPr txBox="1">
            <a:spLocks noChangeArrowheads="1"/>
          </p:cNvSpPr>
          <p:nvPr/>
        </p:nvSpPr>
        <p:spPr bwMode="auto">
          <a:xfrm>
            <a:off x="6068060" y="1828126"/>
            <a:ext cx="413403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algn="ctr">
              <a:spcBef>
                <a:spcPct val="0"/>
              </a:spcBef>
              <a:buNone/>
            </a:pPr>
            <a:r>
              <a:rPr lang="en-US" altLang="ja-JP" sz="2000" dirty="0">
                <a:solidFill>
                  <a:srgbClr val="0070C0"/>
                </a:solidFill>
                <a:latin typeface="Tahoma" panose="020B0604030504040204" pitchFamily="34" charset="0"/>
              </a:rPr>
              <a:t>Collision warning:</a:t>
            </a:r>
          </a:p>
          <a:p>
            <a:pPr algn="ctr">
              <a:spcBef>
                <a:spcPct val="0"/>
              </a:spcBef>
              <a:buNone/>
            </a:pPr>
            <a:r>
              <a:rPr lang="en-US" altLang="ja-JP" sz="2000" dirty="0">
                <a:solidFill>
                  <a:srgbClr val="0070C0"/>
                </a:solidFill>
                <a:latin typeface="Tahoma" panose="020B0604030504040204" pitchFamily="34" charset="0"/>
              </a:rPr>
              <a:t>At the latest 0,8 seconds before the start of emergency braking</a:t>
            </a:r>
          </a:p>
        </p:txBody>
      </p:sp>
      <p:sp>
        <p:nvSpPr>
          <p:cNvPr id="21" name="Line 27"/>
          <p:cNvSpPr>
            <a:spLocks noChangeShapeType="1"/>
          </p:cNvSpPr>
          <p:nvPr/>
        </p:nvSpPr>
        <p:spPr bwMode="auto">
          <a:xfrm>
            <a:off x="5996623" y="1303357"/>
            <a:ext cx="10795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2" name="Line 28"/>
          <p:cNvSpPr>
            <a:spLocks noChangeShapeType="1"/>
          </p:cNvSpPr>
          <p:nvPr/>
        </p:nvSpPr>
        <p:spPr bwMode="auto">
          <a:xfrm>
            <a:off x="5996623" y="1328757"/>
            <a:ext cx="935037"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3" name="Line 29"/>
          <p:cNvSpPr>
            <a:spLocks noChangeShapeType="1"/>
          </p:cNvSpPr>
          <p:nvPr/>
        </p:nvSpPr>
        <p:spPr bwMode="auto">
          <a:xfrm>
            <a:off x="5996623" y="1374795"/>
            <a:ext cx="792162"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4" name="Line 30"/>
          <p:cNvSpPr>
            <a:spLocks noChangeShapeType="1"/>
          </p:cNvSpPr>
          <p:nvPr/>
        </p:nvSpPr>
        <p:spPr bwMode="auto">
          <a:xfrm>
            <a:off x="5996623" y="1446232"/>
            <a:ext cx="576262"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5" name="Line 31"/>
          <p:cNvSpPr>
            <a:spLocks noChangeShapeType="1"/>
          </p:cNvSpPr>
          <p:nvPr/>
        </p:nvSpPr>
        <p:spPr bwMode="auto">
          <a:xfrm>
            <a:off x="5636260" y="2671782"/>
            <a:ext cx="6492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6" name="Line 32"/>
          <p:cNvSpPr>
            <a:spLocks noChangeShapeType="1"/>
          </p:cNvSpPr>
          <p:nvPr/>
        </p:nvSpPr>
        <p:spPr bwMode="auto">
          <a:xfrm>
            <a:off x="5636260" y="2744807"/>
            <a:ext cx="431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7" name="Line 33"/>
          <p:cNvSpPr>
            <a:spLocks noChangeShapeType="1"/>
          </p:cNvSpPr>
          <p:nvPr/>
        </p:nvSpPr>
        <p:spPr bwMode="auto">
          <a:xfrm>
            <a:off x="5636260" y="2887682"/>
            <a:ext cx="288925"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8" name="Line 47"/>
          <p:cNvSpPr>
            <a:spLocks noChangeShapeType="1"/>
          </p:cNvSpPr>
          <p:nvPr/>
        </p:nvSpPr>
        <p:spPr bwMode="auto">
          <a:xfrm>
            <a:off x="3813810" y="1841520"/>
            <a:ext cx="0" cy="4302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aphicFrame>
        <p:nvGraphicFramePr>
          <p:cNvPr id="29" name="Object 6"/>
          <p:cNvGraphicFramePr>
            <a:graphicFrameLocks noChangeAspect="1"/>
          </p:cNvGraphicFramePr>
          <p:nvPr>
            <p:extLst>
              <p:ext uri="{D42A27DB-BD31-4B8C-83A1-F6EECF244321}">
                <p14:modId xmlns:p14="http://schemas.microsoft.com/office/powerpoint/2010/main" val="3711481305"/>
              </p:ext>
            </p:extLst>
          </p:nvPr>
        </p:nvGraphicFramePr>
        <p:xfrm>
          <a:off x="1877060" y="4341832"/>
          <a:ext cx="1054100" cy="349250"/>
        </p:xfrm>
        <a:graphic>
          <a:graphicData uri="http://schemas.openxmlformats.org/presentationml/2006/ole">
            <mc:AlternateContent xmlns:mc="http://schemas.openxmlformats.org/markup-compatibility/2006">
              <mc:Choice xmlns:v="urn:schemas-microsoft-com:vml" Requires="v">
                <p:oleObj spid="_x0000_s14636" name="Image" r:id="rId6" imgW="7657143" imgH="2539683" progId="">
                  <p:embed/>
                </p:oleObj>
              </mc:Choice>
              <mc:Fallback>
                <p:oleObj name="Image" r:id="rId6" imgW="7657143" imgH="2539683" progId="">
                  <p:embed/>
                  <p:pic>
                    <p:nvPicPr>
                      <p:cNvPr id="29"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7060" y="4341832"/>
                        <a:ext cx="10541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 name="Line 16"/>
          <p:cNvSpPr>
            <a:spLocks noChangeShapeType="1"/>
          </p:cNvSpPr>
          <p:nvPr/>
        </p:nvSpPr>
        <p:spPr bwMode="auto">
          <a:xfrm>
            <a:off x="986473" y="4684732"/>
            <a:ext cx="5976937"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nvGrpSpPr>
          <p:cNvPr id="31" name="Group 17"/>
          <p:cNvGrpSpPr>
            <a:grpSpLocks/>
          </p:cNvGrpSpPr>
          <p:nvPr/>
        </p:nvGrpSpPr>
        <p:grpSpPr bwMode="auto">
          <a:xfrm>
            <a:off x="2900998" y="4191020"/>
            <a:ext cx="1081087" cy="576262"/>
            <a:chOff x="2653" y="2931"/>
            <a:chExt cx="681" cy="544"/>
          </a:xfrm>
        </p:grpSpPr>
        <p:sp>
          <p:nvSpPr>
            <p:cNvPr id="32" name="AutoShape 18"/>
            <p:cNvSpPr>
              <a:spLocks noChangeArrowheads="1"/>
            </p:cNvSpPr>
            <p:nvPr/>
          </p:nvSpPr>
          <p:spPr bwMode="auto">
            <a:xfrm>
              <a:off x="3015" y="3067"/>
              <a:ext cx="46" cy="272"/>
            </a:xfrm>
            <a:prstGeom prst="moon">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sp>
          <p:nvSpPr>
            <p:cNvPr id="33" name="AutoShape 19"/>
            <p:cNvSpPr>
              <a:spLocks noChangeArrowheads="1"/>
            </p:cNvSpPr>
            <p:nvPr/>
          </p:nvSpPr>
          <p:spPr bwMode="auto">
            <a:xfrm>
              <a:off x="3107" y="3158"/>
              <a:ext cx="44" cy="92"/>
            </a:xfrm>
            <a:prstGeom prst="moon">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sp>
          <p:nvSpPr>
            <p:cNvPr id="34" name="AutoShape 20"/>
            <p:cNvSpPr>
              <a:spLocks noChangeArrowheads="1"/>
            </p:cNvSpPr>
            <p:nvPr/>
          </p:nvSpPr>
          <p:spPr bwMode="auto">
            <a:xfrm>
              <a:off x="2925" y="3022"/>
              <a:ext cx="91" cy="363"/>
            </a:xfrm>
            <a:prstGeom prst="moon">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sp>
          <p:nvSpPr>
            <p:cNvPr id="35" name="AutoShape 21"/>
            <p:cNvSpPr>
              <a:spLocks noChangeArrowheads="1"/>
            </p:cNvSpPr>
            <p:nvPr/>
          </p:nvSpPr>
          <p:spPr bwMode="auto">
            <a:xfrm>
              <a:off x="3059" y="3113"/>
              <a:ext cx="48" cy="181"/>
            </a:xfrm>
            <a:prstGeom prst="moon">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sp>
          <p:nvSpPr>
            <p:cNvPr id="36" name="AutoShape 22"/>
            <p:cNvSpPr>
              <a:spLocks noChangeArrowheads="1"/>
            </p:cNvSpPr>
            <p:nvPr/>
          </p:nvSpPr>
          <p:spPr bwMode="auto">
            <a:xfrm rot="5400000">
              <a:off x="3243" y="3129"/>
              <a:ext cx="45" cy="136"/>
            </a:xfrm>
            <a:prstGeom prst="triangle">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algn="ctr" eaLnBrk="1" hangingPunct="1">
                <a:spcBef>
                  <a:spcPct val="0"/>
                </a:spcBef>
                <a:buFontTx/>
                <a:buNone/>
              </a:pPr>
              <a:endParaRPr lang="ja-JP" altLang="ja-JP" sz="1800"/>
            </a:p>
          </p:txBody>
        </p:sp>
        <p:sp>
          <p:nvSpPr>
            <p:cNvPr id="37" name="AutoShape 23"/>
            <p:cNvSpPr>
              <a:spLocks noChangeArrowheads="1"/>
            </p:cNvSpPr>
            <p:nvPr/>
          </p:nvSpPr>
          <p:spPr bwMode="auto">
            <a:xfrm>
              <a:off x="2653" y="2931"/>
              <a:ext cx="181" cy="544"/>
            </a:xfrm>
            <a:prstGeom prst="moon">
              <a:avLst>
                <a:gd name="adj" fmla="val 33019"/>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sp>
          <p:nvSpPr>
            <p:cNvPr id="38" name="AutoShape 24"/>
            <p:cNvSpPr>
              <a:spLocks noChangeArrowheads="1"/>
            </p:cNvSpPr>
            <p:nvPr/>
          </p:nvSpPr>
          <p:spPr bwMode="auto">
            <a:xfrm>
              <a:off x="2789" y="2976"/>
              <a:ext cx="136" cy="454"/>
            </a:xfrm>
            <a:prstGeom prst="moon">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grpSp>
      <p:sp>
        <p:nvSpPr>
          <p:cNvPr id="39" name="Line 31"/>
          <p:cNvSpPr>
            <a:spLocks noChangeShapeType="1"/>
          </p:cNvSpPr>
          <p:nvPr/>
        </p:nvSpPr>
        <p:spPr bwMode="auto">
          <a:xfrm>
            <a:off x="5131435" y="4256107"/>
            <a:ext cx="649288"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0" name="Line 32"/>
          <p:cNvSpPr>
            <a:spLocks noChangeShapeType="1"/>
          </p:cNvSpPr>
          <p:nvPr/>
        </p:nvSpPr>
        <p:spPr bwMode="auto">
          <a:xfrm>
            <a:off x="5131435" y="4329132"/>
            <a:ext cx="4318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 name="Line 33"/>
          <p:cNvSpPr>
            <a:spLocks noChangeShapeType="1"/>
          </p:cNvSpPr>
          <p:nvPr/>
        </p:nvSpPr>
        <p:spPr bwMode="auto">
          <a:xfrm>
            <a:off x="5131435" y="4472007"/>
            <a:ext cx="288925"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2" name="Line 47"/>
          <p:cNvSpPr>
            <a:spLocks noChangeShapeType="1"/>
          </p:cNvSpPr>
          <p:nvPr/>
        </p:nvSpPr>
        <p:spPr bwMode="auto">
          <a:xfrm>
            <a:off x="3794760" y="3317895"/>
            <a:ext cx="0" cy="43021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3" name="Line 48"/>
          <p:cNvSpPr>
            <a:spLocks noChangeShapeType="1"/>
          </p:cNvSpPr>
          <p:nvPr/>
        </p:nvSpPr>
        <p:spPr bwMode="auto">
          <a:xfrm>
            <a:off x="3794760" y="4757757"/>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4" name="Text Box 62"/>
          <p:cNvSpPr txBox="1">
            <a:spLocks noChangeArrowheads="1"/>
          </p:cNvSpPr>
          <p:nvPr/>
        </p:nvSpPr>
        <p:spPr bwMode="auto">
          <a:xfrm>
            <a:off x="4447222" y="4868257"/>
            <a:ext cx="493119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algn="ctr">
              <a:spcBef>
                <a:spcPct val="0"/>
              </a:spcBef>
              <a:buNone/>
            </a:pPr>
            <a:r>
              <a:rPr lang="en-US" altLang="ja-JP" sz="2000" dirty="0">
                <a:solidFill>
                  <a:srgbClr val="0070C0"/>
                </a:solidFill>
                <a:latin typeface="Tahoma" panose="020B0604030504040204" pitchFamily="34" charset="0"/>
              </a:rPr>
              <a:t>Emergency Braking:</a:t>
            </a:r>
          </a:p>
          <a:p>
            <a:pPr algn="ctr">
              <a:spcBef>
                <a:spcPct val="0"/>
              </a:spcBef>
              <a:buNone/>
            </a:pPr>
            <a:r>
              <a:rPr lang="en-US" altLang="ja-JP" sz="2000" dirty="0">
                <a:solidFill>
                  <a:srgbClr val="0070C0"/>
                </a:solidFill>
                <a:latin typeface="Tahoma" panose="020B0604030504040204" pitchFamily="34" charset="0"/>
              </a:rPr>
              <a:t>A braking demand of at least 5.0 m/s² to the service braking system of the vehicle</a:t>
            </a:r>
          </a:p>
        </p:txBody>
      </p:sp>
      <p:graphicFrame>
        <p:nvGraphicFramePr>
          <p:cNvPr id="45" name="Object 54"/>
          <p:cNvGraphicFramePr>
            <a:graphicFrameLocks noChangeAspect="1"/>
          </p:cNvGraphicFramePr>
          <p:nvPr>
            <p:extLst>
              <p:ext uri="{D42A27DB-BD31-4B8C-83A1-F6EECF244321}">
                <p14:modId xmlns:p14="http://schemas.microsoft.com/office/powerpoint/2010/main" val="290013488"/>
              </p:ext>
            </p:extLst>
          </p:nvPr>
        </p:nvGraphicFramePr>
        <p:xfrm>
          <a:off x="1923098" y="5581670"/>
          <a:ext cx="1054100" cy="349250"/>
        </p:xfrm>
        <a:graphic>
          <a:graphicData uri="http://schemas.openxmlformats.org/presentationml/2006/ole">
            <mc:AlternateContent xmlns:mc="http://schemas.openxmlformats.org/markup-compatibility/2006">
              <mc:Choice xmlns:v="urn:schemas-microsoft-com:vml" Requires="v">
                <p:oleObj spid="_x0000_s14637" name="Image" r:id="rId7" imgW="7657143" imgH="2539683" progId="">
                  <p:embed/>
                </p:oleObj>
              </mc:Choice>
              <mc:Fallback>
                <p:oleObj name="Image" r:id="rId7" imgW="7657143" imgH="2539683" progId="">
                  <p:embed/>
                  <p:pic>
                    <p:nvPicPr>
                      <p:cNvPr id="45" name="Objec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3098" y="5581670"/>
                        <a:ext cx="10541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6" name="Line 56"/>
          <p:cNvSpPr>
            <a:spLocks noChangeShapeType="1"/>
          </p:cNvSpPr>
          <p:nvPr/>
        </p:nvSpPr>
        <p:spPr bwMode="auto">
          <a:xfrm>
            <a:off x="986473" y="5924570"/>
            <a:ext cx="59769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 name="Text Box 62"/>
          <p:cNvSpPr txBox="1">
            <a:spLocks noChangeArrowheads="1"/>
          </p:cNvSpPr>
          <p:nvPr/>
        </p:nvSpPr>
        <p:spPr bwMode="auto">
          <a:xfrm>
            <a:off x="1042035" y="5956320"/>
            <a:ext cx="45450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algn="ctr" eaLnBrk="1" hangingPunct="1">
              <a:spcBef>
                <a:spcPct val="0"/>
              </a:spcBef>
              <a:buFontTx/>
              <a:buNone/>
            </a:pPr>
            <a:r>
              <a:rPr lang="en-US" altLang="ja-JP" sz="1600" b="1" dirty="0">
                <a:latin typeface="Tahoma" panose="020B0604030504040204" pitchFamily="34" charset="0"/>
              </a:rPr>
              <a:t>Damage Mitigation or Collision Avoidance</a:t>
            </a:r>
          </a:p>
        </p:txBody>
      </p:sp>
      <p:sp>
        <p:nvSpPr>
          <p:cNvPr id="48" name="Text Box 26"/>
          <p:cNvSpPr txBox="1">
            <a:spLocks noChangeArrowheads="1"/>
          </p:cNvSpPr>
          <p:nvPr/>
        </p:nvSpPr>
        <p:spPr bwMode="auto">
          <a:xfrm>
            <a:off x="53023" y="1906607"/>
            <a:ext cx="33575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r>
              <a:rPr lang="en-US" altLang="ja-JP" sz="1600" b="1" dirty="0">
                <a:solidFill>
                  <a:srgbClr val="0070C0"/>
                </a:solidFill>
                <a:latin typeface="Tahoma" panose="020B0604030504040204" pitchFamily="34" charset="0"/>
              </a:rPr>
              <a:t>1</a:t>
            </a:r>
            <a:r>
              <a:rPr lang="en-US" altLang="ja-JP" sz="1600" b="1" baseline="30000" dirty="0">
                <a:solidFill>
                  <a:srgbClr val="0070C0"/>
                </a:solidFill>
                <a:latin typeface="Tahoma" panose="020B0604030504040204" pitchFamily="34" charset="0"/>
              </a:rPr>
              <a:t>st</a:t>
            </a:r>
            <a:r>
              <a:rPr lang="en-US" altLang="ja-JP" sz="1600" b="1" dirty="0">
                <a:solidFill>
                  <a:srgbClr val="0070C0"/>
                </a:solidFill>
                <a:latin typeface="Tahoma" panose="020B0604030504040204" pitchFamily="34" charset="0"/>
              </a:rPr>
              <a:t> Stage</a:t>
            </a:r>
          </a:p>
          <a:p>
            <a:pPr eaLnBrk="1" hangingPunct="1">
              <a:spcBef>
                <a:spcPct val="0"/>
              </a:spcBef>
              <a:buFontTx/>
              <a:buNone/>
            </a:pPr>
            <a:r>
              <a:rPr lang="en-US" altLang="ja-JP" sz="1600" b="1" dirty="0">
                <a:solidFill>
                  <a:srgbClr val="0070C0"/>
                </a:solidFill>
                <a:latin typeface="Tahoma" panose="020B0604030504040204" pitchFamily="34" charset="0"/>
              </a:rPr>
              <a:t>Collision Warning</a:t>
            </a:r>
          </a:p>
        </p:txBody>
      </p:sp>
      <p:sp>
        <p:nvSpPr>
          <p:cNvPr id="49" name="Text Box 26"/>
          <p:cNvSpPr txBox="1">
            <a:spLocks noChangeArrowheads="1"/>
          </p:cNvSpPr>
          <p:nvPr/>
        </p:nvSpPr>
        <p:spPr bwMode="auto">
          <a:xfrm>
            <a:off x="53023" y="3263920"/>
            <a:ext cx="33575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r>
              <a:rPr lang="en-US" altLang="ja-JP" sz="1600" b="1" dirty="0">
                <a:solidFill>
                  <a:srgbClr val="0070C0"/>
                </a:solidFill>
                <a:latin typeface="Tahoma" panose="020B0604030504040204" pitchFamily="34" charset="0"/>
              </a:rPr>
              <a:t>2</a:t>
            </a:r>
            <a:r>
              <a:rPr lang="en-US" altLang="ja-JP" sz="1600" b="1" baseline="30000" dirty="0">
                <a:solidFill>
                  <a:srgbClr val="0070C0"/>
                </a:solidFill>
                <a:latin typeface="Tahoma" panose="020B0604030504040204" pitchFamily="34" charset="0"/>
              </a:rPr>
              <a:t>nd</a:t>
            </a:r>
            <a:r>
              <a:rPr lang="en-US" altLang="ja-JP" sz="1600" b="1" dirty="0">
                <a:solidFill>
                  <a:srgbClr val="0070C0"/>
                </a:solidFill>
                <a:latin typeface="Tahoma" panose="020B0604030504040204" pitchFamily="34" charset="0"/>
              </a:rPr>
              <a:t> Stage</a:t>
            </a:r>
          </a:p>
          <a:p>
            <a:pPr eaLnBrk="1" hangingPunct="1">
              <a:spcBef>
                <a:spcPct val="0"/>
              </a:spcBef>
              <a:buFontTx/>
              <a:buNone/>
            </a:pPr>
            <a:r>
              <a:rPr lang="en-US" altLang="ja-JP" sz="1600" b="1" dirty="0">
                <a:solidFill>
                  <a:srgbClr val="0070C0"/>
                </a:solidFill>
                <a:latin typeface="Tahoma" panose="020B0604030504040204" pitchFamily="34" charset="0"/>
              </a:rPr>
              <a:t>Emergency Braking</a:t>
            </a:r>
          </a:p>
        </p:txBody>
      </p:sp>
      <p:grpSp>
        <p:nvGrpSpPr>
          <p:cNvPr id="50" name="Group 67"/>
          <p:cNvGrpSpPr>
            <a:grpSpLocks/>
          </p:cNvGrpSpPr>
          <p:nvPr/>
        </p:nvGrpSpPr>
        <p:grpSpPr bwMode="auto">
          <a:xfrm>
            <a:off x="5587048" y="954107"/>
            <a:ext cx="546100" cy="447675"/>
            <a:chOff x="3770" y="210"/>
            <a:chExt cx="345" cy="282"/>
          </a:xfrm>
        </p:grpSpPr>
        <p:sp>
          <p:nvSpPr>
            <p:cNvPr id="51" name="Text Box 68"/>
            <p:cNvSpPr txBox="1">
              <a:spLocks noChangeArrowheads="1"/>
            </p:cNvSpPr>
            <p:nvPr/>
          </p:nvSpPr>
          <p:spPr bwMode="auto">
            <a:xfrm rot="-863616">
              <a:off x="3923" y="210"/>
              <a:ext cx="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r>
                <a:rPr lang="en-US" altLang="ja-JP" sz="1800" b="1">
                  <a:solidFill>
                    <a:srgbClr val="FF0000"/>
                  </a:solidFill>
                  <a:latin typeface="Tahoma" panose="020B0604030504040204" pitchFamily="34" charset="0"/>
                </a:rPr>
                <a:t>z</a:t>
              </a:r>
            </a:p>
          </p:txBody>
        </p:sp>
        <p:grpSp>
          <p:nvGrpSpPr>
            <p:cNvPr id="52" name="Group 69"/>
            <p:cNvGrpSpPr>
              <a:grpSpLocks/>
            </p:cNvGrpSpPr>
            <p:nvPr/>
          </p:nvGrpSpPr>
          <p:grpSpPr bwMode="auto">
            <a:xfrm>
              <a:off x="3770" y="300"/>
              <a:ext cx="238" cy="192"/>
              <a:chOff x="3770" y="300"/>
              <a:chExt cx="238" cy="192"/>
            </a:xfrm>
          </p:grpSpPr>
          <p:sp>
            <p:nvSpPr>
              <p:cNvPr id="53" name="Text Box 70"/>
              <p:cNvSpPr txBox="1">
                <a:spLocks noChangeArrowheads="1"/>
              </p:cNvSpPr>
              <p:nvPr/>
            </p:nvSpPr>
            <p:spPr bwMode="auto">
              <a:xfrm rot="-355903">
                <a:off x="3833" y="300"/>
                <a:ext cx="17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r>
                  <a:rPr lang="en-US" altLang="ja-JP" sz="1400" b="1">
                    <a:solidFill>
                      <a:srgbClr val="FF0000"/>
                    </a:solidFill>
                    <a:latin typeface="Tahoma" panose="020B0604030504040204" pitchFamily="34" charset="0"/>
                  </a:rPr>
                  <a:t>z</a:t>
                </a:r>
              </a:p>
            </p:txBody>
          </p:sp>
          <p:sp>
            <p:nvSpPr>
              <p:cNvPr id="54" name="Text Box 71"/>
              <p:cNvSpPr txBox="1">
                <a:spLocks noChangeArrowheads="1"/>
              </p:cNvSpPr>
              <p:nvPr/>
            </p:nvSpPr>
            <p:spPr bwMode="auto">
              <a:xfrm>
                <a:off x="3770" y="338"/>
                <a:ext cx="15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r>
                  <a:rPr lang="en-US" altLang="ja-JP" sz="900" b="1">
                    <a:solidFill>
                      <a:srgbClr val="FF0000"/>
                    </a:solidFill>
                    <a:latin typeface="Tahoma" panose="020B0604030504040204" pitchFamily="34" charset="0"/>
                  </a:rPr>
                  <a:t>z</a:t>
                </a:r>
              </a:p>
            </p:txBody>
          </p:sp>
        </p:grpSp>
      </p:grpSp>
      <p:grpSp>
        <p:nvGrpSpPr>
          <p:cNvPr id="55" name="Group 17"/>
          <p:cNvGrpSpPr>
            <a:grpSpLocks/>
          </p:cNvGrpSpPr>
          <p:nvPr/>
        </p:nvGrpSpPr>
        <p:grpSpPr bwMode="auto">
          <a:xfrm>
            <a:off x="3570923" y="2713057"/>
            <a:ext cx="1081087" cy="576263"/>
            <a:chOff x="2653" y="2931"/>
            <a:chExt cx="681" cy="544"/>
          </a:xfrm>
        </p:grpSpPr>
        <p:sp>
          <p:nvSpPr>
            <p:cNvPr id="56" name="AutoShape 18"/>
            <p:cNvSpPr>
              <a:spLocks noChangeArrowheads="1"/>
            </p:cNvSpPr>
            <p:nvPr/>
          </p:nvSpPr>
          <p:spPr bwMode="auto">
            <a:xfrm>
              <a:off x="3015" y="3067"/>
              <a:ext cx="46" cy="272"/>
            </a:xfrm>
            <a:prstGeom prst="moon">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sp>
          <p:nvSpPr>
            <p:cNvPr id="57" name="AutoShape 19"/>
            <p:cNvSpPr>
              <a:spLocks noChangeArrowheads="1"/>
            </p:cNvSpPr>
            <p:nvPr/>
          </p:nvSpPr>
          <p:spPr bwMode="auto">
            <a:xfrm>
              <a:off x="3107" y="3158"/>
              <a:ext cx="44" cy="92"/>
            </a:xfrm>
            <a:prstGeom prst="moon">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sp>
          <p:nvSpPr>
            <p:cNvPr id="58" name="AutoShape 20"/>
            <p:cNvSpPr>
              <a:spLocks noChangeArrowheads="1"/>
            </p:cNvSpPr>
            <p:nvPr/>
          </p:nvSpPr>
          <p:spPr bwMode="auto">
            <a:xfrm>
              <a:off x="2925" y="3022"/>
              <a:ext cx="91" cy="363"/>
            </a:xfrm>
            <a:prstGeom prst="moon">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sp>
          <p:nvSpPr>
            <p:cNvPr id="59" name="AutoShape 21"/>
            <p:cNvSpPr>
              <a:spLocks noChangeArrowheads="1"/>
            </p:cNvSpPr>
            <p:nvPr/>
          </p:nvSpPr>
          <p:spPr bwMode="auto">
            <a:xfrm>
              <a:off x="3059" y="3113"/>
              <a:ext cx="48" cy="181"/>
            </a:xfrm>
            <a:prstGeom prst="moon">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sp>
          <p:nvSpPr>
            <p:cNvPr id="60" name="AutoShape 22"/>
            <p:cNvSpPr>
              <a:spLocks noChangeArrowheads="1"/>
            </p:cNvSpPr>
            <p:nvPr/>
          </p:nvSpPr>
          <p:spPr bwMode="auto">
            <a:xfrm rot="5400000">
              <a:off x="3243" y="3129"/>
              <a:ext cx="45" cy="136"/>
            </a:xfrm>
            <a:prstGeom prst="triangle">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algn="ctr" eaLnBrk="1" hangingPunct="1">
                <a:spcBef>
                  <a:spcPct val="0"/>
                </a:spcBef>
                <a:buFontTx/>
                <a:buNone/>
              </a:pPr>
              <a:endParaRPr lang="ja-JP" altLang="ja-JP" sz="1800"/>
            </a:p>
          </p:txBody>
        </p:sp>
        <p:sp>
          <p:nvSpPr>
            <p:cNvPr id="61" name="AutoShape 23"/>
            <p:cNvSpPr>
              <a:spLocks noChangeArrowheads="1"/>
            </p:cNvSpPr>
            <p:nvPr/>
          </p:nvSpPr>
          <p:spPr bwMode="auto">
            <a:xfrm>
              <a:off x="2653" y="2931"/>
              <a:ext cx="181" cy="544"/>
            </a:xfrm>
            <a:prstGeom prst="moon">
              <a:avLst>
                <a:gd name="adj" fmla="val 33019"/>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sp>
          <p:nvSpPr>
            <p:cNvPr id="62" name="AutoShape 24"/>
            <p:cNvSpPr>
              <a:spLocks noChangeArrowheads="1"/>
            </p:cNvSpPr>
            <p:nvPr/>
          </p:nvSpPr>
          <p:spPr bwMode="auto">
            <a:xfrm>
              <a:off x="2789" y="2976"/>
              <a:ext cx="136" cy="454"/>
            </a:xfrm>
            <a:prstGeom prst="moon">
              <a:avLst>
                <a:gd name="adj" fmla="val 50000"/>
              </a:avLst>
            </a:prstGeom>
            <a:solidFill>
              <a:srgbClr val="3366FF"/>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grpSp>
      <p:graphicFrame>
        <p:nvGraphicFramePr>
          <p:cNvPr id="63" name="Object 60"/>
          <p:cNvGraphicFramePr>
            <a:graphicFrameLocks noChangeAspect="1"/>
          </p:cNvGraphicFramePr>
          <p:nvPr>
            <p:extLst>
              <p:ext uri="{D42A27DB-BD31-4B8C-83A1-F6EECF244321}">
                <p14:modId xmlns:p14="http://schemas.microsoft.com/office/powerpoint/2010/main" val="2524207457"/>
              </p:ext>
            </p:extLst>
          </p:nvPr>
        </p:nvGraphicFramePr>
        <p:xfrm>
          <a:off x="5215573" y="1409720"/>
          <a:ext cx="1054100" cy="349250"/>
        </p:xfrm>
        <a:graphic>
          <a:graphicData uri="http://schemas.openxmlformats.org/presentationml/2006/ole">
            <mc:AlternateContent xmlns:mc="http://schemas.openxmlformats.org/markup-compatibility/2006">
              <mc:Choice xmlns:v="urn:schemas-microsoft-com:vml" Requires="v">
                <p:oleObj spid="_x0000_s14638" name="Image" r:id="rId8" imgW="7657143" imgH="2539683" progId="">
                  <p:embed/>
                </p:oleObj>
              </mc:Choice>
              <mc:Fallback>
                <p:oleObj name="Image" r:id="rId8" imgW="7657143" imgH="2539683" progId="">
                  <p:embed/>
                  <p:pic>
                    <p:nvPicPr>
                      <p:cNvPr id="63" name="Object 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5573" y="1409720"/>
                        <a:ext cx="10541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4" name="Object 60"/>
          <p:cNvGraphicFramePr>
            <a:graphicFrameLocks noChangeAspect="1"/>
          </p:cNvGraphicFramePr>
          <p:nvPr>
            <p:extLst>
              <p:ext uri="{D42A27DB-BD31-4B8C-83A1-F6EECF244321}">
                <p14:modId xmlns:p14="http://schemas.microsoft.com/office/powerpoint/2010/main" val="3211423727"/>
              </p:ext>
            </p:extLst>
          </p:nvPr>
        </p:nvGraphicFramePr>
        <p:xfrm>
          <a:off x="4637723" y="2841645"/>
          <a:ext cx="1054100" cy="349250"/>
        </p:xfrm>
        <a:graphic>
          <a:graphicData uri="http://schemas.openxmlformats.org/presentationml/2006/ole">
            <mc:AlternateContent xmlns:mc="http://schemas.openxmlformats.org/markup-compatibility/2006">
              <mc:Choice xmlns:v="urn:schemas-microsoft-com:vml" Requires="v">
                <p:oleObj spid="_x0000_s14639" name="Image" r:id="rId9" imgW="7657143" imgH="2539683" progId="">
                  <p:embed/>
                </p:oleObj>
              </mc:Choice>
              <mc:Fallback>
                <p:oleObj name="Image" r:id="rId9" imgW="7657143" imgH="2539683" progId="">
                  <p:embed/>
                  <p:pic>
                    <p:nvPicPr>
                      <p:cNvPr id="64" name="Object 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7723" y="2841645"/>
                        <a:ext cx="10541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5" name="Object 60"/>
          <p:cNvGraphicFramePr>
            <a:graphicFrameLocks noChangeAspect="1"/>
          </p:cNvGraphicFramePr>
          <p:nvPr>
            <p:extLst>
              <p:ext uri="{D42A27DB-BD31-4B8C-83A1-F6EECF244321}">
                <p14:modId xmlns:p14="http://schemas.microsoft.com/office/powerpoint/2010/main" val="1132747971"/>
              </p:ext>
            </p:extLst>
          </p:nvPr>
        </p:nvGraphicFramePr>
        <p:xfrm>
          <a:off x="4058285" y="4327545"/>
          <a:ext cx="1054100" cy="349250"/>
        </p:xfrm>
        <a:graphic>
          <a:graphicData uri="http://schemas.openxmlformats.org/presentationml/2006/ole">
            <mc:AlternateContent xmlns:mc="http://schemas.openxmlformats.org/markup-compatibility/2006">
              <mc:Choice xmlns:v="urn:schemas-microsoft-com:vml" Requires="v">
                <p:oleObj spid="_x0000_s14640" name="Image" r:id="rId10" imgW="7657143" imgH="2539683" progId="">
                  <p:embed/>
                </p:oleObj>
              </mc:Choice>
              <mc:Fallback>
                <p:oleObj name="Image" r:id="rId10" imgW="7657143" imgH="2539683" progId="">
                  <p:embed/>
                  <p:pic>
                    <p:nvPicPr>
                      <p:cNvPr id="65" name="Object 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58285" y="4327545"/>
                        <a:ext cx="10541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6" name="AutoShape 3"/>
          <p:cNvSpPr>
            <a:spLocks noChangeArrowheads="1"/>
          </p:cNvSpPr>
          <p:nvPr/>
        </p:nvSpPr>
        <p:spPr bwMode="auto">
          <a:xfrm rot="16200000">
            <a:off x="4293236" y="4576782"/>
            <a:ext cx="214312" cy="287337"/>
          </a:xfrm>
          <a:prstGeom prst="downArrow">
            <a:avLst>
              <a:gd name="adj1" fmla="val 50000"/>
              <a:gd name="adj2" fmla="val 55399"/>
            </a:avLst>
          </a:prstGeom>
          <a:solidFill>
            <a:srgbClr val="FF0000"/>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sp>
        <p:nvSpPr>
          <p:cNvPr id="67" name="AutoShape 3"/>
          <p:cNvSpPr>
            <a:spLocks noChangeArrowheads="1"/>
          </p:cNvSpPr>
          <p:nvPr/>
        </p:nvSpPr>
        <p:spPr bwMode="auto">
          <a:xfrm rot="16200000">
            <a:off x="4936173" y="4570432"/>
            <a:ext cx="214312" cy="287338"/>
          </a:xfrm>
          <a:prstGeom prst="downArrow">
            <a:avLst>
              <a:gd name="adj1" fmla="val 50000"/>
              <a:gd name="adj2" fmla="val 55399"/>
            </a:avLst>
          </a:prstGeom>
          <a:solidFill>
            <a:srgbClr val="FF0000"/>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Arial" panose="020B0604020202020204" pitchFamily="34" charset="0"/>
                <a:ea typeface="MS PGothic"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MS PGothic"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MS PGothic"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MS PGothic"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MS PGothic" panose="020B0600070205080204" pitchFamily="50" charset="-128"/>
              </a:defRPr>
            </a:lvl9pPr>
          </a:lstStyle>
          <a:p>
            <a:pPr eaLnBrk="1" hangingPunct="1">
              <a:spcBef>
                <a:spcPct val="0"/>
              </a:spcBef>
              <a:buFontTx/>
              <a:buNone/>
            </a:pPr>
            <a:endParaRPr lang="ja-JP" altLang="en-US" sz="1800"/>
          </a:p>
        </p:txBody>
      </p:sp>
      <p:graphicFrame>
        <p:nvGraphicFramePr>
          <p:cNvPr id="68" name="Object 60"/>
          <p:cNvGraphicFramePr>
            <a:graphicFrameLocks noChangeAspect="1"/>
          </p:cNvGraphicFramePr>
          <p:nvPr>
            <p:extLst>
              <p:ext uri="{D42A27DB-BD31-4B8C-83A1-F6EECF244321}">
                <p14:modId xmlns:p14="http://schemas.microsoft.com/office/powerpoint/2010/main" val="3156325338"/>
              </p:ext>
            </p:extLst>
          </p:nvPr>
        </p:nvGraphicFramePr>
        <p:xfrm>
          <a:off x="3185160" y="5568970"/>
          <a:ext cx="1054100" cy="349250"/>
        </p:xfrm>
        <a:graphic>
          <a:graphicData uri="http://schemas.openxmlformats.org/presentationml/2006/ole">
            <mc:AlternateContent xmlns:mc="http://schemas.openxmlformats.org/markup-compatibility/2006">
              <mc:Choice xmlns:v="urn:schemas-microsoft-com:vml" Requires="v">
                <p:oleObj spid="_x0000_s14641" name="Image" r:id="rId11" imgW="7657143" imgH="2539683" progId="">
                  <p:embed/>
                </p:oleObj>
              </mc:Choice>
              <mc:Fallback>
                <p:oleObj name="Image" r:id="rId11" imgW="7657143" imgH="2539683" progId="">
                  <p:embed/>
                  <p:pic>
                    <p:nvPicPr>
                      <p:cNvPr id="68" name="Object 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5160" y="5568970"/>
                        <a:ext cx="10541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テキスト ボックス 1"/>
          <p:cNvSpPr txBox="1"/>
          <p:nvPr/>
        </p:nvSpPr>
        <p:spPr>
          <a:xfrm>
            <a:off x="7198360" y="3025726"/>
            <a:ext cx="4781550" cy="1631216"/>
          </a:xfrm>
          <a:prstGeom prst="rect">
            <a:avLst/>
          </a:prstGeom>
          <a:noFill/>
          <a:ln w="31750">
            <a:solidFill>
              <a:srgbClr val="0070C0"/>
            </a:solidFill>
          </a:ln>
        </p:spPr>
        <p:txBody>
          <a:bodyPr wrap="square" rtlCol="0">
            <a:spAutoFit/>
          </a:bodyPr>
          <a:lstStyle/>
          <a:p>
            <a:r>
              <a:rPr lang="en-GB" altLang="ja-JP" sz="2000" dirty="0">
                <a:latin typeface="Tahoma" panose="020B0604030504040204" pitchFamily="34" charset="0"/>
                <a:ea typeface="Tahoma" panose="020B0604030504040204" pitchFamily="34" charset="0"/>
                <a:cs typeface="Tahoma" panose="020B0604030504040204" pitchFamily="34" charset="0"/>
              </a:rPr>
              <a:t>Activation Speed:</a:t>
            </a:r>
            <a:endParaRPr lang="ja-JP" altLang="ja-JP" sz="2000" dirty="0">
              <a:latin typeface="Tahoma" panose="020B0604030504040204" pitchFamily="34" charset="0"/>
              <a:cs typeface="Tahoma" panose="020B0604030504040204" pitchFamily="34" charset="0"/>
            </a:endParaRPr>
          </a:p>
          <a:p>
            <a:r>
              <a:rPr lang="en-GB" altLang="ja-JP" sz="2000" dirty="0">
                <a:latin typeface="Tahoma" panose="020B0604030504040204" pitchFamily="34" charset="0"/>
                <a:ea typeface="Tahoma" panose="020B0604030504040204" pitchFamily="34" charset="0"/>
                <a:cs typeface="Tahoma" panose="020B0604030504040204" pitchFamily="34" charset="0"/>
              </a:rPr>
              <a:t>The system shall be active at least within the vehicle speed range between 10 km/h and 60 km/h and at all vehicle load conditions</a:t>
            </a:r>
            <a:endParaRPr kumimoji="1" lang="ja-JP" altLang="en-US" sz="2000" dirty="0">
              <a:latin typeface="Tahoma" panose="020B0604030504040204" pitchFamily="34" charset="0"/>
              <a:cs typeface="Tahoma" panose="020B0604030504040204" pitchFamily="34" charset="0"/>
            </a:endParaRPr>
          </a:p>
        </p:txBody>
      </p:sp>
      <p:sp>
        <p:nvSpPr>
          <p:cNvPr id="69" name="正方形/長方形 68"/>
          <p:cNvSpPr/>
          <p:nvPr/>
        </p:nvSpPr>
        <p:spPr>
          <a:xfrm>
            <a:off x="7151313" y="1167885"/>
            <a:ext cx="4952959" cy="523220"/>
          </a:xfrm>
          <a:prstGeom prst="rect">
            <a:avLst/>
          </a:prstGeom>
          <a:ln w="31750">
            <a:solidFill>
              <a:srgbClr val="0070C0"/>
            </a:solidFill>
          </a:ln>
        </p:spPr>
        <p:txBody>
          <a:bodyPr wrap="square">
            <a:spAutoFit/>
          </a:bodyPr>
          <a:lstStyle/>
          <a:p>
            <a:r>
              <a:rPr lang="en-US" altLang="ja-JP" sz="2800" dirty="0">
                <a:latin typeface="Tahoma" panose="020B0604030504040204" pitchFamily="34" charset="0"/>
                <a:ea typeface="Tahoma" panose="020B0604030504040204" pitchFamily="34" charset="0"/>
                <a:cs typeface="Tahoma" panose="020B0604030504040204" pitchFamily="34" charset="0"/>
              </a:rPr>
              <a:t>Moving and Stationary targets</a:t>
            </a:r>
            <a:endParaRPr lang="ja-JP" altLang="en-US" sz="28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07033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8</a:t>
            </a:fld>
            <a:endParaRPr kumimoji="1" lang="ja-JP" altLang="en-US"/>
          </a:p>
        </p:txBody>
      </p:sp>
      <p:sp>
        <p:nvSpPr>
          <p:cNvPr id="5" name="テキスト ボックス 4"/>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6" name="テキスト ボックス 5"/>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Specifications - Car to car scenario</a:t>
            </a:r>
            <a:r>
              <a:rPr lang="ja-JP" alt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 Speed reduction by braking demand</a:t>
            </a:r>
          </a:p>
        </p:txBody>
      </p:sp>
      <p:sp>
        <p:nvSpPr>
          <p:cNvPr id="8" name="テキスト ボックス 7"/>
          <p:cNvSpPr txBox="1"/>
          <p:nvPr/>
        </p:nvSpPr>
        <p:spPr>
          <a:xfrm>
            <a:off x="741938" y="992177"/>
            <a:ext cx="10451737" cy="2677656"/>
          </a:xfrm>
          <a:prstGeom prst="rect">
            <a:avLst/>
          </a:prstGeom>
          <a:noFill/>
          <a:ln w="31750">
            <a:solidFill>
              <a:srgbClr val="0070C0"/>
            </a:solidFill>
          </a:ln>
        </p:spPr>
        <p:txBody>
          <a:bodyPr wrap="square" rtlCol="0">
            <a:spAutoFit/>
          </a:bodyPr>
          <a:lstStyle/>
          <a:p>
            <a:r>
              <a:rPr lang="en-US" altLang="ja-JP" sz="2800" dirty="0">
                <a:latin typeface="Tahoma" panose="020B0604030504040204" pitchFamily="34" charset="0"/>
                <a:ea typeface="Tahoma" panose="020B0604030504040204" pitchFamily="34" charset="0"/>
                <a:cs typeface="Tahoma" panose="020B0604030504040204" pitchFamily="34" charset="0"/>
              </a:rPr>
              <a:t>C</a:t>
            </a:r>
            <a:r>
              <a:rPr kumimoji="1" lang="en-US" altLang="ja-JP" sz="2800" dirty="0">
                <a:latin typeface="Tahoma" panose="020B0604030504040204" pitchFamily="34" charset="0"/>
                <a:ea typeface="Tahoma" panose="020B0604030504040204" pitchFamily="34" charset="0"/>
                <a:cs typeface="Tahoma" panose="020B0604030504040204" pitchFamily="34" charset="0"/>
              </a:rPr>
              <a:t>ollision avoidance </a:t>
            </a:r>
            <a:r>
              <a:rPr lang="en-US" altLang="ja-JP" sz="2800" dirty="0">
                <a:latin typeface="Tahoma" panose="020B0604030504040204" pitchFamily="34" charset="0"/>
                <a:ea typeface="Tahoma" panose="020B0604030504040204" pitchFamily="34" charset="0"/>
                <a:cs typeface="Tahoma" panose="020B0604030504040204" pitchFamily="34" charset="0"/>
              </a:rPr>
              <a:t>for </a:t>
            </a:r>
            <a:r>
              <a:rPr lang="en-US" altLang="ja-JP" sz="2800" b="1" dirty="0">
                <a:solidFill>
                  <a:srgbClr val="0070C0"/>
                </a:solidFill>
                <a:latin typeface="Tahoma" panose="020B0604030504040204" pitchFamily="34" charset="0"/>
                <a:ea typeface="Tahoma" panose="020B0604030504040204" pitchFamily="34" charset="0"/>
                <a:cs typeface="Tahoma" panose="020B0604030504040204" pitchFamily="34" charset="0"/>
              </a:rPr>
              <a:t>M1</a:t>
            </a:r>
            <a:r>
              <a:rPr lang="en-US" altLang="ja-JP" sz="2800" dirty="0">
                <a:latin typeface="Tahoma" panose="020B0604030504040204" pitchFamily="34" charset="0"/>
                <a:ea typeface="Tahoma" panose="020B0604030504040204" pitchFamily="34" charset="0"/>
                <a:cs typeface="Tahoma" panose="020B0604030504040204" pitchFamily="34" charset="0"/>
              </a:rPr>
              <a:t> vehicle:</a:t>
            </a:r>
            <a:endParaRPr kumimoji="1" lang="en-US" altLang="ja-JP" sz="2800" dirty="0">
              <a:latin typeface="Tahoma" panose="020B0604030504040204" pitchFamily="34" charset="0"/>
              <a:ea typeface="Tahoma" panose="020B0604030504040204" pitchFamily="34" charset="0"/>
              <a:cs typeface="Tahoma" panose="020B0604030504040204" pitchFamily="34" charset="0"/>
            </a:endParaRPr>
          </a:p>
          <a:p>
            <a:pPr marL="449263"/>
            <a:r>
              <a:rPr lang="en-US" altLang="ja-JP" sz="2800" dirty="0">
                <a:latin typeface="Tahoma" panose="020B0604030504040204" pitchFamily="34" charset="0"/>
                <a:ea typeface="Tahoma" panose="020B0604030504040204" pitchFamily="34" charset="0"/>
                <a:cs typeface="Tahoma" panose="020B0604030504040204" pitchFamily="34" charset="0"/>
              </a:rPr>
              <a:t> Stationary: until 40km/h (Laden), until 42km/h (</a:t>
            </a:r>
            <a:r>
              <a:rPr lang="en-US" altLang="ja-JP" sz="2800" dirty="0" err="1">
                <a:latin typeface="Tahoma" panose="020B0604030504040204" pitchFamily="34" charset="0"/>
                <a:ea typeface="Tahoma" panose="020B0604030504040204" pitchFamily="34" charset="0"/>
                <a:cs typeface="Tahoma" panose="020B0604030504040204" pitchFamily="34" charset="0"/>
              </a:rPr>
              <a:t>Unladen</a:t>
            </a:r>
            <a:r>
              <a:rPr lang="en-US" altLang="ja-JP" sz="2800" dirty="0">
                <a:latin typeface="Tahoma" panose="020B0604030504040204" pitchFamily="34" charset="0"/>
                <a:ea typeface="Tahoma" panose="020B0604030504040204" pitchFamily="34" charset="0"/>
                <a:cs typeface="Tahoma" panose="020B0604030504040204" pitchFamily="34" charset="0"/>
              </a:rPr>
              <a:t>)</a:t>
            </a:r>
          </a:p>
          <a:p>
            <a:pPr marL="449263"/>
            <a:r>
              <a:rPr kumimoji="1" lang="en-US" altLang="ja-JP" sz="2800" dirty="0">
                <a:latin typeface="Tahoma" panose="020B0604030504040204" pitchFamily="34" charset="0"/>
                <a:ea typeface="Tahoma" panose="020B0604030504040204" pitchFamily="34" charset="0"/>
                <a:cs typeface="Tahoma" panose="020B0604030504040204" pitchFamily="34" charset="0"/>
              </a:rPr>
              <a:t> Moving:     until </a:t>
            </a:r>
            <a:r>
              <a:rPr lang="en-US" altLang="ja-JP" sz="2800" dirty="0">
                <a:latin typeface="Tahoma" panose="020B0604030504040204" pitchFamily="34" charset="0"/>
                <a:ea typeface="Tahoma" panose="020B0604030504040204" pitchFamily="34" charset="0"/>
                <a:cs typeface="Tahoma" panose="020B0604030504040204" pitchFamily="34" charset="0"/>
              </a:rPr>
              <a:t>40km/h (Laden), until 42km/h (</a:t>
            </a:r>
            <a:r>
              <a:rPr lang="en-US" altLang="ja-JP" sz="2800" dirty="0" err="1">
                <a:latin typeface="Tahoma" panose="020B0604030504040204" pitchFamily="34" charset="0"/>
                <a:ea typeface="Tahoma" panose="020B0604030504040204" pitchFamily="34" charset="0"/>
                <a:cs typeface="Tahoma" panose="020B0604030504040204" pitchFamily="34" charset="0"/>
              </a:rPr>
              <a:t>Unladen</a:t>
            </a:r>
            <a:r>
              <a:rPr lang="en-US" altLang="ja-JP" sz="2800" dirty="0">
                <a:latin typeface="Tahoma" panose="020B0604030504040204" pitchFamily="34" charset="0"/>
                <a:ea typeface="Tahoma" panose="020B0604030504040204" pitchFamily="34" charset="0"/>
                <a:cs typeface="Tahoma" panose="020B0604030504040204" pitchFamily="34" charset="0"/>
              </a:rPr>
              <a:t>)</a:t>
            </a:r>
          </a:p>
          <a:p>
            <a:r>
              <a:rPr lang="en-US" altLang="ja-JP" sz="2800" dirty="0">
                <a:latin typeface="Tahoma" panose="020B0604030504040204" pitchFamily="34" charset="0"/>
                <a:ea typeface="Tahoma" panose="020B0604030504040204" pitchFamily="34" charset="0"/>
                <a:cs typeface="Tahoma" panose="020B0604030504040204" pitchFamily="34" charset="0"/>
              </a:rPr>
              <a:t>Collision avoidance for </a:t>
            </a:r>
            <a:r>
              <a:rPr lang="en-US" altLang="ja-JP" sz="2800" b="1" dirty="0">
                <a:solidFill>
                  <a:srgbClr val="0070C0"/>
                </a:solidFill>
                <a:latin typeface="Tahoma" panose="020B0604030504040204" pitchFamily="34" charset="0"/>
                <a:ea typeface="Tahoma" panose="020B0604030504040204" pitchFamily="34" charset="0"/>
                <a:cs typeface="Tahoma" panose="020B0604030504040204" pitchFamily="34" charset="0"/>
              </a:rPr>
              <a:t>N1</a:t>
            </a:r>
            <a:r>
              <a:rPr lang="en-US" altLang="ja-JP" sz="2800" dirty="0">
                <a:latin typeface="Tahoma" panose="020B0604030504040204" pitchFamily="34" charset="0"/>
                <a:ea typeface="Tahoma" panose="020B0604030504040204" pitchFamily="34" charset="0"/>
                <a:cs typeface="Tahoma" panose="020B0604030504040204" pitchFamily="34" charset="0"/>
              </a:rPr>
              <a:t> vehicle:</a:t>
            </a:r>
          </a:p>
          <a:p>
            <a:pPr marL="449263"/>
            <a:r>
              <a:rPr lang="en-US" altLang="ja-JP" sz="2800" dirty="0">
                <a:latin typeface="Tahoma" panose="020B0604030504040204" pitchFamily="34" charset="0"/>
                <a:ea typeface="Tahoma" panose="020B0604030504040204" pitchFamily="34" charset="0"/>
                <a:cs typeface="Tahoma" panose="020B0604030504040204" pitchFamily="34" charset="0"/>
              </a:rPr>
              <a:t> Stationary: until 38km/h (Laden), until 42km/h (</a:t>
            </a:r>
            <a:r>
              <a:rPr lang="en-US" altLang="ja-JP" sz="2800" dirty="0" err="1">
                <a:latin typeface="Tahoma" panose="020B0604030504040204" pitchFamily="34" charset="0"/>
                <a:ea typeface="Tahoma" panose="020B0604030504040204" pitchFamily="34" charset="0"/>
                <a:cs typeface="Tahoma" panose="020B0604030504040204" pitchFamily="34" charset="0"/>
              </a:rPr>
              <a:t>Unladen</a:t>
            </a:r>
            <a:r>
              <a:rPr lang="en-US" altLang="ja-JP" sz="2800" dirty="0">
                <a:latin typeface="Tahoma" panose="020B0604030504040204" pitchFamily="34" charset="0"/>
                <a:ea typeface="Tahoma" panose="020B0604030504040204" pitchFamily="34" charset="0"/>
                <a:cs typeface="Tahoma" panose="020B0604030504040204" pitchFamily="34" charset="0"/>
              </a:rPr>
              <a:t>)</a:t>
            </a:r>
          </a:p>
          <a:p>
            <a:pPr marL="449263"/>
            <a:r>
              <a:rPr lang="en-US" altLang="ja-JP" sz="2800" dirty="0">
                <a:latin typeface="Tahoma" panose="020B0604030504040204" pitchFamily="34" charset="0"/>
                <a:ea typeface="Tahoma" panose="020B0604030504040204" pitchFamily="34" charset="0"/>
                <a:cs typeface="Tahoma" panose="020B0604030504040204" pitchFamily="34" charset="0"/>
              </a:rPr>
              <a:t> Moving:     until 38km/h (Laden), until 42km/h (</a:t>
            </a:r>
            <a:r>
              <a:rPr lang="en-US" altLang="ja-JP" sz="2800" dirty="0" err="1">
                <a:latin typeface="Tahoma" panose="020B0604030504040204" pitchFamily="34" charset="0"/>
                <a:ea typeface="Tahoma" panose="020B0604030504040204" pitchFamily="34" charset="0"/>
                <a:cs typeface="Tahoma" panose="020B0604030504040204" pitchFamily="34" charset="0"/>
              </a:rPr>
              <a:t>Unladen</a:t>
            </a:r>
            <a:r>
              <a:rPr lang="en-US" altLang="ja-JP" sz="2800" dirty="0">
                <a:latin typeface="Tahoma" panose="020B0604030504040204" pitchFamily="34" charset="0"/>
                <a:ea typeface="Tahoma" panose="020B0604030504040204" pitchFamily="34" charset="0"/>
                <a:cs typeface="Tahoma" panose="020B0604030504040204" pitchFamily="34" charset="0"/>
              </a:rPr>
              <a:t>)</a:t>
            </a:r>
          </a:p>
        </p:txBody>
      </p:sp>
      <p:graphicFrame>
        <p:nvGraphicFramePr>
          <p:cNvPr id="11" name="表 10"/>
          <p:cNvGraphicFramePr>
            <a:graphicFrameLocks noGrp="1"/>
          </p:cNvGraphicFramePr>
          <p:nvPr>
            <p:extLst>
              <p:ext uri="{D42A27DB-BD31-4B8C-83A1-F6EECF244321}">
                <p14:modId xmlns:p14="http://schemas.microsoft.com/office/powerpoint/2010/main" val="3244556088"/>
              </p:ext>
            </p:extLst>
          </p:nvPr>
        </p:nvGraphicFramePr>
        <p:xfrm>
          <a:off x="194309" y="4162427"/>
          <a:ext cx="5310507" cy="2133600"/>
        </p:xfrm>
        <a:graphic>
          <a:graphicData uri="http://schemas.openxmlformats.org/drawingml/2006/table">
            <a:tbl>
              <a:tblPr firstRow="1" firstCol="1" bandRow="1"/>
              <a:tblGrid>
                <a:gridCol w="1080490">
                  <a:extLst>
                    <a:ext uri="{9D8B030D-6E8A-4147-A177-3AD203B41FA5}">
                      <a16:colId xmlns:a16="http://schemas.microsoft.com/office/drawing/2014/main" val="609613822"/>
                    </a:ext>
                  </a:extLst>
                </a:gridCol>
                <a:gridCol w="1080490">
                  <a:extLst>
                    <a:ext uri="{9D8B030D-6E8A-4147-A177-3AD203B41FA5}">
                      <a16:colId xmlns:a16="http://schemas.microsoft.com/office/drawing/2014/main" val="420113051"/>
                    </a:ext>
                  </a:extLst>
                </a:gridCol>
                <a:gridCol w="1080490">
                  <a:extLst>
                    <a:ext uri="{9D8B030D-6E8A-4147-A177-3AD203B41FA5}">
                      <a16:colId xmlns:a16="http://schemas.microsoft.com/office/drawing/2014/main" val="2033452235"/>
                    </a:ext>
                  </a:extLst>
                </a:gridCol>
                <a:gridCol w="1080490">
                  <a:extLst>
                    <a:ext uri="{9D8B030D-6E8A-4147-A177-3AD203B41FA5}">
                      <a16:colId xmlns:a16="http://schemas.microsoft.com/office/drawing/2014/main" val="2130718585"/>
                    </a:ext>
                  </a:extLst>
                </a:gridCol>
                <a:gridCol w="988547">
                  <a:extLst>
                    <a:ext uri="{9D8B030D-6E8A-4147-A177-3AD203B41FA5}">
                      <a16:colId xmlns:a16="http://schemas.microsoft.com/office/drawing/2014/main" val="3526114446"/>
                    </a:ext>
                  </a:extLst>
                </a:gridCol>
              </a:tblGrid>
              <a:tr h="0">
                <a:tc rowSpan="2">
                  <a:txBody>
                    <a:bodyPr/>
                    <a:lstStyle/>
                    <a:p>
                      <a:pPr algn="ctr">
                        <a:lnSpc>
                          <a:spcPts val="1200"/>
                        </a:lnSpc>
                        <a:spcAft>
                          <a:spcPts val="0"/>
                        </a:spcAft>
                      </a:pPr>
                      <a:r>
                        <a:rPr lang="en-GB" sz="800" i="1" kern="100">
                          <a:effectLst/>
                          <a:latin typeface="Times New Roman" panose="02020603050405020304" pitchFamily="18" charset="0"/>
                          <a:ea typeface="ＭＳ 明朝" panose="02020609040205080304" pitchFamily="17" charset="-128"/>
                        </a:rPr>
                        <a:t>Relative Speed</a:t>
                      </a:r>
                      <a:endParaRPr lang="ja-JP" sz="1000">
                        <a:effectLst/>
                        <a:latin typeface="Times New Roman" panose="02020603050405020304" pitchFamily="18" charset="0"/>
                        <a:ea typeface="ＭＳ 明朝" panose="02020609040205080304" pitchFamily="17" charset="-128"/>
                      </a:endParaRPr>
                    </a:p>
                    <a:p>
                      <a:pPr algn="ctr">
                        <a:lnSpc>
                          <a:spcPts val="1200"/>
                        </a:lnSpc>
                        <a:spcAft>
                          <a:spcPts val="0"/>
                        </a:spcAft>
                      </a:pPr>
                      <a:r>
                        <a:rPr lang="en-GB" sz="800" i="1" kern="100">
                          <a:effectLst/>
                          <a:latin typeface="Times New Roman" panose="02020603050405020304" pitchFamily="18" charset="0"/>
                          <a:ea typeface="ＭＳ 明朝" panose="02020609040205080304" pitchFamily="17" charset="-128"/>
                        </a:rPr>
                        <a:t>(km/h)</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200"/>
                        </a:lnSpc>
                        <a:spcAft>
                          <a:spcPts val="0"/>
                        </a:spcAft>
                      </a:pPr>
                      <a:r>
                        <a:rPr lang="en-GB" sz="800" i="1" kern="100">
                          <a:effectLst/>
                          <a:latin typeface="Times New Roman" panose="02020603050405020304" pitchFamily="18" charset="0"/>
                          <a:ea typeface="ＭＳ 明朝" panose="02020609040205080304" pitchFamily="17" charset="-128"/>
                        </a:rPr>
                        <a:t>Stationary</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200"/>
                        </a:lnSpc>
                        <a:spcAft>
                          <a:spcPts val="0"/>
                        </a:spcAft>
                      </a:pPr>
                      <a:r>
                        <a:rPr lang="en-GB" sz="800" i="1" kern="100">
                          <a:effectLst/>
                          <a:latin typeface="Times New Roman" panose="02020603050405020304" pitchFamily="18" charset="0"/>
                          <a:ea typeface="ＭＳ 明朝" panose="02020609040205080304" pitchFamily="17" charset="-128"/>
                        </a:rPr>
                        <a:t>Moving</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93476803"/>
                  </a:ext>
                </a:extLst>
              </a:tr>
              <a:tr h="0">
                <a:tc vMerge="1">
                  <a:txBody>
                    <a:bodyPr/>
                    <a:lstStyle/>
                    <a:p>
                      <a:endParaRPr kumimoji="1" lang="ja-JP" altLang="en-US"/>
                    </a:p>
                  </a:txBody>
                  <a:tcPr/>
                </a:tc>
                <a:tc>
                  <a:txBody>
                    <a:bodyPr/>
                    <a:lstStyle/>
                    <a:p>
                      <a:pPr algn="ctr">
                        <a:lnSpc>
                          <a:spcPts val="1200"/>
                        </a:lnSpc>
                        <a:spcAft>
                          <a:spcPts val="0"/>
                        </a:spcAft>
                      </a:pPr>
                      <a:r>
                        <a:rPr lang="en-GB" sz="800" i="1" kern="100" dirty="0">
                          <a:effectLst/>
                          <a:latin typeface="Times New Roman" panose="02020603050405020304" pitchFamily="18" charset="0"/>
                          <a:ea typeface="ＭＳ 明朝" panose="02020609040205080304" pitchFamily="17" charset="-128"/>
                        </a:rPr>
                        <a:t>Laden</a:t>
                      </a:r>
                      <a:endParaRPr lang="ja-JP" sz="1000" dirty="0">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800" i="1" kern="100">
                          <a:effectLst/>
                          <a:latin typeface="Times New Roman" panose="02020603050405020304" pitchFamily="18" charset="0"/>
                          <a:ea typeface="ＭＳ 明朝" panose="02020609040205080304" pitchFamily="17" charset="-128"/>
                        </a:rPr>
                        <a:t>Unladen</a:t>
                      </a:r>
                      <a:endParaRPr lang="ja-JP" sz="1000">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800" i="1" kern="100">
                          <a:effectLst/>
                          <a:latin typeface="Times New Roman" panose="02020603050405020304" pitchFamily="18" charset="0"/>
                          <a:ea typeface="ＭＳ 明朝" panose="02020609040205080304" pitchFamily="17" charset="-128"/>
                        </a:rPr>
                        <a:t>Laden</a:t>
                      </a:r>
                      <a:endParaRPr lang="ja-JP" sz="1000">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800" i="1" kern="100">
                          <a:effectLst/>
                          <a:latin typeface="Times New Roman" panose="02020603050405020304" pitchFamily="18" charset="0"/>
                          <a:ea typeface="ＭＳ 明朝" panose="02020609040205080304" pitchFamily="17" charset="-128"/>
                        </a:rPr>
                        <a:t>Unladen</a:t>
                      </a:r>
                      <a:endParaRPr lang="ja-JP" sz="1000">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3991832"/>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10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189708"/>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15</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4330292"/>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20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774817"/>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25</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7217961"/>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30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152237"/>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35</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932408"/>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40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426974"/>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42</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10.00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3579026"/>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45</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15.00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15.00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b="1"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b="1"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6011091"/>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50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25.00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25.00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b="1"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b="1"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8159975"/>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55</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30.00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30.00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b="1"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b="1"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3903478"/>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60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dirty="0">
                          <a:effectLst/>
                          <a:latin typeface="Times New Roman" panose="02020603050405020304" pitchFamily="18" charset="0"/>
                          <a:ea typeface="ＭＳ 明朝" panose="02020609040205080304" pitchFamily="17" charset="-128"/>
                        </a:rPr>
                        <a:t>35.00</a:t>
                      </a:r>
                      <a:endParaRPr lang="ja-JP" sz="1000" dirty="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35.00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dirty="0">
                          <a:effectLst/>
                          <a:latin typeface="Times New Roman" panose="02020603050405020304" pitchFamily="18" charset="0"/>
                          <a:ea typeface="ＭＳ 明朝" panose="02020609040205080304" pitchFamily="17" charset="-128"/>
                        </a:rPr>
                        <a:t>-</a:t>
                      </a:r>
                      <a:endParaRPr lang="ja-JP" sz="1000" dirty="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6868365"/>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274583317"/>
              </p:ext>
            </p:extLst>
          </p:nvPr>
        </p:nvGraphicFramePr>
        <p:xfrm>
          <a:off x="5799985" y="4033687"/>
          <a:ext cx="5393690" cy="2286000"/>
        </p:xfrm>
        <a:graphic>
          <a:graphicData uri="http://schemas.openxmlformats.org/drawingml/2006/table">
            <a:tbl>
              <a:tblPr firstRow="1" firstCol="1" bandRow="1"/>
              <a:tblGrid>
                <a:gridCol w="1186180">
                  <a:extLst>
                    <a:ext uri="{9D8B030D-6E8A-4147-A177-3AD203B41FA5}">
                      <a16:colId xmlns:a16="http://schemas.microsoft.com/office/drawing/2014/main" val="2300417055"/>
                    </a:ext>
                  </a:extLst>
                </a:gridCol>
                <a:gridCol w="1078865">
                  <a:extLst>
                    <a:ext uri="{9D8B030D-6E8A-4147-A177-3AD203B41FA5}">
                      <a16:colId xmlns:a16="http://schemas.microsoft.com/office/drawing/2014/main" val="1926252633"/>
                    </a:ext>
                  </a:extLst>
                </a:gridCol>
                <a:gridCol w="1078865">
                  <a:extLst>
                    <a:ext uri="{9D8B030D-6E8A-4147-A177-3AD203B41FA5}">
                      <a16:colId xmlns:a16="http://schemas.microsoft.com/office/drawing/2014/main" val="135096480"/>
                    </a:ext>
                  </a:extLst>
                </a:gridCol>
                <a:gridCol w="1078865">
                  <a:extLst>
                    <a:ext uri="{9D8B030D-6E8A-4147-A177-3AD203B41FA5}">
                      <a16:colId xmlns:a16="http://schemas.microsoft.com/office/drawing/2014/main" val="1244205423"/>
                    </a:ext>
                  </a:extLst>
                </a:gridCol>
                <a:gridCol w="970915">
                  <a:extLst>
                    <a:ext uri="{9D8B030D-6E8A-4147-A177-3AD203B41FA5}">
                      <a16:colId xmlns:a16="http://schemas.microsoft.com/office/drawing/2014/main" val="2985062470"/>
                    </a:ext>
                  </a:extLst>
                </a:gridCol>
              </a:tblGrid>
              <a:tr h="0">
                <a:tc rowSpan="2">
                  <a:txBody>
                    <a:bodyPr/>
                    <a:lstStyle/>
                    <a:p>
                      <a:pPr algn="ctr">
                        <a:lnSpc>
                          <a:spcPts val="1200"/>
                        </a:lnSpc>
                        <a:spcAft>
                          <a:spcPts val="0"/>
                        </a:spcAft>
                      </a:pPr>
                      <a:r>
                        <a:rPr lang="en-GB" sz="800" i="1" kern="100">
                          <a:effectLst/>
                          <a:latin typeface="Times New Roman" panose="02020603050405020304" pitchFamily="18" charset="0"/>
                          <a:ea typeface="ＭＳ 明朝" panose="02020609040205080304" pitchFamily="17" charset="-128"/>
                        </a:rPr>
                        <a:t>Relative Speed</a:t>
                      </a:r>
                      <a:endParaRPr lang="ja-JP" sz="1000">
                        <a:effectLst/>
                        <a:latin typeface="Times New Roman" panose="02020603050405020304" pitchFamily="18" charset="0"/>
                        <a:ea typeface="ＭＳ 明朝" panose="02020609040205080304" pitchFamily="17" charset="-128"/>
                      </a:endParaRPr>
                    </a:p>
                    <a:p>
                      <a:pPr algn="ctr">
                        <a:lnSpc>
                          <a:spcPts val="1200"/>
                        </a:lnSpc>
                        <a:spcAft>
                          <a:spcPts val="0"/>
                        </a:spcAft>
                      </a:pPr>
                      <a:r>
                        <a:rPr lang="en-GB" sz="800" i="1" kern="100">
                          <a:effectLst/>
                          <a:latin typeface="Times New Roman" panose="02020603050405020304" pitchFamily="18" charset="0"/>
                          <a:ea typeface="ＭＳ 明朝" panose="02020609040205080304" pitchFamily="17" charset="-128"/>
                        </a:rPr>
                        <a:t>(km/h)</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200"/>
                        </a:lnSpc>
                        <a:spcAft>
                          <a:spcPts val="0"/>
                        </a:spcAft>
                      </a:pPr>
                      <a:r>
                        <a:rPr lang="en-GB" sz="800" i="1" kern="100">
                          <a:effectLst/>
                          <a:latin typeface="Times New Roman" panose="02020603050405020304" pitchFamily="18" charset="0"/>
                          <a:ea typeface="ＭＳ 明朝" panose="02020609040205080304" pitchFamily="17" charset="-128"/>
                        </a:rPr>
                        <a:t>Stationary</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a:lnSpc>
                          <a:spcPts val="1200"/>
                        </a:lnSpc>
                        <a:spcAft>
                          <a:spcPts val="0"/>
                        </a:spcAft>
                      </a:pPr>
                      <a:r>
                        <a:rPr lang="en-GB" sz="800" i="1" kern="100">
                          <a:effectLst/>
                          <a:latin typeface="Times New Roman" panose="02020603050405020304" pitchFamily="18" charset="0"/>
                          <a:ea typeface="ＭＳ 明朝" panose="02020609040205080304" pitchFamily="17" charset="-128"/>
                        </a:rPr>
                        <a:t>Moving</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228736018"/>
                  </a:ext>
                </a:extLst>
              </a:tr>
              <a:tr h="0">
                <a:tc vMerge="1">
                  <a:txBody>
                    <a:bodyPr/>
                    <a:lstStyle/>
                    <a:p>
                      <a:endParaRPr kumimoji="1" lang="ja-JP" altLang="en-US"/>
                    </a:p>
                  </a:txBody>
                  <a:tcPr/>
                </a:tc>
                <a:tc>
                  <a:txBody>
                    <a:bodyPr/>
                    <a:lstStyle/>
                    <a:p>
                      <a:pPr algn="ctr">
                        <a:lnSpc>
                          <a:spcPts val="1200"/>
                        </a:lnSpc>
                        <a:spcAft>
                          <a:spcPts val="0"/>
                        </a:spcAft>
                      </a:pPr>
                      <a:r>
                        <a:rPr lang="en-GB" sz="800" i="1" kern="100">
                          <a:effectLst/>
                          <a:latin typeface="Times New Roman" panose="02020603050405020304" pitchFamily="18" charset="0"/>
                          <a:ea typeface="ＭＳ 明朝" panose="02020609040205080304" pitchFamily="17" charset="-128"/>
                        </a:rPr>
                        <a:t>Laden</a:t>
                      </a:r>
                      <a:endParaRPr lang="ja-JP" sz="1000">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800" i="1" kern="100">
                          <a:effectLst/>
                          <a:latin typeface="Times New Roman" panose="02020603050405020304" pitchFamily="18" charset="0"/>
                          <a:ea typeface="ＭＳ 明朝" panose="02020609040205080304" pitchFamily="17" charset="-128"/>
                        </a:rPr>
                        <a:t>Unladen</a:t>
                      </a:r>
                      <a:endParaRPr lang="ja-JP" sz="1000">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800" i="1" kern="100">
                          <a:effectLst/>
                          <a:latin typeface="Times New Roman" panose="02020603050405020304" pitchFamily="18" charset="0"/>
                          <a:ea typeface="ＭＳ 明朝" panose="02020609040205080304" pitchFamily="17" charset="-128"/>
                        </a:rPr>
                        <a:t>Laden</a:t>
                      </a:r>
                      <a:endParaRPr lang="ja-JP" sz="1000">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800" i="1" kern="100">
                          <a:effectLst/>
                          <a:latin typeface="Times New Roman" panose="02020603050405020304" pitchFamily="18" charset="0"/>
                          <a:ea typeface="ＭＳ 明朝" panose="02020609040205080304" pitchFamily="17" charset="-128"/>
                        </a:rPr>
                        <a:t>Unladen</a:t>
                      </a:r>
                      <a:endParaRPr lang="ja-JP" sz="1000">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3206428"/>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10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7360557"/>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15</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0920172"/>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20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0534594"/>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25</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0200281"/>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30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0358276"/>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35</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0674110"/>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38</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6997331"/>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40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tabLst>
                          <a:tab pos="484505" algn="l"/>
                          <a:tab pos="516890" algn="ctr"/>
                        </a:tabLst>
                      </a:pPr>
                      <a:r>
                        <a:rPr lang="en-GB" sz="1000" kern="100">
                          <a:effectLst/>
                          <a:latin typeface="Times New Roman" panose="02020603050405020304" pitchFamily="18" charset="0"/>
                          <a:ea typeface="ＭＳ 明朝" panose="02020609040205080304" pitchFamily="17" charset="-128"/>
                        </a:rPr>
                        <a:t>10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4093314"/>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42</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15</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4177659"/>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45</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20.00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15.00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1064315"/>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50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25.00</a:t>
                      </a:r>
                      <a:r>
                        <a:rPr lang="en-GB" sz="1000" strike="sngStrike" kern="100">
                          <a:effectLst/>
                          <a:latin typeface="Times New Roman" panose="02020603050405020304" pitchFamily="18" charset="0"/>
                          <a:ea typeface="ＭＳ 明朝" panose="02020609040205080304" pitchFamily="17" charset="-128"/>
                        </a:rPr>
                        <a:t> </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25.00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3388433"/>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55</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35.00 </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30.00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3836732"/>
                  </a:ext>
                </a:extLst>
              </a:tr>
              <a:tr h="0">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60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40.00 </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35.00</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a:effectLst/>
                          <a:latin typeface="Times New Roman" panose="02020603050405020304" pitchFamily="18" charset="0"/>
                          <a:ea typeface="ＭＳ 明朝" panose="02020609040205080304" pitchFamily="17" charset="-128"/>
                        </a:rPr>
                        <a:t>-</a:t>
                      </a:r>
                      <a:endParaRPr lang="ja-JP" sz="100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GB" sz="1000" kern="100" dirty="0">
                          <a:effectLst/>
                          <a:latin typeface="Times New Roman" panose="02020603050405020304" pitchFamily="18" charset="0"/>
                          <a:ea typeface="ＭＳ 明朝" panose="02020609040205080304" pitchFamily="17" charset="-128"/>
                        </a:rPr>
                        <a:t>-</a:t>
                      </a:r>
                      <a:endParaRPr lang="ja-JP" sz="1000" dirty="0">
                        <a:effectLst/>
                        <a:latin typeface="Times New Roman" panose="02020603050405020304" pitchFamily="18" charset="0"/>
                        <a:ea typeface="ＭＳ 明朝" panose="02020609040205080304" pitchFamily="17"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298349"/>
                  </a:ext>
                </a:extLst>
              </a:tr>
            </a:tbl>
          </a:graphicData>
        </a:graphic>
      </p:graphicFrame>
      <p:sp>
        <p:nvSpPr>
          <p:cNvPr id="17" name="テキスト ボックス 16"/>
          <p:cNvSpPr txBox="1"/>
          <p:nvPr/>
        </p:nvSpPr>
        <p:spPr>
          <a:xfrm>
            <a:off x="194309" y="3847878"/>
            <a:ext cx="5310507" cy="307777"/>
          </a:xfrm>
          <a:prstGeom prst="rect">
            <a:avLst/>
          </a:prstGeom>
          <a:noFill/>
        </p:spPr>
        <p:txBody>
          <a:bodyPr wrap="square" rtlCol="0">
            <a:spAutoFit/>
          </a:bodyPr>
          <a:lstStyle/>
          <a:p>
            <a:r>
              <a:rPr lang="en-US" altLang="ja-JP" sz="1400" dirty="0">
                <a:latin typeface="Tahoma" panose="020B0604030504040204" pitchFamily="34" charset="0"/>
                <a:ea typeface="Tahoma" panose="020B0604030504040204" pitchFamily="34" charset="0"/>
                <a:cs typeface="Tahoma" panose="020B0604030504040204" pitchFamily="34" charset="0"/>
              </a:rPr>
              <a:t>Maximum relative Impact Speed (km/h) for M1 vehicle</a:t>
            </a:r>
            <a:endParaRPr kumimoji="1" lang="ja-JP" altLang="en-US" sz="1400" dirty="0">
              <a:latin typeface="Tahoma" panose="020B0604030504040204" pitchFamily="34" charset="0"/>
              <a:cs typeface="Tahoma" panose="020B0604030504040204" pitchFamily="34" charset="0"/>
            </a:endParaRPr>
          </a:p>
        </p:txBody>
      </p:sp>
      <p:sp>
        <p:nvSpPr>
          <p:cNvPr id="18" name="テキスト ボックス 17"/>
          <p:cNvSpPr txBox="1"/>
          <p:nvPr/>
        </p:nvSpPr>
        <p:spPr>
          <a:xfrm>
            <a:off x="5726973" y="3709169"/>
            <a:ext cx="5310507" cy="307777"/>
          </a:xfrm>
          <a:prstGeom prst="rect">
            <a:avLst/>
          </a:prstGeom>
          <a:noFill/>
        </p:spPr>
        <p:txBody>
          <a:bodyPr wrap="square" rtlCol="0">
            <a:spAutoFit/>
          </a:bodyPr>
          <a:lstStyle/>
          <a:p>
            <a:r>
              <a:rPr lang="en-US" altLang="ja-JP" sz="1400" dirty="0">
                <a:latin typeface="Tahoma" panose="020B0604030504040204" pitchFamily="34" charset="0"/>
                <a:ea typeface="Tahoma" panose="020B0604030504040204" pitchFamily="34" charset="0"/>
                <a:cs typeface="Tahoma" panose="020B0604030504040204" pitchFamily="34" charset="0"/>
              </a:rPr>
              <a:t>Maximum relative Impact Speed (km/h) for N1 vehicle</a:t>
            </a:r>
            <a:endParaRPr kumimoji="1" lang="ja-JP" altLang="en-US" sz="14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50034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35A469A7-D8F0-4CD9-B84B-3A79413A6802}" type="slidenum">
              <a:rPr kumimoji="1" lang="ja-JP" altLang="en-US" smtClean="0"/>
              <a:t>9</a:t>
            </a:fld>
            <a:endParaRPr kumimoji="1" lang="ja-JP" altLang="en-US"/>
          </a:p>
        </p:txBody>
      </p:sp>
      <p:sp>
        <p:nvSpPr>
          <p:cNvPr id="5" name="テキスト ボックス 4"/>
          <p:cNvSpPr txBox="1"/>
          <p:nvPr/>
        </p:nvSpPr>
        <p:spPr>
          <a:xfrm>
            <a:off x="0" y="0"/>
            <a:ext cx="12192000" cy="954107"/>
          </a:xfrm>
          <a:prstGeom prst="rect">
            <a:avLst/>
          </a:prstGeom>
          <a:solidFill>
            <a:schemeClr val="accent2"/>
          </a:solidFill>
        </p:spPr>
        <p:txBody>
          <a:bodyPr wrap="square" rtlCol="0">
            <a:spAutoFit/>
          </a:bodyPr>
          <a:lstStyle/>
          <a:p>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Informal</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Working</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Group</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on</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AEBS</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for</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Light</a:t>
            </a:r>
            <a:r>
              <a:rPr kumimoji="1" lang="ja-JP" altLang="en-US" sz="2800" dirty="0">
                <a:solidFill>
                  <a:schemeClr val="bg1"/>
                </a:solidFill>
                <a:latin typeface="Tahoma" panose="020B0604030504040204" pitchFamily="34" charset="0"/>
                <a:cs typeface="Tahoma" panose="020B0604030504040204" pitchFamily="34" charset="0"/>
              </a:rPr>
              <a:t> </a:t>
            </a:r>
            <a:r>
              <a:rPr kumimoji="1"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Vehicles</a:t>
            </a:r>
          </a:p>
          <a:p>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Specifications - Car to car scenario</a:t>
            </a:r>
            <a:r>
              <a:rPr lang="ja-JP" altLang="en-US" sz="2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ja-JP" sz="2800" dirty="0">
                <a:solidFill>
                  <a:schemeClr val="bg1"/>
                </a:solidFill>
                <a:latin typeface="Tahoma" panose="020B0604030504040204" pitchFamily="34" charset="0"/>
                <a:ea typeface="Tahoma" panose="020B0604030504040204" pitchFamily="34" charset="0"/>
                <a:cs typeface="Tahoma" panose="020B0604030504040204" pitchFamily="34" charset="0"/>
              </a:rPr>
              <a:t>- Speed reduction by braking demand</a:t>
            </a:r>
          </a:p>
        </p:txBody>
      </p:sp>
      <p:sp>
        <p:nvSpPr>
          <p:cNvPr id="12" name="テキスト ボックス 11"/>
          <p:cNvSpPr txBox="1"/>
          <p:nvPr/>
        </p:nvSpPr>
        <p:spPr>
          <a:xfrm>
            <a:off x="7701280" y="6441440"/>
            <a:ext cx="4490720" cy="369332"/>
          </a:xfrm>
          <a:prstGeom prst="rect">
            <a:avLst/>
          </a:prstGeom>
          <a:noFill/>
        </p:spPr>
        <p:txBody>
          <a:bodyPr wrap="square" rtlCol="0">
            <a:spAutoFit/>
          </a:bodyPr>
          <a:lstStyle/>
          <a:p>
            <a:pPr algn="r"/>
            <a:r>
              <a:rPr kumimoji="1" lang="en-US" altLang="ja-JP" dirty="0">
                <a:solidFill>
                  <a:schemeClr val="bg1"/>
                </a:solidFill>
                <a:latin typeface="Tahoma" panose="020B0604030504040204" pitchFamily="34" charset="0"/>
                <a:ea typeface="Tahoma" panose="020B0604030504040204" pitchFamily="34" charset="0"/>
                <a:cs typeface="Tahoma" panose="020B0604030504040204" pitchFamily="34" charset="0"/>
              </a:rPr>
              <a:t>Chair and Secretary IWG AEBS – GRVA 02</a:t>
            </a:r>
            <a:endParaRPr kumimoji="1" lang="ja-JP" altLang="en-US" dirty="0">
              <a:solidFill>
                <a:schemeClr val="bg1"/>
              </a:solidFill>
              <a:latin typeface="Tahoma" panose="020B0604030504040204" pitchFamily="34" charset="0"/>
              <a:cs typeface="Tahoma" panose="020B0604030504040204" pitchFamily="34" charset="0"/>
            </a:endParaRPr>
          </a:p>
        </p:txBody>
      </p:sp>
      <p:sp>
        <p:nvSpPr>
          <p:cNvPr id="13" name="正方形/長方形 12"/>
          <p:cNvSpPr/>
          <p:nvPr/>
        </p:nvSpPr>
        <p:spPr>
          <a:xfrm>
            <a:off x="213361" y="5104980"/>
            <a:ext cx="5722075" cy="1200329"/>
          </a:xfrm>
          <a:prstGeom prst="rect">
            <a:avLst/>
          </a:prstGeom>
          <a:ln w="31750">
            <a:solidFill>
              <a:srgbClr val="FF0000"/>
            </a:solidFill>
          </a:ln>
        </p:spPr>
        <p:txBody>
          <a:bodyPr wrap="square">
            <a:spAutoFit/>
          </a:bodyPr>
          <a:lstStyle/>
          <a:p>
            <a:r>
              <a:rPr lang="en-US" altLang="ja-JP" sz="2400" dirty="0">
                <a:latin typeface="Tahoma" panose="020B0604030504040204" pitchFamily="34" charset="0"/>
                <a:ea typeface="Tahoma" panose="020B0604030504040204" pitchFamily="34" charset="0"/>
                <a:cs typeface="Tahoma" panose="020B0604030504040204" pitchFamily="34" charset="0"/>
              </a:rPr>
              <a:t>The group discussed this issue. </a:t>
            </a:r>
          </a:p>
          <a:p>
            <a:r>
              <a:rPr lang="en-US" altLang="ja-JP" sz="2400" dirty="0">
                <a:latin typeface="Tahoma" panose="020B0604030504040204" pitchFamily="34" charset="0"/>
                <a:ea typeface="Tahoma" panose="020B0604030504040204" pitchFamily="34" charset="0"/>
                <a:cs typeface="Tahoma" panose="020B0604030504040204" pitchFamily="34" charset="0"/>
              </a:rPr>
              <a:t>The </a:t>
            </a:r>
            <a:r>
              <a:rPr lang="en-GB" altLang="ja-JP" sz="2400" dirty="0">
                <a:latin typeface="Tahoma" panose="020B0604030504040204" pitchFamily="34" charset="0"/>
                <a:ea typeface="Tahoma" panose="020B0604030504040204" pitchFamily="34" charset="0"/>
                <a:cs typeface="Tahoma" panose="020B0604030504040204" pitchFamily="34" charset="0"/>
              </a:rPr>
              <a:t>requirement of N1 full cab vehicle is open issue.</a:t>
            </a:r>
            <a:endParaRPr lang="ja-JP" altLang="en-US" sz="2400" dirty="0">
              <a:latin typeface="Tahoma" panose="020B0604030504040204" pitchFamily="34" charset="0"/>
              <a:cs typeface="Tahoma" panose="020B0604030504040204" pitchFamily="34" charset="0"/>
            </a:endParaRPr>
          </a:p>
        </p:txBody>
      </p:sp>
      <p:sp>
        <p:nvSpPr>
          <p:cNvPr id="14" name="テキスト ボックス 13"/>
          <p:cNvSpPr txBox="1"/>
          <p:nvPr/>
        </p:nvSpPr>
        <p:spPr>
          <a:xfrm>
            <a:off x="137161" y="4676978"/>
            <a:ext cx="5152362" cy="461665"/>
          </a:xfrm>
          <a:prstGeom prst="rect">
            <a:avLst/>
          </a:prstGeom>
          <a:noFill/>
        </p:spPr>
        <p:txBody>
          <a:bodyPr wrap="square" rtlCol="0">
            <a:spAutoFit/>
          </a:bodyPr>
          <a:lstStyle/>
          <a:p>
            <a:r>
              <a:rPr kumimoji="1" lang="en-US" altLang="ja-JP" sz="2400" b="1" dirty="0">
                <a:solidFill>
                  <a:srgbClr val="FF0000"/>
                </a:solidFill>
                <a:latin typeface="Tahoma" panose="020B0604030504040204" pitchFamily="34" charset="0"/>
                <a:ea typeface="Tahoma" panose="020B0604030504040204" pitchFamily="34" charset="0"/>
                <a:cs typeface="Tahoma" panose="020B0604030504040204" pitchFamily="34" charset="0"/>
              </a:rPr>
              <a:t>Guidance from GRVA</a:t>
            </a:r>
            <a:endParaRPr kumimoji="1" lang="ja-JP" altLang="en-US" sz="2400" b="1" dirty="0">
              <a:solidFill>
                <a:srgbClr val="FF0000"/>
              </a:solidFill>
              <a:latin typeface="Tahoma" panose="020B0604030504040204" pitchFamily="34" charset="0"/>
              <a:cs typeface="Tahoma" panose="020B0604030504040204" pitchFamily="34" charset="0"/>
            </a:endParaRPr>
          </a:p>
        </p:txBody>
      </p:sp>
      <p:pic>
        <p:nvPicPr>
          <p:cNvPr id="45" name="図 44"/>
          <p:cNvPicPr>
            <a:picLocks noChangeAspect="1"/>
          </p:cNvPicPr>
          <p:nvPr/>
        </p:nvPicPr>
        <p:blipFill>
          <a:blip r:embed="rId2"/>
          <a:stretch>
            <a:fillRect/>
          </a:stretch>
        </p:blipFill>
        <p:spPr>
          <a:xfrm>
            <a:off x="7392573" y="3213439"/>
            <a:ext cx="5108134" cy="3296290"/>
          </a:xfrm>
          <a:prstGeom prst="rect">
            <a:avLst/>
          </a:prstGeom>
        </p:spPr>
      </p:pic>
      <p:pic>
        <p:nvPicPr>
          <p:cNvPr id="46" name="図 45"/>
          <p:cNvPicPr>
            <a:picLocks noChangeAspect="1"/>
          </p:cNvPicPr>
          <p:nvPr/>
        </p:nvPicPr>
        <p:blipFill>
          <a:blip r:embed="rId3"/>
          <a:stretch>
            <a:fillRect/>
          </a:stretch>
        </p:blipFill>
        <p:spPr>
          <a:xfrm>
            <a:off x="8771087" y="1094378"/>
            <a:ext cx="3041601" cy="2147528"/>
          </a:xfrm>
          <a:prstGeom prst="rect">
            <a:avLst/>
          </a:prstGeom>
        </p:spPr>
      </p:pic>
      <p:sp>
        <p:nvSpPr>
          <p:cNvPr id="47" name="正方形/長方形 46"/>
          <p:cNvSpPr/>
          <p:nvPr/>
        </p:nvSpPr>
        <p:spPr>
          <a:xfrm>
            <a:off x="494455" y="2721422"/>
            <a:ext cx="8328883" cy="369332"/>
          </a:xfrm>
          <a:prstGeom prst="rect">
            <a:avLst/>
          </a:prstGeom>
        </p:spPr>
        <p:txBody>
          <a:bodyPr wrap="none">
            <a:spAutoFit/>
          </a:bodyPr>
          <a:lstStyle/>
          <a:p>
            <a:pPr>
              <a:spcBef>
                <a:spcPct val="0"/>
              </a:spcBef>
            </a:pPr>
            <a:r>
              <a:rPr lang="en-US" altLang="ja-JP" b="1" dirty="0"/>
              <a:t>N1 full cab vehicle need to limit deceleration at 7m/s</a:t>
            </a:r>
            <a:r>
              <a:rPr lang="en-US" altLang="ja-JP" b="1" baseline="30000" dirty="0"/>
              <a:t> </a:t>
            </a:r>
            <a:r>
              <a:rPr lang="en-US" altLang="ja-JP" b="1" dirty="0"/>
              <a:t>for avoiding the rear wheel load.</a:t>
            </a:r>
            <a:endParaRPr lang="ja-JP" altLang="en-US" b="1" dirty="0">
              <a:ea typeface="HG創英角ｺﾞｼｯｸUB" panose="020B0909000000000000" pitchFamily="49" charset="-128"/>
            </a:endParaRPr>
          </a:p>
        </p:txBody>
      </p:sp>
      <p:sp>
        <p:nvSpPr>
          <p:cNvPr id="48" name="正方形/長方形 47"/>
          <p:cNvSpPr/>
          <p:nvPr/>
        </p:nvSpPr>
        <p:spPr>
          <a:xfrm>
            <a:off x="494455" y="3045119"/>
            <a:ext cx="6096000" cy="646331"/>
          </a:xfrm>
          <a:prstGeom prst="rect">
            <a:avLst/>
          </a:prstGeom>
        </p:spPr>
        <p:txBody>
          <a:bodyPr>
            <a:spAutoFit/>
          </a:bodyPr>
          <a:lstStyle/>
          <a:p>
            <a:pPr>
              <a:spcBef>
                <a:spcPct val="50000"/>
              </a:spcBef>
            </a:pPr>
            <a:r>
              <a:rPr lang="en-US" altLang="ja-JP" b="1" dirty="0"/>
              <a:t>The light truck must be limit the rear wheel braking force in order to avoid rear wheel locking for the light vehicle.</a:t>
            </a:r>
          </a:p>
        </p:txBody>
      </p:sp>
      <p:sp>
        <p:nvSpPr>
          <p:cNvPr id="49" name="テキスト ボックス 48"/>
          <p:cNvSpPr txBox="1"/>
          <p:nvPr/>
        </p:nvSpPr>
        <p:spPr>
          <a:xfrm>
            <a:off x="73070" y="1067617"/>
            <a:ext cx="8647215" cy="1200329"/>
          </a:xfrm>
          <a:prstGeom prst="rect">
            <a:avLst/>
          </a:prstGeom>
          <a:noFill/>
          <a:ln w="31750">
            <a:solidFill>
              <a:srgbClr val="0070C0"/>
            </a:solidFill>
          </a:ln>
        </p:spPr>
        <p:txBody>
          <a:bodyPr wrap="square" rtlCol="0">
            <a:spAutoFit/>
          </a:bodyPr>
          <a:lstStyle/>
          <a:p>
            <a:r>
              <a:rPr lang="en-US" altLang="ja-JP" sz="2400" dirty="0">
                <a:latin typeface="Tahoma" panose="020B0604030504040204" pitchFamily="34" charset="0"/>
                <a:ea typeface="Tahoma" panose="020B0604030504040204" pitchFamily="34" charset="0"/>
                <a:cs typeface="Tahoma" panose="020B0604030504040204" pitchFamily="34" charset="0"/>
              </a:rPr>
              <a:t>Collision avoidance for </a:t>
            </a:r>
            <a:r>
              <a:rPr lang="en-US" altLang="ja-JP" sz="2400" b="1" dirty="0">
                <a:solidFill>
                  <a:srgbClr val="0070C0"/>
                </a:solidFill>
                <a:latin typeface="Tahoma" panose="020B0604030504040204" pitchFamily="34" charset="0"/>
                <a:ea typeface="Tahoma" panose="020B0604030504040204" pitchFamily="34" charset="0"/>
                <a:cs typeface="Tahoma" panose="020B0604030504040204" pitchFamily="34" charset="0"/>
              </a:rPr>
              <a:t>N1 full cab</a:t>
            </a:r>
            <a:r>
              <a:rPr lang="en-US" altLang="ja-JP" sz="2400" dirty="0">
                <a:latin typeface="Tahoma" panose="020B0604030504040204" pitchFamily="34" charset="0"/>
                <a:ea typeface="Tahoma" panose="020B0604030504040204" pitchFamily="34" charset="0"/>
                <a:cs typeface="Tahoma" panose="020B0604030504040204" pitchFamily="34" charset="0"/>
              </a:rPr>
              <a:t> vehicle:</a:t>
            </a:r>
          </a:p>
          <a:p>
            <a:pPr marL="449263"/>
            <a:r>
              <a:rPr lang="en-US" altLang="ja-JP" sz="2400" dirty="0">
                <a:latin typeface="Tahoma" panose="020B0604030504040204" pitchFamily="34" charset="0"/>
                <a:ea typeface="Tahoma" panose="020B0604030504040204" pitchFamily="34" charset="0"/>
                <a:cs typeface="Tahoma" panose="020B0604030504040204" pitchFamily="34" charset="0"/>
              </a:rPr>
              <a:t> Stationary: until 30km/h (Laden), until 35km/h (</a:t>
            </a:r>
            <a:r>
              <a:rPr lang="en-US" altLang="ja-JP" sz="2400" dirty="0" err="1">
                <a:latin typeface="Tahoma" panose="020B0604030504040204" pitchFamily="34" charset="0"/>
                <a:ea typeface="Tahoma" panose="020B0604030504040204" pitchFamily="34" charset="0"/>
                <a:cs typeface="Tahoma" panose="020B0604030504040204" pitchFamily="34" charset="0"/>
              </a:rPr>
              <a:t>Unladen</a:t>
            </a:r>
            <a:r>
              <a:rPr lang="en-US" altLang="ja-JP" sz="2400" dirty="0">
                <a:latin typeface="Tahoma" panose="020B0604030504040204" pitchFamily="34" charset="0"/>
                <a:ea typeface="Tahoma" panose="020B0604030504040204" pitchFamily="34" charset="0"/>
                <a:cs typeface="Tahoma" panose="020B0604030504040204" pitchFamily="34" charset="0"/>
              </a:rPr>
              <a:t>)</a:t>
            </a:r>
          </a:p>
          <a:p>
            <a:pPr marL="449263"/>
            <a:r>
              <a:rPr lang="en-US" altLang="ja-JP" sz="2400" dirty="0">
                <a:latin typeface="Tahoma" panose="020B0604030504040204" pitchFamily="34" charset="0"/>
                <a:ea typeface="Tahoma" panose="020B0604030504040204" pitchFamily="34" charset="0"/>
                <a:cs typeface="Tahoma" panose="020B0604030504040204" pitchFamily="34" charset="0"/>
              </a:rPr>
              <a:t> Moving:     until 30km/h (Laden), until 35km/h (</a:t>
            </a:r>
            <a:r>
              <a:rPr lang="en-US" altLang="ja-JP" sz="2400" dirty="0" err="1">
                <a:latin typeface="Tahoma" panose="020B0604030504040204" pitchFamily="34" charset="0"/>
                <a:ea typeface="Tahoma" panose="020B0604030504040204" pitchFamily="34" charset="0"/>
                <a:cs typeface="Tahoma" panose="020B0604030504040204" pitchFamily="34" charset="0"/>
              </a:rPr>
              <a:t>Unladen</a:t>
            </a:r>
            <a:r>
              <a:rPr lang="en-US" altLang="ja-JP" sz="2400" dirty="0">
                <a:latin typeface="Tahoma" panose="020B0604030504040204" pitchFamily="34" charset="0"/>
                <a:ea typeface="Tahoma" panose="020B0604030504040204" pitchFamily="34" charset="0"/>
                <a:cs typeface="Tahoma" panose="020B0604030504040204" pitchFamily="34" charset="0"/>
              </a:rPr>
              <a:t>)</a:t>
            </a:r>
          </a:p>
        </p:txBody>
      </p:sp>
      <p:sp>
        <p:nvSpPr>
          <p:cNvPr id="50" name="正方形/長方形 49"/>
          <p:cNvSpPr/>
          <p:nvPr/>
        </p:nvSpPr>
        <p:spPr>
          <a:xfrm>
            <a:off x="73070" y="2402351"/>
            <a:ext cx="4512774" cy="369332"/>
          </a:xfrm>
          <a:prstGeom prst="rect">
            <a:avLst/>
          </a:prstGeom>
        </p:spPr>
        <p:txBody>
          <a:bodyPr wrap="none">
            <a:spAutoFit/>
          </a:bodyPr>
          <a:lstStyle/>
          <a:p>
            <a:pPr>
              <a:spcBef>
                <a:spcPct val="0"/>
              </a:spcBef>
            </a:pPr>
            <a:r>
              <a:rPr lang="en-US" altLang="ja-JP" b="1" dirty="0"/>
              <a:t>Informal document AEBS-07-10(OICA-CLEPA):</a:t>
            </a:r>
            <a:endParaRPr lang="ja-JP" altLang="en-US" b="1" dirty="0">
              <a:ea typeface="HG創英角ｺﾞｼｯｸUB" panose="020B0909000000000000" pitchFamily="49" charset="-128"/>
            </a:endParaRPr>
          </a:p>
        </p:txBody>
      </p:sp>
      <mc:AlternateContent xmlns:mc="http://schemas.openxmlformats.org/markup-compatibility/2006" xmlns:a14="http://schemas.microsoft.com/office/drawing/2010/main">
        <mc:Choice Requires="a14">
          <p:sp>
            <p:nvSpPr>
              <p:cNvPr id="51" name="テキスト ボックス 1"/>
              <p:cNvSpPr txBox="1">
                <a:spLocks noChangeArrowheads="1"/>
              </p:cNvSpPr>
              <p:nvPr/>
            </p:nvSpPr>
            <p:spPr bwMode="auto">
              <a:xfrm>
                <a:off x="213361" y="3703619"/>
                <a:ext cx="6297506" cy="938590"/>
              </a:xfrm>
              <a:prstGeom prst="rect">
                <a:avLst/>
              </a:prstGeom>
              <a:solidFill>
                <a:srgbClr val="FFFF99">
                  <a:alpha val="50000"/>
                </a:srgbClr>
              </a:solidFill>
              <a:ln w="28575">
                <a:solidFill>
                  <a:srgbClr val="FF0000"/>
                </a:solidFill>
                <a:miter lim="800000"/>
                <a:headEnd/>
                <a:tailEnd/>
              </a:ln>
              <a:extLst/>
            </p:spPr>
            <p:txBody>
              <a:bodyPr wrap="square">
                <a:spAutoFit/>
              </a:bodyPr>
              <a:lstStyle>
                <a:lvl1pPr>
                  <a:spcBef>
                    <a:spcPct val="20000"/>
                  </a:spcBef>
                  <a:buChar char="•"/>
                  <a:defRPr kumimoji="1" sz="3200">
                    <a:solidFill>
                      <a:schemeClr val="tx1"/>
                    </a:solidFill>
                    <a:latin typeface="Times New Roman" pitchFamily="18" charset="0"/>
                    <a:ea typeface="ＭＳ Ｐゴシック" pitchFamily="50" charset="-128"/>
                  </a:defRPr>
                </a:lvl1pPr>
                <a:lvl2pPr marL="742950" indent="-285750">
                  <a:spcBef>
                    <a:spcPct val="20000"/>
                  </a:spcBef>
                  <a:buChar char="–"/>
                  <a:defRPr kumimoji="1" sz="2800">
                    <a:solidFill>
                      <a:schemeClr val="tx1"/>
                    </a:solidFill>
                    <a:latin typeface="Times New Roman" pitchFamily="18" charset="0"/>
                    <a:ea typeface="ＭＳ Ｐゴシック" pitchFamily="50" charset="-128"/>
                  </a:defRPr>
                </a:lvl2pPr>
                <a:lvl3pPr marL="1143000" indent="-228600">
                  <a:spcBef>
                    <a:spcPct val="20000"/>
                  </a:spcBef>
                  <a:buChar char="•"/>
                  <a:defRPr kumimoji="1" sz="2400">
                    <a:solidFill>
                      <a:schemeClr val="tx1"/>
                    </a:solidFill>
                    <a:latin typeface="Times New Roman" pitchFamily="18" charset="0"/>
                    <a:ea typeface="ＭＳ Ｐゴシック" pitchFamily="50" charset="-128"/>
                  </a:defRPr>
                </a:lvl3pPr>
                <a:lvl4pPr marL="1600200" indent="-228600">
                  <a:spcBef>
                    <a:spcPct val="20000"/>
                  </a:spcBef>
                  <a:buChar char="–"/>
                  <a:defRPr kumimoji="1" sz="2000">
                    <a:solidFill>
                      <a:schemeClr val="tx1"/>
                    </a:solidFill>
                    <a:latin typeface="Times New Roman" pitchFamily="18" charset="0"/>
                    <a:ea typeface="ＭＳ Ｐゴシック" pitchFamily="50" charset="-128"/>
                  </a:defRPr>
                </a:lvl4pPr>
                <a:lvl5pPr marL="2057400" indent="-22860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spcBef>
                    <a:spcPct val="0"/>
                  </a:spcBef>
                  <a:buFontTx/>
                  <a:buNone/>
                </a:pPr>
                <a:r>
                  <a:rPr lang="en-US" altLang="ja-JP" sz="1600" b="1" dirty="0">
                    <a:solidFill>
                      <a:schemeClr val="tx1"/>
                    </a:solidFill>
                  </a:rPr>
                  <a:t>Proposal:</a:t>
                </a:r>
              </a:p>
              <a:p>
                <a:pPr>
                  <a:spcBef>
                    <a:spcPct val="0"/>
                  </a:spcBef>
                  <a:buFontTx/>
                  <a:buNone/>
                </a:pPr>
                <a:r>
                  <a:rPr lang="en-US" altLang="ja-JP" sz="1600" b="1" dirty="0">
                    <a:solidFill>
                      <a:schemeClr val="tx1"/>
                    </a:solidFill>
                  </a:rPr>
                  <a:t>In case of  “ α =</a:t>
                </a:r>
                <a:r>
                  <a:rPr lang="ja-JP" altLang="en-US" sz="1600" b="1" dirty="0">
                    <a:solidFill>
                      <a:schemeClr val="tx1"/>
                    </a:solidFill>
                  </a:rPr>
                  <a:t>　</a:t>
                </a:r>
                <a:r>
                  <a:rPr lang="en-US" altLang="ja-JP" sz="1600" b="1" dirty="0">
                    <a:solidFill>
                      <a:schemeClr val="tx1"/>
                    </a:solidFill>
                  </a:rPr>
                  <a:t> </a:t>
                </a:r>
                <a14:m>
                  <m:oMath xmlns:m="http://schemas.openxmlformats.org/officeDocument/2006/math">
                    <m:box>
                      <m:boxPr>
                        <m:ctrlPr>
                          <a:rPr lang="en-US" altLang="ja-JP" sz="1600" b="1" i="1" smtClean="0">
                            <a:solidFill>
                              <a:schemeClr val="tx1"/>
                            </a:solidFill>
                            <a:latin typeface="Cambria Math" panose="02040503050406030204" pitchFamily="18" charset="0"/>
                          </a:rPr>
                        </m:ctrlPr>
                      </m:boxPr>
                      <m:e>
                        <m:f>
                          <m:fPr>
                            <m:ctrlPr>
                              <a:rPr lang="en-US" altLang="ja-JP" sz="1600" b="1" i="1" smtClean="0">
                                <a:solidFill>
                                  <a:schemeClr val="tx1"/>
                                </a:solidFill>
                                <a:latin typeface="Cambria Math" panose="02040503050406030204" pitchFamily="18" charset="0"/>
                              </a:rPr>
                            </m:ctrlPr>
                          </m:fPr>
                          <m:num>
                            <m:r>
                              <a:rPr lang="en-US" altLang="ja-JP" sz="1600" b="1" i="1" smtClean="0">
                                <a:solidFill>
                                  <a:schemeClr val="tx1"/>
                                </a:solidFill>
                                <a:latin typeface="Cambria Math"/>
                              </a:rPr>
                              <m:t>𝑾𝒓</m:t>
                            </m:r>
                          </m:num>
                          <m:den>
                            <m:r>
                              <a:rPr lang="en-US" altLang="ja-JP" sz="1600" b="1" i="1" smtClean="0">
                                <a:solidFill>
                                  <a:schemeClr val="tx1"/>
                                </a:solidFill>
                                <a:latin typeface="Cambria Math"/>
                              </a:rPr>
                              <m:t>𝑾</m:t>
                            </m:r>
                          </m:den>
                        </m:f>
                      </m:e>
                    </m:box>
                    <m:r>
                      <a:rPr lang="en-US" altLang="ja-JP" sz="1600" b="1" i="1" smtClean="0">
                        <a:solidFill>
                          <a:schemeClr val="tx1"/>
                        </a:solidFill>
                        <a:latin typeface="Cambria Math"/>
                      </a:rPr>
                      <m:t>×</m:t>
                    </m:r>
                    <m:box>
                      <m:boxPr>
                        <m:ctrlPr>
                          <a:rPr lang="en-US" altLang="ja-JP" sz="1600" b="1" i="1" smtClean="0">
                            <a:solidFill>
                              <a:schemeClr val="tx1"/>
                            </a:solidFill>
                            <a:latin typeface="Cambria Math" panose="02040503050406030204" pitchFamily="18" charset="0"/>
                          </a:rPr>
                        </m:ctrlPr>
                      </m:boxPr>
                      <m:e>
                        <m:f>
                          <m:fPr>
                            <m:ctrlPr>
                              <a:rPr lang="en-US" altLang="ja-JP" sz="1600" b="1" i="1" smtClean="0">
                                <a:solidFill>
                                  <a:schemeClr val="tx1"/>
                                </a:solidFill>
                                <a:latin typeface="Cambria Math" panose="02040503050406030204" pitchFamily="18" charset="0"/>
                              </a:rPr>
                            </m:ctrlPr>
                          </m:fPr>
                          <m:num>
                            <m:r>
                              <a:rPr lang="en-US" altLang="ja-JP" sz="1600" b="1" i="1" smtClean="0">
                                <a:solidFill>
                                  <a:schemeClr val="tx1"/>
                                </a:solidFill>
                                <a:latin typeface="Cambria Math"/>
                              </a:rPr>
                              <m:t>𝑳</m:t>
                            </m:r>
                          </m:num>
                          <m:den>
                            <m:r>
                              <a:rPr lang="en-US" altLang="ja-JP" sz="1600" b="1" i="1" smtClean="0">
                                <a:solidFill>
                                  <a:schemeClr val="tx1"/>
                                </a:solidFill>
                                <a:latin typeface="Cambria Math"/>
                              </a:rPr>
                              <m:t>𝑯</m:t>
                            </m:r>
                          </m:den>
                        </m:f>
                      </m:e>
                    </m:box>
                  </m:oMath>
                </a14:m>
                <a:r>
                  <a:rPr lang="ja-JP" altLang="en-US" sz="1600" b="1" dirty="0">
                    <a:solidFill>
                      <a:schemeClr val="tx1"/>
                    </a:solidFill>
                  </a:rPr>
                  <a:t>　≦　</a:t>
                </a:r>
                <a:r>
                  <a:rPr lang="en-US" altLang="ja-JP" sz="1600" b="1" dirty="0">
                    <a:solidFill>
                      <a:schemeClr val="tx1"/>
                    </a:solidFill>
                  </a:rPr>
                  <a:t>1.3 “ </a:t>
                </a:r>
                <a:r>
                  <a:rPr lang="ja-JP" altLang="en-US" sz="1600" b="1" dirty="0">
                    <a:solidFill>
                      <a:schemeClr val="tx1"/>
                    </a:solidFill>
                  </a:rPr>
                  <a:t>　</a:t>
                </a:r>
                <a:r>
                  <a:rPr lang="en-US" altLang="ja-JP" sz="1600" b="1" dirty="0">
                    <a:solidFill>
                      <a:schemeClr val="tx1"/>
                    </a:solidFill>
                  </a:rPr>
                  <a:t> α =1.3 means N1 full cab vehicle </a:t>
                </a:r>
                <a:r>
                  <a:rPr lang="ja-JP" altLang="en-US" sz="1600" b="1" dirty="0">
                    <a:solidFill>
                      <a:schemeClr val="tx1"/>
                    </a:solidFill>
                  </a:rPr>
                  <a:t>　</a:t>
                </a:r>
                <a:endParaRPr lang="en-US" altLang="ja-JP" sz="1600" b="1" dirty="0">
                  <a:solidFill>
                    <a:schemeClr val="tx1"/>
                  </a:solidFill>
                </a:endParaRPr>
              </a:p>
              <a:p>
                <a:pPr>
                  <a:spcBef>
                    <a:spcPct val="0"/>
                  </a:spcBef>
                  <a:buFontTx/>
                  <a:buNone/>
                </a:pPr>
                <a:r>
                  <a:rPr lang="en-US" altLang="ja-JP" sz="1600" b="1" dirty="0">
                    <a:solidFill>
                      <a:schemeClr val="tx1"/>
                    </a:solidFill>
                  </a:rPr>
                  <a:t>Maximum relative impact speed is </a:t>
                </a:r>
                <a:r>
                  <a:rPr lang="en-US" altLang="ja-JP" sz="1600" b="1" u="sng" dirty="0">
                    <a:solidFill>
                      <a:schemeClr val="tx1"/>
                    </a:solidFill>
                  </a:rPr>
                  <a:t>35km/h @unladen</a:t>
                </a:r>
              </a:p>
            </p:txBody>
          </p:sp>
        </mc:Choice>
        <mc:Fallback xmlns="">
          <p:sp>
            <p:nvSpPr>
              <p:cNvPr id="51" name="テキスト ボックス 1"/>
              <p:cNvSpPr txBox="1">
                <a:spLocks noRot="1" noChangeAspect="1" noMove="1" noResize="1" noEditPoints="1" noAdjustHandles="1" noChangeArrowheads="1" noChangeShapeType="1" noTextEdit="1"/>
              </p:cNvSpPr>
              <p:nvPr/>
            </p:nvSpPr>
            <p:spPr bwMode="auto">
              <a:xfrm>
                <a:off x="213361" y="3703619"/>
                <a:ext cx="6297506" cy="938590"/>
              </a:xfrm>
              <a:prstGeom prst="rect">
                <a:avLst/>
              </a:prstGeom>
              <a:blipFill>
                <a:blip r:embed="rId4"/>
                <a:stretch>
                  <a:fillRect l="-289" t="-629" b="-5660"/>
                </a:stretch>
              </a:blipFill>
              <a:ln w="28575">
                <a:solidFill>
                  <a:srgbClr val="FF0000"/>
                </a:solidFill>
                <a:miter lim="800000"/>
                <a:headEnd/>
                <a:tailEnd/>
              </a:ln>
              <a:extLst/>
            </p:spPr>
            <p:txBody>
              <a:bodyPr/>
              <a:lstStyle/>
              <a:p>
                <a:r>
                  <a:rPr lang="ja-JP" altLang="en-US">
                    <a:noFill/>
                  </a:rPr>
                  <a:t> </a:t>
                </a:r>
              </a:p>
            </p:txBody>
          </p:sp>
        </mc:Fallback>
      </mc:AlternateContent>
    </p:spTree>
    <p:extLst>
      <p:ext uri="{BB962C8B-B14F-4D97-AF65-F5344CB8AC3E}">
        <p14:creationId xmlns:p14="http://schemas.microsoft.com/office/powerpoint/2010/main" val="344114341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レトロスペクト">
  <a:themeElements>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TM02900771[[fn=スライス]]</Template>
  <TotalTime>3002</TotalTime>
  <Words>1962</Words>
  <Application>Microsoft Office PowerPoint</Application>
  <PresentationFormat>Widescreen</PresentationFormat>
  <Paragraphs>354</Paragraphs>
  <Slides>18</Slides>
  <Notes>0</Notes>
  <HiddenSlides>0</HiddenSlides>
  <MMClips>0</MMClips>
  <ScaleCrop>false</ScaleCrop>
  <HeadingPairs>
    <vt:vector size="8" baseType="variant">
      <vt:variant>
        <vt:lpstr>Fonts Used</vt:lpstr>
      </vt:variant>
      <vt:variant>
        <vt:i4>14</vt:i4>
      </vt: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35" baseType="lpstr">
      <vt:lpstr>HG創英角ｺﾞｼｯｸUB</vt:lpstr>
      <vt:lpstr>ＭＳ 明朝</vt:lpstr>
      <vt:lpstr>ＭＳ Ｐゴシック</vt:lpstr>
      <vt:lpstr>ＭＳ Ｐゴシック</vt:lpstr>
      <vt:lpstr>游ゴシック</vt:lpstr>
      <vt:lpstr>游明朝</vt:lpstr>
      <vt:lpstr>Arial</vt:lpstr>
      <vt:lpstr>Calibri</vt:lpstr>
      <vt:lpstr>Calibri Light</vt:lpstr>
      <vt:lpstr>Cambria Math</vt:lpstr>
      <vt:lpstr>Tahoma</vt:lpstr>
      <vt:lpstr>Times New Roman</vt:lpstr>
      <vt:lpstr>Wingdings</vt:lpstr>
      <vt:lpstr>Wingdings 2</vt:lpstr>
      <vt:lpstr>HDOfficeLightV0</vt:lpstr>
      <vt:lpstr>レトロスペクト</vt:lpstr>
      <vt:lpstr>Image</vt:lpstr>
      <vt:lpstr>Proposals from the  Informal Working Group on AEBS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hiroset</dc:creator>
  <cp:lastModifiedBy>Francois Guichard</cp:lastModifiedBy>
  <cp:revision>99</cp:revision>
  <dcterms:created xsi:type="dcterms:W3CDTF">2018-08-19T04:38:41Z</dcterms:created>
  <dcterms:modified xsi:type="dcterms:W3CDTF">2019-01-30T13:10:14Z</dcterms:modified>
</cp:coreProperties>
</file>