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87" r:id="rId2"/>
    <p:sldId id="288" r:id="rId3"/>
    <p:sldId id="289" r:id="rId4"/>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59" autoAdjust="0"/>
    <p:restoredTop sz="94629" autoAdjust="0"/>
  </p:normalViewPr>
  <p:slideViewPr>
    <p:cSldViewPr>
      <p:cViewPr varScale="1">
        <p:scale>
          <a:sx n="108" d="100"/>
          <a:sy n="108" d="100"/>
        </p:scale>
        <p:origin x="954"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3/26/2019</a:t>
            </a:fld>
            <a:endParaRPr lang="en-US"/>
          </a:p>
        </p:txBody>
      </p:sp>
      <p:sp>
        <p:nvSpPr>
          <p:cNvPr id="4" name="Footer Placeholder 3"/>
          <p:cNvSpPr>
            <a:spLocks noGrp="1"/>
          </p:cNvSpPr>
          <p:nvPr>
            <p:ph type="ftr" sz="quarter" idx="2"/>
          </p:nvPr>
        </p:nvSpPr>
        <p:spPr>
          <a:xfrm>
            <a:off x="0" y="9428165"/>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5"/>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26/03/2019</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C8FC0D7-00BE-487F-A0DC-9FF156A82E82}" type="slidenum">
              <a:rPr lang="en-GB" smtClean="0"/>
              <a:pPr/>
              <a:t>1</a:t>
            </a:fld>
            <a:endParaRPr lang="en-GB"/>
          </a:p>
        </p:txBody>
      </p:sp>
    </p:spTree>
    <p:extLst>
      <p:ext uri="{BB962C8B-B14F-4D97-AF65-F5344CB8AC3E}">
        <p14:creationId xmlns:p14="http://schemas.microsoft.com/office/powerpoint/2010/main" val="2843804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C8FC0D7-00BE-487F-A0DC-9FF156A82E82}" type="slidenum">
              <a:rPr lang="en-GB" smtClean="0"/>
              <a:pPr/>
              <a:t>2</a:t>
            </a:fld>
            <a:endParaRPr lang="en-GB"/>
          </a:p>
        </p:txBody>
      </p:sp>
    </p:spTree>
    <p:extLst>
      <p:ext uri="{BB962C8B-B14F-4D97-AF65-F5344CB8AC3E}">
        <p14:creationId xmlns:p14="http://schemas.microsoft.com/office/powerpoint/2010/main" val="846497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C8FC0D7-00BE-487F-A0DC-9FF156A82E82}" type="slidenum">
              <a:rPr lang="en-GB" smtClean="0"/>
              <a:pPr/>
              <a:t>3</a:t>
            </a:fld>
            <a:endParaRPr lang="en-GB"/>
          </a:p>
        </p:txBody>
      </p:sp>
    </p:spTree>
    <p:extLst>
      <p:ext uri="{BB962C8B-B14F-4D97-AF65-F5344CB8AC3E}">
        <p14:creationId xmlns:p14="http://schemas.microsoft.com/office/powerpoint/2010/main" val="1331876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General Safety Provisions (GRSG)</a:t>
            </a:r>
            <a:br>
              <a:rPr lang="en-GB" sz="2400" dirty="0">
                <a:solidFill>
                  <a:schemeClr val="bg1"/>
                </a:solidFill>
              </a:rPr>
            </a:br>
            <a:r>
              <a:rPr lang="en-GB" sz="1800" dirty="0">
                <a:solidFill>
                  <a:schemeClr val="bg1"/>
                </a:solidFill>
              </a:rPr>
              <a:t>General information</a:t>
            </a:r>
            <a:endParaRPr lang="en-GB" sz="1800" b="1" dirty="0">
              <a:solidFill>
                <a:schemeClr val="bg1"/>
              </a:solidFill>
            </a:endParaRPr>
          </a:p>
        </p:txBody>
      </p:sp>
      <p:sp>
        <p:nvSpPr>
          <p:cNvPr id="3" name="Content Placeholder 2"/>
          <p:cNvSpPr>
            <a:spLocks noGrp="1"/>
          </p:cNvSpPr>
          <p:nvPr>
            <p:ph idx="1"/>
          </p:nvPr>
        </p:nvSpPr>
        <p:spPr>
          <a:xfrm>
            <a:off x="128464" y="1556792"/>
            <a:ext cx="9649072" cy="5184576"/>
          </a:xfrm>
        </p:spPr>
        <p:txBody>
          <a:bodyPr>
            <a:noAutofit/>
          </a:bodyPr>
          <a:lstStyle/>
          <a:p>
            <a:pPr marL="266700" indent="-180975">
              <a:buFont typeface="Arial" pitchFamily="34" charset="0"/>
              <a:buChar char="•"/>
            </a:pPr>
            <a:r>
              <a:rPr lang="en-GB" sz="1400" dirty="0">
                <a:solidFill>
                  <a:srgbClr val="002060"/>
                </a:solidFill>
              </a:rPr>
              <a:t>Participants/Address list</a:t>
            </a:r>
          </a:p>
          <a:p>
            <a:pPr marL="266700"/>
            <a:r>
              <a:rPr lang="en-GB" sz="1400" dirty="0"/>
              <a:t>A provisional address list has been prepared: please check your contact data (especially the email-address) and correct them, if necessary</a:t>
            </a:r>
          </a:p>
          <a:p>
            <a:pPr marL="266700"/>
            <a:r>
              <a:rPr lang="en-GB" sz="1400" dirty="0"/>
              <a:t>If your name is not listed, fill out one of the registration forms annexed to the file</a:t>
            </a:r>
          </a:p>
          <a:p>
            <a:pPr marL="266700"/>
            <a:r>
              <a:rPr lang="en-GB" sz="1400" dirty="0"/>
              <a:t>After the session, we will circulate the list of participants by email</a:t>
            </a:r>
          </a:p>
          <a:p>
            <a:pPr marL="266700"/>
            <a:endParaRPr lang="en-GB" sz="1400" dirty="0">
              <a:solidFill>
                <a:srgbClr val="002060"/>
              </a:solidFill>
            </a:endParaRPr>
          </a:p>
          <a:p>
            <a:pPr marL="266700" indent="-180975">
              <a:spcBef>
                <a:spcPts val="600"/>
              </a:spcBef>
              <a:buFont typeface="Arial" pitchFamily="34" charset="0"/>
              <a:buChar char="•"/>
            </a:pPr>
            <a:r>
              <a:rPr lang="en-GB" sz="1400" dirty="0">
                <a:solidFill>
                  <a:srgbClr val="002060"/>
                </a:solidFill>
              </a:rPr>
              <a:t>Tax free petrol coupons</a:t>
            </a:r>
          </a:p>
          <a:p>
            <a:pPr marL="266700"/>
            <a:r>
              <a:rPr lang="en-GB" sz="1400" dirty="0"/>
              <a:t>For delegates of Contracting Parties: as usual, tax free petrol coupons are available</a:t>
            </a:r>
          </a:p>
          <a:p>
            <a:pPr marL="266700"/>
            <a:r>
              <a:rPr lang="en-GB" sz="1400" dirty="0"/>
              <a:t>Please fill in the details requested and return them to the secretariat</a:t>
            </a:r>
          </a:p>
          <a:p>
            <a:pPr marL="266700"/>
            <a:r>
              <a:rPr lang="en-GB" sz="1400" dirty="0"/>
              <a:t>Copies of the Passport/Driving License and the Car Registration papers are needed for this purpose</a:t>
            </a:r>
          </a:p>
          <a:p>
            <a:pPr marL="266700"/>
            <a:endParaRPr lang="en-GB" sz="1400" dirty="0">
              <a:solidFill>
                <a:srgbClr val="002060"/>
              </a:solidFill>
            </a:endParaRPr>
          </a:p>
          <a:p>
            <a:pPr marL="266700" indent="-180975">
              <a:spcBef>
                <a:spcPts val="600"/>
              </a:spcBef>
              <a:buFont typeface="Arial" pitchFamily="34" charset="0"/>
              <a:buChar char="•"/>
            </a:pPr>
            <a:r>
              <a:rPr lang="en-GB" sz="1400" dirty="0">
                <a:solidFill>
                  <a:srgbClr val="002060"/>
                </a:solidFill>
              </a:rPr>
              <a:t>Next session</a:t>
            </a:r>
          </a:p>
          <a:p>
            <a:pPr marL="447675" indent="-180975">
              <a:buFont typeface="Arial" pitchFamily="34" charset="0"/>
              <a:buChar char="•"/>
            </a:pPr>
            <a:r>
              <a:rPr lang="en-GB" sz="1400" dirty="0"/>
              <a:t>The </a:t>
            </a:r>
            <a:r>
              <a:rPr lang="en-GB" sz="1400" b="1" dirty="0"/>
              <a:t>next (117</a:t>
            </a:r>
            <a:r>
              <a:rPr lang="en-GB" sz="1400" b="1" baseline="30000" dirty="0"/>
              <a:t>th</a:t>
            </a:r>
            <a:r>
              <a:rPr lang="en-GB" sz="1400" b="1" dirty="0"/>
              <a:t>) session of GRSG</a:t>
            </a:r>
            <a:r>
              <a:rPr lang="en-GB" sz="1400" dirty="0"/>
              <a:t> will be held on </a:t>
            </a:r>
            <a:r>
              <a:rPr lang="en-GB" sz="1400" b="1" dirty="0"/>
              <a:t>8-11 October 2019</a:t>
            </a:r>
            <a:endParaRPr lang="en-GB" sz="1400" dirty="0"/>
          </a:p>
          <a:p>
            <a:pPr marL="447675" indent="-180975">
              <a:buFont typeface="Arial" pitchFamily="34" charset="0"/>
              <a:buChar char="•"/>
            </a:pPr>
            <a:r>
              <a:rPr lang="en-GB" sz="1400" dirty="0"/>
              <a:t>The </a:t>
            </a:r>
            <a:r>
              <a:rPr lang="en-GB" sz="1400" b="1" dirty="0"/>
              <a:t>deadline for the submission of official working documents</a:t>
            </a:r>
            <a:r>
              <a:rPr lang="en-GB" sz="1400" dirty="0"/>
              <a:t> is </a:t>
            </a:r>
            <a:r>
              <a:rPr lang="en-GB" sz="1400" b="1" dirty="0"/>
              <a:t>12 July 2019</a:t>
            </a: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GRSG-116-19</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116th GRSG, 1–5 April 2019</a:t>
            </a:r>
          </a:p>
          <a:p>
            <a:pPr algn="r" eaLnBrk="1" hangingPunct="1"/>
            <a:r>
              <a:rPr lang="en-US" sz="1200" dirty="0">
                <a:solidFill>
                  <a:schemeClr val="bg1"/>
                </a:solidFill>
                <a:latin typeface="Times New Roman" pitchFamily="18" charset="0"/>
                <a:cs typeface="Times New Roman" pitchFamily="18" charset="0"/>
              </a:rPr>
              <a:t>Agenda item 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General Safety Provisions (GRSG)</a:t>
            </a:r>
            <a:br>
              <a:rPr lang="en-GB" sz="2400" dirty="0">
                <a:solidFill>
                  <a:schemeClr val="bg1"/>
                </a:solidFill>
              </a:rPr>
            </a:br>
            <a:r>
              <a:rPr lang="en-GB" sz="1800" dirty="0">
                <a:solidFill>
                  <a:schemeClr val="bg1"/>
                </a:solidFill>
              </a:rPr>
              <a:t>Highlights of WP.29 at its November 2018 session</a:t>
            </a:r>
          </a:p>
        </p:txBody>
      </p:sp>
      <p:sp>
        <p:nvSpPr>
          <p:cNvPr id="8" name="Content Placeholder 2"/>
          <p:cNvSpPr txBox="1">
            <a:spLocks/>
          </p:cNvSpPr>
          <p:nvPr/>
        </p:nvSpPr>
        <p:spPr>
          <a:xfrm>
            <a:off x="128464" y="1628722"/>
            <a:ext cx="9649072" cy="5229277"/>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400" dirty="0">
                <a:solidFill>
                  <a:srgbClr val="000000"/>
                </a:solidFill>
              </a:rPr>
              <a:t>WP.29 noted the submission by GRSG (at its 115</a:t>
            </a:r>
            <a:r>
              <a:rPr lang="en-GB" sz="1400" baseline="30000" dirty="0">
                <a:solidFill>
                  <a:srgbClr val="000000"/>
                </a:solidFill>
              </a:rPr>
              <a:t>th</a:t>
            </a:r>
            <a:r>
              <a:rPr lang="en-GB" sz="1400" dirty="0">
                <a:solidFill>
                  <a:srgbClr val="000000"/>
                </a:solidFill>
              </a:rPr>
              <a:t> session) of a proposal for new UN Regulation on Blind Spot Information Systems (BSIS), for consideration and vote at its March 2019 session</a:t>
            </a:r>
            <a:r>
              <a:rPr lang="en-GB" sz="1400" dirty="0"/>
              <a:t>.</a:t>
            </a:r>
          </a:p>
          <a:p>
            <a:endParaRPr lang="en-GB" sz="1400" dirty="0"/>
          </a:p>
          <a:p>
            <a:r>
              <a:rPr lang="en-GB" sz="1400" dirty="0"/>
              <a:t>WP.29 also noted the preference of GRSG to nominate (instead of an IWVTA ambassador) an ambassador on vehicle automation to ensure, in future, a good exchange of views and coordination under this new agenda item. </a:t>
            </a:r>
          </a:p>
          <a:p>
            <a:endParaRPr lang="en-GB" sz="1400" dirty="0">
              <a:solidFill>
                <a:srgbClr val="000000"/>
              </a:solidFill>
            </a:endParaRPr>
          </a:p>
          <a:p>
            <a:r>
              <a:rPr lang="en-GB" sz="1400" dirty="0">
                <a:solidFill>
                  <a:srgbClr val="000000"/>
                </a:solidFill>
              </a:rPr>
              <a:t>WP.29 </a:t>
            </a:r>
            <a:r>
              <a:rPr lang="en-US" sz="1400" dirty="0">
                <a:solidFill>
                  <a:srgbClr val="000000"/>
                </a:solidFill>
              </a:rPr>
              <a:t>considered WP.29-176-21 on a roadmap for IWVTA Phase 2 (2018-2022) proposing candidate items for technical regulations applicable to that second phase. The World Forum endorsed the roadmap and requested the secretariat to circulate WP.29-176-21 to all GRs for prioritization of the candidate items and report back to the IWG on IWVTA (see agenda item 15 on UN R0)</a:t>
            </a:r>
            <a:r>
              <a:rPr lang="en-GB" sz="1400" dirty="0">
                <a:solidFill>
                  <a:srgbClr val="000000"/>
                </a:solidFill>
              </a:rPr>
              <a:t>. </a:t>
            </a:r>
          </a:p>
          <a:p>
            <a:endParaRPr lang="en-GB" sz="1400" dirty="0"/>
          </a:p>
          <a:p>
            <a:r>
              <a:rPr lang="en-GB" sz="1400" dirty="0"/>
              <a:t>Under the exchange of information on new priorities to be included in the programme of work,  WP.29/AC.3 endorsed the recommendation that GRSG should resume consideration on the Event Data Recorder (</a:t>
            </a:r>
            <a:r>
              <a:rPr lang="en-GB" sz="1400" b="1" dirty="0"/>
              <a:t>EDR</a:t>
            </a:r>
            <a:r>
              <a:rPr lang="en-GB" sz="1400" dirty="0"/>
              <a:t>) with the main objective to cover not only conventional vehicles, but especially automated/autonomous vehicles (see WP.29-175-29).</a:t>
            </a:r>
          </a:p>
          <a:p>
            <a:endParaRPr lang="fr-CH" sz="1400" dirty="0">
              <a:solidFill>
                <a:srgbClr val="000000"/>
              </a:solidFill>
            </a:endParaRPr>
          </a:p>
          <a:p>
            <a:r>
              <a:rPr lang="en-GB" sz="1400" dirty="0"/>
              <a:t>All amendments to UN Regulations submitted by GRSG at its 114</a:t>
            </a:r>
            <a:r>
              <a:rPr lang="en-GB" sz="1400" baseline="30000" dirty="0"/>
              <a:t>th</a:t>
            </a:r>
            <a:r>
              <a:rPr lang="en-GB" sz="1400" dirty="0"/>
              <a:t> session have been adopted and AC.1 voted in favour of all amendments </a:t>
            </a:r>
            <a:r>
              <a:rPr lang="en-US" sz="1400" dirty="0">
                <a:solidFill>
                  <a:srgbClr val="000000"/>
                </a:solidFill>
              </a:rPr>
              <a:t>(Note: </a:t>
            </a:r>
            <a:r>
              <a:rPr lang="en-US" sz="1400" dirty="0" err="1">
                <a:solidFill>
                  <a:srgbClr val="000000"/>
                </a:solidFill>
              </a:rPr>
              <a:t>EiF</a:t>
            </a:r>
            <a:r>
              <a:rPr lang="en-US" sz="1400" dirty="0">
                <a:solidFill>
                  <a:srgbClr val="000000"/>
                </a:solidFill>
              </a:rPr>
              <a:t> expected on 28 May 2019)</a:t>
            </a:r>
            <a:r>
              <a:rPr lang="en-GB" sz="1400" dirty="0"/>
              <a:t>.</a:t>
            </a:r>
          </a:p>
          <a:p>
            <a:endParaRPr lang="en-US" sz="1400" dirty="0"/>
          </a:p>
          <a:p>
            <a:r>
              <a:rPr lang="en-US" sz="1400" dirty="0"/>
              <a:t>The authorization to develop amendments to UN GTR No. 6 was endorsed by WP.29/AC.3 (TS: India).</a:t>
            </a:r>
            <a:endParaRPr lang="fr-CH" sz="1400" dirty="0">
              <a:solidFill>
                <a:srgbClr val="000000"/>
              </a:solidFill>
            </a:endParaRPr>
          </a:p>
          <a:p>
            <a:endParaRPr lang="fr-CH" sz="1400" dirty="0">
              <a:solidFill>
                <a:srgbClr val="000000"/>
              </a:solidFill>
            </a:endParaRPr>
          </a:p>
          <a:p>
            <a:r>
              <a:rPr lang="en-GB" sz="1400" dirty="0"/>
              <a:t>For more details see: ECE/TRANS/WP.29/1142</a:t>
            </a:r>
            <a:endParaRPr lang="en-US" sz="1400" dirty="0">
              <a:solidFill>
                <a:srgbClr val="000000"/>
              </a:solidFill>
            </a:endParaRPr>
          </a:p>
        </p:txBody>
      </p:sp>
    </p:spTree>
    <p:extLst>
      <p:ext uri="{BB962C8B-B14F-4D97-AF65-F5344CB8AC3E}">
        <p14:creationId xmlns:p14="http://schemas.microsoft.com/office/powerpoint/2010/main" val="1514460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General Safety Provisions (GRSG)</a:t>
            </a:r>
            <a:br>
              <a:rPr lang="en-GB" sz="2400" dirty="0">
                <a:solidFill>
                  <a:schemeClr val="bg1"/>
                </a:solidFill>
              </a:rPr>
            </a:br>
            <a:r>
              <a:rPr lang="en-GB" sz="1800" dirty="0">
                <a:solidFill>
                  <a:schemeClr val="bg1"/>
                </a:solidFill>
              </a:rPr>
              <a:t>Highlights of WP.29 at its March 2019 session</a:t>
            </a:r>
          </a:p>
        </p:txBody>
      </p:sp>
      <p:sp>
        <p:nvSpPr>
          <p:cNvPr id="8" name="Content Placeholder 2"/>
          <p:cNvSpPr txBox="1">
            <a:spLocks/>
          </p:cNvSpPr>
          <p:nvPr/>
        </p:nvSpPr>
        <p:spPr>
          <a:xfrm>
            <a:off x="128464" y="1556792"/>
            <a:ext cx="9649072" cy="530120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dirty="0">
                <a:solidFill>
                  <a:srgbClr val="000000"/>
                </a:solidFill>
              </a:rPr>
              <a:t>The World Forum considered draft amendments to Schedule 4 of the 1958 Agreement (ECE/TRANS/WP.29/2018/165). The administrative Committee of the 1958 Agreement (AC.1) established by unanimous vote the draft amendment to Schedule 4 of the 1958 Agreement and requested the secretariat to notify the amendment to Schedule 4 to the Secretary-General. (Note: </a:t>
            </a:r>
            <a:r>
              <a:rPr lang="en-US" sz="1400" dirty="0" err="1">
                <a:solidFill>
                  <a:srgbClr val="000000"/>
                </a:solidFill>
              </a:rPr>
              <a:t>EiF</a:t>
            </a:r>
            <a:r>
              <a:rPr lang="en-US" sz="1400" dirty="0">
                <a:solidFill>
                  <a:srgbClr val="000000"/>
                </a:solidFill>
              </a:rPr>
              <a:t> expected by end of December 2019)</a:t>
            </a:r>
          </a:p>
          <a:p>
            <a:endParaRPr lang="en-US" sz="1400" dirty="0">
              <a:solidFill>
                <a:srgbClr val="000000"/>
              </a:solidFill>
            </a:endParaRPr>
          </a:p>
          <a:p>
            <a:r>
              <a:rPr lang="en-US" sz="1400" dirty="0">
                <a:solidFill>
                  <a:srgbClr val="000000"/>
                </a:solidFill>
              </a:rPr>
              <a:t>On UN Regulation No. 0 on IWVTA, WP.29 noted that candidates of UN Regulations applicable to IWVTA Phase II were referred to the responsible GRs for review. GRSG and GRSP were requested to report the outcome of their reviews to the IWG on IWVTA by June 2019 at the latest.  </a:t>
            </a:r>
          </a:p>
          <a:p>
            <a:endParaRPr lang="en-US" sz="1400" dirty="0">
              <a:solidFill>
                <a:srgbClr val="000000"/>
              </a:solidFill>
            </a:endParaRPr>
          </a:p>
          <a:p>
            <a:r>
              <a:rPr lang="en-US" sz="1400" dirty="0">
                <a:solidFill>
                  <a:srgbClr val="000000"/>
                </a:solidFill>
              </a:rPr>
              <a:t>WP.29 also noted that the official start-up of DETA was 18 March 2019 requested that all Type Approval Authorities (TAA) of the Contracting </a:t>
            </a:r>
            <a:r>
              <a:rPr lang="en-GB" sz="1400" dirty="0">
                <a:solidFill>
                  <a:srgbClr val="000000"/>
                </a:solidFill>
              </a:rPr>
              <a:t>Parties to the 1958 Agreement start using DETA, as soon as possible (for details on access rights, see Annex V).</a:t>
            </a:r>
          </a:p>
          <a:p>
            <a:endParaRPr lang="en-GB" sz="1400" dirty="0">
              <a:solidFill>
                <a:srgbClr val="000000"/>
              </a:solidFill>
            </a:endParaRPr>
          </a:p>
          <a:p>
            <a:r>
              <a:rPr lang="en-GB" sz="1400" dirty="0">
                <a:solidFill>
                  <a:srgbClr val="000000"/>
                </a:solidFill>
              </a:rPr>
              <a:t>WP.29 reminded Contracting Parties that changes and new information on national Type Approval Authorities and their designated Technical Services should be introduced by the national Single Points of Contact (SPOC) via the “343 app”. Notifications received in paper will no longer be followed up by the secretariat, as previously agreed by WP.29.</a:t>
            </a:r>
          </a:p>
          <a:p>
            <a:pPr>
              <a:spcBef>
                <a:spcPts val="0"/>
              </a:spcBef>
            </a:pPr>
            <a:endParaRPr lang="en-GB" sz="1400" dirty="0"/>
          </a:p>
          <a:p>
            <a:pPr>
              <a:spcBef>
                <a:spcPts val="0"/>
              </a:spcBef>
            </a:pPr>
            <a:r>
              <a:rPr lang="en-GB" sz="1400" dirty="0"/>
              <a:t>The new UN Regulation on Blind Spot Information Systems (BSIS) as well as all amendments to UN Regulations submitted by GRSG at its 115</a:t>
            </a:r>
            <a:r>
              <a:rPr lang="en-GB" sz="1400" baseline="30000" dirty="0"/>
              <a:t>th</a:t>
            </a:r>
            <a:r>
              <a:rPr lang="en-GB" sz="1400" dirty="0"/>
              <a:t> session have been adopted (UN R110 docs. with some minor editorial corrections) and AC.1 voted in favour of all amendments. </a:t>
            </a:r>
            <a:r>
              <a:rPr lang="en-US" sz="1400" dirty="0">
                <a:solidFill>
                  <a:srgbClr val="000000"/>
                </a:solidFill>
              </a:rPr>
              <a:t>(Note: </a:t>
            </a:r>
            <a:r>
              <a:rPr lang="en-US" sz="1400" dirty="0" err="1">
                <a:solidFill>
                  <a:srgbClr val="000000"/>
                </a:solidFill>
              </a:rPr>
              <a:t>EiF</a:t>
            </a:r>
            <a:r>
              <a:rPr lang="en-US" sz="1400" dirty="0">
                <a:solidFill>
                  <a:srgbClr val="000000"/>
                </a:solidFill>
              </a:rPr>
              <a:t> expected by end of September 2019)</a:t>
            </a:r>
            <a:endParaRPr lang="en-GB" sz="1400" dirty="0"/>
          </a:p>
          <a:p>
            <a:pPr>
              <a:spcBef>
                <a:spcPts val="0"/>
              </a:spcBef>
            </a:pPr>
            <a:endParaRPr lang="en-GB" sz="1400" dirty="0"/>
          </a:p>
          <a:p>
            <a:pPr>
              <a:spcBef>
                <a:spcPts val="0"/>
              </a:spcBef>
            </a:pPr>
            <a:r>
              <a:rPr lang="en-GB" sz="1400" dirty="0"/>
              <a:t>For more details see: ECE/TRANS/WP.29/1145</a:t>
            </a:r>
          </a:p>
        </p:txBody>
      </p:sp>
    </p:spTree>
    <p:extLst>
      <p:ext uri="{BB962C8B-B14F-4D97-AF65-F5344CB8AC3E}">
        <p14:creationId xmlns:p14="http://schemas.microsoft.com/office/powerpoint/2010/main" val="198709281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2132</TotalTime>
  <Words>790</Words>
  <Application>Microsoft Office PowerPoint</Application>
  <PresentationFormat>A4 Paper (210x297 mm)</PresentationFormat>
  <Paragraphs>47</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Verdana</vt:lpstr>
      <vt:lpstr>Office Theme</vt:lpstr>
      <vt:lpstr>Working Party on General Safety Provisions (GRSG) General information</vt:lpstr>
      <vt:lpstr>Working Party on General Safety Provisions (GRSG) Highlights of WP.29 at its November 2018 session</vt:lpstr>
      <vt:lpstr>Working Party on General Safety Provisions (GRSG) Highlights of WP.29 at its March 2019 session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Miquel Gangonells</dc:creator>
  <cp:lastModifiedBy>Romain Hubert</cp:lastModifiedBy>
  <cp:revision>184</cp:revision>
  <cp:lastPrinted>2019-03-26T16:26:14Z</cp:lastPrinted>
  <dcterms:created xsi:type="dcterms:W3CDTF">2014-05-01T14:53:07Z</dcterms:created>
  <dcterms:modified xsi:type="dcterms:W3CDTF">2019-03-26T16:26:34Z</dcterms:modified>
</cp:coreProperties>
</file>