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480346" initials="0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6529" autoAdjust="0"/>
  </p:normalViewPr>
  <p:slideViewPr>
    <p:cSldViewPr>
      <p:cViewPr varScale="1">
        <p:scale>
          <a:sx n="82" d="100"/>
          <a:sy n="82" d="100"/>
        </p:scale>
        <p:origin x="73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1DB2-8F67-445D-A80F-1C1F8F80A34A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61D2-3165-4C0C-8B08-751FBCDC56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87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61D2-3165-4C0C-8B08-751FBCDC56F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78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61D2-3165-4C0C-8B08-751FBCDC56F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39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altLang="ja-JP" dirty="0"/>
              <a:t>Presentation</a:t>
            </a:r>
            <a:r>
              <a:rPr lang="ja-JP" altLang="en-US" dirty="0"/>
              <a:t>　</a:t>
            </a:r>
            <a:r>
              <a:rPr lang="en-US" altLang="ja-JP" dirty="0"/>
              <a:t>training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832" y="0"/>
            <a:ext cx="8229600" cy="70609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2019/11/4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/>
              <a:t>Presentation</a:t>
            </a:r>
            <a:r>
              <a:rPr lang="ja-JP" altLang="en-US"/>
              <a:t>　</a:t>
            </a:r>
            <a:r>
              <a:rPr lang="en-US" altLang="ja-JP"/>
              <a:t>training</a:t>
            </a:r>
            <a:endParaRPr lang="ja-JP" altLang="en-US"/>
          </a:p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4" name="図 13" descr="slgn2d-rev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40352" y="17883"/>
            <a:ext cx="1331640" cy="458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2ABC8-77F9-414D-BE46-00A64BB96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90" y="3112179"/>
            <a:ext cx="8259418" cy="6336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ADB on leaning motorcycles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E130E-2FF2-42A1-AF31-AB8E12752653}"/>
              </a:ext>
            </a:extLst>
          </p:cNvPr>
          <p:cNvSpPr/>
          <p:nvPr/>
        </p:nvSpPr>
        <p:spPr>
          <a:xfrm>
            <a:off x="225028" y="470288"/>
            <a:ext cx="3429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/>
              <a:t> Transmitted by the expert from IMMA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0D4716-C841-47C2-8198-592A3918033B}"/>
              </a:ext>
            </a:extLst>
          </p:cNvPr>
          <p:cNvSpPr/>
          <p:nvPr/>
        </p:nvSpPr>
        <p:spPr>
          <a:xfrm>
            <a:off x="5913332" y="349154"/>
            <a:ext cx="280156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/>
              <a:t>Informal </a:t>
            </a:r>
            <a:r>
              <a:rPr lang="en-GB" sz="1350"/>
              <a:t>document GRE-82-46-Rev.1 </a:t>
            </a:r>
            <a:endParaRPr lang="en-GB" sz="1350" dirty="0"/>
          </a:p>
          <a:p>
            <a:r>
              <a:rPr lang="en-GB" sz="1350" dirty="0"/>
              <a:t>(82nd GRE, 22-25 October 2019,</a:t>
            </a:r>
          </a:p>
          <a:p>
            <a:r>
              <a:rPr lang="en-GB" sz="1350" dirty="0"/>
              <a:t>agenda item 7 (b)) </a:t>
            </a:r>
          </a:p>
        </p:txBody>
      </p:sp>
    </p:spTree>
    <p:extLst>
      <p:ext uri="{BB962C8B-B14F-4D97-AF65-F5344CB8AC3E}">
        <p14:creationId xmlns:p14="http://schemas.microsoft.com/office/powerpoint/2010/main" val="36296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57CFEE7-1EC8-45FE-A4DE-FBF6FBA1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0" y="2723668"/>
            <a:ext cx="8820472" cy="3729668"/>
          </a:xfrm>
          <a:prstGeom prst="rect">
            <a:avLst/>
          </a:prstGeom>
        </p:spPr>
      </p:pic>
      <p:sp>
        <p:nvSpPr>
          <p:cNvPr id="7" name="Rechteck 1">
            <a:extLst>
              <a:ext uri="{FF2B5EF4-FFF2-40B4-BE49-F238E27FC236}">
                <a16:creationId xmlns:a16="http://schemas.microsoft.com/office/drawing/2014/main" id="{70C00688-CA62-458D-BA42-9B014602FD6C}"/>
              </a:ext>
            </a:extLst>
          </p:cNvPr>
          <p:cNvSpPr/>
          <p:nvPr/>
        </p:nvSpPr>
        <p:spPr>
          <a:xfrm>
            <a:off x="611560" y="3147201"/>
            <a:ext cx="7757545" cy="289768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40556"/>
            <a:ext cx="8743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【Non-leaning</a:t>
            </a:r>
            <a:r>
              <a:rPr kumimoji="1" lang="ja-JP" altLang="en-US" sz="1600" dirty="0">
                <a:latin typeface="+mj-ea"/>
                <a:ea typeface="+mj-ea"/>
              </a:rPr>
              <a:t> </a:t>
            </a:r>
            <a:r>
              <a:rPr kumimoji="1" lang="en-US" altLang="ja-JP" sz="1600" dirty="0">
                <a:latin typeface="+mj-ea"/>
                <a:ea typeface="+mj-ea"/>
              </a:rPr>
              <a:t>condition】</a:t>
            </a:r>
          </a:p>
          <a:p>
            <a:r>
              <a:rPr lang="en-US" altLang="ja-JP" sz="1600" dirty="0">
                <a:latin typeface="+mj-ea"/>
              </a:rPr>
              <a:t>The ADB lamp turns off its segment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which provides illumination to the direction or the area where an onboard camera has detected preceding and/or oncoming vehicle(s).</a:t>
            </a:r>
          </a:p>
          <a:p>
            <a:r>
              <a:rPr lang="en-US" altLang="ja-JP" sz="1600" dirty="0">
                <a:latin typeface="+mj-ea"/>
              </a:rPr>
              <a:t>This is the same provision as with car regulation and thus the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proposal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for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motorcycle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regulation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applies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the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same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content.</a:t>
            </a:r>
            <a:endParaRPr lang="en-US" altLang="ja-JP" sz="1600" dirty="0">
              <a:latin typeface="+mj-ea"/>
              <a:ea typeface="+mj-ea"/>
            </a:endParaRPr>
          </a:p>
          <a:p>
            <a:endParaRPr lang="en-US" altLang="ja-JP" sz="1600" dirty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</a:rPr>
              <a:t>①：</a:t>
            </a:r>
            <a:r>
              <a:rPr lang="en-US" altLang="ja-JP" sz="1600" dirty="0">
                <a:latin typeface="+mj-ea"/>
              </a:rPr>
              <a:t>Camera detection area.</a:t>
            </a:r>
          </a:p>
          <a:p>
            <a:r>
              <a:rPr lang="ja-JP" altLang="en-US" sz="1600" dirty="0">
                <a:latin typeface="+mj-ea"/>
              </a:rPr>
              <a:t>②：</a:t>
            </a:r>
            <a:r>
              <a:rPr lang="en-US" altLang="ja-JP" sz="1600" dirty="0">
                <a:latin typeface="+mj-ea"/>
              </a:rPr>
              <a:t>The area detecting the light from preceding and/or oncoming vehicle(s). The illumination of the detected segment is turned off.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776E8583-FF12-4873-9576-C564D30F20BD}"/>
              </a:ext>
            </a:extLst>
          </p:cNvPr>
          <p:cNvSpPr/>
          <p:nvPr/>
        </p:nvSpPr>
        <p:spPr>
          <a:xfrm>
            <a:off x="631285" y="2361278"/>
            <a:ext cx="393411" cy="318148"/>
          </a:xfrm>
          <a:prstGeom prst="wedgeRectCallout">
            <a:avLst>
              <a:gd name="adj1" fmla="val 56986"/>
              <a:gd name="adj2" fmla="val 190996"/>
            </a:avLst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  <a:latin typeface="+mj-ea"/>
                <a:ea typeface="+mj-ea"/>
              </a:rPr>
              <a:t>①</a:t>
            </a:r>
            <a:endParaRPr kumimoji="1" lang="en-US" altLang="ja-JP" sz="1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891F3C2-B958-4783-B5EE-B8BAFD0F3D08}"/>
              </a:ext>
            </a:extLst>
          </p:cNvPr>
          <p:cNvSpPr/>
          <p:nvPr/>
        </p:nvSpPr>
        <p:spPr>
          <a:xfrm>
            <a:off x="722927" y="4523167"/>
            <a:ext cx="7571167" cy="1521718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D6DDB8D-AA14-4DA4-BF47-4435EB6E2262}"/>
              </a:ext>
            </a:extLst>
          </p:cNvPr>
          <p:cNvSpPr/>
          <p:nvPr/>
        </p:nvSpPr>
        <p:spPr>
          <a:xfrm>
            <a:off x="2582516" y="3189828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0A5038B-CAC8-433F-83E9-9446DD9E1D9A}"/>
              </a:ext>
            </a:extLst>
          </p:cNvPr>
          <p:cNvSpPr/>
          <p:nvPr/>
        </p:nvSpPr>
        <p:spPr>
          <a:xfrm>
            <a:off x="2576853" y="3879018"/>
            <a:ext cx="914400" cy="65801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69B5BA0-FD08-4AE1-8AC2-0DC0C32345EA}"/>
              </a:ext>
            </a:extLst>
          </p:cNvPr>
          <p:cNvSpPr/>
          <p:nvPr/>
        </p:nvSpPr>
        <p:spPr>
          <a:xfrm>
            <a:off x="3541897" y="3187626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5FBDF0F-03CD-4244-8A66-591CA6C77D21}"/>
              </a:ext>
            </a:extLst>
          </p:cNvPr>
          <p:cNvSpPr/>
          <p:nvPr/>
        </p:nvSpPr>
        <p:spPr>
          <a:xfrm>
            <a:off x="4502558" y="3188975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EBA389D-6644-4BC4-A8AB-CE8C48DA2287}"/>
              </a:ext>
            </a:extLst>
          </p:cNvPr>
          <p:cNvSpPr/>
          <p:nvPr/>
        </p:nvSpPr>
        <p:spPr>
          <a:xfrm>
            <a:off x="5464781" y="3887810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6BC9D83-F810-4313-A627-432572E76F88}"/>
              </a:ext>
            </a:extLst>
          </p:cNvPr>
          <p:cNvSpPr/>
          <p:nvPr/>
        </p:nvSpPr>
        <p:spPr>
          <a:xfrm>
            <a:off x="1623135" y="3187626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BAE37FB-510E-4535-84F9-EFAE2FCB5FA3}"/>
              </a:ext>
            </a:extLst>
          </p:cNvPr>
          <p:cNvSpPr/>
          <p:nvPr/>
        </p:nvSpPr>
        <p:spPr>
          <a:xfrm>
            <a:off x="4499365" y="3879018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5D52E8B-BE80-4EB6-9C76-4359C05B4A10}"/>
              </a:ext>
            </a:extLst>
          </p:cNvPr>
          <p:cNvSpPr/>
          <p:nvPr/>
        </p:nvSpPr>
        <p:spPr>
          <a:xfrm>
            <a:off x="5460659" y="3196948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1981731-081D-4BD5-B5F9-14F7A32EE870}"/>
              </a:ext>
            </a:extLst>
          </p:cNvPr>
          <p:cNvSpPr/>
          <p:nvPr/>
        </p:nvSpPr>
        <p:spPr>
          <a:xfrm>
            <a:off x="6430198" y="3887810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CCCF7E4-AE26-44A2-8511-23CDCB65C12A}"/>
              </a:ext>
            </a:extLst>
          </p:cNvPr>
          <p:cNvSpPr/>
          <p:nvPr/>
        </p:nvSpPr>
        <p:spPr>
          <a:xfrm>
            <a:off x="1622770" y="3879018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C35B1DB-8502-4E9C-982D-7E187091E37D}"/>
              </a:ext>
            </a:extLst>
          </p:cNvPr>
          <p:cNvSpPr/>
          <p:nvPr/>
        </p:nvSpPr>
        <p:spPr>
          <a:xfrm>
            <a:off x="3534891" y="3879018"/>
            <a:ext cx="914400" cy="65801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B23F862-D634-4C24-824F-8D07BB45206C}"/>
              </a:ext>
            </a:extLst>
          </p:cNvPr>
          <p:cNvSpPr/>
          <p:nvPr/>
        </p:nvSpPr>
        <p:spPr>
          <a:xfrm>
            <a:off x="6433217" y="3188499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D58A231-BE58-4145-873C-849DBB997B83}"/>
              </a:ext>
            </a:extLst>
          </p:cNvPr>
          <p:cNvSpPr/>
          <p:nvPr/>
        </p:nvSpPr>
        <p:spPr>
          <a:xfrm>
            <a:off x="660004" y="3188499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2B68729-4092-4DEE-BF72-9FED778DA300}"/>
              </a:ext>
            </a:extLst>
          </p:cNvPr>
          <p:cNvSpPr/>
          <p:nvPr/>
        </p:nvSpPr>
        <p:spPr>
          <a:xfrm>
            <a:off x="660004" y="3879018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323B5BE-6E7E-47AE-9368-76128F441B74}"/>
              </a:ext>
            </a:extLst>
          </p:cNvPr>
          <p:cNvSpPr/>
          <p:nvPr/>
        </p:nvSpPr>
        <p:spPr>
          <a:xfrm>
            <a:off x="7394473" y="3196948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2B41C3C-E27F-4EBB-A6D9-492AE4041F92}"/>
              </a:ext>
            </a:extLst>
          </p:cNvPr>
          <p:cNvSpPr/>
          <p:nvPr/>
        </p:nvSpPr>
        <p:spPr>
          <a:xfrm>
            <a:off x="7401613" y="3894811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EBB91E-0267-4B36-82F1-01890CEE2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036773"/>
            <a:ext cx="3216341" cy="136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CE498843-FEEE-4089-B275-E58B3972F2DE}"/>
              </a:ext>
            </a:extLst>
          </p:cNvPr>
          <p:cNvSpPr/>
          <p:nvPr/>
        </p:nvSpPr>
        <p:spPr>
          <a:xfrm>
            <a:off x="4086509" y="2294874"/>
            <a:ext cx="309055" cy="229232"/>
          </a:xfrm>
          <a:prstGeom prst="wedgeRectCallout">
            <a:avLst>
              <a:gd name="adj1" fmla="val -379676"/>
              <a:gd name="adj2" fmla="val 738749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AEC8BAFA-B121-4D1E-AA92-D5F072B90F63}"/>
              </a:ext>
            </a:extLst>
          </p:cNvPr>
          <p:cNvSpPr/>
          <p:nvPr/>
        </p:nvSpPr>
        <p:spPr>
          <a:xfrm>
            <a:off x="4062886" y="2246161"/>
            <a:ext cx="393411" cy="336194"/>
          </a:xfrm>
          <a:prstGeom prst="wedgeRectCallout">
            <a:avLst>
              <a:gd name="adj1" fmla="val -94097"/>
              <a:gd name="adj2" fmla="val 471662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②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88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8ED4668-CBFE-4ABC-8FCA-FC47E515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92" y="2285441"/>
            <a:ext cx="8320499" cy="4383919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63F1D375-6B40-452C-ADB2-EACCC0EB7067}"/>
              </a:ext>
            </a:extLst>
          </p:cNvPr>
          <p:cNvSpPr/>
          <p:nvPr/>
        </p:nvSpPr>
        <p:spPr>
          <a:xfrm rot="20983245">
            <a:off x="964533" y="4359059"/>
            <a:ext cx="7555510" cy="1521718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hteck 1">
            <a:extLst>
              <a:ext uri="{FF2B5EF4-FFF2-40B4-BE49-F238E27FC236}">
                <a16:creationId xmlns:a16="http://schemas.microsoft.com/office/drawing/2014/main" id="{70C00688-CA62-458D-BA42-9B014602FD6C}"/>
              </a:ext>
            </a:extLst>
          </p:cNvPr>
          <p:cNvSpPr/>
          <p:nvPr/>
        </p:nvSpPr>
        <p:spPr>
          <a:xfrm rot="20996704">
            <a:off x="813663" y="2965286"/>
            <a:ext cx="7607572" cy="29843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3" y="-27384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【Leaning condition】</a:t>
            </a:r>
          </a:p>
          <a:p>
            <a:r>
              <a:rPr lang="en-US" altLang="ja-JP" sz="1600" dirty="0">
                <a:latin typeface="+mj-ea"/>
                <a:ea typeface="+mj-ea"/>
              </a:rPr>
              <a:t>In the leaning condition, the operation of the ADB lamp and its effect do not change from the non-leaning condition which turns off the segment where a camera has detected </a:t>
            </a:r>
            <a:r>
              <a:rPr lang="en-US" altLang="ja-JP" sz="1600" dirty="0">
                <a:latin typeface="+mj-ea"/>
              </a:rPr>
              <a:t>preceding and/or oncoming vehicle(s).</a:t>
            </a:r>
            <a:endParaRPr lang="en-US" altLang="ja-JP" sz="1600" dirty="0">
              <a:latin typeface="+mj-ea"/>
              <a:ea typeface="+mj-ea"/>
            </a:endParaRPr>
          </a:p>
          <a:p>
            <a:r>
              <a:rPr lang="en-US" altLang="ja-JP" sz="1600" dirty="0">
                <a:latin typeface="+mj-ea"/>
                <a:ea typeface="+mj-ea"/>
              </a:rPr>
              <a:t>Therefore, there is no additional requirement for the leaning condition.</a:t>
            </a:r>
          </a:p>
          <a:p>
            <a:endParaRPr lang="en-US" altLang="ja-JP" sz="1600" dirty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</a:rPr>
              <a:t>①：</a:t>
            </a:r>
            <a:r>
              <a:rPr lang="en-US" altLang="ja-JP" sz="1600" dirty="0">
                <a:latin typeface="+mj-ea"/>
              </a:rPr>
              <a:t>Camera detection area.</a:t>
            </a:r>
          </a:p>
          <a:p>
            <a:r>
              <a:rPr lang="ja-JP" altLang="en-US" sz="1600" dirty="0">
                <a:latin typeface="+mj-ea"/>
              </a:rPr>
              <a:t>②：</a:t>
            </a:r>
            <a:r>
              <a:rPr lang="en-US" altLang="ja-JP" sz="1600" dirty="0">
                <a:latin typeface="+mj-ea"/>
              </a:rPr>
              <a:t>The area detecting the light from preceding and/or oncoming vehicle(s). The illumination of the detected segment is turned off.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E151EB-9C84-4E24-A1B4-F0032427358E}"/>
              </a:ext>
            </a:extLst>
          </p:cNvPr>
          <p:cNvSpPr/>
          <p:nvPr/>
        </p:nvSpPr>
        <p:spPr>
          <a:xfrm rot="21010074">
            <a:off x="2565019" y="3269606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CBCAF3-A7BD-4D8A-BAB9-1E9C9928617E}"/>
              </a:ext>
            </a:extLst>
          </p:cNvPr>
          <p:cNvSpPr/>
          <p:nvPr/>
        </p:nvSpPr>
        <p:spPr>
          <a:xfrm rot="21010074">
            <a:off x="3626838" y="3771990"/>
            <a:ext cx="914400" cy="65801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7C71715-3F33-4441-9883-CAA606354EE4}"/>
              </a:ext>
            </a:extLst>
          </p:cNvPr>
          <p:cNvSpPr/>
          <p:nvPr/>
        </p:nvSpPr>
        <p:spPr>
          <a:xfrm rot="21010074">
            <a:off x="4444549" y="2930529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52CC73C-FADE-4BE4-B821-C81438AA2B05}"/>
              </a:ext>
            </a:extLst>
          </p:cNvPr>
          <p:cNvSpPr/>
          <p:nvPr/>
        </p:nvSpPr>
        <p:spPr>
          <a:xfrm rot="21010074">
            <a:off x="5375396" y="2765361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E5EC7E-C842-4E30-8D61-B4B2BBD36D40}"/>
              </a:ext>
            </a:extLst>
          </p:cNvPr>
          <p:cNvSpPr/>
          <p:nvPr/>
        </p:nvSpPr>
        <p:spPr>
          <a:xfrm rot="21010074">
            <a:off x="6312149" y="2600194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1362E90-82CD-4FB7-A713-40E5E1067B90}"/>
              </a:ext>
            </a:extLst>
          </p:cNvPr>
          <p:cNvSpPr/>
          <p:nvPr/>
        </p:nvSpPr>
        <p:spPr>
          <a:xfrm rot="21010074">
            <a:off x="2700554" y="3946656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D15F8F-C07A-4639-AB80-023A47E38EEE}"/>
              </a:ext>
            </a:extLst>
          </p:cNvPr>
          <p:cNvSpPr/>
          <p:nvPr/>
        </p:nvSpPr>
        <p:spPr>
          <a:xfrm rot="21010074">
            <a:off x="4558284" y="3608506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C256E22-B67C-4673-9016-DD5E233C49F3}"/>
              </a:ext>
            </a:extLst>
          </p:cNvPr>
          <p:cNvSpPr/>
          <p:nvPr/>
        </p:nvSpPr>
        <p:spPr>
          <a:xfrm rot="21010074">
            <a:off x="5495634" y="3435931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D4FB5BB-7C41-4BE8-941E-07462348EA5D}"/>
              </a:ext>
            </a:extLst>
          </p:cNvPr>
          <p:cNvSpPr/>
          <p:nvPr/>
        </p:nvSpPr>
        <p:spPr>
          <a:xfrm rot="21010074">
            <a:off x="6430854" y="3260432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331761F-D845-480D-99F1-2C7E6ECC3D33}"/>
              </a:ext>
            </a:extLst>
          </p:cNvPr>
          <p:cNvSpPr/>
          <p:nvPr/>
        </p:nvSpPr>
        <p:spPr>
          <a:xfrm rot="21010074">
            <a:off x="3507797" y="3095920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68C71BA-1052-414B-8A09-B5E2301677C6}"/>
              </a:ext>
            </a:extLst>
          </p:cNvPr>
          <p:cNvSpPr/>
          <p:nvPr/>
        </p:nvSpPr>
        <p:spPr>
          <a:xfrm rot="21010074">
            <a:off x="1626480" y="3433561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680657C-A4D2-4FEA-8B66-611F04680DAC}"/>
              </a:ext>
            </a:extLst>
          </p:cNvPr>
          <p:cNvSpPr/>
          <p:nvPr/>
        </p:nvSpPr>
        <p:spPr>
          <a:xfrm rot="21010074">
            <a:off x="1754046" y="4109964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A2DA370-6E4B-40FB-92AC-9AE5D8DC3947}"/>
              </a:ext>
            </a:extLst>
          </p:cNvPr>
          <p:cNvSpPr/>
          <p:nvPr/>
        </p:nvSpPr>
        <p:spPr>
          <a:xfrm rot="21010074">
            <a:off x="7224347" y="2441704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2969333-06C5-4D67-B7B8-3C059AE27048}"/>
              </a:ext>
            </a:extLst>
          </p:cNvPr>
          <p:cNvSpPr/>
          <p:nvPr/>
        </p:nvSpPr>
        <p:spPr>
          <a:xfrm rot="21010074">
            <a:off x="7353039" y="3110957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04400C3-554B-4ADB-AEE7-06DF90769AE4}"/>
              </a:ext>
            </a:extLst>
          </p:cNvPr>
          <p:cNvSpPr/>
          <p:nvPr/>
        </p:nvSpPr>
        <p:spPr>
          <a:xfrm rot="21010074">
            <a:off x="696367" y="3593313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1495806-18AB-40A9-9E24-EE8408311014}"/>
              </a:ext>
            </a:extLst>
          </p:cNvPr>
          <p:cNvSpPr/>
          <p:nvPr/>
        </p:nvSpPr>
        <p:spPr>
          <a:xfrm rot="21010074">
            <a:off x="825126" y="4271125"/>
            <a:ext cx="914400" cy="6580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3C820B-7A53-492D-B9CA-E5A20A2E3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275">
            <a:off x="3202459" y="4973782"/>
            <a:ext cx="3345894" cy="1419686"/>
          </a:xfrm>
          <a:prstGeom prst="rect">
            <a:avLst/>
          </a:prstGeom>
        </p:spPr>
      </p:pic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9ECF15BC-D90A-40E5-91A2-6EE2715E1E9A}"/>
              </a:ext>
            </a:extLst>
          </p:cNvPr>
          <p:cNvSpPr/>
          <p:nvPr/>
        </p:nvSpPr>
        <p:spPr>
          <a:xfrm>
            <a:off x="933672" y="2677739"/>
            <a:ext cx="393411" cy="336194"/>
          </a:xfrm>
          <a:prstGeom prst="wedgeRectCallout">
            <a:avLst>
              <a:gd name="adj1" fmla="val 58377"/>
              <a:gd name="adj2" fmla="val 193232"/>
            </a:avLst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  <a:latin typeface="+mj-ea"/>
                <a:ea typeface="+mj-ea"/>
              </a:rPr>
              <a:t>①</a:t>
            </a:r>
            <a:endParaRPr kumimoji="1" lang="en-US" altLang="ja-JP" sz="1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28AB3C43-E311-4CBC-ACF7-4C8A11F9ECF0}"/>
              </a:ext>
            </a:extLst>
          </p:cNvPr>
          <p:cNvSpPr/>
          <p:nvPr/>
        </p:nvSpPr>
        <p:spPr>
          <a:xfrm>
            <a:off x="4078252" y="2367852"/>
            <a:ext cx="393411" cy="336194"/>
          </a:xfrm>
          <a:prstGeom prst="wedgeRectCallout">
            <a:avLst>
              <a:gd name="adj1" fmla="val -43569"/>
              <a:gd name="adj2" fmla="val 410169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②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008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214</Words>
  <Application>Microsoft Office PowerPoint</Application>
  <PresentationFormat>On-screen Show (4:3)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Calibri</vt:lpstr>
      <vt:lpstr>Office テーマ</vt:lpstr>
      <vt:lpstr>ADB on leaning motorcycles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Goto Mayu</dc:creator>
  <cp:lastModifiedBy>Konstantin Glukhenkiy</cp:lastModifiedBy>
  <cp:revision>174</cp:revision>
  <dcterms:created xsi:type="dcterms:W3CDTF">2016-07-12T02:06:54Z</dcterms:created>
  <dcterms:modified xsi:type="dcterms:W3CDTF">2019-11-04T08:55:48Z</dcterms:modified>
</cp:coreProperties>
</file>