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2" r:id="rId4"/>
    <p:sldId id="276" r:id="rId5"/>
    <p:sldId id="274" r:id="rId6"/>
    <p:sldId id="273" r:id="rId7"/>
    <p:sldId id="278" r:id="rId8"/>
    <p:sldId id="350" r:id="rId9"/>
    <p:sldId id="352" r:id="rId10"/>
    <p:sldId id="3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9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0FD148-4F23-4BF9-914F-B1EE155937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11770-4507-4993-8C51-7BD116A312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F34D3-6C76-4C1F-956D-530BF6D7801C}" type="datetimeFigureOut">
              <a:rPr lang="en-US" smtClean="0"/>
              <a:t>24-Oct-19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24D57-2B16-406C-B659-DC23BF11DD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51096-2FC4-46CE-9215-D1164F238A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50305-8CD7-41B6-B103-B40AA7D71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B268E-0D33-48EB-AC3F-210D26EB1CC7}" type="datetimeFigureOut">
              <a:rPr lang="de-DE" smtClean="0"/>
              <a:t>24.10.2019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9E956-0FED-4E01-9228-776299CDAB3F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4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17457-1F20-47F6-BE95-58D269157FA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95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1494-2638-4950-A237-19EE2C208B78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FD25-A21C-42CA-9C92-582E4E416F4D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C86-B538-4D6D-A33D-8A38C9F630D2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A843-9264-4915-8FC7-693847198E51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82A-C96F-42A7-82AE-A1869E97F19D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3E65-42FA-4073-83B6-8291BE38315C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74D4-1199-4954-83CB-BBE07434AD48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9AF7-DC35-4B6A-907E-21D80C3E5F66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2D8-368F-45A6-BB7C-48DE27C82DF2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E991-F428-4C73-B18A-CB323050FCF0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C86-F852-4493-A967-7B5C3D0F8AE4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D89B-232F-4D12-BBEB-7474F678B793}" type="datetime1">
              <a:rPr lang="en-US" smtClean="0"/>
              <a:t>24-Oct-19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23" y="1354113"/>
            <a:ext cx="11245755" cy="2622016"/>
          </a:xfrm>
        </p:spPr>
        <p:txBody>
          <a:bodyPr>
            <a:normAutofit/>
          </a:bodyPr>
          <a:lstStyle/>
          <a:p>
            <a:r>
              <a:rPr lang="en-US" sz="4400" dirty="0"/>
              <a:t>Supporting document for GRE/2019/21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3650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2019-10-24</a:t>
            </a:r>
          </a:p>
          <a:p>
            <a:r>
              <a:rPr lang="en-US" dirty="0"/>
              <a:t>W. Schlager, Ph. Plathner</a:t>
            </a:r>
          </a:p>
          <a:p>
            <a:endParaRPr lang="en-US" dirty="0"/>
          </a:p>
        </p:txBody>
      </p:sp>
      <p:sp>
        <p:nvSpPr>
          <p:cNvPr id="5" name="ZoneTexte 3"/>
          <p:cNvSpPr txBox="1"/>
          <p:nvPr/>
        </p:nvSpPr>
        <p:spPr>
          <a:xfrm>
            <a:off x="251520" y="179348"/>
            <a:ext cx="40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from IEC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BEA1-C854-4712-8ABE-9BA164A276C1}"/>
              </a:ext>
            </a:extLst>
          </p:cNvPr>
          <p:cNvSpPr txBox="1"/>
          <p:nvPr/>
        </p:nvSpPr>
        <p:spPr>
          <a:xfrm>
            <a:off x="7286921" y="179348"/>
            <a:ext cx="4265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GRE-82-45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(82nd GRE, 22-25 October 2019,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 Item 5) 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E614C-5746-4AA7-BA0E-A5DC2A55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5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9056-7B40-4060-A400-3BDEF067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Details: why 80°C for LSD application and 60°C for RID application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D86296-92D5-4AC2-9E59-B9606FCB1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For Substitutes like W5W/LEDK or PY21W/LED the “bottom-heating” by a Halogen bulb was taken into account </a:t>
            </a:r>
            <a:r>
              <a:rPr lang="en-US" dirty="0">
                <a:sym typeface="Wingdings" panose="05000000000000000000" pitchFamily="2" charset="2"/>
              </a:rPr>
              <a:t> 80°C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For H11/LED Substitutes, no “bottom heating”, additionally the significant self-heating of the Halogen bulb removed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82B5AD-7E40-480A-BD26-0B5447E7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69777" y="6356350"/>
            <a:ext cx="2743200" cy="365125"/>
          </a:xfrm>
        </p:spPr>
        <p:txBody>
          <a:bodyPr/>
          <a:lstStyle/>
          <a:p>
            <a:fld id="{2E5CDAE6-5225-4586-A642-A76FAEF6F287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Sehne 4">
            <a:extLst>
              <a:ext uri="{FF2B5EF4-FFF2-40B4-BE49-F238E27FC236}">
                <a16:creationId xmlns:a16="http://schemas.microsoft.com/office/drawing/2014/main" id="{9D4CE272-4BAD-4FE2-90AD-A3AA5F5C6180}"/>
              </a:ext>
            </a:extLst>
          </p:cNvPr>
          <p:cNvSpPr/>
          <p:nvPr/>
        </p:nvSpPr>
        <p:spPr>
          <a:xfrm rot="1401948">
            <a:off x="3283131" y="2686859"/>
            <a:ext cx="1366339" cy="1366339"/>
          </a:xfrm>
          <a:prstGeom prst="chord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E1CA0F70-5536-4B3F-8EDF-5A3ACE9CD21B}"/>
              </a:ext>
            </a:extLst>
          </p:cNvPr>
          <p:cNvCxnSpPr/>
          <p:nvPr/>
        </p:nvCxnSpPr>
        <p:spPr>
          <a:xfrm flipH="1">
            <a:off x="3326673" y="3239597"/>
            <a:ext cx="87956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A0B143F9-1DF1-4972-88CF-27AECD78E584}"/>
              </a:ext>
            </a:extLst>
          </p:cNvPr>
          <p:cNvSpPr txBox="1"/>
          <p:nvPr/>
        </p:nvSpPr>
        <p:spPr>
          <a:xfrm>
            <a:off x="1515292" y="2708363"/>
            <a:ext cx="193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 Indicator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90700D2-8A36-49C4-930E-3018F36C261C}"/>
              </a:ext>
            </a:extLst>
          </p:cNvPr>
          <p:cNvSpPr txBox="1"/>
          <p:nvPr/>
        </p:nvSpPr>
        <p:spPr>
          <a:xfrm>
            <a:off x="1859274" y="3418112"/>
            <a:ext cx="146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Passing Beam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FF12FE8-0DFA-41FA-9FE7-2B5311AE9039}"/>
              </a:ext>
            </a:extLst>
          </p:cNvPr>
          <p:cNvSpPr txBox="1"/>
          <p:nvPr/>
        </p:nvSpPr>
        <p:spPr>
          <a:xfrm>
            <a:off x="3386352" y="3489433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H11 fil.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74542F8-CF6C-41F5-AA7B-D55E0A71E730}"/>
              </a:ext>
            </a:extLst>
          </p:cNvPr>
          <p:cNvSpPr txBox="1"/>
          <p:nvPr/>
        </p:nvSpPr>
        <p:spPr>
          <a:xfrm>
            <a:off x="3448085" y="2763861"/>
            <a:ext cx="707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PY21W</a:t>
            </a:r>
          </a:p>
          <a:p>
            <a:r>
              <a:rPr lang="en-US" sz="1400" dirty="0"/>
              <a:t>/LED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5104051A-4952-444B-BFE0-E2ED522E7447}"/>
              </a:ext>
            </a:extLst>
          </p:cNvPr>
          <p:cNvCxnSpPr>
            <a:cxnSpLocks/>
          </p:cNvCxnSpPr>
          <p:nvPr/>
        </p:nvCxnSpPr>
        <p:spPr>
          <a:xfrm flipH="1">
            <a:off x="3966300" y="2893029"/>
            <a:ext cx="640531" cy="1409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3066CF49-C7DF-405B-B2D2-04A131C2353C}"/>
              </a:ext>
            </a:extLst>
          </p:cNvPr>
          <p:cNvSpPr txBox="1"/>
          <p:nvPr/>
        </p:nvSpPr>
        <p:spPr>
          <a:xfrm>
            <a:off x="4676154" y="277307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&lt;80°C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7FC171EE-FD6A-4DBA-AD03-C6E9B05B261A}"/>
              </a:ext>
            </a:extLst>
          </p:cNvPr>
          <p:cNvCxnSpPr/>
          <p:nvPr/>
        </p:nvCxnSpPr>
        <p:spPr>
          <a:xfrm flipV="1">
            <a:off x="3661500" y="3280047"/>
            <a:ext cx="0" cy="2530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944980A-2199-477E-AFDC-6524BEC75A6D}"/>
              </a:ext>
            </a:extLst>
          </p:cNvPr>
          <p:cNvCxnSpPr/>
          <p:nvPr/>
        </p:nvCxnSpPr>
        <p:spPr>
          <a:xfrm flipV="1">
            <a:off x="3813900" y="3280047"/>
            <a:ext cx="0" cy="2530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9D21E25E-E776-40C7-9924-B6F0736ACE4B}"/>
              </a:ext>
            </a:extLst>
          </p:cNvPr>
          <p:cNvCxnSpPr/>
          <p:nvPr/>
        </p:nvCxnSpPr>
        <p:spPr>
          <a:xfrm flipV="1">
            <a:off x="3966300" y="3280047"/>
            <a:ext cx="0" cy="2530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ehne 60">
            <a:extLst>
              <a:ext uri="{FF2B5EF4-FFF2-40B4-BE49-F238E27FC236}">
                <a16:creationId xmlns:a16="http://schemas.microsoft.com/office/drawing/2014/main" id="{7E5D88C7-E0E8-4DF8-99D6-0C06B8931881}"/>
              </a:ext>
            </a:extLst>
          </p:cNvPr>
          <p:cNvSpPr/>
          <p:nvPr/>
        </p:nvSpPr>
        <p:spPr>
          <a:xfrm rot="1401948">
            <a:off x="3191691" y="5186829"/>
            <a:ext cx="1366339" cy="1366339"/>
          </a:xfrm>
          <a:prstGeom prst="chord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7C58AC81-DFF1-4B45-8EE0-C0241862E452}"/>
              </a:ext>
            </a:extLst>
          </p:cNvPr>
          <p:cNvCxnSpPr/>
          <p:nvPr/>
        </p:nvCxnSpPr>
        <p:spPr>
          <a:xfrm flipH="1">
            <a:off x="3235233" y="5739567"/>
            <a:ext cx="87956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6F90FC8B-318E-43D9-9594-6684AF91C973}"/>
              </a:ext>
            </a:extLst>
          </p:cNvPr>
          <p:cNvSpPr txBox="1"/>
          <p:nvPr/>
        </p:nvSpPr>
        <p:spPr>
          <a:xfrm>
            <a:off x="1423852" y="5208333"/>
            <a:ext cx="193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 Indicator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55F288FA-BA02-4604-828A-C1B350E1C014}"/>
              </a:ext>
            </a:extLst>
          </p:cNvPr>
          <p:cNvSpPr txBox="1"/>
          <p:nvPr/>
        </p:nvSpPr>
        <p:spPr>
          <a:xfrm>
            <a:off x="1767834" y="5918082"/>
            <a:ext cx="146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Passing Beam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BBA1C4AD-425A-40DF-AAAA-15F68967E89A}"/>
              </a:ext>
            </a:extLst>
          </p:cNvPr>
          <p:cNvSpPr txBox="1"/>
          <p:nvPr/>
        </p:nvSpPr>
        <p:spPr>
          <a:xfrm>
            <a:off x="3294912" y="5858769"/>
            <a:ext cx="849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H11 fil.</a:t>
            </a:r>
          </a:p>
          <a:p>
            <a:r>
              <a:rPr lang="en-US" dirty="0"/>
              <a:t>~60W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1C45CF66-6AB9-47C4-B59F-55D7357F3D4D}"/>
              </a:ext>
            </a:extLst>
          </p:cNvPr>
          <p:cNvCxnSpPr>
            <a:cxnSpLocks/>
          </p:cNvCxnSpPr>
          <p:nvPr/>
        </p:nvCxnSpPr>
        <p:spPr>
          <a:xfrm flipH="1">
            <a:off x="3807358" y="5801578"/>
            <a:ext cx="640531" cy="1409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69B3DB12-745C-4443-B211-8BEBF238E640}"/>
              </a:ext>
            </a:extLst>
          </p:cNvPr>
          <p:cNvSpPr txBox="1"/>
          <p:nvPr/>
        </p:nvSpPr>
        <p:spPr>
          <a:xfrm>
            <a:off x="4517212" y="568162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~80°C</a:t>
            </a:r>
          </a:p>
        </p:txBody>
      </p:sp>
      <p:sp>
        <p:nvSpPr>
          <p:cNvPr id="72" name="Sehne 71">
            <a:extLst>
              <a:ext uri="{FF2B5EF4-FFF2-40B4-BE49-F238E27FC236}">
                <a16:creationId xmlns:a16="http://schemas.microsoft.com/office/drawing/2014/main" id="{CC841150-323F-4B50-B273-0BDDC116FF7A}"/>
              </a:ext>
            </a:extLst>
          </p:cNvPr>
          <p:cNvSpPr/>
          <p:nvPr/>
        </p:nvSpPr>
        <p:spPr>
          <a:xfrm rot="1401948">
            <a:off x="6961139" y="5184444"/>
            <a:ext cx="1366339" cy="1366339"/>
          </a:xfrm>
          <a:prstGeom prst="chord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DB112321-21C7-47B7-90EF-DE7715E0C0D9}"/>
              </a:ext>
            </a:extLst>
          </p:cNvPr>
          <p:cNvCxnSpPr/>
          <p:nvPr/>
        </p:nvCxnSpPr>
        <p:spPr>
          <a:xfrm flipH="1">
            <a:off x="7004681" y="5737182"/>
            <a:ext cx="87956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>
            <a:extLst>
              <a:ext uri="{FF2B5EF4-FFF2-40B4-BE49-F238E27FC236}">
                <a16:creationId xmlns:a16="http://schemas.microsoft.com/office/drawing/2014/main" id="{2D63A00F-344C-46F4-B652-62F14B9C58A9}"/>
              </a:ext>
            </a:extLst>
          </p:cNvPr>
          <p:cNvSpPr txBox="1"/>
          <p:nvPr/>
        </p:nvSpPr>
        <p:spPr>
          <a:xfrm>
            <a:off x="6986979" y="5818321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H11/LED</a:t>
            </a:r>
          </a:p>
          <a:p>
            <a:r>
              <a:rPr lang="en-US" dirty="0"/>
              <a:t>~20W</a:t>
            </a:r>
          </a:p>
        </p:txBody>
      </p: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A3A08E39-80AC-423C-BA53-2CAC0ED18C18}"/>
              </a:ext>
            </a:extLst>
          </p:cNvPr>
          <p:cNvCxnSpPr>
            <a:cxnSpLocks/>
          </p:cNvCxnSpPr>
          <p:nvPr/>
        </p:nvCxnSpPr>
        <p:spPr>
          <a:xfrm flipH="1">
            <a:off x="7644307" y="5766453"/>
            <a:ext cx="640531" cy="1409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feld 78">
            <a:extLst>
              <a:ext uri="{FF2B5EF4-FFF2-40B4-BE49-F238E27FC236}">
                <a16:creationId xmlns:a16="http://schemas.microsoft.com/office/drawing/2014/main" id="{0ACEACEE-2247-46FF-BAF8-80D5C24720A0}"/>
              </a:ext>
            </a:extLst>
          </p:cNvPr>
          <p:cNvSpPr txBox="1"/>
          <p:nvPr/>
        </p:nvSpPr>
        <p:spPr>
          <a:xfrm>
            <a:off x="8354161" y="564650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~55°C</a:t>
            </a:r>
          </a:p>
        </p:txBody>
      </p:sp>
      <p:sp>
        <p:nvSpPr>
          <p:cNvPr id="83" name="Pfeil: nach rechts 82">
            <a:extLst>
              <a:ext uri="{FF2B5EF4-FFF2-40B4-BE49-F238E27FC236}">
                <a16:creationId xmlns:a16="http://schemas.microsoft.com/office/drawing/2014/main" id="{8B1ADAD7-B16D-4874-BD16-B7C01CA7E654}"/>
              </a:ext>
            </a:extLst>
          </p:cNvPr>
          <p:cNvSpPr/>
          <p:nvPr/>
        </p:nvSpPr>
        <p:spPr>
          <a:xfrm>
            <a:off x="5460713" y="5577665"/>
            <a:ext cx="1379623" cy="530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Substitute</a:t>
            </a:r>
          </a:p>
        </p:txBody>
      </p:sp>
    </p:spTree>
    <p:extLst>
      <p:ext uri="{BB962C8B-B14F-4D97-AF65-F5344CB8AC3E}">
        <p14:creationId xmlns:p14="http://schemas.microsoft.com/office/powerpoint/2010/main" val="286489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364" y="689756"/>
            <a:ext cx="8430290" cy="458755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3195687" y="1616381"/>
            <a:ext cx="1385022" cy="5584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1233516" y="3222170"/>
            <a:ext cx="6974264" cy="4014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037364" y="5211787"/>
            <a:ext cx="9292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Questions on footnote 3, raised during GRE82: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#1: Justification for choosing elevated ambient air temperature of 60°C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#2: Justification for choosing luminous flux limit of at least 70%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37331" y="243410"/>
            <a:ext cx="265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Extract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GRE/2019/21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2091DE-3A13-485E-B531-5282A355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8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#1: Justification for elevated ambient air temperature of 60°C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57709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temperature of 60°C was chosen to make this light source suitable for applications that require an ambient temperature range up to 60°C, e.g. electric cars, motorcycles, …</a:t>
            </a:r>
          </a:p>
          <a:p>
            <a:r>
              <a:rPr lang="en-US" sz="2400" dirty="0"/>
              <a:t>During the design-in of an H11 solution, the set-maker and carmaker decide, whether the substitute option with 60°C temperature range is suitable (or not)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Note 1: the use of an LED substitute is optional / voluntary and is subject to dual approval</a:t>
            </a:r>
          </a:p>
          <a:p>
            <a:endParaRPr lang="en-US" sz="2400" dirty="0"/>
          </a:p>
          <a:p>
            <a:r>
              <a:rPr lang="en-US" sz="2400" dirty="0"/>
              <a:t>As LED technology is expected to develop further, categories with higher ambient temperature range can be defined in future (using the interlock to prohibit interchangeability)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Note 2: the 60°C proposal reflects current state-of-the-art (given the specified cap size)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5EA4D-D9BC-4BB9-928C-4C31954E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6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#2: Justification for 70% luminous flux limit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choice of the luminous flux limit of at least 70% is supported by: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Lumen ratio of other LED (substitute) categories in R.E.5 at elevated temperature</a:t>
            </a:r>
          </a:p>
          <a:p>
            <a:r>
              <a:rPr lang="en-US" dirty="0"/>
              <a:t>Life-time definition in IEC 60810 for LED light sources</a:t>
            </a:r>
          </a:p>
          <a:p>
            <a:r>
              <a:rPr lang="en-US" dirty="0"/>
              <a:t>Luminous flux maintenance in SAE J2560 for halogen light sources  </a:t>
            </a:r>
          </a:p>
          <a:p>
            <a:endParaRPr lang="en-US" dirty="0"/>
          </a:p>
          <a:p>
            <a:r>
              <a:rPr lang="en-US" dirty="0"/>
              <a:t>Real world conditions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02FEF-8FCB-4D00-9A26-242E925B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1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7301D3-7288-4F1C-B34A-906ACAADC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1907"/>
            <a:ext cx="7228433" cy="3235462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00CE45-5054-4797-A7EF-91F504D80C8F}"/>
              </a:ext>
            </a:extLst>
          </p:cNvPr>
          <p:cNvSpPr/>
          <p:nvPr/>
        </p:nvSpPr>
        <p:spPr>
          <a:xfrm>
            <a:off x="5144077" y="2134610"/>
            <a:ext cx="4808305" cy="2664807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defined temperature ranges </a:t>
            </a:r>
            <a:br>
              <a:rPr lang="en-US" dirty="0"/>
            </a:br>
            <a:r>
              <a:rPr lang="en-US" dirty="0"/>
              <a:t>in R.E.5 today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629965"/>
              </p:ext>
            </p:extLst>
          </p:nvPr>
        </p:nvGraphicFramePr>
        <p:xfrm>
          <a:off x="5505443" y="1871741"/>
          <a:ext cx="55870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Category</a:t>
                      </a:r>
                      <a:r>
                        <a:rPr lang="de-DE" dirty="0"/>
                        <a:t> in UNECE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Temperature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range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up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Luminous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flux</a:t>
                      </a:r>
                      <a:endParaRPr lang="de-DE" dirty="0"/>
                    </a:p>
                    <a:p>
                      <a:pPr algn="ctr"/>
                      <a:r>
                        <a:rPr lang="de-DE" dirty="0" err="1"/>
                        <a:t>limit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PY21W/LED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W5W/LED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WY5W/LED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C5W/LED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R5W/LED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A34105C2-B0AC-447E-BCF2-E5142882D283}"/>
              </a:ext>
            </a:extLst>
          </p:cNvPr>
          <p:cNvSpPr/>
          <p:nvPr/>
        </p:nvSpPr>
        <p:spPr>
          <a:xfrm>
            <a:off x="678094" y="5332288"/>
            <a:ext cx="6780944" cy="4212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9EC61-AF86-4BF0-B97E-64E1E5ADA61A}"/>
              </a:ext>
            </a:extLst>
          </p:cNvPr>
          <p:cNvSpPr txBox="1"/>
          <p:nvPr/>
        </p:nvSpPr>
        <p:spPr>
          <a:xfrm>
            <a:off x="838200" y="2518066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Example: C5W/LEDK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70C9D3-2532-49A7-9696-57C97827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Oval 6">
            <a:extLst>
              <a:ext uri="{FF2B5EF4-FFF2-40B4-BE49-F238E27FC236}">
                <a16:creationId xmlns:a16="http://schemas.microsoft.com/office/drawing/2014/main" id="{1EA94CFA-FB33-4A4C-94A0-3A16C703145B}"/>
              </a:ext>
            </a:extLst>
          </p:cNvPr>
          <p:cNvSpPr/>
          <p:nvPr/>
        </p:nvSpPr>
        <p:spPr>
          <a:xfrm>
            <a:off x="9609325" y="2134610"/>
            <a:ext cx="745750" cy="25767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5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60810 lifetime for LED light sources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L70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55" y="1886093"/>
            <a:ext cx="6821407" cy="2664053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66855" y="2916463"/>
            <a:ext cx="5220878" cy="6033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416" y="1690688"/>
            <a:ext cx="4769130" cy="443184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BF44A-4D07-4DB9-861C-D2C64122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50DC49-0FC5-4DBD-B55F-71DBD34F3460}"/>
              </a:ext>
            </a:extLst>
          </p:cNvPr>
          <p:cNvSpPr txBox="1"/>
          <p:nvPr/>
        </p:nvSpPr>
        <p:spPr>
          <a:xfrm>
            <a:off x="650269" y="4952379"/>
            <a:ext cx="639807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The lifetime of a LED light source is defined as the time it takes until its light output, or lumen maintenance, reaches 70% of the initial output. This is called L70. </a:t>
            </a:r>
          </a:p>
        </p:txBody>
      </p:sp>
    </p:spTree>
    <p:extLst>
      <p:ext uri="{BB962C8B-B14F-4D97-AF65-F5344CB8AC3E}">
        <p14:creationId xmlns:p14="http://schemas.microsoft.com/office/powerpoint/2010/main" val="425426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SAE J2560 Halogen Luminous Flux Maintenance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B5439FC6-6DFD-41D0-85D6-0B47DEC2EF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728"/>
          <a:stretch/>
        </p:blipFill>
        <p:spPr>
          <a:xfrm>
            <a:off x="1139708" y="4597473"/>
            <a:ext cx="9091997" cy="1753385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AC0B0CB9-5CF4-4CB6-8421-B0B8B9B3F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0199" y="2121253"/>
            <a:ext cx="7984504" cy="2374804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545120" y="5615719"/>
            <a:ext cx="9946066" cy="7954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9EDDA8-DA91-4C04-A631-2F45BE97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Ellipse 5">
            <a:extLst>
              <a:ext uri="{FF2B5EF4-FFF2-40B4-BE49-F238E27FC236}">
                <a16:creationId xmlns:a16="http://schemas.microsoft.com/office/drawing/2014/main" id="{DE5409F2-3560-4EE7-A804-A647E19CD286}"/>
              </a:ext>
            </a:extLst>
          </p:cNvPr>
          <p:cNvSpPr/>
          <p:nvPr/>
        </p:nvSpPr>
        <p:spPr>
          <a:xfrm>
            <a:off x="7573617" y="2195528"/>
            <a:ext cx="1461052" cy="6945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5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Comparison of </a:t>
            </a:r>
            <a:r>
              <a:rPr lang="en-US" u="sng" dirty="0">
                <a:solidFill>
                  <a:schemeClr val="tx1"/>
                </a:solidFill>
              </a:rPr>
              <a:t>minimum</a:t>
            </a:r>
            <a:r>
              <a:rPr lang="en-US" dirty="0">
                <a:solidFill>
                  <a:schemeClr val="tx1"/>
                </a:solidFill>
              </a:rPr>
              <a:t> luminous flux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under </a:t>
            </a:r>
            <a:r>
              <a:rPr lang="en-US" u="sng" dirty="0">
                <a:solidFill>
                  <a:schemeClr val="tx1"/>
                </a:solidFill>
              </a:rPr>
              <a:t>real world conditions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114" y="181619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100" b="1" dirty="0">
                <a:ea typeface="+mj-ea"/>
                <a:cs typeface="+mj-cs"/>
              </a:rPr>
              <a:t>H11 Filament light source</a:t>
            </a:r>
          </a:p>
          <a:p>
            <a:pPr marL="539750" lvl="1" indent="-269875">
              <a:buFont typeface="+mj-lt"/>
              <a:buAutoNum type="arabicPeriod"/>
            </a:pPr>
            <a:r>
              <a:rPr lang="en-US" sz="2600" b="0" dirty="0">
                <a:solidFill>
                  <a:schemeClr val="tx1"/>
                </a:solidFill>
              </a:rPr>
              <a:t>Objective luminous flux tolerance: </a:t>
            </a:r>
            <a:r>
              <a:rPr lang="en-US" sz="2600" b="0" dirty="0">
                <a:solidFill>
                  <a:srgbClr val="0070C0"/>
                </a:solidFill>
              </a:rPr>
              <a:t>- 10% </a:t>
            </a:r>
            <a:r>
              <a:rPr lang="en-US" sz="2100" i="1" dirty="0"/>
              <a:t>(see H11 category sheet, 1350 </a:t>
            </a:r>
            <a:r>
              <a:rPr lang="en-US" sz="2100" i="1" dirty="0" err="1"/>
              <a:t>lm</a:t>
            </a:r>
            <a:r>
              <a:rPr lang="en-US" sz="2100" i="1" dirty="0"/>
              <a:t> ± 10%)</a:t>
            </a:r>
            <a:endParaRPr lang="en-US" sz="2600" i="1" dirty="0"/>
          </a:p>
          <a:p>
            <a:pPr marL="539750" lvl="1" indent="-269875">
              <a:buFont typeface="+mj-lt"/>
              <a:buAutoNum type="arabicPeriod"/>
            </a:pPr>
            <a:r>
              <a:rPr lang="en-US" sz="2600" b="0" dirty="0">
                <a:solidFill>
                  <a:schemeClr val="tx1"/>
                </a:solidFill>
              </a:rPr>
              <a:t>~ no dependency on ambient temperature: </a:t>
            </a:r>
            <a:r>
              <a:rPr lang="en-US" sz="2600" b="0" dirty="0">
                <a:solidFill>
                  <a:schemeClr val="accent2">
                    <a:lumMod val="75000"/>
                  </a:schemeClr>
                </a:solidFill>
              </a:rPr>
              <a:t>0%</a:t>
            </a:r>
            <a:r>
              <a:rPr lang="en-US" sz="2600" b="0" dirty="0">
                <a:solidFill>
                  <a:schemeClr val="tx1"/>
                </a:solidFill>
              </a:rPr>
              <a:t> </a:t>
            </a:r>
            <a:r>
              <a:rPr lang="en-US" sz="2100" i="1" dirty="0"/>
              <a:t>(typical halogen bulb property)</a:t>
            </a:r>
            <a:endParaRPr lang="en-US" sz="2600" b="0" dirty="0">
              <a:solidFill>
                <a:schemeClr val="tx1"/>
              </a:solidFill>
            </a:endParaRPr>
          </a:p>
          <a:p>
            <a:pPr marL="539750" lvl="1" indent="-269875">
              <a:buFont typeface="+mj-lt"/>
              <a:buAutoNum type="arabicPeriod"/>
            </a:pPr>
            <a:r>
              <a:rPr lang="en-US" sz="2600" b="0" dirty="0">
                <a:solidFill>
                  <a:schemeClr val="tx1"/>
                </a:solidFill>
              </a:rPr>
              <a:t>Lumen maintenance @</a:t>
            </a:r>
            <a:r>
              <a:rPr lang="en-US" sz="2600" dirty="0"/>
              <a:t>35</a:t>
            </a:r>
            <a:r>
              <a:rPr lang="en-US" sz="2600" b="0" dirty="0">
                <a:solidFill>
                  <a:schemeClr val="tx1"/>
                </a:solidFill>
              </a:rPr>
              <a:t>0 h: </a:t>
            </a:r>
            <a:r>
              <a:rPr lang="en-US" sz="2600" b="0" dirty="0">
                <a:solidFill>
                  <a:srgbClr val="7030A0"/>
                </a:solidFill>
              </a:rPr>
              <a:t>- </a:t>
            </a:r>
            <a:r>
              <a:rPr lang="en-US" sz="2600" dirty="0">
                <a:solidFill>
                  <a:srgbClr val="7030A0"/>
                </a:solidFill>
              </a:rPr>
              <a:t>30</a:t>
            </a:r>
            <a:r>
              <a:rPr lang="en-US" sz="2600" b="0" dirty="0">
                <a:solidFill>
                  <a:srgbClr val="7030A0"/>
                </a:solidFill>
              </a:rPr>
              <a:t>% </a:t>
            </a:r>
            <a:r>
              <a:rPr lang="en-US" sz="2100" i="1" dirty="0"/>
              <a:t>(see manufacturer information, resp. SAE J2560)</a:t>
            </a:r>
            <a:endParaRPr lang="en-US" sz="2600" b="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b="0" dirty="0">
                <a:solidFill>
                  <a:srgbClr val="FF0000"/>
                </a:solidFill>
              </a:rPr>
              <a:t>Worst case </a:t>
            </a:r>
            <a:r>
              <a:rPr lang="en-US" sz="2100" i="1" dirty="0"/>
              <a:t>(= min. flux @350h)</a:t>
            </a:r>
            <a:r>
              <a:rPr lang="en-US" b="0" dirty="0">
                <a:solidFill>
                  <a:schemeClr val="tx1"/>
                </a:solidFill>
              </a:rPr>
              <a:t>: </a:t>
            </a:r>
            <a:r>
              <a:rPr lang="en-US" b="0" dirty="0">
                <a:solidFill>
                  <a:srgbClr val="0070C0"/>
                </a:solidFill>
              </a:rPr>
              <a:t>0,9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sym typeface="Symbol" panose="05050102010706020507" pitchFamily="18" charset="2"/>
              </a:rPr>
              <a:t>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</a:rPr>
              <a:t>1,0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rgbClr val="7030A0"/>
                </a:solidFill>
              </a:rPr>
              <a:t>0,7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</a:rPr>
              <a:t>- 37 % of nominal</a:t>
            </a:r>
          </a:p>
          <a:p>
            <a:pPr marL="285750" indent="-28575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100" b="1" dirty="0">
                <a:ea typeface="+mj-ea"/>
                <a:cs typeface="+mj-cs"/>
              </a:rPr>
              <a:t>H11/LED Substitute light source</a:t>
            </a:r>
          </a:p>
          <a:p>
            <a:pPr marL="539750" lvl="1" indent="-269875">
              <a:buFont typeface="+mj-lt"/>
              <a:buAutoNum type="arabicPeriod"/>
            </a:pPr>
            <a:r>
              <a:rPr lang="en-US" sz="2600" dirty="0"/>
              <a:t>Objective luminous flux tolerance: </a:t>
            </a:r>
            <a:r>
              <a:rPr lang="en-US" sz="2600" dirty="0">
                <a:solidFill>
                  <a:srgbClr val="0070C0"/>
                </a:solidFill>
              </a:rPr>
              <a:t>- 10% </a:t>
            </a:r>
            <a:r>
              <a:rPr lang="en-US" sz="2100" i="1" dirty="0"/>
              <a:t>(GRE/2019/21)</a:t>
            </a:r>
            <a:endParaRPr lang="en-US" sz="2600" i="1" dirty="0"/>
          </a:p>
          <a:p>
            <a:pPr marL="539750" lvl="1" indent="-269875">
              <a:buFont typeface="+mj-lt"/>
              <a:buAutoNum type="arabicPeriod"/>
            </a:pPr>
            <a:r>
              <a:rPr lang="en-US" sz="2600" dirty="0"/>
              <a:t>Maximum drop at 60°C: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-30% </a:t>
            </a:r>
            <a:r>
              <a:rPr lang="en-US" sz="2100" i="1" dirty="0"/>
              <a:t>(GRE/2019/21)</a:t>
            </a:r>
            <a:endParaRPr lang="en-US" sz="2600" dirty="0"/>
          </a:p>
          <a:p>
            <a:pPr marL="539750" lvl="1" indent="-269875">
              <a:buFont typeface="+mj-lt"/>
              <a:buAutoNum type="arabicPeriod"/>
            </a:pPr>
            <a:r>
              <a:rPr lang="en-US" sz="2600" dirty="0"/>
              <a:t>Lumen maintenance @350 h: </a:t>
            </a:r>
            <a:r>
              <a:rPr lang="en-US" sz="2600" dirty="0">
                <a:solidFill>
                  <a:srgbClr val="7030A0"/>
                </a:solidFill>
              </a:rPr>
              <a:t>- 2%</a:t>
            </a:r>
            <a:r>
              <a:rPr lang="en-US" sz="2600" dirty="0"/>
              <a:t> </a:t>
            </a:r>
            <a:r>
              <a:rPr lang="en-US" sz="2100" i="1" dirty="0"/>
              <a:t>(typical white LED property)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</a:rPr>
              <a:t>Worst case </a:t>
            </a:r>
            <a:r>
              <a:rPr lang="en-US" sz="2100" i="1" dirty="0"/>
              <a:t>(= min. flux @60°C @350h)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0,9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0,7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0,98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- 38 % of nominal</a:t>
            </a:r>
            <a:endParaRPr lang="en-US" sz="2400" dirty="0">
              <a:solidFill>
                <a:srgbClr val="FF0000"/>
              </a:solidFill>
              <a:ea typeface="+mj-ea"/>
              <a:cs typeface="+mj-cs"/>
            </a:endParaRPr>
          </a:p>
          <a:p>
            <a:endParaRPr lang="en-US" sz="2000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10277748" y="2805483"/>
            <a:ext cx="1580877" cy="369332"/>
            <a:chOff x="10189029" y="3020088"/>
            <a:chExt cx="2089374" cy="369332"/>
          </a:xfrm>
        </p:grpSpPr>
        <p:cxnSp>
          <p:nvCxnSpPr>
            <p:cNvPr id="3" name="Gerade Verbindung mit Pfeil 2">
              <a:extLst>
                <a:ext uri="{FF2B5EF4-FFF2-40B4-BE49-F238E27FC236}">
                  <a16:creationId xmlns:a16="http://schemas.microsoft.com/office/drawing/2014/main" id="{BEFB5C55-2226-4A5A-94F4-F9731076A997}"/>
                </a:ext>
              </a:extLst>
            </p:cNvPr>
            <p:cNvCxnSpPr/>
            <p:nvPr/>
          </p:nvCxnSpPr>
          <p:spPr>
            <a:xfrm flipH="1">
              <a:off x="10189029" y="3204754"/>
              <a:ext cx="696685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76ACFFE-D470-4D82-8D8F-05ACA2B03F70}"/>
                </a:ext>
              </a:extLst>
            </p:cNvPr>
            <p:cNvSpPr txBox="1"/>
            <p:nvPr/>
          </p:nvSpPr>
          <p:spPr>
            <a:xfrm>
              <a:off x="10885714" y="3020088"/>
              <a:ext cx="1392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Irreversible !</a:t>
              </a: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9464243" y="4342601"/>
            <a:ext cx="2468742" cy="923330"/>
            <a:chOff x="10721897" y="4442029"/>
            <a:chExt cx="2870548" cy="923330"/>
          </a:xfrm>
        </p:grpSpPr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4E64417D-E7D2-424E-B2C6-80FF3C182ACB}"/>
                </a:ext>
              </a:extLst>
            </p:cNvPr>
            <p:cNvCxnSpPr/>
            <p:nvPr/>
          </p:nvCxnSpPr>
          <p:spPr>
            <a:xfrm flipH="1">
              <a:off x="10721897" y="4903694"/>
              <a:ext cx="696685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AE697FA-2D02-4D95-8A2B-0953523009F2}"/>
                </a:ext>
              </a:extLst>
            </p:cNvPr>
            <p:cNvSpPr txBox="1"/>
            <p:nvPr/>
          </p:nvSpPr>
          <p:spPr>
            <a:xfrm>
              <a:off x="11696670" y="4442029"/>
              <a:ext cx="18957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Temporarily</a:t>
              </a:r>
            </a:p>
            <a:p>
              <a:r>
                <a:rPr lang="en-US" b="1" dirty="0">
                  <a:solidFill>
                    <a:srgbClr val="00B050"/>
                  </a:solidFill>
                </a:rPr>
                <a:t>e.g. when vehicle </a:t>
              </a:r>
            </a:p>
            <a:p>
              <a:r>
                <a:rPr lang="en-US" b="1" dirty="0">
                  <a:solidFill>
                    <a:srgbClr val="00B050"/>
                  </a:solidFill>
                </a:rPr>
                <a:t>is stationary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BF6BC2-C230-4AB7-B0FB-B87EF663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40E822-08F3-4E58-9919-2B48930C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2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Widescreen</PresentationFormat>
  <Paragraphs>99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Supporting document for GRE/2019/21</vt:lpstr>
      <vt:lpstr>PowerPoint Presentation</vt:lpstr>
      <vt:lpstr>#1: Justification for elevated ambient air temperature of 60°C</vt:lpstr>
      <vt:lpstr>#2: Justification for 70% luminous flux limit</vt:lpstr>
      <vt:lpstr>Example for defined temperature ranges  in R.E.5 today</vt:lpstr>
      <vt:lpstr>IEC 60810 lifetime for LED light sources   L70*</vt:lpstr>
      <vt:lpstr>SAE J2560 Halogen Luminous Flux Maintenance</vt:lpstr>
      <vt:lpstr>Comparison of minimum luminous flux under real world conditions</vt:lpstr>
      <vt:lpstr>PowerPoint Presentation</vt:lpstr>
      <vt:lpstr>Details: why 80°C for LSD application and 60°C for RID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2019-10-24T07:31:08Z</dcterms:created>
  <dcterms:modified xsi:type="dcterms:W3CDTF">2019-10-24T15:46:07Z</dcterms:modified>
</cp:coreProperties>
</file>