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7" r:id="rId4"/>
    <p:sldId id="271" r:id="rId5"/>
    <p:sldId id="274" r:id="rId6"/>
    <p:sldId id="272" r:id="rId7"/>
    <p:sldId id="273" r:id="rId8"/>
    <p:sldId id="268" r:id="rId9"/>
    <p:sldId id="277" r:id="rId10"/>
    <p:sldId id="275" r:id="rId11"/>
    <p:sldId id="276" r:id="rId12"/>
    <p:sldId id="278" r:id="rId13"/>
    <p:sldId id="279" r:id="rId14"/>
    <p:sldId id="2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52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B268E-0D33-48EB-AC3F-210D26EB1CC7}" type="datetimeFigureOut">
              <a:rPr lang="de-DE" smtClean="0"/>
              <a:t>25.10.2019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9E956-0FED-4E01-9228-776299CDAB3F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39422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4AA5-B0CB-4670-9EEC-9BBFA667ADB0}" type="datetimeFigureOut">
              <a:rPr lang="en-US" smtClean="0"/>
              <a:t>25-Oct-19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DAE6-5225-4586-A642-A76FAEF6F2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649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4AA5-B0CB-4670-9EEC-9BBFA667ADB0}" type="datetimeFigureOut">
              <a:rPr lang="en-US" smtClean="0"/>
              <a:t>25-Oct-19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DAE6-5225-4586-A642-A76FAEF6F2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76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4AA5-B0CB-4670-9EEC-9BBFA667ADB0}" type="datetimeFigureOut">
              <a:rPr lang="en-US" smtClean="0"/>
              <a:t>25-Oct-19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DAE6-5225-4586-A642-A76FAEF6F2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824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4AA5-B0CB-4670-9EEC-9BBFA667ADB0}" type="datetimeFigureOut">
              <a:rPr lang="en-US" smtClean="0"/>
              <a:t>25-Oct-19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DAE6-5225-4586-A642-A76FAEF6F2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277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4AA5-B0CB-4670-9EEC-9BBFA667ADB0}" type="datetimeFigureOut">
              <a:rPr lang="en-US" smtClean="0"/>
              <a:t>25-Oct-19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DAE6-5225-4586-A642-A76FAEF6F2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15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4AA5-B0CB-4670-9EEC-9BBFA667ADB0}" type="datetimeFigureOut">
              <a:rPr lang="en-US" smtClean="0"/>
              <a:t>25-Oct-19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DAE6-5225-4586-A642-A76FAEF6F2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128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4AA5-B0CB-4670-9EEC-9BBFA667ADB0}" type="datetimeFigureOut">
              <a:rPr lang="en-US" smtClean="0"/>
              <a:t>25-Oct-19</a:t>
            </a:fld>
            <a:endParaRPr lang="en-US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DAE6-5225-4586-A642-A76FAEF6F2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196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4AA5-B0CB-4670-9EEC-9BBFA667ADB0}" type="datetimeFigureOut">
              <a:rPr lang="en-US" smtClean="0"/>
              <a:t>25-Oct-19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DAE6-5225-4586-A642-A76FAEF6F2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565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4AA5-B0CB-4670-9EEC-9BBFA667ADB0}" type="datetimeFigureOut">
              <a:rPr lang="en-US" smtClean="0"/>
              <a:t>25-Oct-19</a:t>
            </a:fld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DAE6-5225-4586-A642-A76FAEF6F2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1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4AA5-B0CB-4670-9EEC-9BBFA667ADB0}" type="datetimeFigureOut">
              <a:rPr lang="en-US" smtClean="0"/>
              <a:t>25-Oct-19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DAE6-5225-4586-A642-A76FAEF6F2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24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4AA5-B0CB-4670-9EEC-9BBFA667ADB0}" type="datetimeFigureOut">
              <a:rPr lang="en-US" smtClean="0"/>
              <a:t>25-Oct-19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CDAE6-5225-4586-A642-A76FAEF6F2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531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F4AA5-B0CB-4670-9EEC-9BBFA667ADB0}" type="datetimeFigureOut">
              <a:rPr lang="en-US" smtClean="0"/>
              <a:t>25-Oct-19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CDAE6-5225-4586-A642-A76FAEF6F2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27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3123" y="1354113"/>
            <a:ext cx="11245755" cy="2622016"/>
          </a:xfrm>
        </p:spPr>
        <p:txBody>
          <a:bodyPr>
            <a:normAutofit/>
          </a:bodyPr>
          <a:lstStyle/>
          <a:p>
            <a:r>
              <a:rPr lang="en-US" sz="4400" dirty="0"/>
              <a:t>GRE Task Force</a:t>
            </a:r>
            <a:br>
              <a:rPr lang="en-US" sz="4400" dirty="0"/>
            </a:br>
            <a:r>
              <a:rPr lang="en-US" sz="4400" dirty="0"/>
              <a:t>LED Substitutes / Retrofits  (TFSR)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Status report for GRE82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4436504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2019-10-14</a:t>
            </a:r>
          </a:p>
          <a:p>
            <a:r>
              <a:rPr lang="en-US" dirty="0"/>
              <a:t>K. Manz, DE (Chairman)</a:t>
            </a:r>
          </a:p>
          <a:p>
            <a:r>
              <a:rPr lang="en-US" dirty="0"/>
              <a:t>Ph. Bailey, UK (Vice-Chairman)</a:t>
            </a:r>
          </a:p>
          <a:p>
            <a:r>
              <a:rPr lang="en-US" dirty="0"/>
              <a:t>Ph. Plathner, IEC (Secretary)</a:t>
            </a:r>
          </a:p>
          <a:p>
            <a:endParaRPr lang="en-US" dirty="0"/>
          </a:p>
        </p:txBody>
      </p:sp>
      <p:sp>
        <p:nvSpPr>
          <p:cNvPr id="5" name="ZoneTexte 3"/>
          <p:cNvSpPr txBox="1"/>
          <p:nvPr/>
        </p:nvSpPr>
        <p:spPr>
          <a:xfrm>
            <a:off x="251520" y="17934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Submitted by TF SR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E1BEA1-C854-4712-8ABE-9BA164A276C1}"/>
              </a:ext>
            </a:extLst>
          </p:cNvPr>
          <p:cNvSpPr txBox="1"/>
          <p:nvPr/>
        </p:nvSpPr>
        <p:spPr>
          <a:xfrm>
            <a:off x="7286921" y="179348"/>
            <a:ext cx="4265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Informal document GRE-82-17-Rev.2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(82nd GRE, 22-25 October 2019,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agenda Item 5) 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2055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2: “LED retrofits”: </a:t>
            </a:r>
            <a:br>
              <a:rPr lang="en-US" dirty="0"/>
            </a:br>
            <a:r>
              <a:rPr lang="en-US" dirty="0"/>
              <a:t>Step 2B: Technical items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020359"/>
            <a:ext cx="10672482" cy="4351338"/>
          </a:xfrm>
        </p:spPr>
        <p:txBody>
          <a:bodyPr>
            <a:normAutofit/>
          </a:bodyPr>
          <a:lstStyle/>
          <a:p>
            <a:r>
              <a:rPr lang="en-US" dirty="0"/>
              <a:t>Photometric equivalence is taken over from LED substitute discussion</a:t>
            </a:r>
          </a:p>
          <a:p>
            <a:r>
              <a:rPr lang="en-US" dirty="0"/>
              <a:t>Other technical items need to be addressed (detailed discussion not started yet)</a:t>
            </a:r>
          </a:p>
          <a:p>
            <a:pPr lvl="1"/>
            <a:r>
              <a:rPr lang="en-US" dirty="0"/>
              <a:t>Electrical</a:t>
            </a:r>
          </a:p>
          <a:p>
            <a:pPr lvl="1"/>
            <a:r>
              <a:rPr lang="en-US" dirty="0"/>
              <a:t>Thermal</a:t>
            </a:r>
          </a:p>
          <a:p>
            <a:pPr marL="914400" lvl="2" indent="0">
              <a:buNone/>
            </a:pPr>
            <a:endParaRPr lang="en-US" dirty="0"/>
          </a:p>
          <a:p>
            <a:endParaRPr lang="en-US" sz="2400" dirty="0"/>
          </a:p>
          <a:p>
            <a:endParaRPr lang="en-US" sz="2400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451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for Guidance from GRE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the TF SR proceed with the proposed way forward:</a:t>
            </a:r>
          </a:p>
          <a:p>
            <a:pPr lvl="1"/>
            <a:r>
              <a:rPr lang="en-US" dirty="0"/>
              <a:t>Open the scope of R37 to allow other technologies;  i.e. achieve administrative equivalence between the different technologies (Step 2A)</a:t>
            </a:r>
          </a:p>
          <a:p>
            <a:pPr lvl="1"/>
            <a:r>
              <a:rPr lang="en-US" dirty="0"/>
              <a:t>Further develop the necessary criteria for technical equivalence (Step 2B)</a:t>
            </a:r>
          </a:p>
          <a:p>
            <a:endParaRPr lang="en-US" dirty="0"/>
          </a:p>
          <a:p>
            <a:r>
              <a:rPr lang="en-US" dirty="0"/>
              <a:t>Next meeting of the TFSR will be on </a:t>
            </a:r>
            <a:r>
              <a:rPr lang="en-US" dirty="0">
                <a:solidFill>
                  <a:srgbClr val="FF0000"/>
                </a:solidFill>
              </a:rPr>
              <a:t>10 December in Bonn</a:t>
            </a:r>
          </a:p>
        </p:txBody>
      </p:sp>
    </p:spTree>
    <p:extLst>
      <p:ext uri="{BB962C8B-B14F-4D97-AF65-F5344CB8AC3E}">
        <p14:creationId xmlns:p14="http://schemas.microsoft.com/office/powerpoint/2010/main" val="3725045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35360" y="908720"/>
            <a:ext cx="113292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de-DE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  <a:r>
              <a:rPr lang="de-DE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Regulation </a:t>
            </a:r>
            <a:r>
              <a:rPr lang="de-DE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. 37</a:t>
            </a:r>
          </a:p>
          <a:p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New Title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 Regulation:</a:t>
            </a:r>
          </a:p>
          <a:p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cap="all" dirty="0">
                <a:latin typeface="Arial" panose="020B0604020202020204" pitchFamily="34" charset="0"/>
                <a:cs typeface="Arial" panose="020B0604020202020204" pitchFamily="34" charset="0"/>
              </a:rPr>
              <a:t>Uniform provisions concerning the approval of filament light sources for use in approved lamps of power-driven vehicles and of their trailers</a:t>
            </a: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Same for the Scope.</a:t>
            </a:r>
            <a:endParaRPr lang="de-D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308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15413" y="980728"/>
            <a:ext cx="10465163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i="1" dirty="0" err="1">
                <a:latin typeface="Arial" panose="020B0604020202020204" pitchFamily="34" charset="0"/>
                <a:cs typeface="Arial" panose="020B0604020202020204" pitchFamily="34" charset="0"/>
              </a:rPr>
              <a:t>proposal</a:t>
            </a: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 Regulation </a:t>
            </a:r>
            <a:r>
              <a:rPr lang="de-DE" b="1" i="1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. 48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Definition in R 48:</a:t>
            </a:r>
          </a:p>
          <a:p>
            <a:endParaRPr lang="de-DE" dirty="0"/>
          </a:p>
          <a:p>
            <a:endParaRPr lang="de-DE" dirty="0"/>
          </a:p>
          <a:p>
            <a:r>
              <a:rPr lang="en-US" i="1" dirty="0"/>
              <a:t>2.9.1.4. 	"Filament light source “ means a light source where the only element for visible radiation is one or 	more </a:t>
            </a:r>
            <a:r>
              <a:rPr lang="de-DE" i="1" dirty="0" err="1"/>
              <a:t>filament</a:t>
            </a:r>
            <a:r>
              <a:rPr lang="de-DE" i="1" dirty="0"/>
              <a:t>(s) </a:t>
            </a:r>
            <a:r>
              <a:rPr lang="de-DE" i="1" dirty="0" err="1"/>
              <a:t>producing</a:t>
            </a:r>
            <a:r>
              <a:rPr lang="de-DE" i="1" dirty="0"/>
              <a:t> </a:t>
            </a:r>
            <a:r>
              <a:rPr lang="de-DE" i="1" dirty="0" err="1"/>
              <a:t>visible</a:t>
            </a:r>
            <a:r>
              <a:rPr lang="de-DE" i="1" dirty="0"/>
              <a:t> light.</a:t>
            </a:r>
          </a:p>
          <a:p>
            <a:endParaRPr lang="de-DE" i="1" dirty="0"/>
          </a:p>
          <a:p>
            <a:r>
              <a:rPr lang="de-DE" i="1" dirty="0"/>
              <a:t>	Such a </a:t>
            </a:r>
            <a:r>
              <a:rPr lang="en-US" i="1" dirty="0"/>
              <a:t>Filament light source  could be either:</a:t>
            </a:r>
          </a:p>
          <a:p>
            <a:r>
              <a:rPr lang="en-US" i="1" dirty="0"/>
              <a:t>	-	a filament lamp or</a:t>
            </a:r>
          </a:p>
          <a:p>
            <a:r>
              <a:rPr lang="en-US" i="1" dirty="0"/>
              <a:t>	-	a Filament light source  type LED.</a:t>
            </a:r>
          </a:p>
          <a:p>
            <a:endParaRPr lang="de-DE" i="1" dirty="0"/>
          </a:p>
          <a:p>
            <a:endParaRPr lang="de-DE" i="1" dirty="0"/>
          </a:p>
          <a:p>
            <a:r>
              <a:rPr lang="en-US" i="1" dirty="0"/>
              <a:t>2.9.1.4.1.	"Filament lamp" means a light source where the only element for visible radiation is one or more 	</a:t>
            </a:r>
            <a:r>
              <a:rPr lang="de-DE" i="1" dirty="0" err="1"/>
              <a:t>filaments</a:t>
            </a:r>
            <a:r>
              <a:rPr lang="de-DE" i="1" dirty="0"/>
              <a:t> </a:t>
            </a:r>
            <a:r>
              <a:rPr lang="de-DE" i="1" dirty="0" err="1"/>
              <a:t>producing</a:t>
            </a:r>
            <a:r>
              <a:rPr lang="de-DE" i="1" dirty="0"/>
              <a:t>  thermal </a:t>
            </a:r>
            <a:r>
              <a:rPr lang="de-DE" i="1" dirty="0" err="1"/>
              <a:t>radiation</a:t>
            </a:r>
            <a:r>
              <a:rPr lang="de-DE" i="1" dirty="0"/>
              <a:t>.</a:t>
            </a:r>
          </a:p>
          <a:p>
            <a:endParaRPr lang="de-DE" i="1" dirty="0"/>
          </a:p>
          <a:p>
            <a:r>
              <a:rPr lang="en-US" i="1" dirty="0"/>
              <a:t>2.9.1.4.2.	 "Filament light source  type LED“ means a light source where the only element(s)  for visible 	radiation is one or more </a:t>
            </a:r>
            <a:r>
              <a:rPr lang="de-DE" i="1" dirty="0" err="1"/>
              <a:t>filament</a:t>
            </a:r>
            <a:r>
              <a:rPr lang="de-DE" i="1" dirty="0"/>
              <a:t>(s) </a:t>
            </a:r>
            <a:r>
              <a:rPr lang="de-DE" i="1" dirty="0" err="1"/>
              <a:t>where</a:t>
            </a:r>
            <a:r>
              <a:rPr lang="de-DE" i="1" dirty="0"/>
              <a:t> </a:t>
            </a:r>
            <a:r>
              <a:rPr lang="de-DE" i="1" dirty="0" err="1"/>
              <a:t>the</a:t>
            </a:r>
            <a:r>
              <a:rPr lang="de-DE" i="1" dirty="0"/>
              <a:t>  </a:t>
            </a:r>
            <a:r>
              <a:rPr lang="de-DE" i="1" dirty="0" err="1"/>
              <a:t>visible</a:t>
            </a:r>
            <a:r>
              <a:rPr lang="de-DE" i="1" dirty="0"/>
              <a:t> light </a:t>
            </a:r>
            <a:r>
              <a:rPr lang="de-DE" i="1" dirty="0" err="1"/>
              <a:t>is</a:t>
            </a:r>
            <a:r>
              <a:rPr lang="de-DE" i="1" dirty="0"/>
              <a:t> </a:t>
            </a:r>
            <a:r>
              <a:rPr lang="de-DE" i="1" dirty="0" err="1"/>
              <a:t>generated</a:t>
            </a:r>
            <a:r>
              <a:rPr lang="de-DE" i="1" dirty="0"/>
              <a:t> </a:t>
            </a:r>
            <a:r>
              <a:rPr lang="de-DE" i="1" dirty="0" err="1"/>
              <a:t>by</a:t>
            </a:r>
            <a:r>
              <a:rPr lang="de-DE" i="1" dirty="0"/>
              <a:t> LED </a:t>
            </a:r>
            <a:r>
              <a:rPr lang="de-DE" i="1" dirty="0" err="1"/>
              <a:t>only</a:t>
            </a:r>
            <a:r>
              <a:rPr lang="de-DE" i="1" dirty="0"/>
              <a:t>.</a:t>
            </a:r>
          </a:p>
          <a:p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2988584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39349" y="980729"/>
            <a:ext cx="1195265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The intention for the usage of this </a:t>
            </a:r>
            <a:r>
              <a:rPr lang="en-US" b="1" dirty="0"/>
              <a:t>nomenclature in Regulation No. 37 is:</a:t>
            </a:r>
          </a:p>
          <a:p>
            <a:endParaRPr lang="de-DE" b="1" dirty="0"/>
          </a:p>
          <a:p>
            <a:r>
              <a:rPr lang="en-US" b="1" dirty="0"/>
              <a:t>filament light sources 	- for all general paragraphs idependent of the technology;</a:t>
            </a:r>
          </a:p>
          <a:p>
            <a:endParaRPr lang="en-US" b="1" dirty="0"/>
          </a:p>
          <a:p>
            <a:r>
              <a:rPr lang="en-US" b="1" dirty="0"/>
              <a:t>filament lamp  		-  for all specific  procedures for filament lamps;</a:t>
            </a:r>
          </a:p>
          <a:p>
            <a:endParaRPr lang="en-US" b="1" dirty="0"/>
          </a:p>
          <a:p>
            <a:r>
              <a:rPr lang="en-US" b="1" dirty="0"/>
              <a:t>filament light sources </a:t>
            </a:r>
          </a:p>
          <a:p>
            <a:r>
              <a:rPr lang="en-US" b="1" dirty="0"/>
              <a:t>type LED 			- for all specific  procedures for filament light sources where the light is produced by LED;</a:t>
            </a:r>
          </a:p>
          <a:p>
            <a:endParaRPr lang="en-US" b="1" dirty="0"/>
          </a:p>
          <a:p>
            <a:r>
              <a:rPr lang="en-US" b="1" dirty="0"/>
              <a:t>+ Requirements for  necessary objective evidences for:</a:t>
            </a:r>
          </a:p>
          <a:p>
            <a:endParaRPr lang="en-US" b="1" dirty="0"/>
          </a:p>
          <a:p>
            <a:r>
              <a:rPr lang="en-US" b="1" dirty="0"/>
              <a:t>		-	lighting Performance 	→ solved by the 	substitutes</a:t>
            </a:r>
          </a:p>
          <a:p>
            <a:endParaRPr lang="en-US" b="1" dirty="0"/>
          </a:p>
          <a:p>
            <a:r>
              <a:rPr lang="en-US" b="1" dirty="0"/>
              <a:t>		-	list 			→ solved by the substitutes</a:t>
            </a:r>
          </a:p>
          <a:p>
            <a:endParaRPr lang="en-US" b="1" dirty="0"/>
          </a:p>
          <a:p>
            <a:r>
              <a:rPr lang="en-US" b="1" dirty="0"/>
              <a:t>		-	by check list 		→ for the proper functioning in existing approved lamps  e. g. </a:t>
            </a:r>
          </a:p>
          <a:p>
            <a:r>
              <a:rPr lang="en-US" b="1" dirty="0"/>
              <a:t>						    – thermal behavior,  defogging ,  etc. ….</a:t>
            </a:r>
          </a:p>
          <a:p>
            <a:endParaRPr lang="en-US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04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580972"/>
            <a:ext cx="10515600" cy="4595991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meeting: 2017-12-14, Aachen (report: TFSR-01-11)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meeting: 2018-02-06, Bonn (report: TFSR-02-05)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meeting: 2018-03-27, Brussels (report: TFSR-03-09)</a:t>
            </a:r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meeting: 2018-06-06 Brussels (report: TFSR-04-09)</a:t>
            </a:r>
          </a:p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meeting: 2018-01-30 Aachen (report: TFSR-05-09)</a:t>
            </a:r>
          </a:p>
          <a:p>
            <a:r>
              <a:rPr lang="en-US" dirty="0"/>
              <a:t>6</a:t>
            </a:r>
            <a:r>
              <a:rPr lang="en-US" baseline="30000" dirty="0"/>
              <a:t>th</a:t>
            </a:r>
            <a:r>
              <a:rPr lang="en-US" dirty="0"/>
              <a:t> meeting: 2019-05-15 Paris (report: TFSR-06-06)</a:t>
            </a:r>
          </a:p>
          <a:p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meeting: 2019-07-18 Karlsruhe (report: TFSR-07-07)</a:t>
            </a:r>
          </a:p>
          <a:p>
            <a:r>
              <a:rPr lang="en-US" dirty="0">
                <a:solidFill>
                  <a:srgbClr val="FF0000"/>
                </a:solidFill>
              </a:rPr>
              <a:t>8</a:t>
            </a:r>
            <a:r>
              <a:rPr lang="en-US" baseline="30000" dirty="0">
                <a:solidFill>
                  <a:srgbClr val="FF0000"/>
                </a:solidFill>
              </a:rPr>
              <a:t>th</a:t>
            </a:r>
            <a:r>
              <a:rPr lang="en-US" dirty="0">
                <a:solidFill>
                  <a:srgbClr val="FF0000"/>
                </a:solidFill>
              </a:rPr>
              <a:t> meeting: 2019-12-10 Bonn (scheduled)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Two-step approach:</a:t>
            </a:r>
          </a:p>
          <a:p>
            <a:r>
              <a:rPr lang="en-US" dirty="0"/>
              <a:t>Step 1: LED Substitutes</a:t>
            </a:r>
          </a:p>
          <a:p>
            <a:pPr lvl="1"/>
            <a:r>
              <a:rPr lang="en-US" dirty="0"/>
              <a:t>Step 1A: light signaling applications</a:t>
            </a:r>
          </a:p>
          <a:p>
            <a:pPr lvl="1"/>
            <a:r>
              <a:rPr lang="en-US" dirty="0"/>
              <a:t>Step 1B: road illumination applications</a:t>
            </a:r>
          </a:p>
          <a:p>
            <a:r>
              <a:rPr lang="en-US" dirty="0"/>
              <a:t>Step 2: LED Retrofits</a:t>
            </a:r>
          </a:p>
          <a:p>
            <a:pPr lvl="1"/>
            <a:r>
              <a:rPr lang="en-US" dirty="0"/>
              <a:t>Step 2A: Administrative items</a:t>
            </a:r>
          </a:p>
          <a:p>
            <a:pPr lvl="1"/>
            <a:r>
              <a:rPr lang="en-US" dirty="0"/>
              <a:t>Step 2B: Technical items</a:t>
            </a:r>
          </a:p>
        </p:txBody>
      </p:sp>
    </p:spTree>
    <p:extLst>
      <p:ext uri="{BB962C8B-B14F-4D97-AF65-F5344CB8AC3E}">
        <p14:creationId xmlns:p14="http://schemas.microsoft.com/office/powerpoint/2010/main" val="498257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1A: LED Substitutes for light signaling applications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Package of documents approved by GRE80</a:t>
            </a:r>
          </a:p>
          <a:p>
            <a:pPr lvl="1"/>
            <a:r>
              <a:rPr lang="en-US" dirty="0"/>
              <a:t>R128</a:t>
            </a:r>
          </a:p>
          <a:p>
            <a:pPr lvl="1"/>
            <a:r>
              <a:rPr lang="en-US" dirty="0"/>
              <a:t>RE5</a:t>
            </a:r>
          </a:p>
          <a:p>
            <a:pPr lvl="1"/>
            <a:r>
              <a:rPr lang="en-US" dirty="0"/>
              <a:t>R148 (LSD)</a:t>
            </a:r>
          </a:p>
          <a:p>
            <a:pPr lvl="1"/>
            <a:r>
              <a:rPr lang="en-US" dirty="0"/>
              <a:t>Installation Regulations</a:t>
            </a:r>
          </a:p>
          <a:p>
            <a:r>
              <a:rPr lang="en-US" dirty="0"/>
              <a:t>Approved by WP29 in March 2019 (R128, RE5)</a:t>
            </a:r>
          </a:p>
          <a:p>
            <a:r>
              <a:rPr lang="en-US" dirty="0"/>
              <a:t>Enter-into-force October 2019 (R128, RE5)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 rot="1975536">
            <a:off x="8757713" y="2972358"/>
            <a:ext cx="1867819" cy="166199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de-DE" sz="3600" dirty="0">
                <a:latin typeface="Britannic Bold" panose="020B0903060703020204" pitchFamily="34" charset="0"/>
              </a:rPr>
              <a:t>STEP 1A</a:t>
            </a:r>
          </a:p>
          <a:p>
            <a:pPr algn="ctr"/>
            <a:r>
              <a:rPr lang="de-DE" sz="3600" dirty="0">
                <a:latin typeface="Britannic Bold" panose="020B0903060703020204" pitchFamily="34" charset="0"/>
              </a:rPr>
              <a:t> </a:t>
            </a:r>
            <a:r>
              <a:rPr lang="de-DE" sz="66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de-DE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790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1B: LED Substitutes for road illumination applications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Detailed discussion started in the 5</a:t>
            </a:r>
            <a:r>
              <a:rPr lang="en-US" baseline="30000" dirty="0"/>
              <a:t>th</a:t>
            </a:r>
            <a:r>
              <a:rPr lang="en-US" dirty="0"/>
              <a:t> TFSR meeting in Aachen</a:t>
            </a:r>
            <a:br>
              <a:rPr lang="en-US" dirty="0"/>
            </a:br>
            <a:r>
              <a:rPr lang="en-US" dirty="0"/>
              <a:t>and continued in the 6</a:t>
            </a:r>
            <a:r>
              <a:rPr lang="en-US" baseline="30000" dirty="0"/>
              <a:t>th</a:t>
            </a:r>
            <a:r>
              <a:rPr lang="en-US" dirty="0"/>
              <a:t> TFSR in Paris</a:t>
            </a:r>
          </a:p>
          <a:p>
            <a:r>
              <a:rPr lang="en-US" dirty="0"/>
              <a:t>Documents for submission to GRE82 approved during 7</a:t>
            </a:r>
            <a:r>
              <a:rPr lang="en-US" baseline="30000" dirty="0"/>
              <a:t>th</a:t>
            </a:r>
            <a:r>
              <a:rPr lang="en-US" dirty="0"/>
              <a:t> TFSR meeting in Karlsruhe:</a:t>
            </a:r>
          </a:p>
          <a:p>
            <a:endParaRPr lang="en-US" dirty="0"/>
          </a:p>
          <a:p>
            <a:pPr lvl="1"/>
            <a:r>
              <a:rPr lang="en-US" sz="2800" dirty="0"/>
              <a:t>GRE/2019/19 to amend R-149 (RID)</a:t>
            </a:r>
          </a:p>
          <a:p>
            <a:pPr lvl="1"/>
            <a:r>
              <a:rPr lang="en-US" sz="2800" dirty="0"/>
              <a:t>GRE/2019/21 to include H11/LED into RE5</a:t>
            </a:r>
          </a:p>
          <a:p>
            <a:pPr lvl="1"/>
            <a:r>
              <a:rPr lang="en-US" sz="2800" dirty="0"/>
              <a:t>GRE-82-03 to extend the equivalence criteria documents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789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Extended</a:t>
            </a:r>
            <a:r>
              <a:rPr lang="en-US" dirty="0"/>
              <a:t> equivalence criteria for road illumination applications</a:t>
            </a:r>
          </a:p>
        </p:txBody>
      </p:sp>
      <p:grpSp>
        <p:nvGrpSpPr>
          <p:cNvPr id="11" name="Gruppieren 10"/>
          <p:cNvGrpSpPr/>
          <p:nvPr/>
        </p:nvGrpSpPr>
        <p:grpSpPr>
          <a:xfrm>
            <a:off x="735744" y="2576040"/>
            <a:ext cx="5275590" cy="2741025"/>
            <a:chOff x="1319944" y="3895002"/>
            <a:chExt cx="3714823" cy="190097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1132062" y="4196268"/>
              <a:ext cx="1674202" cy="129843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3350335" y="4111539"/>
              <a:ext cx="1900970" cy="1467895"/>
            </a:xfrm>
            <a:prstGeom prst="rect">
              <a:avLst/>
            </a:prstGeom>
          </p:spPr>
        </p:pic>
        <p:sp>
          <p:nvSpPr>
            <p:cNvPr id="6" name="Right Arrow 6"/>
            <p:cNvSpPr/>
            <p:nvPr/>
          </p:nvSpPr>
          <p:spPr>
            <a:xfrm>
              <a:off x="2919512" y="4616883"/>
              <a:ext cx="430823" cy="63304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7169423" y="1758486"/>
            <a:ext cx="3361483" cy="4319451"/>
            <a:chOff x="7939889" y="2325753"/>
            <a:chExt cx="3361483" cy="4319451"/>
          </a:xfrm>
        </p:grpSpPr>
        <p:sp>
          <p:nvSpPr>
            <p:cNvPr id="7" name="Rectangle 4"/>
            <p:cNvSpPr/>
            <p:nvPr/>
          </p:nvSpPr>
          <p:spPr>
            <a:xfrm>
              <a:off x="8436252" y="3762667"/>
              <a:ext cx="2865120" cy="2882537"/>
            </a:xfrm>
            <a:prstGeom prst="rect">
              <a:avLst/>
            </a:prstGeom>
            <a:solidFill>
              <a:srgbClr val="9EC4E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r"/>
              <a:r>
                <a:rPr lang="en-US" sz="1600" b="1" dirty="0">
                  <a:solidFill>
                    <a:schemeClr val="tx1"/>
                  </a:solidFill>
                </a:rPr>
                <a:t>GRE-80-02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</a:rPr>
                <a:t>Test voltage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</a:rPr>
                <a:t>Luminous flux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</a:rPr>
                <a:t>…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</a:rPr>
                <a:t>Intensity distribution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</a:rPr>
                <a:t>Homogeneity of LEA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</a:rPr>
                <a:t>…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</a:rPr>
                <a:t>Spectral content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</a:rPr>
                <a:t>Thermal behavior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8" name="Rectangle 5"/>
            <p:cNvSpPr/>
            <p:nvPr/>
          </p:nvSpPr>
          <p:spPr>
            <a:xfrm>
              <a:off x="8436252" y="2325753"/>
              <a:ext cx="2865120" cy="1436913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GRE-82-03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Specific intensity distribution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Specific homogeneity of LEA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Contrast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dirty="0"/>
                <a:t>…</a:t>
              </a:r>
            </a:p>
          </p:txBody>
        </p:sp>
        <p:sp>
          <p:nvSpPr>
            <p:cNvPr id="10" name="Geschweifte Klammer links 9"/>
            <p:cNvSpPr/>
            <p:nvPr/>
          </p:nvSpPr>
          <p:spPr>
            <a:xfrm>
              <a:off x="7939889" y="2325753"/>
              <a:ext cx="289711" cy="4319451"/>
            </a:xfrm>
            <a:prstGeom prst="lef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" name="Wolkenförmige Legende 8"/>
          <p:cNvSpPr/>
          <p:nvPr/>
        </p:nvSpPr>
        <p:spPr>
          <a:xfrm>
            <a:off x="9825135" y="214604"/>
            <a:ext cx="2071793" cy="1101012"/>
          </a:xfrm>
          <a:prstGeom prst="cloudCallout">
            <a:avLst>
              <a:gd name="adj1" fmla="val -64967"/>
              <a:gd name="adj2" fmla="val 587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remind</a:t>
            </a:r>
            <a:r>
              <a:rPr lang="de-DE" dirty="0"/>
              <a:t> </a:t>
            </a:r>
            <a:r>
              <a:rPr lang="de-DE" dirty="0" err="1"/>
              <a:t>from</a:t>
            </a:r>
            <a:endParaRPr lang="de-DE" dirty="0"/>
          </a:p>
          <a:p>
            <a:pPr algn="ctr"/>
            <a:r>
              <a:rPr lang="de-DE" dirty="0"/>
              <a:t>GRE-81-14</a:t>
            </a:r>
          </a:p>
        </p:txBody>
      </p:sp>
    </p:spTree>
    <p:extLst>
      <p:ext uri="{BB962C8B-B14F-4D97-AF65-F5344CB8AC3E}">
        <p14:creationId xmlns:p14="http://schemas.microsoft.com/office/powerpoint/2010/main" val="3772849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0082" y="1931698"/>
            <a:ext cx="3348038" cy="4184650"/>
          </a:xfrm>
          <a:prstGeom prst="rect">
            <a:avLst/>
          </a:prstGeom>
          <a:ln>
            <a:solidFill>
              <a:srgbClr val="FF00FF"/>
            </a:solidFill>
          </a:ln>
        </p:spPr>
      </p:pic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Specific</a:t>
            </a:r>
            <a:r>
              <a:rPr lang="de-DE" dirty="0"/>
              <a:t> </a:t>
            </a:r>
            <a:r>
              <a:rPr lang="de-DE" dirty="0" err="1"/>
              <a:t>aspects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road</a:t>
            </a:r>
            <a:r>
              <a:rPr lang="de-DE" dirty="0"/>
              <a:t> </a:t>
            </a:r>
            <a:r>
              <a:rPr lang="de-DE" dirty="0" err="1"/>
              <a:t>illumination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1267857" y="1377628"/>
            <a:ext cx="2068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Distortion</a:t>
            </a:r>
            <a:r>
              <a:rPr lang="de-DE" dirty="0"/>
              <a:t> </a:t>
            </a:r>
            <a:r>
              <a:rPr lang="de-DE" dirty="0" err="1"/>
              <a:t>free</a:t>
            </a:r>
            <a:r>
              <a:rPr lang="de-DE" dirty="0"/>
              <a:t> </a:t>
            </a:r>
            <a:r>
              <a:rPr lang="de-DE" dirty="0" err="1"/>
              <a:t>area</a:t>
            </a:r>
            <a:r>
              <a:rPr lang="de-DE" dirty="0"/>
              <a:t> </a:t>
            </a: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08" y="1885595"/>
            <a:ext cx="4162406" cy="2315581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4235119" y="2320494"/>
            <a:ext cx="10464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Black top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7856545" y="2794533"/>
            <a:ext cx="16633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err="1"/>
              <a:t>Metal</a:t>
            </a:r>
            <a:r>
              <a:rPr lang="de-DE" dirty="0"/>
              <a:t> </a:t>
            </a:r>
            <a:r>
              <a:rPr lang="de-DE" dirty="0" err="1"/>
              <a:t>free</a:t>
            </a:r>
            <a:r>
              <a:rPr lang="de-DE" dirty="0"/>
              <a:t> </a:t>
            </a:r>
            <a:r>
              <a:rPr lang="de-DE" dirty="0" err="1"/>
              <a:t>zone</a:t>
            </a:r>
            <a:endParaRPr lang="de-DE" dirty="0"/>
          </a:p>
        </p:txBody>
      </p:sp>
      <p:sp>
        <p:nvSpPr>
          <p:cNvPr id="27" name="Textfeld 26"/>
          <p:cNvSpPr txBox="1"/>
          <p:nvPr/>
        </p:nvSpPr>
        <p:spPr>
          <a:xfrm>
            <a:off x="10396536" y="2689826"/>
            <a:ext cx="132472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err="1"/>
              <a:t>Controlled</a:t>
            </a:r>
            <a:r>
              <a:rPr lang="de-DE" dirty="0"/>
              <a:t> </a:t>
            </a:r>
          </a:p>
          <a:p>
            <a:r>
              <a:rPr lang="de-DE" dirty="0" err="1"/>
              <a:t>ghost</a:t>
            </a:r>
            <a:r>
              <a:rPr lang="de-DE" dirty="0"/>
              <a:t> </a:t>
            </a:r>
            <a:r>
              <a:rPr lang="de-DE" dirty="0" err="1"/>
              <a:t>image</a:t>
            </a:r>
            <a:endParaRPr lang="de-DE" dirty="0"/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3368" y="4267710"/>
            <a:ext cx="3396381" cy="1709514"/>
          </a:xfrm>
          <a:prstGeom prst="rect">
            <a:avLst/>
          </a:prstGeom>
        </p:spPr>
      </p:pic>
      <p:sp>
        <p:nvSpPr>
          <p:cNvPr id="29" name="Textfeld 28"/>
          <p:cNvSpPr txBox="1"/>
          <p:nvPr/>
        </p:nvSpPr>
        <p:spPr>
          <a:xfrm>
            <a:off x="3669834" y="6116348"/>
            <a:ext cx="524771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err="1"/>
              <a:t>Tighter</a:t>
            </a:r>
            <a:r>
              <a:rPr lang="de-DE" dirty="0"/>
              <a:t> </a:t>
            </a:r>
            <a:r>
              <a:rPr lang="de-DE" dirty="0" err="1"/>
              <a:t>tolerances</a:t>
            </a:r>
            <a:r>
              <a:rPr lang="de-DE" dirty="0"/>
              <a:t> on </a:t>
            </a:r>
          </a:p>
          <a:p>
            <a:r>
              <a:rPr lang="de-DE" dirty="0" err="1"/>
              <a:t>filament</a:t>
            </a:r>
            <a:r>
              <a:rPr lang="de-DE" dirty="0"/>
              <a:t> </a:t>
            </a:r>
            <a:r>
              <a:rPr lang="de-DE" dirty="0" err="1"/>
              <a:t>shape</a:t>
            </a:r>
            <a:r>
              <a:rPr lang="de-DE" dirty="0"/>
              <a:t>, </a:t>
            </a:r>
            <a:r>
              <a:rPr lang="de-DE" dirty="0" err="1"/>
              <a:t>dimension</a:t>
            </a:r>
            <a:r>
              <a:rPr lang="de-DE" dirty="0"/>
              <a:t>, </a:t>
            </a:r>
            <a:r>
              <a:rPr lang="de-DE" dirty="0" err="1"/>
              <a:t>position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homogeneity</a:t>
            </a:r>
            <a:endParaRPr lang="de-DE" dirty="0"/>
          </a:p>
        </p:txBody>
      </p:sp>
      <p:pic>
        <p:nvPicPr>
          <p:cNvPr id="30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295" y="4396083"/>
            <a:ext cx="2880267" cy="1951714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8477460" y="3831844"/>
            <a:ext cx="9767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err="1"/>
              <a:t>Contrast</a:t>
            </a:r>
            <a:endParaRPr lang="de-DE" dirty="0"/>
          </a:p>
        </p:txBody>
      </p:sp>
      <p:sp>
        <p:nvSpPr>
          <p:cNvPr id="17" name="Wolkenförmige Legende 16"/>
          <p:cNvSpPr/>
          <p:nvPr/>
        </p:nvSpPr>
        <p:spPr>
          <a:xfrm>
            <a:off x="9825135" y="214604"/>
            <a:ext cx="2071793" cy="1101012"/>
          </a:xfrm>
          <a:prstGeom prst="cloudCallout">
            <a:avLst>
              <a:gd name="adj1" fmla="val -64967"/>
              <a:gd name="adj2" fmla="val 587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Source</a:t>
            </a:r>
          </a:p>
          <a:p>
            <a:pPr algn="ctr"/>
            <a:r>
              <a:rPr lang="de-DE" dirty="0"/>
              <a:t>GRE-81-14</a:t>
            </a:r>
          </a:p>
        </p:txBody>
      </p:sp>
    </p:spTree>
    <p:extLst>
      <p:ext uri="{BB962C8B-B14F-4D97-AF65-F5344CB8AC3E}">
        <p14:creationId xmlns:p14="http://schemas.microsoft.com/office/powerpoint/2010/main" val="693625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Demonstration </a:t>
            </a:r>
            <a:r>
              <a:rPr lang="de-DE" dirty="0" err="1"/>
              <a:t>of</a:t>
            </a:r>
            <a:r>
              <a:rPr lang="de-DE" dirty="0"/>
              <a:t> H7 </a:t>
            </a:r>
            <a:r>
              <a:rPr lang="de-DE" dirty="0" err="1"/>
              <a:t>headlamp</a:t>
            </a:r>
            <a:endParaRPr lang="de-DE" dirty="0"/>
          </a:p>
        </p:txBody>
      </p:sp>
      <p:grpSp>
        <p:nvGrpSpPr>
          <p:cNvPr id="4" name="Group 3"/>
          <p:cNvGrpSpPr/>
          <p:nvPr/>
        </p:nvGrpSpPr>
        <p:grpSpPr>
          <a:xfrm>
            <a:off x="1945342" y="1461247"/>
            <a:ext cx="7879976" cy="5396753"/>
            <a:chOff x="1524000" y="0"/>
            <a:chExt cx="9143999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0" y="0"/>
              <a:ext cx="9143999" cy="68580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29946" y="1471748"/>
              <a:ext cx="3137015" cy="508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H7 Substitute “H7/LED”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345503" y="1471748"/>
              <a:ext cx="3063949" cy="5084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H7 filament acc. to R37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60092" y="6409508"/>
              <a:ext cx="7029469" cy="352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i="1" dirty="0">
                  <a:solidFill>
                    <a:schemeClr val="bg1"/>
                  </a:solidFill>
                </a:rPr>
                <a:t>Besides the color temperature, more or less the same beam. All beam details are traceable !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29946" y="1959429"/>
              <a:ext cx="3371912" cy="743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>
                  <a:solidFill>
                    <a:schemeClr val="bg1"/>
                  </a:solidFill>
                </a:rPr>
                <a:t>Prototype fulfilling all proposed</a:t>
              </a:r>
              <a:br>
                <a:rPr lang="en-US" sz="1600" b="1" i="1" dirty="0">
                  <a:solidFill>
                    <a:schemeClr val="bg1"/>
                  </a:solidFill>
                </a:rPr>
              </a:br>
              <a:r>
                <a:rPr lang="en-US" sz="1600" b="1" i="1" dirty="0">
                  <a:solidFill>
                    <a:schemeClr val="bg1"/>
                  </a:solidFill>
                </a:rPr>
                <a:t>equivalence criteria; TFSR-05-04</a:t>
              </a:r>
            </a:p>
          </p:txBody>
        </p:sp>
      </p:grpSp>
      <p:sp>
        <p:nvSpPr>
          <p:cNvPr id="10" name="Left Arrow 9"/>
          <p:cNvSpPr/>
          <p:nvPr/>
        </p:nvSpPr>
        <p:spPr>
          <a:xfrm>
            <a:off x="6060571" y="2492250"/>
            <a:ext cx="528918" cy="65442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Wolkenförmige Legende 11"/>
          <p:cNvSpPr/>
          <p:nvPr/>
        </p:nvSpPr>
        <p:spPr>
          <a:xfrm>
            <a:off x="9825135" y="214604"/>
            <a:ext cx="2071793" cy="1101012"/>
          </a:xfrm>
          <a:prstGeom prst="cloudCallout">
            <a:avLst>
              <a:gd name="adj1" fmla="val -64967"/>
              <a:gd name="adj2" fmla="val 587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Source</a:t>
            </a:r>
          </a:p>
          <a:p>
            <a:pPr algn="ctr"/>
            <a:r>
              <a:rPr lang="de-DE" dirty="0"/>
              <a:t>GRE-81-14</a:t>
            </a:r>
          </a:p>
        </p:txBody>
      </p:sp>
    </p:spTree>
    <p:extLst>
      <p:ext uri="{BB962C8B-B14F-4D97-AF65-F5344CB8AC3E}">
        <p14:creationId xmlns:p14="http://schemas.microsoft.com/office/powerpoint/2010/main" val="3693704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2: “LED retrofits”: </a:t>
            </a:r>
            <a:br>
              <a:rPr lang="en-US" dirty="0"/>
            </a:br>
            <a:r>
              <a:rPr lang="en-US" dirty="0"/>
              <a:t>Step 2A: Administrative items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020359"/>
            <a:ext cx="10672482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First discussion on “administrative equivalence” in 6</a:t>
            </a:r>
            <a:r>
              <a:rPr lang="en-US" baseline="30000" dirty="0"/>
              <a:t>th</a:t>
            </a:r>
            <a:r>
              <a:rPr lang="en-US" dirty="0"/>
              <a:t> TFSR meeting Paris</a:t>
            </a:r>
          </a:p>
          <a:p>
            <a:r>
              <a:rPr lang="en-US" dirty="0"/>
              <a:t>Continued in 7</a:t>
            </a:r>
            <a:r>
              <a:rPr lang="en-US" baseline="30000" dirty="0"/>
              <a:t>th</a:t>
            </a:r>
            <a:r>
              <a:rPr lang="en-US" dirty="0"/>
              <a:t> meeting in Karlsruhe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Target: achieve “administrative” equivalence, i.e. by making R37 “technology neutral” and allow interchange of R37-approved light source of the same category, independent of the technology used for light generation</a:t>
            </a:r>
          </a:p>
          <a:p>
            <a:endParaRPr lang="en-US" dirty="0"/>
          </a:p>
          <a:p>
            <a:r>
              <a:rPr lang="en-US" dirty="0"/>
              <a:t>Conclusions:</a:t>
            </a:r>
          </a:p>
          <a:p>
            <a:pPr lvl="1"/>
            <a:r>
              <a:rPr lang="en-US" dirty="0"/>
              <a:t>Stop activity to include LED retrofits in R128</a:t>
            </a:r>
          </a:p>
          <a:p>
            <a:pPr lvl="1"/>
            <a:r>
              <a:rPr lang="en-US" dirty="0"/>
              <a:t>Start activity to make R37 performance based and technology neutral</a:t>
            </a:r>
          </a:p>
          <a:p>
            <a:pPr lvl="2"/>
            <a:r>
              <a:rPr lang="en-US" dirty="0"/>
              <a:t>By amending the scope of R37 to include also other light generating technologies e.g. LED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endParaRPr lang="en-US" sz="2400" dirty="0"/>
          </a:p>
          <a:p>
            <a:endParaRPr lang="en-US" sz="2400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522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0493" y="399248"/>
            <a:ext cx="10515600" cy="86096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new</a:t>
            </a:r>
            <a:r>
              <a:rPr lang="en-US" dirty="0"/>
              <a:t> document scope</a:t>
            </a: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7647877"/>
              </p:ext>
            </p:extLst>
          </p:nvPr>
        </p:nvGraphicFramePr>
        <p:xfrm>
          <a:off x="461128" y="1376428"/>
          <a:ext cx="3648959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8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R37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Filament Light Sources</a:t>
                      </a:r>
                      <a:endParaRPr lang="en-US" sz="18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noProof="0" dirty="0">
                          <a:solidFill>
                            <a:schemeClr val="tx1"/>
                          </a:solidFill>
                        </a:rPr>
                        <a:t>By thermal radiation (incandescence)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noProof="0" dirty="0">
                          <a:solidFill>
                            <a:srgbClr val="FF0000"/>
                          </a:solidFill>
                        </a:rPr>
                        <a:t>By other technology e.g. LED</a:t>
                      </a:r>
                      <a:endParaRPr lang="en-US" sz="16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834386"/>
                  </a:ext>
                </a:extLst>
              </a:tr>
            </a:tbl>
          </a:graphicData>
        </a:graphic>
      </p:graphicFrame>
      <p:graphicFrame>
        <p:nvGraphicFramePr>
          <p:cNvPr id="5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861951"/>
              </p:ext>
            </p:extLst>
          </p:nvPr>
        </p:nvGraphicFramePr>
        <p:xfrm>
          <a:off x="8653806" y="1350322"/>
          <a:ext cx="3175262" cy="1110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5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9236">
                <a:tc>
                  <a:txBody>
                    <a:bodyPr/>
                    <a:lstStyle/>
                    <a:p>
                      <a:r>
                        <a:rPr lang="en-US" dirty="0"/>
                        <a:t>R128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LED </a:t>
                      </a:r>
                      <a:r>
                        <a:rPr lang="en-US" noProof="0" dirty="0"/>
                        <a:t>light</a:t>
                      </a:r>
                      <a:r>
                        <a:rPr lang="en-US" dirty="0"/>
                        <a:t> 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LED substitute light 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2989053"/>
              </p:ext>
            </p:extLst>
          </p:nvPr>
        </p:nvGraphicFramePr>
        <p:xfrm>
          <a:off x="2827209" y="4039469"/>
          <a:ext cx="653758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7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R.E.5 Category</a:t>
                      </a:r>
                      <a:r>
                        <a:rPr lang="en-US" baseline="0" noProof="0" dirty="0"/>
                        <a:t> sheets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Filament </a:t>
                      </a:r>
                      <a:r>
                        <a:rPr lang="en-US" baseline="0" noProof="0" dirty="0"/>
                        <a:t>light sources by thermal radiation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noProof="0" dirty="0">
                          <a:solidFill>
                            <a:srgbClr val="FF0000"/>
                          </a:solidFill>
                        </a:rPr>
                        <a:t>Filament </a:t>
                      </a:r>
                      <a:r>
                        <a:rPr lang="en-US" baseline="0" noProof="0" dirty="0">
                          <a:solidFill>
                            <a:srgbClr val="FF0000"/>
                          </a:solidFill>
                        </a:rPr>
                        <a:t>light sources by other technologies e.g. LED</a:t>
                      </a:r>
                      <a:endParaRPr lang="en-US" sz="1800" noProof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HID </a:t>
                      </a:r>
                      <a:r>
                        <a:rPr lang="en-US" baseline="0" noProof="0" dirty="0"/>
                        <a:t>light sources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/>
                        <a:t>LED light sources, including </a:t>
                      </a:r>
                      <a:r>
                        <a:rPr lang="en-US" noProof="0" dirty="0">
                          <a:solidFill>
                            <a:schemeClr val="tx1"/>
                          </a:solidFill>
                        </a:rPr>
                        <a:t>LED substitute light sources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0985717"/>
              </p:ext>
            </p:extLst>
          </p:nvPr>
        </p:nvGraphicFramePr>
        <p:xfrm>
          <a:off x="4989922" y="1361081"/>
          <a:ext cx="3018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8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R99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/>
                        <a:t>HID light</a:t>
                      </a:r>
                      <a:r>
                        <a:rPr lang="en-US" baseline="0" noProof="0" dirty="0"/>
                        <a:t> sources</a:t>
                      </a:r>
                      <a:endParaRPr lang="en-US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Geschweifte Klammer links 7"/>
          <p:cNvSpPr/>
          <p:nvPr/>
        </p:nvSpPr>
        <p:spPr>
          <a:xfrm rot="16200000">
            <a:off x="5703218" y="-2448010"/>
            <a:ext cx="801278" cy="11660963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C581B1E-2A0C-4B79-90F7-D286D079D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5B4F0-FE94-4C25-B5FF-610F56049E5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8819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681</Words>
  <Application>Microsoft Office PowerPoint</Application>
  <PresentationFormat>Widescreen</PresentationFormat>
  <Paragraphs>175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Britannic Bold</vt:lpstr>
      <vt:lpstr>Calibri</vt:lpstr>
      <vt:lpstr>Calibri Light</vt:lpstr>
      <vt:lpstr>Office Theme</vt:lpstr>
      <vt:lpstr>GRE Task Force LED Substitutes / Retrofits  (TFSR)  Status report for GRE82</vt:lpstr>
      <vt:lpstr>Meetings</vt:lpstr>
      <vt:lpstr>Step 1A: LED Substitutes for light signaling applications</vt:lpstr>
      <vt:lpstr>Step 1B: LED Substitutes for road illumination applications</vt:lpstr>
      <vt:lpstr>Extended equivalence criteria for road illumination applications</vt:lpstr>
      <vt:lpstr>Specific aspects for road illumination</vt:lpstr>
      <vt:lpstr>Demonstration of H7 headlamp</vt:lpstr>
      <vt:lpstr>Step 2: “LED retrofits”:  Step 2A: Administrative items</vt:lpstr>
      <vt:lpstr>The new document scope</vt:lpstr>
      <vt:lpstr>Step 2: “LED retrofits”:  Step 2B: Technical items</vt:lpstr>
      <vt:lpstr>Request for Guidance from GRE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2019-10-14T12:02:28Z</dcterms:created>
  <dcterms:modified xsi:type="dcterms:W3CDTF">2019-10-25T13:20:41Z</dcterms:modified>
</cp:coreProperties>
</file>