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4"/>
  </p:notesMasterIdLst>
  <p:handoutMasterIdLst>
    <p:handoutMasterId r:id="rId15"/>
  </p:handoutMasterIdLst>
  <p:sldIdLst>
    <p:sldId id="260" r:id="rId3"/>
    <p:sldId id="263" r:id="rId4"/>
    <p:sldId id="285" r:id="rId5"/>
    <p:sldId id="294" r:id="rId6"/>
    <p:sldId id="290" r:id="rId7"/>
    <p:sldId id="298" r:id="rId8"/>
    <p:sldId id="279" r:id="rId9"/>
    <p:sldId id="280" r:id="rId10"/>
    <p:sldId id="301" r:id="rId11"/>
    <p:sldId id="266" r:id="rId12"/>
    <p:sldId id="268" r:id="rId13"/>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1">
          <p15:clr>
            <a:srgbClr val="A4A3A4"/>
          </p15:clr>
        </p15:guide>
        <p15:guide id="2" orient="horz" pos="3644">
          <p15:clr>
            <a:srgbClr val="A4A3A4"/>
          </p15:clr>
        </p15:guide>
        <p15:guide id="3" orient="horz" pos="4020">
          <p15:clr>
            <a:srgbClr val="A4A3A4"/>
          </p15:clr>
        </p15:guide>
        <p15:guide id="4" pos="571">
          <p15:clr>
            <a:srgbClr val="A4A3A4"/>
          </p15:clr>
        </p15:guide>
        <p15:guide id="5" pos="5193">
          <p15:clr>
            <a:srgbClr val="A4A3A4"/>
          </p15:clr>
        </p15:guide>
        <p15:guide id="6" orient="horz" pos="746">
          <p15:clr>
            <a:srgbClr val="A4A3A4"/>
          </p15:clr>
        </p15:guide>
        <p15:guide id="7" orient="horz" pos="2841">
          <p15:clr>
            <a:srgbClr val="A4A3A4"/>
          </p15:clr>
        </p15:guide>
        <p15:guide id="8" orient="horz" pos="2933">
          <p15:clr>
            <a:srgbClr val="A4A3A4"/>
          </p15:clr>
        </p15:guide>
        <p15:guide id="9" pos="481">
          <p15:clr>
            <a:srgbClr val="A4A3A4"/>
          </p15:clr>
        </p15:guide>
        <p15:guide id="10" pos="54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ctet Florence BAV" initials="PF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0066"/>
    <a:srgbClr val="FFFF66"/>
    <a:srgbClr val="00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9541" autoAdjust="0"/>
  </p:normalViewPr>
  <p:slideViewPr>
    <p:cSldViewPr snapToGrid="0" showGuides="1">
      <p:cViewPr varScale="1">
        <p:scale>
          <a:sx n="135" d="100"/>
          <a:sy n="135" d="100"/>
        </p:scale>
        <p:origin x="924" y="108"/>
      </p:cViewPr>
      <p:guideLst>
        <p:guide orient="horz" pos="1421"/>
        <p:guide orient="horz" pos="3644"/>
        <p:guide orient="horz" pos="4020"/>
        <p:guide pos="571"/>
        <p:guide pos="5193"/>
        <p:guide orient="horz" pos="746"/>
        <p:guide orient="horz" pos="2841"/>
        <p:guide orient="horz" pos="2933"/>
        <p:guide pos="481"/>
        <p:guide pos="549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780DB-C56F-4ED8-8943-9DC9A778D60C}" type="doc">
      <dgm:prSet loTypeId="urn:microsoft.com/office/officeart/2005/8/layout/gear1" loCatId="cycle" qsTypeId="urn:microsoft.com/office/officeart/2005/8/quickstyle/simple1" qsCatId="simple" csTypeId="urn:microsoft.com/office/officeart/2005/8/colors/accent1_2" csCatId="accent1" phldr="1"/>
      <dgm:spPr/>
    </dgm:pt>
    <dgm:pt modelId="{114B68A3-D0DC-4134-8634-9D67F824F5DB}">
      <dgm:prSet phldrT="[Texte]"/>
      <dgm:spPr>
        <a:solidFill>
          <a:schemeClr val="tx1"/>
        </a:solidFill>
      </dgm:spPr>
      <dgm:t>
        <a:bodyPr/>
        <a:lstStyle/>
        <a:p>
          <a:r>
            <a:rPr lang="fr-CH" dirty="0"/>
            <a:t> </a:t>
          </a:r>
          <a:endParaRPr lang="en-US" dirty="0"/>
        </a:p>
      </dgm:t>
    </dgm:pt>
    <dgm:pt modelId="{6E093BAD-7FA9-46A4-AF37-4AEBC1475017}" type="parTrans" cxnId="{D4F9561B-024E-47AE-935A-656A795EC4C2}">
      <dgm:prSet/>
      <dgm:spPr/>
      <dgm:t>
        <a:bodyPr/>
        <a:lstStyle/>
        <a:p>
          <a:endParaRPr lang="en-US"/>
        </a:p>
      </dgm:t>
    </dgm:pt>
    <dgm:pt modelId="{A07B6EC8-6F3C-4E53-87A3-B96FA227720B}" type="sibTrans" cxnId="{D4F9561B-024E-47AE-935A-656A795EC4C2}">
      <dgm:prSet/>
      <dgm:spPr>
        <a:solidFill>
          <a:schemeClr val="tx1"/>
        </a:solidFill>
      </dgm:spPr>
      <dgm:t>
        <a:bodyPr/>
        <a:lstStyle/>
        <a:p>
          <a:endParaRPr lang="en-US"/>
        </a:p>
      </dgm:t>
    </dgm:pt>
    <dgm:pt modelId="{4BDC87D9-D350-4959-8F72-BFF299AE01C3}">
      <dgm:prSet phldrT="[Texte]"/>
      <dgm:spPr>
        <a:solidFill>
          <a:schemeClr val="tx1"/>
        </a:solidFill>
      </dgm:spPr>
      <dgm:t>
        <a:bodyPr/>
        <a:lstStyle/>
        <a:p>
          <a:endParaRPr lang="en-US" dirty="0"/>
        </a:p>
      </dgm:t>
    </dgm:pt>
    <dgm:pt modelId="{41CEA9F1-FE2D-4546-99D6-FE8FED6A836D}" type="parTrans" cxnId="{BAD91660-69E6-4A3C-BA9C-158B2D59C489}">
      <dgm:prSet/>
      <dgm:spPr/>
      <dgm:t>
        <a:bodyPr/>
        <a:lstStyle/>
        <a:p>
          <a:endParaRPr lang="en-US"/>
        </a:p>
      </dgm:t>
    </dgm:pt>
    <dgm:pt modelId="{E5C421F7-0468-44A1-AA5A-99916000F1B8}" type="sibTrans" cxnId="{BAD91660-69E6-4A3C-BA9C-158B2D59C489}">
      <dgm:prSet/>
      <dgm:spPr>
        <a:solidFill>
          <a:schemeClr val="tx1"/>
        </a:solidFill>
      </dgm:spPr>
      <dgm:t>
        <a:bodyPr/>
        <a:lstStyle/>
        <a:p>
          <a:endParaRPr lang="en-US"/>
        </a:p>
      </dgm:t>
    </dgm:pt>
    <dgm:pt modelId="{28F6525D-9A15-4360-B6A6-166396E12715}">
      <dgm:prSet phldrT="[Texte]"/>
      <dgm:spPr>
        <a:solidFill>
          <a:schemeClr val="tx1"/>
        </a:solidFill>
      </dgm:spPr>
      <dgm:t>
        <a:bodyPr/>
        <a:lstStyle/>
        <a:p>
          <a:endParaRPr lang="en-US" dirty="0"/>
        </a:p>
      </dgm:t>
    </dgm:pt>
    <dgm:pt modelId="{C52F3EF9-3D9D-4FEF-AFC8-F41E8F28942F}" type="parTrans" cxnId="{46AF21C2-83BA-401A-90FE-27A5FECBE4E5}">
      <dgm:prSet/>
      <dgm:spPr/>
      <dgm:t>
        <a:bodyPr/>
        <a:lstStyle/>
        <a:p>
          <a:endParaRPr lang="en-US"/>
        </a:p>
      </dgm:t>
    </dgm:pt>
    <dgm:pt modelId="{446DBE1D-E72D-4E9E-BE6B-F18CCF16833B}" type="sibTrans" cxnId="{46AF21C2-83BA-401A-90FE-27A5FECBE4E5}">
      <dgm:prSet/>
      <dgm:spPr>
        <a:solidFill>
          <a:schemeClr val="tx1"/>
        </a:solidFill>
      </dgm:spPr>
      <dgm:t>
        <a:bodyPr/>
        <a:lstStyle/>
        <a:p>
          <a:endParaRPr lang="en-US"/>
        </a:p>
      </dgm:t>
    </dgm:pt>
    <dgm:pt modelId="{37117423-EFCE-4857-A69D-9D14ECAD7773}" type="pres">
      <dgm:prSet presAssocID="{8A1780DB-C56F-4ED8-8943-9DC9A778D60C}" presName="composite" presStyleCnt="0">
        <dgm:presLayoutVars>
          <dgm:chMax val="3"/>
          <dgm:animLvl val="lvl"/>
          <dgm:resizeHandles val="exact"/>
        </dgm:presLayoutVars>
      </dgm:prSet>
      <dgm:spPr/>
    </dgm:pt>
    <dgm:pt modelId="{AEA45134-271F-41BC-887C-EBD880EE383B}" type="pres">
      <dgm:prSet presAssocID="{114B68A3-D0DC-4134-8634-9D67F824F5DB}" presName="gear1" presStyleLbl="node1" presStyleIdx="0" presStyleCnt="3">
        <dgm:presLayoutVars>
          <dgm:chMax val="1"/>
          <dgm:bulletEnabled val="1"/>
        </dgm:presLayoutVars>
      </dgm:prSet>
      <dgm:spPr/>
    </dgm:pt>
    <dgm:pt modelId="{3CB3F2D7-CB66-4212-AF73-6E7F50DBB3D7}" type="pres">
      <dgm:prSet presAssocID="{114B68A3-D0DC-4134-8634-9D67F824F5DB}" presName="gear1srcNode" presStyleLbl="node1" presStyleIdx="0" presStyleCnt="3"/>
      <dgm:spPr/>
    </dgm:pt>
    <dgm:pt modelId="{ED2B6D43-943F-44BB-97DC-8F4D2A14026E}" type="pres">
      <dgm:prSet presAssocID="{114B68A3-D0DC-4134-8634-9D67F824F5DB}" presName="gear1dstNode" presStyleLbl="node1" presStyleIdx="0" presStyleCnt="3"/>
      <dgm:spPr/>
    </dgm:pt>
    <dgm:pt modelId="{F00E5933-BD9E-4CB1-A0BA-FD7284233EC2}" type="pres">
      <dgm:prSet presAssocID="{28F6525D-9A15-4360-B6A6-166396E12715}" presName="gear2" presStyleLbl="node1" presStyleIdx="1" presStyleCnt="3">
        <dgm:presLayoutVars>
          <dgm:chMax val="1"/>
          <dgm:bulletEnabled val="1"/>
        </dgm:presLayoutVars>
      </dgm:prSet>
      <dgm:spPr/>
    </dgm:pt>
    <dgm:pt modelId="{65DF662F-BDD9-49DD-BFBB-525CE1F9D00D}" type="pres">
      <dgm:prSet presAssocID="{28F6525D-9A15-4360-B6A6-166396E12715}" presName="gear2srcNode" presStyleLbl="node1" presStyleIdx="1" presStyleCnt="3"/>
      <dgm:spPr/>
    </dgm:pt>
    <dgm:pt modelId="{9CF57420-9CD1-43D6-957B-4645C971A678}" type="pres">
      <dgm:prSet presAssocID="{28F6525D-9A15-4360-B6A6-166396E12715}" presName="gear2dstNode" presStyleLbl="node1" presStyleIdx="1" presStyleCnt="3"/>
      <dgm:spPr/>
    </dgm:pt>
    <dgm:pt modelId="{19E0BBF8-08B3-4EED-B4C9-9D438D51E0C0}" type="pres">
      <dgm:prSet presAssocID="{4BDC87D9-D350-4959-8F72-BFF299AE01C3}" presName="gear3" presStyleLbl="node1" presStyleIdx="2" presStyleCnt="3"/>
      <dgm:spPr/>
    </dgm:pt>
    <dgm:pt modelId="{E4F9E290-2A93-4823-8ECD-4B188B922384}" type="pres">
      <dgm:prSet presAssocID="{4BDC87D9-D350-4959-8F72-BFF299AE01C3}" presName="gear3tx" presStyleLbl="node1" presStyleIdx="2" presStyleCnt="3">
        <dgm:presLayoutVars>
          <dgm:chMax val="1"/>
          <dgm:bulletEnabled val="1"/>
        </dgm:presLayoutVars>
      </dgm:prSet>
      <dgm:spPr/>
    </dgm:pt>
    <dgm:pt modelId="{FB1D0F37-329C-416D-A377-E77E1D16F23D}" type="pres">
      <dgm:prSet presAssocID="{4BDC87D9-D350-4959-8F72-BFF299AE01C3}" presName="gear3srcNode" presStyleLbl="node1" presStyleIdx="2" presStyleCnt="3"/>
      <dgm:spPr/>
    </dgm:pt>
    <dgm:pt modelId="{14A5AEE7-AC24-4E54-9265-1D77A9E1B28A}" type="pres">
      <dgm:prSet presAssocID="{4BDC87D9-D350-4959-8F72-BFF299AE01C3}" presName="gear3dstNode" presStyleLbl="node1" presStyleIdx="2" presStyleCnt="3"/>
      <dgm:spPr/>
    </dgm:pt>
    <dgm:pt modelId="{52F2A736-F3EE-4056-8749-72534C771899}" type="pres">
      <dgm:prSet presAssocID="{A07B6EC8-6F3C-4E53-87A3-B96FA227720B}" presName="connector1" presStyleLbl="sibTrans2D1" presStyleIdx="0" presStyleCnt="3"/>
      <dgm:spPr/>
    </dgm:pt>
    <dgm:pt modelId="{651898E5-4076-47EE-AAF4-7E46D5B1C3E8}" type="pres">
      <dgm:prSet presAssocID="{446DBE1D-E72D-4E9E-BE6B-F18CCF16833B}" presName="connector2" presStyleLbl="sibTrans2D1" presStyleIdx="1" presStyleCnt="3"/>
      <dgm:spPr/>
    </dgm:pt>
    <dgm:pt modelId="{7531187E-56BF-4A36-88F1-929BAD71E6B8}" type="pres">
      <dgm:prSet presAssocID="{E5C421F7-0468-44A1-AA5A-99916000F1B8}" presName="connector3" presStyleLbl="sibTrans2D1" presStyleIdx="2" presStyleCnt="3"/>
      <dgm:spPr/>
    </dgm:pt>
  </dgm:ptLst>
  <dgm:cxnLst>
    <dgm:cxn modelId="{D4F9561B-024E-47AE-935A-656A795EC4C2}" srcId="{8A1780DB-C56F-4ED8-8943-9DC9A778D60C}" destId="{114B68A3-D0DC-4134-8634-9D67F824F5DB}" srcOrd="0" destOrd="0" parTransId="{6E093BAD-7FA9-46A4-AF37-4AEBC1475017}" sibTransId="{A07B6EC8-6F3C-4E53-87A3-B96FA227720B}"/>
    <dgm:cxn modelId="{8274DA33-6498-43B7-AF4D-0B99A9AEDE4B}" type="presOf" srcId="{28F6525D-9A15-4360-B6A6-166396E12715}" destId="{9CF57420-9CD1-43D6-957B-4645C971A678}" srcOrd="2" destOrd="0" presId="urn:microsoft.com/office/officeart/2005/8/layout/gear1"/>
    <dgm:cxn modelId="{42329C37-D3E4-4525-A443-42C8D97B8CC6}" type="presOf" srcId="{114B68A3-D0DC-4134-8634-9D67F824F5DB}" destId="{3CB3F2D7-CB66-4212-AF73-6E7F50DBB3D7}" srcOrd="1" destOrd="0" presId="urn:microsoft.com/office/officeart/2005/8/layout/gear1"/>
    <dgm:cxn modelId="{A958CE3F-05C0-4292-A1CB-6DEE79F174FE}" type="presOf" srcId="{446DBE1D-E72D-4E9E-BE6B-F18CCF16833B}" destId="{651898E5-4076-47EE-AAF4-7E46D5B1C3E8}" srcOrd="0" destOrd="0" presId="urn:microsoft.com/office/officeart/2005/8/layout/gear1"/>
    <dgm:cxn modelId="{34E6855D-51D7-4F63-8F0D-3E9C612864E0}" type="presOf" srcId="{114B68A3-D0DC-4134-8634-9D67F824F5DB}" destId="{ED2B6D43-943F-44BB-97DC-8F4D2A14026E}" srcOrd="2" destOrd="0" presId="urn:microsoft.com/office/officeart/2005/8/layout/gear1"/>
    <dgm:cxn modelId="{BAD91660-69E6-4A3C-BA9C-158B2D59C489}" srcId="{8A1780DB-C56F-4ED8-8943-9DC9A778D60C}" destId="{4BDC87D9-D350-4959-8F72-BFF299AE01C3}" srcOrd="2" destOrd="0" parTransId="{41CEA9F1-FE2D-4546-99D6-FE8FED6A836D}" sibTransId="{E5C421F7-0468-44A1-AA5A-99916000F1B8}"/>
    <dgm:cxn modelId="{774B5663-053E-4EE1-85D8-A508590E393D}" type="presOf" srcId="{E5C421F7-0468-44A1-AA5A-99916000F1B8}" destId="{7531187E-56BF-4A36-88F1-929BAD71E6B8}" srcOrd="0" destOrd="0" presId="urn:microsoft.com/office/officeart/2005/8/layout/gear1"/>
    <dgm:cxn modelId="{C0EB746A-CC1B-436B-9422-BB0FCB5103F7}" type="presOf" srcId="{28F6525D-9A15-4360-B6A6-166396E12715}" destId="{F00E5933-BD9E-4CB1-A0BA-FD7284233EC2}" srcOrd="0" destOrd="0" presId="urn:microsoft.com/office/officeart/2005/8/layout/gear1"/>
    <dgm:cxn modelId="{C6BCEA84-12A1-4100-848E-61F3608DCE69}" type="presOf" srcId="{A07B6EC8-6F3C-4E53-87A3-B96FA227720B}" destId="{52F2A736-F3EE-4056-8749-72534C771899}" srcOrd="0" destOrd="0" presId="urn:microsoft.com/office/officeart/2005/8/layout/gear1"/>
    <dgm:cxn modelId="{964E2B85-949C-4252-8CAB-074C4912EE28}" type="presOf" srcId="{4BDC87D9-D350-4959-8F72-BFF299AE01C3}" destId="{19E0BBF8-08B3-4EED-B4C9-9D438D51E0C0}" srcOrd="0" destOrd="0" presId="urn:microsoft.com/office/officeart/2005/8/layout/gear1"/>
    <dgm:cxn modelId="{933F6C86-0232-4C21-AA89-6C35170CF3E5}" type="presOf" srcId="{8A1780DB-C56F-4ED8-8943-9DC9A778D60C}" destId="{37117423-EFCE-4857-A69D-9D14ECAD7773}" srcOrd="0" destOrd="0" presId="urn:microsoft.com/office/officeart/2005/8/layout/gear1"/>
    <dgm:cxn modelId="{D8B26898-852C-4212-B7B1-D21C26EAFEB0}" type="presOf" srcId="{114B68A3-D0DC-4134-8634-9D67F824F5DB}" destId="{AEA45134-271F-41BC-887C-EBD880EE383B}" srcOrd="0" destOrd="0" presId="urn:microsoft.com/office/officeart/2005/8/layout/gear1"/>
    <dgm:cxn modelId="{159E17A1-7929-4312-BCC9-ACF877FC00B2}" type="presOf" srcId="{4BDC87D9-D350-4959-8F72-BFF299AE01C3}" destId="{E4F9E290-2A93-4823-8ECD-4B188B922384}" srcOrd="1" destOrd="0" presId="urn:microsoft.com/office/officeart/2005/8/layout/gear1"/>
    <dgm:cxn modelId="{46AF21C2-83BA-401A-90FE-27A5FECBE4E5}" srcId="{8A1780DB-C56F-4ED8-8943-9DC9A778D60C}" destId="{28F6525D-9A15-4360-B6A6-166396E12715}" srcOrd="1" destOrd="0" parTransId="{C52F3EF9-3D9D-4FEF-AFC8-F41E8F28942F}" sibTransId="{446DBE1D-E72D-4E9E-BE6B-F18CCF16833B}"/>
    <dgm:cxn modelId="{BBA6CDCF-AF20-4F50-8F0C-15023F5C2C37}" type="presOf" srcId="{4BDC87D9-D350-4959-8F72-BFF299AE01C3}" destId="{FB1D0F37-329C-416D-A377-E77E1D16F23D}" srcOrd="2" destOrd="0" presId="urn:microsoft.com/office/officeart/2005/8/layout/gear1"/>
    <dgm:cxn modelId="{C4C84AEA-9A92-440A-BAD1-0A68DD8B176B}" type="presOf" srcId="{4BDC87D9-D350-4959-8F72-BFF299AE01C3}" destId="{14A5AEE7-AC24-4E54-9265-1D77A9E1B28A}" srcOrd="3" destOrd="0" presId="urn:microsoft.com/office/officeart/2005/8/layout/gear1"/>
    <dgm:cxn modelId="{37827CEB-1392-4787-930A-37473DCD8FA8}" type="presOf" srcId="{28F6525D-9A15-4360-B6A6-166396E12715}" destId="{65DF662F-BDD9-49DD-BFBB-525CE1F9D00D}" srcOrd="1" destOrd="0" presId="urn:microsoft.com/office/officeart/2005/8/layout/gear1"/>
    <dgm:cxn modelId="{BF25B078-A596-4F37-81B6-5CCAC06A1A37}" type="presParOf" srcId="{37117423-EFCE-4857-A69D-9D14ECAD7773}" destId="{AEA45134-271F-41BC-887C-EBD880EE383B}" srcOrd="0" destOrd="0" presId="urn:microsoft.com/office/officeart/2005/8/layout/gear1"/>
    <dgm:cxn modelId="{5FBF58D4-7B60-4C7E-9C0E-9825C9873F1F}" type="presParOf" srcId="{37117423-EFCE-4857-A69D-9D14ECAD7773}" destId="{3CB3F2D7-CB66-4212-AF73-6E7F50DBB3D7}" srcOrd="1" destOrd="0" presId="urn:microsoft.com/office/officeart/2005/8/layout/gear1"/>
    <dgm:cxn modelId="{E6923BE7-5244-4DF1-9D14-05D5FD95F056}" type="presParOf" srcId="{37117423-EFCE-4857-A69D-9D14ECAD7773}" destId="{ED2B6D43-943F-44BB-97DC-8F4D2A14026E}" srcOrd="2" destOrd="0" presId="urn:microsoft.com/office/officeart/2005/8/layout/gear1"/>
    <dgm:cxn modelId="{1C049C26-8E6C-4C43-A326-F70EDF22785B}" type="presParOf" srcId="{37117423-EFCE-4857-A69D-9D14ECAD7773}" destId="{F00E5933-BD9E-4CB1-A0BA-FD7284233EC2}" srcOrd="3" destOrd="0" presId="urn:microsoft.com/office/officeart/2005/8/layout/gear1"/>
    <dgm:cxn modelId="{4335DCA6-0534-43F3-B0E4-805E5A645A94}" type="presParOf" srcId="{37117423-EFCE-4857-A69D-9D14ECAD7773}" destId="{65DF662F-BDD9-49DD-BFBB-525CE1F9D00D}" srcOrd="4" destOrd="0" presId="urn:microsoft.com/office/officeart/2005/8/layout/gear1"/>
    <dgm:cxn modelId="{5CBE43DF-9D83-4084-8630-42C299B5D44A}" type="presParOf" srcId="{37117423-EFCE-4857-A69D-9D14ECAD7773}" destId="{9CF57420-9CD1-43D6-957B-4645C971A678}" srcOrd="5" destOrd="0" presId="urn:microsoft.com/office/officeart/2005/8/layout/gear1"/>
    <dgm:cxn modelId="{6E9D918F-B7CC-4C35-9810-E6A8773A9012}" type="presParOf" srcId="{37117423-EFCE-4857-A69D-9D14ECAD7773}" destId="{19E0BBF8-08B3-4EED-B4C9-9D438D51E0C0}" srcOrd="6" destOrd="0" presId="urn:microsoft.com/office/officeart/2005/8/layout/gear1"/>
    <dgm:cxn modelId="{07896043-ABFE-4A17-B664-F37859C85054}" type="presParOf" srcId="{37117423-EFCE-4857-A69D-9D14ECAD7773}" destId="{E4F9E290-2A93-4823-8ECD-4B188B922384}" srcOrd="7" destOrd="0" presId="urn:microsoft.com/office/officeart/2005/8/layout/gear1"/>
    <dgm:cxn modelId="{E6997097-CB5E-4E78-AD01-205A2C77E4B0}" type="presParOf" srcId="{37117423-EFCE-4857-A69D-9D14ECAD7773}" destId="{FB1D0F37-329C-416D-A377-E77E1D16F23D}" srcOrd="8" destOrd="0" presId="urn:microsoft.com/office/officeart/2005/8/layout/gear1"/>
    <dgm:cxn modelId="{A5F0A99F-4D59-434C-A143-64BCC6233F3D}" type="presParOf" srcId="{37117423-EFCE-4857-A69D-9D14ECAD7773}" destId="{14A5AEE7-AC24-4E54-9265-1D77A9E1B28A}" srcOrd="9" destOrd="0" presId="urn:microsoft.com/office/officeart/2005/8/layout/gear1"/>
    <dgm:cxn modelId="{E95D661B-C307-46F4-9350-D60D1157AE2C}" type="presParOf" srcId="{37117423-EFCE-4857-A69D-9D14ECAD7773}" destId="{52F2A736-F3EE-4056-8749-72534C771899}" srcOrd="10" destOrd="0" presId="urn:microsoft.com/office/officeart/2005/8/layout/gear1"/>
    <dgm:cxn modelId="{3C684C92-EA3B-470F-95FA-8F6215D7D78A}" type="presParOf" srcId="{37117423-EFCE-4857-A69D-9D14ECAD7773}" destId="{651898E5-4076-47EE-AAF4-7E46D5B1C3E8}" srcOrd="11" destOrd="0" presId="urn:microsoft.com/office/officeart/2005/8/layout/gear1"/>
    <dgm:cxn modelId="{ECB7EBC4-93DA-45B1-9F55-20C853A2ED3C}" type="presParOf" srcId="{37117423-EFCE-4857-A69D-9D14ECAD7773}" destId="{7531187E-56BF-4A36-88F1-929BAD71E6B8}"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45134-271F-41BC-887C-EBD880EE383B}">
      <dsp:nvSpPr>
        <dsp:cNvPr id="0" name=""/>
        <dsp:cNvSpPr/>
      </dsp:nvSpPr>
      <dsp:spPr>
        <a:xfrm>
          <a:off x="356805" y="230608"/>
          <a:ext cx="194044" cy="194044"/>
        </a:xfrm>
        <a:prstGeom prst="gear9">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fr-CH" sz="600" kern="1200" dirty="0"/>
            <a:t> </a:t>
          </a:r>
          <a:endParaRPr lang="en-US" sz="600" kern="1200" dirty="0"/>
        </a:p>
      </dsp:txBody>
      <dsp:txXfrm>
        <a:off x="395816" y="276062"/>
        <a:ext cx="116022" cy="99743"/>
      </dsp:txXfrm>
    </dsp:sp>
    <dsp:sp modelId="{F00E5933-BD9E-4CB1-A0BA-FD7284233EC2}">
      <dsp:nvSpPr>
        <dsp:cNvPr id="0" name=""/>
        <dsp:cNvSpPr/>
      </dsp:nvSpPr>
      <dsp:spPr>
        <a:xfrm>
          <a:off x="243907" y="184743"/>
          <a:ext cx="141123" cy="141123"/>
        </a:xfrm>
        <a:prstGeom prst="gear6">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9435" y="220486"/>
        <a:ext cx="70067" cy="69637"/>
      </dsp:txXfrm>
    </dsp:sp>
    <dsp:sp modelId="{19E0BBF8-08B3-4EED-B4C9-9D438D51E0C0}">
      <dsp:nvSpPr>
        <dsp:cNvPr id="0" name=""/>
        <dsp:cNvSpPr/>
      </dsp:nvSpPr>
      <dsp:spPr>
        <a:xfrm rot="20700000">
          <a:off x="322950" y="87383"/>
          <a:ext cx="138272" cy="138272"/>
        </a:xfrm>
        <a:prstGeom prst="gear6">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20700000">
        <a:off x="353277" y="117710"/>
        <a:ext cx="77617" cy="77617"/>
      </dsp:txXfrm>
    </dsp:sp>
    <dsp:sp modelId="{52F2A736-F3EE-4056-8749-72534C771899}">
      <dsp:nvSpPr>
        <dsp:cNvPr id="0" name=""/>
        <dsp:cNvSpPr/>
      </dsp:nvSpPr>
      <dsp:spPr>
        <a:xfrm>
          <a:off x="323402" y="208936"/>
          <a:ext cx="248377" cy="248377"/>
        </a:xfrm>
        <a:prstGeom prst="circularArrow">
          <a:avLst>
            <a:gd name="adj1" fmla="val 4687"/>
            <a:gd name="adj2" fmla="val 299029"/>
            <a:gd name="adj3" fmla="val 2189135"/>
            <a:gd name="adj4" fmla="val 17125330"/>
            <a:gd name="adj5" fmla="val 5469"/>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651898E5-4076-47EE-AAF4-7E46D5B1C3E8}">
      <dsp:nvSpPr>
        <dsp:cNvPr id="0" name=""/>
        <dsp:cNvSpPr/>
      </dsp:nvSpPr>
      <dsp:spPr>
        <a:xfrm>
          <a:off x="218914" y="164603"/>
          <a:ext cx="180461" cy="180461"/>
        </a:xfrm>
        <a:prstGeom prst="leftCircularArrow">
          <a:avLst>
            <a:gd name="adj1" fmla="val 6452"/>
            <a:gd name="adj2" fmla="val 429999"/>
            <a:gd name="adj3" fmla="val 10489124"/>
            <a:gd name="adj4" fmla="val 14837806"/>
            <a:gd name="adj5" fmla="val 7527"/>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7531187E-56BF-4A36-88F1-929BAD71E6B8}">
      <dsp:nvSpPr>
        <dsp:cNvPr id="0" name=""/>
        <dsp:cNvSpPr/>
      </dsp:nvSpPr>
      <dsp:spPr>
        <a:xfrm>
          <a:off x="290966" y="68181"/>
          <a:ext cx="194573" cy="194573"/>
        </a:xfrm>
        <a:prstGeom prst="circularArrow">
          <a:avLst>
            <a:gd name="adj1" fmla="val 5984"/>
            <a:gd name="adj2" fmla="val 394124"/>
            <a:gd name="adj3" fmla="val 13313824"/>
            <a:gd name="adj4" fmla="val 10508221"/>
            <a:gd name="adj5" fmla="val 6981"/>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1"/>
            <a:ext cx="2945659" cy="496332"/>
          </a:xfrm>
          <a:prstGeom prst="rect">
            <a:avLst/>
          </a:prstGeom>
        </p:spPr>
        <p:txBody>
          <a:bodyPr vert="horz" lIns="91283" tIns="45641" rIns="91283" bIns="45641" rtlCol="0"/>
          <a:lstStyle>
            <a:lvl1pPr algn="l">
              <a:defRPr sz="1100"/>
            </a:lvl1pPr>
          </a:lstStyle>
          <a:p>
            <a:endParaRPr lang="de-DE"/>
          </a:p>
        </p:txBody>
      </p:sp>
      <p:sp>
        <p:nvSpPr>
          <p:cNvPr id="3" name="Datumsplatzhalter 2"/>
          <p:cNvSpPr>
            <a:spLocks noGrp="1"/>
          </p:cNvSpPr>
          <p:nvPr>
            <p:ph type="dt" sz="quarter" idx="1"/>
          </p:nvPr>
        </p:nvSpPr>
        <p:spPr>
          <a:xfrm>
            <a:off x="3850444" y="1"/>
            <a:ext cx="2945659" cy="496332"/>
          </a:xfrm>
          <a:prstGeom prst="rect">
            <a:avLst/>
          </a:prstGeom>
        </p:spPr>
        <p:txBody>
          <a:bodyPr vert="horz" lIns="91283" tIns="45641" rIns="91283" bIns="45641" rtlCol="0"/>
          <a:lstStyle>
            <a:lvl1pPr algn="r">
              <a:defRPr sz="1100"/>
            </a:lvl1pPr>
          </a:lstStyle>
          <a:p>
            <a:fld id="{225C4EF9-6B2F-6946-B23B-D4E4B1CB19BF}" type="datetimeFigureOut">
              <a:rPr lang="de-DE" smtClean="0"/>
              <a:pPr/>
              <a:t>22.11.2019</a:t>
            </a:fld>
            <a:endParaRPr lang="de-DE"/>
          </a:p>
        </p:txBody>
      </p:sp>
      <p:sp>
        <p:nvSpPr>
          <p:cNvPr id="4" name="Fußzeilenplatzhalter 3"/>
          <p:cNvSpPr>
            <a:spLocks noGrp="1"/>
          </p:cNvSpPr>
          <p:nvPr>
            <p:ph type="ftr" sz="quarter" idx="2"/>
          </p:nvPr>
        </p:nvSpPr>
        <p:spPr>
          <a:xfrm>
            <a:off x="2" y="9428584"/>
            <a:ext cx="2945659" cy="496332"/>
          </a:xfrm>
          <a:prstGeom prst="rect">
            <a:avLst/>
          </a:prstGeom>
        </p:spPr>
        <p:txBody>
          <a:bodyPr vert="horz" lIns="91283" tIns="45641" rIns="91283" bIns="45641" rtlCol="0" anchor="b"/>
          <a:lstStyle>
            <a:lvl1pPr algn="l">
              <a:defRPr sz="11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283" tIns="45641" rIns="91283" bIns="45641" rtlCol="0" anchor="b"/>
          <a:lstStyle>
            <a:lvl1pPr algn="r">
              <a:defRPr sz="1100"/>
            </a:lvl1pPr>
          </a:lstStyle>
          <a:p>
            <a:fld id="{EE43843E-3B27-8B46-9008-81B6FC3CBBEB}" type="slidenum">
              <a:rPr lang="de-DE" smtClean="0"/>
              <a:pPr/>
              <a:t>‹#›</a:t>
            </a:fld>
            <a:endParaRPr lang="de-DE"/>
          </a:p>
        </p:txBody>
      </p:sp>
    </p:spTree>
    <p:extLst>
      <p:ext uri="{BB962C8B-B14F-4D97-AF65-F5344CB8AC3E}">
        <p14:creationId xmlns:p14="http://schemas.microsoft.com/office/powerpoint/2010/main" val="3357787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45659" cy="496332"/>
          </a:xfrm>
          <a:prstGeom prst="rect">
            <a:avLst/>
          </a:prstGeom>
        </p:spPr>
        <p:txBody>
          <a:bodyPr vert="horz" lIns="91283" tIns="45641" rIns="91283" bIns="45641" rtlCol="0"/>
          <a:lstStyle>
            <a:lvl1pPr algn="l">
              <a:defRPr sz="1100"/>
            </a:lvl1pPr>
          </a:lstStyle>
          <a:p>
            <a:endParaRPr lang="de-CH" dirty="0"/>
          </a:p>
        </p:txBody>
      </p:sp>
      <p:sp>
        <p:nvSpPr>
          <p:cNvPr id="3" name="Datumsplatzhalter 2"/>
          <p:cNvSpPr>
            <a:spLocks noGrp="1"/>
          </p:cNvSpPr>
          <p:nvPr>
            <p:ph type="dt" idx="1"/>
          </p:nvPr>
        </p:nvSpPr>
        <p:spPr>
          <a:xfrm>
            <a:off x="3850444" y="1"/>
            <a:ext cx="2945659" cy="496332"/>
          </a:xfrm>
          <a:prstGeom prst="rect">
            <a:avLst/>
          </a:prstGeom>
        </p:spPr>
        <p:txBody>
          <a:bodyPr vert="horz" lIns="91283" tIns="45641" rIns="91283" bIns="45641" rtlCol="0"/>
          <a:lstStyle>
            <a:lvl1pPr algn="r">
              <a:defRPr sz="1100"/>
            </a:lvl1pPr>
          </a:lstStyle>
          <a:p>
            <a:fld id="{D90CF974-B69B-4A63-B177-8F6224207CF0}" type="datetimeFigureOut">
              <a:rPr lang="de-CH" smtClean="0"/>
              <a:pPr/>
              <a:t>22.11.2019</a:t>
            </a:fld>
            <a:endParaRPr lang="de-CH" dirty="0"/>
          </a:p>
        </p:txBody>
      </p:sp>
      <p:sp>
        <p:nvSpPr>
          <p:cNvPr id="4" name="Folienbildplatzhalter 3"/>
          <p:cNvSpPr>
            <a:spLocks noGrp="1" noRot="1" noChangeAspect="1"/>
          </p:cNvSpPr>
          <p:nvPr>
            <p:ph type="sldImg" idx="2"/>
          </p:nvPr>
        </p:nvSpPr>
        <p:spPr>
          <a:xfrm>
            <a:off x="90488" y="744538"/>
            <a:ext cx="6618287" cy="3722687"/>
          </a:xfrm>
          <a:prstGeom prst="rect">
            <a:avLst/>
          </a:prstGeom>
          <a:noFill/>
          <a:ln w="12700">
            <a:solidFill>
              <a:prstClr val="black"/>
            </a:solidFill>
          </a:ln>
        </p:spPr>
        <p:txBody>
          <a:bodyPr vert="horz" lIns="91283" tIns="45641" rIns="91283" bIns="45641" rtlCol="0" anchor="ctr"/>
          <a:lstStyle/>
          <a:p>
            <a:endParaRPr lang="de-CH" dirty="0"/>
          </a:p>
        </p:txBody>
      </p:sp>
      <p:sp>
        <p:nvSpPr>
          <p:cNvPr id="5" name="Notizenplatzhalter 4"/>
          <p:cNvSpPr>
            <a:spLocks noGrp="1"/>
          </p:cNvSpPr>
          <p:nvPr>
            <p:ph type="body" sz="quarter" idx="3"/>
          </p:nvPr>
        </p:nvSpPr>
        <p:spPr>
          <a:xfrm>
            <a:off x="679769" y="4715155"/>
            <a:ext cx="5438140" cy="4466987"/>
          </a:xfrm>
          <a:prstGeom prst="rect">
            <a:avLst/>
          </a:prstGeom>
        </p:spPr>
        <p:txBody>
          <a:bodyPr vert="horz" lIns="91283" tIns="45641" rIns="91283" bIns="45641"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2" y="9428584"/>
            <a:ext cx="2945659" cy="496332"/>
          </a:xfrm>
          <a:prstGeom prst="rect">
            <a:avLst/>
          </a:prstGeom>
        </p:spPr>
        <p:txBody>
          <a:bodyPr vert="horz" lIns="91283" tIns="45641" rIns="91283" bIns="45641" rtlCol="0" anchor="b"/>
          <a:lstStyle>
            <a:lvl1pPr algn="l">
              <a:defRPr sz="1100"/>
            </a:lvl1pPr>
          </a:lstStyle>
          <a:p>
            <a:endParaRPr lang="de-CH"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283" tIns="45641" rIns="91283" bIns="45641" rtlCol="0" anchor="b"/>
          <a:lstStyle>
            <a:lvl1pPr algn="r">
              <a:defRPr sz="1100"/>
            </a:lvl1pPr>
          </a:lstStyle>
          <a:p>
            <a:fld id="{7AD9179C-3B50-4FEB-BFA1-45A595CAEBEF}" type="slidenum">
              <a:rPr lang="de-CH" smtClean="0"/>
              <a:pPr/>
              <a:t>‹#›</a:t>
            </a:fld>
            <a:endParaRPr lang="de-CH" dirty="0"/>
          </a:p>
        </p:txBody>
      </p:sp>
    </p:spTree>
    <p:extLst>
      <p:ext uri="{BB962C8B-B14F-4D97-AF65-F5344CB8AC3E}">
        <p14:creationId xmlns:p14="http://schemas.microsoft.com/office/powerpoint/2010/main" val="2814719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a:t>
            </a:fld>
            <a:endParaRPr lang="de-CH" dirty="0"/>
          </a:p>
        </p:txBody>
      </p:sp>
    </p:spTree>
    <p:extLst>
      <p:ext uri="{BB962C8B-B14F-4D97-AF65-F5344CB8AC3E}">
        <p14:creationId xmlns:p14="http://schemas.microsoft.com/office/powerpoint/2010/main" val="352431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STEP = </a:t>
            </a:r>
            <a:r>
              <a:rPr lang="en-US" sz="1200" b="1" dirty="0"/>
              <a:t>(strategic enlargement program)</a:t>
            </a:r>
            <a:r>
              <a:rPr lang="en-US" sz="1200" b="0" dirty="0"/>
              <a:t>:</a:t>
            </a:r>
            <a:r>
              <a:rPr lang="en-US" sz="1200" b="1" baseline="0" dirty="0"/>
              <a:t> </a:t>
            </a:r>
            <a:r>
              <a:rPr lang="en-US" sz="1200" dirty="0"/>
              <a:t>Planning of </a:t>
            </a:r>
            <a:r>
              <a:rPr lang="en-US" sz="1200" b="1" dirty="0"/>
              <a:t>rail-related infrastructure </a:t>
            </a:r>
            <a:r>
              <a:rPr lang="en-US" sz="1200" b="0" dirty="0"/>
              <a:t>Long-term development of rail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Network Utilization Concept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Long-term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Takes into account decided new infrastructures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Defines the use of the network in a standard hour for the future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Shows dedicated capacities for Passenger and Freight traffic</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Network Utilization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b="0" kern="1200" dirty="0">
                <a:solidFill>
                  <a:schemeClr val="tx1"/>
                </a:solidFill>
                <a:latin typeface="+mn-lt"/>
                <a:ea typeface="+mn-ea"/>
                <a:cs typeface="+mn-cs"/>
              </a:rPr>
              <a:t>Breaks down </a:t>
            </a:r>
            <a:r>
              <a:rPr lang="en-GB" sz="1200" b="0" kern="1200" dirty="0">
                <a:solidFill>
                  <a:schemeClr val="tx1"/>
                </a:solidFill>
                <a:latin typeface="+mn-lt"/>
                <a:ea typeface="+mn-ea"/>
                <a:cs typeface="+mn-cs"/>
              </a:rPr>
              <a:t>Network Utilization Concept in detail for the respective annual timetables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sym typeface="Wingdings" panose="05000000000000000000" pitchFamily="2" charset="2"/>
              </a:rPr>
              <a:t>Basis for the annual timetable and path allocation by the train path allocation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mn-cs"/>
              </a:rPr>
              <a:t>Distinguishes between rush hour and off peak times as well as weekday and weekend.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10</a:t>
            </a:fld>
            <a:endParaRPr lang="de-CH" dirty="0"/>
          </a:p>
        </p:txBody>
      </p:sp>
    </p:spTree>
    <p:extLst>
      <p:ext uri="{BB962C8B-B14F-4D97-AF65-F5344CB8AC3E}">
        <p14:creationId xmlns:p14="http://schemas.microsoft.com/office/powerpoint/2010/main" val="246085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11</a:t>
            </a:fld>
            <a:endParaRPr lang="de-CH" dirty="0"/>
          </a:p>
        </p:txBody>
      </p:sp>
    </p:spTree>
    <p:extLst>
      <p:ext uri="{BB962C8B-B14F-4D97-AF65-F5344CB8AC3E}">
        <p14:creationId xmlns:p14="http://schemas.microsoft.com/office/powerpoint/2010/main" val="57025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2</a:t>
            </a:fld>
            <a:endParaRPr lang="de-CH" dirty="0"/>
          </a:p>
        </p:txBody>
      </p:sp>
    </p:spTree>
    <p:extLst>
      <p:ext uri="{BB962C8B-B14F-4D97-AF65-F5344CB8AC3E}">
        <p14:creationId xmlns:p14="http://schemas.microsoft.com/office/powerpoint/2010/main" val="412529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7AD9179C-3B50-4FEB-BFA1-45A595CAEBEF}" type="slidenum">
              <a:rPr lang="de-CH" smtClean="0"/>
              <a:pPr/>
              <a:t>3</a:t>
            </a:fld>
            <a:endParaRPr lang="de-CH" dirty="0"/>
          </a:p>
        </p:txBody>
      </p:sp>
    </p:spTree>
    <p:extLst>
      <p:ext uri="{BB962C8B-B14F-4D97-AF65-F5344CB8AC3E}">
        <p14:creationId xmlns:p14="http://schemas.microsoft.com/office/powerpoint/2010/main" val="216825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Modernisation</a:t>
            </a:r>
            <a:r>
              <a:rPr lang="en-US" dirty="0"/>
              <a:t> of the rail infrastructure: For about CHF 24 billion, Switzerland is building the </a:t>
            </a:r>
            <a:r>
              <a:rPr lang="en-US" dirty="0" err="1"/>
              <a:t>NRLA</a:t>
            </a:r>
            <a:r>
              <a:rPr lang="en-US" dirty="0"/>
              <a:t> and the 4-</a:t>
            </a:r>
            <a:r>
              <a:rPr lang="en-US" dirty="0" err="1"/>
              <a:t>metre</a:t>
            </a:r>
            <a:r>
              <a:rPr lang="en-US" dirty="0"/>
              <a:t> corridor on the Gotthard route. The base tunnels on the Gotthard, </a:t>
            </a:r>
            <a:r>
              <a:rPr lang="en-US" dirty="0" err="1"/>
              <a:t>Ceneri</a:t>
            </a:r>
            <a:r>
              <a:rPr lang="en-US" dirty="0"/>
              <a:t> and </a:t>
            </a:r>
            <a:r>
              <a:rPr lang="en-US" dirty="0" err="1"/>
              <a:t>Lötschberg</a:t>
            </a:r>
            <a:r>
              <a:rPr lang="en-US" dirty="0"/>
              <a:t>, and the uniform profile mean that freight trains are able to travel under simplified conditions. Journey times between north and south are becoming shorter.</a:t>
            </a:r>
            <a:endParaRPr lang="de-CH" dirty="0"/>
          </a:p>
        </p:txBody>
      </p:sp>
      <p:sp>
        <p:nvSpPr>
          <p:cNvPr id="4" name="Slide Number Placeholder 3"/>
          <p:cNvSpPr>
            <a:spLocks noGrp="1"/>
          </p:cNvSpPr>
          <p:nvPr>
            <p:ph type="sldNum" sz="quarter" idx="10"/>
          </p:nvPr>
        </p:nvSpPr>
        <p:spPr/>
        <p:txBody>
          <a:bodyPr/>
          <a:lstStyle/>
          <a:p>
            <a:fld id="{7AD9179C-3B50-4FEB-BFA1-45A595CAEBEF}" type="slidenum">
              <a:rPr lang="de-CH" smtClean="0"/>
              <a:pPr/>
              <a:t>4</a:t>
            </a:fld>
            <a:endParaRPr lang="de-CH" dirty="0"/>
          </a:p>
        </p:txBody>
      </p:sp>
    </p:spTree>
    <p:extLst>
      <p:ext uri="{BB962C8B-B14F-4D97-AF65-F5344CB8AC3E}">
        <p14:creationId xmlns:p14="http://schemas.microsoft.com/office/powerpoint/2010/main" val="2401565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solidFill>
                <a:schemeClr val="tx1"/>
              </a:solidFill>
            </a:endParaRPr>
          </a:p>
        </p:txBody>
      </p:sp>
      <p:sp>
        <p:nvSpPr>
          <p:cNvPr id="4" name="Foliennummernplatzhalter 3"/>
          <p:cNvSpPr>
            <a:spLocks noGrp="1"/>
          </p:cNvSpPr>
          <p:nvPr>
            <p:ph type="sldNum" sz="quarter" idx="10"/>
          </p:nvPr>
        </p:nvSpPr>
        <p:spPr/>
        <p:txBody>
          <a:bodyPr/>
          <a:lstStyle/>
          <a:p>
            <a:fld id="{7AD9179C-3B50-4FEB-BFA1-45A595CAEBEF}" type="slidenum">
              <a:rPr lang="de-CH" smtClean="0"/>
              <a:pPr/>
              <a:t>5</a:t>
            </a:fld>
            <a:endParaRPr lang="de-CH" dirty="0"/>
          </a:p>
        </p:txBody>
      </p:sp>
    </p:spTree>
    <p:extLst>
      <p:ext uri="{BB962C8B-B14F-4D97-AF65-F5344CB8AC3E}">
        <p14:creationId xmlns:p14="http://schemas.microsoft.com/office/powerpoint/2010/main" val="387130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concept for freight transport by rail is a concept in accordance with Art. 3 of the Swiss Goods Carriage Act (</a:t>
            </a:r>
            <a:r>
              <a:rPr lang="en-US" dirty="0" err="1"/>
              <a:t>GCarA</a:t>
            </a:r>
            <a:r>
              <a:rPr lang="en-US" dirty="0"/>
              <a:t>, SR 742.41) and Art. 13 of the Swiss Spatial Planning Act (SPA, SR 700). The concept defines the most important federal government interests which must be taken into account when planning rail freight traffic systems and also contains an index of the rail freight traffic systems already in place at the time the concept was adopted. </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6</a:t>
            </a:fld>
            <a:endParaRPr lang="de-CH" dirty="0"/>
          </a:p>
        </p:txBody>
      </p:sp>
    </p:spTree>
    <p:extLst>
      <p:ext uri="{BB962C8B-B14F-4D97-AF65-F5344CB8AC3E}">
        <p14:creationId xmlns:p14="http://schemas.microsoft.com/office/powerpoint/2010/main" val="111692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5472" indent="-345472">
              <a:buFont typeface="Arial" panose="020B0604020202020204" pitchFamily="34" charset="0"/>
              <a:buChar char="•"/>
            </a:pPr>
            <a:r>
              <a:rPr lang="en-US" dirty="0"/>
              <a:t>Defines the use of the network in a standard hour for the future network</a:t>
            </a:r>
          </a:p>
          <a:p>
            <a:pPr marL="345472" indent="-345472">
              <a:buFont typeface="Arial" panose="020B0604020202020204" pitchFamily="34" charset="0"/>
              <a:buChar char="•"/>
            </a:pPr>
            <a:r>
              <a:rPr lang="en-US" dirty="0"/>
              <a:t>Shows dedicated capacities for Passenger and Freight traffic</a:t>
            </a:r>
          </a:p>
          <a:p>
            <a:pPr marL="345472" indent="-345472">
              <a:buFont typeface="Arial" panose="020B0604020202020204" pitchFamily="34" charset="0"/>
              <a:buChar char="•"/>
            </a:pPr>
            <a:r>
              <a:rPr lang="en-US" dirty="0"/>
              <a:t>Decided new infrastructure is taken into account</a:t>
            </a:r>
          </a:p>
          <a:p>
            <a:pPr marL="345472" indent="-345472">
              <a:buFont typeface="Arial" panose="020B0604020202020204" pitchFamily="34" charset="0"/>
              <a:buChar char="•"/>
            </a:pPr>
            <a:r>
              <a:rPr lang="en-US" dirty="0"/>
              <a:t>Can contain functional requirements concerning rolling stock and infrastructure, e.g.</a:t>
            </a:r>
          </a:p>
          <a:p>
            <a:pPr marL="1093994" lvl="1" indent="-345472">
              <a:buFont typeface="Arial" panose="020B0604020202020204" pitchFamily="34" charset="0"/>
              <a:buChar char="•"/>
            </a:pPr>
            <a:r>
              <a:rPr lang="en-US" dirty="0"/>
              <a:t>Track utilization in bigger stations</a:t>
            </a:r>
          </a:p>
          <a:p>
            <a:pPr marL="1093994" lvl="1" indent="-345472">
              <a:buFont typeface="Arial" panose="020B0604020202020204" pitchFamily="34" charset="0"/>
              <a:buChar char="•"/>
            </a:pPr>
            <a:r>
              <a:rPr lang="en-US" dirty="0" err="1"/>
              <a:t>Vmin</a:t>
            </a:r>
            <a:r>
              <a:rPr lang="en-US" dirty="0"/>
              <a:t>/</a:t>
            </a:r>
            <a:r>
              <a:rPr lang="en-US" dirty="0" err="1"/>
              <a:t>Vmax</a:t>
            </a:r>
            <a:r>
              <a:rPr lang="en-US" dirty="0"/>
              <a:t>, Acceleration</a:t>
            </a:r>
          </a:p>
          <a:p>
            <a:pPr marL="1093994" lvl="1" indent="-345472">
              <a:buFont typeface="Arial" panose="020B0604020202020204" pitchFamily="34" charset="0"/>
              <a:buChar char="•"/>
            </a:pPr>
            <a:r>
              <a:rPr lang="en-US" dirty="0"/>
              <a:t>Train regime, Braking regime</a:t>
            </a: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7</a:t>
            </a:fld>
            <a:endParaRPr lang="de-CH" dirty="0"/>
          </a:p>
        </p:txBody>
      </p:sp>
    </p:spTree>
    <p:extLst>
      <p:ext uri="{BB962C8B-B14F-4D97-AF65-F5344CB8AC3E}">
        <p14:creationId xmlns:p14="http://schemas.microsoft.com/office/powerpoint/2010/main" val="86423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5472" indent="-345472">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8</a:t>
            </a:fld>
            <a:endParaRPr lang="de-CH" dirty="0"/>
          </a:p>
        </p:txBody>
      </p:sp>
    </p:spTree>
    <p:extLst>
      <p:ext uri="{BB962C8B-B14F-4D97-AF65-F5344CB8AC3E}">
        <p14:creationId xmlns:p14="http://schemas.microsoft.com/office/powerpoint/2010/main" val="140258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5472" indent="-345472">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7AD9179C-3B50-4FEB-BFA1-45A595CAEBEF}" type="slidenum">
              <a:rPr lang="de-CH" smtClean="0"/>
              <a:pPr/>
              <a:t>9</a:t>
            </a:fld>
            <a:endParaRPr lang="de-CH" dirty="0"/>
          </a:p>
        </p:txBody>
      </p:sp>
    </p:spTree>
    <p:extLst>
      <p:ext uri="{BB962C8B-B14F-4D97-AF65-F5344CB8AC3E}">
        <p14:creationId xmlns:p14="http://schemas.microsoft.com/office/powerpoint/2010/main" val="54333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1203598"/>
            <a:ext cx="9144000" cy="3921919"/>
          </a:xfrm>
        </p:spPr>
        <p:txBody>
          <a:bodyPr/>
          <a:lstStyle/>
          <a:p>
            <a:r>
              <a:rPr lang="de-DE" dirty="0"/>
              <a:t>Bild durch Klicken auf Symbol hinzufügen</a:t>
            </a:r>
            <a:endParaRPr lang="de-CH" dirty="0"/>
          </a:p>
        </p:txBody>
      </p:sp>
      <p:grpSp>
        <p:nvGrpSpPr>
          <p:cNvPr id="3" name="Gruppieren 2"/>
          <p:cNvGrpSpPr/>
          <p:nvPr userDrawn="1"/>
        </p:nvGrpSpPr>
        <p:grpSpPr>
          <a:xfrm>
            <a:off x="611560" y="216000"/>
            <a:ext cx="4483249" cy="582680"/>
            <a:chOff x="1124016" y="332182"/>
            <a:chExt cx="4483249" cy="776907"/>
          </a:xfrm>
        </p:grpSpPr>
        <p:sp>
          <p:nvSpPr>
            <p:cNvPr id="11" name="Textfeld 10"/>
            <p:cNvSpPr txBox="1"/>
            <p:nvPr userDrawn="1"/>
          </p:nvSpPr>
          <p:spPr>
            <a:xfrm>
              <a:off x="1124016" y="332182"/>
              <a:ext cx="1800493" cy="773147"/>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800" kern="0" baseline="0" dirty="0">
                  <a:latin typeface="Arial" pitchFamily="34" charset="0"/>
                  <a:cs typeface="Arial" pitchFamily="34" charset="0"/>
                </a:rPr>
                <a:t>Schweizerische Eidgenossenschaft</a:t>
              </a:r>
            </a:p>
            <a:p>
              <a:pPr>
                <a:lnSpc>
                  <a:spcPts val="950"/>
                </a:lnSpc>
              </a:pPr>
              <a:r>
                <a:rPr lang="de-CH" sz="800" kern="0" baseline="0" dirty="0">
                  <a:latin typeface="Arial" pitchFamily="34" charset="0"/>
                  <a:cs typeface="Arial" pitchFamily="34" charset="0"/>
                </a:rPr>
                <a:t>Confédération suisse</a:t>
              </a:r>
            </a:p>
            <a:p>
              <a:pPr>
                <a:lnSpc>
                  <a:spcPts val="950"/>
                </a:lnSpc>
              </a:pPr>
              <a:r>
                <a:rPr lang="de-CH" sz="800" kern="0" baseline="0" dirty="0">
                  <a:latin typeface="Arial" pitchFamily="34" charset="0"/>
                  <a:cs typeface="Arial" pitchFamily="34" charset="0"/>
                </a:rPr>
                <a:t>Confederazione Svizzera</a:t>
              </a:r>
            </a:p>
            <a:p>
              <a:pPr>
                <a:lnSpc>
                  <a:spcPts val="950"/>
                </a:lnSpc>
              </a:pPr>
              <a:r>
                <a:rPr lang="de-CH" sz="800" kern="0" baseline="0" dirty="0" err="1">
                  <a:latin typeface="Arial" pitchFamily="34" charset="0"/>
                  <a:cs typeface="Arial" pitchFamily="34" charset="0"/>
                </a:rPr>
                <a:t>Confederaziun</a:t>
              </a:r>
              <a:r>
                <a:rPr lang="de-CH" sz="800" kern="0" baseline="0" dirty="0">
                  <a:latin typeface="Arial" pitchFamily="34" charset="0"/>
                  <a:cs typeface="Arial" pitchFamily="34" charset="0"/>
                </a:rPr>
                <a:t> </a:t>
              </a:r>
              <a:r>
                <a:rPr lang="de-CH" sz="800" kern="0" baseline="0" dirty="0" err="1">
                  <a:latin typeface="Arial" pitchFamily="34" charset="0"/>
                  <a:cs typeface="Arial" pitchFamily="34" charset="0"/>
                </a:rPr>
                <a:t>svizra</a:t>
              </a:r>
              <a:r>
                <a:rPr lang="de-CH" sz="800" kern="0" baseline="0" dirty="0">
                  <a:latin typeface="Arial" pitchFamily="34" charset="0"/>
                  <a:cs typeface="Arial" pitchFamily="34" charset="0"/>
                </a:rPr>
                <a:t> </a:t>
              </a:r>
            </a:p>
          </p:txBody>
        </p:sp>
        <p:sp>
          <p:nvSpPr>
            <p:cNvPr id="10" name="Textfeld 9"/>
            <p:cNvSpPr txBox="1"/>
            <p:nvPr userDrawn="1"/>
          </p:nvSpPr>
          <p:spPr>
            <a:xfrm>
              <a:off x="3068232" y="332523"/>
              <a:ext cx="2539033" cy="776566"/>
            </a:xfrm>
            <a:prstGeom prst="rect">
              <a:avLst/>
            </a:prstGeom>
            <a:noFill/>
          </p:spPr>
          <p:txBody>
            <a:bodyPr wrap="none"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950"/>
                </a:lnSpc>
              </a:pPr>
              <a:r>
                <a:rPr lang="de-CH" sz="900" dirty="0"/>
                <a:t>Eidgenössisches Departement für </a:t>
              </a:r>
            </a:p>
            <a:p>
              <a:pPr>
                <a:lnSpc>
                  <a:spcPts val="950"/>
                </a:lnSpc>
              </a:pPr>
              <a:r>
                <a:rPr lang="de-CH" sz="900" dirty="0"/>
                <a:t>Umwelt, Verkehr, Energie und Kommunikation</a:t>
              </a:r>
            </a:p>
            <a:p>
              <a:pPr>
                <a:lnSpc>
                  <a:spcPts val="950"/>
                </a:lnSpc>
              </a:pPr>
              <a:endParaRPr lang="de-CH" sz="900" dirty="0"/>
            </a:p>
            <a:p>
              <a:pPr>
                <a:lnSpc>
                  <a:spcPts val="950"/>
                </a:lnSpc>
              </a:pPr>
              <a:r>
                <a:rPr lang="de-CH" sz="900" b="1" dirty="0"/>
                <a:t>Bundesamt für Verkehr</a:t>
              </a:r>
            </a:p>
          </p:txBody>
        </p:sp>
      </p:grpSp>
      <p:sp>
        <p:nvSpPr>
          <p:cNvPr id="2" name="Titel 1"/>
          <p:cNvSpPr>
            <a:spLocks noGrp="1"/>
          </p:cNvSpPr>
          <p:nvPr>
            <p:ph type="ctrTitle" hasCustomPrompt="1"/>
          </p:nvPr>
        </p:nvSpPr>
        <p:spPr>
          <a:xfrm>
            <a:off x="1222018" y="1688701"/>
            <a:ext cx="6672620" cy="1315097"/>
          </a:xfrm>
          <a:noFill/>
        </p:spPr>
        <p:txBody>
          <a:bodyPr anchor="t" anchorCtr="0">
            <a:noAutofit/>
          </a:bodyPr>
          <a:lstStyle>
            <a:lvl1pPr>
              <a:defRPr sz="4400"/>
            </a:lvl1pPr>
          </a:lstStyle>
          <a:p>
            <a:r>
              <a:rPr lang="de-DE" dirty="0"/>
              <a:t>Titel der Präsentation</a:t>
            </a:r>
            <a:endParaRPr lang="de-CH" dirty="0"/>
          </a:p>
        </p:txBody>
      </p:sp>
      <p:sp>
        <p:nvSpPr>
          <p:cNvPr id="6" name="Rechteck 5"/>
          <p:cNvSpPr/>
          <p:nvPr userDrawn="1"/>
        </p:nvSpPr>
        <p:spPr>
          <a:xfrm>
            <a:off x="0" y="4515966"/>
            <a:ext cx="9144000" cy="6275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9" name="Textplatzhalter 8"/>
          <p:cNvSpPr>
            <a:spLocks noGrp="1"/>
          </p:cNvSpPr>
          <p:nvPr>
            <p:ph type="body" sz="quarter" idx="15" hasCustomPrompt="1"/>
          </p:nvPr>
        </p:nvSpPr>
        <p:spPr>
          <a:xfrm>
            <a:off x="3501117" y="4050354"/>
            <a:ext cx="4320381" cy="459733"/>
          </a:xfrm>
        </p:spPr>
        <p:txBody>
          <a:bodyPr tIns="0" bIns="0"/>
          <a:lstStyle>
            <a:lvl1pPr>
              <a:defRPr sz="2200"/>
            </a:lvl1pPr>
          </a:lstStyle>
          <a:p>
            <a:pPr lvl="0"/>
            <a:r>
              <a:rPr lang="de-CH" dirty="0"/>
              <a:t>Autor/-In</a:t>
            </a:r>
            <a:endParaRPr lang="de-DE" dirty="0"/>
          </a:p>
        </p:txBody>
      </p:sp>
      <p:sp>
        <p:nvSpPr>
          <p:cNvPr id="13" name="Textplatzhalter 8"/>
          <p:cNvSpPr>
            <a:spLocks noGrp="1"/>
          </p:cNvSpPr>
          <p:nvPr>
            <p:ph type="body" sz="quarter" idx="16" hasCustomPrompt="1"/>
          </p:nvPr>
        </p:nvSpPr>
        <p:spPr>
          <a:xfrm>
            <a:off x="1259633" y="4050354"/>
            <a:ext cx="2232247" cy="459734"/>
          </a:xfrm>
        </p:spPr>
        <p:txBody>
          <a:bodyPr lIns="0" tIns="0" rIns="0" bIns="0"/>
          <a:lstStyle>
            <a:lvl1pPr>
              <a:defRPr sz="2200"/>
            </a:lvl1pPr>
          </a:lstStyle>
          <a:p>
            <a:pPr lvl="0"/>
            <a:r>
              <a:rPr lang="de-CH" dirty="0"/>
              <a:t>Datum</a:t>
            </a:r>
            <a:endParaRPr lang="de-DE" dirty="0"/>
          </a:p>
        </p:txBody>
      </p:sp>
    </p:spTree>
    <p:extLst>
      <p:ext uri="{BB962C8B-B14F-4D97-AF65-F5344CB8AC3E}">
        <p14:creationId xmlns:p14="http://schemas.microsoft.com/office/powerpoint/2010/main" val="260142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el 1"/>
          <p:cNvSpPr>
            <a:spLocks noGrp="1"/>
          </p:cNvSpPr>
          <p:nvPr>
            <p:ph type="title"/>
          </p:nvPr>
        </p:nvSpPr>
        <p:spPr>
          <a:xfrm>
            <a:off x="768316" y="175117"/>
            <a:ext cx="7950682" cy="934015"/>
          </a:xfrm>
        </p:spPr>
        <p:txBody>
          <a:bodyPr/>
          <a:lstStyle/>
          <a:p>
            <a:r>
              <a:rPr lang="de-DE"/>
              <a:t>Titelmasterformat durch Klicken bearbeiten</a:t>
            </a:r>
            <a:endParaRPr lang="de-CH"/>
          </a:p>
        </p:txBody>
      </p:sp>
      <p:sp>
        <p:nvSpPr>
          <p:cNvPr id="11" name="Bildplatzhalter 10"/>
          <p:cNvSpPr>
            <a:spLocks noGrp="1"/>
          </p:cNvSpPr>
          <p:nvPr>
            <p:ph type="pic" sz="quarter" idx="13"/>
          </p:nvPr>
        </p:nvSpPr>
        <p:spPr>
          <a:xfrm>
            <a:off x="1" y="1204647"/>
            <a:ext cx="4500564" cy="3308615"/>
          </a:xfrm>
        </p:spPr>
        <p:txBody>
          <a:bodyPr/>
          <a:lstStyle/>
          <a:p>
            <a:r>
              <a:rPr lang="de-DE" dirty="0"/>
              <a:t>Bild durch Klicken auf Symbol hinzufügen</a:t>
            </a:r>
            <a:endParaRPr lang="de-CH" dirty="0"/>
          </a:p>
        </p:txBody>
      </p:sp>
      <p:sp>
        <p:nvSpPr>
          <p:cNvPr id="13" name="Textplatzhalter 12"/>
          <p:cNvSpPr>
            <a:spLocks noGrp="1"/>
          </p:cNvSpPr>
          <p:nvPr>
            <p:ph type="body" sz="quarter" idx="14" hasCustomPrompt="1"/>
          </p:nvPr>
        </p:nvSpPr>
        <p:spPr>
          <a:xfrm>
            <a:off x="4643439" y="1205708"/>
            <a:ext cx="4075558" cy="3304380"/>
          </a:xfrm>
        </p:spPr>
        <p:txBody>
          <a:bodyPr/>
          <a:lstStyle>
            <a:lvl1pPr marL="0" indent="0">
              <a:buFont typeface="Arial"/>
              <a:buNone/>
              <a:defRPr sz="2200"/>
            </a:lvl1pPr>
            <a:lvl2pPr>
              <a:defRPr sz="2200"/>
            </a:lvl2pPr>
          </a:lstStyle>
          <a:p>
            <a:pPr lvl="0"/>
            <a:r>
              <a:rPr lang="de-DE" dirty="0"/>
              <a:t>Textmasterformate durch Klicken bearbeiten</a:t>
            </a:r>
          </a:p>
          <a:p>
            <a:pPr lvl="1"/>
            <a:r>
              <a:rPr lang="de-DE" dirty="0"/>
              <a:t>zweite Stufe</a:t>
            </a:r>
          </a:p>
        </p:txBody>
      </p:sp>
    </p:spTree>
    <p:extLst>
      <p:ext uri="{BB962C8B-B14F-4D97-AF65-F5344CB8AC3E}">
        <p14:creationId xmlns:p14="http://schemas.microsoft.com/office/powerpoint/2010/main" val="287876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Bildplatzhalter 10"/>
          <p:cNvSpPr>
            <a:spLocks noGrp="1"/>
          </p:cNvSpPr>
          <p:nvPr>
            <p:ph type="pic" sz="quarter" idx="13"/>
          </p:nvPr>
        </p:nvSpPr>
        <p:spPr>
          <a:xfrm>
            <a:off x="4643437" y="1190624"/>
            <a:ext cx="4500563" cy="3319463"/>
          </a:xfrm>
        </p:spPr>
        <p:txBody>
          <a:bodyPr/>
          <a:lstStyle/>
          <a:p>
            <a:r>
              <a:rPr lang="de-DE" dirty="0"/>
              <a:t>Bild durch Klicken auf Symbol hinzufügen</a:t>
            </a:r>
            <a:endParaRPr lang="de-CH" dirty="0"/>
          </a:p>
        </p:txBody>
      </p:sp>
      <p:sp>
        <p:nvSpPr>
          <p:cNvPr id="10" name="Textplatzhalter 9"/>
          <p:cNvSpPr>
            <a:spLocks noGrp="1"/>
          </p:cNvSpPr>
          <p:nvPr>
            <p:ph type="body" sz="quarter" idx="14" hasCustomPrompt="1"/>
          </p:nvPr>
        </p:nvSpPr>
        <p:spPr>
          <a:xfrm>
            <a:off x="768315" y="1192213"/>
            <a:ext cx="3732248" cy="3323829"/>
          </a:xfrm>
        </p:spPr>
        <p:txBody>
          <a:bodyPr/>
          <a:lstStyle>
            <a:lvl1pPr marL="0" indent="0">
              <a:buFont typeface="Arial"/>
              <a:buNone/>
              <a:defRPr sz="2200"/>
            </a:lvl1pPr>
            <a:lvl2pPr>
              <a:defRPr sz="2200"/>
            </a:lvl2pPr>
          </a:lstStyle>
          <a:p>
            <a:pPr lvl="0"/>
            <a:r>
              <a:rPr lang="de-DE" dirty="0"/>
              <a:t>Textmasterformate durch Klicken bearbeiten</a:t>
            </a:r>
          </a:p>
          <a:p>
            <a:pPr lvl="1"/>
            <a:r>
              <a:rPr lang="de-DE" dirty="0"/>
              <a:t> zweite Stufe</a:t>
            </a:r>
          </a:p>
        </p:txBody>
      </p:sp>
    </p:spTree>
    <p:extLst>
      <p:ext uri="{BB962C8B-B14F-4D97-AF65-F5344CB8AC3E}">
        <p14:creationId xmlns:p14="http://schemas.microsoft.com/office/powerpoint/2010/main" val="4913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ext un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Bildplatzhalter 10"/>
          <p:cNvSpPr>
            <a:spLocks noGrp="1"/>
          </p:cNvSpPr>
          <p:nvPr>
            <p:ph type="pic" sz="quarter" idx="13"/>
          </p:nvPr>
        </p:nvSpPr>
        <p:spPr>
          <a:xfrm>
            <a:off x="1" y="1190626"/>
            <a:ext cx="9143999" cy="2677270"/>
          </a:xfrm>
        </p:spPr>
        <p:txBody>
          <a:bodyPr/>
          <a:lstStyle/>
          <a:p>
            <a:r>
              <a:rPr lang="de-DE" dirty="0"/>
              <a:t>Bild durch Klicken auf Symbol hinzufügen</a:t>
            </a:r>
            <a:endParaRPr lang="de-CH" dirty="0"/>
          </a:p>
        </p:txBody>
      </p:sp>
      <p:sp>
        <p:nvSpPr>
          <p:cNvPr id="10" name="Textplatzhalter 9"/>
          <p:cNvSpPr>
            <a:spLocks noGrp="1"/>
          </p:cNvSpPr>
          <p:nvPr>
            <p:ph type="body" sz="quarter" idx="14" hasCustomPrompt="1"/>
          </p:nvPr>
        </p:nvSpPr>
        <p:spPr>
          <a:xfrm>
            <a:off x="763587" y="3996875"/>
            <a:ext cx="7912869" cy="513213"/>
          </a:xfrm>
        </p:spPr>
        <p:txBody>
          <a:bodyPr lIns="0" tIns="0" rIns="0" bIns="0" anchor="t" anchorCtr="0"/>
          <a:lstStyle>
            <a:lvl1pPr>
              <a:lnSpc>
                <a:spcPct val="100000"/>
              </a:lnSpc>
              <a:defRPr sz="1800" baseline="0"/>
            </a:lvl1pPr>
          </a:lstStyle>
          <a:p>
            <a:pPr lvl="0"/>
            <a:r>
              <a:rPr lang="de-DE" dirty="0"/>
              <a:t>Textmasterformate durch Klicken bearbeiten</a:t>
            </a:r>
          </a:p>
          <a:p>
            <a:pPr lvl="0"/>
            <a:r>
              <a:rPr lang="de-DE" dirty="0"/>
              <a:t>2 Zeilen</a:t>
            </a:r>
          </a:p>
        </p:txBody>
      </p:sp>
    </p:spTree>
    <p:extLst>
      <p:ext uri="{BB962C8B-B14F-4D97-AF65-F5344CB8AC3E}">
        <p14:creationId xmlns:p14="http://schemas.microsoft.com/office/powerpoint/2010/main" val="606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10"/>
          <p:cNvSpPr>
            <a:spLocks noGrp="1"/>
          </p:cNvSpPr>
          <p:nvPr>
            <p:ph type="pic" sz="quarter" idx="13"/>
          </p:nvPr>
        </p:nvSpPr>
        <p:spPr>
          <a:xfrm>
            <a:off x="1" y="1184275"/>
            <a:ext cx="9144001" cy="3331767"/>
          </a:xfrm>
        </p:spPr>
        <p:txBody>
          <a:bodyPr/>
          <a:lstStyle/>
          <a:p>
            <a:r>
              <a:rPr lang="de-DE" dirty="0"/>
              <a:t>Bild durch Klicken auf Symbol hinzufügen</a:t>
            </a:r>
            <a:endParaRPr lang="de-CH" dirty="0"/>
          </a:p>
        </p:txBody>
      </p:sp>
      <p:sp>
        <p:nvSpPr>
          <p:cNvPr id="3" name="Titel 2"/>
          <p:cNvSpPr>
            <a:spLocks noGrp="1"/>
          </p:cNvSpPr>
          <p:nvPr>
            <p:ph type="title"/>
          </p:nvPr>
        </p:nvSpPr>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23913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Titelmasterformat durch Klicken bearbeiten</a:t>
            </a:r>
          </a:p>
        </p:txBody>
      </p:sp>
      <p:sp>
        <p:nvSpPr>
          <p:cNvPr id="6" name="Textplatzhalter 2"/>
          <p:cNvSpPr>
            <a:spLocks noGrp="1"/>
          </p:cNvSpPr>
          <p:nvPr>
            <p:ph idx="1" hasCustomPrompt="1"/>
          </p:nvPr>
        </p:nvSpPr>
        <p:spPr>
          <a:xfrm>
            <a:off x="763588" y="1200151"/>
            <a:ext cx="7959724" cy="3309937"/>
          </a:xfrm>
          <a:prstGeom prst="rect">
            <a:avLst/>
          </a:prstGeom>
        </p:spPr>
        <p:txBody>
          <a:bodyPr vert="horz" lIns="91440" tIns="45720" rIns="91440" bIns="45720" rtlCol="0">
            <a:noAutofit/>
          </a:bodyPr>
          <a:lstStyle>
            <a:lvl1pPr marL="0" indent="0">
              <a:buFont typeface="Arial"/>
              <a:buNone/>
              <a:defRPr sz="2200"/>
            </a:lvl1pPr>
            <a:lvl2pPr>
              <a:defRPr sz="2200"/>
            </a:lvl2pPr>
          </a:lstStyle>
          <a:p>
            <a:pPr lvl="0"/>
            <a:r>
              <a:rPr lang="de-DE" dirty="0"/>
              <a:t>Textmasterformate durch Klicken bearbeiten</a:t>
            </a:r>
          </a:p>
          <a:p>
            <a:pPr lvl="1"/>
            <a:r>
              <a:rPr lang="de-DE" dirty="0"/>
              <a:t>zweite Stufe</a:t>
            </a:r>
          </a:p>
        </p:txBody>
      </p:sp>
    </p:spTree>
    <p:extLst>
      <p:ext uri="{BB962C8B-B14F-4D97-AF65-F5344CB8AC3E}">
        <p14:creationId xmlns:p14="http://schemas.microsoft.com/office/powerpoint/2010/main" val="417264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ild">
    <p:spTree>
      <p:nvGrpSpPr>
        <p:cNvPr id="1" name=""/>
        <p:cNvGrpSpPr/>
        <p:nvPr/>
      </p:nvGrpSpPr>
      <p:grpSpPr>
        <a:xfrm>
          <a:off x="0" y="0"/>
          <a:ext cx="0" cy="0"/>
          <a:chOff x="0" y="0"/>
          <a:chExt cx="0" cy="0"/>
        </a:xfrm>
      </p:grpSpPr>
      <p:sp>
        <p:nvSpPr>
          <p:cNvPr id="8" name="Bildplatzhalter 10"/>
          <p:cNvSpPr>
            <a:spLocks noGrp="1"/>
          </p:cNvSpPr>
          <p:nvPr>
            <p:ph type="pic" sz="quarter" idx="13" hasCustomPrompt="1"/>
          </p:nvPr>
        </p:nvSpPr>
        <p:spPr>
          <a:xfrm>
            <a:off x="1" y="1184275"/>
            <a:ext cx="9143999" cy="3331767"/>
          </a:xfrm>
        </p:spPr>
        <p:txBody>
          <a:bodyPr/>
          <a:lstStyle/>
          <a:p>
            <a:r>
              <a:rPr lang="fr-FR" dirty="0"/>
              <a:t>Ajouter image par clic sur symbole</a:t>
            </a:r>
          </a:p>
        </p:txBody>
      </p:sp>
    </p:spTree>
    <p:extLst>
      <p:ext uri="{BB962C8B-B14F-4D97-AF65-F5344CB8AC3E}">
        <p14:creationId xmlns:p14="http://schemas.microsoft.com/office/powerpoint/2010/main" val="312072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8315" y="175117"/>
            <a:ext cx="7954997" cy="934015"/>
          </a:xfrm>
          <a:prstGeom prst="rect">
            <a:avLst/>
          </a:prstGeom>
        </p:spPr>
        <p:txBody>
          <a:bodyPr vert="horz" lIns="0" tIns="0" rIns="0" bIns="0" rtlCol="0" anchor="t" anchorCtr="0">
            <a:norm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768315" y="1184275"/>
            <a:ext cx="7954997" cy="3325813"/>
          </a:xfrm>
          <a:prstGeom prst="rect">
            <a:avLst/>
          </a:prstGeom>
        </p:spPr>
        <p:txBody>
          <a:bodyPr vert="horz" lIns="91440" tIns="45720" rIns="91440" bIns="45720" rtlCol="0">
            <a:noAutofit/>
          </a:bodyPr>
          <a:lstStyle/>
          <a:p>
            <a:pPr lvl="0"/>
            <a:r>
              <a:rPr lang="de-DE" dirty="0"/>
              <a:t>Textmasterformat bearbeiten</a:t>
            </a:r>
          </a:p>
        </p:txBody>
      </p:sp>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23528" y="269226"/>
            <a:ext cx="276225" cy="301336"/>
          </a:xfrm>
          <a:prstGeom prst="rect">
            <a:avLst/>
          </a:prstGeom>
          <a:noFill/>
          <a:ln w="9525">
            <a:noFill/>
            <a:miter lim="800000"/>
            <a:headEnd/>
            <a:tailEnd/>
          </a:ln>
        </p:spPr>
      </p:pic>
      <p:sp>
        <p:nvSpPr>
          <p:cNvPr id="21" name="Textfeld 20"/>
          <p:cNvSpPr txBox="1"/>
          <p:nvPr userDrawn="1"/>
        </p:nvSpPr>
        <p:spPr>
          <a:xfrm>
            <a:off x="768315" y="4705302"/>
            <a:ext cx="3437212" cy="138499"/>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dirty="0">
                <a:latin typeface="Arial"/>
                <a:cs typeface="Arial"/>
              </a:rPr>
              <a:t>Federal Office </a:t>
            </a:r>
            <a:r>
              <a:rPr lang="de-DE" sz="900" b="1" dirty="0" err="1">
                <a:latin typeface="Arial"/>
                <a:cs typeface="Arial"/>
              </a:rPr>
              <a:t>of</a:t>
            </a:r>
            <a:r>
              <a:rPr lang="de-DE" sz="900" b="1" dirty="0">
                <a:latin typeface="Arial"/>
                <a:cs typeface="Arial"/>
              </a:rPr>
              <a:t> Transport</a:t>
            </a:r>
            <a:r>
              <a:rPr lang="de-DE" sz="900" b="1" baseline="0" dirty="0">
                <a:latin typeface="Arial"/>
                <a:cs typeface="Arial"/>
              </a:rPr>
              <a:t> |</a:t>
            </a:r>
            <a:r>
              <a:rPr lang="de-DE" sz="900" b="1" dirty="0">
                <a:latin typeface="Arial"/>
                <a:cs typeface="Arial"/>
              </a:rPr>
              <a:t> </a:t>
            </a:r>
            <a:r>
              <a:rPr lang="de-DE" sz="900" b="0" dirty="0">
                <a:latin typeface="+mn-lt"/>
                <a:cs typeface="+mn-cs"/>
              </a:rPr>
              <a:t>René</a:t>
            </a:r>
            <a:r>
              <a:rPr lang="de-DE" sz="900" b="0" baseline="0" dirty="0">
                <a:latin typeface="+mn-lt"/>
                <a:cs typeface="+mn-cs"/>
              </a:rPr>
              <a:t> Sigrist</a:t>
            </a:r>
            <a:endParaRPr lang="de-DE" sz="900" dirty="0"/>
          </a:p>
        </p:txBody>
      </p:sp>
      <p:sp>
        <p:nvSpPr>
          <p:cNvPr id="23" name="Text Box 33"/>
          <p:cNvSpPr txBox="1">
            <a:spLocks noChangeArrowheads="1"/>
          </p:cNvSpPr>
          <p:nvPr userDrawn="1"/>
        </p:nvSpPr>
        <p:spPr bwMode="auto">
          <a:xfrm>
            <a:off x="6444208" y="4702187"/>
            <a:ext cx="2266950" cy="144270"/>
          </a:xfrm>
          <a:prstGeom prst="rect">
            <a:avLst/>
          </a:prstGeom>
          <a:noFill/>
          <a:ln w="9525">
            <a:noFill/>
            <a:miter lim="800000"/>
            <a:headEnd/>
            <a:tailEnd/>
          </a:ln>
          <a:effectLst/>
        </p:spPr>
        <p:txBody>
          <a:bodyPr lIns="0" tIns="0" rIns="0" bIns="0">
            <a:spAutoFit/>
          </a:bodyPr>
          <a:lstStyle/>
          <a:p>
            <a:pPr algn="r">
              <a:lnSpc>
                <a:spcPct val="105000"/>
              </a:lnSpc>
              <a:spcBef>
                <a:spcPct val="50000"/>
              </a:spcBef>
              <a:defRPr/>
            </a:pPr>
            <a:fld id="{E803E385-CBBA-48A7-BF71-2160AADA2540}" type="slidenum">
              <a:rPr lang="de-CH" sz="900">
                <a:latin typeface="Arial" charset="0"/>
              </a:rPr>
              <a:pPr algn="r">
                <a:lnSpc>
                  <a:spcPct val="105000"/>
                </a:lnSpc>
                <a:spcBef>
                  <a:spcPct val="50000"/>
                </a:spcBef>
                <a:defRPr/>
              </a:pPr>
              <a:t>‹#›</a:t>
            </a:fld>
            <a:r>
              <a:rPr lang="de-CH" sz="900" dirty="0">
                <a:latin typeface="Arial" charset="0"/>
              </a:rPr>
              <a:t> </a:t>
            </a:r>
          </a:p>
        </p:txBody>
      </p:sp>
      <p:sp>
        <p:nvSpPr>
          <p:cNvPr id="7" name="Textfeld 6"/>
          <p:cNvSpPr txBox="1"/>
          <p:nvPr userDrawn="1"/>
        </p:nvSpPr>
        <p:spPr>
          <a:xfrm>
            <a:off x="768315" y="4866481"/>
            <a:ext cx="1512168" cy="138499"/>
          </a:xfrm>
          <a:prstGeom prst="rect">
            <a:avLst/>
          </a:prstGeom>
          <a:noFill/>
        </p:spPr>
        <p:txBody>
          <a:bodyPr wrap="square" lIns="0" tIns="0" rIns="0" bIns="0" rtlCol="0" anchor="t" anchorCtr="0">
            <a:spAutoFit/>
          </a:bodyPr>
          <a:lstStyle/>
          <a:p>
            <a:r>
              <a:rPr lang="de-CH" sz="900" dirty="0"/>
              <a:t>25.11.2019</a:t>
            </a:r>
            <a:endParaRPr lang="de-DE" sz="900" dirty="0"/>
          </a:p>
        </p:txBody>
      </p:sp>
      <p:cxnSp>
        <p:nvCxnSpPr>
          <p:cNvPr id="10" name="Gerade Verbindung 9"/>
          <p:cNvCxnSpPr/>
          <p:nvPr userDrawn="1"/>
        </p:nvCxnSpPr>
        <p:spPr>
          <a:xfrm>
            <a:off x="768315" y="4660900"/>
            <a:ext cx="7954998"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42626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7" r:id="rId6"/>
    <p:sldLayoutId id="2147483669" r:id="rId7"/>
  </p:sldLayoutIdLst>
  <p:hf hdr="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ts val="2600"/>
        </a:lnSpc>
        <a:spcBef>
          <a:spcPts val="0"/>
        </a:spcBef>
        <a:buFont typeface="Arial"/>
        <a:buNone/>
        <a:defRPr sz="2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4.wdp"/><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t="17814" b="17814"/>
          <a:stretch>
            <a:fillRect/>
          </a:stretch>
        </p:blipFill>
        <p:spPr>
          <a:xfrm>
            <a:off x="0" y="1215710"/>
            <a:ext cx="9144000" cy="3921919"/>
          </a:xfrm>
          <a:solidFill>
            <a:schemeClr val="bg1">
              <a:lumMod val="95000"/>
            </a:schemeClr>
          </a:solidFill>
        </p:spPr>
      </p:pic>
      <p:sp>
        <p:nvSpPr>
          <p:cNvPr id="3" name="Titel 2"/>
          <p:cNvSpPr>
            <a:spLocks noGrp="1"/>
          </p:cNvSpPr>
          <p:nvPr>
            <p:ph type="ctrTitle"/>
          </p:nvPr>
        </p:nvSpPr>
        <p:spPr>
          <a:xfrm>
            <a:off x="888383" y="1367158"/>
            <a:ext cx="7489498" cy="1592286"/>
          </a:xfrm>
          <a:solidFill>
            <a:schemeClr val="bg1">
              <a:lumMod val="95000"/>
              <a:alpha val="45000"/>
            </a:schemeClr>
          </a:solidFill>
        </p:spPr>
        <p:txBody>
          <a:bodyPr/>
          <a:lstStyle/>
          <a:p>
            <a:pPr algn="ctr">
              <a:spcBef>
                <a:spcPts val="0"/>
              </a:spcBef>
              <a:spcAft>
                <a:spcPts val="1200"/>
              </a:spcAft>
            </a:pPr>
            <a:r>
              <a:rPr lang="en-US" sz="3200" cap="all" dirty="0"/>
              <a:t>Improving Rail freight competitiveness at a national level</a:t>
            </a:r>
            <a:endParaRPr lang="de-CH" sz="3200" i="1" dirty="0">
              <a:solidFill>
                <a:schemeClr val="tx1">
                  <a:lumMod val="65000"/>
                  <a:lumOff val="35000"/>
                </a:schemeClr>
              </a:solidFill>
            </a:endParaRPr>
          </a:p>
        </p:txBody>
      </p:sp>
      <p:sp>
        <p:nvSpPr>
          <p:cNvPr id="4" name="Textplatzhalter 3"/>
          <p:cNvSpPr>
            <a:spLocks noGrp="1"/>
          </p:cNvSpPr>
          <p:nvPr>
            <p:ph type="body" sz="quarter" idx="15"/>
          </p:nvPr>
        </p:nvSpPr>
        <p:spPr>
          <a:xfrm>
            <a:off x="1561827" y="4656753"/>
            <a:ext cx="1972205" cy="313990"/>
          </a:xfrm>
          <a:solidFill>
            <a:schemeClr val="bg1">
              <a:lumMod val="95000"/>
              <a:alpha val="45000"/>
            </a:schemeClr>
          </a:solidFill>
        </p:spPr>
        <p:txBody>
          <a:bodyPr/>
          <a:lstStyle/>
          <a:p>
            <a:r>
              <a:rPr lang="de-CH" sz="1800" dirty="0"/>
              <a:t>René Sigrist</a:t>
            </a:r>
          </a:p>
        </p:txBody>
      </p:sp>
      <p:sp>
        <p:nvSpPr>
          <p:cNvPr id="5" name="Textplatzhalter 4"/>
          <p:cNvSpPr>
            <a:spLocks noGrp="1"/>
          </p:cNvSpPr>
          <p:nvPr>
            <p:ph type="body" sz="quarter" idx="16"/>
          </p:nvPr>
        </p:nvSpPr>
        <p:spPr>
          <a:xfrm>
            <a:off x="214940" y="4666892"/>
            <a:ext cx="1346887" cy="313991"/>
          </a:xfrm>
          <a:solidFill>
            <a:schemeClr val="bg1">
              <a:lumMod val="95000"/>
              <a:alpha val="45000"/>
            </a:schemeClr>
          </a:solidFill>
        </p:spPr>
        <p:txBody>
          <a:bodyPr/>
          <a:lstStyle/>
          <a:p>
            <a:r>
              <a:rPr lang="de-CH" sz="1800" dirty="0"/>
              <a:t>25.11.2019</a:t>
            </a:r>
          </a:p>
        </p:txBody>
      </p:sp>
    </p:spTree>
    <p:extLst>
      <p:ext uri="{BB962C8B-B14F-4D97-AF65-F5344CB8AC3E}">
        <p14:creationId xmlns:p14="http://schemas.microsoft.com/office/powerpoint/2010/main" val="145296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sz="2500" dirty="0"/>
              <a:t>Outlook: Reliable planning for all stakeholders - Supported by Swiss population </a:t>
            </a:r>
            <a:br>
              <a:rPr lang="en-GB" sz="2500" dirty="0"/>
            </a:br>
            <a:r>
              <a:rPr lang="en-GB" sz="2500" dirty="0"/>
              <a:t> </a:t>
            </a:r>
          </a:p>
        </p:txBody>
      </p:sp>
      <p:pic>
        <p:nvPicPr>
          <p:cNvPr id="3" name="Grafik 2"/>
          <p:cNvPicPr>
            <a:picLocks noChangeAspect="1"/>
          </p:cNvPicPr>
          <p:nvPr/>
        </p:nvPicPr>
        <p:blipFill rotWithShape="1">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t="17906"/>
          <a:stretch/>
        </p:blipFill>
        <p:spPr>
          <a:xfrm>
            <a:off x="0" y="1095375"/>
            <a:ext cx="9144000" cy="5002679"/>
          </a:xfrm>
          <a:prstGeom prst="rect">
            <a:avLst/>
          </a:prstGeom>
        </p:spPr>
      </p:pic>
      <p:sp>
        <p:nvSpPr>
          <p:cNvPr id="4" name="Textplatzhalter 3"/>
          <p:cNvSpPr>
            <a:spLocks noGrp="1"/>
          </p:cNvSpPr>
          <p:nvPr>
            <p:ph type="body" sz="quarter" idx="14"/>
          </p:nvPr>
        </p:nvSpPr>
        <p:spPr>
          <a:xfrm>
            <a:off x="362330" y="1447008"/>
            <a:ext cx="8375684" cy="3576014"/>
          </a:xfrm>
          <a:solidFill>
            <a:schemeClr val="bg1">
              <a:alpha val="77000"/>
            </a:schemeClr>
          </a:solidFill>
        </p:spPr>
        <p:txBody>
          <a:bodyPr/>
          <a:lstStyle/>
          <a:p>
            <a:pPr marL="342900" indent="-342900">
              <a:buFont typeface="Arial" panose="020B0604020202020204" pitchFamily="34" charset="0"/>
              <a:buChar char="•"/>
            </a:pPr>
            <a:r>
              <a:rPr lang="en-GB" dirty="0"/>
              <a:t>Rail Infrastructure Fund to develop and maintain infrastructure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Guarantee planning reliability for all stakeholders </a:t>
            </a:r>
          </a:p>
          <a:p>
            <a:pPr marL="1200150" lvl="1" indent="-457200">
              <a:buFont typeface="+mj-lt"/>
              <a:buAutoNum type="arabicPeriod"/>
            </a:pPr>
            <a:r>
              <a:rPr lang="en-GB" dirty="0"/>
              <a:t>Integrated planning of infrastructure (STEP)</a:t>
            </a:r>
          </a:p>
          <a:p>
            <a:pPr marL="1200150" lvl="1" indent="-457200">
              <a:buFont typeface="+mj-lt"/>
              <a:buAutoNum type="arabicPeriod"/>
            </a:pPr>
            <a:r>
              <a:rPr lang="en-GB" dirty="0"/>
              <a:t>Manage future capacities:</a:t>
            </a:r>
          </a:p>
          <a:p>
            <a:pPr marL="1485900" lvl="2" indent="-342900"/>
            <a:r>
              <a:rPr lang="en-GB" sz="1800" dirty="0"/>
              <a:t>Network Utilisation Concept</a:t>
            </a:r>
          </a:p>
          <a:p>
            <a:pPr marL="1485900" lvl="2" indent="-342900"/>
            <a:r>
              <a:rPr lang="en-GB" sz="1800" dirty="0"/>
              <a:t>Network Utilisation Plans</a:t>
            </a:r>
          </a:p>
          <a:p>
            <a:pPr marL="1485900" lvl="2" indent="-342900"/>
            <a:endParaRPr lang="en-GB" sz="1800" dirty="0"/>
          </a:p>
          <a:p>
            <a:pPr marL="1485900" lvl="2" indent="-342900"/>
            <a:endParaRPr lang="en-GB" sz="800" dirty="0"/>
          </a:p>
          <a:p>
            <a:pPr marL="342900" indent="-342900">
              <a:buFont typeface="Arial" panose="020B0604020202020204" pitchFamily="34" charset="0"/>
              <a:buChar char="►"/>
            </a:pPr>
            <a:r>
              <a:rPr lang="en-GB" b="1" dirty="0"/>
              <a:t>Equal status for passenger </a:t>
            </a:r>
            <a:r>
              <a:rPr lang="en-GB" b="1" u="sng" dirty="0"/>
              <a:t>and</a:t>
            </a:r>
            <a:r>
              <a:rPr lang="en-GB" b="1" dirty="0"/>
              <a:t> freight transport</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559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l="4671" r="4671"/>
          <a:stretch>
            <a:fillRect/>
          </a:stretch>
        </p:blipFill>
        <p:spPr>
          <a:xfrm>
            <a:off x="0" y="-936560"/>
            <a:ext cx="9186519" cy="6753521"/>
          </a:xfrm>
        </p:spPr>
      </p:pic>
      <p:sp>
        <p:nvSpPr>
          <p:cNvPr id="16" name="Textfeld 15"/>
          <p:cNvSpPr txBox="1"/>
          <p:nvPr/>
        </p:nvSpPr>
        <p:spPr>
          <a:xfrm>
            <a:off x="5029200" y="1927980"/>
            <a:ext cx="4176370" cy="2585323"/>
          </a:xfrm>
          <a:prstGeom prst="rect">
            <a:avLst/>
          </a:prstGeom>
          <a:solidFill>
            <a:schemeClr val="bg1">
              <a:alpha val="49000"/>
            </a:schemeClr>
          </a:solidFill>
        </p:spPr>
        <p:txBody>
          <a:bodyPr wrap="square" rtlCol="0">
            <a:spAutoFit/>
          </a:bodyPr>
          <a:lstStyle/>
          <a:p>
            <a:r>
              <a:rPr lang="de-CH" b="1" dirty="0">
                <a:solidFill>
                  <a:schemeClr val="tx1">
                    <a:lumMod val="95000"/>
                    <a:lumOff val="5000"/>
                  </a:schemeClr>
                </a:solidFill>
                <a:cs typeface="Arial" panose="020B0604020202020204" pitchFamily="34" charset="0"/>
              </a:rPr>
              <a:t>René Sigrist</a:t>
            </a:r>
          </a:p>
          <a:p>
            <a:r>
              <a:rPr lang="en-GB" b="1" dirty="0">
                <a:solidFill>
                  <a:schemeClr val="tx1">
                    <a:lumMod val="95000"/>
                    <a:lumOff val="5000"/>
                  </a:schemeClr>
                </a:solidFill>
                <a:cs typeface="Arial" panose="020B0604020202020204" pitchFamily="34" charset="0"/>
              </a:rPr>
              <a:t> </a:t>
            </a:r>
            <a:endParaRPr lang="de-CH" b="1" dirty="0">
              <a:solidFill>
                <a:schemeClr val="tx1">
                  <a:lumMod val="95000"/>
                  <a:lumOff val="5000"/>
                </a:schemeClr>
              </a:solidFill>
              <a:cs typeface="Arial" panose="020B0604020202020204" pitchFamily="34" charset="0"/>
            </a:endParaRPr>
          </a:p>
          <a:p>
            <a:r>
              <a:rPr lang="en-GB" b="1" dirty="0">
                <a:solidFill>
                  <a:schemeClr val="tx1">
                    <a:lumMod val="95000"/>
                    <a:lumOff val="5000"/>
                  </a:schemeClr>
                </a:solidFill>
                <a:cs typeface="Arial" panose="020B0604020202020204" pitchFamily="34" charset="0"/>
              </a:rPr>
              <a:t>Federal Office of Transport </a:t>
            </a:r>
            <a:r>
              <a:rPr lang="en-GB" b="1" dirty="0" err="1">
                <a:solidFill>
                  <a:schemeClr val="tx1">
                    <a:lumMod val="95000"/>
                    <a:lumOff val="5000"/>
                  </a:schemeClr>
                </a:solidFill>
                <a:cs typeface="Arial" panose="020B0604020202020204" pitchFamily="34" charset="0"/>
              </a:rPr>
              <a:t>FOT</a:t>
            </a:r>
            <a:r>
              <a:rPr lang="en-GB" b="1" dirty="0">
                <a:solidFill>
                  <a:schemeClr val="tx1">
                    <a:lumMod val="95000"/>
                    <a:lumOff val="5000"/>
                  </a:schemeClr>
                </a:solidFill>
                <a:cs typeface="Arial" panose="020B0604020202020204" pitchFamily="34" charset="0"/>
              </a:rPr>
              <a:t> </a:t>
            </a:r>
            <a:endParaRPr lang="de-CH" b="1" dirty="0">
              <a:solidFill>
                <a:schemeClr val="tx1">
                  <a:lumMod val="95000"/>
                  <a:lumOff val="5000"/>
                </a:schemeClr>
              </a:solidFill>
              <a:cs typeface="Arial" panose="020B0604020202020204" pitchFamily="34" charset="0"/>
            </a:endParaRPr>
          </a:p>
          <a:p>
            <a:r>
              <a:rPr lang="en-GB" dirty="0">
                <a:solidFill>
                  <a:schemeClr val="tx1">
                    <a:lumMod val="95000"/>
                    <a:lumOff val="5000"/>
                  </a:schemeClr>
                </a:solidFill>
                <a:cs typeface="Arial" panose="020B0604020202020204" pitchFamily="34" charset="0"/>
              </a:rPr>
              <a:t>Division Financing</a:t>
            </a:r>
            <a:endParaRPr lang="de-CH" dirty="0">
              <a:solidFill>
                <a:schemeClr val="tx1">
                  <a:lumMod val="95000"/>
                  <a:lumOff val="5000"/>
                </a:schemeClr>
              </a:solidFill>
              <a:cs typeface="Arial" panose="020B0604020202020204" pitchFamily="34" charset="0"/>
            </a:endParaRPr>
          </a:p>
          <a:p>
            <a:r>
              <a:rPr lang="en-GB" dirty="0">
                <a:solidFill>
                  <a:schemeClr val="tx1">
                    <a:lumMod val="95000"/>
                    <a:lumOff val="5000"/>
                  </a:schemeClr>
                </a:solidFill>
                <a:cs typeface="Arial" panose="020B0604020202020204" pitchFamily="34" charset="0"/>
              </a:rPr>
              <a:t>Section Freight Transport</a:t>
            </a:r>
            <a:endParaRPr lang="de-CH" dirty="0">
              <a:solidFill>
                <a:schemeClr val="tx1">
                  <a:lumMod val="95000"/>
                  <a:lumOff val="5000"/>
                </a:schemeClr>
              </a:solidFill>
              <a:cs typeface="Arial" panose="020B0604020202020204" pitchFamily="34" charset="0"/>
            </a:endParaRPr>
          </a:p>
          <a:p>
            <a:r>
              <a:rPr lang="en-GB" dirty="0">
                <a:solidFill>
                  <a:schemeClr val="tx1">
                    <a:lumMod val="95000"/>
                    <a:lumOff val="5000"/>
                  </a:schemeClr>
                </a:solidFill>
                <a:cs typeface="Arial" panose="020B0604020202020204" pitchFamily="34" charset="0"/>
              </a:rPr>
              <a:t> </a:t>
            </a:r>
            <a:endParaRPr lang="de-CH" dirty="0">
              <a:solidFill>
                <a:schemeClr val="tx1">
                  <a:lumMod val="95000"/>
                  <a:lumOff val="5000"/>
                </a:schemeClr>
              </a:solidFill>
              <a:cs typeface="Arial" panose="020B0604020202020204" pitchFamily="34" charset="0"/>
            </a:endParaRPr>
          </a:p>
          <a:p>
            <a:r>
              <a:rPr lang="en-GB" dirty="0" err="1">
                <a:solidFill>
                  <a:schemeClr val="tx1">
                    <a:lumMod val="95000"/>
                    <a:lumOff val="5000"/>
                  </a:schemeClr>
                </a:solidFill>
                <a:cs typeface="Arial" panose="020B0604020202020204" pitchFamily="34" charset="0"/>
              </a:rPr>
              <a:t>Muehlestrasse</a:t>
            </a:r>
            <a:r>
              <a:rPr lang="en-GB" dirty="0">
                <a:solidFill>
                  <a:schemeClr val="tx1">
                    <a:lumMod val="95000"/>
                    <a:lumOff val="5000"/>
                  </a:schemeClr>
                </a:solidFill>
                <a:cs typeface="Arial" panose="020B0604020202020204" pitchFamily="34" charset="0"/>
              </a:rPr>
              <a:t> 6, CH-3063 Ittigen </a:t>
            </a:r>
          </a:p>
          <a:p>
            <a:endParaRPr lang="en-GB" dirty="0">
              <a:solidFill>
                <a:schemeClr val="tx1">
                  <a:lumMod val="95000"/>
                  <a:lumOff val="5000"/>
                </a:schemeClr>
              </a:solidFill>
              <a:cs typeface="Arial" panose="020B0604020202020204" pitchFamily="34" charset="0"/>
            </a:endParaRPr>
          </a:p>
          <a:p>
            <a:r>
              <a:rPr lang="de-CH" dirty="0">
                <a:solidFill>
                  <a:schemeClr val="tx1">
                    <a:lumMod val="95000"/>
                    <a:lumOff val="5000"/>
                  </a:schemeClr>
                </a:solidFill>
                <a:cs typeface="Arial" panose="020B0604020202020204" pitchFamily="34" charset="0"/>
              </a:rPr>
              <a:t>rene.sigrist@bav.admin.ch</a:t>
            </a:r>
          </a:p>
        </p:txBody>
      </p:sp>
      <p:sp>
        <p:nvSpPr>
          <p:cNvPr id="15" name="Stern mit 12 Zacken 14"/>
          <p:cNvSpPr/>
          <p:nvPr/>
        </p:nvSpPr>
        <p:spPr bwMode="auto">
          <a:xfrm rot="505194">
            <a:off x="6605353" y="56722"/>
            <a:ext cx="2520280" cy="2448272"/>
          </a:xfrm>
          <a:prstGeom prst="star12">
            <a:avLst/>
          </a:prstGeom>
          <a:solidFill>
            <a:srgbClr val="FFFF66">
              <a:alpha val="8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CH" sz="2800" b="1" i="0" u="none" strike="noStrike" cap="none" normalizeH="0" baseline="0" dirty="0" err="1">
                <a:ln>
                  <a:noFill/>
                </a:ln>
                <a:solidFill>
                  <a:schemeClr val="tx1"/>
                </a:solidFill>
                <a:effectLst/>
                <a:latin typeface="+mn-lt"/>
              </a:rPr>
              <a:t>Thankyou</a:t>
            </a:r>
            <a:r>
              <a:rPr kumimoji="0" lang="de-CH" sz="2800" b="1" i="0" u="none" strike="noStrike" cap="none" normalizeH="0" baseline="0" dirty="0">
                <a:ln>
                  <a:noFill/>
                </a:ln>
                <a:solidFill>
                  <a:schemeClr val="tx1"/>
                </a:solidFill>
                <a:effectLst/>
                <a:latin typeface="+mn-lt"/>
              </a:rPr>
              <a:t>!</a:t>
            </a:r>
          </a:p>
        </p:txBody>
      </p:sp>
    </p:spTree>
    <p:extLst>
      <p:ext uri="{BB962C8B-B14F-4D97-AF65-F5344CB8AC3E}">
        <p14:creationId xmlns:p14="http://schemas.microsoft.com/office/powerpoint/2010/main" val="92760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dirty="0"/>
              <a:t>Swiss people adopted the Alpine Initiative 1994 - </a:t>
            </a:r>
            <a:br>
              <a:rPr lang="en-GB" dirty="0"/>
            </a:br>
            <a:r>
              <a:rPr lang="en-GB" dirty="0"/>
              <a:t>25 years of Swiss modal shift policy</a:t>
            </a:r>
          </a:p>
        </p:txBody>
      </p:sp>
      <p:pic>
        <p:nvPicPr>
          <p:cNvPr id="5" name="Bildplatzhalter 4"/>
          <p:cNvPicPr>
            <a:picLocks noGrp="1" noChangeAspect="1"/>
          </p:cNvPicPr>
          <p:nvPr>
            <p:ph type="pic" sz="quarter" idx="13"/>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l="4655" r="4655"/>
          <a:stretch>
            <a:fillRect/>
          </a:stretch>
        </p:blipFill>
        <p:spPr>
          <a:xfrm>
            <a:off x="0" y="1371463"/>
            <a:ext cx="4500564" cy="3308615"/>
          </a:xfrm>
        </p:spPr>
      </p:pic>
      <p:sp>
        <p:nvSpPr>
          <p:cNvPr id="3" name="TextBox 2"/>
          <p:cNvSpPr txBox="1"/>
          <p:nvPr/>
        </p:nvSpPr>
        <p:spPr>
          <a:xfrm>
            <a:off x="4669507" y="1529304"/>
            <a:ext cx="4043577" cy="2371296"/>
          </a:xfrm>
          <a:prstGeom prst="rect">
            <a:avLst/>
          </a:prstGeom>
          <a:noFill/>
        </p:spPr>
        <p:txBody>
          <a:bodyPr wrap="square" rtlCol="0">
            <a:noAutofit/>
          </a:bodyPr>
          <a:lstStyle/>
          <a:p>
            <a:r>
              <a:rPr lang="en-GB" dirty="0"/>
              <a:t>Art. 84 Para. 2 of the </a:t>
            </a:r>
            <a:r>
              <a:rPr lang="en-US" dirty="0"/>
              <a:t>Federal Constitution of the Swiss Confederation:</a:t>
            </a:r>
          </a:p>
          <a:p>
            <a:endParaRPr lang="en-US" dirty="0"/>
          </a:p>
          <a:p>
            <a:r>
              <a:rPr lang="en-US" b="1" dirty="0"/>
              <a:t>“Transalpine goods traffic shall be transported from border to border by rail. [...]”</a:t>
            </a:r>
            <a:endParaRPr lang="en-GB" dirty="0"/>
          </a:p>
        </p:txBody>
      </p:sp>
      <p:sp>
        <p:nvSpPr>
          <p:cNvPr id="6"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lvl="0">
              <a:defRPr/>
            </a:pPr>
            <a:r>
              <a:rPr lang="en-GB" kern="0" dirty="0">
                <a:solidFill>
                  <a:srgbClr val="FFFFFF">
                    <a:lumMod val="50000"/>
                  </a:srgbClr>
                </a:solidFill>
              </a:rPr>
              <a:t>Swiss modal shift policy</a:t>
            </a:r>
            <a:endParaRPr kumimoji="0" lang="en-GB" sz="2100" b="1" i="0" u="none" strike="noStrike" kern="0" cap="all" spc="0" normalizeH="0" baseline="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3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500" dirty="0"/>
              <a:t>Timeline and key elements: support of population, building infrastructure and financing it</a:t>
            </a:r>
            <a:endParaRPr lang="en-GB" sz="2500" dirty="0"/>
          </a:p>
        </p:txBody>
      </p:sp>
      <p:sp>
        <p:nvSpPr>
          <p:cNvPr id="6"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lvl="0">
              <a:defRPr/>
            </a:pPr>
            <a:r>
              <a:rPr lang="en-GB" kern="0" dirty="0">
                <a:solidFill>
                  <a:srgbClr val="FFFFFF">
                    <a:lumMod val="50000"/>
                  </a:srgbClr>
                </a:solidFill>
              </a:rPr>
              <a:t>Swiss modal shift policy</a:t>
            </a:r>
            <a:endParaRPr kumimoji="0" lang="en-GB" sz="2100" b="1" i="0" u="none" strike="noStrike" kern="0" cap="all" spc="0" normalizeH="0" baseline="0" dirty="0">
              <a:ln>
                <a:noFill/>
              </a:ln>
              <a:solidFill>
                <a:srgbClr val="FFFFFF">
                  <a:lumMod val="50000"/>
                </a:srgbClr>
              </a:solidFill>
              <a:effectLst/>
              <a:uLnTx/>
              <a:uFillTx/>
              <a:latin typeface="Arial" panose="020B0604020202020204"/>
              <a:ea typeface="+mn-ea"/>
              <a:cs typeface="+mn-cs"/>
            </a:endParaRPr>
          </a:p>
        </p:txBody>
      </p:sp>
      <p:pic>
        <p:nvPicPr>
          <p:cNvPr id="8" name="Grafik 5"/>
          <p:cNvPicPr>
            <a:picLocks noChangeAspect="1"/>
          </p:cNvPicPr>
          <p:nvPr/>
        </p:nvPicPr>
        <p:blipFill rotWithShape="1">
          <a:blip r:embed="rId3" cstate="print">
            <a:grayscl/>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3932" t="2758" r="71633" b="16678"/>
          <a:stretch/>
        </p:blipFill>
        <p:spPr>
          <a:xfrm>
            <a:off x="179649" y="914400"/>
            <a:ext cx="508348" cy="4006566"/>
          </a:xfrm>
          <a:prstGeom prst="rect">
            <a:avLst/>
          </a:prstGeom>
        </p:spPr>
      </p:pic>
      <p:graphicFrame>
        <p:nvGraphicFramePr>
          <p:cNvPr id="9" name="Tabelle 4"/>
          <p:cNvGraphicFramePr>
            <a:graphicFrameLocks noGrp="1"/>
          </p:cNvGraphicFramePr>
          <p:nvPr>
            <p:extLst>
              <p:ext uri="{D42A27DB-BD31-4B8C-83A1-F6EECF244321}">
                <p14:modId xmlns:p14="http://schemas.microsoft.com/office/powerpoint/2010/main" val="3597509599"/>
              </p:ext>
            </p:extLst>
          </p:nvPr>
        </p:nvGraphicFramePr>
        <p:xfrm>
          <a:off x="687996" y="1377777"/>
          <a:ext cx="7319182" cy="3314938"/>
        </p:xfrm>
        <a:graphic>
          <a:graphicData uri="http://schemas.openxmlformats.org/drawingml/2006/table">
            <a:tbl>
              <a:tblPr firstRow="1" bandRow="1">
                <a:tableStyleId>{5C22544A-7EE6-4342-B048-85BDC9FD1C3A}</a:tableStyleId>
              </a:tblPr>
              <a:tblGrid>
                <a:gridCol w="1295263">
                  <a:extLst>
                    <a:ext uri="{9D8B030D-6E8A-4147-A177-3AD203B41FA5}">
                      <a16:colId xmlns:a16="http://schemas.microsoft.com/office/drawing/2014/main" val="3577339497"/>
                    </a:ext>
                  </a:extLst>
                </a:gridCol>
                <a:gridCol w="6023919">
                  <a:extLst>
                    <a:ext uri="{9D8B030D-6E8A-4147-A177-3AD203B41FA5}">
                      <a16:colId xmlns:a16="http://schemas.microsoft.com/office/drawing/2014/main" val="1762534020"/>
                    </a:ext>
                  </a:extLst>
                </a:gridCol>
              </a:tblGrid>
              <a:tr h="375303">
                <a:tc>
                  <a:txBody>
                    <a:bodyPr/>
                    <a:lstStyle/>
                    <a:p>
                      <a:r>
                        <a:rPr lang="de-CH" b="1" dirty="0">
                          <a:solidFill>
                            <a:sysClr val="windowText" lastClr="000000"/>
                          </a:solidFill>
                        </a:rPr>
                        <a:t>1992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New Railway Link through</a:t>
                      </a:r>
                      <a:r>
                        <a:rPr lang="en-GB" b="0" baseline="0" noProof="0" dirty="0">
                          <a:solidFill>
                            <a:sysClr val="windowText" lastClr="000000"/>
                          </a:solidFill>
                        </a:rPr>
                        <a:t> the Alps (</a:t>
                      </a:r>
                      <a:r>
                        <a:rPr lang="en-GB" b="0" baseline="0" noProof="0" dirty="0" err="1">
                          <a:solidFill>
                            <a:sysClr val="windowText" lastClr="000000"/>
                          </a:solidFill>
                        </a:rPr>
                        <a:t>NRLA</a:t>
                      </a:r>
                      <a:r>
                        <a:rPr lang="en-GB" b="0" baseline="0" noProof="0" dirty="0">
                          <a:solidFill>
                            <a:sysClr val="windowText" lastClr="000000"/>
                          </a:solidFill>
                        </a:rPr>
                        <a:t>) </a:t>
                      </a:r>
                      <a:r>
                        <a:rPr lang="en-GB" b="0" noProof="0" dirty="0">
                          <a:solidFill>
                            <a:sysClr val="windowText" lastClr="000000"/>
                          </a:solidFill>
                        </a:rPr>
                        <a:t>popular vote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478679"/>
                  </a:ext>
                </a:extLst>
              </a:tr>
              <a:tr h="482710">
                <a:tc>
                  <a:txBody>
                    <a:bodyPr/>
                    <a:lstStyle/>
                    <a:p>
                      <a:r>
                        <a:rPr lang="de-CH" b="1" dirty="0">
                          <a:solidFill>
                            <a:sysClr val="windowText" lastClr="000000"/>
                          </a:solidFill>
                        </a:rPr>
                        <a:t>1994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0" noProof="0" dirty="0"/>
                        <a:t>Alpine Initiative popular vote</a:t>
                      </a:r>
                    </a:p>
                    <a:p>
                      <a:endParaRPr lang="en-GB" sz="1000" b="0" noProof="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716821"/>
                  </a:ext>
                </a:extLst>
              </a:tr>
              <a:tr h="647783">
                <a:tc>
                  <a:txBody>
                    <a:bodyPr/>
                    <a:lstStyle/>
                    <a:p>
                      <a:r>
                        <a:rPr lang="de-CH" b="1" dirty="0">
                          <a:solidFill>
                            <a:sysClr val="windowText" lastClr="000000"/>
                          </a:solidFill>
                        </a:rPr>
                        <a:t>1999/2002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Bilateral agreement Switzerland-EU on land transport, </a:t>
                      </a:r>
                      <a:br>
                        <a:rPr lang="en-GB" b="0" noProof="0" dirty="0">
                          <a:solidFill>
                            <a:sysClr val="windowText" lastClr="000000"/>
                          </a:solidFill>
                        </a:rPr>
                      </a:br>
                      <a:r>
                        <a:rPr lang="en-GB" b="0" noProof="0" dirty="0">
                          <a:solidFill>
                            <a:sysClr val="windowText" lastClr="000000"/>
                          </a:solidFill>
                        </a:rPr>
                        <a:t>Law on modal shift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0719133"/>
                  </a:ext>
                </a:extLst>
              </a:tr>
              <a:tr h="375303">
                <a:tc>
                  <a:txBody>
                    <a:bodyPr/>
                    <a:lstStyle/>
                    <a:p>
                      <a:r>
                        <a:rPr lang="de-CH" b="1" dirty="0">
                          <a:solidFill>
                            <a:sysClr val="windowText" lastClr="000000"/>
                          </a:solidFill>
                        </a:rPr>
                        <a:t>2001-2004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Introduction of Heavy Vehicle Fee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8574382"/>
                  </a:ext>
                </a:extLst>
              </a:tr>
              <a:tr h="647783">
                <a:tc>
                  <a:txBody>
                    <a:bodyPr/>
                    <a:lstStyle/>
                    <a:p>
                      <a:r>
                        <a:rPr lang="de-CH" b="1" dirty="0">
                          <a:solidFill>
                            <a:sysClr val="windowText" lastClr="000000"/>
                          </a:solidFill>
                        </a:rPr>
                        <a:t>2008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Opening of Lötschberg Base Tunnel</a:t>
                      </a:r>
                    </a:p>
                    <a:p>
                      <a:endParaRPr lang="en-GB" sz="1000" b="0" noProof="0" dirty="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7311393"/>
                  </a:ext>
                </a:extLst>
              </a:tr>
              <a:tr h="375303">
                <a:tc>
                  <a:txBody>
                    <a:bodyPr/>
                    <a:lstStyle/>
                    <a:p>
                      <a:r>
                        <a:rPr lang="de-CH" b="1" dirty="0">
                          <a:solidFill>
                            <a:sysClr val="windowText" lastClr="000000"/>
                          </a:solidFill>
                        </a:rPr>
                        <a:t>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Opening of Gotthard Base Tunnel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4427427"/>
                  </a:ext>
                </a:extLst>
              </a:tr>
              <a:tr h="375303">
                <a:tc>
                  <a:txBody>
                    <a:bodyPr/>
                    <a:lstStyle/>
                    <a:p>
                      <a:r>
                        <a:rPr lang="de-CH" b="1" dirty="0">
                          <a:solidFill>
                            <a:sysClr val="windowText" lastClr="000000"/>
                          </a:solidFill>
                        </a:rPr>
                        <a:t>2020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ysClr val="windowText" lastClr="000000"/>
                          </a:solidFill>
                        </a:rPr>
                        <a:t>Opening of Ceneri Base Tunnel &amp; 4-Meter Corridor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6337992"/>
                  </a:ext>
                </a:extLst>
              </a:tr>
            </a:tbl>
          </a:graphicData>
        </a:graphic>
      </p:graphicFrame>
    </p:spTree>
    <p:extLst>
      <p:ext uri="{BB962C8B-B14F-4D97-AF65-F5344CB8AC3E}">
        <p14:creationId xmlns:p14="http://schemas.microsoft.com/office/powerpoint/2010/main" val="250737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500" dirty="0"/>
              <a:t>Beside the </a:t>
            </a:r>
            <a:r>
              <a:rPr lang="en-GB" sz="2500" dirty="0" err="1"/>
              <a:t>NRLA</a:t>
            </a:r>
            <a:r>
              <a:rPr lang="en-GB" sz="2500" dirty="0"/>
              <a:t>, other infrastructure was further developed to improving rail freight competitiveness </a:t>
            </a:r>
          </a:p>
        </p:txBody>
      </p:sp>
      <p:sp>
        <p:nvSpPr>
          <p:cNvPr id="6" name="Content Placeholder 2"/>
          <p:cNvSpPr txBox="1">
            <a:spLocks/>
          </p:cNvSpPr>
          <p:nvPr/>
        </p:nvSpPr>
        <p:spPr bwMode="auto">
          <a:xfrm>
            <a:off x="508824" y="1580482"/>
            <a:ext cx="7492176" cy="317770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5113" indent="-265113" algn="l" rtl="0" eaLnBrk="1" fontAlgn="base" hangingPunct="1">
              <a:spcBef>
                <a:spcPct val="20000"/>
              </a:spcBef>
              <a:spcAft>
                <a:spcPct val="0"/>
              </a:spcAft>
              <a:buClr>
                <a:srgbClr val="FF0000"/>
              </a:buClr>
              <a:buChar char="•"/>
              <a:defRPr sz="2100">
                <a:solidFill>
                  <a:schemeClr val="tx1"/>
                </a:solidFill>
                <a:latin typeface="+mn-lt"/>
                <a:ea typeface="+mn-ea"/>
                <a:cs typeface="+mn-cs"/>
              </a:defRPr>
            </a:lvl1pPr>
            <a:lvl2pPr marL="538163" indent="-273050" algn="l" rtl="0" eaLnBrk="1" fontAlgn="base" hangingPunct="1">
              <a:spcBef>
                <a:spcPct val="20000"/>
              </a:spcBef>
              <a:spcAft>
                <a:spcPct val="0"/>
              </a:spcAft>
              <a:buClr>
                <a:srgbClr val="FF0000"/>
              </a:buClr>
              <a:buFont typeface="Symbol" panose="05050102010706020507" pitchFamily="18" charset="2"/>
              <a:buChar char="-"/>
              <a:defRPr sz="2100">
                <a:solidFill>
                  <a:schemeClr val="tx1"/>
                </a:solidFill>
                <a:latin typeface="+mn-lt"/>
              </a:defRPr>
            </a:lvl2pPr>
            <a:lvl3pPr marL="809625" indent="-271463" algn="l" rtl="0" eaLnBrk="1" fontAlgn="base" hangingPunct="1">
              <a:spcBef>
                <a:spcPct val="20000"/>
              </a:spcBef>
              <a:spcAft>
                <a:spcPct val="0"/>
              </a:spcAft>
              <a:buClr>
                <a:srgbClr val="B2B2B2"/>
              </a:buClr>
              <a:buSzPct val="80000"/>
              <a:buChar char="•"/>
              <a:defRPr sz="2100">
                <a:solidFill>
                  <a:schemeClr val="tx1"/>
                </a:solidFill>
                <a:latin typeface="+mn-lt"/>
              </a:defRPr>
            </a:lvl3pPr>
            <a:lvl4pPr marL="1074738" indent="-265113" algn="l" rtl="0" eaLnBrk="1" fontAlgn="base" hangingPunct="1">
              <a:spcBef>
                <a:spcPct val="20000"/>
              </a:spcBef>
              <a:spcAft>
                <a:spcPct val="0"/>
              </a:spcAft>
              <a:buClr>
                <a:srgbClr val="C0C0C0"/>
              </a:buClr>
              <a:buSzPct val="80000"/>
              <a:buChar char="•"/>
              <a:defRPr sz="2100">
                <a:solidFill>
                  <a:schemeClr val="tx1"/>
                </a:solidFill>
                <a:latin typeface="+mn-lt"/>
              </a:defRPr>
            </a:lvl4pPr>
            <a:lvl5pPr marL="1347788" indent="-273050" algn="l" rtl="0" eaLnBrk="1" fontAlgn="base" hangingPunct="1">
              <a:spcBef>
                <a:spcPct val="20000"/>
              </a:spcBef>
              <a:spcAft>
                <a:spcPct val="0"/>
              </a:spcAft>
              <a:buClr>
                <a:srgbClr val="DDDDDD"/>
              </a:buClr>
              <a:buSzPct val="80000"/>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a:buFont typeface="Wingdings" panose="05000000000000000000" pitchFamily="2" charset="2"/>
              <a:buChar char="Ø"/>
            </a:pPr>
            <a:r>
              <a:rPr lang="en-US" sz="1800" kern="0" dirty="0"/>
              <a:t>New Railway Link through the Alps (</a:t>
            </a:r>
            <a:r>
              <a:rPr lang="en-US" sz="1800" b="1" kern="0" dirty="0" err="1"/>
              <a:t>NRLA</a:t>
            </a:r>
            <a:r>
              <a:rPr lang="en-US" sz="1800" kern="0" dirty="0"/>
              <a:t>) as </a:t>
            </a:r>
            <a:r>
              <a:rPr lang="en-US" sz="1800" b="1" kern="0" dirty="0"/>
              <a:t>core element </a:t>
            </a:r>
            <a:r>
              <a:rPr lang="en-US" sz="1800" kern="0" dirty="0"/>
              <a:t>to support shift to rail by reducing production costs and increase capacity</a:t>
            </a:r>
          </a:p>
          <a:p>
            <a:pPr>
              <a:buFont typeface="Wingdings" panose="05000000000000000000" pitchFamily="2" charset="2"/>
              <a:buChar char="Ø"/>
            </a:pPr>
            <a:endParaRPr lang="en-US" sz="1800" kern="0" dirty="0"/>
          </a:p>
          <a:p>
            <a:pPr>
              <a:buFont typeface="Wingdings" panose="05000000000000000000" pitchFamily="2" charset="2"/>
              <a:buChar char="Ø"/>
            </a:pPr>
            <a:r>
              <a:rPr lang="en-US" sz="1800" b="1" kern="0" dirty="0"/>
              <a:t>4-meter corridor </a:t>
            </a:r>
            <a:r>
              <a:rPr lang="en-US" sz="1800" kern="0" dirty="0"/>
              <a:t>on the </a:t>
            </a:r>
            <a:r>
              <a:rPr lang="en-US" sz="1800" kern="0" dirty="0" err="1"/>
              <a:t>Lötschberg</a:t>
            </a:r>
            <a:r>
              <a:rPr lang="en-US" sz="1800" kern="0" dirty="0"/>
              <a:t> / Simplon and the Gotthard axis</a:t>
            </a:r>
          </a:p>
          <a:p>
            <a:pPr>
              <a:buFont typeface="Wingdings" panose="05000000000000000000" pitchFamily="2" charset="2"/>
              <a:buChar char="Ø"/>
            </a:pPr>
            <a:endParaRPr lang="en-US" sz="1800" kern="0" dirty="0"/>
          </a:p>
          <a:p>
            <a:pPr>
              <a:buFont typeface="Wingdings" panose="05000000000000000000" pitchFamily="2" charset="2"/>
              <a:buChar char="Ø"/>
            </a:pPr>
            <a:r>
              <a:rPr lang="en-US" sz="1800" b="1" kern="0" dirty="0"/>
              <a:t>Expansion step </a:t>
            </a:r>
            <a:r>
              <a:rPr lang="en-US" sz="1800" kern="0" dirty="0"/>
              <a:t>2025</a:t>
            </a:r>
          </a:p>
          <a:p>
            <a:pPr>
              <a:buFont typeface="Wingdings" panose="05000000000000000000" pitchFamily="2" charset="2"/>
              <a:buChar char="Ø"/>
            </a:pPr>
            <a:r>
              <a:rPr lang="en-US" sz="1800" b="1" kern="0" dirty="0"/>
              <a:t>Expansion step </a:t>
            </a:r>
            <a:r>
              <a:rPr lang="en-US" sz="1800" kern="0" dirty="0"/>
              <a:t>2035</a:t>
            </a:r>
          </a:p>
          <a:p>
            <a:pPr>
              <a:buFont typeface="Wingdings" panose="05000000000000000000" pitchFamily="2" charset="2"/>
              <a:buChar char="Ø"/>
            </a:pPr>
            <a:endParaRPr lang="en-US" sz="1800" kern="0" dirty="0"/>
          </a:p>
          <a:p>
            <a:pPr>
              <a:buFont typeface="Wingdings" panose="05000000000000000000" pitchFamily="2" charset="2"/>
              <a:buChar char="Ø"/>
            </a:pPr>
            <a:r>
              <a:rPr lang="en-US" sz="1800" kern="0" dirty="0"/>
              <a:t>Investment grants for </a:t>
            </a:r>
            <a:r>
              <a:rPr lang="en-US" sz="1800" b="1" kern="0" dirty="0"/>
              <a:t>Terminals</a:t>
            </a:r>
            <a:r>
              <a:rPr lang="en-US" sz="1800" kern="0" dirty="0"/>
              <a:t> within Switzerland and abroad</a:t>
            </a:r>
            <a:endParaRPr lang="en-GB" sz="1800" kern="0" dirty="0"/>
          </a:p>
        </p:txBody>
      </p:sp>
      <p:sp>
        <p:nvSpPr>
          <p:cNvPr id="7"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100" b="1" i="0" u="none" strike="noStrike" kern="0" cap="all" spc="0" normalizeH="0" baseline="0" dirty="0">
                <a:ln>
                  <a:noFill/>
                </a:ln>
                <a:solidFill>
                  <a:srgbClr val="FFFFFF">
                    <a:lumMod val="50000"/>
                  </a:srgbClr>
                </a:solidFill>
                <a:effectLst/>
                <a:uLnTx/>
                <a:uFillTx/>
                <a:latin typeface="Arial" panose="020B0604020202020204"/>
                <a:ea typeface="+mn-ea"/>
                <a:cs typeface="+mn-cs"/>
              </a:rPr>
              <a:t>Other Infrastructure</a:t>
            </a:r>
            <a:r>
              <a:rPr kumimoji="0" lang="en-GB" sz="2100" b="1" i="0" u="none" strike="noStrike" kern="0" cap="all" spc="0" normalizeH="0" dirty="0">
                <a:ln>
                  <a:noFill/>
                </a:ln>
                <a:solidFill>
                  <a:srgbClr val="FFFFFF">
                    <a:lumMod val="50000"/>
                  </a:srgbClr>
                </a:solidFill>
                <a:effectLst/>
                <a:uLnTx/>
                <a:uFillTx/>
                <a:latin typeface="Arial" panose="020B0604020202020204"/>
                <a:ea typeface="+mn-ea"/>
                <a:cs typeface="+mn-cs"/>
              </a:rPr>
              <a:t> investments</a:t>
            </a:r>
            <a:endParaRPr kumimoji="0" lang="en-GB" sz="2100" b="1" i="0" u="none" strike="noStrike" kern="0" cap="all" spc="0" normalizeH="0" baseline="0" dirty="0">
              <a:ln>
                <a:noFill/>
              </a:ln>
              <a:solidFill>
                <a:srgbClr val="FFFFFF">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699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8" descr="Fahrbahn_LBT_2005-05-05_27.JPG"/>
          <p:cNvPicPr>
            <a:picLocks noGrp="1" noChangeAspect="1"/>
          </p:cNvPicPr>
          <p:nvPr>
            <p:ph type="pic" sz="quarter" idx="13"/>
          </p:nvPr>
        </p:nvPicPr>
        <p:blipFill>
          <a:blip r:embed="rId3" cstate="email">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p:pic>
      <p:sp>
        <p:nvSpPr>
          <p:cNvPr id="4" name="Freihandform 4"/>
          <p:cNvSpPr/>
          <p:nvPr/>
        </p:nvSpPr>
        <p:spPr>
          <a:xfrm>
            <a:off x="4558986" y="1339796"/>
            <a:ext cx="1093134" cy="754559"/>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r>
              <a:rPr lang="en-GB" sz="1350" dirty="0">
                <a:solidFill>
                  <a:schemeClr val="bg1"/>
                </a:solidFill>
                <a:latin typeface="Arial Black" pitchFamily="34" charset="0"/>
                <a:cs typeface="Arial" pitchFamily="34" charset="0"/>
              </a:rPr>
              <a:t>Demand forecast</a:t>
            </a:r>
          </a:p>
        </p:txBody>
      </p:sp>
      <p:sp>
        <p:nvSpPr>
          <p:cNvPr id="5" name="Gebogener Pfeil 5"/>
          <p:cNvSpPr/>
          <p:nvPr/>
        </p:nvSpPr>
        <p:spPr>
          <a:xfrm>
            <a:off x="2784240" y="1317997"/>
            <a:ext cx="2828744" cy="2828744"/>
          </a:xfrm>
          <a:prstGeom prst="circularArrow">
            <a:avLst>
              <a:gd name="adj1" fmla="val 5202"/>
              <a:gd name="adj2" fmla="val 336015"/>
              <a:gd name="adj3" fmla="val 21292825"/>
              <a:gd name="adj4" fmla="val 19766604"/>
              <a:gd name="adj5" fmla="val 6068"/>
            </a:avLst>
          </a:prstGeom>
          <a:solidFill>
            <a:schemeClr val="accent1">
              <a:lumMod val="60000"/>
              <a:lumOff val="40000"/>
            </a:schemeClr>
          </a:solidFill>
          <a:ln w="12700">
            <a:solidFill>
              <a:schemeClr val="bg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Freihandform 7"/>
          <p:cNvSpPr/>
          <p:nvPr/>
        </p:nvSpPr>
        <p:spPr>
          <a:xfrm>
            <a:off x="5014882" y="2742897"/>
            <a:ext cx="961274" cy="754559"/>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r>
              <a:rPr lang="en-GB" sz="1350" dirty="0">
                <a:solidFill>
                  <a:schemeClr val="bg1"/>
                </a:solidFill>
                <a:latin typeface="Arial Black" pitchFamily="34" charset="0"/>
                <a:cs typeface="Arial" pitchFamily="34" charset="0"/>
              </a:rPr>
              <a:t>Demand analysis</a:t>
            </a:r>
          </a:p>
        </p:txBody>
      </p:sp>
      <p:sp>
        <p:nvSpPr>
          <p:cNvPr id="7" name="Gebogener Pfeil 8"/>
          <p:cNvSpPr/>
          <p:nvPr/>
        </p:nvSpPr>
        <p:spPr>
          <a:xfrm>
            <a:off x="2784240" y="1317997"/>
            <a:ext cx="2828744" cy="2828744"/>
          </a:xfrm>
          <a:prstGeom prst="circularArrow">
            <a:avLst>
              <a:gd name="adj1" fmla="val 5202"/>
              <a:gd name="adj2" fmla="val 336015"/>
              <a:gd name="adj3" fmla="val 4014266"/>
              <a:gd name="adj4" fmla="val 2253829"/>
              <a:gd name="adj5" fmla="val 6068"/>
            </a:avLst>
          </a:prstGeom>
          <a:solidFill>
            <a:schemeClr val="accent1"/>
          </a:solidFill>
          <a:ln w="12700">
            <a:solidFill>
              <a:schemeClr val="bg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Freihandform 9"/>
          <p:cNvSpPr/>
          <p:nvPr/>
        </p:nvSpPr>
        <p:spPr>
          <a:xfrm>
            <a:off x="3821332" y="3610060"/>
            <a:ext cx="754559" cy="754559"/>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endParaRPr lang="en-GB" sz="1125" dirty="0">
              <a:latin typeface="Arial" pitchFamily="34" charset="0"/>
              <a:cs typeface="Arial" pitchFamily="34" charset="0"/>
            </a:endParaRPr>
          </a:p>
        </p:txBody>
      </p:sp>
      <p:sp>
        <p:nvSpPr>
          <p:cNvPr id="9" name="Gebogener Pfeil 10"/>
          <p:cNvSpPr/>
          <p:nvPr/>
        </p:nvSpPr>
        <p:spPr>
          <a:xfrm>
            <a:off x="2784240" y="1317997"/>
            <a:ext cx="2828744" cy="2828744"/>
          </a:xfrm>
          <a:prstGeom prst="circularArrow">
            <a:avLst>
              <a:gd name="adj1" fmla="val 5540"/>
              <a:gd name="adj2" fmla="val 336015"/>
              <a:gd name="adj3" fmla="val 8736301"/>
              <a:gd name="adj4" fmla="val 6845129"/>
              <a:gd name="adj5" fmla="val 6068"/>
            </a:avLst>
          </a:prstGeom>
          <a:solidFill>
            <a:schemeClr val="accent1">
              <a:lumMod val="75000"/>
            </a:schemeClr>
          </a:solidFill>
          <a:ln w="12700">
            <a:solidFill>
              <a:schemeClr val="bg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ihandform 11"/>
          <p:cNvSpPr/>
          <p:nvPr/>
        </p:nvSpPr>
        <p:spPr>
          <a:xfrm>
            <a:off x="2368401" y="2635938"/>
            <a:ext cx="1254227" cy="754559"/>
          </a:xfrm>
          <a:custGeom>
            <a:avLst/>
            <a:gdLst>
              <a:gd name="connsiteX0" fmla="*/ 0 w 1006078"/>
              <a:gd name="connsiteY0" fmla="*/ 0 h 1006078"/>
              <a:gd name="connsiteX1" fmla="*/ 1006078 w 1006078"/>
              <a:gd name="connsiteY1" fmla="*/ 0 h 1006078"/>
              <a:gd name="connsiteX2" fmla="*/ 1006078 w 1006078"/>
              <a:gd name="connsiteY2" fmla="*/ 1006078 h 1006078"/>
              <a:gd name="connsiteX3" fmla="*/ 0 w 1006078"/>
              <a:gd name="connsiteY3" fmla="*/ 1006078 h 1006078"/>
              <a:gd name="connsiteX4" fmla="*/ 0 w 1006078"/>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078" h="1006078">
                <a:moveTo>
                  <a:pt x="0" y="0"/>
                </a:moveTo>
                <a:lnTo>
                  <a:pt x="1006078" y="0"/>
                </a:lnTo>
                <a:lnTo>
                  <a:pt x="1006078"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r>
              <a:rPr lang="en-GB" sz="1350" dirty="0">
                <a:solidFill>
                  <a:schemeClr val="bg1"/>
                </a:solidFill>
                <a:latin typeface="Arial Black" pitchFamily="34" charset="0"/>
                <a:cs typeface="Arial" pitchFamily="34" charset="0"/>
              </a:rPr>
              <a:t>Cost - Benefit Assessment</a:t>
            </a:r>
          </a:p>
        </p:txBody>
      </p:sp>
      <p:sp>
        <p:nvSpPr>
          <p:cNvPr id="11" name="Gebogener Pfeil 12"/>
          <p:cNvSpPr/>
          <p:nvPr/>
        </p:nvSpPr>
        <p:spPr>
          <a:xfrm>
            <a:off x="2784240" y="1317997"/>
            <a:ext cx="2828744" cy="2828744"/>
          </a:xfrm>
          <a:prstGeom prst="circularArrow">
            <a:avLst>
              <a:gd name="adj1" fmla="val 5202"/>
              <a:gd name="adj2" fmla="val 336015"/>
              <a:gd name="adj3" fmla="val 12297380"/>
              <a:gd name="adj4" fmla="val 10771160"/>
              <a:gd name="adj5" fmla="val 6068"/>
            </a:avLst>
          </a:prstGeom>
          <a:solidFill>
            <a:schemeClr val="accent1">
              <a:lumMod val="50000"/>
            </a:schemeClr>
          </a:solidFill>
          <a:ln w="12700">
            <a:solidFill>
              <a:schemeClr val="bg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ihandform 13"/>
          <p:cNvSpPr/>
          <p:nvPr/>
        </p:nvSpPr>
        <p:spPr>
          <a:xfrm>
            <a:off x="2519773" y="1339796"/>
            <a:ext cx="1354805" cy="754559"/>
          </a:xfrm>
          <a:custGeom>
            <a:avLst/>
            <a:gdLst>
              <a:gd name="connsiteX0" fmla="*/ 0 w 1102983"/>
              <a:gd name="connsiteY0" fmla="*/ 0 h 1006078"/>
              <a:gd name="connsiteX1" fmla="*/ 1102983 w 1102983"/>
              <a:gd name="connsiteY1" fmla="*/ 0 h 1006078"/>
              <a:gd name="connsiteX2" fmla="*/ 1102983 w 1102983"/>
              <a:gd name="connsiteY2" fmla="*/ 1006078 h 1006078"/>
              <a:gd name="connsiteX3" fmla="*/ 0 w 1102983"/>
              <a:gd name="connsiteY3" fmla="*/ 1006078 h 1006078"/>
              <a:gd name="connsiteX4" fmla="*/ 0 w 1102983"/>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83" h="1006078">
                <a:moveTo>
                  <a:pt x="0" y="0"/>
                </a:moveTo>
                <a:lnTo>
                  <a:pt x="1102983" y="0"/>
                </a:lnTo>
                <a:lnTo>
                  <a:pt x="1102983" y="1006078"/>
                </a:lnTo>
                <a:lnTo>
                  <a:pt x="0" y="10060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r>
              <a:rPr lang="en-GB" sz="1350" dirty="0">
                <a:solidFill>
                  <a:schemeClr val="bg1"/>
                </a:solidFill>
                <a:latin typeface="Arial Black" pitchFamily="34" charset="0"/>
                <a:cs typeface="Arial" pitchFamily="34" charset="0"/>
              </a:rPr>
              <a:t>Expansion STEP</a:t>
            </a:r>
          </a:p>
        </p:txBody>
      </p:sp>
      <p:sp>
        <p:nvSpPr>
          <p:cNvPr id="13" name="Gebogener Pfeil 14"/>
          <p:cNvSpPr/>
          <p:nvPr/>
        </p:nvSpPr>
        <p:spPr>
          <a:xfrm>
            <a:off x="2784240" y="1317997"/>
            <a:ext cx="2828744" cy="2828744"/>
          </a:xfrm>
          <a:prstGeom prst="circularArrow">
            <a:avLst>
              <a:gd name="adj1" fmla="val 5202"/>
              <a:gd name="adj2" fmla="val 336015"/>
              <a:gd name="adj3" fmla="val 16865256"/>
              <a:gd name="adj4" fmla="val 15302199"/>
              <a:gd name="adj5" fmla="val 6068"/>
            </a:avLst>
          </a:prstGeom>
          <a:solidFill>
            <a:schemeClr val="accent1">
              <a:lumMod val="40000"/>
              <a:lumOff val="60000"/>
            </a:schemeClr>
          </a:solidFill>
          <a:ln w="12700">
            <a:solidFill>
              <a:schemeClr val="bg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Triangle isocèle 13"/>
          <p:cNvSpPr/>
          <p:nvPr/>
        </p:nvSpPr>
        <p:spPr>
          <a:xfrm>
            <a:off x="3712559" y="3489852"/>
            <a:ext cx="918102" cy="756084"/>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350" dirty="0"/>
          </a:p>
        </p:txBody>
      </p:sp>
      <p:sp>
        <p:nvSpPr>
          <p:cNvPr id="15" name="ZoneTexte 5"/>
          <p:cNvSpPr txBox="1"/>
          <p:nvPr/>
        </p:nvSpPr>
        <p:spPr>
          <a:xfrm>
            <a:off x="3755849" y="3240456"/>
            <a:ext cx="822405" cy="30008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solidFill>
                  <a:schemeClr val="bg1"/>
                </a:solidFill>
                <a:latin typeface="Arial Black" pitchFamily="34" charset="0"/>
                <a:cs typeface="Arial" pitchFamily="34" charset="0"/>
              </a:rPr>
              <a:t>Supply</a:t>
            </a:r>
          </a:p>
        </p:txBody>
      </p:sp>
      <p:sp>
        <p:nvSpPr>
          <p:cNvPr id="16" name="ZoneTexte 6"/>
          <p:cNvSpPr txBox="1"/>
          <p:nvPr/>
        </p:nvSpPr>
        <p:spPr>
          <a:xfrm>
            <a:off x="4488427" y="4225918"/>
            <a:ext cx="1417952" cy="30008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solidFill>
                  <a:schemeClr val="bg1"/>
                </a:solidFill>
                <a:latin typeface="Arial Black" pitchFamily="34" charset="0"/>
                <a:cs typeface="Arial" pitchFamily="34" charset="0"/>
              </a:rPr>
              <a:t>Rolling stock</a:t>
            </a:r>
          </a:p>
        </p:txBody>
      </p:sp>
      <p:sp>
        <p:nvSpPr>
          <p:cNvPr id="17" name="ZoneTexte 7"/>
          <p:cNvSpPr txBox="1"/>
          <p:nvPr/>
        </p:nvSpPr>
        <p:spPr>
          <a:xfrm>
            <a:off x="2350327" y="4220939"/>
            <a:ext cx="1513876" cy="300082"/>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dirty="0">
                <a:solidFill>
                  <a:schemeClr val="bg1"/>
                </a:solidFill>
                <a:latin typeface="Arial Black" pitchFamily="34" charset="0"/>
                <a:cs typeface="Arial" pitchFamily="34" charset="0"/>
              </a:rPr>
              <a:t>Infrastructure</a:t>
            </a:r>
          </a:p>
        </p:txBody>
      </p:sp>
      <p:graphicFrame>
        <p:nvGraphicFramePr>
          <p:cNvPr id="18" name="Diagramme 17"/>
          <p:cNvGraphicFramePr/>
          <p:nvPr>
            <p:extLst>
              <p:ext uri="{D42A27DB-BD31-4B8C-83A1-F6EECF244321}">
                <p14:modId xmlns:p14="http://schemas.microsoft.com/office/powerpoint/2010/main" val="1589685644"/>
              </p:ext>
            </p:extLst>
          </p:nvPr>
        </p:nvGraphicFramePr>
        <p:xfrm>
          <a:off x="3766565" y="3705877"/>
          <a:ext cx="756084" cy="5040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Titre 2"/>
          <p:cNvSpPr txBox="1">
            <a:spLocks/>
          </p:cNvSpPr>
          <p:nvPr/>
        </p:nvSpPr>
        <p:spPr>
          <a:xfrm>
            <a:off x="766800" y="175118"/>
            <a:ext cx="8209420" cy="857250"/>
          </a:xfrm>
          <a:prstGeom prst="rect">
            <a:avLst/>
          </a:prstGeom>
        </p:spPr>
        <p:txBody>
          <a:bodyPr vert="horz" lIns="68580" tIns="34290" rIns="68580" bIns="34290" rtlCol="0" anchor="t" anchorCtr="0">
            <a:normAutofit fontScale="97500"/>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sz="2500" dirty="0"/>
              <a:t>Rail infrastructure expansion STEP planning process</a:t>
            </a:r>
            <a:br>
              <a:rPr lang="en-GB" sz="2500" dirty="0"/>
            </a:br>
            <a:r>
              <a:rPr lang="en-GB" sz="2500" b="0" dirty="0"/>
              <a:t>adaptive planning based on demand forecast</a:t>
            </a:r>
          </a:p>
        </p:txBody>
      </p:sp>
      <p:sp>
        <p:nvSpPr>
          <p:cNvPr id="21" name="Freihandform 13"/>
          <p:cNvSpPr/>
          <p:nvPr/>
        </p:nvSpPr>
        <p:spPr>
          <a:xfrm>
            <a:off x="105732" y="1599687"/>
            <a:ext cx="2149074" cy="575102"/>
          </a:xfrm>
          <a:custGeom>
            <a:avLst/>
            <a:gdLst>
              <a:gd name="connsiteX0" fmla="*/ 0 w 1102983"/>
              <a:gd name="connsiteY0" fmla="*/ 0 h 1006078"/>
              <a:gd name="connsiteX1" fmla="*/ 1102983 w 1102983"/>
              <a:gd name="connsiteY1" fmla="*/ 0 h 1006078"/>
              <a:gd name="connsiteX2" fmla="*/ 1102983 w 1102983"/>
              <a:gd name="connsiteY2" fmla="*/ 1006078 h 1006078"/>
              <a:gd name="connsiteX3" fmla="*/ 0 w 1102983"/>
              <a:gd name="connsiteY3" fmla="*/ 1006078 h 1006078"/>
              <a:gd name="connsiteX4" fmla="*/ 0 w 1102983"/>
              <a:gd name="connsiteY4" fmla="*/ 0 h 100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983" h="1006078">
                <a:moveTo>
                  <a:pt x="0" y="0"/>
                </a:moveTo>
                <a:lnTo>
                  <a:pt x="1102983" y="0"/>
                </a:lnTo>
                <a:lnTo>
                  <a:pt x="1102983" y="1006078"/>
                </a:lnTo>
                <a:lnTo>
                  <a:pt x="0" y="1006078"/>
                </a:lnTo>
                <a:lnTo>
                  <a:pt x="0" y="0"/>
                </a:lnTo>
                <a:close/>
              </a:path>
            </a:pathLst>
          </a:custGeom>
          <a:ln w="19050">
            <a:no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88" tIns="14288" rIns="14288" bIns="14288" numCol="1" spcCol="1270" anchor="ctr" anchorCtr="0">
            <a:noAutofit/>
          </a:bodyPr>
          <a:lstStyle>
            <a:defPPr>
              <a:defRPr lang="de-DE"/>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algn="ctr" defTabSz="500063">
              <a:lnSpc>
                <a:spcPct val="90000"/>
              </a:lnSpc>
              <a:spcBef>
                <a:spcPct val="0"/>
              </a:spcBef>
              <a:spcAft>
                <a:spcPct val="35000"/>
              </a:spcAft>
            </a:pPr>
            <a:r>
              <a:rPr lang="en-GB" sz="1600" b="1" dirty="0">
                <a:solidFill>
                  <a:schemeClr val="bg1"/>
                </a:solidFill>
                <a:latin typeface="Arial Black" panose="020B0A04020102020204" pitchFamily="34" charset="0"/>
                <a:cs typeface="Arial" pitchFamily="34" charset="0"/>
              </a:rPr>
              <a:t>Securing Results </a:t>
            </a:r>
          </a:p>
          <a:p>
            <a:pPr algn="ctr" defTabSz="500063">
              <a:lnSpc>
                <a:spcPct val="90000"/>
              </a:lnSpc>
              <a:spcBef>
                <a:spcPct val="0"/>
              </a:spcBef>
              <a:spcAft>
                <a:spcPct val="35000"/>
              </a:spcAft>
            </a:pPr>
            <a:r>
              <a:rPr lang="en-GB" sz="1200" b="1" dirty="0">
                <a:solidFill>
                  <a:schemeClr val="bg1"/>
                </a:solidFill>
                <a:latin typeface="Arial Black" panose="020B0A04020102020204" pitchFamily="34" charset="0"/>
                <a:cs typeface="Arial" pitchFamily="34" charset="0"/>
              </a:rPr>
              <a:t>(Offer, Infrastructure and spatial planning)</a:t>
            </a:r>
          </a:p>
        </p:txBody>
      </p:sp>
      <p:sp>
        <p:nvSpPr>
          <p:cNvPr id="3" name="Gebogener Pfeil 2"/>
          <p:cNvSpPr/>
          <p:nvPr/>
        </p:nvSpPr>
        <p:spPr>
          <a:xfrm flipH="1">
            <a:off x="1180269" y="1329613"/>
            <a:ext cx="2376264" cy="2376264"/>
          </a:xfrm>
          <a:prstGeom prst="circularArrow">
            <a:avLst>
              <a:gd name="adj1" fmla="val 5035"/>
              <a:gd name="adj2" fmla="val 433763"/>
              <a:gd name="adj3" fmla="val 16964869"/>
              <a:gd name="adj4" fmla="val 15175955"/>
              <a:gd name="adj5" fmla="val 6355"/>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Tree>
    <p:extLst>
      <p:ext uri="{BB962C8B-B14F-4D97-AF65-F5344CB8AC3E}">
        <p14:creationId xmlns:p14="http://schemas.microsoft.com/office/powerpoint/2010/main" val="64143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2500" dirty="0"/>
              <a:t>Future routes as well as existing freight facilities are secured in spatial planning</a:t>
            </a:r>
          </a:p>
        </p:txBody>
      </p:sp>
      <p:sp>
        <p:nvSpPr>
          <p:cNvPr id="6"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lvl="0">
              <a:defRPr/>
            </a:pPr>
            <a:r>
              <a:rPr lang="en-GB" kern="0" dirty="0">
                <a:solidFill>
                  <a:srgbClr val="FFFFFF">
                    <a:lumMod val="50000"/>
                  </a:srgbClr>
                </a:solidFill>
              </a:rPr>
              <a:t>Securing investments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16" y="1622381"/>
            <a:ext cx="1970099" cy="232577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590" y="2155491"/>
            <a:ext cx="2195317" cy="2506441"/>
          </a:xfrm>
          <a:prstGeom prst="rect">
            <a:avLst/>
          </a:prstGeom>
        </p:spPr>
      </p:pic>
      <p:sp>
        <p:nvSpPr>
          <p:cNvPr id="9" name="Rectangle 8"/>
          <p:cNvSpPr/>
          <p:nvPr/>
        </p:nvSpPr>
        <p:spPr>
          <a:xfrm>
            <a:off x="648730" y="4015601"/>
            <a:ext cx="4572000" cy="646331"/>
          </a:xfrm>
          <a:prstGeom prst="rect">
            <a:avLst/>
          </a:prstGeom>
        </p:spPr>
        <p:txBody>
          <a:bodyPr>
            <a:spAutoFit/>
          </a:bodyPr>
          <a:lstStyle/>
          <a:p>
            <a:r>
              <a:rPr lang="en-GB" b="1" dirty="0"/>
              <a:t>Sector plan </a:t>
            </a:r>
            <a:r>
              <a:rPr lang="en-GB" dirty="0"/>
              <a:t>on transport, </a:t>
            </a:r>
          </a:p>
          <a:p>
            <a:r>
              <a:rPr lang="en-GB" dirty="0"/>
              <a:t>rail infrastructure section </a:t>
            </a:r>
          </a:p>
        </p:txBody>
      </p:sp>
      <p:sp>
        <p:nvSpPr>
          <p:cNvPr id="10" name="Rectangle 9"/>
          <p:cNvSpPr/>
          <p:nvPr/>
        </p:nvSpPr>
        <p:spPr>
          <a:xfrm>
            <a:off x="4146998" y="1416863"/>
            <a:ext cx="4572000" cy="646331"/>
          </a:xfrm>
          <a:prstGeom prst="rect">
            <a:avLst/>
          </a:prstGeom>
        </p:spPr>
        <p:txBody>
          <a:bodyPr>
            <a:spAutoFit/>
          </a:bodyPr>
          <a:lstStyle/>
          <a:p>
            <a:pPr algn="r"/>
            <a:r>
              <a:rPr lang="en-US" dirty="0"/>
              <a:t>Existence of rail freight traffic systems, </a:t>
            </a:r>
            <a:r>
              <a:rPr lang="en-US" b="1" dirty="0"/>
              <a:t>concept for freight transport by rail</a:t>
            </a:r>
            <a:r>
              <a:rPr lang="en-US" dirty="0"/>
              <a:t> </a:t>
            </a:r>
            <a:endParaRPr lang="de-CH" dirty="0"/>
          </a:p>
        </p:txBody>
      </p:sp>
      <p:sp>
        <p:nvSpPr>
          <p:cNvPr id="11" name="Left-Right Arrow 10"/>
          <p:cNvSpPr/>
          <p:nvPr/>
        </p:nvSpPr>
        <p:spPr>
          <a:xfrm>
            <a:off x="2738415" y="2310349"/>
            <a:ext cx="3507926" cy="1458096"/>
          </a:xfrm>
          <a:prstGeom prst="leftRightArrow">
            <a:avLst>
              <a:gd name="adj1" fmla="val 56349"/>
              <a:gd name="adj2" fmla="val 22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Spatial planning:</a:t>
            </a:r>
          </a:p>
          <a:p>
            <a:pPr algn="ctr"/>
            <a:r>
              <a:rPr lang="en-US" dirty="0"/>
              <a:t>binding restriction on public authorities</a:t>
            </a:r>
            <a:endParaRPr lang="en-GB" dirty="0"/>
          </a:p>
        </p:txBody>
      </p:sp>
    </p:spTree>
    <p:extLst>
      <p:ext uri="{BB962C8B-B14F-4D97-AF65-F5344CB8AC3E}">
        <p14:creationId xmlns:p14="http://schemas.microsoft.com/office/powerpoint/2010/main" val="203778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2500" dirty="0"/>
              <a:t>How to secure investments in a network:</a:t>
            </a:r>
            <a:br>
              <a:rPr lang="en-GB" sz="2500" dirty="0"/>
            </a:br>
            <a:r>
              <a:rPr lang="en-GB" sz="2500" dirty="0"/>
              <a:t>I. Network Utilisation Concept</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3150"/>
            <a:ext cx="2376270" cy="3132704"/>
          </a:xfrm>
          <a:prstGeom prst="rect">
            <a:avLst/>
          </a:prstGeom>
        </p:spPr>
      </p:pic>
      <p:sp>
        <p:nvSpPr>
          <p:cNvPr id="5" name="Textplatzhalter 3"/>
          <p:cNvSpPr>
            <a:spLocks noGrp="1"/>
          </p:cNvSpPr>
          <p:nvPr>
            <p:ph type="body" sz="quarter" idx="14"/>
          </p:nvPr>
        </p:nvSpPr>
        <p:spPr>
          <a:xfrm>
            <a:off x="2575561" y="1468437"/>
            <a:ext cx="6143437" cy="2865843"/>
          </a:xfrm>
        </p:spPr>
        <p:txBody>
          <a:bodyPr/>
          <a:lstStyle/>
          <a:p>
            <a:pPr marL="342900" indent="-342900">
              <a:spcAft>
                <a:spcPts val="600"/>
              </a:spcAft>
              <a:buFont typeface="Wingdings" panose="05000000000000000000" pitchFamily="2" charset="2"/>
              <a:buChar char="Ø"/>
            </a:pPr>
            <a:r>
              <a:rPr lang="en-GB" dirty="0"/>
              <a:t>Based on a the last </a:t>
            </a:r>
            <a:r>
              <a:rPr lang="en-GB" b="1" dirty="0"/>
              <a:t>expansion step</a:t>
            </a:r>
          </a:p>
          <a:p>
            <a:pPr marL="342900" indent="-342900">
              <a:spcAft>
                <a:spcPts val="600"/>
              </a:spcAft>
              <a:buFont typeface="Wingdings" panose="05000000000000000000" pitchFamily="2" charset="2"/>
              <a:buChar char="Ø"/>
            </a:pPr>
            <a:r>
              <a:rPr lang="en-GB" dirty="0"/>
              <a:t>Defines the use of the network in a </a:t>
            </a:r>
            <a:r>
              <a:rPr lang="en-GB" b="1" dirty="0"/>
              <a:t>standard hour</a:t>
            </a:r>
            <a:r>
              <a:rPr lang="en-GB" dirty="0"/>
              <a:t> for the future network</a:t>
            </a:r>
          </a:p>
          <a:p>
            <a:pPr marL="342900" indent="-342900">
              <a:spcAft>
                <a:spcPts val="600"/>
              </a:spcAft>
              <a:buFont typeface="Wingdings" panose="05000000000000000000" pitchFamily="2" charset="2"/>
              <a:buChar char="Ø"/>
            </a:pPr>
            <a:r>
              <a:rPr lang="en-GB" dirty="0"/>
              <a:t>Shows </a:t>
            </a:r>
            <a:r>
              <a:rPr lang="en-GB" b="1" dirty="0"/>
              <a:t>dedicated capacities </a:t>
            </a:r>
            <a:r>
              <a:rPr lang="en-GB" dirty="0"/>
              <a:t>for Passenger and Freight traffic</a:t>
            </a:r>
          </a:p>
          <a:p>
            <a:pPr marL="342900" indent="-342900">
              <a:spcAft>
                <a:spcPts val="600"/>
              </a:spcAft>
              <a:buFont typeface="Wingdings" panose="05000000000000000000" pitchFamily="2" charset="2"/>
              <a:buChar char="Ø"/>
            </a:pPr>
            <a:r>
              <a:rPr lang="en-GB" dirty="0"/>
              <a:t>Considers </a:t>
            </a:r>
            <a:r>
              <a:rPr lang="en-GB" b="1" dirty="0"/>
              <a:t>future infrastructure and offer</a:t>
            </a:r>
          </a:p>
          <a:p>
            <a:pPr marL="342900" indent="-342900">
              <a:spcAft>
                <a:spcPts val="600"/>
              </a:spcAft>
              <a:buFont typeface="Wingdings" panose="05000000000000000000" pitchFamily="2" charset="2"/>
              <a:buChar char="Ø"/>
            </a:pPr>
            <a:r>
              <a:rPr lang="en-GB" dirty="0"/>
              <a:t>Can contain </a:t>
            </a:r>
            <a:r>
              <a:rPr lang="en-GB" b="1" dirty="0"/>
              <a:t>functional requirements </a:t>
            </a:r>
            <a:r>
              <a:rPr lang="en-GB" dirty="0"/>
              <a:t>on rolling stock and infrastructure</a:t>
            </a:r>
          </a:p>
        </p:txBody>
      </p:sp>
      <p:sp>
        <p:nvSpPr>
          <p:cNvPr id="6"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lvl="0">
              <a:defRPr/>
            </a:pPr>
            <a:r>
              <a:rPr lang="en-GB" kern="0" dirty="0">
                <a:solidFill>
                  <a:srgbClr val="FFFFFF">
                    <a:lumMod val="50000"/>
                  </a:srgbClr>
                </a:solidFill>
              </a:rPr>
              <a:t>Securing investments</a:t>
            </a:r>
          </a:p>
        </p:txBody>
      </p:sp>
    </p:spTree>
    <p:extLst>
      <p:ext uri="{BB962C8B-B14F-4D97-AF65-F5344CB8AC3E}">
        <p14:creationId xmlns:p14="http://schemas.microsoft.com/office/powerpoint/2010/main" val="223706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2500" dirty="0"/>
              <a:t>How to secure investments in a network:</a:t>
            </a:r>
            <a:br>
              <a:rPr lang="en-GB" sz="2500" dirty="0"/>
            </a:br>
            <a:r>
              <a:rPr lang="en-GB" sz="2500" dirty="0"/>
              <a:t>II. Network Utilisation Plan</a:t>
            </a:r>
          </a:p>
        </p:txBody>
      </p:sp>
      <p:sp>
        <p:nvSpPr>
          <p:cNvPr id="5" name="Textplatzhalter 3"/>
          <p:cNvSpPr>
            <a:spLocks noGrp="1"/>
          </p:cNvSpPr>
          <p:nvPr>
            <p:ph type="body" sz="quarter" idx="14"/>
          </p:nvPr>
        </p:nvSpPr>
        <p:spPr>
          <a:xfrm>
            <a:off x="3132020" y="1338934"/>
            <a:ext cx="5556697" cy="3304380"/>
          </a:xfrm>
        </p:spPr>
        <p:txBody>
          <a:bodyPr/>
          <a:lstStyle/>
          <a:p>
            <a:pPr marL="342900" indent="-342900">
              <a:spcAft>
                <a:spcPts val="600"/>
              </a:spcAft>
              <a:buFont typeface="Wingdings" panose="05000000000000000000" pitchFamily="2" charset="2"/>
              <a:buChar char="Ø"/>
            </a:pPr>
            <a:r>
              <a:rPr lang="en-GB" dirty="0"/>
              <a:t>Plans exist for the </a:t>
            </a:r>
            <a:r>
              <a:rPr lang="en-GB" b="1" dirty="0"/>
              <a:t>next six years </a:t>
            </a:r>
            <a:r>
              <a:rPr lang="en-GB" dirty="0"/>
              <a:t>and are updated as needed</a:t>
            </a:r>
          </a:p>
          <a:p>
            <a:pPr marL="342900" indent="-342900">
              <a:spcAft>
                <a:spcPts val="600"/>
              </a:spcAft>
              <a:buFont typeface="Wingdings" panose="05000000000000000000" pitchFamily="2" charset="2"/>
              <a:buChar char="Ø"/>
            </a:pPr>
            <a:r>
              <a:rPr lang="en-GB" b="1" dirty="0"/>
              <a:t>Basis</a:t>
            </a:r>
            <a:r>
              <a:rPr lang="en-GB" dirty="0"/>
              <a:t> for the </a:t>
            </a:r>
            <a:r>
              <a:rPr lang="en-GB" b="1" dirty="0"/>
              <a:t>yearly timetable </a:t>
            </a:r>
            <a:r>
              <a:rPr lang="en-GB" dirty="0"/>
              <a:t>and path allocation by the train path allocation body</a:t>
            </a:r>
          </a:p>
          <a:p>
            <a:pPr marL="342900" indent="-342900">
              <a:spcAft>
                <a:spcPts val="600"/>
              </a:spcAft>
              <a:buFont typeface="Wingdings" panose="05000000000000000000" pitchFamily="2" charset="2"/>
              <a:buChar char="Ø"/>
            </a:pPr>
            <a:r>
              <a:rPr lang="en-GB" dirty="0"/>
              <a:t>Detailed plan with </a:t>
            </a:r>
            <a:r>
              <a:rPr lang="en-GB" b="1" dirty="0"/>
              <a:t>time indication</a:t>
            </a:r>
          </a:p>
          <a:p>
            <a:pPr marL="342900" indent="-342900">
              <a:spcAft>
                <a:spcPts val="600"/>
              </a:spcAft>
              <a:buFont typeface="Wingdings" panose="05000000000000000000" pitchFamily="2" charset="2"/>
              <a:buChar char="Ø"/>
            </a:pPr>
            <a:r>
              <a:rPr lang="en-GB" dirty="0"/>
              <a:t>Restrictions do to </a:t>
            </a:r>
            <a:r>
              <a:rPr lang="en-GB" b="1" dirty="0"/>
              <a:t>construction works</a:t>
            </a:r>
          </a:p>
          <a:p>
            <a:pPr marL="342900" indent="-342900">
              <a:spcAft>
                <a:spcPts val="600"/>
              </a:spcAft>
              <a:buFont typeface="Wingdings" panose="05000000000000000000" pitchFamily="2" charset="2"/>
              <a:buChar char="Ø"/>
            </a:pPr>
            <a:r>
              <a:rPr lang="en-GB" b="1" dirty="0"/>
              <a:t>Differentiates</a:t>
            </a:r>
            <a:r>
              <a:rPr lang="en-GB" dirty="0"/>
              <a:t> rush hour and off peak times as well as weekday and weekend</a:t>
            </a:r>
          </a:p>
        </p:txBody>
      </p:sp>
      <p:pic>
        <p:nvPicPr>
          <p:cNvPr id="3" name="Picture 2"/>
          <p:cNvPicPr>
            <a:picLocks noChangeAspect="1"/>
          </p:cNvPicPr>
          <p:nvPr/>
        </p:nvPicPr>
        <p:blipFill rotWithShape="1">
          <a:blip r:embed="rId3"/>
          <a:srcRect r="3050" b="2952"/>
          <a:stretch/>
        </p:blipFill>
        <p:spPr>
          <a:xfrm>
            <a:off x="623827" y="1353515"/>
            <a:ext cx="2251411" cy="3156573"/>
          </a:xfrm>
          <a:prstGeom prst="rect">
            <a:avLst/>
          </a:prstGeom>
        </p:spPr>
      </p:pic>
      <p:sp>
        <p:nvSpPr>
          <p:cNvPr id="6" name="Text Placeholder 3"/>
          <p:cNvSpPr txBox="1">
            <a:spLocks/>
          </p:cNvSpPr>
          <p:nvPr/>
        </p:nvSpPr>
        <p:spPr bwMode="auto">
          <a:xfrm>
            <a:off x="768316" y="914400"/>
            <a:ext cx="8113712" cy="554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100" b="1" i="0" cap="all"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100">
                <a:solidFill>
                  <a:schemeClr val="tx1"/>
                </a:solidFill>
                <a:latin typeface="+mn-lt"/>
              </a:defRPr>
            </a:lvl2pPr>
            <a:lvl3pPr marL="1143000" indent="-228600" algn="l" rtl="0" eaLnBrk="1" fontAlgn="base" hangingPunct="1">
              <a:spcBef>
                <a:spcPct val="20000"/>
              </a:spcBef>
              <a:spcAft>
                <a:spcPct val="0"/>
              </a:spcAft>
              <a:buClr>
                <a:srgbClr val="B2B2B2"/>
              </a:buClr>
              <a:buChar char="•"/>
              <a:defRPr sz="2100">
                <a:solidFill>
                  <a:schemeClr val="tx1"/>
                </a:solidFill>
                <a:latin typeface="+mn-lt"/>
              </a:defRPr>
            </a:lvl3pPr>
            <a:lvl4pPr marL="1600200" indent="-228600" algn="l" rtl="0" eaLnBrk="1" fontAlgn="base" hangingPunct="1">
              <a:spcBef>
                <a:spcPct val="20000"/>
              </a:spcBef>
              <a:spcAft>
                <a:spcPct val="0"/>
              </a:spcAft>
              <a:buClr>
                <a:srgbClr val="C0C0C0"/>
              </a:buClr>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lvl="0">
              <a:defRPr/>
            </a:pPr>
            <a:r>
              <a:rPr lang="en-GB" kern="0" dirty="0">
                <a:solidFill>
                  <a:srgbClr val="FFFFFF">
                    <a:lumMod val="50000"/>
                  </a:srgbClr>
                </a:solidFill>
              </a:rPr>
              <a:t>Securing investments</a:t>
            </a:r>
          </a:p>
        </p:txBody>
      </p:sp>
    </p:spTree>
    <p:extLst>
      <p:ext uri="{BB962C8B-B14F-4D97-AF65-F5344CB8AC3E}">
        <p14:creationId xmlns:p14="http://schemas.microsoft.com/office/powerpoint/2010/main" val="12554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Gerader Verbinder 15"/>
          <p:cNvCxnSpPr/>
          <p:nvPr/>
        </p:nvCxnSpPr>
        <p:spPr>
          <a:xfrm flipV="1">
            <a:off x="2308330" y="2953923"/>
            <a:ext cx="4556631" cy="414903"/>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hteck 7"/>
          <p:cNvSpPr/>
          <p:nvPr/>
        </p:nvSpPr>
        <p:spPr>
          <a:xfrm>
            <a:off x="4668835" y="2687082"/>
            <a:ext cx="941666" cy="175721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t" anchorCtr="0"/>
          <a:lstStyle/>
          <a:p>
            <a:pPr algn="ctr"/>
            <a:r>
              <a:rPr lang="en-GB" sz="1050" dirty="0">
                <a:solidFill>
                  <a:prstClr val="black"/>
                </a:solidFill>
              </a:rPr>
              <a:t>Capacity</a:t>
            </a:r>
          </a:p>
        </p:txBody>
      </p:sp>
      <p:sp>
        <p:nvSpPr>
          <p:cNvPr id="15" name="Rechteck 6"/>
          <p:cNvSpPr/>
          <p:nvPr/>
        </p:nvSpPr>
        <p:spPr>
          <a:xfrm>
            <a:off x="4667015" y="2953922"/>
            <a:ext cx="859533" cy="1490376"/>
          </a:xfrm>
          <a:prstGeom prst="rect">
            <a:avLst/>
          </a:prstGeom>
          <a:ln>
            <a:solidFill>
              <a:schemeClr val="accent3">
                <a:shade val="95000"/>
                <a:satMod val="105000"/>
              </a:schemeClr>
            </a:solidFill>
          </a:ln>
        </p:spPr>
        <p:style>
          <a:lnRef idx="1">
            <a:schemeClr val="accent3"/>
          </a:lnRef>
          <a:fillRef idx="3">
            <a:schemeClr val="accent3"/>
          </a:fillRef>
          <a:effectRef idx="2">
            <a:schemeClr val="accent3"/>
          </a:effectRef>
          <a:fontRef idx="minor">
            <a:schemeClr val="lt1"/>
          </a:fontRef>
        </p:style>
        <p:txBody>
          <a:bodyPr lIns="36000" rIns="36000" rtlCol="0" anchor="t" anchorCtr="0"/>
          <a:lstStyle/>
          <a:p>
            <a:pPr algn="ctr"/>
            <a:r>
              <a:rPr lang="en-GB" sz="1050" dirty="0">
                <a:solidFill>
                  <a:prstClr val="white"/>
                </a:solidFill>
              </a:rPr>
              <a:t>Timetable 23</a:t>
            </a:r>
          </a:p>
        </p:txBody>
      </p:sp>
      <p:sp>
        <p:nvSpPr>
          <p:cNvPr id="2" name="Titel 1"/>
          <p:cNvSpPr>
            <a:spLocks noGrp="1"/>
          </p:cNvSpPr>
          <p:nvPr>
            <p:ph type="title"/>
          </p:nvPr>
        </p:nvSpPr>
        <p:spPr/>
        <p:txBody>
          <a:bodyPr>
            <a:normAutofit/>
          </a:bodyPr>
          <a:lstStyle/>
          <a:p>
            <a:r>
              <a:rPr lang="en-GB" sz="2500" dirty="0"/>
              <a:t>How to secure investments in a network:</a:t>
            </a:r>
            <a:br>
              <a:rPr lang="en-GB" sz="2500" dirty="0"/>
            </a:br>
            <a:r>
              <a:rPr lang="en-GB" sz="2500" dirty="0"/>
              <a:t>II. Network Utilisation Plan</a:t>
            </a:r>
          </a:p>
        </p:txBody>
      </p:sp>
      <p:sp>
        <p:nvSpPr>
          <p:cNvPr id="5" name="Textplatzhalter 3"/>
          <p:cNvSpPr>
            <a:spLocks noGrp="1"/>
          </p:cNvSpPr>
          <p:nvPr>
            <p:ph type="body" sz="quarter" idx="14"/>
          </p:nvPr>
        </p:nvSpPr>
        <p:spPr>
          <a:xfrm>
            <a:off x="671086" y="1131435"/>
            <a:ext cx="5556697" cy="1030865"/>
          </a:xfrm>
        </p:spPr>
        <p:txBody>
          <a:bodyPr/>
          <a:lstStyle/>
          <a:p>
            <a:pPr marL="342900" indent="-342900">
              <a:spcAft>
                <a:spcPts val="600"/>
              </a:spcAft>
              <a:buFont typeface="Wingdings" panose="05000000000000000000" pitchFamily="2" charset="2"/>
              <a:buChar char="Ø"/>
            </a:pPr>
            <a:r>
              <a:rPr lang="en-GB" dirty="0"/>
              <a:t>Plans exist for the </a:t>
            </a:r>
            <a:r>
              <a:rPr lang="en-GB" b="1" dirty="0"/>
              <a:t>next six years</a:t>
            </a:r>
            <a:endParaRPr lang="en-GB" dirty="0"/>
          </a:p>
          <a:p>
            <a:pPr marL="342900" indent="-342900">
              <a:spcAft>
                <a:spcPts val="600"/>
              </a:spcAft>
              <a:buFont typeface="Wingdings" panose="05000000000000000000" pitchFamily="2" charset="2"/>
              <a:buChar char="Ø"/>
            </a:pPr>
            <a:r>
              <a:rPr lang="en-GB" dirty="0"/>
              <a:t>Secured is only what’s </a:t>
            </a:r>
            <a:r>
              <a:rPr lang="en-GB" b="1" dirty="0"/>
              <a:t>decided</a:t>
            </a:r>
          </a:p>
          <a:p>
            <a:pPr marL="342900" indent="-342900">
              <a:spcAft>
                <a:spcPts val="600"/>
              </a:spcAft>
              <a:buFont typeface="Wingdings" panose="05000000000000000000" pitchFamily="2" charset="2"/>
              <a:buChar char="Ø"/>
            </a:pPr>
            <a:r>
              <a:rPr lang="en-GB" dirty="0"/>
              <a:t>Real </a:t>
            </a:r>
            <a:r>
              <a:rPr lang="en-GB" b="1" dirty="0"/>
              <a:t>capacity </a:t>
            </a:r>
            <a:r>
              <a:rPr lang="en-GB" dirty="0"/>
              <a:t>should be </a:t>
            </a:r>
            <a:r>
              <a:rPr lang="en-GB" b="1" dirty="0"/>
              <a:t>higher</a:t>
            </a:r>
          </a:p>
        </p:txBody>
      </p:sp>
      <p:sp>
        <p:nvSpPr>
          <p:cNvPr id="10" name="Rechteck 11"/>
          <p:cNvSpPr/>
          <p:nvPr/>
        </p:nvSpPr>
        <p:spPr>
          <a:xfrm>
            <a:off x="6864961" y="2411941"/>
            <a:ext cx="1092789" cy="2032357"/>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t" anchorCtr="0"/>
          <a:lstStyle/>
          <a:p>
            <a:pPr algn="ctr"/>
            <a:r>
              <a:rPr lang="en-GB" sz="1050" dirty="0">
                <a:solidFill>
                  <a:prstClr val="black"/>
                </a:solidFill>
              </a:rPr>
              <a:t>Capacity</a:t>
            </a:r>
          </a:p>
        </p:txBody>
      </p:sp>
      <p:sp>
        <p:nvSpPr>
          <p:cNvPr id="11" name="Rechteck 12"/>
          <p:cNvSpPr/>
          <p:nvPr/>
        </p:nvSpPr>
        <p:spPr>
          <a:xfrm>
            <a:off x="6857393" y="2699700"/>
            <a:ext cx="976791" cy="1744598"/>
          </a:xfrm>
          <a:prstGeom prst="rect">
            <a:avLst/>
          </a:prstGeom>
        </p:spPr>
        <p:style>
          <a:lnRef idx="1">
            <a:schemeClr val="accent5"/>
          </a:lnRef>
          <a:fillRef idx="3">
            <a:schemeClr val="accent5"/>
          </a:fillRef>
          <a:effectRef idx="2">
            <a:schemeClr val="accent5"/>
          </a:effectRef>
          <a:fontRef idx="minor">
            <a:schemeClr val="lt1"/>
          </a:fontRef>
        </p:style>
        <p:txBody>
          <a:bodyPr lIns="0" rIns="0" rtlCol="0" anchor="t" anchorCtr="0"/>
          <a:lstStyle/>
          <a:p>
            <a:pPr algn="ctr"/>
            <a:r>
              <a:rPr lang="en-GB" sz="1050" dirty="0">
                <a:solidFill>
                  <a:prstClr val="white"/>
                </a:solidFill>
              </a:rPr>
              <a:t>Concept 2025</a:t>
            </a:r>
          </a:p>
        </p:txBody>
      </p:sp>
      <p:sp>
        <p:nvSpPr>
          <p:cNvPr id="12" name="Rechteck 13"/>
          <p:cNvSpPr/>
          <p:nvPr/>
        </p:nvSpPr>
        <p:spPr>
          <a:xfrm>
            <a:off x="6857393" y="2939618"/>
            <a:ext cx="815897" cy="1504680"/>
          </a:xfrm>
          <a:prstGeom prst="rect">
            <a:avLst/>
          </a:prstGeom>
        </p:spPr>
        <p:style>
          <a:lnRef idx="1">
            <a:schemeClr val="accent5"/>
          </a:lnRef>
          <a:fillRef idx="2">
            <a:schemeClr val="accent5"/>
          </a:fillRef>
          <a:effectRef idx="1">
            <a:schemeClr val="accent5"/>
          </a:effectRef>
          <a:fontRef idx="minor">
            <a:schemeClr val="dk1"/>
          </a:fontRef>
        </p:style>
        <p:txBody>
          <a:bodyPr lIns="0" rIns="0" rtlCol="0" anchor="ctr"/>
          <a:lstStyle/>
          <a:p>
            <a:pPr algn="ctr"/>
            <a:r>
              <a:rPr lang="en-GB" sz="1350" dirty="0" err="1">
                <a:solidFill>
                  <a:prstClr val="black"/>
                </a:solidFill>
              </a:rPr>
              <a:t>NUC</a:t>
            </a:r>
            <a:endParaRPr lang="en-GB" sz="1350" dirty="0">
              <a:solidFill>
                <a:prstClr val="black"/>
              </a:solidFill>
            </a:endParaRPr>
          </a:p>
        </p:txBody>
      </p:sp>
      <p:sp>
        <p:nvSpPr>
          <p:cNvPr id="13" name="Rechteck 5"/>
          <p:cNvSpPr/>
          <p:nvPr/>
        </p:nvSpPr>
        <p:spPr>
          <a:xfrm>
            <a:off x="4667016" y="3223473"/>
            <a:ext cx="721320" cy="1220825"/>
          </a:xfrm>
          <a:prstGeom prst="rect">
            <a:avLst/>
          </a:prstGeom>
          <a:ln>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GB" sz="1350" dirty="0" err="1">
                <a:solidFill>
                  <a:prstClr val="black"/>
                </a:solidFill>
              </a:rPr>
              <a:t>NUP</a:t>
            </a:r>
            <a:endParaRPr lang="en-GB" sz="1350" dirty="0">
              <a:solidFill>
                <a:prstClr val="black"/>
              </a:solidFill>
            </a:endParaRPr>
          </a:p>
          <a:p>
            <a:pPr algn="ctr"/>
            <a:r>
              <a:rPr lang="en-GB" sz="1350" dirty="0">
                <a:solidFill>
                  <a:prstClr val="black"/>
                </a:solidFill>
              </a:rPr>
              <a:t>23</a:t>
            </a:r>
          </a:p>
        </p:txBody>
      </p:sp>
      <p:cxnSp>
        <p:nvCxnSpPr>
          <p:cNvPr id="17" name="Gerader Verbinder 19"/>
          <p:cNvCxnSpPr/>
          <p:nvPr/>
        </p:nvCxnSpPr>
        <p:spPr>
          <a:xfrm flipV="1">
            <a:off x="2503854" y="2411941"/>
            <a:ext cx="4361107" cy="409686"/>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Rechteck 7"/>
          <p:cNvSpPr/>
          <p:nvPr/>
        </p:nvSpPr>
        <p:spPr>
          <a:xfrm>
            <a:off x="2591294" y="2821627"/>
            <a:ext cx="933687" cy="162267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t" anchorCtr="0"/>
          <a:lstStyle/>
          <a:p>
            <a:pPr algn="ctr"/>
            <a:r>
              <a:rPr lang="en-GB" sz="1050" dirty="0">
                <a:solidFill>
                  <a:prstClr val="black"/>
                </a:solidFill>
              </a:rPr>
              <a:t>Capacity</a:t>
            </a:r>
          </a:p>
        </p:txBody>
      </p:sp>
      <p:sp>
        <p:nvSpPr>
          <p:cNvPr id="22" name="Rechteck 6"/>
          <p:cNvSpPr/>
          <p:nvPr/>
        </p:nvSpPr>
        <p:spPr>
          <a:xfrm>
            <a:off x="2583727" y="3090805"/>
            <a:ext cx="865708" cy="1353493"/>
          </a:xfrm>
          <a:prstGeom prst="rect">
            <a:avLst/>
          </a:prstGeom>
        </p:spPr>
        <p:style>
          <a:lnRef idx="1">
            <a:schemeClr val="accent3"/>
          </a:lnRef>
          <a:fillRef idx="3">
            <a:schemeClr val="accent3"/>
          </a:fillRef>
          <a:effectRef idx="2">
            <a:schemeClr val="accent3"/>
          </a:effectRef>
          <a:fontRef idx="minor">
            <a:schemeClr val="lt1"/>
          </a:fontRef>
        </p:style>
        <p:txBody>
          <a:bodyPr lIns="36000" rIns="36000" rtlCol="0" anchor="t" anchorCtr="0"/>
          <a:lstStyle/>
          <a:p>
            <a:pPr algn="ctr"/>
            <a:r>
              <a:rPr lang="en-GB" sz="1050" dirty="0">
                <a:solidFill>
                  <a:prstClr val="white"/>
                </a:solidFill>
              </a:rPr>
              <a:t>Timetable 21</a:t>
            </a:r>
          </a:p>
        </p:txBody>
      </p:sp>
      <p:sp>
        <p:nvSpPr>
          <p:cNvPr id="23" name="Rechteck 5"/>
          <p:cNvSpPr/>
          <p:nvPr/>
        </p:nvSpPr>
        <p:spPr>
          <a:xfrm>
            <a:off x="2583727" y="3368826"/>
            <a:ext cx="745730" cy="1075472"/>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GB" sz="1350" dirty="0" err="1">
                <a:solidFill>
                  <a:prstClr val="black"/>
                </a:solidFill>
              </a:rPr>
              <a:t>NUP</a:t>
            </a:r>
            <a:endParaRPr lang="en-GB" sz="1350" dirty="0">
              <a:solidFill>
                <a:prstClr val="black"/>
              </a:solidFill>
            </a:endParaRPr>
          </a:p>
          <a:p>
            <a:pPr algn="ctr"/>
            <a:r>
              <a:rPr lang="en-GB" sz="1350" dirty="0">
                <a:solidFill>
                  <a:prstClr val="black"/>
                </a:solidFill>
              </a:rPr>
              <a:t>21</a:t>
            </a:r>
          </a:p>
        </p:txBody>
      </p:sp>
      <p:sp>
        <p:nvSpPr>
          <p:cNvPr id="24" name="Rechteck 7"/>
          <p:cNvSpPr/>
          <p:nvPr/>
        </p:nvSpPr>
        <p:spPr>
          <a:xfrm>
            <a:off x="3622605" y="2687082"/>
            <a:ext cx="941666" cy="1757216"/>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t" anchorCtr="0"/>
          <a:lstStyle/>
          <a:p>
            <a:pPr algn="ctr"/>
            <a:r>
              <a:rPr lang="en-GB" sz="1050" dirty="0">
                <a:solidFill>
                  <a:prstClr val="black"/>
                </a:solidFill>
              </a:rPr>
              <a:t>Capacity</a:t>
            </a:r>
          </a:p>
        </p:txBody>
      </p:sp>
      <p:sp>
        <p:nvSpPr>
          <p:cNvPr id="25" name="Rechteck 6"/>
          <p:cNvSpPr/>
          <p:nvPr/>
        </p:nvSpPr>
        <p:spPr>
          <a:xfrm>
            <a:off x="3620785" y="2953922"/>
            <a:ext cx="859533" cy="1490376"/>
          </a:xfrm>
          <a:prstGeom prst="rect">
            <a:avLst/>
          </a:prstGeom>
          <a:ln>
            <a:solidFill>
              <a:schemeClr val="accent3">
                <a:shade val="95000"/>
                <a:satMod val="105000"/>
              </a:schemeClr>
            </a:solidFill>
          </a:ln>
        </p:spPr>
        <p:style>
          <a:lnRef idx="1">
            <a:schemeClr val="accent3"/>
          </a:lnRef>
          <a:fillRef idx="3">
            <a:schemeClr val="accent3"/>
          </a:fillRef>
          <a:effectRef idx="2">
            <a:schemeClr val="accent3"/>
          </a:effectRef>
          <a:fontRef idx="minor">
            <a:schemeClr val="lt1"/>
          </a:fontRef>
        </p:style>
        <p:txBody>
          <a:bodyPr lIns="36000" rIns="36000" rtlCol="0" anchor="t" anchorCtr="0"/>
          <a:lstStyle/>
          <a:p>
            <a:pPr algn="ctr"/>
            <a:r>
              <a:rPr lang="en-GB" sz="1050" dirty="0">
                <a:solidFill>
                  <a:prstClr val="white"/>
                </a:solidFill>
              </a:rPr>
              <a:t>Timetable 22</a:t>
            </a:r>
          </a:p>
        </p:txBody>
      </p:sp>
      <p:sp>
        <p:nvSpPr>
          <p:cNvPr id="26" name="Rechteck 5"/>
          <p:cNvSpPr/>
          <p:nvPr/>
        </p:nvSpPr>
        <p:spPr>
          <a:xfrm>
            <a:off x="3620786" y="3223473"/>
            <a:ext cx="721320" cy="1220825"/>
          </a:xfrm>
          <a:prstGeom prst="rect">
            <a:avLst/>
          </a:prstGeom>
          <a:ln>
            <a:solidFill>
              <a:schemeClr val="accent3">
                <a:shade val="95000"/>
                <a:satMod val="105000"/>
              </a:schemeClr>
            </a:solidFill>
          </a:ln>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GB" sz="1350" dirty="0" err="1">
                <a:solidFill>
                  <a:prstClr val="black"/>
                </a:solidFill>
              </a:rPr>
              <a:t>NUP</a:t>
            </a:r>
            <a:endParaRPr lang="en-GB" sz="1350" dirty="0">
              <a:solidFill>
                <a:prstClr val="black"/>
              </a:solidFill>
            </a:endParaRPr>
          </a:p>
          <a:p>
            <a:pPr algn="ctr"/>
            <a:r>
              <a:rPr lang="en-GB" sz="1350" dirty="0">
                <a:solidFill>
                  <a:prstClr val="black"/>
                </a:solidFill>
              </a:rPr>
              <a:t>22</a:t>
            </a:r>
          </a:p>
        </p:txBody>
      </p:sp>
      <p:sp>
        <p:nvSpPr>
          <p:cNvPr id="27" name="Rechteck 7"/>
          <p:cNvSpPr/>
          <p:nvPr/>
        </p:nvSpPr>
        <p:spPr>
          <a:xfrm>
            <a:off x="1562600" y="2821627"/>
            <a:ext cx="933687" cy="1622671"/>
          </a:xfrm>
          <a:prstGeom prst="rect">
            <a:avLst/>
          </a:prstGeom>
          <a:ln>
            <a:prstDash val="sysDot"/>
          </a:ln>
        </p:spPr>
        <p:style>
          <a:lnRef idx="2">
            <a:schemeClr val="dk1"/>
          </a:lnRef>
          <a:fillRef idx="1">
            <a:schemeClr val="lt1"/>
          </a:fillRef>
          <a:effectRef idx="0">
            <a:schemeClr val="dk1"/>
          </a:effectRef>
          <a:fontRef idx="minor">
            <a:schemeClr val="dk1"/>
          </a:fontRef>
        </p:style>
        <p:txBody>
          <a:bodyPr rtlCol="0" anchor="t" anchorCtr="0"/>
          <a:lstStyle/>
          <a:p>
            <a:pPr algn="ctr"/>
            <a:r>
              <a:rPr lang="en-GB" sz="1050" dirty="0">
                <a:solidFill>
                  <a:prstClr val="black"/>
                </a:solidFill>
              </a:rPr>
              <a:t>Capacity</a:t>
            </a:r>
          </a:p>
        </p:txBody>
      </p:sp>
      <p:sp>
        <p:nvSpPr>
          <p:cNvPr id="28" name="Rechteck 6"/>
          <p:cNvSpPr/>
          <p:nvPr/>
        </p:nvSpPr>
        <p:spPr>
          <a:xfrm>
            <a:off x="1555033" y="3090805"/>
            <a:ext cx="865708" cy="1353493"/>
          </a:xfrm>
          <a:prstGeom prst="rect">
            <a:avLst/>
          </a:prstGeom>
        </p:spPr>
        <p:style>
          <a:lnRef idx="1">
            <a:schemeClr val="accent3"/>
          </a:lnRef>
          <a:fillRef idx="3">
            <a:schemeClr val="accent3"/>
          </a:fillRef>
          <a:effectRef idx="2">
            <a:schemeClr val="accent3"/>
          </a:effectRef>
          <a:fontRef idx="minor">
            <a:schemeClr val="lt1"/>
          </a:fontRef>
        </p:style>
        <p:txBody>
          <a:bodyPr lIns="36000" rIns="36000" rtlCol="0" anchor="t" anchorCtr="0"/>
          <a:lstStyle/>
          <a:p>
            <a:pPr algn="ctr"/>
            <a:r>
              <a:rPr lang="en-GB" sz="1050" dirty="0">
                <a:solidFill>
                  <a:prstClr val="white"/>
                </a:solidFill>
              </a:rPr>
              <a:t>Timetable 20</a:t>
            </a:r>
          </a:p>
        </p:txBody>
      </p:sp>
      <p:sp>
        <p:nvSpPr>
          <p:cNvPr id="29" name="Rechteck 5"/>
          <p:cNvSpPr/>
          <p:nvPr/>
        </p:nvSpPr>
        <p:spPr>
          <a:xfrm>
            <a:off x="1555033" y="3368826"/>
            <a:ext cx="745730" cy="1075472"/>
          </a:xfrm>
          <a:prstGeom prst="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GB" sz="1350" dirty="0" err="1">
                <a:solidFill>
                  <a:prstClr val="black"/>
                </a:solidFill>
              </a:rPr>
              <a:t>NUP</a:t>
            </a:r>
            <a:endParaRPr lang="en-GB" sz="1350" dirty="0">
              <a:solidFill>
                <a:prstClr val="black"/>
              </a:solidFill>
            </a:endParaRPr>
          </a:p>
          <a:p>
            <a:pPr algn="ctr"/>
            <a:r>
              <a:rPr lang="en-GB" sz="1350" dirty="0">
                <a:solidFill>
                  <a:prstClr val="black"/>
                </a:solidFill>
              </a:rPr>
              <a:t>20</a:t>
            </a:r>
          </a:p>
        </p:txBody>
      </p:sp>
    </p:spTree>
    <p:extLst>
      <p:ext uri="{BB962C8B-B14F-4D97-AF65-F5344CB8AC3E}">
        <p14:creationId xmlns:p14="http://schemas.microsoft.com/office/powerpoint/2010/main" val="811486162"/>
      </p:ext>
    </p:extLst>
  </p:cSld>
  <p:clrMapOvr>
    <a:masterClrMapping/>
  </p:clrMapOvr>
</p:sld>
</file>

<file path=ppt/theme/theme1.xml><?xml version="1.0" encoding="utf-8"?>
<a:theme xmlns:a="http://schemas.openxmlformats.org/drawingml/2006/main" name="d_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f:fields xmlns:f="http://schemas.fabasoft.com/folio/2007/fields">
  <f:record ref="">
    <f:field ref="objname" par="" edit="true" text="Workshop Klimaschutzpolitik BMU Berlin "/>
    <f:field ref="objsubject" par="" edit="true" text=""/>
    <f:field ref="objcreatedby" par="" text="Wagner, Matthias (BAV - wam)"/>
    <f:field ref="objcreatedat" par="" text="26.09.2018 14:48:14"/>
    <f:field ref="objchangedby" par="" text="Wagner, Matthias (BAV - wam)"/>
    <f:field ref="objmodifiedat" par="" text="09.10.2018 11:30:02"/>
    <f:field ref="doc_FSCFOLIO_1_1001_FieldDocumentNumber" par="" text=""/>
    <f:field ref="doc_FSCFOLIO_1_1001_FieldSubject" par="" edit="true" text=""/>
    <f:field ref="FSCFOLIO_1_1001_FieldCurrentUser" par="" text="René Sigrist"/>
    <f:field ref="CCAPRECONFIG_15_1001_Objektname" par="" edit="true" text="Workshop Klimaschutzpolitik BMU Berlin "/>
    <f:field ref="CHPRECONFIG_1_1001_Objektname" par="" edit="true" text="Workshop Klimaschutzpolitik BMU Berlin "/>
  </f:record>
  <f:record inx="1" ref="">
    <f:field ref="CCAPRECONFIG_15_1001_Anrede" par="" edit="true" text=""/>
    <f:field ref="CCAPRECONFIG_15_1001_Anrede_Briefkopf" par="" text=""/>
    <f:field ref="CCAPRECONFIG_15_1001_Geschlecht_Anrede" par="" text=""/>
    <f:field ref="CCAPRECONFIG_15_1001_Titel" par="" edit="true" text=""/>
    <f:field ref="CCAPRECONFIG_15_1001_Nachgestellter_Titel" par="" edit="true" text=""/>
    <f:field ref="CCAPRECONFIG_15_1001_Vorname" par="" edit="true" text=""/>
    <f:field ref="CCAPRECONFIG_15_1001_Nachname" par="" edit="true" text=""/>
    <f:field ref="CCAPRECONFIG_15_1001_zH" par="" edit="true" text=""/>
    <f:field ref="CCAPRECONFIG_15_1001_Geschlecht" par="" text=""/>
    <f:field ref="CCAPRECONFIG_15_1001_Strasse" par="" text=""/>
    <f:field ref="CCAPRECONFIG_15_1001_Hausnummer" par="" text=""/>
    <f:field ref="CCAPRECONFIG_15_1001_Stiege" par="" text=""/>
    <f:field ref="CCAPRECONFIG_15_1001_Stock" par="" text=""/>
    <f:field ref="CCAPRECONFIG_15_1001_Tuer" par="" text=""/>
    <f:field ref="CCAPRECONFIG_15_1001_Postfach" par="" text=""/>
    <f:field ref="CCAPRECONFIG_15_1001_Postleitzahl" par="" text=""/>
    <f:field ref="CCAPRECONFIG_15_1001_Ort" par="" text=""/>
    <f:field ref="CCAPRECONFIG_15_1001_Land" par="" text=""/>
    <f:field ref="CCAPRECONFIG_15_1001_Email" par="" text=""/>
    <f:field ref="CCAPRECONFIG_15_1001_Postalische_Adresse" par="" text=""/>
    <f:field ref="CCAPRECONFIG_15_1001_Adresse" par="" text=""/>
    <f:field ref="CCAPRECONFIG_15_1001_Fax" par="" text=""/>
    <f:field ref="CCAPRECONFIG_15_1001_Telefon" par="" text=""/>
    <f:field ref="CCAPRECONFIG_15_1001_Geburtsdatum" par="" text=""/>
    <f:field ref="CCAPRECONFIG_15_1001_Sozialversicherungsnummer" par="" text=""/>
    <f:field ref="CCAPRECONFIG_15_1001_Berufstitel" par="" text=""/>
    <f:field ref="CCAPRECONFIG_15_1001_Funktionsbezeichnung" par="" text=""/>
    <f:field ref="CCAPRECONFIG_15_1001_Organisationsname" par="" text=""/>
    <f:field ref="CCAPRECONFIG_15_1001_Organisationskurzname" par="" text=""/>
    <f:field ref="CCAPRECONFIG_15_1001_Abschriftsbemerkung" par="" text=""/>
    <f:field ref="CCAPRECONFIG_15_1001_Name_Zeile_2" par="" text=""/>
    <f:field ref="CCAPRECONFIG_15_1001_Name_Zeile_3" par="" text=""/>
    <f:field ref="CCAPRECONFIG_15_1001_Firmenbuchnummer" par="" text=""/>
    <f:field ref="CCAPRECONFIG_15_1001_Versandart" par="" text="B-Post"/>
    <f:field ref="CCAPRECONFIG_15_1001_Kategorie" par="" text="Empfänger/in"/>
    <f:field ref="CCAPRECONFIG_15_1001_Rechtsform" par="" text=""/>
    <f:field ref="CCAPRECONFIG_15_1001_Ziel" par="" text=""/>
    <f:field ref="CHPRECONFIG_1_1001_Anrede" par="" edit="true" text=""/>
    <f:field ref="CHPRECONFIG_1_1001_Titel" par="" edit="true" text=""/>
    <f:field ref="CHPRECONFIG_1_1001_Vorname" par="" edit="true" text=""/>
    <f:field ref="CHPRECONFIG_1_1001_Nachname" par="" edit="true" text=""/>
    <f:field ref="CHPRECONFIG_1_1001_Strasse" par="" text=""/>
    <f:field ref="CHPRECONFIG_1_1001_Postleitzahl" par="" text=""/>
    <f:field ref="CHPRECONFIG_1_1001_Ort" par="" text=""/>
    <f:field ref="CHPRECONFIG_1_1001_EMailAdresse" par="" text=""/>
    <f:field ref="UVEKCFG_15_1700_Personal" par="" text=""/>
    <f:field ref="UVEKCFG_15_1700_Geschlecht" par="" text=""/>
    <f:field ref="UVEKCFG_15_1700_GebDatum" par="" text=""/>
    <f:field ref="UVEKCFG_15_1700_Beruf" par="" text=""/>
    <f:field ref="UVEKCFG_15_1700_Familienstand" par="" text=""/>
    <f:field ref="UVEKCFG_15_1700_Muttersprache" par="" text=""/>
    <f:field ref="UVEKCFG_15_1700_Geboren_in" par="" text=""/>
    <f:field ref="UVEKCFG_15_1700_Briefanrede" par="" text=""/>
    <f:field ref="UVEKCFG_15_1700_Kommunikationssprache" par="" text=""/>
    <f:field ref="UVEKCFG_15_1700_Webseite" par="" text=""/>
    <f:field ref="UVEKCFG_15_1700_TelNr_Business" par="" text=""/>
    <f:field ref="UVEKCFG_15_1700_TelNr_Private" par="" text=""/>
    <f:field ref="UVEKCFG_15_1700_TelNr_Mobile" par="" text=""/>
    <f:field ref="UVEKCFG_15_1700_TelNr_Other" par="" text=""/>
    <f:field ref="UVEKCFG_15_1700_TelNr_Fax" par="" text=""/>
    <f:field ref="UVEKCFG_15_1700_EMail1" par="" text=""/>
    <f:field ref="UVEKCFG_15_1700_EMail2" par="" text=""/>
    <f:field ref="UVEKCFG_15_1700_EMail3" par="" text=""/>
    <f:field ref="UVEKCFG_15_1700_UID" par="" text=""/>
    <f:field ref="UVEKCFG_15_1700_Klassifizierung" par="" text=""/>
    <f:field ref="UVEKCFG_15_1700_Gruendungsjahr" par="" text=""/>
    <f:field ref="UVEKCFG_15_1700_Versandart" par="" text="B-Post"/>
    <f:field ref="UVEKCFG_15_1700_Versandvermek" par="" text=""/>
    <f:field ref="UVEKCFG_15_1700_Kurzbezeichnung" par="" text=""/>
    <f:field ref="UVEKCFG_15_1700_Strasse2" par="" text=""/>
    <f:field ref="UVEKCFG_15_1700_Hausnummer_Zusatz" par="" text=""/>
    <f:field ref="UVEKCFG_15_1700_Land" par="" text=""/>
    <f:field ref="UVEKCFG_15_1700_Serienbrieffeld_1" par="" text=""/>
    <f:field ref="UVEKCFG_15_1700_Serienbrieffeld_2" par="" text=""/>
    <f:field ref="UVEKCFG_15_1700_Serienbrieffeld_3" par="" text=""/>
    <f:field ref="UVEKCFG_15_1700_Serienbrieffeld_4" par="" text=""/>
    <f:field ref="UVEKCFG_15_1700_Serienbrieffeld_5" par="" text=""/>
    <f:field ref="UVEKCFG_15_1700_Adresszeile_1" par="" text=""/>
    <f:field ref="UVEKCFG_15_1700_Adresszeile_2" par="" text=""/>
    <f:field ref="UVEKCFG_15_1700_Adresszeile_3" par="" text=""/>
    <f:field ref="UVEKCFG_15_1700_Adresszeile_4" par="" text=""/>
    <f:field ref="UVEKCFG_15_1700_Adresszeile_5" par="" text=""/>
    <f:field ref="UVEKCFG_15_1700_Adresszeile_6" par="" text=""/>
    <f:field ref="UVEKCFG_15_1700_Adresszeile_7" par="" text=""/>
    <f:field ref="UVEKCFG_15_1700_Adresszeile_8" par="" text=""/>
    <f:field ref="UVEKCFG_15_1700_Adresszeile_9" par="" text=""/>
    <f:field ref="UVEKCFG_15_1700_Adresszeile_10" par="" text=""/>
    <f:field ref="BAVCFG_15_1700_Adresse1" par="" edit="true" text=""/>
    <f:field ref="BAVCFG_15_1700_Firma" par="" text=""/>
    <f:field ref="BAVCFG_15_1700_ZustellungAm" par="" text=""/>
    <f:field ref="BAVCFG_15_1700_ForeignNumber" par="" text=""/>
    <f:field ref="BAVCFG_15_1700_AnredePartner" par="" edit="true" text=""/>
    <f:field ref="BAVCFG_15_1700_Anrede_Adresse" par="" edit="true" text=""/>
    <f:field ref="BAVCFG_15_1700_Zusatzzeile1" par="" edit="true" text=""/>
    <f:field ref="BAVCFG_15_1700_Zusatzzeile2" par="" edit="true" text=""/>
    <f:field ref="BAVCFG_15_1700_Strasse2" par="" edit="true" text=""/>
    <f:field ref="BAVCFG_15_1700_Firma_Kurz" par="" text=""/>
    <f:field ref="BAVCFG_15_1700_Posfach" par="" text=""/>
    <f:field ref="BAVCFG_15_1700_Vorname_AP" par="" text=""/>
    <f:field ref="BAVCFG_15_1700_Nachname_AP" par="" text=""/>
    <f:field ref="BAVCFG_15_1700_Adresse1_AP" par="" text=""/>
    <f:field ref="BAVCFG_15_1700_Strasse_AP" par="" text=""/>
    <f:field ref="BAVCFG_15_1700_Postleitzahl_AP" par="" text=""/>
    <f:field ref="BAVCFG_15_1700_Ort_AP" par="" text=""/>
    <f:field ref="BAVCFG_15_1700_EMail_AP" par="" text=""/>
    <f:field ref="BAVCFG_15_1700_Firma_AP" par="" text=""/>
    <f:field ref="BAVCFG_15_1700_AnredePartner_AP" par="" text=""/>
    <f:field ref="BAVCFG_15_1700_Titel_AP" par="" text=""/>
    <f:field ref="BAVCFG_15_1700_Fax_AP" par="" text=""/>
    <f:field ref="BAVCFG_15_1700_Anrede_Adresse_AP" par="" text=""/>
    <f:field ref="BAVCFG_15_1700_Zusatzzeile1_AP" par="" text=""/>
    <f:field ref="BAVCFG_15_1700_Zusatzzeile2_AP" par="" text=""/>
    <f:field ref="BAVCFG_15_1700_Strasse2_AP" par="" text=""/>
    <f:field ref="BAVCFG_15_1700_FirmaKurz_AP" par="" text=""/>
    <f:field ref="BAVCFG_15_1700_Posfach_AP" par="" text=""/>
  </f:record>
  <f:display par="" text="...">
    <f:field ref="FSCFOLIO_1_1001_FieldCurrentUser" text="Aktueller Benutzer"/>
    <f:field ref="objsubject" text="Betreff (einzeilig)"/>
    <f:field ref="objcreatedat" text="Erzeugt am/um"/>
    <f:field ref="objcreatedby" text="Erzeugt von"/>
    <f:field ref="objmodifiedat" text="Letzte Änderung am/um"/>
    <f:field ref="objchangedby" text="Letzte Änderung von"/>
    <f:field ref="objname" text="Name"/>
    <f:field ref="CCAPRECONFIG_15_1001_Objektname" text="Objektname"/>
    <f:field ref="CHPRECONFIG_1_1001_Objektname" text="Objektname"/>
  </f:display>
  <f:display par="" text="&gt; Adressat/innen">
    <f:field ref="UVEKCFG_15_1700_Personal" text=""/>
    <f:field ref="UVEKCFG_15_1700_Geschlecht" text=""/>
    <f:field ref="UVEKCFG_15_1700_GebDatum" text=""/>
    <f:field ref="UVEKCFG_15_1700_Beruf" text=""/>
    <f:field ref="UVEKCFG_15_1700_Familienstand" text=""/>
    <f:field ref="UVEKCFG_15_1700_Muttersprache" text=""/>
    <f:field ref="UVEKCFG_15_1700_Geboren_in" text=""/>
    <f:field ref="UVEKCFG_15_1700_Briefanrede" text=""/>
    <f:field ref="UVEKCFG_15_1700_Kommunikationssprache" text=""/>
    <f:field ref="UVEKCFG_15_1700_Webseite" text=""/>
    <f:field ref="UVEKCFG_15_1700_TelNr_Business" text=""/>
    <f:field ref="UVEKCFG_15_1700_TelNr_Private" text=""/>
    <f:field ref="UVEKCFG_15_1700_TelNr_Mobile" text=""/>
    <f:field ref="UVEKCFG_15_1700_TelNr_Other" text=""/>
    <f:field ref="UVEKCFG_15_1700_TelNr_Fax" text=""/>
    <f:field ref="UVEKCFG_15_1700_EMail1" text=""/>
    <f:field ref="UVEKCFG_15_1700_EMail2" text=""/>
    <f:field ref="UVEKCFG_15_1700_EMail3" text=""/>
    <f:field ref="UVEKCFG_15_1700_UID" text=""/>
    <f:field ref="UVEKCFG_15_1700_Klassifizierung" text=""/>
    <f:field ref="UVEKCFG_15_1700_Gruendungsjahr" text=""/>
    <f:field ref="UVEKCFG_15_1700_Versandart" text=""/>
    <f:field ref="UVEKCFG_15_1700_Versandvermek" text=""/>
    <f:field ref="UVEKCFG_15_1700_Kurzbezeichnung" text=""/>
    <f:field ref="UVEKCFG_15_1700_Strasse2" text=""/>
    <f:field ref="UVEKCFG_15_1700_Hausnummer_Zusatz" text=""/>
    <f:field ref="UVEKCFG_15_1700_Land" text=""/>
    <f:field ref="UVEKCFG_15_1700_Serienbrieffeld_1" text=""/>
    <f:field ref="UVEKCFG_15_1700_Serienbrieffeld_2" text=""/>
    <f:field ref="UVEKCFG_15_1700_Serienbrieffeld_3" text=""/>
    <f:field ref="UVEKCFG_15_1700_Serienbrieffeld_4" text=""/>
    <f:field ref="UVEKCFG_15_1700_Serienbrieffeld_5" text=""/>
    <f:field ref="UVEKCFG_15_1700_Adresszeile_1" text=""/>
    <f:field ref="UVEKCFG_15_1700_Adresszeile_2" text=""/>
    <f:field ref="UVEKCFG_15_1700_Adresszeile_3" text=""/>
    <f:field ref="UVEKCFG_15_1700_Adresszeile_4" text=""/>
    <f:field ref="UVEKCFG_15_1700_Adresszeile_5" text=""/>
    <f:field ref="UVEKCFG_15_1700_Adresszeile_6" text=""/>
    <f:field ref="UVEKCFG_15_1700_Adresszeile_7" text=""/>
    <f:field ref="UVEKCFG_15_1700_Adresszeile_8" text=""/>
    <f:field ref="UVEKCFG_15_1700_Adresszeile_9" text=""/>
    <f:field ref="UVEKCFG_15_1700_Adresszeile_10" text=""/>
    <f:field ref="BAVCFG_15_1700_AnredePartner" text=""/>
    <f:field ref="CCAPRECONFIG_15_1001_Abschriftsbemerkung" text="Abschriftsbemerkung"/>
    <f:field ref="CCAPRECONFIG_15_1001_Adresse" text="Adresse"/>
    <f:field ref="BAVCFG_15_1700_Adresse1" text="Adresse1"/>
    <f:field ref="BAVCFG_15_1700_Adresse1_AP" text="Adresse1_AP"/>
    <f:field ref="CCAPRECONFIG_15_1001_Anrede" text="Anrede"/>
    <f:field ref="CHPRECONFIG_1_1001_Anrede" text="Anrede"/>
    <f:field ref="BAVCFG_15_1700_Anrede_Adresse" text="Anrede Adresse"/>
    <f:field ref="BAVCFG_15_1700_Anrede_Adresse_AP" text="Anrede Adresse_AP"/>
    <f:field ref="CCAPRECONFIG_15_1001_Anrede_Briefkopf" text="Anrede_Briefkopf"/>
    <f:field ref="BAVCFG_15_1700_AnredePartner_AP" text="AnredePartner_AP"/>
    <f:field ref="CCAPRECONFIG_15_1001_Berufstitel" text="Berufstitel"/>
    <f:field ref="CHPRECONFIG_1_1001_EMailAdresse" text="E-Mail Adresse"/>
    <f:field ref="BAVCFG_15_1700_EMail_AP" text="E-Mail_AP"/>
    <f:field ref="CCAPRECONFIG_15_1001_Email" text="Email"/>
    <f:field ref="CCAPRECONFIG_15_1001_Fax" text="Fax"/>
    <f:field ref="BAVCFG_15_1700_Fax_AP" text="Fax_AP"/>
    <f:field ref="BAVCFG_15_1700_Firma" text="Firma"/>
    <f:field ref="BAVCFG_15_1700_Firma_Kurz" text="Firma Kurz"/>
    <f:field ref="BAVCFG_15_1700_FirmaKurz_AP" text="Firma Kurz_AP"/>
    <f:field ref="BAVCFG_15_1700_Firma_AP" text="Firma_AP"/>
    <f:field ref="CCAPRECONFIG_15_1001_Firmenbuchnummer" text="Firmenbuchnummer"/>
    <f:field ref="BAVCFG_15_1700_ForeignNumber" text="Fremdaktenzeichen"/>
    <f:field ref="CCAPRECONFIG_15_1001_Funktionsbezeichnung" text="Funktionsbezeichnung"/>
    <f:field ref="CCAPRECONFIG_15_1001_Geburtsdatum" text="Geburtsdatum"/>
    <f:field ref="CCAPRECONFIG_15_1001_Geschlecht" text="Geschlecht"/>
    <f:field ref="CCAPRECONFIG_15_1001_Geschlecht_Anrede" text="Geschlecht_Anrede"/>
    <f:field ref="CCAPRECONFIG_15_1001_Hausnummer" text="Hausnummer"/>
    <f:field ref="CCAPRECONFIG_15_1001_Kategorie" text="Kategorie"/>
    <f:field ref="CCAPRECONFIG_15_1001_Land" text="Land"/>
    <f:field ref="CCAPRECONFIG_15_1001_Nachgestellter_Titel" text="Nachgestellter_Titel"/>
    <f:field ref="CCAPRECONFIG_15_1001_Nachname" text="Nachname"/>
    <f:field ref="CHPRECONFIG_1_1001_Nachname" text="Nachname"/>
    <f:field ref="BAVCFG_15_1700_Nachname_AP" text="Nachname_AP"/>
    <f:field ref="CCAPRECONFIG_15_1001_Name_Zeile_2" text="Name_Zeile_2"/>
    <f:field ref="CCAPRECONFIG_15_1001_Name_Zeile_3" text="Name_Zeile_3"/>
    <f:field ref="CCAPRECONFIG_15_1001_Organisationskurzname" text="Organisationskurzname"/>
    <f:field ref="CCAPRECONFIG_15_1001_Organisationsname" text="Organisationsname"/>
    <f:field ref="CCAPRECONFIG_15_1001_Ort" text="Ort"/>
    <f:field ref="CHPRECONFIG_1_1001_Ort" text="Ort"/>
    <f:field ref="BAVCFG_15_1700_Ort_AP" text="Ort_AP"/>
    <f:field ref="BAVCFG_15_1700_Posfach" text="Posfach"/>
    <f:field ref="BAVCFG_15_1700_Posfach_AP" text="Posfach_AP"/>
    <f:field ref="CCAPRECONFIG_15_1001_Postalische_Adresse" text="Postalische_Adresse"/>
    <f:field ref="CCAPRECONFIG_15_1001_Postfach" text="Postfach"/>
    <f:field ref="CCAPRECONFIG_15_1001_Postleitzahl" text="Postleitzahl"/>
    <f:field ref="CHPRECONFIG_1_1001_Postleitzahl" text="Postleitzahl"/>
    <f:field ref="BAVCFG_15_1700_Postleitzahl_AP" text="Postleitzahl_AP"/>
    <f:field ref="CCAPRECONFIG_15_1001_Rechtsform" text="Rechtsform"/>
    <f:field ref="CCAPRECONFIG_15_1001_Sozialversicherungsnummer" text="Sozialversicherungsnummer"/>
    <f:field ref="CCAPRECONFIG_15_1001_Stiege" text="Stiege"/>
    <f:field ref="CCAPRECONFIG_15_1001_Stock" text="Stock"/>
    <f:field ref="CCAPRECONFIG_15_1001_Strasse" text="Strasse"/>
    <f:field ref="CHPRECONFIG_1_1001_Strasse" text="Strasse"/>
    <f:field ref="BAVCFG_15_1700_Strasse2" text="Strasse2"/>
    <f:field ref="BAVCFG_15_1700_Strasse2_AP" text="Strasse2_AP"/>
    <f:field ref="BAVCFG_15_1700_Strasse_AP" text="Strasse_AP"/>
    <f:field ref="CCAPRECONFIG_15_1001_Telefon" text="Telefon"/>
    <f:field ref="CCAPRECONFIG_15_1001_Titel" text="Titel"/>
    <f:field ref="CHPRECONFIG_1_1001_Titel" text="Titel"/>
    <f:field ref="BAVCFG_15_1700_Titel_AP" text="Titel_AP"/>
    <f:field ref="CCAPRECONFIG_15_1001_Tuer" text="Tuer"/>
    <f:field ref="CCAPRECONFIG_15_1001_Versandart" text="Versandart"/>
    <f:field ref="CHPRECONFIG_1_1001_Vorname" text="Vorname"/>
    <f:field ref="CCAPRECONFIG_15_1001_Vorname" text="Vorname"/>
    <f:field ref="BAVCFG_15_1700_Vorname_AP" text="Vorname_AP"/>
    <f:field ref="CCAPRECONFIG_15_1001_zH" text="zH"/>
    <f:field ref="CCAPRECONFIG_15_1001_Ziel" text="Ziel"/>
    <f:field ref="BAVCFG_15_1700_Zusatzzeile1" text="Zusatzzeile1"/>
    <f:field ref="BAVCFG_15_1700_Zusatzzeile1_AP" text="Zusatzzeile1_AP"/>
    <f:field ref="BAVCFG_15_1700_Zusatzzeile2" text="Zusatzzeile2"/>
    <f:field ref="BAVCFG_15_1700_Zusatzzeile2_AP" text="Zusatzzeile2_AP"/>
    <f:field ref="BAVCFG_15_1700_ZustellungAm" text="ZustellungAm"/>
  </f:display>
  <f:display par="" text="Serienbrief">
    <f:field ref="doc_FSCFOLIO_1_1001_FieldSubject" text="Betreff"/>
    <f:field ref="doc_FSCFOLIO_1_1001_FieldDocumentNumber" text="Dokument Nummer"/>
  </f:display>
</f:fields>
</file>

<file path=customXml/itemProps1.xml><?xml version="1.0" encoding="utf-8"?>
<ds:datastoreItem xmlns:ds="http://schemas.openxmlformats.org/officeDocument/2006/customXml" ds:itemID="{4E8A9591-F074-446B-902F-511FF79C122F}">
  <ds:schemaRefs>
    <ds:schemaRef ds:uri="http://schemas.fabasoft.com/folio/2007/fields"/>
  </ds:schemaRefs>
</ds:datastoreItem>
</file>

<file path=docProps/app.xml><?xml version="1.0" encoding="utf-8"?>
<Properties xmlns="http://schemas.openxmlformats.org/officeDocument/2006/extended-properties" xmlns:vt="http://schemas.openxmlformats.org/officeDocument/2006/docPropsVTypes">
  <Template>Default</Template>
  <TotalTime>0</TotalTime>
  <Words>791</Words>
  <Application>Microsoft Office PowerPoint</Application>
  <PresentationFormat>On-screen Show (16:9)</PresentationFormat>
  <Paragraphs>143</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Wingdings</vt:lpstr>
      <vt:lpstr>d_Präsentation</vt:lpstr>
      <vt:lpstr>Improving Rail freight competitiveness at a national level</vt:lpstr>
      <vt:lpstr>Swiss people adopted the Alpine Initiative 1994 -  25 years of Swiss modal shift policy</vt:lpstr>
      <vt:lpstr>Timeline and key elements: support of population, building infrastructure and financing it</vt:lpstr>
      <vt:lpstr>Beside the NRLA, other infrastructure was further developed to improving rail freight competitiveness </vt:lpstr>
      <vt:lpstr>PowerPoint Presentation</vt:lpstr>
      <vt:lpstr>Future routes as well as existing freight facilities are secured in spatial planning</vt:lpstr>
      <vt:lpstr>How to secure investments in a network: I. Network Utilisation Concept</vt:lpstr>
      <vt:lpstr>How to secure investments in a network: II. Network Utilisation Plan</vt:lpstr>
      <vt:lpstr>How to secure investments in a network: II. Network Utilisation Plan</vt:lpstr>
      <vt:lpstr>Outlook: Reliable planning for all stakeholders - Supported by Swiss population   </vt:lpstr>
      <vt:lpstr>PowerPoint Presentation</vt:lpstr>
    </vt:vector>
  </TitlesOfParts>
  <Company>Bundesverwaltung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René Sigrist</dc:creator>
  <cp:lastModifiedBy>Yana Brynkina</cp:lastModifiedBy>
  <cp:revision>258</cp:revision>
  <cp:lastPrinted>2018-10-09T09:20:22Z</cp:lastPrinted>
  <dcterms:created xsi:type="dcterms:W3CDTF">2013-07-15T12:18:30Z</dcterms:created>
  <dcterms:modified xsi:type="dcterms:W3CDTF">2019-11-22T10:00:43Z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SC#BAVTEMPL@102.1950:Amtstitel">
    <vt:lpwstr>Abteilung Finanzierung</vt:lpwstr>
  </property>
  <property fmtid="{D5CDD505-2E9C-101B-9397-08002B2CF9AE}" pid="3" name="FSC#BAVTEMPL@102.1950:AssignmentName">
    <vt:lpwstr/>
  </property>
  <property fmtid="{D5CDD505-2E9C-101B-9397-08002B2CF9AE}" pid="4" name="FSC#BAVTEMPL@102.1950:BAVShortsign">
    <vt:lpwstr/>
  </property>
  <property fmtid="{D5CDD505-2E9C-101B-9397-08002B2CF9AE}" pid="5" name="FSC#BAVTEMPL@102.1950:DocumentID">
    <vt:lpwstr>601</vt:lpwstr>
  </property>
  <property fmtid="{D5CDD505-2E9C-101B-9397-08002B2CF9AE}" pid="6" name="FSC#BAVTEMPL@102.1950:Dossierref">
    <vt:lpwstr>710/2006/8310</vt:lpwstr>
  </property>
  <property fmtid="{D5CDD505-2E9C-101B-9397-08002B2CF9AE}" pid="7" name="FSC#BAVTEMPL@102.1950:EmpfName">
    <vt:lpwstr/>
  </property>
  <property fmtid="{D5CDD505-2E9C-101B-9397-08002B2CF9AE}" pid="8" name="FSC#BAVTEMPL@102.1950:EmpfName_AP">
    <vt:lpwstr/>
  </property>
  <property fmtid="{D5CDD505-2E9C-101B-9397-08002B2CF9AE}" pid="9" name="FSC#BAVTEMPL@102.1950:EmpfOrt">
    <vt:lpwstr/>
  </property>
  <property fmtid="{D5CDD505-2E9C-101B-9397-08002B2CF9AE}" pid="10" name="FSC#BAVTEMPL@102.1950:EmpfPLZ">
    <vt:lpwstr/>
  </property>
  <property fmtid="{D5CDD505-2E9C-101B-9397-08002B2CF9AE}" pid="11" name="FSC#BAVTEMPL@102.1950:EmpfStrasse">
    <vt:lpwstr/>
  </property>
  <property fmtid="{D5CDD505-2E9C-101B-9397-08002B2CF9AE}" pid="12" name="FSC#BAVTEMPL@102.1950:EmpfOrt_AP">
    <vt:lpwstr/>
  </property>
  <property fmtid="{D5CDD505-2E9C-101B-9397-08002B2CF9AE}" pid="13" name="FSC#BAVTEMPL@102.1950:EmpfPLZ_AP">
    <vt:lpwstr/>
  </property>
  <property fmtid="{D5CDD505-2E9C-101B-9397-08002B2CF9AE}" pid="14" name="FSC#BAVTEMPL@102.1950:EmpfStrasse_AP">
    <vt:lpwstr/>
  </property>
  <property fmtid="{D5CDD505-2E9C-101B-9397-08002B2CF9AE}" pid="15" name="FSC#BAVTEMPL@102.1950:FileRespEmail">
    <vt:lpwstr>Matthias.Wagner@bav.admin.ch</vt:lpwstr>
  </property>
  <property fmtid="{D5CDD505-2E9C-101B-9397-08002B2CF9AE}" pid="16" name="FSC#BAVTEMPL@102.1950:FileRespFax">
    <vt:lpwstr>+41 58 464 11 86</vt:lpwstr>
  </property>
  <property fmtid="{D5CDD505-2E9C-101B-9397-08002B2CF9AE}" pid="17" name="FSC#BAVTEMPL@102.1950:FileRespHome">
    <vt:lpwstr>Ittigen</vt:lpwstr>
  </property>
  <property fmtid="{D5CDD505-2E9C-101B-9397-08002B2CF9AE}" pid="18" name="FSC#BAVTEMPL@102.1950:FileResponsible">
    <vt:lpwstr>Matthias Wagner</vt:lpwstr>
  </property>
  <property fmtid="{D5CDD505-2E9C-101B-9397-08002B2CF9AE}" pid="19" name="FSC#BAVTEMPL@102.1950:FileRespOrg">
    <vt:lpwstr>Güterverkehr (BAV)</vt:lpwstr>
  </property>
  <property fmtid="{D5CDD505-2E9C-101B-9397-08002B2CF9AE}" pid="20" name="FSC#BAVTEMPL@102.1950:FileRespOrgHome">
    <vt:lpwstr/>
  </property>
  <property fmtid="{D5CDD505-2E9C-101B-9397-08002B2CF9AE}" pid="21" name="FSC#BAVTEMPL@102.1950:FileRespOrgStreet">
    <vt:lpwstr/>
  </property>
  <property fmtid="{D5CDD505-2E9C-101B-9397-08002B2CF9AE}" pid="22" name="FSC#BAVTEMPL@102.1950:FileRespOrgZipCode">
    <vt:lpwstr/>
  </property>
  <property fmtid="{D5CDD505-2E9C-101B-9397-08002B2CF9AE}" pid="23" name="FSC#BAVTEMPL@102.1950:FileRespOU">
    <vt:lpwstr>Güterverkehr</vt:lpwstr>
  </property>
  <property fmtid="{D5CDD505-2E9C-101B-9397-08002B2CF9AE}" pid="24" name="FSC#BAVTEMPL@102.1950:FileRespStreet">
    <vt:lpwstr>Mühlestrasse 6</vt:lpwstr>
  </property>
  <property fmtid="{D5CDD505-2E9C-101B-9397-08002B2CF9AE}" pid="25" name="FSC#BAVTEMPL@102.1950:FileRespTel">
    <vt:lpwstr>+41 58 465 56 42</vt:lpwstr>
  </property>
  <property fmtid="{D5CDD505-2E9C-101B-9397-08002B2CF9AE}" pid="26" name="FSC#BAVTEMPL@102.1950:FileRespZipCode">
    <vt:lpwstr>3063</vt:lpwstr>
  </property>
  <property fmtid="{D5CDD505-2E9C-101B-9397-08002B2CF9AE}" pid="27" name="FSC#BAVTEMPL@102.1950:ForeignNumber">
    <vt:lpwstr/>
  </property>
  <property fmtid="{D5CDD505-2E9C-101B-9397-08002B2CF9AE}" pid="28" name="FSC#BAVTEMPL@102.1950:NameFileResponsible">
    <vt:lpwstr>Wagner</vt:lpwstr>
  </property>
  <property fmtid="{D5CDD505-2E9C-101B-9397-08002B2CF9AE}" pid="29" name="FSC#BAVTEMPL@102.1950:OutAttachPhysic">
    <vt:lpwstr/>
  </property>
  <property fmtid="{D5CDD505-2E9C-101B-9397-08002B2CF9AE}" pid="30" name="FSC#BAVTEMPL@102.1950:Registrierdatum">
    <vt:lpwstr/>
  </property>
  <property fmtid="{D5CDD505-2E9C-101B-9397-08002B2CF9AE}" pid="31" name="FSC#BAVTEMPL@102.1950:RegPlanPos">
    <vt:lpwstr>710</vt:lpwstr>
  </property>
  <property fmtid="{D5CDD505-2E9C-101B-9397-08002B2CF9AE}" pid="32" name="FSC#BAVTEMPL@102.1950:Subject">
    <vt:lpwstr/>
  </property>
  <property fmtid="{D5CDD505-2E9C-101B-9397-08002B2CF9AE}" pid="33" name="FSC#BAVTEMPL@102.1950:TitleDossier">
    <vt:lpwstr/>
  </property>
  <property fmtid="{D5CDD505-2E9C-101B-9397-08002B2CF9AE}" pid="34" name="FSC#BAVTEMPL@102.1950:UserFunction">
    <vt:lpwstr>Sektion</vt:lpwstr>
  </property>
  <property fmtid="{D5CDD505-2E9C-101B-9397-08002B2CF9AE}" pid="35" name="FSC#BAVTEMPL@102.1950:VornameNameFileResponsible">
    <vt:lpwstr>Matthias</vt:lpwstr>
  </property>
  <property fmtid="{D5CDD505-2E9C-101B-9397-08002B2CF9AE}" pid="36" name="FSC#BAVTEMPL@102.1950:ZusendungAm">
    <vt:lpwstr/>
  </property>
  <property fmtid="{D5CDD505-2E9C-101B-9397-08002B2CF9AE}" pid="37" name="FSC#BAVTEMPL@102.1950:SubFileState">
    <vt:lpwstr/>
  </property>
  <property fmtid="{D5CDD505-2E9C-101B-9397-08002B2CF9AE}" pid="38" name="FSC#UVEKCFG@15.1700:Function">
    <vt:lpwstr>Sektion</vt:lpwstr>
  </property>
  <property fmtid="{D5CDD505-2E9C-101B-9397-08002B2CF9AE}" pid="39" name="FSC#UVEKCFG@15.1700:FileRespOrg">
    <vt:lpwstr>Güterverkehr</vt:lpwstr>
  </property>
  <property fmtid="{D5CDD505-2E9C-101B-9397-08002B2CF9AE}" pid="40" name="FSC#UVEKCFG@15.1700:FileRespFunction">
    <vt:lpwstr>Sektion</vt:lpwstr>
  </property>
  <property fmtid="{D5CDD505-2E9C-101B-9397-08002B2CF9AE}" pid="41" name="FSC#UVEKCFG@15.1700:AssignedClassification">
    <vt:lpwstr/>
  </property>
  <property fmtid="{D5CDD505-2E9C-101B-9397-08002B2CF9AE}" pid="42" name="FSC#UVEKCFG@15.1700:AssignedClassificationCode">
    <vt:lpwstr/>
  </property>
  <property fmtid="{D5CDD505-2E9C-101B-9397-08002B2CF9AE}" pid="43" name="FSC#UVEKCFG@15.1700:FileResponsible">
    <vt:lpwstr>Matthias Wagner</vt:lpwstr>
  </property>
  <property fmtid="{D5CDD505-2E9C-101B-9397-08002B2CF9AE}" pid="44" name="FSC#UVEKCFG@15.1700:FileResponsibleTel">
    <vt:lpwstr>+41 58 465 56 42</vt:lpwstr>
  </property>
  <property fmtid="{D5CDD505-2E9C-101B-9397-08002B2CF9AE}" pid="45" name="FSC#UVEKCFG@15.1700:FileResponsibleEmail">
    <vt:lpwstr>Matthias.Wagner@bav.admin.ch</vt:lpwstr>
  </property>
  <property fmtid="{D5CDD505-2E9C-101B-9397-08002B2CF9AE}" pid="46" name="FSC#UVEKCFG@15.1700:FileResponsibleFax">
    <vt:lpwstr>+41 58 464 11 86</vt:lpwstr>
  </property>
  <property fmtid="{D5CDD505-2E9C-101B-9397-08002B2CF9AE}" pid="47" name="FSC#UVEKCFG@15.1700:FileResponsibleAddress">
    <vt:lpwstr>Mühlestrasse 6, 3063 Ittigen</vt:lpwstr>
  </property>
  <property fmtid="{D5CDD505-2E9C-101B-9397-08002B2CF9AE}" pid="48" name="FSC#UVEKCFG@15.1700:FileResponsibleStreet">
    <vt:lpwstr>Mühlestrasse 6</vt:lpwstr>
  </property>
  <property fmtid="{D5CDD505-2E9C-101B-9397-08002B2CF9AE}" pid="49" name="FSC#UVEKCFG@15.1700:FileResponsiblezipcode">
    <vt:lpwstr>3063</vt:lpwstr>
  </property>
  <property fmtid="{D5CDD505-2E9C-101B-9397-08002B2CF9AE}" pid="50" name="FSC#UVEKCFG@15.1700:FileResponsiblecity">
    <vt:lpwstr>Ittigen</vt:lpwstr>
  </property>
  <property fmtid="{D5CDD505-2E9C-101B-9397-08002B2CF9AE}" pid="51" name="FSC#UVEKCFG@15.1700:FileResponsibleAbbreviation">
    <vt:lpwstr>wam</vt:lpwstr>
  </property>
  <property fmtid="{D5CDD505-2E9C-101B-9397-08002B2CF9AE}" pid="52" name="FSC#UVEKCFG@15.1700:FileRespOrgHome">
    <vt:lpwstr/>
  </property>
  <property fmtid="{D5CDD505-2E9C-101B-9397-08002B2CF9AE}" pid="53" name="FSC#UVEKCFG@15.1700:CurrUserAbbreviation">
    <vt:lpwstr>sir</vt:lpwstr>
  </property>
  <property fmtid="{D5CDD505-2E9C-101B-9397-08002B2CF9AE}" pid="54" name="FSC#UVEKCFG@15.1700:CategoryReference">
    <vt:lpwstr>710</vt:lpwstr>
  </property>
  <property fmtid="{D5CDD505-2E9C-101B-9397-08002B2CF9AE}" pid="55" name="FSC#UVEKCFG@15.1700:cooAddress">
    <vt:lpwstr>COO.2125.100.2.11444877</vt:lpwstr>
  </property>
  <property fmtid="{D5CDD505-2E9C-101B-9397-08002B2CF9AE}" pid="56" name="FSC#UVEKCFG@15.1700:sleeveFileReference">
    <vt:lpwstr/>
  </property>
  <property fmtid="{D5CDD505-2E9C-101B-9397-08002B2CF9AE}" pid="57" name="FSC#UVEKCFG@15.1700:BureauName">
    <vt:lpwstr/>
  </property>
  <property fmtid="{D5CDD505-2E9C-101B-9397-08002B2CF9AE}" pid="58" name="FSC#UVEKCFG@15.1700:BureauShortName">
    <vt:lpwstr/>
  </property>
  <property fmtid="{D5CDD505-2E9C-101B-9397-08002B2CF9AE}" pid="59" name="FSC#UVEKCFG@15.1700:BureauWebsite">
    <vt:lpwstr/>
  </property>
  <property fmtid="{D5CDD505-2E9C-101B-9397-08002B2CF9AE}" pid="60" name="FSC#UVEKCFG@15.1700:SubFileTitle">
    <vt:lpwstr>Workshop Klimaschutzpolitik BMU Berlin </vt:lpwstr>
  </property>
  <property fmtid="{D5CDD505-2E9C-101B-9397-08002B2CF9AE}" pid="61" name="FSC#UVEKCFG@15.1700:ForeignNumber">
    <vt:lpwstr/>
  </property>
  <property fmtid="{D5CDD505-2E9C-101B-9397-08002B2CF9AE}" pid="62" name="FSC#UVEKCFG@15.1700:Amtstitel">
    <vt:lpwstr>Abteilung Finanzierung</vt:lpwstr>
  </property>
  <property fmtid="{D5CDD505-2E9C-101B-9397-08002B2CF9AE}" pid="63" name="FSC#UVEKCFG@15.1700:ZusendungAm">
    <vt:lpwstr/>
  </property>
  <property fmtid="{D5CDD505-2E9C-101B-9397-08002B2CF9AE}" pid="64" name="FSC#COOELAK@1.1001:Subject">
    <vt:lpwstr/>
  </property>
  <property fmtid="{D5CDD505-2E9C-101B-9397-08002B2CF9AE}" pid="65" name="FSC#COOELAK@1.1001:FileReference">
    <vt:lpwstr>710-08310</vt:lpwstr>
  </property>
  <property fmtid="{D5CDD505-2E9C-101B-9397-08002B2CF9AE}" pid="66" name="FSC#COOELAK@1.1001:FileRefYear">
    <vt:lpwstr>2006</vt:lpwstr>
  </property>
  <property fmtid="{D5CDD505-2E9C-101B-9397-08002B2CF9AE}" pid="67" name="FSC#COOELAK@1.1001:FileRefOrdinal">
    <vt:lpwstr>8310</vt:lpwstr>
  </property>
  <property fmtid="{D5CDD505-2E9C-101B-9397-08002B2CF9AE}" pid="68" name="FSC#COOELAK@1.1001:FileRefOU">
    <vt:lpwstr/>
  </property>
  <property fmtid="{D5CDD505-2E9C-101B-9397-08002B2CF9AE}" pid="69" name="FSC#COOELAK@1.1001:Organization">
    <vt:lpwstr/>
  </property>
  <property fmtid="{D5CDD505-2E9C-101B-9397-08002B2CF9AE}" pid="70" name="FSC#COOELAK@1.1001:Owner">
    <vt:lpwstr>Wagner Matthias</vt:lpwstr>
  </property>
  <property fmtid="{D5CDD505-2E9C-101B-9397-08002B2CF9AE}" pid="71" name="FSC#COOELAK@1.1001:OwnerExtension">
    <vt:lpwstr>+41 58 465 56 42</vt:lpwstr>
  </property>
  <property fmtid="{D5CDD505-2E9C-101B-9397-08002B2CF9AE}" pid="72" name="FSC#COOELAK@1.1001:OwnerFaxExtension">
    <vt:lpwstr>+41 58 464 11 86</vt:lpwstr>
  </property>
  <property fmtid="{D5CDD505-2E9C-101B-9397-08002B2CF9AE}" pid="73" name="FSC#COOELAK@1.1001:DispatchedBy">
    <vt:lpwstr/>
  </property>
  <property fmtid="{D5CDD505-2E9C-101B-9397-08002B2CF9AE}" pid="74" name="FSC#COOELAK@1.1001:DispatchedAt">
    <vt:lpwstr/>
  </property>
  <property fmtid="{D5CDD505-2E9C-101B-9397-08002B2CF9AE}" pid="75" name="FSC#COOELAK@1.1001:ApprovedBy">
    <vt:lpwstr/>
  </property>
  <property fmtid="{D5CDD505-2E9C-101B-9397-08002B2CF9AE}" pid="76" name="FSC#COOELAK@1.1001:ApprovedAt">
    <vt:lpwstr/>
  </property>
  <property fmtid="{D5CDD505-2E9C-101B-9397-08002B2CF9AE}" pid="77" name="FSC#COOELAK@1.1001:Department">
    <vt:lpwstr>Güterverkehr (BAV)</vt:lpwstr>
  </property>
  <property fmtid="{D5CDD505-2E9C-101B-9397-08002B2CF9AE}" pid="78" name="FSC#COOELAK@1.1001:CreatedAt">
    <vt:lpwstr>26.09.2018</vt:lpwstr>
  </property>
  <property fmtid="{D5CDD505-2E9C-101B-9397-08002B2CF9AE}" pid="79" name="FSC#COOELAK@1.1001:OU">
    <vt:lpwstr>Güterverkehr (BAV)</vt:lpwstr>
  </property>
  <property fmtid="{D5CDD505-2E9C-101B-9397-08002B2CF9AE}" pid="80" name="FSC#COOELAK@1.1001:Priority">
    <vt:lpwstr> ()</vt:lpwstr>
  </property>
  <property fmtid="{D5CDD505-2E9C-101B-9397-08002B2CF9AE}" pid="81" name="FSC#COOELAK@1.1001:ObjBarCode">
    <vt:lpwstr>*COO.2125.100.2.11444877*</vt:lpwstr>
  </property>
  <property fmtid="{D5CDD505-2E9C-101B-9397-08002B2CF9AE}" pid="82" name="FSC#COOELAK@1.1001:RefBarCode">
    <vt:lpwstr>*COO.2125.100.2.11444875*</vt:lpwstr>
  </property>
  <property fmtid="{D5CDD505-2E9C-101B-9397-08002B2CF9AE}" pid="83" name="FSC#COOELAK@1.1001:FileRefBarCode">
    <vt:lpwstr>*710-08310*</vt:lpwstr>
  </property>
  <property fmtid="{D5CDD505-2E9C-101B-9397-08002B2CF9AE}" pid="84" name="FSC#COOELAK@1.1001:ExternalRef">
    <vt:lpwstr/>
  </property>
  <property fmtid="{D5CDD505-2E9C-101B-9397-08002B2CF9AE}" pid="85" name="FSC#COOELAK@1.1001:IncomingNumber">
    <vt:lpwstr/>
  </property>
  <property fmtid="{D5CDD505-2E9C-101B-9397-08002B2CF9AE}" pid="86" name="FSC#COOELAK@1.1001:IncomingSubject">
    <vt:lpwstr/>
  </property>
  <property fmtid="{D5CDD505-2E9C-101B-9397-08002B2CF9AE}" pid="87" name="FSC#COOELAK@1.1001:ProcessResponsible">
    <vt:lpwstr/>
  </property>
  <property fmtid="{D5CDD505-2E9C-101B-9397-08002B2CF9AE}" pid="88" name="FSC#COOELAK@1.1001:ProcessResponsiblePhone">
    <vt:lpwstr/>
  </property>
  <property fmtid="{D5CDD505-2E9C-101B-9397-08002B2CF9AE}" pid="89" name="FSC#COOELAK@1.1001:ProcessResponsibleMail">
    <vt:lpwstr/>
  </property>
  <property fmtid="{D5CDD505-2E9C-101B-9397-08002B2CF9AE}" pid="90" name="FSC#COOELAK@1.1001:ProcessResponsibleFax">
    <vt:lpwstr/>
  </property>
  <property fmtid="{D5CDD505-2E9C-101B-9397-08002B2CF9AE}" pid="91" name="FSC#COOELAK@1.1001:ApproverFirstName">
    <vt:lpwstr/>
  </property>
  <property fmtid="{D5CDD505-2E9C-101B-9397-08002B2CF9AE}" pid="92" name="FSC#COOELAK@1.1001:ApproverSurName">
    <vt:lpwstr/>
  </property>
  <property fmtid="{D5CDD505-2E9C-101B-9397-08002B2CF9AE}" pid="93" name="FSC#COOELAK@1.1001:ApproverTitle">
    <vt:lpwstr/>
  </property>
  <property fmtid="{D5CDD505-2E9C-101B-9397-08002B2CF9AE}" pid="94" name="FSC#COOELAK@1.1001:ExternalDate">
    <vt:lpwstr/>
  </property>
  <property fmtid="{D5CDD505-2E9C-101B-9397-08002B2CF9AE}" pid="95" name="FSC#COOELAK@1.1001:SettlementApprovedAt">
    <vt:lpwstr/>
  </property>
  <property fmtid="{D5CDD505-2E9C-101B-9397-08002B2CF9AE}" pid="96" name="FSC#COOELAK@1.1001:BaseNumber">
    <vt:lpwstr>710</vt:lpwstr>
  </property>
  <property fmtid="{D5CDD505-2E9C-101B-9397-08002B2CF9AE}" pid="97" name="FSC#COOELAK@1.1001:CurrentUserRolePos">
    <vt:lpwstr>Sachbearbeiter/in</vt:lpwstr>
  </property>
  <property fmtid="{D5CDD505-2E9C-101B-9397-08002B2CF9AE}" pid="98" name="FSC#COOELAK@1.1001:CurrentUserEmail">
    <vt:lpwstr>rene.sigrist@bav.admin.ch</vt:lpwstr>
  </property>
  <property fmtid="{D5CDD505-2E9C-101B-9397-08002B2CF9AE}" pid="99" name="FSC#ELAKGOV@1.1001:PersonalSubjGender">
    <vt:lpwstr/>
  </property>
  <property fmtid="{D5CDD505-2E9C-101B-9397-08002B2CF9AE}" pid="100" name="FSC#ELAKGOV@1.1001:PersonalSubjFirstName">
    <vt:lpwstr/>
  </property>
  <property fmtid="{D5CDD505-2E9C-101B-9397-08002B2CF9AE}" pid="101" name="FSC#ELAKGOV@1.1001:PersonalSubjSurName">
    <vt:lpwstr/>
  </property>
  <property fmtid="{D5CDD505-2E9C-101B-9397-08002B2CF9AE}" pid="102" name="FSC#ELAKGOV@1.1001:PersonalSubjSalutation">
    <vt:lpwstr/>
  </property>
  <property fmtid="{D5CDD505-2E9C-101B-9397-08002B2CF9AE}" pid="103" name="FSC#ELAKGOV@1.1001:PersonalSubjAddress">
    <vt:lpwstr/>
  </property>
  <property fmtid="{D5CDD505-2E9C-101B-9397-08002B2CF9AE}" pid="104" name="FSC#ATSTATECFG@1.1001:Office">
    <vt:lpwstr/>
  </property>
  <property fmtid="{D5CDD505-2E9C-101B-9397-08002B2CF9AE}" pid="105" name="FSC#ATSTATECFG@1.1001:Agent">
    <vt:lpwstr>Matthias Wagner</vt:lpwstr>
  </property>
  <property fmtid="{D5CDD505-2E9C-101B-9397-08002B2CF9AE}" pid="106" name="FSC#ATSTATECFG@1.1001:AgentPhone">
    <vt:lpwstr>+41 58 465 56 42</vt:lpwstr>
  </property>
  <property fmtid="{D5CDD505-2E9C-101B-9397-08002B2CF9AE}" pid="107" name="FSC#ATSTATECFG@1.1001:DepartmentFax">
    <vt:lpwstr/>
  </property>
  <property fmtid="{D5CDD505-2E9C-101B-9397-08002B2CF9AE}" pid="108" name="FSC#ATSTATECFG@1.1001:DepartmentEmail">
    <vt:lpwstr/>
  </property>
  <property fmtid="{D5CDD505-2E9C-101B-9397-08002B2CF9AE}" pid="109" name="FSC#ATSTATECFG@1.1001:SubfileDate">
    <vt:lpwstr/>
  </property>
  <property fmtid="{D5CDD505-2E9C-101B-9397-08002B2CF9AE}" pid="110" name="FSC#ATSTATECFG@1.1001:SubfileSubject">
    <vt:lpwstr/>
  </property>
  <property fmtid="{D5CDD505-2E9C-101B-9397-08002B2CF9AE}" pid="111" name="FSC#ATSTATECFG@1.1001:DepartmentZipCode">
    <vt:lpwstr/>
  </property>
  <property fmtid="{D5CDD505-2E9C-101B-9397-08002B2CF9AE}" pid="112" name="FSC#ATSTATECFG@1.1001:DepartmentCountry">
    <vt:lpwstr/>
  </property>
  <property fmtid="{D5CDD505-2E9C-101B-9397-08002B2CF9AE}" pid="113" name="FSC#ATSTATECFG@1.1001:DepartmentCity">
    <vt:lpwstr/>
  </property>
  <property fmtid="{D5CDD505-2E9C-101B-9397-08002B2CF9AE}" pid="114" name="FSC#ATSTATECFG@1.1001:DepartmentStreet">
    <vt:lpwstr/>
  </property>
  <property fmtid="{D5CDD505-2E9C-101B-9397-08002B2CF9AE}" pid="115" name="FSC#ATSTATECFG@1.1001:DepartmentDVR">
    <vt:lpwstr/>
  </property>
  <property fmtid="{D5CDD505-2E9C-101B-9397-08002B2CF9AE}" pid="116" name="FSC#ATSTATECFG@1.1001:DepartmentUID">
    <vt:lpwstr/>
  </property>
  <property fmtid="{D5CDD505-2E9C-101B-9397-08002B2CF9AE}" pid="117" name="FSC#ATSTATECFG@1.1001:SubfileReference">
    <vt:lpwstr>710-08310/00032/00002/00006</vt:lpwstr>
  </property>
  <property fmtid="{D5CDD505-2E9C-101B-9397-08002B2CF9AE}" pid="118" name="FSC#ATSTATECFG@1.1001:Clause">
    <vt:lpwstr/>
  </property>
  <property fmtid="{D5CDD505-2E9C-101B-9397-08002B2CF9AE}" pid="119" name="FSC#ATSTATECFG@1.1001:ApprovedSignature">
    <vt:lpwstr/>
  </property>
  <property fmtid="{D5CDD505-2E9C-101B-9397-08002B2CF9AE}" pid="120" name="FSC#ATSTATECFG@1.1001:BankAccount">
    <vt:lpwstr/>
  </property>
  <property fmtid="{D5CDD505-2E9C-101B-9397-08002B2CF9AE}" pid="121" name="FSC#ATSTATECFG@1.1001:BankAccountOwner">
    <vt:lpwstr/>
  </property>
  <property fmtid="{D5CDD505-2E9C-101B-9397-08002B2CF9AE}" pid="122" name="FSC#ATSTATECFG@1.1001:BankInstitute">
    <vt:lpwstr/>
  </property>
  <property fmtid="{D5CDD505-2E9C-101B-9397-08002B2CF9AE}" pid="123" name="FSC#ATSTATECFG@1.1001:BankAccountID">
    <vt:lpwstr/>
  </property>
  <property fmtid="{D5CDD505-2E9C-101B-9397-08002B2CF9AE}" pid="124" name="FSC#ATSTATECFG@1.1001:BankAccountIBAN">
    <vt:lpwstr/>
  </property>
  <property fmtid="{D5CDD505-2E9C-101B-9397-08002B2CF9AE}" pid="125" name="FSC#ATSTATECFG@1.1001:BankAccountBIC">
    <vt:lpwstr/>
  </property>
  <property fmtid="{D5CDD505-2E9C-101B-9397-08002B2CF9AE}" pid="126" name="FSC#ATSTATECFG@1.1001:BankName">
    <vt:lpwstr/>
  </property>
  <property fmtid="{D5CDD505-2E9C-101B-9397-08002B2CF9AE}" pid="127" name="FSC#CCAPRECONFIG@15.1001:AddrAnrede">
    <vt:lpwstr/>
  </property>
  <property fmtid="{D5CDD505-2E9C-101B-9397-08002B2CF9AE}" pid="128" name="FSC#CCAPRECONFIG@15.1001:AddrTitel">
    <vt:lpwstr/>
  </property>
  <property fmtid="{D5CDD505-2E9C-101B-9397-08002B2CF9AE}" pid="129" name="FSC#CCAPRECONFIG@15.1001:AddrNachgestellter_Titel">
    <vt:lpwstr/>
  </property>
  <property fmtid="{D5CDD505-2E9C-101B-9397-08002B2CF9AE}" pid="130" name="FSC#CCAPRECONFIG@15.1001:AddrVorname">
    <vt:lpwstr/>
  </property>
  <property fmtid="{D5CDD505-2E9C-101B-9397-08002B2CF9AE}" pid="131" name="FSC#CCAPRECONFIG@15.1001:AddrNachname">
    <vt:lpwstr/>
  </property>
  <property fmtid="{D5CDD505-2E9C-101B-9397-08002B2CF9AE}" pid="132" name="FSC#CCAPRECONFIG@15.1001:AddrzH">
    <vt:lpwstr/>
  </property>
  <property fmtid="{D5CDD505-2E9C-101B-9397-08002B2CF9AE}" pid="133" name="FSC#CCAPRECONFIG@15.1001:AddrGeschlecht">
    <vt:lpwstr/>
  </property>
  <property fmtid="{D5CDD505-2E9C-101B-9397-08002B2CF9AE}" pid="134" name="FSC#CCAPRECONFIG@15.1001:AddrStrasse">
    <vt:lpwstr/>
  </property>
  <property fmtid="{D5CDD505-2E9C-101B-9397-08002B2CF9AE}" pid="135" name="FSC#CCAPRECONFIG@15.1001:AddrHausnummer">
    <vt:lpwstr/>
  </property>
  <property fmtid="{D5CDD505-2E9C-101B-9397-08002B2CF9AE}" pid="136" name="FSC#CCAPRECONFIG@15.1001:AddrStiege">
    <vt:lpwstr/>
  </property>
  <property fmtid="{D5CDD505-2E9C-101B-9397-08002B2CF9AE}" pid="137" name="FSC#CCAPRECONFIG@15.1001:AddrTuer">
    <vt:lpwstr/>
  </property>
  <property fmtid="{D5CDD505-2E9C-101B-9397-08002B2CF9AE}" pid="138" name="FSC#CCAPRECONFIG@15.1001:AddrPostfach">
    <vt:lpwstr/>
  </property>
  <property fmtid="{D5CDD505-2E9C-101B-9397-08002B2CF9AE}" pid="139" name="FSC#CCAPRECONFIG@15.1001:AddrPostleitzahl">
    <vt:lpwstr/>
  </property>
  <property fmtid="{D5CDD505-2E9C-101B-9397-08002B2CF9AE}" pid="140" name="FSC#CCAPRECONFIG@15.1001:AddrOrt">
    <vt:lpwstr/>
  </property>
  <property fmtid="{D5CDD505-2E9C-101B-9397-08002B2CF9AE}" pid="141" name="FSC#CCAPRECONFIG@15.1001:AddrLand">
    <vt:lpwstr/>
  </property>
  <property fmtid="{D5CDD505-2E9C-101B-9397-08002B2CF9AE}" pid="142" name="FSC#CCAPRECONFIG@15.1001:AddrEmail">
    <vt:lpwstr/>
  </property>
  <property fmtid="{D5CDD505-2E9C-101B-9397-08002B2CF9AE}" pid="143" name="FSC#CCAPRECONFIG@15.1001:AddrAdresse">
    <vt:lpwstr/>
  </property>
  <property fmtid="{D5CDD505-2E9C-101B-9397-08002B2CF9AE}" pid="144" name="FSC#CCAPRECONFIG@15.1001:AddrFax">
    <vt:lpwstr/>
  </property>
  <property fmtid="{D5CDD505-2E9C-101B-9397-08002B2CF9AE}" pid="145" name="FSC#CCAPRECONFIG@15.1001:AddrOrganisationsname">
    <vt:lpwstr/>
  </property>
  <property fmtid="{D5CDD505-2E9C-101B-9397-08002B2CF9AE}" pid="146" name="FSC#CCAPRECONFIG@15.1001:AddrOrganisationskurzname">
    <vt:lpwstr/>
  </property>
  <property fmtid="{D5CDD505-2E9C-101B-9397-08002B2CF9AE}" pid="147" name="FSC#CCAPRECONFIG@15.1001:AddrAbschriftsbemerkung">
    <vt:lpwstr/>
  </property>
  <property fmtid="{D5CDD505-2E9C-101B-9397-08002B2CF9AE}" pid="148" name="FSC#CCAPRECONFIG@15.1001:AddrName_Zeile_2">
    <vt:lpwstr/>
  </property>
  <property fmtid="{D5CDD505-2E9C-101B-9397-08002B2CF9AE}" pid="149" name="FSC#CCAPRECONFIG@15.1001:AddrName_Zeile_3">
    <vt:lpwstr/>
  </property>
  <property fmtid="{D5CDD505-2E9C-101B-9397-08002B2CF9AE}" pid="150" name="FSC#CCAPRECONFIG@15.1001:AddrPostalischeAdresse">
    <vt:lpwstr/>
  </property>
  <property fmtid="{D5CDD505-2E9C-101B-9397-08002B2CF9AE}" pid="151" name="FSC#COOSYSTEM@1.1:Container">
    <vt:lpwstr>COO.2125.100.2.11444877</vt:lpwstr>
  </property>
  <property fmtid="{D5CDD505-2E9C-101B-9397-08002B2CF9AE}" pid="152" name="FSC#FSCFOLIO@1.1001:docpropproject">
    <vt:lpwstr/>
  </property>
  <property fmtid="{D5CDD505-2E9C-101B-9397-08002B2CF9AE}" pid="153" name="FSC#UVEKCFG@15.1700:DefaultGroupFileResponsible">
    <vt:lpwstr>Güterverkehr</vt:lpwstr>
  </property>
  <property fmtid="{D5CDD505-2E9C-101B-9397-08002B2CF9AE}" pid="154" name="FSC#UVEKCFG@15.1700:SignerLeft">
    <vt:lpwstr/>
  </property>
  <property fmtid="{D5CDD505-2E9C-101B-9397-08002B2CF9AE}" pid="155" name="FSC#UVEKCFG@15.1700:SignerRight">
    <vt:lpwstr/>
  </property>
  <property fmtid="{D5CDD505-2E9C-101B-9397-08002B2CF9AE}" pid="156" name="FSC#UVEKCFG@15.1700:SignerLeftJobTitle">
    <vt:lpwstr/>
  </property>
  <property fmtid="{D5CDD505-2E9C-101B-9397-08002B2CF9AE}" pid="157" name="FSC#UVEKCFG@15.1700:SignerRightJobTitle">
    <vt:lpwstr/>
  </property>
  <property fmtid="{D5CDD505-2E9C-101B-9397-08002B2CF9AE}" pid="158" name="FSC#UVEKCFG@15.1700:SignerLeftFunction">
    <vt:lpwstr/>
  </property>
  <property fmtid="{D5CDD505-2E9C-101B-9397-08002B2CF9AE}" pid="159" name="FSC#UVEKCFG@15.1700:SignerRightFunction">
    <vt:lpwstr/>
  </property>
  <property fmtid="{D5CDD505-2E9C-101B-9397-08002B2CF9AE}" pid="160" name="FSC#UVEKCFG@15.1700:SignerLeftUserRoleGroup">
    <vt:lpwstr/>
  </property>
  <property fmtid="{D5CDD505-2E9C-101B-9397-08002B2CF9AE}" pid="161" name="FSC#UVEKCFG@15.1700:SignerRightUserRoleGroup">
    <vt:lpwstr/>
  </property>
  <property fmtid="{D5CDD505-2E9C-101B-9397-08002B2CF9AE}" pid="162" name="FSC#UVEKCFG@15.1700:DocumentNumber">
    <vt:lpwstr>2018-09-26-0601</vt:lpwstr>
  </property>
  <property fmtid="{D5CDD505-2E9C-101B-9397-08002B2CF9AE}" pid="163" name="FSC#UVEKCFG@15.1700:AssignmentNumber">
    <vt:lpwstr/>
  </property>
  <property fmtid="{D5CDD505-2E9C-101B-9397-08002B2CF9AE}" pid="164" name="FSC#UVEKCFG@15.1700:EM_Personal">
    <vt:lpwstr/>
  </property>
  <property fmtid="{D5CDD505-2E9C-101B-9397-08002B2CF9AE}" pid="165" name="FSC#UVEKCFG@15.1700:EM_Geschlecht">
    <vt:lpwstr/>
  </property>
  <property fmtid="{D5CDD505-2E9C-101B-9397-08002B2CF9AE}" pid="166" name="FSC#UVEKCFG@15.1700:EM_GebDatum">
    <vt:lpwstr/>
  </property>
  <property fmtid="{D5CDD505-2E9C-101B-9397-08002B2CF9AE}" pid="167" name="FSC#UVEKCFG@15.1700:EM_Funktion">
    <vt:lpwstr/>
  </property>
  <property fmtid="{D5CDD505-2E9C-101B-9397-08002B2CF9AE}" pid="168" name="FSC#UVEKCFG@15.1700:EM_Beruf">
    <vt:lpwstr/>
  </property>
  <property fmtid="{D5CDD505-2E9C-101B-9397-08002B2CF9AE}" pid="169" name="FSC#UVEKCFG@15.1700:EM_SVNR">
    <vt:lpwstr/>
  </property>
  <property fmtid="{D5CDD505-2E9C-101B-9397-08002B2CF9AE}" pid="170" name="FSC#UVEKCFG@15.1700:EM_Familienstand">
    <vt:lpwstr/>
  </property>
  <property fmtid="{D5CDD505-2E9C-101B-9397-08002B2CF9AE}" pid="171" name="FSC#UVEKCFG@15.1700:EM_Muttersprache">
    <vt:lpwstr/>
  </property>
  <property fmtid="{D5CDD505-2E9C-101B-9397-08002B2CF9AE}" pid="172" name="FSC#UVEKCFG@15.1700:EM_Geboren_in">
    <vt:lpwstr/>
  </property>
  <property fmtid="{D5CDD505-2E9C-101B-9397-08002B2CF9AE}" pid="173" name="FSC#UVEKCFG@15.1700:EM_Briefanrede">
    <vt:lpwstr/>
  </property>
  <property fmtid="{D5CDD505-2E9C-101B-9397-08002B2CF9AE}" pid="174" name="FSC#UVEKCFG@15.1700:EM_Kommunikationssprache">
    <vt:lpwstr/>
  </property>
  <property fmtid="{D5CDD505-2E9C-101B-9397-08002B2CF9AE}" pid="175" name="FSC#UVEKCFG@15.1700:EM_Webseite">
    <vt:lpwstr/>
  </property>
  <property fmtid="{D5CDD505-2E9C-101B-9397-08002B2CF9AE}" pid="176" name="FSC#UVEKCFG@15.1700:EM_TelNr_Business">
    <vt:lpwstr/>
  </property>
  <property fmtid="{D5CDD505-2E9C-101B-9397-08002B2CF9AE}" pid="177" name="FSC#UVEKCFG@15.1700:EM_TelNr_Private">
    <vt:lpwstr/>
  </property>
  <property fmtid="{D5CDD505-2E9C-101B-9397-08002B2CF9AE}" pid="178" name="FSC#UVEKCFG@15.1700:EM_TelNr_Mobile">
    <vt:lpwstr/>
  </property>
  <property fmtid="{D5CDD505-2E9C-101B-9397-08002B2CF9AE}" pid="179" name="FSC#UVEKCFG@15.1700:EM_TelNr_Other">
    <vt:lpwstr/>
  </property>
  <property fmtid="{D5CDD505-2E9C-101B-9397-08002B2CF9AE}" pid="180" name="FSC#UVEKCFG@15.1700:EM_TelNr_Fax">
    <vt:lpwstr/>
  </property>
  <property fmtid="{D5CDD505-2E9C-101B-9397-08002B2CF9AE}" pid="181" name="FSC#UVEKCFG@15.1700:EM_EMail1">
    <vt:lpwstr/>
  </property>
  <property fmtid="{D5CDD505-2E9C-101B-9397-08002B2CF9AE}" pid="182" name="FSC#UVEKCFG@15.1700:EM_EMail2">
    <vt:lpwstr/>
  </property>
  <property fmtid="{D5CDD505-2E9C-101B-9397-08002B2CF9AE}" pid="183" name="FSC#UVEKCFG@15.1700:EM_EMail3">
    <vt:lpwstr/>
  </property>
  <property fmtid="{D5CDD505-2E9C-101B-9397-08002B2CF9AE}" pid="184" name="FSC#UVEKCFG@15.1700:EM_Name">
    <vt:lpwstr/>
  </property>
  <property fmtid="{D5CDD505-2E9C-101B-9397-08002B2CF9AE}" pid="185" name="FSC#UVEKCFG@15.1700:EM_UID">
    <vt:lpwstr/>
  </property>
  <property fmtid="{D5CDD505-2E9C-101B-9397-08002B2CF9AE}" pid="186" name="FSC#UVEKCFG@15.1700:EM_Rechtsform">
    <vt:lpwstr/>
  </property>
  <property fmtid="{D5CDD505-2E9C-101B-9397-08002B2CF9AE}" pid="187" name="FSC#UVEKCFG@15.1700:EM_Klassifizierung">
    <vt:lpwstr/>
  </property>
  <property fmtid="{D5CDD505-2E9C-101B-9397-08002B2CF9AE}" pid="188" name="FSC#UVEKCFG@15.1700:EM_Gruendungsjahr">
    <vt:lpwstr/>
  </property>
  <property fmtid="{D5CDD505-2E9C-101B-9397-08002B2CF9AE}" pid="189" name="FSC#UVEKCFG@15.1700:EM_Versandart">
    <vt:lpwstr>B-Post</vt:lpwstr>
  </property>
  <property fmtid="{D5CDD505-2E9C-101B-9397-08002B2CF9AE}" pid="190" name="FSC#UVEKCFG@15.1700:EM_Versandvermek">
    <vt:lpwstr/>
  </property>
  <property fmtid="{D5CDD505-2E9C-101B-9397-08002B2CF9AE}" pid="191" name="FSC#UVEKCFG@15.1700:EM_Anrede">
    <vt:lpwstr/>
  </property>
  <property fmtid="{D5CDD505-2E9C-101B-9397-08002B2CF9AE}" pid="192" name="FSC#UVEKCFG@15.1700:EM_Titel">
    <vt:lpwstr/>
  </property>
  <property fmtid="{D5CDD505-2E9C-101B-9397-08002B2CF9AE}" pid="193" name="FSC#UVEKCFG@15.1700:EM_Nachgestellter_Titel">
    <vt:lpwstr/>
  </property>
  <property fmtid="{D5CDD505-2E9C-101B-9397-08002B2CF9AE}" pid="194" name="FSC#UVEKCFG@15.1700:EM_Vorname">
    <vt:lpwstr/>
  </property>
  <property fmtid="{D5CDD505-2E9C-101B-9397-08002B2CF9AE}" pid="195" name="FSC#UVEKCFG@15.1700:EM_Nachname">
    <vt:lpwstr/>
  </property>
  <property fmtid="{D5CDD505-2E9C-101B-9397-08002B2CF9AE}" pid="196" name="FSC#UVEKCFG@15.1700:EM_Kurzbezeichnung">
    <vt:lpwstr/>
  </property>
  <property fmtid="{D5CDD505-2E9C-101B-9397-08002B2CF9AE}" pid="197" name="FSC#UVEKCFG@15.1700:EM_Organisations_Zeile_1">
    <vt:lpwstr/>
  </property>
  <property fmtid="{D5CDD505-2E9C-101B-9397-08002B2CF9AE}" pid="198" name="FSC#UVEKCFG@15.1700:EM_Organisations_Zeile_2">
    <vt:lpwstr/>
  </property>
  <property fmtid="{D5CDD505-2E9C-101B-9397-08002B2CF9AE}" pid="199" name="FSC#UVEKCFG@15.1700:EM_Organisations_Zeile_3">
    <vt:lpwstr/>
  </property>
  <property fmtid="{D5CDD505-2E9C-101B-9397-08002B2CF9AE}" pid="200" name="FSC#UVEKCFG@15.1700:EM_Strasse">
    <vt:lpwstr/>
  </property>
  <property fmtid="{D5CDD505-2E9C-101B-9397-08002B2CF9AE}" pid="201" name="FSC#UVEKCFG@15.1700:EM_Hausnummer">
    <vt:lpwstr/>
  </property>
  <property fmtid="{D5CDD505-2E9C-101B-9397-08002B2CF9AE}" pid="202" name="FSC#UVEKCFG@15.1700:EM_Strasse2">
    <vt:lpwstr/>
  </property>
  <property fmtid="{D5CDD505-2E9C-101B-9397-08002B2CF9AE}" pid="203" name="FSC#UVEKCFG@15.1700:EM_Hausnummer_Zusatz">
    <vt:lpwstr/>
  </property>
  <property fmtid="{D5CDD505-2E9C-101B-9397-08002B2CF9AE}" pid="204" name="FSC#UVEKCFG@15.1700:EM_Postfach">
    <vt:lpwstr/>
  </property>
  <property fmtid="{D5CDD505-2E9C-101B-9397-08002B2CF9AE}" pid="205" name="FSC#UVEKCFG@15.1700:EM_PLZ">
    <vt:lpwstr/>
  </property>
  <property fmtid="{D5CDD505-2E9C-101B-9397-08002B2CF9AE}" pid="206" name="FSC#UVEKCFG@15.1700:EM_Ort">
    <vt:lpwstr/>
  </property>
  <property fmtid="{D5CDD505-2E9C-101B-9397-08002B2CF9AE}" pid="207" name="FSC#UVEKCFG@15.1700:EM_Land">
    <vt:lpwstr/>
  </property>
  <property fmtid="{D5CDD505-2E9C-101B-9397-08002B2CF9AE}" pid="208" name="FSC#UVEKCFG@15.1700:EM_E_Mail_Adresse">
    <vt:lpwstr/>
  </property>
  <property fmtid="{D5CDD505-2E9C-101B-9397-08002B2CF9AE}" pid="209" name="FSC#UVEKCFG@15.1700:EM_Funktionsbezeichnung">
    <vt:lpwstr/>
  </property>
  <property fmtid="{D5CDD505-2E9C-101B-9397-08002B2CF9AE}" pid="210" name="FSC#UVEKCFG@15.1700:EM_Serienbrieffeld_1">
    <vt:lpwstr/>
  </property>
  <property fmtid="{D5CDD505-2E9C-101B-9397-08002B2CF9AE}" pid="211" name="FSC#UVEKCFG@15.1700:EM_Serienbrieffeld_2">
    <vt:lpwstr/>
  </property>
  <property fmtid="{D5CDD505-2E9C-101B-9397-08002B2CF9AE}" pid="212" name="FSC#UVEKCFG@15.1700:EM_Serienbrieffeld_3">
    <vt:lpwstr/>
  </property>
  <property fmtid="{D5CDD505-2E9C-101B-9397-08002B2CF9AE}" pid="213" name="FSC#UVEKCFG@15.1700:EM_Serienbrieffeld_4">
    <vt:lpwstr/>
  </property>
  <property fmtid="{D5CDD505-2E9C-101B-9397-08002B2CF9AE}" pid="214" name="FSC#UVEKCFG@15.1700:EM_Serienbrieffeld_5">
    <vt:lpwstr/>
  </property>
  <property fmtid="{D5CDD505-2E9C-101B-9397-08002B2CF9AE}" pid="215" name="FSC#UVEKCFG@15.1700:EM_Address">
    <vt:lpwstr/>
  </property>
  <property fmtid="{D5CDD505-2E9C-101B-9397-08002B2CF9AE}" pid="216" name="FSC#UVEKCFG@15.1700:Abs_Nachname">
    <vt:lpwstr>Wagner</vt:lpwstr>
  </property>
  <property fmtid="{D5CDD505-2E9C-101B-9397-08002B2CF9AE}" pid="217" name="FSC#UVEKCFG@15.1700:Abs_Vorname">
    <vt:lpwstr>Matthias</vt:lpwstr>
  </property>
  <property fmtid="{D5CDD505-2E9C-101B-9397-08002B2CF9AE}" pid="218" name="FSC#UVEKCFG@15.1700:Abs_Zeichen">
    <vt:lpwstr/>
  </property>
  <property fmtid="{D5CDD505-2E9C-101B-9397-08002B2CF9AE}" pid="219" name="FSC#UVEKCFG@15.1700:Anrede">
    <vt:lpwstr/>
  </property>
  <property fmtid="{D5CDD505-2E9C-101B-9397-08002B2CF9AE}" pid="220" name="FSC#UVEKCFG@15.1700:EM_Versandartspez">
    <vt:lpwstr/>
  </property>
  <property fmtid="{D5CDD505-2E9C-101B-9397-08002B2CF9AE}" pid="221" name="FSC#UVEKCFG@15.1700:Briefdatum">
    <vt:lpwstr>18.03.2019</vt:lpwstr>
  </property>
  <property fmtid="{D5CDD505-2E9C-101B-9397-08002B2CF9AE}" pid="222" name="FSC#UVEKCFG@15.1700:Empf_Zeichen">
    <vt:lpwstr/>
  </property>
  <property fmtid="{D5CDD505-2E9C-101B-9397-08002B2CF9AE}" pid="223" name="FSC#UVEKCFG@15.1700:FilialePLZ">
    <vt:lpwstr/>
  </property>
  <property fmtid="{D5CDD505-2E9C-101B-9397-08002B2CF9AE}" pid="224" name="FSC#UVEKCFG@15.1700:Gegenstand">
    <vt:lpwstr>Workshop Klimaschutzpolitik BMU Berlin </vt:lpwstr>
  </property>
  <property fmtid="{D5CDD505-2E9C-101B-9397-08002B2CF9AE}" pid="225" name="FSC#UVEKCFG@15.1700:Nummer">
    <vt:lpwstr>2018-09-26-0601</vt:lpwstr>
  </property>
  <property fmtid="{D5CDD505-2E9C-101B-9397-08002B2CF9AE}" pid="226" name="FSC#UVEKCFG@15.1700:Unterschrift_Nachname">
    <vt:lpwstr/>
  </property>
  <property fmtid="{D5CDD505-2E9C-101B-9397-08002B2CF9AE}" pid="227" name="FSC#UVEKCFG@15.1700:Unterschrift_Vorname">
    <vt:lpwstr/>
  </property>
  <property fmtid="{D5CDD505-2E9C-101B-9397-08002B2CF9AE}" pid="228" name="FSC#UVEKCFG@15.1700:FileResponsibleStreetPostal">
    <vt:lpwstr/>
  </property>
  <property fmtid="{D5CDD505-2E9C-101B-9397-08002B2CF9AE}" pid="229" name="FSC#UVEKCFG@15.1700:FileResponsiblezipcodePostal">
    <vt:lpwstr>CH-3003</vt:lpwstr>
  </property>
  <property fmtid="{D5CDD505-2E9C-101B-9397-08002B2CF9AE}" pid="230" name="FSC#UVEKCFG@15.1700:FileResponsiblecityPostal">
    <vt:lpwstr>Bern</vt:lpwstr>
  </property>
  <property fmtid="{D5CDD505-2E9C-101B-9397-08002B2CF9AE}" pid="231" name="FSC#UVEKCFG@15.1700:FileResponsibleStreetInvoice">
    <vt:lpwstr>c/o DLZ FI EFD</vt:lpwstr>
  </property>
  <property fmtid="{D5CDD505-2E9C-101B-9397-08002B2CF9AE}" pid="232" name="FSC#UVEKCFG@15.1700:FileResponsiblezipcodeInvoice">
    <vt:lpwstr>3003</vt:lpwstr>
  </property>
  <property fmtid="{D5CDD505-2E9C-101B-9397-08002B2CF9AE}" pid="233" name="FSC#UVEKCFG@15.1700:FileResponsiblecityInvoice">
    <vt:lpwstr>Bern</vt:lpwstr>
  </property>
  <property fmtid="{D5CDD505-2E9C-101B-9397-08002B2CF9AE}" pid="234" name="FSC#UVEKCFG@15.1700:ResponsibleDefaultRoleOrg">
    <vt:lpwstr>gv</vt:lpwstr>
  </property>
  <property fmtid="{D5CDD505-2E9C-101B-9397-08002B2CF9AE}" pid="235" name="FSC#UVEKCFG@15.1700:SL_HStufe1">
    <vt:lpwstr/>
  </property>
  <property fmtid="{D5CDD505-2E9C-101B-9397-08002B2CF9AE}" pid="236" name="FSC#UVEKCFG@15.1700:SL_FStufe1">
    <vt:lpwstr/>
  </property>
  <property fmtid="{D5CDD505-2E9C-101B-9397-08002B2CF9AE}" pid="237" name="FSC#UVEKCFG@15.1700:SL_HStufe2">
    <vt:lpwstr/>
  </property>
  <property fmtid="{D5CDD505-2E9C-101B-9397-08002B2CF9AE}" pid="238" name="FSC#UVEKCFG@15.1700:SL_FStufe2">
    <vt:lpwstr/>
  </property>
  <property fmtid="{D5CDD505-2E9C-101B-9397-08002B2CF9AE}" pid="239" name="FSC#UVEKCFG@15.1700:SL_HStufe3">
    <vt:lpwstr/>
  </property>
  <property fmtid="{D5CDD505-2E9C-101B-9397-08002B2CF9AE}" pid="240" name="FSC#UVEKCFG@15.1700:SL_FStufe3">
    <vt:lpwstr/>
  </property>
  <property fmtid="{D5CDD505-2E9C-101B-9397-08002B2CF9AE}" pid="241" name="FSC#UVEKCFG@15.1700:SL_HStufe4">
    <vt:lpwstr/>
  </property>
  <property fmtid="{D5CDD505-2E9C-101B-9397-08002B2CF9AE}" pid="242" name="FSC#UVEKCFG@15.1700:SL_FStufe4">
    <vt:lpwstr/>
  </property>
  <property fmtid="{D5CDD505-2E9C-101B-9397-08002B2CF9AE}" pid="243" name="FSC#UVEKCFG@15.1700:SR_HStufe1">
    <vt:lpwstr/>
  </property>
  <property fmtid="{D5CDD505-2E9C-101B-9397-08002B2CF9AE}" pid="244" name="FSC#UVEKCFG@15.1700:SR_FStufe1">
    <vt:lpwstr/>
  </property>
  <property fmtid="{D5CDD505-2E9C-101B-9397-08002B2CF9AE}" pid="245" name="FSC#UVEKCFG@15.1700:SR_HStufe2">
    <vt:lpwstr/>
  </property>
  <property fmtid="{D5CDD505-2E9C-101B-9397-08002B2CF9AE}" pid="246" name="FSC#UVEKCFG@15.1700:SR_FStufe2">
    <vt:lpwstr/>
  </property>
  <property fmtid="{D5CDD505-2E9C-101B-9397-08002B2CF9AE}" pid="247" name="FSC#UVEKCFG@15.1700:SR_HStufe3">
    <vt:lpwstr/>
  </property>
  <property fmtid="{D5CDD505-2E9C-101B-9397-08002B2CF9AE}" pid="248" name="FSC#UVEKCFG@15.1700:SR_FStufe3">
    <vt:lpwstr/>
  </property>
  <property fmtid="{D5CDD505-2E9C-101B-9397-08002B2CF9AE}" pid="249" name="FSC#UVEKCFG@15.1700:SR_HStufe4">
    <vt:lpwstr/>
  </property>
  <property fmtid="{D5CDD505-2E9C-101B-9397-08002B2CF9AE}" pid="250" name="FSC#UVEKCFG@15.1700:SR_FStufe4">
    <vt:lpwstr/>
  </property>
  <property fmtid="{D5CDD505-2E9C-101B-9397-08002B2CF9AE}" pid="251" name="FSC#UVEKCFG@15.1700:FileResp_HStufe1">
    <vt:lpwstr/>
  </property>
  <property fmtid="{D5CDD505-2E9C-101B-9397-08002B2CF9AE}" pid="252" name="FSC#UVEKCFG@15.1700:FileResp_FStufe1">
    <vt:lpwstr>Sektion</vt:lpwstr>
  </property>
  <property fmtid="{D5CDD505-2E9C-101B-9397-08002B2CF9AE}" pid="253" name="FSC#UVEKCFG@15.1700:FileResp_HStufe2">
    <vt:lpwstr/>
  </property>
  <property fmtid="{D5CDD505-2E9C-101B-9397-08002B2CF9AE}" pid="254" name="FSC#UVEKCFG@15.1700:FileResp_FStufe2">
    <vt:lpwstr/>
  </property>
  <property fmtid="{D5CDD505-2E9C-101B-9397-08002B2CF9AE}" pid="255" name="FSC#UVEKCFG@15.1700:FileResp_HStufe3">
    <vt:lpwstr/>
  </property>
  <property fmtid="{D5CDD505-2E9C-101B-9397-08002B2CF9AE}" pid="256" name="FSC#UVEKCFG@15.1700:FileResp_FStufe3">
    <vt:lpwstr/>
  </property>
  <property fmtid="{D5CDD505-2E9C-101B-9397-08002B2CF9AE}" pid="257" name="FSC#UVEKCFG@15.1700:FileResp_HStufe4">
    <vt:lpwstr/>
  </property>
  <property fmtid="{D5CDD505-2E9C-101B-9397-08002B2CF9AE}" pid="258" name="FSC#UVEKCFG@15.1700:FileResp_FStufe4">
    <vt:lpwstr/>
  </property>
  <property fmtid="{D5CDD505-2E9C-101B-9397-08002B2CF9AE}" pid="259" name="FSC#BAVCFG@15.1700:AltesAktenzeichenDossier">
    <vt:lpwstr>710/2006/8310</vt:lpwstr>
  </property>
</Properties>
</file>