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0"/>
  </p:notesMasterIdLst>
  <p:handoutMasterIdLst>
    <p:handoutMasterId r:id="rId51"/>
  </p:handoutMasterIdLst>
  <p:sldIdLst>
    <p:sldId id="396" r:id="rId6"/>
    <p:sldId id="454" r:id="rId7"/>
    <p:sldId id="455" r:id="rId8"/>
    <p:sldId id="491" r:id="rId9"/>
    <p:sldId id="492" r:id="rId10"/>
    <p:sldId id="398" r:id="rId11"/>
    <p:sldId id="424" r:id="rId12"/>
    <p:sldId id="489" r:id="rId13"/>
    <p:sldId id="493" r:id="rId14"/>
    <p:sldId id="459" r:id="rId15"/>
    <p:sldId id="494" r:id="rId16"/>
    <p:sldId id="495" r:id="rId17"/>
    <p:sldId id="500" r:id="rId18"/>
    <p:sldId id="501" r:id="rId19"/>
    <p:sldId id="502" r:id="rId20"/>
    <p:sldId id="503" r:id="rId21"/>
    <p:sldId id="504" r:id="rId22"/>
    <p:sldId id="496" r:id="rId23"/>
    <p:sldId id="518" r:id="rId24"/>
    <p:sldId id="498" r:id="rId25"/>
    <p:sldId id="505" r:id="rId26"/>
    <p:sldId id="514" r:id="rId27"/>
    <p:sldId id="506" r:id="rId28"/>
    <p:sldId id="497" r:id="rId29"/>
    <p:sldId id="508" r:id="rId30"/>
    <p:sldId id="509" r:id="rId31"/>
    <p:sldId id="510" r:id="rId32"/>
    <p:sldId id="515" r:id="rId33"/>
    <p:sldId id="511" r:id="rId34"/>
    <p:sldId id="516" r:id="rId35"/>
    <p:sldId id="499" r:id="rId36"/>
    <p:sldId id="517" r:id="rId37"/>
    <p:sldId id="519" r:id="rId38"/>
    <p:sldId id="520" r:id="rId39"/>
    <p:sldId id="522" r:id="rId40"/>
    <p:sldId id="521" r:id="rId41"/>
    <p:sldId id="523" r:id="rId42"/>
    <p:sldId id="524" r:id="rId43"/>
    <p:sldId id="525" r:id="rId44"/>
    <p:sldId id="526" r:id="rId45"/>
    <p:sldId id="527" r:id="rId46"/>
    <p:sldId id="529" r:id="rId47"/>
    <p:sldId id="512" r:id="rId48"/>
    <p:sldId id="513" r:id="rId49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FF"/>
    <a:srgbClr val="4198AD"/>
    <a:srgbClr val="66FF33"/>
    <a:srgbClr val="0F5494"/>
    <a:srgbClr val="FFD624"/>
    <a:srgbClr val="667F8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12" autoAdjust="0"/>
  </p:normalViewPr>
  <p:slideViewPr>
    <p:cSldViewPr>
      <p:cViewPr varScale="1">
        <p:scale>
          <a:sx n="96" d="100"/>
          <a:sy n="96" d="100"/>
        </p:scale>
        <p:origin x="-198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5" y="0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068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5" y="9119068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06A46BB-7D41-4BBA-B794-6214389169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576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5" y="0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888" y="4560302"/>
            <a:ext cx="5851134" cy="43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068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5" y="9119068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3DC21A1-8001-4CB8-AB36-8B38CC71E4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8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fld id="{B2D36780-204A-47D7-B6A1-AC81D45934CD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413" indent="-22701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4225" indent="-22701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C4819F-09DC-46BF-8C9A-4FA032817B4D}" type="slidenum">
              <a:rPr lang="en-GB" altLang="en-US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 smtClean="0">
                <a:solidFill>
                  <a:srgbClr val="FF0000"/>
                </a:solidFill>
              </a:rPr>
              <a:t>Phase 1 is 3 years after the adoption of the GSR revision by the Council and EP (target is end of 2021)</a:t>
            </a:r>
          </a:p>
          <a:p>
            <a:r>
              <a:rPr lang="nl-NL" altLang="en-US" smtClean="0">
                <a:solidFill>
                  <a:srgbClr val="FF0000"/>
                </a:solidFill>
              </a:rPr>
              <a:t>Phase 2 is 5 years (target is end of 2023)</a:t>
            </a:r>
          </a:p>
          <a:p>
            <a:r>
              <a:rPr lang="nl-NL" altLang="en-US" smtClean="0">
                <a:solidFill>
                  <a:srgbClr val="FF0000"/>
                </a:solidFill>
              </a:rPr>
              <a:t>Phase 3 is 7 years (target is end of 2025)</a:t>
            </a:r>
          </a:p>
          <a:p>
            <a:r>
              <a:rPr lang="nl-NL" altLang="en-US" smtClean="0">
                <a:solidFill>
                  <a:srgbClr val="FF0000"/>
                </a:solidFill>
              </a:rPr>
              <a:t>These dates are for new vehicle types. All new vehicles will come with 2 years delay for phases 1 and 2, with a 3 year delay for phase 3.</a:t>
            </a: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fld id="{48719311-63D6-4AAB-A63A-C56813152341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8450"/>
            <a:ext cx="18700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4232275" y="6416675"/>
            <a:ext cx="868363" cy="830263"/>
            <a:chOff x="4136304" y="6377685"/>
            <a:chExt cx="867744" cy="830997"/>
          </a:xfrm>
        </p:grpSpPr>
        <p:sp>
          <p:nvSpPr>
            <p:cNvPr id="7" name="Rectangle 6"/>
            <p:cNvSpPr/>
            <p:nvPr userDrawn="1"/>
          </p:nvSpPr>
          <p:spPr>
            <a:xfrm>
              <a:off x="4217209" y="6385630"/>
              <a:ext cx="707520" cy="471904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600" b="0" i="1" smtClean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4136304" y="6377685"/>
              <a:ext cx="8677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600" b="0" i="1" smtClean="0">
                  <a:solidFill>
                    <a:schemeClr val="bg1"/>
                  </a:solidFill>
                </a:rPr>
                <a:t>Internal market, 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Industry, 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Entrepreneurship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and SMEs</a:t>
              </a:r>
            </a:p>
            <a:p>
              <a:pPr eaLnBrk="1" hangingPunct="1">
                <a:defRPr/>
              </a:pPr>
              <a:endParaRPr lang="en-GB" altLang="en-US" sz="2400" b="0" smtClean="0">
                <a:solidFill>
                  <a:srgbClr val="0F5494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574E75-6915-4720-96C2-34873AB4F0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73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66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77813"/>
            <a:ext cx="16859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4137025" y="6376988"/>
            <a:ext cx="866775" cy="831850"/>
            <a:chOff x="4136304" y="6377685"/>
            <a:chExt cx="867744" cy="830997"/>
          </a:xfrm>
        </p:grpSpPr>
        <p:sp>
          <p:nvSpPr>
            <p:cNvPr id="7" name="Rectangle 6"/>
            <p:cNvSpPr/>
            <p:nvPr userDrawn="1"/>
          </p:nvSpPr>
          <p:spPr>
            <a:xfrm>
              <a:off x="4215768" y="6385614"/>
              <a:ext cx="708817" cy="472590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600" b="0" i="1" smtClean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4136304" y="6377685"/>
              <a:ext cx="8677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600" b="0" i="1" smtClean="0">
                  <a:solidFill>
                    <a:schemeClr val="bg1"/>
                  </a:solidFill>
                </a:rPr>
                <a:t>Internal market, 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Industry, 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Entrepreneurship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and SMEs</a:t>
              </a:r>
            </a:p>
            <a:p>
              <a:pPr eaLnBrk="1" hangingPunct="1">
                <a:defRPr/>
              </a:pPr>
              <a:endParaRPr lang="en-GB" altLang="en-US" sz="2400" b="0" smtClean="0">
                <a:solidFill>
                  <a:srgbClr val="0F5494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i="0"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FDA24-9941-4E28-9826-EFCA4DFC61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77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-658" r="6778" b="1544"/>
          <a:stretch>
            <a:fillRect/>
          </a:stretch>
        </p:blipFill>
        <p:spPr bwMode="auto">
          <a:xfrm>
            <a:off x="4878388" y="908050"/>
            <a:ext cx="426561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66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77813"/>
            <a:ext cx="16859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4137025" y="6376988"/>
            <a:ext cx="866775" cy="831850"/>
            <a:chOff x="4136304" y="6377685"/>
            <a:chExt cx="867744" cy="830997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5768" y="6385614"/>
              <a:ext cx="708817" cy="472590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600" b="0" i="1" smtClean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 userDrawn="1"/>
          </p:nvSpPr>
          <p:spPr bwMode="auto">
            <a:xfrm>
              <a:off x="4136304" y="6377685"/>
              <a:ext cx="8677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600" b="0" i="1" smtClean="0">
                  <a:solidFill>
                    <a:schemeClr val="bg1"/>
                  </a:solidFill>
                </a:rPr>
                <a:t>Internal market, 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Industry, 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Entrepreneurship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and SMEs</a:t>
              </a:r>
            </a:p>
            <a:p>
              <a:pPr eaLnBrk="1" hangingPunct="1">
                <a:defRPr/>
              </a:pPr>
              <a:endParaRPr lang="en-GB" altLang="en-US" sz="2400" b="0" smtClean="0">
                <a:solidFill>
                  <a:srgbClr val="0F5494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4247703" cy="936625"/>
          </a:xfrm>
        </p:spPr>
        <p:txBody>
          <a:bodyPr/>
          <a:lstStyle>
            <a:lvl1pPr mar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8216" y="2778758"/>
            <a:ext cx="4267800" cy="331453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>
              <a:buClrTx/>
              <a:defRPr sz="18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1A20D2-41B2-4994-A02B-7A835B01E8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108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0" y="989013"/>
            <a:ext cx="5148263" cy="5865812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16653"/>
          <a:stretch>
            <a:fillRect/>
          </a:stretch>
        </p:blipFill>
        <p:spPr bwMode="auto">
          <a:xfrm>
            <a:off x="4878388" y="989013"/>
            <a:ext cx="4265612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277813"/>
            <a:ext cx="16859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4137025" y="6376988"/>
            <a:ext cx="866775" cy="831850"/>
            <a:chOff x="4136304" y="6377685"/>
            <a:chExt cx="867744" cy="830997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5768" y="6385614"/>
              <a:ext cx="708817" cy="472590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4572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600" b="0" i="1" smtClean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>
              <a:off x="4136304" y="6377685"/>
              <a:ext cx="8677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600" b="0" i="1" smtClean="0">
                  <a:solidFill>
                    <a:schemeClr val="bg1"/>
                  </a:solidFill>
                </a:rPr>
                <a:t>Internal market, 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Industry, 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Entrepreneurship</a:t>
              </a:r>
              <a:r>
                <a:rPr lang="cs-CZ" altLang="en-US" sz="600" b="0" i="1" smtClean="0">
                  <a:solidFill>
                    <a:schemeClr val="bg1"/>
                  </a:solidFill>
                </a:rPr>
                <a:t/>
              </a:r>
              <a:br>
                <a:rPr lang="cs-CZ" altLang="en-US" sz="600" b="0" i="1" smtClean="0">
                  <a:solidFill>
                    <a:schemeClr val="bg1"/>
                  </a:solidFill>
                </a:rPr>
              </a:br>
              <a:r>
                <a:rPr lang="en-GB" altLang="en-US" sz="600" b="0" i="1" smtClean="0">
                  <a:solidFill>
                    <a:schemeClr val="bg1"/>
                  </a:solidFill>
                </a:rPr>
                <a:t>and SMEs</a:t>
              </a:r>
            </a:p>
            <a:p>
              <a:pPr eaLnBrk="1" hangingPunct="1">
                <a:defRPr/>
              </a:pPr>
              <a:endParaRPr lang="en-GB" altLang="en-US" sz="2400" b="0" smtClean="0">
                <a:solidFill>
                  <a:srgbClr val="0F5494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4247703" cy="936625"/>
          </a:xfrm>
        </p:spPr>
        <p:txBody>
          <a:bodyPr/>
          <a:lstStyle>
            <a:lvl1pPr marL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48216" y="2778758"/>
            <a:ext cx="4267800" cy="331453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bg1"/>
                </a:solidFill>
              </a:defRPr>
            </a:lvl1pPr>
            <a:lvl2pPr>
              <a:buClrTx/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CCEDCC-3938-41A7-B676-FB221050D2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95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6072188"/>
            <a:ext cx="22780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8007E44-E5F7-4827-95FB-3C2688CC2E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402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8F3CCB-C427-40DA-BEC3-29A97F54D4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facebook.com/EU.Growth" TargetMode="External"/><Relationship Id="rId18" Type="http://schemas.openxmlformats.org/officeDocument/2006/relationships/image" Target="../media/image15.emf"/><Relationship Id="rId3" Type="http://schemas.openxmlformats.org/officeDocument/2006/relationships/image" Target="../media/image6.png"/><Relationship Id="rId21" Type="http://schemas.openxmlformats.org/officeDocument/2006/relationships/image" Target="../media/image17.emf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17" Type="http://schemas.openxmlformats.org/officeDocument/2006/relationships/hyperlink" Target="http://ec.europa.eu/growth/index_en.htm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://ec.europa.eu/bienkowska" TargetMode="External"/><Relationship Id="rId5" Type="http://schemas.openxmlformats.org/officeDocument/2006/relationships/hyperlink" Target="http://www.facebook.com/MrSmeForEurope" TargetMode="External"/><Relationship Id="rId15" Type="http://schemas.openxmlformats.org/officeDocument/2006/relationships/hyperlink" Target="http://www.twitter.com/EU_Growth" TargetMode="External"/><Relationship Id="rId10" Type="http://schemas.openxmlformats.org/officeDocument/2006/relationships/image" Target="../media/image11.jpeg"/><Relationship Id="rId19" Type="http://schemas.openxmlformats.org/officeDocument/2006/relationships/hyperlink" Target="http://www.youtube.com/c/EUGrowth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ec.europa.eu/commission_2010-2014/ferocii/index_en.htm" TargetMode="External"/><Relationship Id="rId14" Type="http://schemas.openxmlformats.org/officeDocument/2006/relationships/image" Target="../media/image13.emf"/><Relationship Id="rId22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abc.europa.eu/w/browse/b2bc6bdb-7e39-48cd-9f16-079703cd82e6" TargetMode="External"/><Relationship Id="rId2" Type="http://schemas.openxmlformats.org/officeDocument/2006/relationships/hyperlink" Target="http://ec.europa.eu/growth/sectors/automotiv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a.eu/rapid/press-release_IP-18-3708_en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5826125"/>
            <a:ext cx="2921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5824538"/>
            <a:ext cx="2841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022975"/>
            <a:ext cx="1116013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5692775"/>
            <a:ext cx="87153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3" y="6119813"/>
            <a:ext cx="458787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6310313"/>
            <a:ext cx="14652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Content Placeholder 3">
            <a:hlinkClick r:id="rId11"/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5863" y="6296025"/>
            <a:ext cx="1643062" cy="142875"/>
          </a:xfrm>
        </p:spPr>
      </p:pic>
      <p:pic>
        <p:nvPicPr>
          <p:cNvPr id="7177" name="Picture 3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80100"/>
            <a:ext cx="928688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4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995988"/>
            <a:ext cx="506413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5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199188"/>
            <a:ext cx="796925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6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5910263"/>
            <a:ext cx="927100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900738"/>
            <a:ext cx="37782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2" name="TextBox 1"/>
          <p:cNvSpPr txBox="1">
            <a:spLocks noChangeArrowheads="1"/>
          </p:cNvSpPr>
          <p:nvPr/>
        </p:nvSpPr>
        <p:spPr bwMode="auto">
          <a:xfrm>
            <a:off x="8313738" y="1398588"/>
            <a:ext cx="7889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600" b="0" i="0"/>
              <a:t>© AC.nl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09538" y="6081713"/>
            <a:ext cx="407828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sz="1200" kern="0" dirty="0">
                <a:cs typeface="+mn-cs"/>
              </a:rPr>
              <a:t>Directorate-General for Internal Market, Industry, Entrepreneurship and SMEs  </a:t>
            </a:r>
            <a:endParaRPr lang="en-GB" altLang="en-US" sz="1200" kern="0" dirty="0" smtClean="0"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sz="1100" kern="0" dirty="0" smtClean="0">
                <a:cs typeface="+mn-cs"/>
              </a:rPr>
              <a:t>Automotive and Mobility Industries Unit</a:t>
            </a: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4400550" y="1398588"/>
            <a:ext cx="47053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GB" altLang="en-US" sz="3200" kern="0" dirty="0" smtClean="0">
                <a:solidFill>
                  <a:schemeClr val="bg1"/>
                </a:solidFill>
              </a:rPr>
              <a:t>Revision of the EU General Safety Regulation and Pedestrian Safety Regulation</a:t>
            </a:r>
          </a:p>
        </p:txBody>
      </p:sp>
      <p:sp>
        <p:nvSpPr>
          <p:cNvPr id="7185" name="TextBox 10"/>
          <p:cNvSpPr txBox="1">
            <a:spLocks noChangeArrowheads="1"/>
          </p:cNvSpPr>
          <p:nvPr/>
        </p:nvSpPr>
        <p:spPr bwMode="auto">
          <a:xfrm>
            <a:off x="4716463" y="5143500"/>
            <a:ext cx="5338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FFFFFF"/>
                </a:solidFill>
              </a:rPr>
              <a:t> 17 May 2018 – GRSP 63</a:t>
            </a:r>
            <a:r>
              <a:rPr lang="en-US" altLang="en-US" sz="1600" i="0" baseline="30000">
                <a:solidFill>
                  <a:srgbClr val="FFFFFF"/>
                </a:solidFill>
              </a:rPr>
              <a:t>rd</a:t>
            </a:r>
            <a:r>
              <a:rPr lang="en-US" altLang="en-US" sz="1600" i="0">
                <a:solidFill>
                  <a:srgbClr val="FFFFFF"/>
                </a:solidFill>
              </a:rPr>
              <a:t> session</a:t>
            </a:r>
            <a:endParaRPr lang="en-GB" altLang="en-US" sz="1400" i="0">
              <a:solidFill>
                <a:srgbClr val="FFFFFF"/>
              </a:solidFill>
            </a:endParaRPr>
          </a:p>
        </p:txBody>
      </p:sp>
      <p:pic>
        <p:nvPicPr>
          <p:cNvPr id="7186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430338"/>
            <a:ext cx="44259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5">
            <a:extLst>
              <a:ext uri="{FF2B5EF4-FFF2-40B4-BE49-F238E27FC236}">
                <a16:creationId xmlns="" xmlns:a16="http://schemas.microsoft.com/office/drawing/2014/main" id="{EB15322E-3DCD-4C86-86D4-4C106D2A7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16632"/>
            <a:ext cx="382508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nl-BE" altLang="fr-FR" sz="1600" dirty="0" err="1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Informal</a:t>
            </a:r>
            <a:r>
              <a:rPr lang="nl-BE" altLang="fr-FR" sz="1600" dirty="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 document </a:t>
            </a:r>
            <a:r>
              <a:rPr lang="nl-BE" altLang="fr-FR" sz="1600" dirty="0" smtClean="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GRSP-63-31</a:t>
            </a:r>
            <a:endParaRPr lang="nl-BE" altLang="fr-FR" sz="1600" dirty="0">
              <a:solidFill>
                <a:srgbClr val="7F7F7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  <a:p>
            <a:pPr eaLnBrk="1" hangingPunct="1"/>
            <a:r>
              <a:rPr lang="nl-BE" altLang="fr-FR" sz="1600" dirty="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(63rd GRSP, 14-18 May 2018 </a:t>
            </a:r>
          </a:p>
          <a:p>
            <a:pPr eaLnBrk="1" hangingPunct="1"/>
            <a:r>
              <a:rPr lang="nl-BE" altLang="fr-FR" sz="1600" dirty="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Agenda item </a:t>
            </a:r>
            <a:r>
              <a:rPr lang="nl-BE" altLang="fr-FR" sz="1600" dirty="0" smtClean="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</a:rPr>
              <a:t>26(a)</a:t>
            </a:r>
            <a:r>
              <a:rPr lang="nl-BE" altLang="fr-FR" sz="1600" dirty="0" smtClean="0">
                <a:solidFill>
                  <a:srgbClr val="7F7F7F"/>
                </a:solidFill>
                <a:latin typeface="Malgun Gothic" pitchFamily="34" charset="-127"/>
                <a:ea typeface="Malgun Gothic" pitchFamily="34" charset="-127"/>
                <a:cs typeface="Arial" charset="0"/>
              </a:rPr>
              <a:t>)</a:t>
            </a:r>
            <a:endParaRPr lang="nl-BE" altLang="fr-FR" sz="2000" dirty="0">
              <a:solidFill>
                <a:srgbClr val="7F7F7F"/>
              </a:solidFill>
              <a:latin typeface="Malgun Gothic" pitchFamily="34" charset="-127"/>
              <a:ea typeface="Malgun Gothic" pitchFamily="34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The Way Forward (2)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18488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An ambitious strategy that will cover </a:t>
            </a:r>
            <a:r>
              <a:rPr lang="en-GB" altLang="en-US" b="1" smtClean="0"/>
              <a:t>all categories of vehicles</a:t>
            </a:r>
            <a:r>
              <a:rPr lang="en-GB" altLang="en-US" smtClean="0"/>
              <a:t>.</a:t>
            </a:r>
          </a:p>
          <a:p>
            <a:pPr>
              <a:buFontTx/>
              <a:buChar char="•"/>
            </a:pPr>
            <a:r>
              <a:rPr lang="fr-BE" altLang="en-US" smtClean="0"/>
              <a:t>A proposal that will pave the way to Connected and Automated Driving and </a:t>
            </a:r>
            <a:r>
              <a:rPr lang="fr-BE" altLang="en-US" b="1" smtClean="0"/>
              <a:t>focus on the human factor</a:t>
            </a:r>
          </a:p>
          <a:p>
            <a:pPr>
              <a:buFontTx/>
              <a:buChar char="•"/>
            </a:pPr>
            <a:r>
              <a:rPr lang="fr-BE" altLang="en-US" smtClean="0"/>
              <a:t>Part of the </a:t>
            </a:r>
            <a:r>
              <a:rPr lang="fr-BE" altLang="en-US" b="1" smtClean="0"/>
              <a:t>Safe System approach </a:t>
            </a:r>
            <a:r>
              <a:rPr lang="fr-BE" altLang="en-US" smtClean="0"/>
              <a:t>(Road and Tunnel safety)</a:t>
            </a:r>
            <a:endParaRPr lang="en-GB" altLang="en-US" smtClean="0"/>
          </a:p>
          <a:p>
            <a:pPr>
              <a:buFontTx/>
              <a:buChar char="•"/>
            </a:pPr>
            <a:r>
              <a:rPr lang="en-GB" altLang="en-US" smtClean="0"/>
              <a:t>Simplification by combining current separate legislation on GSR, PSR and Hydrogen vehicle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1341438"/>
          <a:ext cx="8569325" cy="5429250"/>
        </p:xfrm>
        <a:graphic>
          <a:graphicData uri="http://schemas.openxmlformats.org/drawingml/2006/table">
            <a:tbl>
              <a:tblPr/>
              <a:tblGrid>
                <a:gridCol w="4525963"/>
                <a:gridCol w="1009650"/>
                <a:gridCol w="1011237"/>
                <a:gridCol w="1011238"/>
                <a:gridCol w="1011237"/>
              </a:tblGrid>
              <a:tr h="552523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GB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254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Passenger cars</a:t>
                      </a: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Light commercial vehicles</a:t>
                      </a: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Buses</a:t>
                      </a: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Trucks and trailers</a:t>
                      </a: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246096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GB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GB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&amp; M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GB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&amp; N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GB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89340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Advanced emergency braking (cars/vans)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already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already 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635084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Advanced emergency braking </a:t>
                      </a:r>
                      <a:b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</a:b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for pedestrians and cyclists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2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2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 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-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89340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Alcohol interlock installation facilitation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89340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Drowsiness and attention detection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89340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Distraction recognition / prevention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2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2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2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2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89340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Event (accident) data recorder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 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-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89340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Emergency stop signal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389340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Frontal crash protection updates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 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-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635084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Head impact zone enlargement for pedestrians and cyclists (to include the windscreen area)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2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2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 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-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635084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Intelligent speed assistance (through non-intrusive haptic feedback)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72" marB="7197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850" y="1341438"/>
          <a:ext cx="8569325" cy="4997450"/>
        </p:xfrm>
        <a:graphic>
          <a:graphicData uri="http://schemas.openxmlformats.org/drawingml/2006/table">
            <a:tbl>
              <a:tblPr/>
              <a:tblGrid>
                <a:gridCol w="4525963"/>
                <a:gridCol w="1009650"/>
                <a:gridCol w="1011237"/>
                <a:gridCol w="1011238"/>
                <a:gridCol w="1011237"/>
              </a:tblGrid>
              <a:tr h="552517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GB" alt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54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254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Passenger cars</a:t>
                      </a: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Light commercial vehicles</a:t>
                      </a: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Buses</a:t>
                      </a: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11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Trucks and trailers</a:t>
                      </a: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46093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GB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en-GB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&amp; M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GB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r>
                        <a:rPr kumimoji="0" lang="en-GB" alt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&amp; N</a:t>
                      </a:r>
                      <a:r>
                        <a:rPr kumimoji="0" lang="en-GB" altLang="fr-FR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en-GB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1125675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Lane keeping assist (emergency lane keeping system that intervenes only in case of an imminent threat such as leaving the road, or leaving the lane with oncoming traffic)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already LDWS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already LDWS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89311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Side crash protection updates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 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-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89311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Reversing camera or detection system 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89311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Tyre pressure monitoring system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already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35077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Vulnerable road user detection and warning on front and side of vehicle (trucks and buses)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-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-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35077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Vulnerable road user improved direct vision from driver’s position (trucks and buses)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-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-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3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3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35077">
                <a:tc>
                  <a:txBody>
                    <a:bodyPr/>
                    <a:lstStyle>
                      <a:lvl1pPr marL="88900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Rear crash protection updates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Phase 1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 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marL="3968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rgbClr val="0F5494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968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 -</a:t>
                      </a:r>
                      <a:endParaRPr kumimoji="0" lang="en-GB" alt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71959" marB="719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Advanced Emergency Braking Systems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351837" cy="460851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Autonomous Emergency Braking Systems for vehicle-to-vehicle collisions combines sensing of the environment ahead of the vehicle with the automatic activation of the brakes in order to mitigate or avoid a collision. </a:t>
            </a:r>
          </a:p>
          <a:p>
            <a:pPr>
              <a:buFontTx/>
              <a:buChar char="•"/>
            </a:pPr>
            <a:r>
              <a:rPr lang="en-GB" altLang="en-US" smtClean="0"/>
              <a:t>From 1 November 2015, fitment of AEBS on new trucks and buses already mandatory in EU.</a:t>
            </a:r>
          </a:p>
          <a:p>
            <a:pPr>
              <a:buFontTx/>
              <a:buChar char="•"/>
            </a:pPr>
            <a:r>
              <a:rPr lang="en-US" altLang="en-US" smtClean="0"/>
              <a:t>Effective accident avoidance measure.</a:t>
            </a:r>
          </a:p>
          <a:p>
            <a:pPr>
              <a:buFontTx/>
              <a:buChar char="•"/>
            </a:pPr>
            <a:r>
              <a:rPr lang="en-US" altLang="en-US" smtClean="0"/>
              <a:t>Autonomous function (without driver input).</a:t>
            </a:r>
            <a:endParaRPr lang="en-GB" altLang="en-US" smtClean="0"/>
          </a:p>
          <a:p>
            <a:pPr>
              <a:buFontTx/>
              <a:buNone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Alcohol Interlock Installation Facilitation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Alcohol Interlock Devices require a vehicle operator to provide a breath sample or use a finger touch sensor and prevent the vehicle ignition from operating if alcohol above a pre-defined threshold is detected.</a:t>
            </a:r>
          </a:p>
          <a:p>
            <a:pPr>
              <a:buFontTx/>
              <a:buChar char="•"/>
            </a:pPr>
            <a:r>
              <a:rPr lang="en-GB" altLang="en-US" smtClean="0"/>
              <a:t>Interlock Devices in all motor-vehicles is not part of the proposal.</a:t>
            </a:r>
          </a:p>
          <a:p>
            <a:pPr>
              <a:buFontTx/>
              <a:buChar char="•"/>
            </a:pPr>
            <a:r>
              <a:rPr lang="en-GB" altLang="en-US" smtClean="0"/>
              <a:t>Requirements to facilitate easier fitment of aftermarket Alcohol Interlocks Devices.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Drowsiness and Distraction Monitoring and Detection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351837" cy="460851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Increasingly autonomous functions may stimulate over-reliance by drivers to 'watch the road' by themselves.</a:t>
            </a:r>
          </a:p>
          <a:p>
            <a:pPr>
              <a:buFontTx/>
              <a:buChar char="•"/>
            </a:pPr>
            <a:r>
              <a:rPr lang="en-GB" altLang="en-US" smtClean="0"/>
              <a:t>Distraction because of 'connected vehicles' and 'smartphone use' while driving.</a:t>
            </a:r>
          </a:p>
          <a:p>
            <a:pPr>
              <a:buFontTx/>
              <a:buChar char="•"/>
            </a:pPr>
            <a:r>
              <a:rPr lang="en-US" altLang="en-US" smtClean="0"/>
              <a:t>Technology available that monitors erratic steering behaviour.</a:t>
            </a:r>
          </a:p>
          <a:p>
            <a:pPr>
              <a:buFontTx/>
              <a:buChar char="•"/>
            </a:pPr>
            <a:r>
              <a:rPr lang="en-US" altLang="en-US" smtClean="0"/>
              <a:t>Technology available that instantly detects inattention.</a:t>
            </a:r>
          </a:p>
          <a:p>
            <a:pPr>
              <a:buFontTx/>
              <a:buChar char="•"/>
            </a:pPr>
            <a:r>
              <a:rPr lang="nl-NL" altLang="en-US" smtClean="0"/>
              <a:t>Technology available to prevent distraction.</a:t>
            </a:r>
            <a:endParaRPr lang="en-GB" altLang="en-US" smtClean="0"/>
          </a:p>
          <a:p>
            <a:pPr>
              <a:buFontTx/>
              <a:buChar char="•"/>
            </a:pPr>
            <a:endParaRPr lang="en-GB" altLang="en-US" smtClean="0"/>
          </a:p>
          <a:p>
            <a:pPr>
              <a:buFontTx/>
              <a:buNone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Event (Accident) Data Recorder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Crash Event Data Recorders record a range of vehicle data over a short timeframe before, during and after a triggering, usually by the deployment of an airbag, caused by a vehicle crash. The EDR stores critical crash-related information such as vehicle speed, state of restraints and braking systems as well as other relevant vehicle data at the time of the collision.</a:t>
            </a:r>
          </a:p>
          <a:p>
            <a:pPr>
              <a:buFontTx/>
              <a:buChar char="•"/>
            </a:pPr>
            <a:r>
              <a:rPr lang="en-GB" altLang="en-US" smtClean="0"/>
              <a:t>Need for detailed assessment of effectiveness of (new) safety measures.</a:t>
            </a:r>
          </a:p>
          <a:p>
            <a:pPr>
              <a:buFontTx/>
              <a:buChar char="•"/>
            </a:pPr>
            <a:r>
              <a:rPr lang="en-GB" altLang="en-US" smtClean="0"/>
              <a:t>Need for much better EU-wide in depth accidentology data.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Emergency Stop Signal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Emergency Braking Display or Emergency Stop Signal provides rapid blinking stop lamps (4 Hz) in case of high retardation or ABS activation.</a:t>
            </a:r>
          </a:p>
          <a:p>
            <a:pPr>
              <a:buFontTx/>
              <a:buChar char="•"/>
            </a:pPr>
            <a:r>
              <a:rPr lang="en-GB" altLang="en-US" smtClean="0"/>
              <a:t>Permitted on motor-vehicles.</a:t>
            </a:r>
          </a:p>
          <a:p>
            <a:pPr>
              <a:buFontTx/>
              <a:buChar char="•"/>
            </a:pPr>
            <a:r>
              <a:rPr lang="en-GB" altLang="en-US" smtClean="0"/>
              <a:t>Detailed rules already exist on 'if-fitted' basis.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Frontal Crash Protection Updates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8313" y="224948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Currently, only frontal off-set crash 40% overlap mandatory for passenger cars with permissible total mass of up to 2,5 tonnes (2500 kg).</a:t>
            </a:r>
          </a:p>
          <a:p>
            <a:pPr>
              <a:buFontTx/>
              <a:buChar char="•"/>
            </a:pPr>
            <a:r>
              <a:rPr lang="en-GB" altLang="en-US" smtClean="0"/>
              <a:t>To abolish the above 2,5 tonnes exemption (notably for SUVs).</a:t>
            </a:r>
          </a:p>
          <a:p>
            <a:pPr>
              <a:buFontTx/>
              <a:buChar char="•"/>
            </a:pPr>
            <a:r>
              <a:rPr lang="en-GB" altLang="en-US" smtClean="0"/>
              <a:t>To include light commercial vehicles (notably delivery vans).</a:t>
            </a:r>
          </a:p>
          <a:p>
            <a:pPr>
              <a:buFontTx/>
              <a:buChar char="•"/>
            </a:pPr>
            <a:r>
              <a:rPr lang="en-GB" altLang="en-US" smtClean="0"/>
              <a:t>Introduction of full with crash test with advanced dummies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66103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fr-BE" altLang="en-US" smtClean="0"/>
              <a:t>The existing Framework</a:t>
            </a:r>
            <a:endParaRPr lang="en-GB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Framework Directive 2007/46/EC – soon to be replaced with new and improved Type-Approval Framework Regulation (after dieselgate).</a:t>
            </a:r>
          </a:p>
          <a:p>
            <a:pPr>
              <a:buFontTx/>
              <a:buChar char="•"/>
            </a:pPr>
            <a:r>
              <a:rPr lang="en-GB" altLang="en-US" smtClean="0"/>
              <a:t>Prescribes mandatory rules for vehicles including </a:t>
            </a:r>
            <a:r>
              <a:rPr lang="en-GB" altLang="en-US" b="1" smtClean="0"/>
              <a:t>vehicle safety requirements contained in the GSR adopted in 2009</a:t>
            </a:r>
          </a:p>
          <a:p>
            <a:pPr>
              <a:buFontTx/>
              <a:buChar char="•"/>
            </a:pPr>
            <a:endParaRPr lang="en-GB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Pedestrian/cyclist windscreen hits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8313" y="224948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Research shows that notably cyclists tend to impact their heads further rearward than pedestrians.</a:t>
            </a:r>
          </a:p>
          <a:p>
            <a:pPr>
              <a:buFontTx/>
              <a:buChar char="•"/>
            </a:pPr>
            <a:r>
              <a:rPr lang="en-GB" altLang="en-US" smtClean="0"/>
              <a:t>Current head impact test zone is limited to the rear edge of the bonnet.</a:t>
            </a:r>
          </a:p>
          <a:p>
            <a:pPr>
              <a:buFontTx/>
              <a:buChar char="•"/>
            </a:pPr>
            <a:r>
              <a:rPr lang="en-GB" altLang="en-US" smtClean="0"/>
              <a:t>Also pedestrian fatalities point to head contact with the windscreen between A-pillar region.</a:t>
            </a:r>
          </a:p>
          <a:p>
            <a:pPr>
              <a:buFontTx/>
              <a:buChar char="•"/>
            </a:pPr>
            <a:r>
              <a:rPr lang="en-GB" altLang="en-US" smtClean="0"/>
              <a:t>To extend the test zone to include windscreen between the A-pillar area.</a:t>
            </a:r>
          </a:p>
          <a:p>
            <a:pPr>
              <a:buFontTx/>
              <a:buChar char="•"/>
            </a:pPr>
            <a:endParaRPr lang="en-GB" altLang="en-US" smtClean="0"/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Intelligent Speed Assistance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351837" cy="460851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Assistance function versus advisory function.</a:t>
            </a:r>
          </a:p>
          <a:p>
            <a:pPr>
              <a:buFontTx/>
              <a:buChar char="•"/>
            </a:pPr>
            <a:r>
              <a:rPr lang="nl-NL" altLang="en-US" smtClean="0"/>
              <a:t>System to work with the driver, by prompting, not going against the driver (driver always in full control of speed)</a:t>
            </a:r>
            <a:endParaRPr lang="en-GB" altLang="en-US" smtClean="0"/>
          </a:p>
          <a:p>
            <a:pPr>
              <a:buFontTx/>
              <a:buChar char="•"/>
            </a:pPr>
            <a:r>
              <a:rPr lang="en-US" altLang="en-US" smtClean="0"/>
              <a:t>Camera based technology and/or map based info.</a:t>
            </a:r>
          </a:p>
          <a:p>
            <a:pPr>
              <a:buFontTx/>
              <a:buChar char="•"/>
            </a:pPr>
            <a:r>
              <a:rPr lang="en-US" altLang="en-US" smtClean="0"/>
              <a:t>Harmonisation of traffic signs preferable.</a:t>
            </a:r>
          </a:p>
          <a:p>
            <a:pPr>
              <a:buFontTx/>
              <a:buChar char="•"/>
            </a:pPr>
            <a:endParaRPr lang="en-GB" altLang="en-US" smtClean="0"/>
          </a:p>
          <a:p>
            <a:pPr>
              <a:buFontTx/>
              <a:buNone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71675"/>
            <a:ext cx="1838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54483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Lane Keeping Assist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Lane Keeping Assist monitors the position of the vehicle with respect to the lane boundary and actively applies a torque to the steering wheel, or pressure to the brakes, when a lane departure is about to occur while on collision course with imminent impact.</a:t>
            </a:r>
          </a:p>
          <a:p>
            <a:pPr>
              <a:buFontTx/>
              <a:buChar char="•"/>
            </a:pPr>
            <a:r>
              <a:rPr lang="en-US" altLang="en-US" smtClean="0"/>
              <a:t>Autonomous function (without driver input).</a:t>
            </a:r>
            <a:endParaRPr lang="en-GB" altLang="en-US" smtClean="0"/>
          </a:p>
          <a:p>
            <a:pPr>
              <a:buFontTx/>
              <a:buChar char="•"/>
            </a:pPr>
            <a:r>
              <a:rPr lang="en-GB" altLang="en-US" smtClean="0"/>
              <a:t>From 1 November 2015, fitment of Lane Departure Warning System (i.e. not LKA as above) on new trucks and buses already mandatory in EU.</a:t>
            </a:r>
          </a:p>
          <a:p>
            <a:pPr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Side Crash Protection Updates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Currently mandatory for passenger cars and light commercial vehicles, provided that the seating position is low (hip point not below 700 mm above ground level).</a:t>
            </a:r>
          </a:p>
          <a:p>
            <a:pPr>
              <a:buFontTx/>
              <a:buChar char="•"/>
            </a:pPr>
            <a:r>
              <a:rPr lang="en-GB" altLang="en-US" smtClean="0"/>
              <a:t>Assesses occupant injuries, but also fuel system integrity and high voltage electric safety after a side impact.</a:t>
            </a:r>
          </a:p>
          <a:p>
            <a:pPr>
              <a:buFontTx/>
              <a:buChar char="•"/>
            </a:pPr>
            <a:r>
              <a:rPr lang="en-GB" altLang="en-US" smtClean="0"/>
              <a:t>To abolish the exemptions to ensure safety of rescue workers and post-crash fire prevention.</a:t>
            </a:r>
          </a:p>
          <a:p>
            <a:pPr>
              <a:buFontTx/>
              <a:buChar char="•"/>
            </a:pPr>
            <a:r>
              <a:rPr lang="en-GB" altLang="en-US" smtClean="0"/>
              <a:t>To add Pole Side Impact test.</a:t>
            </a:r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Reversing Camera and Detection systems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68313" y="224948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Sensing systems that increase the view of drivers or otherwise warn them of persons or obstacles behind reversing vehicles.</a:t>
            </a:r>
          </a:p>
          <a:p>
            <a:pPr>
              <a:buFontTx/>
              <a:buChar char="•"/>
            </a:pPr>
            <a:r>
              <a:rPr lang="en-GB" altLang="en-US" smtClean="0"/>
              <a:t>Particularly vulnerable in this context are short, crouching or slow moving people, such as the elderly and children.</a:t>
            </a:r>
          </a:p>
          <a:p>
            <a:pPr>
              <a:buFontTx/>
              <a:buChar char="•"/>
            </a:pPr>
            <a:r>
              <a:rPr lang="en-GB" altLang="en-US" smtClean="0"/>
              <a:t>Consideration of cameras as well as indirect devices e.g. detection systems for EU application.</a:t>
            </a:r>
          </a:p>
          <a:p>
            <a:pPr>
              <a:buFontTx/>
              <a:buChar char="•"/>
            </a:pPr>
            <a:endParaRPr lang="en-GB" altLang="en-US" smtClean="0"/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Tyre Pressure Monitoring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Tyre Pressure Monitoring Systems (TPMS) report tyre-pressure information to the driver of the vehicle, either via a gauge, a pictogram display, or a simple low-pressure warning light.</a:t>
            </a:r>
          </a:p>
          <a:p>
            <a:pPr>
              <a:buFontTx/>
              <a:buChar char="•"/>
            </a:pPr>
            <a:r>
              <a:rPr lang="en-GB" altLang="en-US" smtClean="0"/>
              <a:t>Currently mandatory for passenger cars.</a:t>
            </a:r>
          </a:p>
          <a:p>
            <a:pPr>
              <a:buFontTx/>
              <a:buChar char="•"/>
            </a:pPr>
            <a:r>
              <a:rPr lang="en-GB" altLang="en-US" smtClean="0"/>
              <a:t>Proposed expansion to all motor-vehicles as well as large trailers.</a:t>
            </a:r>
          </a:p>
          <a:p>
            <a:pPr>
              <a:buFontTx/>
              <a:buChar char="•"/>
            </a:pPr>
            <a:r>
              <a:rPr lang="en-GB" altLang="en-US" smtClean="0"/>
              <a:t>Technology neutral: indirect or direct TPMS, provided that the system is realiable.</a:t>
            </a:r>
          </a:p>
          <a:p>
            <a:pPr>
              <a:buFontTx/>
              <a:buChar char="•"/>
            </a:pPr>
            <a:r>
              <a:rPr lang="en-GB" altLang="en-US" smtClean="0"/>
              <a:t>Must work under normal road and driving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424862" cy="936625"/>
          </a:xfrm>
        </p:spPr>
        <p:txBody>
          <a:bodyPr/>
          <a:lstStyle/>
          <a:p>
            <a:r>
              <a:rPr lang="en-GB" altLang="en-US" smtClean="0"/>
              <a:t>Vulnerable Road User Detection and Warning for the front and side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68313" y="224948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To protect Vulnerable Road Users, including pedestrians and cyclists involved in collisions.</a:t>
            </a:r>
          </a:p>
          <a:p>
            <a:pPr>
              <a:buFontTx/>
              <a:buChar char="•"/>
            </a:pPr>
            <a:r>
              <a:rPr lang="en-GB" altLang="en-US" smtClean="0"/>
              <a:t>Indirect vision requirements exist: Mirrors.</a:t>
            </a:r>
          </a:p>
          <a:p>
            <a:pPr>
              <a:buFontTx/>
              <a:buChar char="•"/>
            </a:pPr>
            <a:r>
              <a:rPr lang="en-GB" altLang="en-US" smtClean="0"/>
              <a:t>It takes a long time for drivers to scan and interpret images seen in multiple external mirrors.</a:t>
            </a:r>
          </a:p>
          <a:p>
            <a:pPr>
              <a:buFontTx/>
              <a:buChar char="•"/>
            </a:pPr>
            <a:r>
              <a:rPr lang="en-GB" altLang="en-US" smtClean="0"/>
              <a:t>Camera/monitor systems and/or detection systems for pedestrians and cyclists around the cab to lessen the burden for drivers and to clearly signal where dangerous situations arise.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2425"/>
            <a:ext cx="43195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39338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1484313"/>
            <a:ext cx="8229600" cy="936625"/>
          </a:xfrm>
        </p:spPr>
        <p:txBody>
          <a:bodyPr/>
          <a:lstStyle/>
          <a:p>
            <a:r>
              <a:rPr lang="en-GB" altLang="en-US" smtClean="0"/>
              <a:t>Vulnerable Road User Improved Direct Vision by Truck/Bus Drivers</a:t>
            </a:r>
            <a:br>
              <a:rPr lang="en-GB" altLang="en-US" smtClean="0"/>
            </a:br>
            <a:r>
              <a:rPr lang="en-GB" altLang="en-US" smtClean="0"/>
              <a:t> 					</a:t>
            </a:r>
            <a:endParaRPr lang="en-GB" altLang="en-US" smtClean="0">
              <a:solidFill>
                <a:schemeClr val="accent2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68313" y="2276475"/>
            <a:ext cx="8567737" cy="387826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Improving direct vision and awareness of pedestrians and cyclists in close proximity of the driver's cab, by the driver.</a:t>
            </a:r>
          </a:p>
          <a:p>
            <a:pPr>
              <a:buFontTx/>
              <a:buChar char="•"/>
            </a:pPr>
            <a:r>
              <a:rPr lang="nl-NL" altLang="en-US" smtClean="0"/>
              <a:t>Eye contact by pedestrian or cyclist, for confirmation of being seen.</a:t>
            </a:r>
            <a:endParaRPr lang="en-GB" altLang="en-US" smtClean="0"/>
          </a:p>
          <a:p>
            <a:pPr>
              <a:buFontTx/>
              <a:buChar char="•"/>
            </a:pPr>
            <a:r>
              <a:rPr lang="en-GB" altLang="en-US" smtClean="0"/>
              <a:t>In low speed manoeuvres, driving forward and while turning a corner.</a:t>
            </a:r>
          </a:p>
          <a:p>
            <a:pPr>
              <a:buFontTx/>
              <a:buChar char="•"/>
            </a:pPr>
            <a:r>
              <a:rPr lang="nl-NL" altLang="en-US" smtClean="0"/>
              <a:t>Structural changes required to truck cabs.</a:t>
            </a:r>
            <a:endParaRPr lang="en-GB" altLang="en-US" smtClean="0"/>
          </a:p>
          <a:p>
            <a:pPr lvl="1">
              <a:buFontTx/>
              <a:buNone/>
            </a:pPr>
            <a:endParaRPr lang="en-GB" alt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496300" cy="936625"/>
          </a:xfrm>
        </p:spPr>
        <p:txBody>
          <a:bodyPr/>
          <a:lstStyle/>
          <a:p>
            <a:r>
              <a:rPr lang="en-GB" altLang="en-US" smtClean="0"/>
              <a:t>Vehicle safety requirements in the EU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In principle applicable for all categories of vehicles covered by the Framework:</a:t>
            </a:r>
          </a:p>
          <a:p>
            <a:pPr lvl="1"/>
            <a:r>
              <a:rPr lang="en-GB" altLang="en-US" smtClean="0"/>
              <a:t>Passenger Car, Small Bus, Large Bus</a:t>
            </a:r>
          </a:p>
          <a:p>
            <a:pPr lvl="1"/>
            <a:r>
              <a:rPr lang="en-GB" altLang="en-US" smtClean="0"/>
              <a:t>Light Commercial Vehicle, Medium Size truck,  Heavy Goods Vehicle</a:t>
            </a:r>
          </a:p>
          <a:p>
            <a:pPr lvl="1"/>
            <a:r>
              <a:rPr lang="en-GB" altLang="en-US" smtClean="0"/>
              <a:t>Light Trailer, Large Trailer</a:t>
            </a:r>
          </a:p>
          <a:p>
            <a:pPr>
              <a:buFontTx/>
              <a:buChar char="•"/>
            </a:pPr>
            <a:r>
              <a:rPr lang="en-GB" altLang="en-US" smtClean="0"/>
              <a:t>Detailed mainly in General Safety Regulation (EC) No 661/2009 and Pedestrian Safety Regulation (EC) No 78/2009</a:t>
            </a:r>
          </a:p>
          <a:p>
            <a:pPr lvl="1">
              <a:buFontTx/>
              <a:buNone/>
            </a:pPr>
            <a:endParaRPr lang="en-GB" altLang="en-US" smtClean="0"/>
          </a:p>
          <a:p>
            <a:pPr lvl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3846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284538"/>
            <a:ext cx="51181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9750" y="1484313"/>
            <a:ext cx="8424863" cy="936625"/>
          </a:xfrm>
        </p:spPr>
        <p:txBody>
          <a:bodyPr/>
          <a:lstStyle/>
          <a:p>
            <a:r>
              <a:rPr lang="en-GB" altLang="en-US" smtClean="0"/>
              <a:t>Rear Crash Protection Updates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95288" y="2420938"/>
            <a:ext cx="8351837" cy="4608512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Rear crash test is actually not mandatory in EU.</a:t>
            </a:r>
          </a:p>
          <a:p>
            <a:pPr>
              <a:buFontTx/>
              <a:buChar char="•"/>
            </a:pPr>
            <a:r>
              <a:rPr lang="en-GB" altLang="en-US" smtClean="0"/>
              <a:t>Comprehensive requirements exist in other world regions based on UNECE Regulation No 34.</a:t>
            </a:r>
          </a:p>
          <a:p>
            <a:pPr>
              <a:buFontTx/>
              <a:buChar char="•"/>
            </a:pPr>
            <a:r>
              <a:rPr lang="en-GB" altLang="en-US" smtClean="0"/>
              <a:t>R34 is applied in the EU on a mandatory basis, but only the parts for component level testing  (i.e. fuel tank)</a:t>
            </a:r>
          </a:p>
          <a:p>
            <a:pPr>
              <a:buFontTx/>
              <a:buChar char="•"/>
            </a:pPr>
            <a:r>
              <a:rPr lang="en-GB" altLang="en-US" smtClean="0"/>
              <a:t>To assess fuel system integrity but also high voltage electric safety after a rear impact.</a:t>
            </a:r>
          </a:p>
          <a:p>
            <a:pPr>
              <a:buFontTx/>
              <a:buChar char="•"/>
            </a:pPr>
            <a:r>
              <a:rPr lang="nl-NL" altLang="en-US" smtClean="0"/>
              <a:t>No electric safety included yet. To be updated.</a:t>
            </a:r>
            <a:endParaRPr lang="en-GB" altLang="en-US" smtClean="0"/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70151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576388"/>
            <a:ext cx="882015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34707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71378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5342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95400"/>
            <a:ext cx="84963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713788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25563"/>
            <a:ext cx="856932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Main achievements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651875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z="2200" smtClean="0"/>
              <a:t>GSR introduced more advanced features such as </a:t>
            </a:r>
            <a:r>
              <a:rPr lang="en-GB" altLang="en-US" sz="2200" b="1" smtClean="0"/>
              <a:t>stability control</a:t>
            </a:r>
            <a:r>
              <a:rPr lang="en-GB" altLang="en-US" sz="2200" smtClean="0"/>
              <a:t>, </a:t>
            </a:r>
            <a:r>
              <a:rPr lang="en-GB" altLang="en-US" sz="2200" b="1" smtClean="0"/>
              <a:t>safety belt reminder</a:t>
            </a:r>
            <a:r>
              <a:rPr lang="en-GB" altLang="en-US" sz="2200" smtClean="0"/>
              <a:t>, </a:t>
            </a:r>
            <a:r>
              <a:rPr lang="en-GB" altLang="en-US" sz="2200" b="1" smtClean="0"/>
              <a:t>electric shock protection</a:t>
            </a:r>
            <a:r>
              <a:rPr lang="en-GB" altLang="en-US" sz="2200" smtClean="0"/>
              <a:t>,</a:t>
            </a:r>
            <a:r>
              <a:rPr lang="en-GB" altLang="en-US" sz="2200" b="1" smtClean="0"/>
              <a:t> </a:t>
            </a:r>
            <a:r>
              <a:rPr lang="en-GB" altLang="en-US" sz="2200" smtClean="0"/>
              <a:t>…</a:t>
            </a:r>
          </a:p>
          <a:p>
            <a:pPr marL="342900" lvl="1" indent="-342900"/>
            <a:r>
              <a:rPr lang="en-GB" altLang="en-US" sz="2200" b="0" smtClean="0"/>
              <a:t>Also </a:t>
            </a:r>
            <a:r>
              <a:rPr lang="en-GB" altLang="en-US" sz="2200" smtClean="0"/>
              <a:t>Advanced Emergency Braking </a:t>
            </a:r>
            <a:r>
              <a:rPr lang="en-GB" altLang="en-US" sz="2200" b="0" smtClean="0"/>
              <a:t>and </a:t>
            </a:r>
            <a:r>
              <a:rPr lang="en-GB" altLang="en-US" sz="2200" smtClean="0"/>
              <a:t>Lane Departure Warning</a:t>
            </a:r>
            <a:r>
              <a:rPr lang="en-GB" altLang="en-US" sz="2200" b="0" smtClean="0"/>
              <a:t> on all new trucks and buses</a:t>
            </a:r>
          </a:p>
          <a:p>
            <a:pPr>
              <a:buFontTx/>
              <a:buChar char="•"/>
            </a:pPr>
            <a:r>
              <a:rPr lang="fr-BE" altLang="en-US" sz="2200" smtClean="0"/>
              <a:t>Measures still being phased in until 2023 (tyres noise, rolling resistance, etc).</a:t>
            </a:r>
          </a:p>
          <a:p>
            <a:pPr>
              <a:buFontTx/>
              <a:buChar char="•"/>
            </a:pPr>
            <a:r>
              <a:rPr lang="en-GB" altLang="en-US" sz="2200" smtClean="0"/>
              <a:t>PSR introduced child/adult head impacts on </a:t>
            </a:r>
            <a:r>
              <a:rPr lang="en-GB" altLang="en-US" sz="2200" b="1" smtClean="0"/>
              <a:t>bonnet</a:t>
            </a:r>
            <a:r>
              <a:rPr lang="en-GB" altLang="en-US" sz="2200" smtClean="0"/>
              <a:t>, legs impact on </a:t>
            </a:r>
            <a:r>
              <a:rPr lang="en-GB" altLang="en-US" sz="2200" b="1" smtClean="0"/>
              <a:t>front bumper</a:t>
            </a:r>
            <a:r>
              <a:rPr lang="en-GB" altLang="en-US" sz="2200" smtClean="0"/>
              <a:t>, mandatory </a:t>
            </a:r>
            <a:r>
              <a:rPr lang="en-GB" altLang="en-US" sz="2200" b="1" smtClean="0"/>
              <a:t>Brake Assist System</a:t>
            </a:r>
            <a:r>
              <a:rPr lang="en-GB" altLang="en-US" sz="2200" smtClean="0"/>
              <a:t> (BAS).</a:t>
            </a:r>
          </a:p>
          <a:p>
            <a:pPr>
              <a:buFontTx/>
              <a:buChar char="•"/>
            </a:pPr>
            <a:endParaRPr lang="en-GB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04925"/>
            <a:ext cx="856932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56932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2884488"/>
            <a:ext cx="8435975" cy="331470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z="2000" b="1" smtClean="0"/>
              <a:t>A</a:t>
            </a:r>
            <a:r>
              <a:rPr lang="en-GB" altLang="en-US" sz="2000" smtClean="0"/>
              <a:t>: Carried over from current GSR, PSR or HSR</a:t>
            </a:r>
          </a:p>
          <a:p>
            <a:pPr lvl="1"/>
            <a:r>
              <a:rPr lang="en-GB" altLang="en-US" sz="1800" b="0" smtClean="0"/>
              <a:t>A applies as from 3 years after adoption, i.e. </a:t>
            </a:r>
            <a:r>
              <a:rPr lang="en-GB" altLang="en-US" sz="1800" smtClean="0"/>
              <a:t>immediately upon date of application</a:t>
            </a:r>
            <a:r>
              <a:rPr lang="en-GB" altLang="en-US" sz="1800" b="0" smtClean="0"/>
              <a:t>, for </a:t>
            </a:r>
            <a:r>
              <a:rPr lang="en-GB" altLang="en-US" sz="1800" smtClean="0"/>
              <a:t>all new vehicles</a:t>
            </a:r>
          </a:p>
          <a:p>
            <a:pPr>
              <a:buFontTx/>
              <a:buChar char="•"/>
            </a:pPr>
            <a:r>
              <a:rPr lang="en-GB" altLang="en-US" sz="2000" b="1" smtClean="0"/>
              <a:t>B</a:t>
            </a:r>
            <a:r>
              <a:rPr lang="en-GB" altLang="en-US" sz="2000" smtClean="0"/>
              <a:t>: New requirement</a:t>
            </a:r>
          </a:p>
          <a:p>
            <a:pPr lvl="1"/>
            <a:r>
              <a:rPr lang="en-GB" altLang="en-US" sz="1800" b="0" smtClean="0"/>
              <a:t>B applies as from </a:t>
            </a:r>
            <a:r>
              <a:rPr lang="en-GB" altLang="en-US" sz="1800" smtClean="0"/>
              <a:t>3 years </a:t>
            </a:r>
            <a:r>
              <a:rPr lang="en-GB" altLang="en-US" sz="1800" b="0" smtClean="0"/>
              <a:t>after adoption for </a:t>
            </a:r>
            <a:r>
              <a:rPr lang="en-GB" altLang="en-US" sz="1800" smtClean="0"/>
              <a:t>new types </a:t>
            </a:r>
            <a:r>
              <a:rPr lang="en-GB" altLang="en-US" sz="1800" b="0" smtClean="0"/>
              <a:t>and as from </a:t>
            </a:r>
            <a:r>
              <a:rPr lang="en-GB" altLang="en-US" sz="1800" smtClean="0"/>
              <a:t>5 years </a:t>
            </a:r>
            <a:r>
              <a:rPr lang="en-GB" altLang="en-US" sz="1800" b="0" smtClean="0"/>
              <a:t>for </a:t>
            </a:r>
            <a:r>
              <a:rPr lang="en-GB" altLang="en-US" sz="1800" smtClean="0"/>
              <a:t>all new vehicles</a:t>
            </a:r>
          </a:p>
          <a:p>
            <a:pPr>
              <a:buFontTx/>
              <a:buChar char="•"/>
            </a:pPr>
            <a:r>
              <a:rPr lang="en-GB" altLang="en-US" sz="2000" b="1" smtClean="0"/>
              <a:t>C</a:t>
            </a:r>
            <a:r>
              <a:rPr lang="en-GB" altLang="en-US" sz="2000" smtClean="0"/>
              <a:t>: New requirement</a:t>
            </a:r>
          </a:p>
          <a:p>
            <a:pPr lvl="1"/>
            <a:r>
              <a:rPr lang="en-GB" altLang="en-US" sz="1800" b="0" smtClean="0"/>
              <a:t>C applies as from </a:t>
            </a:r>
            <a:r>
              <a:rPr lang="en-GB" altLang="en-US" sz="1800" smtClean="0"/>
              <a:t>5 years / 7 years </a:t>
            </a:r>
            <a:r>
              <a:rPr lang="en-GB" altLang="en-US" sz="1800" b="0" smtClean="0"/>
              <a:t>after adoption</a:t>
            </a:r>
          </a:p>
          <a:p>
            <a:pPr>
              <a:buFontTx/>
              <a:buChar char="•"/>
            </a:pPr>
            <a:r>
              <a:rPr lang="en-GB" altLang="en-US" sz="2000" b="1" smtClean="0"/>
              <a:t>D</a:t>
            </a:r>
            <a:r>
              <a:rPr lang="en-GB" altLang="en-US" sz="2000" smtClean="0"/>
              <a:t>: New requirement</a:t>
            </a:r>
          </a:p>
          <a:p>
            <a:pPr lvl="1"/>
            <a:r>
              <a:rPr lang="en-GB" altLang="en-US" sz="1800" b="0" smtClean="0"/>
              <a:t>D applies as from </a:t>
            </a:r>
            <a:r>
              <a:rPr lang="en-GB" altLang="en-US" sz="1800" smtClean="0"/>
              <a:t>7 years / 10 years </a:t>
            </a:r>
            <a:r>
              <a:rPr lang="en-GB" altLang="en-US" sz="1800" b="0" smtClean="0"/>
              <a:t>after adoption</a:t>
            </a:r>
          </a:p>
        </p:txBody>
      </p:sp>
      <p:pic>
        <p:nvPicPr>
          <p:cNvPr id="491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423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r>
              <a:rPr lang="en-GB" altLang="en-US" smtClean="0"/>
              <a:t>For further information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36337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mtClean="0">
                <a:hlinkClick r:id="rId2"/>
              </a:rPr>
              <a:t>http://ec.europa.eu/growth/sectors/automotive</a:t>
            </a:r>
            <a:r>
              <a:rPr lang="en-GB" altLang="en-US" smtClean="0"/>
              <a:t> </a:t>
            </a:r>
          </a:p>
          <a:p>
            <a:pPr marL="0" indent="0">
              <a:buFontTx/>
              <a:buChar char="•"/>
            </a:pPr>
            <a:r>
              <a:rPr lang="en-GB" altLang="en-US" smtClean="0"/>
              <a:t>Status of EU legislation, links to Regulations and other useful information.</a:t>
            </a:r>
          </a:p>
          <a:p>
            <a:pPr marL="0" indent="0">
              <a:buFontTx/>
              <a:buChar char="•"/>
            </a:pPr>
            <a:endParaRPr lang="en-US" altLang="en-US" sz="2800" smtClean="0"/>
          </a:p>
          <a:p>
            <a:pPr marL="0" indent="0">
              <a:buFontTx/>
              <a:buNone/>
            </a:pPr>
            <a:r>
              <a:rPr lang="en-GB" altLang="en-US" u="sng" smtClean="0">
                <a:hlinkClick r:id="rId3"/>
              </a:rPr>
              <a:t>https://circabc.europa.eu/w/browse/b2bc6bdb-7e39-48cd-9f16-079703cd82e6</a:t>
            </a:r>
            <a:endParaRPr lang="en-GB" altLang="en-US" u="sng" smtClean="0"/>
          </a:p>
          <a:p>
            <a:pPr marL="0" indent="0">
              <a:buFontTx/>
              <a:buChar char="•"/>
            </a:pPr>
            <a:r>
              <a:rPr lang="en-US" altLang="en-US" smtClean="0"/>
              <a:t>Studies carried out by the Automotive and Mobility industries unit of DG GROW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2520950"/>
          </a:xfrm>
        </p:spPr>
        <p:txBody>
          <a:bodyPr/>
          <a:lstStyle/>
          <a:p>
            <a:pPr algn="ctr"/>
            <a:r>
              <a:rPr lang="en-GB" altLang="en-US" sz="3600" smtClean="0">
                <a:solidFill>
                  <a:srgbClr val="4597A0"/>
                </a:solidFill>
              </a:rPr>
              <a:t>European Commission</a:t>
            </a:r>
            <a:br>
              <a:rPr lang="en-GB" altLang="en-US" sz="3600" smtClean="0">
                <a:solidFill>
                  <a:srgbClr val="4597A0"/>
                </a:solidFill>
              </a:rPr>
            </a:br>
            <a:r>
              <a:rPr lang="en-GB" altLang="en-US" sz="2800" smtClean="0">
                <a:solidFill>
                  <a:srgbClr val="4597A0"/>
                </a:solidFill>
              </a:rPr>
              <a:t>Directorate-General</a:t>
            </a:r>
            <a:r>
              <a:rPr lang="en-GB" altLang="en-US" sz="2400" smtClean="0">
                <a:solidFill>
                  <a:srgbClr val="4597A0"/>
                </a:solidFill>
              </a:rPr>
              <a:t> </a:t>
            </a:r>
            <a:br>
              <a:rPr lang="en-GB" altLang="en-US" sz="2400" smtClean="0">
                <a:solidFill>
                  <a:srgbClr val="4597A0"/>
                </a:solidFill>
              </a:rPr>
            </a:br>
            <a:r>
              <a:rPr lang="en-GB" altLang="en-US" sz="1800" smtClean="0">
                <a:solidFill>
                  <a:srgbClr val="4597A0"/>
                </a:solidFill>
              </a:rPr>
              <a:t>for</a:t>
            </a:r>
            <a:r>
              <a:rPr lang="en-GB" altLang="en-US" sz="2400" smtClean="0">
                <a:solidFill>
                  <a:srgbClr val="4597A0"/>
                </a:solidFill>
              </a:rPr>
              <a:t> </a:t>
            </a:r>
            <a:br>
              <a:rPr lang="en-GB" altLang="en-US" sz="2400" smtClean="0">
                <a:solidFill>
                  <a:srgbClr val="4597A0"/>
                </a:solidFill>
              </a:rPr>
            </a:br>
            <a:r>
              <a:rPr lang="en-GB" altLang="en-US" sz="2000" smtClean="0">
                <a:solidFill>
                  <a:srgbClr val="4597A0"/>
                </a:solidFill>
              </a:rPr>
              <a:t>Internal Market, Industry, Entrepreneurship and SMEs</a:t>
            </a:r>
            <a:br>
              <a:rPr lang="en-GB" altLang="en-US" sz="2000" smtClean="0">
                <a:solidFill>
                  <a:srgbClr val="4597A0"/>
                </a:solidFill>
              </a:rPr>
            </a:br>
            <a:r>
              <a:rPr lang="en-GB" altLang="en-US" sz="2000" smtClean="0">
                <a:solidFill>
                  <a:srgbClr val="4597A0"/>
                </a:solidFill>
              </a:rPr>
              <a:t/>
            </a:r>
            <a:br>
              <a:rPr lang="en-GB" altLang="en-US" sz="2000" smtClean="0">
                <a:solidFill>
                  <a:srgbClr val="4597A0"/>
                </a:solidFill>
              </a:rPr>
            </a:br>
            <a:r>
              <a:rPr lang="en-GB" altLang="en-US" sz="1800" smtClean="0">
                <a:solidFill>
                  <a:srgbClr val="4597A0"/>
                </a:solidFill>
              </a:rPr>
              <a:t>Automotive and Mobility Industries Unit</a:t>
            </a:r>
            <a:r>
              <a:rPr lang="en-GB" altLang="en-US" sz="2400" smtClean="0"/>
              <a:t/>
            </a:r>
            <a:br>
              <a:rPr lang="en-GB" altLang="en-US" sz="2400" smtClean="0"/>
            </a:br>
            <a:endParaRPr lang="en-GB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68313" y="3573463"/>
            <a:ext cx="8229600" cy="7921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3600" b="1" smtClean="0"/>
              <a:t>Thanks for your attention</a:t>
            </a:r>
            <a:endParaRPr lang="fr-FR" altLang="en-US" sz="3600" b="1" smtClean="0"/>
          </a:p>
          <a:p>
            <a:pPr marL="0" indent="0" algn="ctr">
              <a:buFontTx/>
              <a:buNone/>
            </a:pPr>
            <a:endParaRPr lang="en-GB" alt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6165850"/>
            <a:ext cx="6337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050" kern="0" dirty="0" smtClean="0">
                <a:solidFill>
                  <a:srgbClr val="99CCFF"/>
                </a:solidFill>
              </a:rPr>
              <a:t>Images in this presentation are anonymised, for illustrative purposes only and subject to the respective copyrights of the owners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State of play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36295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z="2200" b="1" smtClean="0"/>
              <a:t>GSR Phase-in mostly completed</a:t>
            </a:r>
            <a:r>
              <a:rPr lang="en-GB" altLang="en-US" sz="2200" smtClean="0"/>
              <a:t>, but </a:t>
            </a:r>
            <a:r>
              <a:rPr lang="en-GB" altLang="en-US" sz="2200" b="1" smtClean="0"/>
              <a:t>many exceptions </a:t>
            </a:r>
            <a:r>
              <a:rPr lang="en-GB" altLang="en-US" sz="2200" smtClean="0"/>
              <a:t>for heavy M</a:t>
            </a:r>
            <a:r>
              <a:rPr lang="en-GB" altLang="en-US" sz="2200" baseline="-25000" smtClean="0"/>
              <a:t>1</a:t>
            </a:r>
            <a:r>
              <a:rPr lang="en-GB" altLang="en-US" sz="2200" smtClean="0"/>
              <a:t> passenger cars (</a:t>
            </a:r>
            <a:r>
              <a:rPr lang="en-GB" altLang="en-US" sz="2200" b="1" smtClean="0"/>
              <a:t>SUVs</a:t>
            </a:r>
            <a:r>
              <a:rPr lang="en-GB" altLang="en-US" sz="2200" smtClean="0"/>
              <a:t>) and N</a:t>
            </a:r>
            <a:r>
              <a:rPr lang="en-GB" altLang="en-US" sz="2200" baseline="-25000" smtClean="0"/>
              <a:t>1</a:t>
            </a:r>
            <a:r>
              <a:rPr lang="en-GB" altLang="en-US" sz="2200" smtClean="0"/>
              <a:t> light commercial vehicles (</a:t>
            </a:r>
            <a:r>
              <a:rPr lang="en-GB" altLang="en-US" sz="2200" b="1" smtClean="0"/>
              <a:t>vans</a:t>
            </a:r>
            <a:r>
              <a:rPr lang="en-GB" altLang="en-US" sz="2200" smtClean="0"/>
              <a:t>).</a:t>
            </a:r>
          </a:p>
          <a:p>
            <a:pPr>
              <a:buFontTx/>
              <a:buChar char="•"/>
            </a:pPr>
            <a:r>
              <a:rPr lang="en-GB" altLang="en-US" sz="2200" b="1" smtClean="0"/>
              <a:t>PSR Phase-in mostly completed </a:t>
            </a:r>
            <a:r>
              <a:rPr lang="en-GB" altLang="en-US" sz="2200" smtClean="0"/>
              <a:t>from 2011 onwards, but not yet for heavy M</a:t>
            </a:r>
            <a:r>
              <a:rPr lang="en-GB" altLang="en-US" sz="2200" baseline="-25000" smtClean="0"/>
              <a:t>1</a:t>
            </a:r>
            <a:r>
              <a:rPr lang="en-GB" altLang="en-US" sz="2200" smtClean="0"/>
              <a:t> passenger cars (SUVs) and N</a:t>
            </a:r>
            <a:r>
              <a:rPr lang="en-GB" altLang="en-US" sz="2200" baseline="-25000" smtClean="0"/>
              <a:t>1</a:t>
            </a:r>
            <a:r>
              <a:rPr lang="en-GB" altLang="en-US" sz="2200" smtClean="0"/>
              <a:t> light commercial vehicles (vans), mandatory in 2019.</a:t>
            </a:r>
          </a:p>
          <a:p>
            <a:pPr>
              <a:buFontTx/>
              <a:buChar char="•"/>
            </a:pPr>
            <a:endParaRPr lang="en-GB" altLang="en-US" sz="2200" smtClean="0"/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494712" cy="936625"/>
          </a:xfrm>
        </p:spPr>
        <p:txBody>
          <a:bodyPr/>
          <a:lstStyle/>
          <a:p>
            <a:r>
              <a:rPr lang="en-GB" altLang="en-US" smtClean="0"/>
              <a:t>Reporting obligations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313" y="2565400"/>
            <a:ext cx="836295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General Safety and Pedestrian Safety Regulations required to </a:t>
            </a:r>
            <a:r>
              <a:rPr lang="en-GB" altLang="en-US" b="1" smtClean="0"/>
              <a:t>report</a:t>
            </a:r>
            <a:r>
              <a:rPr lang="en-GB" altLang="en-US" smtClean="0"/>
              <a:t> to the </a:t>
            </a:r>
            <a:r>
              <a:rPr lang="en-GB" altLang="en-US" b="1" smtClean="0"/>
              <a:t>European Parliament </a:t>
            </a:r>
            <a:r>
              <a:rPr lang="en-GB" altLang="en-US" smtClean="0"/>
              <a:t>and the </a:t>
            </a:r>
            <a:r>
              <a:rPr lang="en-GB" altLang="en-US" b="1" smtClean="0"/>
              <a:t>Council</a:t>
            </a:r>
            <a:r>
              <a:rPr lang="en-GB" altLang="en-US" smtClean="0"/>
              <a:t> on progress on safety technology</a:t>
            </a:r>
          </a:p>
          <a:p>
            <a:pPr>
              <a:buFontTx/>
              <a:buChar char="•"/>
            </a:pPr>
            <a:r>
              <a:rPr lang="en-GB" altLang="en-US" smtClean="0"/>
              <a:t>Including </a:t>
            </a:r>
            <a:r>
              <a:rPr lang="en-GB" altLang="en-US" b="1" smtClean="0"/>
              <a:t>monitoring</a:t>
            </a:r>
            <a:r>
              <a:rPr lang="en-GB" altLang="en-US" smtClean="0"/>
              <a:t> and </a:t>
            </a:r>
            <a:r>
              <a:rPr lang="en-GB" altLang="en-US" b="1" smtClean="0"/>
              <a:t>assessment</a:t>
            </a:r>
            <a:r>
              <a:rPr lang="en-GB" altLang="en-US" smtClean="0"/>
              <a:t> of new </a:t>
            </a:r>
            <a:r>
              <a:rPr lang="en-GB" altLang="en-US" b="1" smtClean="0"/>
              <a:t>advanced safety features</a:t>
            </a:r>
            <a:r>
              <a:rPr lang="en-GB" altLang="en-US" smtClean="0"/>
              <a:t>, their </a:t>
            </a:r>
            <a:r>
              <a:rPr lang="en-GB" altLang="en-US" b="1" smtClean="0"/>
              <a:t>cost effectiveness</a:t>
            </a:r>
            <a:r>
              <a:rPr lang="en-GB" altLang="en-US" smtClean="0"/>
              <a:t> and </a:t>
            </a:r>
            <a:r>
              <a:rPr lang="en-GB" altLang="en-US" b="1" smtClean="0"/>
              <a:t>feasibility</a:t>
            </a:r>
            <a:r>
              <a:rPr lang="en-GB" altLang="en-US" smtClean="0"/>
              <a:t> </a:t>
            </a:r>
            <a:r>
              <a:rPr lang="en-GB" altLang="en-US" b="1" smtClean="0"/>
              <a:t>for possible inclusion</a:t>
            </a:r>
            <a:r>
              <a:rPr lang="en-GB" altLang="en-US" smtClean="0"/>
              <a:t> in the regulations on general vehicle safety and on the protection of pedestrians and other vulnerable road users.</a:t>
            </a:r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494712" cy="936625"/>
          </a:xfrm>
        </p:spPr>
        <p:txBody>
          <a:bodyPr/>
          <a:lstStyle/>
          <a:p>
            <a:r>
              <a:rPr lang="fr-BE" altLang="en-US" smtClean="0"/>
              <a:t>Studies</a:t>
            </a:r>
            <a:endParaRPr lang="en-GB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95288" y="2276475"/>
            <a:ext cx="836295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b="1" smtClean="0"/>
              <a:t>A preliminary study </a:t>
            </a:r>
            <a:r>
              <a:rPr lang="en-GB" altLang="en-US" smtClean="0"/>
              <a:t>(published March 2015) contained a review of over 50 possible safety features for legislation</a:t>
            </a:r>
          </a:p>
          <a:p>
            <a:pPr>
              <a:buFontTx/>
              <a:buChar char="•"/>
            </a:pPr>
            <a:r>
              <a:rPr lang="en-GB" altLang="en-US" smtClean="0"/>
              <a:t>Outcome was 'short list' used for Commission Report </a:t>
            </a:r>
            <a:r>
              <a:rPr lang="en-GB" altLang="en-US" b="1" i="1" smtClean="0"/>
              <a:t>Saving Lives: Boosting Car Safety in the EU </a:t>
            </a:r>
            <a:r>
              <a:rPr lang="en-GB" altLang="en-US" smtClean="0"/>
              <a:t>adopted on 12/12/2016</a:t>
            </a:r>
          </a:p>
          <a:p>
            <a:pPr>
              <a:buFontTx/>
              <a:buChar char="•"/>
            </a:pPr>
            <a:r>
              <a:rPr lang="en-GB" altLang="en-US" b="1" smtClean="0"/>
              <a:t>2 follow-up studies</a:t>
            </a:r>
            <a:r>
              <a:rPr lang="en-GB" altLang="en-US" smtClean="0"/>
              <a:t> to obtain individual cost-benefits and also for clusters of safety features</a:t>
            </a:r>
          </a:p>
          <a:p>
            <a:pPr>
              <a:buFontTx/>
              <a:buChar char="•"/>
            </a:pPr>
            <a:r>
              <a:rPr lang="en-GB" altLang="en-US" b="1" smtClean="0"/>
              <a:t>Finalisation of Impact Assessment</a:t>
            </a:r>
            <a:r>
              <a:rPr lang="en-GB" altLang="en-US" smtClean="0"/>
              <a:t>, passed the Regulatory Scrutiny Board in January 2018</a:t>
            </a:r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494712" cy="936625"/>
          </a:xfrm>
        </p:spPr>
        <p:txBody>
          <a:bodyPr/>
          <a:lstStyle/>
          <a:p>
            <a:r>
              <a:rPr lang="en-GB" altLang="en-US" smtClean="0"/>
              <a:t>The need for a revision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2420938"/>
            <a:ext cx="8362950" cy="3633787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mtClean="0"/>
              <a:t>Improvement of annual number of </a:t>
            </a:r>
            <a:r>
              <a:rPr lang="en-GB" altLang="en-US" b="1" smtClean="0"/>
              <a:t>road deaths </a:t>
            </a:r>
            <a:r>
              <a:rPr lang="en-GB" altLang="en-US" smtClean="0"/>
              <a:t>stagnating since 2013, </a:t>
            </a:r>
            <a:r>
              <a:rPr lang="en-GB" altLang="en-US" b="1" smtClean="0"/>
              <a:t>EU targets</a:t>
            </a:r>
            <a:r>
              <a:rPr lang="en-GB" altLang="en-US" smtClean="0"/>
              <a:t> will not be reached.</a:t>
            </a:r>
          </a:p>
          <a:p>
            <a:pPr>
              <a:buFontTx/>
              <a:buChar char="•"/>
            </a:pPr>
            <a:r>
              <a:rPr lang="en-GB" altLang="en-US" smtClean="0"/>
              <a:t>Clear call from numerous </a:t>
            </a:r>
            <a:r>
              <a:rPr lang="en-GB" altLang="en-US" b="1" smtClean="0"/>
              <a:t>stakeholders</a:t>
            </a:r>
            <a:r>
              <a:rPr lang="en-GB" altLang="en-US" smtClean="0"/>
              <a:t> for Commission to take action through revising vehicle safety rules.</a:t>
            </a:r>
          </a:p>
          <a:p>
            <a:pPr>
              <a:buFontTx/>
              <a:buChar char="•"/>
            </a:pPr>
            <a:r>
              <a:rPr lang="en-GB" altLang="en-US" smtClean="0"/>
              <a:t>Malta Valletta </a:t>
            </a:r>
            <a:r>
              <a:rPr lang="en-GB" altLang="en-US" b="1" smtClean="0"/>
              <a:t>declaration of ministers</a:t>
            </a:r>
            <a:r>
              <a:rPr lang="en-GB" altLang="en-US" smtClean="0"/>
              <a:t>.</a:t>
            </a:r>
          </a:p>
          <a:p>
            <a:pPr>
              <a:buFontTx/>
              <a:buChar char="•"/>
            </a:pPr>
            <a:r>
              <a:rPr lang="en-GB" altLang="en-US" smtClean="0"/>
              <a:t>Repeated </a:t>
            </a:r>
            <a:r>
              <a:rPr lang="en-GB" altLang="en-US" b="1" smtClean="0"/>
              <a:t>request for action </a:t>
            </a:r>
            <a:r>
              <a:rPr lang="en-GB" altLang="en-US" smtClean="0"/>
              <a:t>by </a:t>
            </a:r>
            <a:r>
              <a:rPr lang="en-GB" altLang="en-US" b="1" smtClean="0"/>
              <a:t>EP</a:t>
            </a:r>
            <a:r>
              <a:rPr lang="en-GB" altLang="en-US" smtClean="0"/>
              <a:t> for resolute and determined action by the Commission.</a:t>
            </a:r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494712" cy="936625"/>
          </a:xfrm>
        </p:spPr>
        <p:txBody>
          <a:bodyPr/>
          <a:lstStyle/>
          <a:p>
            <a:r>
              <a:rPr lang="fr-BE" altLang="en-US" smtClean="0"/>
              <a:t>The way forward (1)</a:t>
            </a:r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288" y="2205038"/>
            <a:ext cx="8362950" cy="3633787"/>
          </a:xfrm>
        </p:spPr>
        <p:txBody>
          <a:bodyPr/>
          <a:lstStyle/>
          <a:p>
            <a:pPr>
              <a:buFontTx/>
              <a:buChar char="•"/>
            </a:pPr>
            <a:r>
              <a:rPr lang="nl-NL" altLang="en-US" smtClean="0"/>
              <a:t>New </a:t>
            </a:r>
            <a:r>
              <a:rPr lang="nl-NL" altLang="en-US" b="1" smtClean="0"/>
              <a:t>Commission proposal on General Vehicle Safety </a:t>
            </a:r>
            <a:r>
              <a:rPr lang="nl-NL" altLang="en-US" smtClean="0"/>
              <a:t>was adopted as part of the </a:t>
            </a:r>
            <a:r>
              <a:rPr lang="en-GB" altLang="en-US" smtClean="0"/>
              <a:t>3</a:t>
            </a:r>
            <a:r>
              <a:rPr lang="en-GB" altLang="en-US" baseline="30000" smtClean="0"/>
              <a:t>rd</a:t>
            </a:r>
            <a:r>
              <a:rPr lang="en-GB" altLang="en-US" smtClean="0"/>
              <a:t> Mobility Package on 17 May 2018.</a:t>
            </a:r>
          </a:p>
          <a:p>
            <a:pPr>
              <a:buFontTx/>
              <a:buChar char="•"/>
            </a:pPr>
            <a:r>
              <a:rPr lang="en-GB" altLang="en-US" smtClean="0"/>
              <a:t>Focus on new accident avoidance systems and improved active and passive safety measures, both for </a:t>
            </a:r>
            <a:r>
              <a:rPr lang="en-GB" altLang="en-US" b="1" smtClean="0"/>
              <a:t>Occupant protection</a:t>
            </a:r>
            <a:r>
              <a:rPr lang="en-GB" altLang="en-US" smtClean="0"/>
              <a:t> in frontal, side and rear impact as well as for </a:t>
            </a:r>
            <a:r>
              <a:rPr lang="en-GB" altLang="en-US" b="1" smtClean="0"/>
              <a:t>pedestrian and cyclist protection</a:t>
            </a:r>
            <a:r>
              <a:rPr lang="en-GB" altLang="en-US" smtClean="0"/>
              <a:t> in frontal, side and rear impacts.</a:t>
            </a:r>
          </a:p>
          <a:p>
            <a:pPr>
              <a:buFontTx/>
              <a:buChar char="•"/>
            </a:pPr>
            <a:r>
              <a:rPr lang="nl-NL" altLang="en-US" smtClean="0"/>
              <a:t>All details available here </a:t>
            </a:r>
            <a:r>
              <a:rPr lang="nl-NL" altLang="en-US" smtClean="0">
                <a:hlinkClick r:id="rId2"/>
              </a:rPr>
              <a:t>http://europa.eu/rapid/press-release_IP-18-3708_en.htm</a:t>
            </a:r>
            <a:r>
              <a:rPr lang="nl-NL" altLang="en-US" smtClean="0"/>
              <a:t> </a:t>
            </a:r>
            <a:endParaRPr lang="en-GB" altLang="en-US" smtClean="0"/>
          </a:p>
          <a:p>
            <a:pPr>
              <a:buFontTx/>
              <a:buChar char="•"/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RL Document" ma:contentTypeID="0x010100C066D319429AF044847D19720F6359FF00C6225D59FDD0954EA6D9B7B0C350DFD6" ma:contentTypeVersion="0" ma:contentTypeDescription="Parent of all TRL document types" ma:contentTypeScope="" ma:versionID="e52f18d8a1e51c2b12fd687247fb9246">
  <xsd:schema xmlns:xsd="http://www.w3.org/2001/XMLSchema" xmlns:xs="http://www.w3.org/2001/XMLSchema" xmlns:p="http://schemas.microsoft.com/office/2006/metadata/properties" xmlns:ns2="f7f254ca-1220-4802-98f8-e40fcc5ab155" xmlns:ns3="50bee0d9-a754-4910-905e-bbbdff664fa3" xmlns:ns4="63be6353-c7ae-46d7-9a0d-2e0d261fe87c" targetNamespace="http://schemas.microsoft.com/office/2006/metadata/properties" ma:root="true" ma:fieldsID="e854b6e8a62957f00baacf06d08d91a8" ns2:_="" ns3:_="" ns4:_="">
    <xsd:import namespace="f7f254ca-1220-4802-98f8-e40fcc5ab155"/>
    <xsd:import namespace="50bee0d9-a754-4910-905e-bbbdff664fa3"/>
    <xsd:import namespace="63be6353-c7ae-46d7-9a0d-2e0d261fe8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KeywordTaxHTField" minOccurs="0"/>
                <xsd:element ref="ns4:TaxCatchAll" minOccurs="0"/>
                <xsd:element ref="ns4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254ca-1220-4802-98f8-e40fcc5ab1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ee0d9-a754-4910-905e-bbbdff664fa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8d1027fb-ce66-4a48-b2ff-c60241bfdc5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e6353-c7ae-46d7-9a0d-2e0d261fe87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28ca1ff-ba46-4270-9b91-2396b1390d48}" ma:internalName="TaxCatchAll" ma:showField="CatchAllData" ma:web="50bee0d9-a754-4910-905e-bbbdff664f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528ca1ff-ba46-4270-9b91-2396b1390d48}" ma:internalName="TaxCatchAllLabel" ma:readOnly="true" ma:showField="CatchAllDataLabel" ma:web="50bee0d9-a754-4910-905e-bbbdff664f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50bee0d9-a754-4910-905e-bbbdff664fa3">
      <Terms xmlns="http://schemas.microsoft.com/office/infopath/2007/PartnerControls"/>
    </TaxKeywordTaxHTField>
    <TaxCatchAll xmlns="63be6353-c7ae-46d7-9a0d-2e0d261fe87c"/>
  </documentManagement>
</p:properties>
</file>

<file path=customXml/itemProps1.xml><?xml version="1.0" encoding="utf-8"?>
<ds:datastoreItem xmlns:ds="http://schemas.openxmlformats.org/officeDocument/2006/customXml" ds:itemID="{BE8C1956-C811-488C-B0F5-294DF6B0C93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F47B9A3-293F-4374-BD1A-02936ABE56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254ca-1220-4802-98f8-e40fcc5ab155"/>
    <ds:schemaRef ds:uri="50bee0d9-a754-4910-905e-bbbdff664fa3"/>
    <ds:schemaRef ds:uri="63be6353-c7ae-46d7-9a0d-2e0d261fe8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E62EFA-C119-4988-9482-F1F68A683EF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FAF5BE-9389-40DC-ACCA-869AB185BB0E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63be6353-c7ae-46d7-9a0d-2e0d261fe87c"/>
    <ds:schemaRef ds:uri="50bee0d9-a754-4910-905e-bbbdff664fa3"/>
    <ds:schemaRef ds:uri="f7f254ca-1220-4802-98f8-e40fcc5ab1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7285</TotalTime>
  <Words>2114</Words>
  <Application>Microsoft Office PowerPoint</Application>
  <PresentationFormat>On-screen Show (4:3)</PresentationFormat>
  <Paragraphs>249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Verdana</vt:lpstr>
      <vt:lpstr>Arial</vt:lpstr>
      <vt:lpstr>Times New Roman</vt:lpstr>
      <vt:lpstr>Calibri</vt:lpstr>
      <vt:lpstr>Default Design</vt:lpstr>
      <vt:lpstr>PowerPoint Presentation</vt:lpstr>
      <vt:lpstr>The existing Framework</vt:lpstr>
      <vt:lpstr>Vehicle safety requirements in the EU</vt:lpstr>
      <vt:lpstr>Main achievements</vt:lpstr>
      <vt:lpstr>State of play</vt:lpstr>
      <vt:lpstr>Reporting obligations</vt:lpstr>
      <vt:lpstr>Studies</vt:lpstr>
      <vt:lpstr>The need for a revision</vt:lpstr>
      <vt:lpstr>The way forward (1)</vt:lpstr>
      <vt:lpstr>The Way Forward (2)</vt:lpstr>
      <vt:lpstr>PowerPoint Presentation</vt:lpstr>
      <vt:lpstr>PowerPoint Presentation</vt:lpstr>
      <vt:lpstr>Advanced Emergency Braking Systems</vt:lpstr>
      <vt:lpstr>Alcohol Interlock Installation Facilitation </vt:lpstr>
      <vt:lpstr>Drowsiness and Distraction Monitoring and Detection</vt:lpstr>
      <vt:lpstr>Event (Accident) Data Recorder</vt:lpstr>
      <vt:lpstr>Emergency Stop Signal</vt:lpstr>
      <vt:lpstr>Frontal Crash Protection Updates</vt:lpstr>
      <vt:lpstr>PowerPoint Presentation</vt:lpstr>
      <vt:lpstr>Pedestrian/cyclist windscreen hits</vt:lpstr>
      <vt:lpstr>Intelligent Speed Assistance</vt:lpstr>
      <vt:lpstr>PowerPoint Presentation</vt:lpstr>
      <vt:lpstr>Lane Keeping Assist</vt:lpstr>
      <vt:lpstr>Side Crash Protection Updates</vt:lpstr>
      <vt:lpstr>Reversing Camera and Detection systems</vt:lpstr>
      <vt:lpstr>Tyre Pressure Monitoring</vt:lpstr>
      <vt:lpstr>Vulnerable Road User Detection and Warning for the front and side</vt:lpstr>
      <vt:lpstr>PowerPoint Presentation</vt:lpstr>
      <vt:lpstr>Vulnerable Road User Improved Direct Vision by Truck/Bus Drivers       </vt:lpstr>
      <vt:lpstr>PowerPoint Presentation</vt:lpstr>
      <vt:lpstr>Rear Crash Protection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further information</vt:lpstr>
      <vt:lpstr>European Commission Directorate-General  for  Internal Market, Industry, Entrepreneurship and SMEs  Automotive and Mobility Industries Unit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US and EU Lighting and Vision Standards - Presentation 05-02-2015</dc:title>
  <dc:creator>Peter.BROERTJES@ec.europa.eu</dc:creator>
  <cp:lastModifiedBy>Gianotti3</cp:lastModifiedBy>
  <cp:revision>501</cp:revision>
  <cp:lastPrinted>2018-05-17T15:48:18Z</cp:lastPrinted>
  <dcterms:created xsi:type="dcterms:W3CDTF">2011-10-28T10:25:18Z</dcterms:created>
  <dcterms:modified xsi:type="dcterms:W3CDTF">2018-05-17T15:49:18Z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0x010100C066D319429AF044847D19720F6359FF00C6225D59FDD0954EA6D9B7B0C350DFD6</vt:lpwstr>
  </property>
  <property fmtid="{D5CDD505-2E9C-101B-9397-08002B2CF9AE}" pid="3" name="_dlc_DocIdItemGuid">
    <vt:lpwstr>c5f931f7-48d0-4fc9-ad4d-baa96dd826e0</vt:lpwstr>
  </property>
  <property fmtid="{D5CDD505-2E9C-101B-9397-08002B2CF9AE}" pid="4" name="PSProjectName">
    <vt:lpwstr>Support through tech expertise and comp analysis of EU Regulatory Legislation and Federal Motor Vehicle Safety Standards</vt:lpwstr>
  </property>
  <property fmtid="{D5CDD505-2E9C-101B-9397-08002B2CF9AE}" pid="5" name="PSGroup">
    <vt:lpwstr>SSV</vt:lpwstr>
  </property>
  <property fmtid="{D5CDD505-2E9C-101B-9397-08002B2CF9AE}" pid="6" name="PSDivision">
    <vt:lpwstr>Engineering and Assurance</vt:lpwstr>
  </property>
  <property fmtid="{D5CDD505-2E9C-101B-9397-08002B2CF9AE}" pid="7" name="PSProjectNumber">
    <vt:lpwstr>13024</vt:lpwstr>
  </property>
  <property fmtid="{D5CDD505-2E9C-101B-9397-08002B2CF9AE}" pid="8" name="TaxKeyword">
    <vt:lpwstr/>
  </property>
  <property fmtid="{D5CDD505-2E9C-101B-9397-08002B2CF9AE}" pid="9" name="_dlc_DocId">
    <vt:lpwstr>EA02-876-15</vt:lpwstr>
  </property>
  <property fmtid="{D5CDD505-2E9C-101B-9397-08002B2CF9AE}" pid="10" name="_dlc_DocIdUrl">
    <vt:lpwstr>https://sharepoint.trllimited.co.uk/projects/ssv/13024/_layouts/15/DocIdRedir.aspx?ID=EA02-876-15, EA02-876-15</vt:lpwstr>
  </property>
</Properties>
</file>