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8" r:id="rId6"/>
    <p:sldId id="261" r:id="rId7"/>
    <p:sldId id="262" r:id="rId8"/>
    <p:sldId id="266" r:id="rId9"/>
    <p:sldId id="263" r:id="rId10"/>
    <p:sldId id="264" r:id="rId11"/>
    <p:sldId id="265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utscheid, Rainer" initials="K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4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2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7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6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4AA5-B0CB-4670-9EEC-9BBFA667ADB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DAE6-5225-4586-A642-A76FAEF6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7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5659" y="887947"/>
            <a:ext cx="11245755" cy="2622016"/>
          </a:xfrm>
        </p:spPr>
        <p:txBody>
          <a:bodyPr>
            <a:normAutofit/>
          </a:bodyPr>
          <a:lstStyle/>
          <a:p>
            <a:r>
              <a:rPr lang="en-US" sz="4400" dirty="0"/>
              <a:t>GRE </a:t>
            </a:r>
            <a:r>
              <a:rPr lang="en-US" sz="4400" dirty="0" smtClean="0"/>
              <a:t>Task Force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LED Retrofits / </a:t>
            </a:r>
            <a:r>
              <a:rPr lang="en-US" sz="4400" dirty="0" smtClean="0"/>
              <a:t>Substitutes (TFSR)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Status report for GRE79</a:t>
            </a:r>
            <a:endParaRPr lang="en-US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97033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2018-04-19</a:t>
            </a:r>
          </a:p>
          <a:p>
            <a:r>
              <a:rPr lang="en-US" dirty="0" smtClean="0"/>
              <a:t>K. Manz, DE (Chairman)</a:t>
            </a:r>
          </a:p>
          <a:p>
            <a:r>
              <a:rPr lang="en-US" dirty="0" smtClean="0"/>
              <a:t>Ph. Bailey, UK (Vice-Chairman)</a:t>
            </a:r>
          </a:p>
          <a:p>
            <a:r>
              <a:rPr lang="en-US" dirty="0" smtClean="0"/>
              <a:t>Ph. Plathner, IEC (Secretary)</a:t>
            </a:r>
          </a:p>
          <a:p>
            <a:endParaRPr lang="en-US" dirty="0"/>
          </a:p>
        </p:txBody>
      </p:sp>
      <p:sp>
        <p:nvSpPr>
          <p:cNvPr id="5" name="ZoneTexte 3"/>
          <p:cNvSpPr txBox="1"/>
          <p:nvPr/>
        </p:nvSpPr>
        <p:spPr>
          <a:xfrm>
            <a:off x="251520" y="1793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by TF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8"/>
          <p:cNvSpPr txBox="1"/>
          <p:nvPr/>
        </p:nvSpPr>
        <p:spPr>
          <a:xfrm>
            <a:off x="7899648" y="11663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GRE-79-16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(79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GRE, 24-27 April 2018, agenda item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5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R48, R53, R74 and R86 </a:t>
            </a:r>
            <a:br>
              <a:rPr lang="en-US" dirty="0" smtClean="0"/>
            </a:br>
            <a:r>
              <a:rPr lang="en-US" dirty="0" smtClean="0"/>
              <a:t>(see TFSR-03-05)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Optional allowance of lamps that have been approved for LED substitutes</a:t>
            </a:r>
          </a:p>
          <a:p>
            <a:r>
              <a:rPr lang="en-GB" dirty="0" smtClean="0"/>
              <a:t>The </a:t>
            </a:r>
            <a:r>
              <a:rPr lang="en-GB" dirty="0"/>
              <a:t>use of lamps approved for and equipped with LED substitute light source(s), is allowed exclusively in the case </a:t>
            </a:r>
            <a:r>
              <a:rPr lang="en-GB" dirty="0" smtClean="0"/>
              <a:t>when a the </a:t>
            </a:r>
            <a:r>
              <a:rPr lang="en-GB" dirty="0"/>
              <a:t>statement </a:t>
            </a:r>
            <a:r>
              <a:rPr lang="en-GB" dirty="0" smtClean="0"/>
              <a:t>in the communication sheet is </a:t>
            </a:r>
            <a:r>
              <a:rPr lang="en-GB" dirty="0"/>
              <a:t>present and positive</a:t>
            </a:r>
            <a:r>
              <a:rPr lang="en-GB" dirty="0" smtClean="0"/>
              <a:t>.</a:t>
            </a:r>
          </a:p>
          <a:p>
            <a:r>
              <a:rPr lang="en-GB" dirty="0" smtClean="0"/>
              <a:t>both </a:t>
            </a:r>
            <a:r>
              <a:rPr lang="en-GB" dirty="0"/>
              <a:t>at the type approval and in the conformity of </a:t>
            </a:r>
            <a:r>
              <a:rPr lang="en-GB" dirty="0" smtClean="0"/>
              <a:t>production, </a:t>
            </a:r>
            <a:r>
              <a:rPr lang="en-GB" dirty="0"/>
              <a:t>the </a:t>
            </a:r>
            <a:r>
              <a:rPr lang="en-GB" dirty="0" smtClean="0"/>
              <a:t>presence </a:t>
            </a:r>
            <a:r>
              <a:rPr lang="en-GB" dirty="0"/>
              <a:t>of the marking on the lamps related to the use of LED substitute light source(s</a:t>
            </a:r>
            <a:r>
              <a:rPr lang="en-GB" dirty="0" smtClean="0"/>
              <a:t>) </a:t>
            </a:r>
            <a:r>
              <a:rPr lang="en-GB" dirty="0"/>
              <a:t>shall be checked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8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Document on Equivalence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see </a:t>
            </a:r>
            <a:r>
              <a:rPr lang="en-US" dirty="0" smtClean="0"/>
              <a:t>TFSR-03-06)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Geometric</a:t>
            </a:r>
          </a:p>
          <a:p>
            <a:pPr lvl="1"/>
            <a:r>
              <a:rPr lang="en-US" dirty="0" smtClean="0"/>
              <a:t>Light center length</a:t>
            </a:r>
          </a:p>
          <a:p>
            <a:r>
              <a:rPr lang="en-US" dirty="0" smtClean="0"/>
              <a:t>Mechanical</a:t>
            </a:r>
          </a:p>
          <a:p>
            <a:pPr lvl="1"/>
            <a:r>
              <a:rPr lang="en-US" dirty="0" smtClean="0"/>
              <a:t>Cap/interlock</a:t>
            </a:r>
          </a:p>
          <a:p>
            <a:r>
              <a:rPr lang="en-US" dirty="0" smtClean="0"/>
              <a:t>Photometric</a:t>
            </a:r>
          </a:p>
          <a:p>
            <a:pPr lvl="1"/>
            <a:r>
              <a:rPr lang="en-US" dirty="0" smtClean="0"/>
              <a:t>Luminous flux</a:t>
            </a:r>
          </a:p>
          <a:p>
            <a:pPr lvl="1"/>
            <a:r>
              <a:rPr lang="en-US" dirty="0" err="1" smtClean="0"/>
              <a:t>Colour</a:t>
            </a:r>
            <a:endParaRPr lang="en-US" dirty="0" smtClean="0"/>
          </a:p>
          <a:p>
            <a:pPr lvl="1"/>
            <a:r>
              <a:rPr lang="en-US" dirty="0" smtClean="0"/>
              <a:t>Near-field characteristics</a:t>
            </a:r>
          </a:p>
          <a:p>
            <a:pPr lvl="1"/>
            <a:r>
              <a:rPr lang="en-US" dirty="0" smtClean="0"/>
              <a:t>Far-field characteristics</a:t>
            </a:r>
          </a:p>
          <a:p>
            <a:r>
              <a:rPr lang="en-US" dirty="0" smtClean="0"/>
              <a:t>Electrical</a:t>
            </a:r>
          </a:p>
          <a:p>
            <a:pPr lvl="1"/>
            <a:r>
              <a:rPr lang="en-US" dirty="0" smtClean="0"/>
              <a:t>Connector</a:t>
            </a:r>
          </a:p>
          <a:p>
            <a:pPr lvl="1"/>
            <a:r>
              <a:rPr lang="en-US" dirty="0" smtClean="0"/>
              <a:t>Power consumption</a:t>
            </a:r>
          </a:p>
          <a:p>
            <a:pPr lvl="1"/>
            <a:endParaRPr lang="en-US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0" r="11308"/>
          <a:stretch>
            <a:fillRect/>
          </a:stretch>
        </p:blipFill>
        <p:spPr bwMode="auto">
          <a:xfrm>
            <a:off x="7801514" y="1825625"/>
            <a:ext cx="1651053" cy="196228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07" y="4373245"/>
            <a:ext cx="1889760" cy="1938655"/>
          </a:xfrm>
          <a:prstGeom prst="rect">
            <a:avLst/>
          </a:prstGeom>
          <a:noFill/>
        </p:spPr>
      </p:pic>
      <p:pic>
        <p:nvPicPr>
          <p:cNvPr id="6" name="Grafi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709" y="4793298"/>
            <a:ext cx="1078865" cy="1383665"/>
          </a:xfrm>
          <a:prstGeom prst="rect">
            <a:avLst/>
          </a:prstGeom>
          <a:noFill/>
        </p:spPr>
      </p:pic>
      <p:cxnSp>
        <p:nvCxnSpPr>
          <p:cNvPr id="8" name="Gerade Verbindung mit Pfeil 7"/>
          <p:cNvCxnSpPr/>
          <p:nvPr/>
        </p:nvCxnSpPr>
        <p:spPr>
          <a:xfrm flipV="1">
            <a:off x="4635500" y="3060700"/>
            <a:ext cx="2844800" cy="1177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343400" y="4658361"/>
            <a:ext cx="1890309" cy="684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04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LED retrofits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detailed discussion yet;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8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meeting: 2017-12-14, Aachen (report: TFSR-01-11)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meeting: 2018-02-06, Bonn (report: TFSR-02-05)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meeting: 2018-03-27, Brussels (report: TFSR-03-09)</a:t>
            </a:r>
          </a:p>
          <a:p>
            <a:pPr marL="0" indent="0">
              <a:buNone/>
            </a:pPr>
            <a:r>
              <a:rPr lang="en-US" dirty="0" smtClean="0"/>
              <a:t>Planned: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meeting: 2018-06-06 Brussels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Two-step approach:</a:t>
            </a:r>
          </a:p>
          <a:p>
            <a:r>
              <a:rPr lang="en-US" dirty="0" smtClean="0"/>
              <a:t>Step 1: LED substitutes</a:t>
            </a:r>
          </a:p>
          <a:p>
            <a:r>
              <a:rPr lang="en-US" dirty="0" smtClean="0"/>
              <a:t>Step 2: LED retrofits (no detailed discussion started yet)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5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substitutes and LED retrofits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9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Both are intended as replacement parts for filament light sources (R37), fulfilling photometric equivalence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LED Substitute</a:t>
            </a:r>
          </a:p>
          <a:p>
            <a:r>
              <a:rPr lang="en-US" sz="1800" dirty="0" smtClean="0"/>
              <a:t>Application</a:t>
            </a:r>
            <a:r>
              <a:rPr lang="en-US" sz="1800" dirty="0"/>
              <a:t>: Original Manufacturer installation on vehicles </a:t>
            </a:r>
            <a:r>
              <a:rPr lang="en-US" sz="1800" dirty="0" smtClean="0"/>
              <a:t>approved according R48/R53/R74/R86 </a:t>
            </a:r>
            <a:r>
              <a:rPr lang="en-US" sz="1800" dirty="0"/>
              <a:t>for use of these light sources:</a:t>
            </a:r>
          </a:p>
          <a:p>
            <a:pPr lvl="1"/>
            <a:r>
              <a:rPr lang="en-US" sz="1600" dirty="0"/>
              <a:t>Either initial approval </a:t>
            </a:r>
            <a:r>
              <a:rPr lang="en-US" sz="1400" dirty="0" smtClean="0"/>
              <a:t>or </a:t>
            </a:r>
            <a:r>
              <a:rPr lang="en-US" sz="1600" dirty="0" smtClean="0"/>
              <a:t>after </a:t>
            </a:r>
            <a:r>
              <a:rPr lang="en-US" sz="1600" dirty="0"/>
              <a:t>approval extension for device and/or for vehicle </a:t>
            </a:r>
            <a:endParaRPr lang="en-US" sz="1600" dirty="0" smtClean="0"/>
          </a:p>
          <a:p>
            <a:r>
              <a:rPr lang="en-US" sz="1800" dirty="0" smtClean="0"/>
              <a:t>With </a:t>
            </a:r>
            <a:r>
              <a:rPr lang="en-US" sz="1800" dirty="0" err="1" smtClean="0"/>
              <a:t>standardised</a:t>
            </a:r>
            <a:r>
              <a:rPr lang="en-US" sz="1800" dirty="0" smtClean="0"/>
              <a:t> interlock-feature to prevent mis-use as “retrofit”</a:t>
            </a:r>
          </a:p>
          <a:p>
            <a:r>
              <a:rPr lang="en-US" sz="1800" dirty="0" smtClean="0"/>
              <a:t>Interlock can be realized mechanically, electrically </a:t>
            </a:r>
            <a:r>
              <a:rPr lang="en-US" sz="1800" dirty="0" err="1" smtClean="0"/>
              <a:t>etc</a:t>
            </a:r>
            <a:r>
              <a:rPr lang="en-US" sz="1800" dirty="0" smtClean="0"/>
              <a:t>; defined per category in the R.E.5 sheet by reference to the relevant cap/holder sheets IEC 60061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LED retrofits</a:t>
            </a:r>
          </a:p>
          <a:p>
            <a:r>
              <a:rPr lang="en-US" sz="1800" dirty="0" smtClean="0"/>
              <a:t>Intended to be installed on “existing” vehicles (i.e. installation on vehicles not type-approved according R48/R53/R74/R86 </a:t>
            </a:r>
            <a:r>
              <a:rPr lang="en-US" sz="1800" dirty="0"/>
              <a:t>for </a:t>
            </a:r>
            <a:r>
              <a:rPr lang="en-US" sz="1800" dirty="0" smtClean="0"/>
              <a:t>the use of substitutes)</a:t>
            </a:r>
          </a:p>
          <a:p>
            <a:r>
              <a:rPr lang="en-US" sz="1800" dirty="0" smtClean="0"/>
              <a:t>Using the same cap as existing filament light sources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1147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LED substitutes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Light sources approved according to R128 (initially proposed by GTB)</a:t>
            </a:r>
          </a:p>
          <a:p>
            <a:r>
              <a:rPr lang="en-US" dirty="0" smtClean="0"/>
              <a:t>Categories defined in R.E.5, starting with PY21W/LED in new Group 4 </a:t>
            </a:r>
            <a:r>
              <a:rPr lang="en-US" dirty="0"/>
              <a:t>(initially proposed by GTB)</a:t>
            </a:r>
          </a:p>
          <a:p>
            <a:r>
              <a:rPr lang="en-US" dirty="0" smtClean="0"/>
              <a:t>A keying</a:t>
            </a:r>
            <a:r>
              <a:rPr lang="en-US" dirty="0"/>
              <a:t> </a:t>
            </a:r>
            <a:r>
              <a:rPr lang="en-US" dirty="0" smtClean="0"/>
              <a:t>was requested by some delegations in GRE to prevent mis-use in existing vehicles (e.g. for PY21W/LED with an additional pin), defined in IEC 60061</a:t>
            </a:r>
          </a:p>
          <a:p>
            <a:r>
              <a:rPr lang="en-US" dirty="0" smtClean="0"/>
              <a:t>Different possible solutions were discussed in the TF S/R (for details see next slide)</a:t>
            </a:r>
          </a:p>
          <a:p>
            <a:r>
              <a:rPr lang="en-US" dirty="0"/>
              <a:t>Devices </a:t>
            </a:r>
            <a:r>
              <a:rPr lang="en-US" dirty="0" smtClean="0"/>
              <a:t>approved </a:t>
            </a:r>
            <a:r>
              <a:rPr lang="en-US" dirty="0"/>
              <a:t>according R-LSD for both filament and LED substitute </a:t>
            </a:r>
            <a:r>
              <a:rPr lang="en-US" dirty="0" smtClean="0"/>
              <a:t> </a:t>
            </a:r>
            <a:r>
              <a:rPr lang="en-US" dirty="0"/>
              <a:t>(initially proposed by GTB</a:t>
            </a:r>
            <a:r>
              <a:rPr lang="en-US" dirty="0" smtClean="0"/>
              <a:t>) and having a “substitute holder”</a:t>
            </a:r>
            <a:endParaRPr lang="en-US" dirty="0"/>
          </a:p>
          <a:p>
            <a:r>
              <a:rPr lang="en-US" dirty="0"/>
              <a:t>Vehicle </a:t>
            </a:r>
            <a:r>
              <a:rPr lang="en-US" dirty="0" smtClean="0"/>
              <a:t>approved according </a:t>
            </a:r>
            <a:r>
              <a:rPr lang="en-US" dirty="0"/>
              <a:t>to R48, R53, R74 or R86  for </a:t>
            </a:r>
            <a:r>
              <a:rPr lang="en-US" dirty="0" smtClean="0"/>
              <a:t>use of both </a:t>
            </a:r>
            <a:r>
              <a:rPr lang="en-US" dirty="0"/>
              <a:t>filament and LED substitute, </a:t>
            </a:r>
            <a:r>
              <a:rPr lang="en-US" dirty="0" smtClean="0"/>
              <a:t>(</a:t>
            </a:r>
            <a:r>
              <a:rPr lang="en-US" dirty="0"/>
              <a:t>initially proposed by GTB)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9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LED substitutes</a:t>
            </a:r>
            <a:br>
              <a:rPr lang="en-US" dirty="0" smtClean="0"/>
            </a:br>
            <a:r>
              <a:rPr lang="en-US" dirty="0" smtClean="0"/>
              <a:t>possible solutions for keying- Details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Colour keying</a:t>
            </a:r>
          </a:p>
          <a:p>
            <a:pPr marL="457200" lvl="1" indent="0">
              <a:buNone/>
            </a:pPr>
            <a:r>
              <a:rPr lang="en-US" dirty="0" smtClean="0"/>
              <a:t>- simple solution</a:t>
            </a:r>
          </a:p>
          <a:p>
            <a:pPr marL="457200" lvl="1" indent="0">
              <a:buNone/>
            </a:pPr>
            <a:r>
              <a:rPr lang="en-US" dirty="0" smtClean="0"/>
              <a:t>- do </a:t>
            </a:r>
            <a:r>
              <a:rPr lang="en-US" dirty="0"/>
              <a:t>not </a:t>
            </a:r>
            <a:r>
              <a:rPr lang="en-US" dirty="0" smtClean="0"/>
              <a:t>physically prevent </a:t>
            </a:r>
            <a:r>
              <a:rPr lang="en-US" dirty="0"/>
              <a:t>mis-use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→ no sufficient support by GRE experts;</a:t>
            </a:r>
          </a:p>
          <a:p>
            <a:endParaRPr lang="en-US" dirty="0" smtClean="0"/>
          </a:p>
          <a:p>
            <a:r>
              <a:rPr lang="en-US" u="sng" dirty="0" smtClean="0"/>
              <a:t>Physical keying as demonstrated in GRE 78 </a:t>
            </a:r>
          </a:p>
          <a:p>
            <a:pPr marL="457200" lvl="1" indent="0">
              <a:buNone/>
            </a:pPr>
            <a:r>
              <a:rPr lang="en-US" dirty="0" smtClean="0"/>
              <a:t>- safe solution </a:t>
            </a:r>
            <a:r>
              <a:rPr lang="en-US" dirty="0"/>
              <a:t>to avoid </a:t>
            </a:r>
            <a:r>
              <a:rPr lang="en-US" dirty="0" err="1" smtClean="0"/>
              <a:t>mis</a:t>
            </a:r>
            <a:r>
              <a:rPr lang="en-US" dirty="0" smtClean="0"/>
              <a:t>-use</a:t>
            </a:r>
          </a:p>
          <a:p>
            <a:pPr marL="457200" lvl="1" indent="0">
              <a:buNone/>
            </a:pPr>
            <a:r>
              <a:rPr lang="en-US" dirty="0" smtClean="0"/>
              <a:t>- not simple to carry out by finding useful technical solutions</a:t>
            </a:r>
          </a:p>
          <a:p>
            <a:pPr marL="457200" lvl="1" indent="0">
              <a:buNone/>
            </a:pPr>
            <a:r>
              <a:rPr lang="en-US" dirty="0" smtClean="0"/>
              <a:t>- not applicable to all existing cap-holder systems (especially small light sources)</a:t>
            </a:r>
          </a:p>
          <a:p>
            <a:pPr marL="457200" lvl="1" indent="0">
              <a:buNone/>
            </a:pPr>
            <a:r>
              <a:rPr lang="en-US" dirty="0" smtClean="0"/>
              <a:t>- industry has provided further investigations on several different </a:t>
            </a:r>
            <a:r>
              <a:rPr lang="en-US" dirty="0"/>
              <a:t>cap-holder systems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→ </a:t>
            </a:r>
            <a:r>
              <a:rPr lang="en-US" dirty="0" smtClean="0"/>
              <a:t>the discussion results in the solution “standardized Interlock “.</a:t>
            </a:r>
          </a:p>
          <a:p>
            <a:pPr lvl="1"/>
            <a:r>
              <a:rPr lang="en-US" dirty="0" smtClean="0"/>
              <a:t>Mechanical</a:t>
            </a:r>
          </a:p>
          <a:p>
            <a:pPr lvl="1"/>
            <a:r>
              <a:rPr lang="en-US" dirty="0" smtClean="0"/>
              <a:t>Electrical</a:t>
            </a:r>
          </a:p>
          <a:p>
            <a:pPr lvl="1"/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9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R128 (see TFSR-03-02)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3143" y="1567543"/>
            <a:ext cx="10700657" cy="46094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Additional requirements for LED substitutes</a:t>
            </a:r>
          </a:p>
          <a:p>
            <a:r>
              <a:rPr lang="en-US" dirty="0" smtClean="0"/>
              <a:t>User information on the package</a:t>
            </a:r>
          </a:p>
          <a:p>
            <a:r>
              <a:rPr lang="en-US" dirty="0" smtClean="0"/>
              <a:t>User instruction in the package and at the point-of-sales</a:t>
            </a:r>
          </a:p>
          <a:p>
            <a:r>
              <a:rPr lang="en-US" dirty="0" smtClean="0"/>
              <a:t>Website with approved application</a:t>
            </a:r>
          </a:p>
          <a:p>
            <a:r>
              <a:rPr lang="en-US" dirty="0" smtClean="0"/>
              <a:t>Warning message for intended use</a:t>
            </a:r>
          </a:p>
          <a:p>
            <a:r>
              <a:rPr lang="en-US" dirty="0" smtClean="0"/>
              <a:t>Information symbol on the product and on the package</a:t>
            </a:r>
          </a:p>
          <a:p>
            <a:r>
              <a:rPr lang="en-US" dirty="0" smtClean="0"/>
              <a:t>Specification of minimum and maximum electrical current</a:t>
            </a:r>
          </a:p>
          <a:p>
            <a:r>
              <a:rPr lang="en-US" dirty="0" smtClean="0"/>
              <a:t>Compliance with technical requirements of R10 (ESA)</a:t>
            </a:r>
          </a:p>
          <a:p>
            <a:r>
              <a:rPr lang="en-US" dirty="0" smtClean="0"/>
              <a:t>No light in first 2ms</a:t>
            </a:r>
          </a:p>
          <a:p>
            <a:r>
              <a:rPr lang="en-US" dirty="0" smtClean="0"/>
              <a:t>Testing at elevated temperature (80°C, see R.E.5)</a:t>
            </a:r>
          </a:p>
          <a:p>
            <a:r>
              <a:rPr lang="en-US" dirty="0" smtClean="0"/>
              <a:t>White light &lt;3000K</a:t>
            </a:r>
            <a:endParaRPr lang="en-US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369" y="3427187"/>
            <a:ext cx="872490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31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R.E.5 (see TFSR-03-03)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of Group 4: “</a:t>
            </a:r>
            <a:r>
              <a:rPr lang="en-GB" sz="2400" b="1" i="1" dirty="0" smtClean="0"/>
              <a:t>LED </a:t>
            </a:r>
            <a:r>
              <a:rPr lang="en-GB" sz="2400" b="1" i="1" dirty="0"/>
              <a:t>substitute light source categories</a:t>
            </a:r>
            <a:r>
              <a:rPr lang="en-GB" sz="2400" b="1" i="1" baseline="30000" dirty="0"/>
              <a:t>1</a:t>
            </a:r>
            <a:r>
              <a:rPr lang="en-GB" sz="2400" b="1" i="1" dirty="0"/>
              <a:t> only for use in lamps approved with filament light source(s) of its counterpart light source category</a:t>
            </a:r>
            <a:r>
              <a:rPr lang="en-US" sz="2400" dirty="0" smtClean="0"/>
              <a:t> “; with list of counterpart filament category</a:t>
            </a:r>
          </a:p>
          <a:p>
            <a:r>
              <a:rPr lang="en-US" sz="2400" dirty="0" smtClean="0"/>
              <a:t>A new sheet for each new substitute category (starting with “PY21W/LED”)</a:t>
            </a:r>
          </a:p>
          <a:p>
            <a:pPr lvl="1"/>
            <a:r>
              <a:rPr lang="en-US" dirty="0" smtClean="0"/>
              <a:t>Specifying essential electrical and photometric characteristics (based on equivalence principle)</a:t>
            </a:r>
          </a:p>
          <a:p>
            <a:pPr lvl="1"/>
            <a:r>
              <a:rPr lang="en-US" dirty="0" smtClean="0"/>
              <a:t>Referring to a “special” cap/connector/interface in IEC 60061 </a:t>
            </a:r>
          </a:p>
          <a:p>
            <a:pPr lvl="1"/>
            <a:r>
              <a:rPr lang="en-US" dirty="0" smtClean="0"/>
              <a:t>Specifying dedicated minimum and maximum current for “normal operation” and “failure”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5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“interlock” for PY21W/LED with a an additional pin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BAUT15</a:t>
            </a:r>
          </a:p>
          <a:p>
            <a:r>
              <a:rPr lang="en-US" dirty="0" smtClean="0"/>
              <a:t>Preventing insertion of an PY21W/LED in existing (“filament only”) holders</a:t>
            </a:r>
          </a:p>
          <a:p>
            <a:r>
              <a:rPr lang="en-US" dirty="0" smtClean="0"/>
              <a:t>Allowing the insertion of PY21W in the substitute-holder</a:t>
            </a:r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491850" y="3896394"/>
            <a:ext cx="4725893" cy="2641509"/>
            <a:chOff x="491850" y="3693194"/>
            <a:chExt cx="4725893" cy="2641509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1850" y="3693194"/>
              <a:ext cx="4725893" cy="2114437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1850571" y="5965371"/>
              <a:ext cx="1565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Substitute-Cap</a:t>
              </a:r>
              <a:endParaRPr lang="en-US" dirty="0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6716110" y="3740498"/>
            <a:ext cx="3488292" cy="3119101"/>
            <a:chOff x="6716110" y="3321398"/>
            <a:chExt cx="3488292" cy="3119101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16110" y="3321398"/>
              <a:ext cx="3488292" cy="2731795"/>
            </a:xfrm>
            <a:prstGeom prst="rect">
              <a:avLst/>
            </a:prstGeom>
          </p:spPr>
        </p:pic>
        <p:sp>
          <p:nvSpPr>
            <p:cNvPr id="7" name="Textfeld 6"/>
            <p:cNvSpPr txBox="1"/>
            <p:nvPr/>
          </p:nvSpPr>
          <p:spPr>
            <a:xfrm>
              <a:off x="7817434" y="6071167"/>
              <a:ext cx="1845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Substitute-Holder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8408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R-LSD (see TFSR-03-04)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option of additional approval with LED substitute</a:t>
            </a:r>
          </a:p>
          <a:p>
            <a:r>
              <a:rPr lang="en-US" dirty="0" smtClean="0"/>
              <a:t>Additional photometric and colorimetric testing during type-approval with LED substitute</a:t>
            </a:r>
          </a:p>
          <a:p>
            <a:r>
              <a:rPr lang="en-US" dirty="0" smtClean="0"/>
              <a:t>COP testing only with filament light source</a:t>
            </a:r>
          </a:p>
          <a:p>
            <a:r>
              <a:rPr lang="en-US" dirty="0" smtClean="0"/>
              <a:t>Light source marking visible when installed (only for LED substitutes)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62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816</Words>
  <Application>Microsoft Office PowerPoint</Application>
  <PresentationFormat>Custom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GRE Task Force LED Retrofits / Substitutes (TFSR)  Status report for GRE79</vt:lpstr>
      <vt:lpstr>Meetings</vt:lpstr>
      <vt:lpstr>LED substitutes and LED retrofits</vt:lpstr>
      <vt:lpstr>Step 1: LED substitutes</vt:lpstr>
      <vt:lpstr>Step 1: LED substitutes possible solutions for keying- Details</vt:lpstr>
      <vt:lpstr>Changes to R128 (see TFSR-03-02)</vt:lpstr>
      <vt:lpstr>Changes to R.E.5 (see TFSR-03-03)</vt:lpstr>
      <vt:lpstr>Mechanical “interlock” for PY21W/LED with a an additional pin</vt:lpstr>
      <vt:lpstr>Changes to R-LSD (see TFSR-03-04)</vt:lpstr>
      <vt:lpstr>Changes to R48, R53, R74 and R86  (see TFSR-03-05)</vt:lpstr>
      <vt:lpstr>Guidance Document on Equivalence  (see TFSR-03-06)</vt:lpstr>
      <vt:lpstr>Step 2: LED retrofits</vt:lpstr>
    </vt:vector>
  </TitlesOfParts>
  <Company>OSRAM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for GRE79 TaskForce LED Retrofits / Substitutes</dc:title>
  <dc:creator>Plathner, Dr. Philipp</dc:creator>
  <cp:lastModifiedBy>Konstantin Glukhenkiy</cp:lastModifiedBy>
  <cp:revision>34</cp:revision>
  <dcterms:created xsi:type="dcterms:W3CDTF">2018-03-26T12:38:39Z</dcterms:created>
  <dcterms:modified xsi:type="dcterms:W3CDTF">2018-04-19T15:44:02Z</dcterms:modified>
</cp:coreProperties>
</file>